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316" r:id="rId2"/>
    <p:sldId id="2315" r:id="rId3"/>
    <p:sldId id="2181" r:id="rId4"/>
    <p:sldId id="2314" r:id="rId5"/>
    <p:sldId id="2326" r:id="rId6"/>
    <p:sldId id="2257" r:id="rId7"/>
    <p:sldId id="2291" r:id="rId8"/>
    <p:sldId id="2290" r:id="rId9"/>
    <p:sldId id="2292" r:id="rId10"/>
    <p:sldId id="261" r:id="rId11"/>
    <p:sldId id="262" r:id="rId12"/>
    <p:sldId id="2334" r:id="rId13"/>
    <p:sldId id="2331" r:id="rId14"/>
    <p:sldId id="2332" r:id="rId15"/>
    <p:sldId id="2335" r:id="rId16"/>
    <p:sldId id="263" r:id="rId17"/>
    <p:sldId id="264" r:id="rId18"/>
    <p:sldId id="2336" r:id="rId19"/>
    <p:sldId id="2333" r:id="rId20"/>
    <p:sldId id="2337" r:id="rId21"/>
    <p:sldId id="2261" r:id="rId22"/>
    <p:sldId id="274" r:id="rId23"/>
    <p:sldId id="2320" r:id="rId24"/>
    <p:sldId id="2327" r:id="rId25"/>
    <p:sldId id="2338" r:id="rId26"/>
    <p:sldId id="2296" r:id="rId27"/>
    <p:sldId id="2339" r:id="rId28"/>
    <p:sldId id="2262" r:id="rId29"/>
    <p:sldId id="2340" r:id="rId30"/>
    <p:sldId id="2263" r:id="rId31"/>
    <p:sldId id="2341" r:id="rId32"/>
    <p:sldId id="2342" r:id="rId33"/>
    <p:sldId id="2343" r:id="rId34"/>
    <p:sldId id="2322" r:id="rId35"/>
    <p:sldId id="2256" r:id="rId36"/>
    <p:sldId id="2308" r:id="rId37"/>
    <p:sldId id="2306" r:id="rId38"/>
    <p:sldId id="2323" r:id="rId39"/>
    <p:sldId id="2328" r:id="rId40"/>
    <p:sldId id="2329" r:id="rId41"/>
    <p:sldId id="2330" r:id="rId42"/>
    <p:sldId id="2194" r:id="rId43"/>
    <p:sldId id="2324" r:id="rId44"/>
    <p:sldId id="2196" r:id="rId45"/>
    <p:sldId id="2325" r:id="rId46"/>
    <p:sldId id="2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B5D36-3358-4346-B2D6-F617E9C00A28}" type="datetimeFigureOut">
              <a:rPr lang="en-US" smtClean="0"/>
              <a:t>11/1/2024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6D1A6-542D-40B2-91D4-72A870E2AE85}" type="slidenum">
              <a:rPr lang="en-US" smtClean="0"/>
              <a:t>‹#›</a:t>
            </a:fld>
            <a:endParaRPr lang="en-US"/>
          </a:p>
        </p:txBody>
      </p:sp>
    </p:spTree>
    <p:extLst>
      <p:ext uri="{BB962C8B-B14F-4D97-AF65-F5344CB8AC3E}">
        <p14:creationId xmlns:p14="http://schemas.microsoft.com/office/powerpoint/2010/main" val="134202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Hãy tổ chức trò chơi khởi động “Lắc lư” rồi vào bài</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3</a:t>
            </a:fld>
            <a:endParaRPr lang="en-US"/>
          </a:p>
        </p:txBody>
      </p:sp>
    </p:spTree>
    <p:extLst>
      <p:ext uri="{BB962C8B-B14F-4D97-AF65-F5344CB8AC3E}">
        <p14:creationId xmlns:p14="http://schemas.microsoft.com/office/powerpoint/2010/main" val="422773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chiếu</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6</a:t>
            </a:fld>
            <a:endParaRPr lang="en-US"/>
          </a:p>
        </p:txBody>
      </p:sp>
    </p:spTree>
    <p:extLst>
      <p:ext uri="{BB962C8B-B14F-4D97-AF65-F5344CB8AC3E}">
        <p14:creationId xmlns:p14="http://schemas.microsoft.com/office/powerpoint/2010/main" val="94403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13</a:t>
            </a:fld>
            <a:endParaRPr lang="en-US"/>
          </a:p>
        </p:txBody>
      </p:sp>
    </p:spTree>
    <p:extLst>
      <p:ext uri="{BB962C8B-B14F-4D97-AF65-F5344CB8AC3E}">
        <p14:creationId xmlns:p14="http://schemas.microsoft.com/office/powerpoint/2010/main" val="10507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HS hoàn thành phần lắp ghép</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24</a:t>
            </a:fld>
            <a:endParaRPr lang="en-US"/>
          </a:p>
        </p:txBody>
      </p:sp>
    </p:spTree>
    <p:extLst>
      <p:ext uri="{BB962C8B-B14F-4D97-AF65-F5344CB8AC3E}">
        <p14:creationId xmlns:p14="http://schemas.microsoft.com/office/powerpoint/2010/main" val="366984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25</a:t>
            </a:fld>
            <a:endParaRPr lang="en-US"/>
          </a:p>
        </p:txBody>
      </p:sp>
    </p:spTree>
    <p:extLst>
      <p:ext uri="{BB962C8B-B14F-4D97-AF65-F5344CB8AC3E}">
        <p14:creationId xmlns:p14="http://schemas.microsoft.com/office/powerpoint/2010/main" val="179477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27</a:t>
            </a:fld>
            <a:endParaRPr lang="en-US"/>
          </a:p>
        </p:txBody>
      </p:sp>
    </p:spTree>
    <p:extLst>
      <p:ext uri="{BB962C8B-B14F-4D97-AF65-F5344CB8AC3E}">
        <p14:creationId xmlns:p14="http://schemas.microsoft.com/office/powerpoint/2010/main" val="134091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A6C838-59B9-5D81-E1DE-73FE5B7BFFD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F71BE1D-F986-7097-8A3B-EF5233EE1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FD8ABAB-B3D5-F763-1746-556C4900B1E2}"/>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5" name="Chỗ dành sẵn cho Chân trang 4">
            <a:extLst>
              <a:ext uri="{FF2B5EF4-FFF2-40B4-BE49-F238E27FC236}">
                <a16:creationId xmlns:a16="http://schemas.microsoft.com/office/drawing/2014/main" id="{0DD902D9-0760-5D72-81C4-A200912534A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E7359CF-C74B-5F7F-2514-3F8FB6F7E05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0400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BDEF07-A958-FBEA-CF6C-4F16710DD7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87D1C8-0CE8-25B3-0B5F-0F1AB6F6632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D269995-E383-6509-F3C1-C91E1DF89C78}"/>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5" name="Chỗ dành sẵn cho Chân trang 4">
            <a:extLst>
              <a:ext uri="{FF2B5EF4-FFF2-40B4-BE49-F238E27FC236}">
                <a16:creationId xmlns:a16="http://schemas.microsoft.com/office/drawing/2014/main" id="{AA39228C-6365-7D53-8FA1-38696C5538E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96F7E33-6AD6-E368-DAE5-7B663A2BF00B}"/>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7255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1B6838-8A57-C6AC-762C-9586FDF8F52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B8A767A-0400-BA3E-740B-FC8ADFA266A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96CA4-D7D4-A746-6683-E0293AA31406}"/>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5" name="Chỗ dành sẵn cho Chân trang 4">
            <a:extLst>
              <a:ext uri="{FF2B5EF4-FFF2-40B4-BE49-F238E27FC236}">
                <a16:creationId xmlns:a16="http://schemas.microsoft.com/office/drawing/2014/main" id="{955756BB-5C30-7957-4D6F-F29ADE9F469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AA9332-81B5-025B-EF37-9D9566EA927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9750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051802-6ADC-63E9-31E5-D991DD117AB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FFD54F3-CCB8-4B36-C5CD-E782A695DF1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C3BF49-4C47-69C5-2BA2-23C4EDED6764}"/>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5" name="Chỗ dành sẵn cho Chân trang 4">
            <a:extLst>
              <a:ext uri="{FF2B5EF4-FFF2-40B4-BE49-F238E27FC236}">
                <a16:creationId xmlns:a16="http://schemas.microsoft.com/office/drawing/2014/main" id="{3723B2F0-3CF0-087B-98E7-DDDA9E8161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DF84948-647F-127F-9F6A-A3928B811C1E}"/>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58097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1DCD3C-09AE-DD09-6A16-6339772D87E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056BC90-DCE4-DEA1-A67E-0D80F81D25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B7086AA-75E0-6895-B138-FBEC6FC51C5C}"/>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5" name="Chỗ dành sẵn cho Chân trang 4">
            <a:extLst>
              <a:ext uri="{FF2B5EF4-FFF2-40B4-BE49-F238E27FC236}">
                <a16:creationId xmlns:a16="http://schemas.microsoft.com/office/drawing/2014/main" id="{8D8C3DD9-7E55-C99E-B17A-BF69603A076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FC23625-8FFB-1EFF-2ABE-09D8FA1B35B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34290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FE3EC0-3BC4-2896-6A80-426912E1C54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730F36B-69B1-A09C-9E9C-90B4F81896E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A112825-5602-E546-1DF1-E304F1930EC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6926661-89CB-B358-7E50-BB7DAF01A1F4}"/>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6" name="Chỗ dành sẵn cho Chân trang 5">
            <a:extLst>
              <a:ext uri="{FF2B5EF4-FFF2-40B4-BE49-F238E27FC236}">
                <a16:creationId xmlns:a16="http://schemas.microsoft.com/office/drawing/2014/main" id="{CFBD95A4-502F-209D-EF5F-777212D2274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65BB220-3861-9509-CA00-18203D3BB0A1}"/>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44629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AA4ED-F9D4-00DA-6DB4-ECD6C668444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B4EEA9-ED90-E949-F81A-A93867519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6A79589-048A-7665-3E02-8EADB083517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3322053-24CB-E7E8-EB7C-C08F99A0C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F908AC4-DEB7-2CEB-1509-F7005E12D14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6E024C4-B6FF-AAD2-D906-B2BDF0EDD790}"/>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8" name="Chỗ dành sẵn cho Chân trang 7">
            <a:extLst>
              <a:ext uri="{FF2B5EF4-FFF2-40B4-BE49-F238E27FC236}">
                <a16:creationId xmlns:a16="http://schemas.microsoft.com/office/drawing/2014/main" id="{B17299F9-7C78-A1B6-85D1-9E822699BDC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EB67A1E-BA14-6A7C-ED78-0C20F8D84BE5}"/>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44813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533B5E-5840-E17A-3024-368BFD8639B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00CD020-E92A-3F22-D0F3-90B270DBB795}"/>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4" name="Chỗ dành sẵn cho Chân trang 3">
            <a:extLst>
              <a:ext uri="{FF2B5EF4-FFF2-40B4-BE49-F238E27FC236}">
                <a16:creationId xmlns:a16="http://schemas.microsoft.com/office/drawing/2014/main" id="{0C005795-8209-64B7-1068-9A860F2EF66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ED1AABA-8AFF-CB2A-EED0-0F3FB0F6249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75573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F2FC5F4-EA6F-DDA7-1999-4B3EC0336011}"/>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3" name="Chỗ dành sẵn cho Chân trang 2">
            <a:extLst>
              <a:ext uri="{FF2B5EF4-FFF2-40B4-BE49-F238E27FC236}">
                <a16:creationId xmlns:a16="http://schemas.microsoft.com/office/drawing/2014/main" id="{F0CB2447-DD9B-9989-AC44-11C6DB9219A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49E656B-92BB-5A14-61F3-F339EE161084}"/>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6204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7FFA5E-3955-7B59-182D-BD877F40FFB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C74AFCC-347E-E916-9CCE-DB357EDD1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391F99B-18F1-8C1A-CD92-ADE020948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655DFBA-FDEA-D62B-1546-8DF59F529A87}"/>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6" name="Chỗ dành sẵn cho Chân trang 5">
            <a:extLst>
              <a:ext uri="{FF2B5EF4-FFF2-40B4-BE49-F238E27FC236}">
                <a16:creationId xmlns:a16="http://schemas.microsoft.com/office/drawing/2014/main" id="{40AFA4D6-91CB-1120-463C-2DAE3CA746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004AFAA-9A24-B2A8-4115-851C0BABC220}"/>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5074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0D0B3-3DA3-A12D-2F35-6803CFEA3E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FC0F5C5-D791-66AD-C126-6ACECA8D7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CC67A59-79F3-8AC6-4A0B-ECB0D8DE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9945B1-FBC0-A4A2-AE80-DA6354E5DE3F}"/>
              </a:ext>
            </a:extLst>
          </p:cNvPr>
          <p:cNvSpPr>
            <a:spLocks noGrp="1"/>
          </p:cNvSpPr>
          <p:nvPr>
            <p:ph type="dt" sz="half" idx="10"/>
          </p:nvPr>
        </p:nvSpPr>
        <p:spPr/>
        <p:txBody>
          <a:bodyPr/>
          <a:lstStyle/>
          <a:p>
            <a:fld id="{2DA70FA8-BA96-4C56-B111-B150C553CCE4}" type="datetimeFigureOut">
              <a:rPr lang="en-US" smtClean="0"/>
              <a:t>11/1/2024</a:t>
            </a:fld>
            <a:endParaRPr lang="en-US"/>
          </a:p>
        </p:txBody>
      </p:sp>
      <p:sp>
        <p:nvSpPr>
          <p:cNvPr id="6" name="Chỗ dành sẵn cho Chân trang 5">
            <a:extLst>
              <a:ext uri="{FF2B5EF4-FFF2-40B4-BE49-F238E27FC236}">
                <a16:creationId xmlns:a16="http://schemas.microsoft.com/office/drawing/2014/main" id="{54A87DC0-FDE9-863A-185F-A7F63F66A19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75264D-8C90-A01C-411D-79B848BD70A9}"/>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292895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E3C2AF8-16B0-8597-07E7-27463F651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5559308-8C04-43FD-60F3-56D33913F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DCDE132-A069-3195-3903-439B18E11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A70FA8-BA96-4C56-B111-B150C553CCE4}" type="datetimeFigureOut">
              <a:rPr lang="en-US" smtClean="0"/>
              <a:t>11/1/2024</a:t>
            </a:fld>
            <a:endParaRPr lang="en-US"/>
          </a:p>
        </p:txBody>
      </p:sp>
      <p:sp>
        <p:nvSpPr>
          <p:cNvPr id="5" name="Chỗ dành sẵn cho Chân trang 4">
            <a:extLst>
              <a:ext uri="{FF2B5EF4-FFF2-40B4-BE49-F238E27FC236}">
                <a16:creationId xmlns:a16="http://schemas.microsoft.com/office/drawing/2014/main" id="{53AA882E-E4FB-F858-9007-7480F85CD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444389B-D613-2044-FD01-C2CA4D979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311C17-986E-424C-8D5A-62F174842C54}" type="slidenum">
              <a:rPr lang="en-US" smtClean="0"/>
              <a:t>‹#›</a:t>
            </a:fld>
            <a:endParaRPr lang="en-US"/>
          </a:p>
        </p:txBody>
      </p:sp>
    </p:spTree>
    <p:extLst>
      <p:ext uri="{BB962C8B-B14F-4D97-AF65-F5344CB8AC3E}">
        <p14:creationId xmlns:p14="http://schemas.microsoft.com/office/powerpoint/2010/main" val="181650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7.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901701" y="1532583"/>
            <a:ext cx="10820400" cy="1896417"/>
          </a:xfrm>
          <a:prstGeom prst="rect">
            <a:avLst/>
          </a:prstGeom>
        </p:spPr>
        <p:txBody>
          <a:bodyPr wrap="square" lIns="0" tIns="0" rIns="0" bIns="0" rtlCol="0" anchor="t">
            <a:spAutoFit/>
          </a:bodyPr>
          <a:lstStyle/>
          <a:p>
            <a:pPr algn="ctr">
              <a:lnSpc>
                <a:spcPct val="130000"/>
              </a:lnSpc>
            </a:pPr>
            <a:r>
              <a:rPr lang="en-US" sz="5000" b="1" dirty="0">
                <a:solidFill>
                  <a:srgbClr val="202F5A"/>
                </a:solidFill>
                <a:latin typeface="Arial" panose="020B0604020202020204" pitchFamily="34" charset="0"/>
                <a:cs typeface="Arial" panose="020B0604020202020204" pitchFamily="34" charset="0"/>
              </a:rPr>
              <a:t>CHÀO MỪNG CÁC EM ĐẾN VỚI BÀI GIẢNG HÔM NAY</a:t>
            </a:r>
          </a:p>
        </p:txBody>
      </p:sp>
    </p:spTree>
    <p:extLst>
      <p:ext uri="{BB962C8B-B14F-4D97-AF65-F5344CB8AC3E}">
        <p14:creationId xmlns:p14="http://schemas.microsoft.com/office/powerpoint/2010/main" val="408100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F510292F-5568-5BF0-A3B8-DBC29F87EA15}"/>
              </a:ext>
            </a:extLst>
          </p:cNvPr>
          <p:cNvGraphicFramePr>
            <a:graphicFrameLocks noGrp="1"/>
          </p:cNvGraphicFramePr>
          <p:nvPr>
            <p:extLst>
              <p:ext uri="{D42A27DB-BD31-4B8C-83A1-F6EECF244321}">
                <p14:modId xmlns:p14="http://schemas.microsoft.com/office/powerpoint/2010/main" val="3745855260"/>
              </p:ext>
            </p:extLst>
          </p:nvPr>
        </p:nvGraphicFramePr>
        <p:xfrm>
          <a:off x="581891" y="707886"/>
          <a:ext cx="11481660" cy="6071202"/>
        </p:xfrm>
        <a:graphic>
          <a:graphicData uri="http://schemas.openxmlformats.org/drawingml/2006/table">
            <a:tbl>
              <a:tblPr firstRow="1" bandRow="1">
                <a:tableStyleId>{5C22544A-7EE6-4342-B048-85BDC9FD1C3A}</a:tableStyleId>
              </a:tblPr>
              <a:tblGrid>
                <a:gridCol w="3804834">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DẪN CHỨNG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497467">
                <a:tc vMerge="1">
                  <a:txBody>
                    <a:bodyPr/>
                    <a:lstStyle/>
                    <a:p>
                      <a:endParaRPr lang="en-US" dirty="0"/>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ĐỘNG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THỰC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1. </a:t>
                      </a:r>
                      <a:r>
                        <a:rPr lang="vi-VN" sz="2800" b="1" dirty="0">
                          <a:latin typeface="Calibri" panose="020F0502020204030204" pitchFamily="34" charset="0"/>
                          <a:ea typeface="Calibri" panose="020F0502020204030204" pitchFamily="34" charset="0"/>
                          <a:cs typeface="Calibri" panose="020F0502020204030204" pitchFamily="34" charset="0"/>
                        </a:rPr>
                        <a:t>Thu nhận các chất từ môi trường và vận chuyển các chất trong cơ thể</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r h="932481">
                <a:tc>
                  <a:txBody>
                    <a:bodyPr/>
                    <a:lstStyle/>
                    <a:p>
                      <a:pPr algn="just"/>
                      <a:r>
                        <a:rPr lang="vi-VN"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2. Biến đổi các chất và chuyển hóa năng lượng</a:t>
                      </a:r>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3</a:t>
                      </a:r>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Thải các chất ra môi trường</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4. </a:t>
                      </a:r>
                      <a:r>
                        <a:rPr lang="vi-VN" sz="2800" b="1" dirty="0">
                          <a:solidFill>
                            <a:srgbClr val="0033CC"/>
                          </a:solidFill>
                          <a:latin typeface="Calibri" panose="020F0502020204030204" pitchFamily="34" charset="0"/>
                          <a:ea typeface="Calibri" panose="020F0502020204030204" pitchFamily="34" charset="0"/>
                          <a:cs typeface="Calibri" panose="020F0502020204030204" pitchFamily="34" charset="0"/>
                        </a:rPr>
                        <a:t>Điều hòa</a:t>
                      </a:r>
                      <a:endParaRPr lang="en-US" sz="2800" b="1" dirty="0">
                        <a:solidFill>
                          <a:srgbClr val="0033CC"/>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2276797"/>
                  </a:ext>
                </a:extLst>
              </a:tr>
            </a:tbl>
          </a:graphicData>
        </a:graphic>
      </p:graphicFrame>
      <p:sp>
        <p:nvSpPr>
          <p:cNvPr id="3" name="Hộp Văn bản 2">
            <a:extLst>
              <a:ext uri="{FF2B5EF4-FFF2-40B4-BE49-F238E27FC236}">
                <a16:creationId xmlns:a16="http://schemas.microsoft.com/office/drawing/2014/main" id="{E9A8C143-67FF-08DB-94B6-21064F0964A1}"/>
              </a:ext>
            </a:extLst>
          </p:cNvPr>
          <p:cNvSpPr txBox="1"/>
          <p:nvPr/>
        </p:nvSpPr>
        <p:spPr>
          <a:xfrm>
            <a:off x="581891" y="78912"/>
            <a:ext cx="9732935" cy="707886"/>
          </a:xfrm>
          <a:prstGeom prst="rect">
            <a:avLst/>
          </a:prstGeom>
          <a:noFill/>
        </p:spPr>
        <p:txBody>
          <a:bodyPr wrap="square" rtlCol="0">
            <a:spAutoFit/>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THẢO LUẬN NHÓM </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59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12D021E-B560-E49F-8616-30509DCBF478}"/>
              </a:ext>
            </a:extLst>
          </p:cNvPr>
          <p:cNvGraphicFramePr>
            <a:graphicFrameLocks noGrp="1"/>
          </p:cNvGraphicFramePr>
          <p:nvPr>
            <p:extLst>
              <p:ext uri="{D42A27DB-BD31-4B8C-83A1-F6EECF244321}">
                <p14:modId xmlns:p14="http://schemas.microsoft.com/office/powerpoint/2010/main" val="2806962968"/>
              </p:ext>
            </p:extLst>
          </p:nvPr>
        </p:nvGraphicFramePr>
        <p:xfrm>
          <a:off x="362919" y="530559"/>
          <a:ext cx="11466161" cy="6319622"/>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099204">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1099204">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3887965">
                <a:tc>
                  <a:txBody>
                    <a:bodyPr/>
                    <a:lstStyle/>
                    <a:p>
                      <a:pPr algn="just">
                        <a:lnSpc>
                          <a:spcPct val="15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bl>
          </a:graphicData>
        </a:graphic>
      </p:graphicFrame>
    </p:spTree>
    <p:extLst>
      <p:ext uri="{BB962C8B-B14F-4D97-AF65-F5344CB8AC3E}">
        <p14:creationId xmlns:p14="http://schemas.microsoft.com/office/powerpoint/2010/main" val="105807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387BA94-A669-5349-8FFA-F1C200FA63C3}"/>
              </a:ext>
            </a:extLst>
          </p:cNvPr>
          <p:cNvPicPr>
            <a:picLocks noChangeAspect="1"/>
          </p:cNvPicPr>
          <p:nvPr/>
        </p:nvPicPr>
        <p:blipFill>
          <a:blip r:embed="rId2"/>
          <a:stretch>
            <a:fillRect/>
          </a:stretch>
        </p:blipFill>
        <p:spPr>
          <a:xfrm>
            <a:off x="6394994" y="649344"/>
            <a:ext cx="5569792" cy="5801331"/>
          </a:xfrm>
          <a:prstGeom prst="rect">
            <a:avLst/>
          </a:prstGeom>
        </p:spPr>
      </p:pic>
      <p:pic>
        <p:nvPicPr>
          <p:cNvPr id="3" name="Hình ảnh 2">
            <a:extLst>
              <a:ext uri="{FF2B5EF4-FFF2-40B4-BE49-F238E27FC236}">
                <a16:creationId xmlns:a16="http://schemas.microsoft.com/office/drawing/2014/main" id="{57BD1055-6668-A623-6689-5E9AB3DCA0B7}"/>
              </a:ext>
            </a:extLst>
          </p:cNvPr>
          <p:cNvPicPr>
            <a:picLocks noChangeAspect="1"/>
          </p:cNvPicPr>
          <p:nvPr/>
        </p:nvPicPr>
        <p:blipFill>
          <a:blip r:embed="rId3"/>
          <a:stretch>
            <a:fillRect/>
          </a:stretch>
        </p:blipFill>
        <p:spPr>
          <a:xfrm>
            <a:off x="426720" y="430534"/>
            <a:ext cx="4926676" cy="6427466"/>
          </a:xfrm>
          <a:prstGeom prst="rect">
            <a:avLst/>
          </a:prstGeom>
        </p:spPr>
      </p:pic>
    </p:spTree>
    <p:extLst>
      <p:ext uri="{BB962C8B-B14F-4D97-AF65-F5344CB8AC3E}">
        <p14:creationId xmlns:p14="http://schemas.microsoft.com/office/powerpoint/2010/main" val="67391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12D021E-B560-E49F-8616-30509DCBF478}"/>
              </a:ext>
            </a:extLst>
          </p:cNvPr>
          <p:cNvGraphicFramePr>
            <a:graphicFrameLocks noGrp="1"/>
          </p:cNvGraphicFramePr>
          <p:nvPr>
            <p:extLst>
              <p:ext uri="{D42A27DB-BD31-4B8C-83A1-F6EECF244321}">
                <p14:modId xmlns:p14="http://schemas.microsoft.com/office/powerpoint/2010/main" val="1837037524"/>
              </p:ext>
            </p:extLst>
          </p:nvPr>
        </p:nvGraphicFramePr>
        <p:xfrm>
          <a:off x="362919" y="530559"/>
          <a:ext cx="11466161" cy="5986176"/>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lnSpc>
                          <a:spcPct val="15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lấy O</a:t>
                      </a:r>
                      <a:r>
                        <a:rPr lang="vi-VN" sz="3600" b="1"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lấy thức ăn, hấp thụ các chất dinh dưỡng vào máu</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lấy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Hấp thụ nước và </a:t>
                      </a:r>
                      <a:r>
                        <a:rPr lang="vi-VN"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ion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khoáng vận chuyển từ rễ lên lá.</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bl>
          </a:graphicData>
        </a:graphic>
      </p:graphicFrame>
    </p:spTree>
    <p:extLst>
      <p:ext uri="{BB962C8B-B14F-4D97-AF65-F5344CB8AC3E}">
        <p14:creationId xmlns:p14="http://schemas.microsoft.com/office/powerpoint/2010/main" val="252176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4045C659-F53C-7BD6-7FAE-27000B3F2B09}"/>
              </a:ext>
            </a:extLst>
          </p:cNvPr>
          <p:cNvGraphicFramePr>
            <a:graphicFrameLocks noGrp="1"/>
          </p:cNvGraphicFramePr>
          <p:nvPr>
            <p:extLst>
              <p:ext uri="{D42A27DB-BD31-4B8C-83A1-F6EECF244321}">
                <p14:modId xmlns:p14="http://schemas.microsoft.com/office/powerpoint/2010/main" val="829269433"/>
              </p:ext>
            </p:extLst>
          </p:nvPr>
        </p:nvGraphicFramePr>
        <p:xfrm>
          <a:off x="340317" y="621998"/>
          <a:ext cx="11511366" cy="5728924"/>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160039">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1160039">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3408846">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bl>
          </a:graphicData>
        </a:graphic>
      </p:graphicFrame>
    </p:spTree>
    <p:extLst>
      <p:ext uri="{BB962C8B-B14F-4D97-AF65-F5344CB8AC3E}">
        <p14:creationId xmlns:p14="http://schemas.microsoft.com/office/powerpoint/2010/main" val="63704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CA150DF-1657-870B-63DE-832EEC1414EF}"/>
              </a:ext>
            </a:extLst>
          </p:cNvPr>
          <p:cNvPicPr>
            <a:picLocks noChangeAspect="1"/>
          </p:cNvPicPr>
          <p:nvPr/>
        </p:nvPicPr>
        <p:blipFill>
          <a:blip r:embed="rId2"/>
          <a:stretch>
            <a:fillRect/>
          </a:stretch>
        </p:blipFill>
        <p:spPr>
          <a:xfrm>
            <a:off x="1152525" y="0"/>
            <a:ext cx="9886950" cy="6858000"/>
          </a:xfrm>
          <a:prstGeom prst="rect">
            <a:avLst/>
          </a:prstGeom>
        </p:spPr>
      </p:pic>
    </p:spTree>
    <p:extLst>
      <p:ext uri="{BB962C8B-B14F-4D97-AF65-F5344CB8AC3E}">
        <p14:creationId xmlns:p14="http://schemas.microsoft.com/office/powerpoint/2010/main" val="46034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4045C659-F53C-7BD6-7FAE-27000B3F2B09}"/>
              </a:ext>
            </a:extLst>
          </p:cNvPr>
          <p:cNvGraphicFramePr>
            <a:graphicFrameLocks noGrp="1"/>
          </p:cNvGraphicFramePr>
          <p:nvPr>
            <p:extLst>
              <p:ext uri="{D42A27DB-BD31-4B8C-83A1-F6EECF244321}">
                <p14:modId xmlns:p14="http://schemas.microsoft.com/office/powerpoint/2010/main" val="1497809357"/>
              </p:ext>
            </p:extLst>
          </p:nvPr>
        </p:nvGraphicFramePr>
        <p:xfrm>
          <a:off x="340317" y="621999"/>
          <a:ext cx="11511366" cy="5614002"/>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tinh bột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đường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ánh sáng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 CO</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H</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 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carbohydrate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bl>
          </a:graphicData>
        </a:graphic>
      </p:graphicFrame>
    </p:spTree>
    <p:extLst>
      <p:ext uri="{BB962C8B-B14F-4D97-AF65-F5344CB8AC3E}">
        <p14:creationId xmlns:p14="http://schemas.microsoft.com/office/powerpoint/2010/main" val="221751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2884328946"/>
              </p:ext>
            </p:extLst>
          </p:nvPr>
        </p:nvGraphicFramePr>
        <p:xfrm>
          <a:off x="402956" y="1112005"/>
          <a:ext cx="11450663" cy="3517296"/>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388501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908E72A2-F508-2C6A-F697-16FF7459CAA6}"/>
              </a:ext>
            </a:extLst>
          </p:cNvPr>
          <p:cNvPicPr>
            <a:picLocks noChangeAspect="1"/>
          </p:cNvPicPr>
          <p:nvPr/>
        </p:nvPicPr>
        <p:blipFill>
          <a:blip r:embed="rId2"/>
          <a:srcRect b="17329"/>
          <a:stretch/>
        </p:blipFill>
        <p:spPr>
          <a:xfrm>
            <a:off x="457200" y="457200"/>
            <a:ext cx="11277600" cy="5943600"/>
          </a:xfrm>
          <a:prstGeom prst="rect">
            <a:avLst/>
          </a:prstGeom>
        </p:spPr>
      </p:pic>
    </p:spTree>
    <p:extLst>
      <p:ext uri="{BB962C8B-B14F-4D97-AF65-F5344CB8AC3E}">
        <p14:creationId xmlns:p14="http://schemas.microsoft.com/office/powerpoint/2010/main" val="321136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3479797452"/>
              </p:ext>
            </p:extLst>
          </p:nvPr>
        </p:nvGraphicFramePr>
        <p:xfrm>
          <a:off x="402956" y="1112005"/>
          <a:ext cx="11450663" cy="360232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Ure</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từ máu </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nước tiểu.</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289749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8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1909671560"/>
              </p:ext>
            </p:extLst>
          </p:nvPr>
        </p:nvGraphicFramePr>
        <p:xfrm>
          <a:off x="370668" y="829372"/>
          <a:ext cx="11450663" cy="548149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641012">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505572">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1641012">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323460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2936" y="309706"/>
            <a:ext cx="6113479" cy="2062103"/>
          </a:xfrm>
          <a:prstGeom prst="rect">
            <a:avLst/>
          </a:prstGeom>
        </p:spPr>
        <p:txBody>
          <a:bodyPr wrap="square">
            <a:spAutoFit/>
          </a:bodyPr>
          <a:lstStyle/>
          <a:p>
            <a:pPr algn="just"/>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Quá trình trao đổi chất và chuyển </a:t>
            </a:r>
            <a:r>
              <a:rPr lang="vi-VN" sz="3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năng lượng luôn được </a:t>
            </a:r>
            <a:r>
              <a:rPr lang="vi-VN" sz="3200" b="1" dirty="0">
                <a:latin typeface="Calibri" panose="020F0502020204030204" pitchFamily="34" charset="0"/>
                <a:ea typeface="Calibri" panose="020F0502020204030204" pitchFamily="34" charset="0"/>
                <a:cs typeface="Calibri" panose="020F0502020204030204" pitchFamily="34" charset="0"/>
              </a:rPr>
              <a:t>điều chỉnh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phù hợp với nhu cầu của</a:t>
            </a:r>
            <a:r>
              <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cơ thể thông qua</a:t>
            </a:r>
            <a:endPar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p:cNvSpPr/>
          <p:nvPr/>
        </p:nvSpPr>
        <p:spPr>
          <a:xfrm>
            <a:off x="7115386" y="55562"/>
            <a:ext cx="4671456" cy="584775"/>
          </a:xfrm>
          <a:prstGeom prst="rect">
            <a:avLst/>
          </a:prstGeom>
        </p:spPr>
        <p:txBody>
          <a:bodyPr wrap="square">
            <a:spAutoFit/>
          </a:bodyPr>
          <a:lstStyle/>
          <a:p>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thực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p:cNvSpPr/>
          <p:nvPr/>
        </p:nvSpPr>
        <p:spPr>
          <a:xfrm>
            <a:off x="6761745" y="1374221"/>
            <a:ext cx="4728677" cy="1077218"/>
          </a:xfrm>
          <a:prstGeom prst="rect">
            <a:avLst/>
          </a:prstGeom>
        </p:spPr>
        <p:txBody>
          <a:bodyPr wrap="square">
            <a:spAutoFit/>
          </a:bodyPr>
          <a:lstStyle/>
          <a:p>
            <a:pPr algn="ct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hệ thần kinh hoặc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động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Arrow Connector 17"/>
          <p:cNvCxnSpPr/>
          <p:nvPr/>
        </p:nvCxnSpPr>
        <p:spPr>
          <a:xfrm flipV="1">
            <a:off x="6399005" y="333280"/>
            <a:ext cx="725480" cy="9562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10150" y="1280017"/>
            <a:ext cx="753586" cy="6515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6" y="2588364"/>
            <a:ext cx="2050621" cy="3330739"/>
          </a:xfrm>
          <a:prstGeom prst="rect">
            <a:avLst/>
          </a:prstGeom>
        </p:spPr>
      </p:pic>
      <p:sp>
        <p:nvSpPr>
          <p:cNvPr id="27" name="TextBox 11"/>
          <p:cNvSpPr txBox="1"/>
          <p:nvPr/>
        </p:nvSpPr>
        <p:spPr>
          <a:xfrm>
            <a:off x="2579043" y="2878275"/>
            <a:ext cx="3856939" cy="3447098"/>
          </a:xfrm>
          <a:prstGeom prst="rect">
            <a:avLst/>
          </a:prstGeom>
        </p:spPr>
        <p:txBody>
          <a:bodyPr wrap="square" lIns="0" tIns="0" rIns="0" bIns="0" rtlCol="0" anchor="t">
            <a:spAutoFit/>
          </a:bodyPr>
          <a:lstStyle/>
          <a:p>
            <a:pPr algn="just"/>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Khi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gặp điều kiện khô hạn, cơ thể thực vật tổng hợp abscisic acid gây ức chế trao đổi chất và chuyển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hoá năng lượng (cây rụng lá,...)</a:t>
            </a:r>
            <a:endPar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11"/>
          <p:cNvSpPr txBox="1"/>
          <p:nvPr/>
        </p:nvSpPr>
        <p:spPr>
          <a:xfrm>
            <a:off x="3011733" y="2342142"/>
            <a:ext cx="1921456"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11"/>
          <p:cNvSpPr txBox="1"/>
          <p:nvPr/>
        </p:nvSpPr>
        <p:spPr>
          <a:xfrm>
            <a:off x="9064779" y="2536158"/>
            <a:ext cx="2493737"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p:cNvSpPr/>
          <p:nvPr/>
        </p:nvSpPr>
        <p:spPr>
          <a:xfrm>
            <a:off x="8947620" y="3357761"/>
            <a:ext cx="3042005" cy="3046988"/>
          </a:xfrm>
          <a:prstGeom prst="rect">
            <a:avLst/>
          </a:prstGeom>
        </p:spPr>
        <p:txBody>
          <a:bodyPr wrap="square">
            <a:spAutoFit/>
          </a:bodyPr>
          <a:lstStyle/>
          <a:p>
            <a:pPr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ệ thần kinh sinh dưỡng ch</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phối quá trình tiêu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hấp thụ thức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ăn ở người</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3"/>
          <a:stretch>
            <a:fillRect/>
          </a:stretch>
        </p:blipFill>
        <p:spPr>
          <a:xfrm>
            <a:off x="6466198" y="2926059"/>
            <a:ext cx="2493738" cy="3315407"/>
          </a:xfrm>
          <a:prstGeom prst="rect">
            <a:avLst/>
          </a:prstGeom>
        </p:spPr>
      </p:pic>
      <p:cxnSp>
        <p:nvCxnSpPr>
          <p:cNvPr id="33" name="Straight Connector 32"/>
          <p:cNvCxnSpPr/>
          <p:nvPr/>
        </p:nvCxnSpPr>
        <p:spPr>
          <a:xfrm>
            <a:off x="6466198" y="2293312"/>
            <a:ext cx="0" cy="421489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7" grpId="0"/>
      <p:bldP spid="28" grpId="0"/>
      <p:bldP spid="23"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892326110"/>
              </p:ext>
            </p:extLst>
          </p:nvPr>
        </p:nvGraphicFramePr>
        <p:xfrm>
          <a:off x="370668" y="796121"/>
          <a:ext cx="11450663" cy="500440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Uống nhiều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thận tăng cường bài tiết nước tiểu</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hạ nhiệt độ cho cây</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151128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id="{1D76DCDE-4A45-F119-3D5E-3A4FB22C6748}"/>
              </a:ext>
            </a:extLst>
          </p:cNvPr>
          <p:cNvSpPr/>
          <p:nvPr/>
        </p:nvSpPr>
        <p:spPr>
          <a:xfrm>
            <a:off x="1219078" y="718283"/>
            <a:ext cx="10134721" cy="3385676"/>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E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327765" y="1308644"/>
            <a:ext cx="7536470" cy="2554545"/>
          </a:xfrm>
          <a:prstGeom prst="rect">
            <a:avLst/>
          </a:prstGeom>
        </p:spPr>
        <p:txBody>
          <a:bodyPr wrap="square">
            <a:spAutoFit/>
          </a:bodyPr>
          <a:lstStyle/>
          <a:p>
            <a:pPr algn="ct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Học sinh hoàn thành sơ đồ 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giai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06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E99F7BE-7F5F-5BA7-A747-DAEB9477F415}"/>
              </a:ext>
            </a:extLst>
          </p:cNvPr>
          <p:cNvPicPr>
            <a:picLocks noChangeAspect="1"/>
          </p:cNvPicPr>
          <p:nvPr/>
        </p:nvPicPr>
        <p:blipFill rotWithShape="1">
          <a:blip r:embed="rId3"/>
          <a:srcRect l="26021" r="1708"/>
          <a:stretch/>
        </p:blipFill>
        <p:spPr>
          <a:xfrm>
            <a:off x="321432" y="-1"/>
            <a:ext cx="7198822" cy="6858000"/>
          </a:xfrm>
          <a:prstGeom prst="rect">
            <a:avLst/>
          </a:prstGeom>
        </p:spPr>
      </p:pic>
      <p:sp>
        <p:nvSpPr>
          <p:cNvPr id="5" name="Hình chữ nhật 4">
            <a:extLst>
              <a:ext uri="{FF2B5EF4-FFF2-40B4-BE49-F238E27FC236}">
                <a16:creationId xmlns:a16="http://schemas.microsoft.com/office/drawing/2014/main" id="{AEC094FF-9D33-4C42-712A-57405D3A29AC}"/>
              </a:ext>
            </a:extLst>
          </p:cNvPr>
          <p:cNvSpPr/>
          <p:nvPr/>
        </p:nvSpPr>
        <p:spPr>
          <a:xfrm>
            <a:off x="3203177" y="1061948"/>
            <a:ext cx="4405742"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5">
            <a:extLst>
              <a:ext uri="{FF2B5EF4-FFF2-40B4-BE49-F238E27FC236}">
                <a16:creationId xmlns:a16="http://schemas.microsoft.com/office/drawing/2014/main" id="{8DDE9F0D-790F-1DE2-58A6-EB09C61C8397}"/>
              </a:ext>
            </a:extLst>
          </p:cNvPr>
          <p:cNvSpPr/>
          <p:nvPr/>
        </p:nvSpPr>
        <p:spPr>
          <a:xfrm>
            <a:off x="3153301" y="2996738"/>
            <a:ext cx="4411285"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505F36F-49A6-C9B1-42FE-4309474D5E27}"/>
              </a:ext>
            </a:extLst>
          </p:cNvPr>
          <p:cNvSpPr/>
          <p:nvPr/>
        </p:nvSpPr>
        <p:spPr>
          <a:xfrm>
            <a:off x="3053540" y="4894120"/>
            <a:ext cx="4411286"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AD74280D-D350-B763-D326-3213C91D5EA8}"/>
              </a:ext>
            </a:extLst>
          </p:cNvPr>
          <p:cNvSpPr/>
          <p:nvPr/>
        </p:nvSpPr>
        <p:spPr>
          <a:xfrm>
            <a:off x="7464826" y="1996094"/>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PHÂN GIẢI</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Hình chữ nhật 9">
            <a:extLst>
              <a:ext uri="{FF2B5EF4-FFF2-40B4-BE49-F238E27FC236}">
                <a16:creationId xmlns:a16="http://schemas.microsoft.com/office/drawing/2014/main" id="{D03DB1BC-2CA3-9CEA-713C-C9D117515FFF}"/>
              </a:ext>
            </a:extLst>
          </p:cNvPr>
          <p:cNvSpPr/>
          <p:nvPr/>
        </p:nvSpPr>
        <p:spPr>
          <a:xfrm>
            <a:off x="7464826" y="3926725"/>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HUY ĐỘNG NĂNG LƯỢNG</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Hình chữ nhật 10">
            <a:extLst>
              <a:ext uri="{FF2B5EF4-FFF2-40B4-BE49-F238E27FC236}">
                <a16:creationId xmlns:a16="http://schemas.microsoft.com/office/drawing/2014/main" id="{0873FC24-9C39-391E-573E-E85B42C15123}"/>
              </a:ext>
            </a:extLst>
          </p:cNvPr>
          <p:cNvSpPr/>
          <p:nvPr/>
        </p:nvSpPr>
        <p:spPr>
          <a:xfrm>
            <a:off x="7520252" y="5791892"/>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TỔNG HỢP</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0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612 -0.00185 L -0.10612 -0.00139 C -0.11888 -0.00486 -0.13177 -0.00718 -0.14441 -0.01135 C -0.18789 -0.02662 -0.11967 -0.0125 -0.1698 -0.02107 C -0.17123 -0.02199 -0.17253 -0.02246 -0.1737 -0.02361 C -0.175 -0.02477 -0.17605 -0.02755 -0.17748 -0.02871 C -0.18112 -0.03148 -0.18568 -0.03172 -0.18894 -0.03588 C -0.20274 -0.05371 -0.19636 -0.04653 -0.20795 -0.05787 C -0.21133 -0.06852 -0.21511 -0.07871 -0.21823 -0.08959 C -0.22956 -0.13172 -0.23868 -0.17616 -0.25118 -0.21713 C -0.26641 -0.26621 -0.29467 -0.3551 -0.30352 -0.40047 C -0.30769 -0.42246 -0.31237 -0.44422 -0.31615 -0.46667 C -0.32618 -0.52523 -0.32513 -0.52732 -0.33138 -0.57917 C -0.33256 -0.58889 -0.33412 -0.59885 -0.33516 -0.60857 C -0.3362 -0.61736 -0.33672 -0.62662 -0.33776 -0.63542 C -0.33894 -0.64514 -0.3392 -0.65579 -0.34154 -0.66482 C -0.34336 -0.67153 -0.34454 -0.67847 -0.34675 -0.68449 C -0.34948 -0.69236 -0.34922 -0.68866 -0.34922 -0.69398 L -0.35417 -0.69167 " pathEditMode="relative" rAng="0" ptsTypes="AAAAAAAAAAAAAAAAAAA">
                                      <p:cBhvr>
                                        <p:cTn id="6" dur="2000" fill="hold"/>
                                        <p:tgtEl>
                                          <p:spTgt spid="11"/>
                                        </p:tgtEl>
                                        <p:attrNameLst>
                                          <p:attrName>ppt_x</p:attrName>
                                          <p:attrName>ppt_y</p:attrName>
                                        </p:attrNameLst>
                                      </p:cBhvr>
                                      <p:rCtr x="-12409" y="-3458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8529 0.01018 L -0.08529 0.01041 C -0.09037 0.01087 -0.09544 0.01435 -0.10039 0.0125 C -0.10287 0.01157 -0.10378 0.00555 -0.10586 0.00277 C -0.10742 0.00069 -0.10938 -0.00047 -0.1112 -0.00186 C -0.11302 -0.00116 -0.11484 -0.00024 -0.11667 0.00046 C -0.11901 0.00138 -0.12136 0.00162 -0.12357 0.00277 C -0.12552 0.00393 -0.12721 0.00601 -0.12904 0.00763 C -0.13425 0.02175 -0.1306 0.01296 -0.14128 0.03194 C -0.14831 0.04444 -0.15599 0.06018 -0.16576 0.06597 C -0.17044 0.06851 -0.17057 0.06828 -0.17539 0.07314 C -0.17682 0.07453 -0.178 0.07662 -0.17943 0.078 C -0.18164 0.07986 -0.18399 0.08101 -0.1862 0.08287 C -0.18815 0.08425 -0.18984 0.08611 -0.19167 0.08773 C -0.19258 0.09004 -0.19323 0.09282 -0.1944 0.0949 C -0.19818 0.10162 -0.20143 0.10092 -0.20664 0.10231 C -0.21081 0.10324 -0.21484 0.10393 -0.21901 0.10462 C -0.22175 0.10717 -0.22448 0.10949 -0.22721 0.11203 C -0.23034 0.11504 -0.23307 0.1206 -0.23672 0.12175 C -0.24662 0.12476 -0.25664 0.12314 -0.26667 0.12407 L -0.31445 0.12893 C -0.31628 0.13217 -0.31771 0.13587 -0.31992 0.13865 C -0.32109 0.14004 -0.32266 0.14004 -0.32396 0.14097 C -0.33698 0.14976 -0.32552 0.14282 -0.3349 0.14837 C -0.34805 0.16597 -0.33399 0.14884 -0.3444 0.1581 C -0.34583 0.15925 -0.34714 0.16134 -0.34844 0.16296 C -0.35026 0.16458 -0.35208 0.1662 -0.35391 0.16782 C -0.35716 0.15902 -0.35664 0.16342 -0.35664 0.15555 L -0.35261 0.14837 " pathEditMode="relative" rAng="0" ptsTypes="AAAAAAAAAAAAAAAAAAAAAAAAAAAAA">
                                      <p:cBhvr>
                                        <p:cTn id="10" dur="2000" fill="hold"/>
                                        <p:tgtEl>
                                          <p:spTgt spid="9"/>
                                        </p:tgtEl>
                                        <p:attrNameLst>
                                          <p:attrName>ppt_x</p:attrName>
                                          <p:attrName>ppt_y</p:attrName>
                                        </p:attrNameLst>
                                      </p:cBhvr>
                                      <p:rCtr x="-13581" y="72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9336 -0.00533 L -0.09336 -0.00533 C -0.10755 0.00023 -0.12318 -0.00116 -0.13568 0.01157 C -0.13893 0.01481 -0.14193 0.01852 -0.14531 0.02129 C -0.14883 0.02407 -0.15261 0.02569 -0.15612 0.02847 C -0.16016 0.03148 -0.1707 0.04166 -0.17383 0.0456 C -0.1763 0.04838 -0.17826 0.05231 -0.18073 0.05509 C -0.18646 0.06204 -0.19258 0.06805 -0.19844 0.07454 C -0.20065 0.07708 -0.203 0.0794 -0.20521 0.08194 C -0.20846 0.08518 -0.21198 0.0875 -0.21484 0.09166 C -0.22057 0.09977 -0.23555 0.12153 -0.23932 0.12315 L -0.25169 0.12801 C -0.25521 0.13194 -0.25846 0.1375 -0.2625 0.14004 C -0.26641 0.14259 -0.2707 0.1419 -0.27487 0.14259 C -0.28346 0.14352 -0.29206 0.14421 -0.30078 0.14491 C -0.30443 0.14653 -0.30794 0.14861 -0.31159 0.14977 C -0.31432 0.15069 -0.31719 0.15092 -0.31979 0.15231 C -0.32266 0.15347 -0.328 0.15717 -0.328 0.15717 C -0.34583 0.15416 -0.33828 0.15741 -0.35117 0.14977 L -0.35938 0.14491 L -0.36068 0.14259 L -0.36068 0.14004 " pathEditMode="relative" ptsTypes="AAAAAAAAAAAAAAAAAAAAAA">
                                      <p:cBhvr>
                                        <p:cTn id="14"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402405" y="2669899"/>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tổng hợp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077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643120" y="563676"/>
            <a:ext cx="7561566" cy="6224749"/>
          </a:xfrm>
          <a:prstGeom prst="rect">
            <a:avLst/>
          </a:prstGeom>
          <a:noFill/>
          <a:ln>
            <a:noFill/>
          </a:ln>
        </p:spPr>
      </p:pic>
      <p:sp>
        <p:nvSpPr>
          <p:cNvPr id="7" name="Freeform: Shape 6">
            <a:extLst>
              <a:ext uri="{FF2B5EF4-FFF2-40B4-BE49-F238E27FC236}">
                <a16:creationId xmlns:a16="http://schemas.microsoft.com/office/drawing/2014/main" id="{470331CE-31B0-B5F8-ED23-8EEEAC84E76A}"/>
              </a:ext>
            </a:extLst>
          </p:cNvPr>
          <p:cNvSpPr/>
          <p:nvPr/>
        </p:nvSpPr>
        <p:spPr>
          <a:xfrm>
            <a:off x="83389" y="2106584"/>
            <a:ext cx="4527966" cy="241553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buNone/>
            </a:pPr>
            <a:r>
              <a:rPr lang="en-US" sz="3200" b="1" u="sng"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TV: </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Quang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tổng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vô</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nhờ</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NLMT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quang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
        <p:nvSpPr>
          <p:cNvPr id="19" name="Freeform: Shape 6">
            <a:extLst>
              <a:ext uri="{FF2B5EF4-FFF2-40B4-BE49-F238E27FC236}">
                <a16:creationId xmlns:a16="http://schemas.microsoft.com/office/drawing/2014/main" id="{470331CE-31B0-B5F8-ED23-8EEEAC84E76A}"/>
              </a:ext>
            </a:extLst>
          </p:cNvPr>
          <p:cNvSpPr/>
          <p:nvPr/>
        </p:nvSpPr>
        <p:spPr>
          <a:xfrm>
            <a:off x="51626" y="4739501"/>
            <a:ext cx="4591493" cy="20489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defTabSz="1111250">
              <a:spcBef>
                <a:spcPct val="0"/>
              </a:spcBef>
            </a:pPr>
            <a:r>
              <a:rPr lang="en-US" sz="3200" b="1" u="sng" dirty="0">
                <a:solidFill>
                  <a:srgbClr val="002060"/>
                </a:solidFill>
                <a:latin typeface="Calibri" panose="020F0502020204030204" pitchFamily="34" charset="0"/>
                <a:ea typeface="Calibri" panose="020F0502020204030204" pitchFamily="34" charset="0"/>
                <a:cs typeface="Calibri" panose="020F0502020204030204" pitchFamily="34" charset="0"/>
              </a:rPr>
              <a:t>- ĐV: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A7C09B5-F54F-7D41-9FC8-46701B5FF25F}"/>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74CC5C9D-9A34-26B2-05DE-9737739E7CD0}"/>
              </a:ext>
            </a:extLst>
          </p:cNvPr>
          <p:cNvSpPr>
            <a:spLocks noChangeArrowheads="1"/>
          </p:cNvSpPr>
          <p:nvPr/>
        </p:nvSpPr>
        <p:spPr bwMode="auto">
          <a:xfrm>
            <a:off x="92363" y="1028399"/>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4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318965" y="3177732"/>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phân giải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872DAB8-111E-E363-5F54-B181FF39CB84}"/>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878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470331CE-31B0-B5F8-ED23-8EEEAC84E76A}"/>
              </a:ext>
            </a:extLst>
          </p:cNvPr>
          <p:cNvSpPr/>
          <p:nvPr/>
        </p:nvSpPr>
        <p:spPr>
          <a:xfrm>
            <a:off x="227357" y="2868504"/>
            <a:ext cx="3793003" cy="366530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phức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tạp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phóng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3820160" y="563676"/>
            <a:ext cx="8384526" cy="6224749"/>
          </a:xfrm>
          <a:prstGeom prst="rect">
            <a:avLst/>
          </a:prstGeom>
          <a:noFill/>
          <a:ln>
            <a:noFill/>
          </a:ln>
        </p:spPr>
      </p:pic>
      <p:sp>
        <p:nvSpPr>
          <p:cNvPr id="2" name="Rectangle 4">
            <a:extLst>
              <a:ext uri="{FF2B5EF4-FFF2-40B4-BE49-F238E27FC236}">
                <a16:creationId xmlns:a16="http://schemas.microsoft.com/office/drawing/2014/main" id="{3C2DED90-3008-A2B8-1EF7-31B300087750}"/>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296AB859-9C76-E56B-7DF2-562BD1AD0665}"/>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02D39970-67C7-7047-E44C-08E03B65E92E}"/>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4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2" y="2579186"/>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923873" y="1097280"/>
            <a:ext cx="7049384" cy="5568500"/>
          </a:xfrm>
          <a:prstGeom prst="rect">
            <a:avLst/>
          </a:prstGeom>
          <a:noFill/>
          <a:ln>
            <a:noFill/>
          </a:ln>
        </p:spPr>
      </p:pic>
      <p:sp>
        <p:nvSpPr>
          <p:cNvPr id="2" name="Rectangle 12">
            <a:extLst>
              <a:ext uri="{FF2B5EF4-FFF2-40B4-BE49-F238E27FC236}">
                <a16:creationId xmlns:a16="http://schemas.microsoft.com/office/drawing/2014/main" id="{978D7DAF-4F15-6143-FDFE-BCB43FF79248}"/>
              </a:ext>
            </a:extLst>
          </p:cNvPr>
          <p:cNvSpPr/>
          <p:nvPr/>
        </p:nvSpPr>
        <p:spPr>
          <a:xfrm>
            <a:off x="218743" y="4061229"/>
            <a:ext cx="4240715" cy="1815882"/>
          </a:xfrm>
          <a:prstGeom prst="rect">
            <a:avLst/>
          </a:prstGeom>
        </p:spPr>
        <p:txBody>
          <a:bodyPr wrap="square">
            <a:spAutoFit/>
          </a:bodyPr>
          <a:lstStyle/>
          <a:p>
            <a:pPr algn="ctr"/>
            <a:r>
              <a:rPr lang="en-US" sz="2800" dirty="0">
                <a:solidFill>
                  <a:srgbClr val="000000"/>
                </a:solidFill>
                <a:latin typeface="Arial" panose="020B0604020202020204" pitchFamily="34" charset="0"/>
                <a:ea typeface="Calibri" panose="020F0502020204030204" pitchFamily="34" charset="0"/>
              </a:rPr>
              <a:t>Quan </a:t>
            </a:r>
            <a:r>
              <a:rPr lang="en-US" sz="2800" dirty="0" err="1">
                <a:solidFill>
                  <a:srgbClr val="000000"/>
                </a:solidFill>
                <a:latin typeface="Arial" panose="020B0604020202020204" pitchFamily="34" charset="0"/>
                <a:ea typeface="Calibri" panose="020F0502020204030204" pitchFamily="34" charset="0"/>
              </a:rPr>
              <a:t>sát</a:t>
            </a:r>
            <a:r>
              <a:rPr lang="en-US" sz="2800" dirty="0">
                <a:solidFill>
                  <a:srgbClr val="000000"/>
                </a:solidFill>
                <a:latin typeface="Arial" panose="020B0604020202020204" pitchFamily="34" charset="0"/>
                <a:ea typeface="Calibri" panose="020F0502020204030204" pitchFamily="34" charset="0"/>
              </a:rPr>
              <a:t> </a:t>
            </a:r>
            <a:r>
              <a:rPr lang="en-US" sz="2800" dirty="0" err="1">
                <a:solidFill>
                  <a:srgbClr val="000000"/>
                </a:solidFill>
                <a:latin typeface="Arial" panose="020B0604020202020204" pitchFamily="34" charset="0"/>
                <a:ea typeface="Calibri" panose="020F0502020204030204" pitchFamily="34" charset="0"/>
              </a:rPr>
              <a:t>Hình</a:t>
            </a:r>
            <a:r>
              <a:rPr lang="en-US" sz="2800" dirty="0">
                <a:solidFill>
                  <a:srgbClr val="000000"/>
                </a:solidFill>
                <a:latin typeface="Arial" panose="020B0604020202020204" pitchFamily="34" charset="0"/>
                <a:ea typeface="Calibri" panose="020F0502020204030204" pitchFamily="34" charset="0"/>
              </a:rPr>
              <a:t> 1.2, </a:t>
            </a:r>
            <a:r>
              <a:rPr lang="en-US" sz="2800" dirty="0" err="1">
                <a:solidFill>
                  <a:srgbClr val="000000"/>
                </a:solidFill>
                <a:latin typeface="Arial" panose="020B0604020202020204" pitchFamily="34" charset="0"/>
                <a:ea typeface="Calibri" panose="020F0502020204030204" pitchFamily="34" charset="0"/>
              </a:rPr>
              <a:t>hãy</a:t>
            </a:r>
            <a:r>
              <a:rPr lang="en-US" sz="2800" dirty="0">
                <a:solidFill>
                  <a:srgbClr val="000000"/>
                </a:solidFill>
                <a:latin typeface="Arial" panose="020B0604020202020204" pitchFamily="34" charset="0"/>
                <a:ea typeface="Calibri" panose="020F0502020204030204" pitchFamily="34" charset="0"/>
              </a:rPr>
              <a:t> </a:t>
            </a:r>
            <a:r>
              <a:rPr lang="vi-VN" sz="2800" dirty="0">
                <a:solidFill>
                  <a:srgbClr val="000000"/>
                </a:solidFill>
                <a:latin typeface="Arial" panose="020B0604020202020204" pitchFamily="34" charset="0"/>
                <a:ea typeface="Calibri" panose="020F0502020204030204" pitchFamily="34" charset="0"/>
              </a:rPr>
              <a:t>cho biết mục đích của quá trình </a:t>
            </a:r>
            <a:r>
              <a:rPr lang="vi-VN" sz="2800" b="1" dirty="0">
                <a:solidFill>
                  <a:srgbClr val="000000"/>
                </a:solidFill>
                <a:latin typeface="Arial" panose="020B0604020202020204" pitchFamily="34" charset="0"/>
                <a:ea typeface="Calibri" panose="020F0502020204030204" pitchFamily="34" charset="0"/>
              </a:rPr>
              <a:t>huy động năng lượng</a:t>
            </a:r>
            <a:r>
              <a:rPr lang="vi-VN" sz="2800" dirty="0">
                <a:solidFill>
                  <a:srgbClr val="000000"/>
                </a:solidFill>
                <a:latin typeface="Arial" panose="020B0604020202020204" pitchFamily="34" charset="0"/>
                <a:ea typeface="Calibri" panose="020F0502020204030204" pitchFamily="34" charset="0"/>
              </a:rPr>
              <a:t>?</a:t>
            </a:r>
            <a:endParaRPr lang="en-US" sz="2800" b="1" dirty="0"/>
          </a:p>
        </p:txBody>
      </p:sp>
      <p:sp>
        <p:nvSpPr>
          <p:cNvPr id="5" name="Rectangle 4">
            <a:extLst>
              <a:ext uri="{FF2B5EF4-FFF2-40B4-BE49-F238E27FC236}">
                <a16:creationId xmlns:a16="http://schemas.microsoft.com/office/drawing/2014/main" id="{F6DEB8CC-A296-0D43-6DEC-F64352D536D7}"/>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4A574A27-5652-F1DD-8A0F-053EF3FE271F}"/>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4511888A-533F-CBC5-5C07-87AAABF52141}"/>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90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4000" y="212811"/>
            <a:ext cx="11734800" cy="644351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12" name="Picture 3">
            <a:extLst>
              <a:ext uri="{FF2B5EF4-FFF2-40B4-BE49-F238E27FC236}">
                <a16:creationId xmlns:a16="http://schemas.microsoft.com/office/drawing/2014/main" id="{30E1B0B6-14ED-668C-F800-FFBF8F1F80B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143" y="73284"/>
            <a:ext cx="6571719" cy="1002763"/>
          </a:xfrm>
          <a:prstGeom prst="rect">
            <a:avLst/>
          </a:prstGeom>
        </p:spPr>
      </p:pic>
      <p:sp>
        <p:nvSpPr>
          <p:cNvPr id="19" name="TextBox 18">
            <a:extLst>
              <a:ext uri="{FF2B5EF4-FFF2-40B4-BE49-F238E27FC236}">
                <a16:creationId xmlns:a16="http://schemas.microsoft.com/office/drawing/2014/main" id="{5E829293-0AC9-4753-3701-70869DD6784D}"/>
              </a:ext>
            </a:extLst>
          </p:cNvPr>
          <p:cNvSpPr txBox="1"/>
          <p:nvPr/>
        </p:nvSpPr>
        <p:spPr>
          <a:xfrm>
            <a:off x="655782" y="156751"/>
            <a:ext cx="4793673" cy="636264"/>
          </a:xfrm>
          <a:prstGeom prst="rect">
            <a:avLst/>
          </a:prstGeom>
        </p:spPr>
        <p:txBody>
          <a:bodyPr wrap="square" lIns="0" tIns="0" rIns="0" bIns="0" rtlCol="0" anchor="t">
            <a:spAutoFit/>
          </a:bodyPr>
          <a:lstStyle/>
          <a:p>
            <a:pPr algn="ctr">
              <a:lnSpc>
                <a:spcPts val="5334"/>
              </a:lnSpc>
              <a:spcBef>
                <a:spcPct val="0"/>
              </a:spcBef>
            </a:pPr>
            <a:r>
              <a:rPr lang="en-US" sz="4334" b="1" dirty="0">
                <a:solidFill>
                  <a:srgbClr val="FF0000"/>
                </a:solidFill>
                <a:latin typeface="Arial" panose="020B0604020202020204" pitchFamily="34" charset="0"/>
                <a:cs typeface="Arial" panose="020B0604020202020204" pitchFamily="34" charset="0"/>
              </a:rPr>
              <a:t>KHỞI ĐỘNG</a:t>
            </a:r>
          </a:p>
        </p:txBody>
      </p:sp>
      <p:pic>
        <p:nvPicPr>
          <p:cNvPr id="5" name="Picture 4"/>
          <p:cNvPicPr>
            <a:picLocks noChangeAspect="1"/>
          </p:cNvPicPr>
          <p:nvPr/>
        </p:nvPicPr>
        <p:blipFill>
          <a:blip r:embed="rId5"/>
          <a:stretch>
            <a:fillRect/>
          </a:stretch>
        </p:blipFill>
        <p:spPr>
          <a:xfrm>
            <a:off x="8312150" y="2853505"/>
            <a:ext cx="3676650" cy="3426395"/>
          </a:xfrm>
          <a:prstGeom prst="rect">
            <a:avLst/>
          </a:prstGeom>
        </p:spPr>
      </p:pic>
      <p:sp>
        <p:nvSpPr>
          <p:cNvPr id="6" name="Rectangle 5"/>
          <p:cNvSpPr/>
          <p:nvPr/>
        </p:nvSpPr>
        <p:spPr>
          <a:xfrm>
            <a:off x="86246" y="2925194"/>
            <a:ext cx="8225904" cy="3709349"/>
          </a:xfrm>
          <a:prstGeom prst="rect">
            <a:avLst/>
          </a:prstGeom>
        </p:spPr>
        <p:txBody>
          <a:bodyPr wrap="square">
            <a:spAutoFit/>
          </a:bodyPr>
          <a:lstStyle/>
          <a:p>
            <a:pPr algn="just">
              <a:lnSpc>
                <a:spcPct val="150000"/>
              </a:lnSpc>
              <a:spcAft>
                <a:spcPts val="0"/>
              </a:spcAft>
            </a:pP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mạnh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trao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cung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lượng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thân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giác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nóng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mồ</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hôi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thấy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7" name="Freeform: Shape 4">
            <a:extLst>
              <a:ext uri="{FF2B5EF4-FFF2-40B4-BE49-F238E27FC236}">
                <a16:creationId xmlns:a16="http://schemas.microsoft.com/office/drawing/2014/main" id="{1D76DCDE-4A45-F119-3D5E-3A4FB22C6748}"/>
              </a:ext>
            </a:extLst>
          </p:cNvPr>
          <p:cNvSpPr/>
          <p:nvPr/>
        </p:nvSpPr>
        <p:spPr>
          <a:xfrm>
            <a:off x="810900" y="1115617"/>
            <a:ext cx="10767009" cy="173788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810900" y="1169694"/>
            <a:ext cx="10947041" cy="1569660"/>
          </a:xfrm>
          <a:prstGeom prst="rect">
            <a:avLst/>
          </a:prstGeom>
        </p:spPr>
        <p:txBody>
          <a:bodyPr wrap="square">
            <a:spAutoFit/>
          </a:bodyPr>
          <a:lstStyle/>
          <a:p>
            <a:pPr algn="ct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Khi hoạt động mạnh (chơi thể </a:t>
            </a:r>
            <a:r>
              <a:rPr lang="vi-VN" sz="32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th</a:t>
            </a:r>
            <a:r>
              <a:rPr lang="en-US"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o, chạy nhảy,...), cơ thể chúng ta thường thấy nóng, ra mồ hôi và có cảm giác đói. Quá trình nào đã dẫn đến hiện tượng trên? Hãy giải thích.</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192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470331CE-31B0-B5F8-ED23-8EEEAC84E76A}"/>
              </a:ext>
            </a:extLst>
          </p:cNvPr>
          <p:cNvSpPr/>
          <p:nvPr/>
        </p:nvSpPr>
        <p:spPr>
          <a:xfrm>
            <a:off x="148606" y="3093887"/>
            <a:ext cx="5277660" cy="36981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ATP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huy</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tham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vào</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trình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TĐC,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ứng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trưởng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phát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triển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5482511" y="1579060"/>
            <a:ext cx="6436981" cy="5278940"/>
          </a:xfrm>
          <a:prstGeom prst="rect">
            <a:avLst/>
          </a:prstGeom>
          <a:noFill/>
          <a:ln>
            <a:noFill/>
          </a:ln>
        </p:spPr>
      </p:pic>
      <p:sp>
        <p:nvSpPr>
          <p:cNvPr id="5" name="Rectangle 2">
            <a:extLst>
              <a:ext uri="{FF2B5EF4-FFF2-40B4-BE49-F238E27FC236}">
                <a16:creationId xmlns:a16="http://schemas.microsoft.com/office/drawing/2014/main" id="{A6DEE5FE-9314-58D2-F90C-673BE3B1164D}"/>
              </a:ext>
            </a:extLst>
          </p:cNvPr>
          <p:cNvSpPr>
            <a:spLocks noChangeArrowheads="1"/>
          </p:cNvSpPr>
          <p:nvPr/>
        </p:nvSpPr>
        <p:spPr bwMode="auto">
          <a:xfrm>
            <a:off x="92361" y="2381568"/>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A9F92023-6DFC-A8FC-4180-87D22F8A9624}"/>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1FDC2A54-241E-25CA-8567-E5B74674F03B}"/>
              </a:ext>
            </a:extLst>
          </p:cNvPr>
          <p:cNvSpPr>
            <a:spLocks noChangeArrowheads="1"/>
          </p:cNvSpPr>
          <p:nvPr/>
        </p:nvSpPr>
        <p:spPr bwMode="auto">
          <a:xfrm>
            <a:off x="92361" y="1105111"/>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5ADD3618-59D7-F151-3C96-4A6CCC95315D}"/>
              </a:ext>
            </a:extLst>
          </p:cNvPr>
          <p:cNvSpPr>
            <a:spLocks noChangeArrowheads="1"/>
          </p:cNvSpPr>
          <p:nvPr/>
        </p:nvSpPr>
        <p:spPr bwMode="auto">
          <a:xfrm>
            <a:off x="92361" y="1735237"/>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41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15" name="Rectangle 14"/>
          <p:cNvSpPr/>
          <p:nvPr/>
        </p:nvSpPr>
        <p:spPr>
          <a:xfrm>
            <a:off x="334676" y="2248753"/>
            <a:ext cx="5738710" cy="2308324"/>
          </a:xfrm>
          <a:prstGeom prst="rect">
            <a:avLst/>
          </a:prstGeom>
        </p:spPr>
        <p:txBody>
          <a:bodyPr wrap="square">
            <a:spAutoFit/>
          </a:bodyPr>
          <a:lstStyle/>
          <a:p>
            <a:pPr algn="just"/>
            <a:r>
              <a:rPr lang="vi-VN" sz="3600" b="1" dirty="0">
                <a:solidFill>
                  <a:srgbClr val="00B050"/>
                </a:solidFill>
                <a:latin typeface="Calibri" panose="020F0502020204030204" pitchFamily="34" charset="0"/>
                <a:ea typeface="Calibri" panose="020F0502020204030204" pitchFamily="34" charset="0"/>
                <a:cs typeface="Calibri" panose="020F0502020204030204" pitchFamily="34" charset="0"/>
              </a:rPr>
              <a:t>Hãy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mối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quan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hệ</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giữa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bào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13215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3" name="Rectangle 10">
            <a:extLst>
              <a:ext uri="{FF2B5EF4-FFF2-40B4-BE49-F238E27FC236}">
                <a16:creationId xmlns:a16="http://schemas.microsoft.com/office/drawing/2014/main" id="{242B5A04-7CB8-3859-DAC6-8795EBDB7C4B}"/>
              </a:ext>
            </a:extLst>
          </p:cNvPr>
          <p:cNvSpPr/>
          <p:nvPr/>
        </p:nvSpPr>
        <p:spPr>
          <a:xfrm>
            <a:off x="88906" y="1540769"/>
            <a:ext cx="6245392" cy="5186676"/>
          </a:xfrm>
          <a:prstGeom prst="rect">
            <a:avLst/>
          </a:prstGeom>
        </p:spPr>
        <p:txBody>
          <a:bodyPr wrap="square">
            <a:spAutoFit/>
          </a:bodyPr>
          <a:lstStyle/>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Cơ thể lấy thức ăn từ môi trường.</a:t>
            </a:r>
          </a:p>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cần thiết được hấp thụ vào cơ thể, tiến hành đồng hóa và dị hóa, tạo ra các chất bài tiết.</a:t>
            </a:r>
          </a:p>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bài tiết này được vận chuyển qua màng sinh chất ra môi trường ngoài.</a:t>
            </a:r>
            <a:endParaRPr lang="en-US" sz="32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8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3" name="Freeform: Shape 7">
            <a:extLst>
              <a:ext uri="{FF2B5EF4-FFF2-40B4-BE49-F238E27FC236}">
                <a16:creationId xmlns:a16="http://schemas.microsoft.com/office/drawing/2014/main" id="{C23E7E91-A977-6B55-A89E-63534F35D92F}"/>
              </a:ext>
            </a:extLst>
          </p:cNvPr>
          <p:cNvSpPr/>
          <p:nvPr/>
        </p:nvSpPr>
        <p:spPr>
          <a:xfrm>
            <a:off x="541501" y="2038017"/>
            <a:ext cx="5100072" cy="419217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luôn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gắn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chuyển hóa </a:t>
            </a: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tế</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bào</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xảy</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cấp</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972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id="{1D76DCDE-4A45-F119-3D5E-3A4FB22C6748}"/>
              </a:ext>
            </a:extLst>
          </p:cNvPr>
          <p:cNvSpPr/>
          <p:nvPr/>
        </p:nvSpPr>
        <p:spPr>
          <a:xfrm>
            <a:off x="2070213" y="1027906"/>
            <a:ext cx="8370572" cy="332875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00CC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470661" y="1581328"/>
            <a:ext cx="7250677" cy="2039020"/>
          </a:xfrm>
          <a:prstGeom prst="rect">
            <a:avLst/>
          </a:prstGeom>
        </p:spPr>
        <p:txBody>
          <a:bodyPr wrap="square">
            <a:spAutoFit/>
          </a:bodyPr>
          <a:lstStyle/>
          <a:p>
            <a:pPr algn="ctr">
              <a:lnSpc>
                <a:spcPct val="107000"/>
              </a:lnSpc>
              <a:spcAft>
                <a:spcPts val="800"/>
              </a:spcAft>
            </a:pP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thức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thực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529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27" name="Rounded Rectangle 12">
            <a:extLst>
              <a:ext uri="{FF2B5EF4-FFF2-40B4-BE49-F238E27FC236}">
                <a16:creationId xmlns:a16="http://schemas.microsoft.com/office/drawing/2014/main" id="{59847C87-7D2E-A43A-6E46-6282155E8E19}"/>
              </a:ext>
            </a:extLst>
          </p:cNvPr>
          <p:cNvSpPr/>
          <p:nvPr/>
        </p:nvSpPr>
        <p:spPr>
          <a:xfrm>
            <a:off x="1" y="3737273"/>
            <a:ext cx="1123122"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Rounded Rectangle 12">
            <a:extLst>
              <a:ext uri="{FF2B5EF4-FFF2-40B4-BE49-F238E27FC236}">
                <a16:creationId xmlns:a16="http://schemas.microsoft.com/office/drawing/2014/main" id="{59847C87-7D2E-A43A-6E46-6282155E8E19}"/>
              </a:ext>
            </a:extLst>
          </p:cNvPr>
          <p:cNvSpPr/>
          <p:nvPr/>
        </p:nvSpPr>
        <p:spPr>
          <a:xfrm>
            <a:off x="1646769" y="4875328"/>
            <a:ext cx="1668520"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Rounded Rectangle 12">
            <a:extLst>
              <a:ext uri="{FF2B5EF4-FFF2-40B4-BE49-F238E27FC236}">
                <a16:creationId xmlns:a16="http://schemas.microsoft.com/office/drawing/2014/main" id="{59847C87-7D2E-A43A-6E46-6282155E8E19}"/>
              </a:ext>
            </a:extLst>
          </p:cNvPr>
          <p:cNvSpPr/>
          <p:nvPr/>
        </p:nvSpPr>
        <p:spPr>
          <a:xfrm>
            <a:off x="1532127" y="2426972"/>
            <a:ext cx="1783162" cy="594524"/>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Rounded Rectangle 12">
            <a:extLst>
              <a:ext uri="{FF2B5EF4-FFF2-40B4-BE49-F238E27FC236}">
                <a16:creationId xmlns:a16="http://schemas.microsoft.com/office/drawing/2014/main" id="{33A44714-ADE2-D284-C1D0-C75D14ABE706}"/>
              </a:ext>
            </a:extLst>
          </p:cNvPr>
          <p:cNvSpPr/>
          <p:nvPr/>
        </p:nvSpPr>
        <p:spPr>
          <a:xfrm>
            <a:off x="3572075" y="1889847"/>
            <a:ext cx="2674522" cy="501225"/>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Rounded Rectangle 12">
            <a:extLst>
              <a:ext uri="{FF2B5EF4-FFF2-40B4-BE49-F238E27FC236}">
                <a16:creationId xmlns:a16="http://schemas.microsoft.com/office/drawing/2014/main" id="{33A44714-ADE2-D284-C1D0-C75D14ABE706}"/>
              </a:ext>
            </a:extLst>
          </p:cNvPr>
          <p:cNvSpPr/>
          <p:nvPr/>
        </p:nvSpPr>
        <p:spPr>
          <a:xfrm>
            <a:off x="3644119" y="2701713"/>
            <a:ext cx="2674521" cy="536760"/>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D2983165-114F-7E0C-A10A-698901BDC269}"/>
              </a:ext>
            </a:extLst>
          </p:cNvPr>
          <p:cNvSpPr>
            <a:spLocks noChangeArrowheads="1"/>
          </p:cNvSpPr>
          <p:nvPr/>
        </p:nvSpPr>
        <p:spPr bwMode="auto">
          <a:xfrm>
            <a:off x="1486785" y="2436627"/>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Tự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D2983165-114F-7E0C-A10A-698901BDC269}"/>
              </a:ext>
            </a:extLst>
          </p:cNvPr>
          <p:cNvSpPr>
            <a:spLocks noChangeArrowheads="1"/>
          </p:cNvSpPr>
          <p:nvPr/>
        </p:nvSpPr>
        <p:spPr bwMode="auto">
          <a:xfrm>
            <a:off x="90450" y="3789171"/>
            <a:ext cx="1151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GỒM</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D2983165-114F-7E0C-A10A-698901BDC269}"/>
              </a:ext>
            </a:extLst>
          </p:cNvPr>
          <p:cNvSpPr>
            <a:spLocks noChangeArrowheads="1"/>
          </p:cNvSpPr>
          <p:nvPr/>
        </p:nvSpPr>
        <p:spPr bwMode="auto">
          <a:xfrm>
            <a:off x="1646768" y="4957463"/>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Dị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ctangle 37"/>
          <p:cNvSpPr/>
          <p:nvPr/>
        </p:nvSpPr>
        <p:spPr>
          <a:xfrm>
            <a:off x="3535174" y="2000569"/>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Rectangle 38"/>
          <p:cNvSpPr/>
          <p:nvPr/>
        </p:nvSpPr>
        <p:spPr>
          <a:xfrm>
            <a:off x="6408047" y="1543788"/>
            <a:ext cx="538383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carbon</a:t>
            </a: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p:cNvSpPr/>
          <p:nvPr/>
        </p:nvSpPr>
        <p:spPr>
          <a:xfrm>
            <a:off x="6244007" y="2555214"/>
            <a:ext cx="5682949"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Năng lượng: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quá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trình</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oxi</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khử</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vô</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carbon</a:t>
            </a:r>
            <a:r>
              <a:rPr lang="vi-VN"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40"/>
          <p:cNvSpPr/>
          <p:nvPr/>
        </p:nvSpPr>
        <p:spPr>
          <a:xfrm>
            <a:off x="3753064" y="2812365"/>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8" name="Rounded Rectangle 12">
            <a:extLst>
              <a:ext uri="{FF2B5EF4-FFF2-40B4-BE49-F238E27FC236}">
                <a16:creationId xmlns:a16="http://schemas.microsoft.com/office/drawing/2014/main" id="{1A42D7A6-C4CA-A33D-1D69-1B707C76F34A}"/>
              </a:ext>
            </a:extLst>
          </p:cNvPr>
          <p:cNvSpPr/>
          <p:nvPr/>
        </p:nvSpPr>
        <p:spPr>
          <a:xfrm>
            <a:off x="3733586" y="4138043"/>
            <a:ext cx="2674461" cy="566324"/>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Rounded Rectangle 12">
            <a:extLst>
              <a:ext uri="{FF2B5EF4-FFF2-40B4-BE49-F238E27FC236}">
                <a16:creationId xmlns:a16="http://schemas.microsoft.com/office/drawing/2014/main" id="{1A42D7A6-C4CA-A33D-1D69-1B707C76F34A}"/>
              </a:ext>
            </a:extLst>
          </p:cNvPr>
          <p:cNvSpPr/>
          <p:nvPr/>
        </p:nvSpPr>
        <p:spPr>
          <a:xfrm>
            <a:off x="3904613" y="5721165"/>
            <a:ext cx="2674461" cy="636711"/>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1" name="Rectangle 50"/>
          <p:cNvSpPr/>
          <p:nvPr/>
        </p:nvSpPr>
        <p:spPr>
          <a:xfrm>
            <a:off x="3832757" y="4116017"/>
            <a:ext cx="2640088" cy="523220"/>
          </a:xfrm>
          <a:prstGeom prst="rect">
            <a:avLst/>
          </a:prstGeom>
        </p:spPr>
        <p:txBody>
          <a:bodyPr wrap="square">
            <a:spAutoFit/>
          </a:bodyPr>
          <a:lstStyle/>
          <a:p>
            <a:pPr algn="just">
              <a:spcAft>
                <a:spcPts val="900"/>
              </a:spcAf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Rectangle 51"/>
          <p:cNvSpPr/>
          <p:nvPr/>
        </p:nvSpPr>
        <p:spPr>
          <a:xfrm>
            <a:off x="4173878" y="5800104"/>
            <a:ext cx="2640088" cy="523220"/>
          </a:xfrm>
          <a:prstGeom prst="rect">
            <a:avLst/>
          </a:prstGeom>
        </p:spPr>
        <p:txBody>
          <a:bodyPr wrap="square">
            <a:spAutoFit/>
          </a:bodyPr>
          <a:lstStyle/>
          <a:p>
            <a:pPr algn="just">
              <a:spcAft>
                <a:spcPts val="900"/>
              </a:spcAf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3" name="Rectangle 52"/>
          <p:cNvSpPr/>
          <p:nvPr/>
        </p:nvSpPr>
        <p:spPr>
          <a:xfrm>
            <a:off x="6500190" y="396845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Năng lượng: </a:t>
            </a:r>
            <a:r>
              <a:rPr lang="vi-VN"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á</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nh</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ctangle 53"/>
          <p:cNvSpPr/>
          <p:nvPr/>
        </p:nvSpPr>
        <p:spPr>
          <a:xfrm>
            <a:off x="6698079" y="553953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5" name="Straight Arrow Connector 54"/>
          <p:cNvCxnSpPr>
            <a:cxnSpLocks/>
          </p:cNvCxnSpPr>
          <p:nvPr/>
        </p:nvCxnSpPr>
        <p:spPr>
          <a:xfrm flipV="1">
            <a:off x="1157954" y="2626092"/>
            <a:ext cx="390627" cy="1303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123009" y="3981572"/>
            <a:ext cx="502576" cy="10005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9" idx="3"/>
            <a:endCxn id="38" idx="1"/>
          </p:cNvCxnSpPr>
          <p:nvPr/>
        </p:nvCxnSpPr>
        <p:spPr>
          <a:xfrm flipV="1">
            <a:off x="3315289" y="2190301"/>
            <a:ext cx="219885" cy="533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1" idx="1"/>
          </p:cNvCxnSpPr>
          <p:nvPr/>
        </p:nvCxnSpPr>
        <p:spPr>
          <a:xfrm>
            <a:off x="3402451" y="2690350"/>
            <a:ext cx="241668" cy="2797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endCxn id="48" idx="1"/>
          </p:cNvCxnSpPr>
          <p:nvPr/>
        </p:nvCxnSpPr>
        <p:spPr>
          <a:xfrm flipV="1">
            <a:off x="3349662" y="4421205"/>
            <a:ext cx="383924" cy="7688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endCxn id="49" idx="1"/>
          </p:cNvCxnSpPr>
          <p:nvPr/>
        </p:nvCxnSpPr>
        <p:spPr>
          <a:xfrm>
            <a:off x="3363081" y="5125804"/>
            <a:ext cx="541532" cy="913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2" name="Picture 5" descr="Beech Branch With Fresh Green Leaves Isolated On White Background Stock  Photo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0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arn(inVertical)">
                                      <p:cBhvr>
                                        <p:cTn id="39" dur="500"/>
                                        <p:tgtEl>
                                          <p:spTgt spid="61"/>
                                        </p:tgtEl>
                                      </p:cBhvr>
                                    </p:animEffect>
                                  </p:childTnLst>
                                </p:cTn>
                              </p:par>
                              <p:par>
                                <p:cTn id="40" presetID="16" presetClass="entr" presetSubtype="21"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arn(inVertical)">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2000"/>
                                        <p:tgtEl>
                                          <p:spTgt spid="3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1000"/>
                                        <p:tgtEl>
                                          <p:spTgt spid="69"/>
                                        </p:tgtEl>
                                      </p:cBhvr>
                                    </p:animEffect>
                                    <p:anim calcmode="lin" valueType="num">
                                      <p:cBhvr>
                                        <p:cTn id="77" dur="1000" fill="hold"/>
                                        <p:tgtEl>
                                          <p:spTgt spid="69"/>
                                        </p:tgtEl>
                                        <p:attrNameLst>
                                          <p:attrName>ppt_x</p:attrName>
                                        </p:attrNameLst>
                                      </p:cBhvr>
                                      <p:tavLst>
                                        <p:tav tm="0">
                                          <p:val>
                                            <p:strVal val="#ppt_x"/>
                                          </p:val>
                                        </p:tav>
                                        <p:tav tm="100000">
                                          <p:val>
                                            <p:strVal val="#ppt_x"/>
                                          </p:val>
                                        </p:tav>
                                      </p:tavLst>
                                    </p:anim>
                                    <p:anim calcmode="lin" valueType="num">
                                      <p:cBhvr>
                                        <p:cTn id="78" dur="1000" fill="hold"/>
                                        <p:tgtEl>
                                          <p:spTgt spid="6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1000"/>
                                        <p:tgtEl>
                                          <p:spTgt spid="52"/>
                                        </p:tgtEl>
                                      </p:cBhvr>
                                    </p:animEffect>
                                    <p:anim calcmode="lin" valueType="num">
                                      <p:cBhvr>
                                        <p:cTn id="87" dur="1000" fill="hold"/>
                                        <p:tgtEl>
                                          <p:spTgt spid="52"/>
                                        </p:tgtEl>
                                        <p:attrNameLst>
                                          <p:attrName>ppt_x</p:attrName>
                                        </p:attrNameLst>
                                      </p:cBhvr>
                                      <p:tavLst>
                                        <p:tav tm="0">
                                          <p:val>
                                            <p:strVal val="#ppt_x"/>
                                          </p:val>
                                        </p:tav>
                                        <p:tav tm="100000">
                                          <p:val>
                                            <p:strVal val="#ppt_x"/>
                                          </p:val>
                                        </p:tav>
                                      </p:tavLst>
                                    </p:anim>
                                    <p:anim calcmode="lin" valueType="num">
                                      <p:cBhvr>
                                        <p:cTn id="88" dur="1000" fill="hold"/>
                                        <p:tgtEl>
                                          <p:spTgt spid="5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1000"/>
                                        <p:tgtEl>
                                          <p:spTgt spid="49"/>
                                        </p:tgtEl>
                                      </p:cBhvr>
                                    </p:animEffect>
                                    <p:anim calcmode="lin" valueType="num">
                                      <p:cBhvr>
                                        <p:cTn id="92" dur="1000" fill="hold"/>
                                        <p:tgtEl>
                                          <p:spTgt spid="49"/>
                                        </p:tgtEl>
                                        <p:attrNameLst>
                                          <p:attrName>ppt_x</p:attrName>
                                        </p:attrNameLst>
                                      </p:cBhvr>
                                      <p:tavLst>
                                        <p:tav tm="0">
                                          <p:val>
                                            <p:strVal val="#ppt_x"/>
                                          </p:val>
                                        </p:tav>
                                        <p:tav tm="100000">
                                          <p:val>
                                            <p:strVal val="#ppt_x"/>
                                          </p:val>
                                        </p:tav>
                                      </p:tavLst>
                                    </p:anim>
                                    <p:anim calcmode="lin" valueType="num">
                                      <p:cBhvr>
                                        <p:cTn id="93" dur="1000" fill="hold"/>
                                        <p:tgtEl>
                                          <p:spTgt spid="4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anim calcmode="lin" valueType="num">
                                      <p:cBhvr>
                                        <p:cTn id="97" dur="1000" fill="hold"/>
                                        <p:tgtEl>
                                          <p:spTgt spid="51"/>
                                        </p:tgtEl>
                                        <p:attrNameLst>
                                          <p:attrName>ppt_x</p:attrName>
                                        </p:attrNameLst>
                                      </p:cBhvr>
                                      <p:tavLst>
                                        <p:tav tm="0">
                                          <p:val>
                                            <p:strVal val="#ppt_x"/>
                                          </p:val>
                                        </p:tav>
                                        <p:tav tm="100000">
                                          <p:val>
                                            <p:strVal val="#ppt_x"/>
                                          </p:val>
                                        </p:tav>
                                      </p:tavLst>
                                    </p:anim>
                                    <p:anim calcmode="lin" valueType="num">
                                      <p:cBhvr>
                                        <p:cTn id="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arn(inVertical)">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fill="hold"/>
                                        <p:tgtEl>
                                          <p:spTgt spid="54"/>
                                        </p:tgtEl>
                                        <p:attrNameLst>
                                          <p:attrName>ppt_x</p:attrName>
                                        </p:attrNameLst>
                                      </p:cBhvr>
                                      <p:tavLst>
                                        <p:tav tm="0">
                                          <p:val>
                                            <p:strVal val="#ppt_x"/>
                                          </p:val>
                                        </p:tav>
                                        <p:tav tm="100000">
                                          <p:val>
                                            <p:strVal val="#ppt_x"/>
                                          </p:val>
                                        </p:tav>
                                      </p:tavLst>
                                    </p:anim>
                                    <p:anim calcmode="lin" valueType="num">
                                      <p:cBhvr additive="base">
                                        <p:cTn id="10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5" grpId="0"/>
      <p:bldP spid="36" grpId="0"/>
      <p:bldP spid="37" grpId="0"/>
      <p:bldP spid="38" grpId="0"/>
      <p:bldP spid="39" grpId="0"/>
      <p:bldP spid="40" grpId="0"/>
      <p:bldP spid="41" grpId="0"/>
      <p:bldP spid="48" grpId="0" animBg="1"/>
      <p:bldP spid="49" grpId="0" animBg="1"/>
      <p:bldP spid="51" grpId="0"/>
      <p:bldP spid="52" grpId="0"/>
      <p:bldP spid="53"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6374" b="16374"/>
          <a:stretch>
            <a:fillRect/>
          </a:stretch>
        </p:blipFill>
        <p:spPr>
          <a:xfrm>
            <a:off x="724782" y="2272713"/>
            <a:ext cx="4841305" cy="2197690"/>
          </a:xfrm>
          <a:prstGeom prst="rect">
            <a:avLst/>
          </a:prstGeom>
        </p:spPr>
      </p:pic>
      <p:pic>
        <p:nvPicPr>
          <p:cNvPr id="4" name="Picture 4"/>
          <p:cNvPicPr>
            <a:picLocks noChangeAspect="1"/>
          </p:cNvPicPr>
          <p:nvPr/>
        </p:nvPicPr>
        <p:blipFill>
          <a:blip r:embed="rId3"/>
          <a:srcRect t="16521" b="16521"/>
          <a:stretch>
            <a:fillRect/>
          </a:stretch>
        </p:blipFill>
        <p:spPr>
          <a:xfrm>
            <a:off x="6314262" y="2241288"/>
            <a:ext cx="5025175" cy="2229115"/>
          </a:xfrm>
          <a:prstGeom prst="rect">
            <a:avLst/>
          </a:prstGeom>
        </p:spPr>
      </p:pic>
      <p:pic>
        <p:nvPicPr>
          <p:cNvPr id="5" name="Picture 5"/>
          <p:cNvPicPr>
            <a:picLocks noChangeAspect="1"/>
          </p:cNvPicPr>
          <p:nvPr/>
        </p:nvPicPr>
        <p:blipFill>
          <a:blip r:embed="rId4"/>
          <a:srcRect t="21676" b="21676"/>
          <a:stretch>
            <a:fillRect/>
          </a:stretch>
        </p:blipFill>
        <p:spPr>
          <a:xfrm>
            <a:off x="6314262" y="4593372"/>
            <a:ext cx="5025175" cy="2199010"/>
          </a:xfrm>
          <a:prstGeom prst="rect">
            <a:avLst/>
          </a:prstGeom>
        </p:spPr>
      </p:pic>
      <p:pic>
        <p:nvPicPr>
          <p:cNvPr id="6" name="Picture 6"/>
          <p:cNvPicPr>
            <a:picLocks noChangeAspect="1"/>
          </p:cNvPicPr>
          <p:nvPr/>
        </p:nvPicPr>
        <p:blipFill>
          <a:blip r:embed="rId5"/>
          <a:srcRect t="15912" b="15912"/>
          <a:stretch>
            <a:fillRect/>
          </a:stretch>
        </p:blipFill>
        <p:spPr>
          <a:xfrm>
            <a:off x="724782" y="4593372"/>
            <a:ext cx="4841305" cy="2199010"/>
          </a:xfrm>
          <a:prstGeom prst="rect">
            <a:avLst/>
          </a:prstGeom>
        </p:spPr>
      </p:pic>
      <p:sp>
        <p:nvSpPr>
          <p:cNvPr id="8" name="TextBox 8"/>
          <p:cNvSpPr txBox="1"/>
          <p:nvPr/>
        </p:nvSpPr>
        <p:spPr>
          <a:xfrm>
            <a:off x="3145434" y="1555828"/>
            <a:ext cx="6768915" cy="553998"/>
          </a:xfrm>
          <a:prstGeom prst="rect">
            <a:avLst/>
          </a:pr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defPPr>
              <a:defRPr lang="en-US"/>
            </a:defPPr>
            <a:lvl1pPr lvl="0" indent="0" algn="just" defTabSz="1111250">
              <a:spcBef>
                <a:spcPct val="0"/>
              </a:spcBef>
              <a:spcAft>
                <a:spcPct val="35000"/>
              </a:spcAft>
              <a:buNone/>
              <a:defRPr sz="3600">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a:t>Một</a:t>
            </a:r>
            <a:r>
              <a:rPr lang="en-US" dirty="0"/>
              <a:t> </a:t>
            </a:r>
            <a:r>
              <a:rPr lang="en-US" dirty="0" err="1"/>
              <a:t>số</a:t>
            </a:r>
            <a:r>
              <a:rPr lang="en-US" dirty="0"/>
              <a:t> </a:t>
            </a:r>
            <a:r>
              <a:rPr lang="en-US" dirty="0" err="1"/>
              <a:t>sinh</a:t>
            </a:r>
            <a:r>
              <a:rPr lang="en-US" dirty="0"/>
              <a:t> </a:t>
            </a:r>
            <a:r>
              <a:rPr lang="en-US" dirty="0" err="1"/>
              <a:t>vật</a:t>
            </a:r>
            <a:r>
              <a:rPr lang="en-US" dirty="0"/>
              <a:t> </a:t>
            </a:r>
            <a:r>
              <a:rPr lang="en-US" dirty="0" err="1"/>
              <a:t>dị</a:t>
            </a:r>
            <a:r>
              <a:rPr lang="en-US" dirty="0"/>
              <a:t> </a:t>
            </a:r>
            <a:r>
              <a:rPr lang="en-US" dirty="0" err="1"/>
              <a:t>dưỡng</a:t>
            </a:r>
            <a:endParaRPr lang="en-US" dirty="0"/>
          </a:p>
        </p:txBody>
      </p:sp>
      <p:sp>
        <p:nvSpPr>
          <p:cNvPr id="2" name="Rectangle 4">
            <a:extLst>
              <a:ext uri="{FF2B5EF4-FFF2-40B4-BE49-F238E27FC236}">
                <a16:creationId xmlns:a16="http://schemas.microsoft.com/office/drawing/2014/main" id="{120DE380-DAE1-8565-8E1C-8496EF99161A}"/>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689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3900"/>
          <a:stretch>
            <a:fillRect/>
          </a:stretch>
        </p:blipFill>
        <p:spPr>
          <a:xfrm>
            <a:off x="10124503" y="3008986"/>
            <a:ext cx="932010" cy="3162523"/>
          </a:xfrm>
          <a:prstGeom prst="rect">
            <a:avLst/>
          </a:prstGeom>
        </p:spPr>
      </p:pic>
      <p:pic>
        <p:nvPicPr>
          <p:cNvPr id="1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9210" b="42364"/>
          <a:stretch>
            <a:fillRect/>
          </a:stretch>
        </p:blipFill>
        <p:spPr>
          <a:xfrm rot="143070">
            <a:off x="11200819" y="2501585"/>
            <a:ext cx="1303931" cy="2989907"/>
          </a:xfrm>
          <a:prstGeom prst="rect">
            <a:avLst/>
          </a:prstGeom>
        </p:spPr>
      </p:pic>
      <p:pic>
        <p:nvPicPr>
          <p:cNvPr id="19"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9210" b="42364"/>
          <a:stretch>
            <a:fillRect/>
          </a:stretch>
        </p:blipFill>
        <p:spPr>
          <a:xfrm rot="20803630" flipH="1">
            <a:off x="9154581" y="3566243"/>
            <a:ext cx="1148864" cy="2634340"/>
          </a:xfrm>
          <a:prstGeom prst="rect">
            <a:avLst/>
          </a:prstGeom>
        </p:spPr>
      </p:pic>
      <p:pic>
        <p:nvPicPr>
          <p:cNvPr id="20"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5403"/>
          <a:stretch>
            <a:fillRect/>
          </a:stretch>
        </p:blipFill>
        <p:spPr>
          <a:xfrm>
            <a:off x="9698013" y="4637748"/>
            <a:ext cx="2835230" cy="2463573"/>
          </a:xfrm>
          <a:prstGeom prst="rect">
            <a:avLst/>
          </a:prstGeom>
        </p:spPr>
      </p:pic>
      <p:pic>
        <p:nvPicPr>
          <p:cNvPr id="21"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077497" y="5257649"/>
            <a:ext cx="3501109" cy="2298099"/>
          </a:xfrm>
          <a:prstGeom prst="rect">
            <a:avLst/>
          </a:prstGeom>
        </p:spPr>
      </p:pic>
      <p:sp>
        <p:nvSpPr>
          <p:cNvPr id="25" name="Rectangle 24"/>
          <p:cNvSpPr/>
          <p:nvPr/>
        </p:nvSpPr>
        <p:spPr>
          <a:xfrm>
            <a:off x="600787" y="2253124"/>
            <a:ext cx="8830321" cy="1200329"/>
          </a:xfrm>
          <a:prstGeom prst="rect">
            <a:avLst/>
          </a:prstGeom>
        </p:spPr>
        <p:txBody>
          <a:bodyPr wrap="square">
            <a:spAutoFit/>
          </a:bodyPr>
          <a:lstStyle/>
          <a:p>
            <a:pPr algn="just">
              <a:spcAft>
                <a:spcPts val="0"/>
              </a:spcAft>
            </a:pP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O2,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hầu</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hết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p>
        </p:txBody>
      </p:sp>
      <p:sp>
        <p:nvSpPr>
          <p:cNvPr id="26" name="Rectangle 25"/>
          <p:cNvSpPr/>
          <p:nvPr/>
        </p:nvSpPr>
        <p:spPr>
          <a:xfrm>
            <a:off x="1304861" y="3574304"/>
            <a:ext cx="7772635" cy="1200329"/>
          </a:xfrm>
          <a:prstGeom prst="rect">
            <a:avLst/>
          </a:prstGeom>
        </p:spPr>
        <p:txBody>
          <a:bodyPr wrap="square">
            <a:spAutoFit/>
          </a:bodyPr>
          <a:lstStyle/>
          <a:p>
            <a:pPr algn="just">
              <a:spcAft>
                <a:spcPts val="0"/>
              </a:spcAft>
            </a:pP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ăn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27" name="Rectangle 26"/>
          <p:cNvSpPr/>
          <p:nvPr/>
        </p:nvSpPr>
        <p:spPr>
          <a:xfrm>
            <a:off x="2481258" y="4879393"/>
            <a:ext cx="6473059" cy="1754326"/>
          </a:xfrm>
          <a:prstGeom prst="rect">
            <a:avLst/>
          </a:prstGeom>
        </p:spPr>
        <p:txBody>
          <a:bodyPr wrap="square">
            <a:spAutoFit/>
          </a:bodyPr>
          <a:lstStyle/>
          <a:p>
            <a:pPr algn="just">
              <a:spcAft>
                <a:spcPts val="0"/>
              </a:spcAft>
            </a:pP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Điều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hòa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khí</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hậu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ẩm</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thuận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lợi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tồn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sp>
        <p:nvSpPr>
          <p:cNvPr id="28" name="Arrow: Bent 32">
            <a:extLst>
              <a:ext uri="{FF2B5EF4-FFF2-40B4-BE49-F238E27FC236}">
                <a16:creationId xmlns:a16="http://schemas.microsoft.com/office/drawing/2014/main" id="{2CCE88C9-39BF-1C60-3261-08724B9F5A40}"/>
              </a:ext>
            </a:extLst>
          </p:cNvPr>
          <p:cNvSpPr/>
          <p:nvPr/>
        </p:nvSpPr>
        <p:spPr>
          <a:xfrm rot="12356044" flipH="1">
            <a:off x="97093" y="2214411"/>
            <a:ext cx="662700" cy="596614"/>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9" name="Arrow: Bent 32">
            <a:extLst>
              <a:ext uri="{FF2B5EF4-FFF2-40B4-BE49-F238E27FC236}">
                <a16:creationId xmlns:a16="http://schemas.microsoft.com/office/drawing/2014/main" id="{2CCE88C9-39BF-1C60-3261-08724B9F5A40}"/>
              </a:ext>
            </a:extLst>
          </p:cNvPr>
          <p:cNvSpPr/>
          <p:nvPr/>
        </p:nvSpPr>
        <p:spPr>
          <a:xfrm rot="12356044" flipH="1">
            <a:off x="703058" y="3661941"/>
            <a:ext cx="668805" cy="621691"/>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Arrow: Bent 32">
            <a:extLst>
              <a:ext uri="{FF2B5EF4-FFF2-40B4-BE49-F238E27FC236}">
                <a16:creationId xmlns:a16="http://schemas.microsoft.com/office/drawing/2014/main" id="{2CCE88C9-39BF-1C60-3261-08724B9F5A40}"/>
              </a:ext>
            </a:extLst>
          </p:cNvPr>
          <p:cNvSpPr/>
          <p:nvPr/>
        </p:nvSpPr>
        <p:spPr>
          <a:xfrm rot="12356044" flipH="1">
            <a:off x="1724825" y="5138647"/>
            <a:ext cx="719899" cy="729782"/>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79537" y="1485943"/>
            <a:ext cx="12612780" cy="646331"/>
          </a:xfrm>
          <a:prstGeom prst="rect">
            <a:avLst/>
          </a:prstGeom>
        </p:spPr>
        <p:txBody>
          <a:bodyPr wrap="square">
            <a:spAutoFit/>
          </a:bodyPr>
          <a:lstStyle/>
          <a:p>
            <a:pPr algn="ctr">
              <a:spcAft>
                <a:spcPts val="800"/>
              </a:spcAft>
            </a:pP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35" name="Picture 5" descr="Beech Branch With Fresh Green Leaves Isolated On White Background Stock  Photo - Download Image Now - iStock"/>
          <p:cNvPicPr>
            <a:picLocks noChangeAspect="1" noChangeArrowheads="1"/>
          </p:cNvPicPr>
          <p:nvPr/>
        </p:nvPicPr>
        <p:blipFill rotWithShape="1">
          <a:blip r:embed="rId1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3BECA8B-3DEE-9766-455C-AC66D0CB9DF1}"/>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1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171103" y="1424342"/>
            <a:ext cx="10820400" cy="1213730"/>
          </a:xfrm>
          <a:prstGeom prst="rect">
            <a:avLst/>
          </a:prstGeom>
        </p:spPr>
        <p:txBody>
          <a:bodyPr wrap="square" lIns="0" tIns="0" rIns="0" bIns="0" rtlCol="0" anchor="t">
            <a:spAutoFit/>
          </a:bodyPr>
          <a:lstStyle/>
          <a:p>
            <a:pPr algn="ctr">
              <a:lnSpc>
                <a:spcPct val="130000"/>
              </a:lnSpc>
            </a:pPr>
            <a:r>
              <a:rPr lang="vi-VN" sz="6600" b="1" dirty="0">
                <a:solidFill>
                  <a:srgbClr val="202F5A"/>
                </a:solidFill>
                <a:latin typeface="Calibri" panose="020F0502020204030204" pitchFamily="34" charset="0"/>
                <a:ea typeface="Calibri" panose="020F0502020204030204" pitchFamily="34" charset="0"/>
                <a:cs typeface="Calibri" panose="020F0502020204030204" pitchFamily="34" charset="0"/>
              </a:rPr>
              <a:t>LUYỆN</a:t>
            </a:r>
            <a:r>
              <a:rPr lang="en-US" sz="6600" b="1" dirty="0">
                <a:solidFill>
                  <a:srgbClr val="202F5A"/>
                </a:solidFill>
                <a:latin typeface="Calibri" panose="020F0502020204030204" pitchFamily="34" charset="0"/>
                <a:ea typeface="Calibri" panose="020F0502020204030204" pitchFamily="34" charset="0"/>
                <a:cs typeface="Calibri" panose="020F0502020204030204" pitchFamily="34" charset="0"/>
              </a:rPr>
              <a:t> TẬP</a:t>
            </a:r>
          </a:p>
        </p:txBody>
      </p:sp>
    </p:spTree>
    <p:extLst>
      <p:ext uri="{BB962C8B-B14F-4D97-AF65-F5344CB8AC3E}">
        <p14:creationId xmlns:p14="http://schemas.microsoft.com/office/powerpoint/2010/main" val="778682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794155D-A491-0006-7EE3-1AA991A559CA}"/>
              </a:ext>
            </a:extLst>
          </p:cNvPr>
          <p:cNvSpPr txBox="1"/>
          <p:nvPr/>
        </p:nvSpPr>
        <p:spPr>
          <a:xfrm>
            <a:off x="1043444" y="941171"/>
            <a:ext cx="10656916" cy="5536900"/>
          </a:xfrm>
          <a:prstGeom prst="rect">
            <a:avLst/>
          </a:prstGeom>
          <a:noFill/>
        </p:spPr>
        <p:txBody>
          <a:bodyPr wrap="square">
            <a:spAutoFit/>
          </a:bodyPr>
          <a:lstStyle/>
          <a:p>
            <a:pPr>
              <a:lnSpc>
                <a:spcPct val="150000"/>
              </a:lnSpc>
            </a:pPr>
            <a:r>
              <a:rPr lang="vi-VN" sz="4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1: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Các phương thức trao đổi chất và chuyển hóa năng lượng gồm?</a:t>
            </a:r>
          </a:p>
          <a:p>
            <a:pPr marL="742950" indent="-742950">
              <a:lnSpc>
                <a:spcPct val="150000"/>
              </a:lnSpc>
              <a:buAutoNum type="alphaUcPeriod"/>
            </a:pPr>
            <a:r>
              <a:rPr lang="vi-VN" sz="4000" dirty="0">
                <a:latin typeface="Calibri" panose="020F0502020204030204" pitchFamily="34" charset="0"/>
                <a:ea typeface="Calibri" panose="020F0502020204030204" pitchFamily="34" charset="0"/>
                <a:cs typeface="Calibri" panose="020F0502020204030204" pitchFamily="34" charset="0"/>
              </a:rPr>
              <a:t>Tự dưỡng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B. Đồng hóa và dị hóa</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C. Đồng hóa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D. Dị hóa và tự dưỡng</a:t>
            </a:r>
          </a:p>
        </p:txBody>
      </p:sp>
      <p:sp>
        <p:nvSpPr>
          <p:cNvPr id="4" name="Rectangle: Rounded Corners 6">
            <a:extLst>
              <a:ext uri="{FF2B5EF4-FFF2-40B4-BE49-F238E27FC236}">
                <a16:creationId xmlns:a16="http://schemas.microsoft.com/office/drawing/2014/main" id="{B1D4478A-9DC4-10A7-3F61-92D1C2960DA6}"/>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
        <p:nvSpPr>
          <p:cNvPr id="5" name="Hình Bầu dục 4">
            <a:extLst>
              <a:ext uri="{FF2B5EF4-FFF2-40B4-BE49-F238E27FC236}">
                <a16:creationId xmlns:a16="http://schemas.microsoft.com/office/drawing/2014/main" id="{59D6B0A4-0096-E778-0436-3E375590F560}"/>
              </a:ext>
            </a:extLst>
          </p:cNvPr>
          <p:cNvSpPr/>
          <p:nvPr/>
        </p:nvSpPr>
        <p:spPr>
          <a:xfrm>
            <a:off x="1043444" y="3090323"/>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338"/>
            <a:ext cx="12192000" cy="6824662"/>
          </a:xfrm>
          <a:prstGeom prst="rect">
            <a:avLst/>
          </a:prstGeom>
        </p:spPr>
      </p:pic>
      <p:pic>
        <p:nvPicPr>
          <p:cNvPr id="5" name="Picture 4"/>
          <p:cNvPicPr>
            <a:picLocks noChangeAspect="1"/>
          </p:cNvPicPr>
          <p:nvPr/>
        </p:nvPicPr>
        <p:blipFill>
          <a:blip r:embed="rId3"/>
          <a:stretch>
            <a:fillRect/>
          </a:stretch>
        </p:blipFill>
        <p:spPr>
          <a:xfrm>
            <a:off x="704850" y="395287"/>
            <a:ext cx="10782300" cy="6067425"/>
          </a:xfrm>
          <a:prstGeom prst="rect">
            <a:avLst/>
          </a:prstGeom>
        </p:spPr>
      </p:pic>
      <p:sp>
        <p:nvSpPr>
          <p:cNvPr id="6" name="Google Shape;1967;p29">
            <a:extLst>
              <a:ext uri="{FF2B5EF4-FFF2-40B4-BE49-F238E27FC236}">
                <a16:creationId xmlns:a16="http://schemas.microsoft.com/office/drawing/2014/main" id="{473CCEAC-43A9-20B8-E080-FCE47D68C488}"/>
              </a:ext>
            </a:extLst>
          </p:cNvPr>
          <p:cNvSpPr txBox="1">
            <a:spLocks/>
          </p:cNvSpPr>
          <p:nvPr/>
        </p:nvSpPr>
        <p:spPr>
          <a:xfrm rot="21594080">
            <a:off x="151471" y="2218827"/>
            <a:ext cx="11887183" cy="170177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4000" b="1" dirty="0" err="1">
                <a:solidFill>
                  <a:srgbClr val="FF0066"/>
                </a:solidFill>
                <a:latin typeface="Calibri" panose="020F0502020204030204" pitchFamily="34" charset="0"/>
                <a:ea typeface="Calibri" panose="020F0502020204030204" pitchFamily="34" charset="0"/>
                <a:cs typeface="Calibri" panose="020F0502020204030204" pitchFamily="34" charset="0"/>
              </a:rPr>
              <a:t>Bài</a:t>
            </a:r>
            <a:r>
              <a:rPr lang="en-US" sz="4000" b="1" dirty="0">
                <a:solidFill>
                  <a:srgbClr val="FF0066"/>
                </a:solidFill>
                <a:latin typeface="Calibri" panose="020F0502020204030204" pitchFamily="34" charset="0"/>
                <a:ea typeface="Calibri" panose="020F0502020204030204" pitchFamily="34" charset="0"/>
                <a:cs typeface="Calibri" panose="020F0502020204030204" pitchFamily="34" charset="0"/>
              </a:rPr>
              <a:t> </a:t>
            </a:r>
            <a:r>
              <a:rPr lang="en-US" sz="4000" b="1" dirty="0" smtClean="0">
                <a:solidFill>
                  <a:srgbClr val="FF0066"/>
                </a:solidFill>
                <a:latin typeface="Calibri" panose="020F0502020204030204" pitchFamily="34" charset="0"/>
                <a:ea typeface="Calibri" panose="020F0502020204030204" pitchFamily="34" charset="0"/>
                <a:cs typeface="Calibri" panose="020F0502020204030204" pitchFamily="34" charset="0"/>
              </a:rPr>
              <a:t>1:</a:t>
            </a:r>
            <a:r>
              <a:rPr lang="en-US" sz="4000" b="1" dirty="0" smtClean="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KHÁI QUÁT VỀ TRAO ĐỔI CHẤT VÀ CHUYỂN HOÁ </a:t>
            </a:r>
          </a:p>
          <a:p>
            <a:pPr algn="ctr">
              <a:lnSpc>
                <a:spcPct val="130000"/>
              </a:lnSpc>
              <a:spcBef>
                <a:spcPts val="0"/>
              </a:spcBef>
            </a:pP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NĂNG LƯỢNG Ở SINH VẬT</a:t>
            </a:r>
            <a:endParaRPr lang="vi-VN" sz="3600" b="1" dirty="0">
              <a:solidFill>
                <a:srgbClr val="0000FF"/>
              </a:solidFill>
              <a:latin typeface="Calibri" panose="020F0502020204030204" pitchFamily="34" charset="0"/>
              <a:ea typeface="Calibri" panose="020F0502020204030204" pitchFamily="34" charset="0"/>
              <a:cs typeface="Calibri" panose="020F0502020204030204" pitchFamily="34" charset="0"/>
              <a:sym typeface="Nanum Pen Script"/>
            </a:endParaRPr>
          </a:p>
        </p:txBody>
      </p:sp>
      <p:sp>
        <p:nvSpPr>
          <p:cNvPr id="7" name="Google Shape;1967;p29">
            <a:extLst>
              <a:ext uri="{FF2B5EF4-FFF2-40B4-BE49-F238E27FC236}">
                <a16:creationId xmlns:a16="http://schemas.microsoft.com/office/drawing/2014/main" id="{35A77AEB-111B-AB6B-624E-D3CF07ABFE15}"/>
              </a:ext>
            </a:extLst>
          </p:cNvPr>
          <p:cNvSpPr txBox="1">
            <a:spLocks/>
          </p:cNvSpPr>
          <p:nvPr/>
        </p:nvSpPr>
        <p:spPr>
          <a:xfrm rot="21594080">
            <a:off x="940705" y="129135"/>
            <a:ext cx="10477990" cy="207617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3400" b="1" u="sng" dirty="0" err="1">
                <a:solidFill>
                  <a:srgbClr val="FF0066"/>
                </a:solidFill>
                <a:latin typeface="Arial" panose="020B0604020202020204" pitchFamily="34" charset="0"/>
                <a:cs typeface="Arial" panose="020B0604020202020204" pitchFamily="34" charset="0"/>
              </a:rPr>
              <a:t>Chương</a:t>
            </a:r>
            <a:r>
              <a:rPr lang="en-US" sz="3400" b="1" u="sng" dirty="0">
                <a:solidFill>
                  <a:srgbClr val="FF0066"/>
                </a:solidFill>
                <a:latin typeface="Arial" panose="020B0604020202020204" pitchFamily="34" charset="0"/>
                <a:cs typeface="Arial" panose="020B0604020202020204" pitchFamily="34" charset="0"/>
              </a:rPr>
              <a:t> 1</a:t>
            </a:r>
          </a:p>
          <a:p>
            <a:pPr algn="ctr">
              <a:lnSpc>
                <a:spcPct val="130000"/>
              </a:lnSpc>
              <a:spcBef>
                <a:spcPts val="0"/>
              </a:spcBef>
            </a:pPr>
            <a:r>
              <a:rPr lang="en-US" sz="3400" b="1" dirty="0">
                <a:solidFill>
                  <a:schemeClr val="accent1">
                    <a:lumMod val="50000"/>
                  </a:schemeClr>
                </a:solidFill>
                <a:latin typeface="Arial" panose="020B0604020202020204" pitchFamily="34" charset="0"/>
                <a:cs typeface="Arial" panose="020B0604020202020204" pitchFamily="34" charset="0"/>
              </a:rPr>
              <a:t>TRAO ĐỔI CHẤT VÀ CHUYỂN HOÁ NĂNG LƯỢNG Ở SINH VẬT</a:t>
            </a:r>
            <a:endParaRPr lang="vi-VN" sz="3400" b="1" dirty="0">
              <a:solidFill>
                <a:schemeClr val="accent1">
                  <a:lumMod val="50000"/>
                </a:schemeClr>
              </a:solidFill>
              <a:latin typeface="Arial" panose="020B0604020202020204" pitchFamily="34" charset="0"/>
              <a:cs typeface="Arial" panose="020B0604020202020204" pitchFamily="34" charset="0"/>
              <a:sym typeface="Nanum Pen Script"/>
            </a:endParaRPr>
          </a:p>
        </p:txBody>
      </p:sp>
      <p:sp>
        <p:nvSpPr>
          <p:cNvPr id="9" name="TextBox 8"/>
          <p:cNvSpPr txBox="1"/>
          <p:nvPr/>
        </p:nvSpPr>
        <p:spPr>
          <a:xfrm>
            <a:off x="1731818" y="4448737"/>
            <a:ext cx="7994073"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Giáo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giảng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dạy</a:t>
            </a:r>
            <a:r>
              <a:rPr lang="en-US" sz="2800" b="1" dirty="0" smtClean="0">
                <a:solidFill>
                  <a:srgbClr val="FF0000"/>
                </a:solidFill>
                <a:latin typeface="Times New Roman" panose="02020603050405020304" pitchFamily="18" charset="0"/>
                <a:cs typeface="Times New Roman" panose="02020603050405020304" pitchFamily="18" charset="0"/>
              </a:rPr>
              <a:t>: TẠ THỊ NHƯ NGUYỆT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25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B062FBA-31DE-25D8-1580-2E114BDBD7C5}"/>
              </a:ext>
            </a:extLst>
          </p:cNvPr>
          <p:cNvSpPr txBox="1"/>
          <p:nvPr/>
        </p:nvSpPr>
        <p:spPr>
          <a:xfrm>
            <a:off x="576349" y="698268"/>
            <a:ext cx="11039302" cy="1664879"/>
          </a:xfrm>
          <a:prstGeom prst="rect">
            <a:avLst/>
          </a:prstGeom>
          <a:noFill/>
        </p:spPr>
        <p:txBody>
          <a:bodyPr wrap="square" rtlCol="0">
            <a:spAutoFit/>
          </a:bodyPr>
          <a:lstStyle/>
          <a:p>
            <a:pPr algn="just">
              <a:lnSpc>
                <a:spcPct val="150000"/>
              </a:lnSpc>
            </a:pP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2: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Vai trò của quá trình trao đổi chất và năng lượng đối với sinh vật</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9167B729-E6BD-7810-B6F2-E60BEE87E1C5}"/>
              </a:ext>
            </a:extLst>
          </p:cNvPr>
          <p:cNvSpPr txBox="1"/>
          <p:nvPr/>
        </p:nvSpPr>
        <p:spPr>
          <a:xfrm>
            <a:off x="868678" y="2506397"/>
            <a:ext cx="10170623" cy="584775"/>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(1) Cung cấp nguyên vật liệu cho sự hình thành chất sống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7" name="Hộp Văn bản 6">
            <a:extLst>
              <a:ext uri="{FF2B5EF4-FFF2-40B4-BE49-F238E27FC236}">
                <a16:creationId xmlns:a16="http://schemas.microsoft.com/office/drawing/2014/main" id="{EC8975B0-7B61-A4DE-FBC1-E6378EAA712D}"/>
              </a:ext>
            </a:extLst>
          </p:cNvPr>
          <p:cNvSpPr txBox="1"/>
          <p:nvPr/>
        </p:nvSpPr>
        <p:spPr>
          <a:xfrm>
            <a:off x="868678" y="3172867"/>
            <a:ext cx="8271165"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(2) Cung cấp năng lượng cho sinh vật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9" name="Hộp Văn bản 8">
            <a:extLst>
              <a:ext uri="{FF2B5EF4-FFF2-40B4-BE49-F238E27FC236}">
                <a16:creationId xmlns:a16="http://schemas.microsoft.com/office/drawing/2014/main" id="{60828E53-AD2D-D25B-5D5F-22D4461ACD7F}"/>
              </a:ext>
            </a:extLst>
          </p:cNvPr>
          <p:cNvSpPr txBox="1"/>
          <p:nvPr/>
        </p:nvSpPr>
        <p:spPr>
          <a:xfrm>
            <a:off x="935178" y="3839337"/>
            <a:ext cx="6093228"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(3) Bài tiết chất thải ra môi trường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Hộp Văn bản 9">
            <a:extLst>
              <a:ext uri="{FF2B5EF4-FFF2-40B4-BE49-F238E27FC236}">
                <a16:creationId xmlns:a16="http://schemas.microsoft.com/office/drawing/2014/main" id="{7230CC0F-5134-FBA9-E2C8-8712F801A063}"/>
              </a:ext>
            </a:extLst>
          </p:cNvPr>
          <p:cNvSpPr txBox="1"/>
          <p:nvPr/>
        </p:nvSpPr>
        <p:spPr>
          <a:xfrm>
            <a:off x="935177" y="4505807"/>
            <a:ext cx="7743309"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(4) Biến đổi các chất sống trong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Hộp Văn bản 10">
            <a:extLst>
              <a:ext uri="{FF2B5EF4-FFF2-40B4-BE49-F238E27FC236}">
                <a16:creationId xmlns:a16="http://schemas.microsoft.com/office/drawing/2014/main" id="{93D28687-0E55-A91F-BCF0-058CCB52E011}"/>
              </a:ext>
            </a:extLst>
          </p:cNvPr>
          <p:cNvSpPr txBox="1"/>
          <p:nvPr/>
        </p:nvSpPr>
        <p:spPr>
          <a:xfrm>
            <a:off x="6838603" y="5029027"/>
            <a:ext cx="3452553" cy="833883"/>
          </a:xfrm>
          <a:prstGeom prst="rect">
            <a:avLst/>
          </a:prstGeom>
          <a:noFill/>
        </p:spPr>
        <p:txBody>
          <a:bodyPr wrap="square" rtlCol="0">
            <a:spAutoFit/>
          </a:bodyPr>
          <a:lstStyle>
            <a:defPPr>
              <a:defRPr lang="en-US"/>
            </a:defPPr>
            <a:lvl1pPr algn="just">
              <a:lnSpc>
                <a:spcPct val="150000"/>
              </a:lnSpc>
              <a:defRPr sz="3600" b="1" u="sng">
                <a:solidFill>
                  <a:srgbClr val="FF0000"/>
                </a:solidFill>
              </a:defRPr>
            </a:lvl1pPr>
          </a:lstStyle>
          <a:p>
            <a:r>
              <a:rPr lang="vi-VN" dirty="0"/>
              <a:t>Đáp án: 1,2,3</a:t>
            </a:r>
            <a:endParaRPr lang="en-US" dirty="0"/>
          </a:p>
        </p:txBody>
      </p:sp>
      <p:sp>
        <p:nvSpPr>
          <p:cNvPr id="4" name="Rectangle: Rounded Corners 6">
            <a:extLst>
              <a:ext uri="{FF2B5EF4-FFF2-40B4-BE49-F238E27FC236}">
                <a16:creationId xmlns:a16="http://schemas.microsoft.com/office/drawing/2014/main" id="{9F4D628F-2F8D-5562-02DF-00C143344257}"/>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9788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9477041-823A-2F65-C1A7-C328C6FA96C7}"/>
              </a:ext>
            </a:extLst>
          </p:cNvPr>
          <p:cNvSpPr txBox="1"/>
          <p:nvPr/>
        </p:nvSpPr>
        <p:spPr>
          <a:xfrm>
            <a:off x="681645" y="787774"/>
            <a:ext cx="11172306" cy="5925340"/>
          </a:xfrm>
          <a:prstGeom prst="rect">
            <a:avLst/>
          </a:prstGeom>
          <a:noFill/>
        </p:spPr>
        <p:txBody>
          <a:bodyPr wrap="square">
            <a:spAutoFit/>
          </a:bodyPr>
          <a:lstStyle>
            <a:defPPr>
              <a:defRPr lang="en-US"/>
            </a:defPPr>
            <a:lvl1pPr>
              <a:lnSpc>
                <a:spcPct val="150000"/>
              </a:lnSpc>
              <a:defRPr sz="3600" b="1" u="sng">
                <a:solidFill>
                  <a:srgbClr val="FF0000"/>
                </a:solidFill>
              </a:defRPr>
            </a:lvl1p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Câu 3: </a:t>
            </a:r>
            <a:r>
              <a:rPr lang="vi-VN" sz="3200" u="none" dirty="0">
                <a:latin typeface="Calibri" panose="020F0502020204030204" pitchFamily="34" charset="0"/>
                <a:ea typeface="Calibri" panose="020F0502020204030204" pitchFamily="34" charset="0"/>
                <a:cs typeface="Calibri" panose="020F0502020204030204" pitchFamily="34" charset="0"/>
              </a:rPr>
              <a:t>Vì sao vào mùa đông, da chúng ta thường bị tím tái?</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A. Vì lỗ chân lông co lại khiến mạch máu dưới da bị đẩy vào sâu hơn, màu sắc cũng nhợt nhạt hơn.</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B. Vì cơ thể bị mất máu do bị sốc nhiệt nên da mất đi vẻ hồng hào.</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C. Vì các mạch máu dưới da co lại để hạn chế sự </a:t>
            </a:r>
            <a:r>
              <a:rPr lang="vi-VN" sz="3200" b="0" u="none" dirty="0" err="1">
                <a:solidFill>
                  <a:schemeClr val="tx1"/>
                </a:solidFill>
                <a:latin typeface="Calibri" panose="020F0502020204030204" pitchFamily="34" charset="0"/>
                <a:ea typeface="Calibri" panose="020F0502020204030204" pitchFamily="34" charset="0"/>
                <a:cs typeface="Calibri" panose="020F0502020204030204" pitchFamily="34" charset="0"/>
              </a:rPr>
              <a:t>toả</a:t>
            </a:r>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 nhiệt nên sắc da trở nên nhợt nhạt.</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D. Vì nhiệt độ thấp khiến cho mạch máu dưới da bị vỡ và tạo nên các vết bầm tím.</a:t>
            </a:r>
          </a:p>
        </p:txBody>
      </p:sp>
      <p:sp>
        <p:nvSpPr>
          <p:cNvPr id="5" name="Hình Bầu dục 4">
            <a:extLst>
              <a:ext uri="{FF2B5EF4-FFF2-40B4-BE49-F238E27FC236}">
                <a16:creationId xmlns:a16="http://schemas.microsoft.com/office/drawing/2014/main" id="{7FCFC42F-5C9C-43DB-A11C-04A9DBD011DD}"/>
              </a:ext>
            </a:extLst>
          </p:cNvPr>
          <p:cNvSpPr/>
          <p:nvPr/>
        </p:nvSpPr>
        <p:spPr>
          <a:xfrm>
            <a:off x="681645" y="3837727"/>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6">
            <a:extLst>
              <a:ext uri="{FF2B5EF4-FFF2-40B4-BE49-F238E27FC236}">
                <a16:creationId xmlns:a16="http://schemas.microsoft.com/office/drawing/2014/main" id="{E47EF37B-07D4-26AA-BAF1-B2E45795DFCC}"/>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8124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7528" y="2022912"/>
            <a:ext cx="9116153" cy="4448013"/>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KHÔNG</a:t>
            </a:r>
            <a:r>
              <a:rPr lang="en-US" sz="3200" b="1" dirty="0">
                <a:latin typeface="Calibri" panose="020F0502020204030204" pitchFamily="34" charset="0"/>
                <a:ea typeface="Calibri" panose="020F0502020204030204" pitchFamily="34" charset="0"/>
                <a:cs typeface="Calibri" panose="020F0502020204030204" pitchFamily="34" charset="0"/>
              </a:rPr>
              <a:t>.</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Vì trong tế bào và cơ thể sinh vật, năng lượng chủ yếu được dự trữ trong các liên kết hóa học của các chất. Do vậy, chuyển hóa năng lượng cần có sự trao đổi và biến đổi hóa học các chất, đồng thời, sự biến đổi hóa học các chất sẽ dẫn đến sự tích lũy hay giải phóng năng lượng.</a:t>
            </a:r>
            <a:endParaRPr lang="en-US" sz="32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237261"/>
            <a:ext cx="2232793" cy="3907966"/>
          </a:xfrm>
          <a:prstGeom prst="rect">
            <a:avLst/>
          </a:prstGeom>
        </p:spPr>
      </p:pic>
      <p:sp>
        <p:nvSpPr>
          <p:cNvPr id="5" name="Hộp Văn bản 4">
            <a:extLst>
              <a:ext uri="{FF2B5EF4-FFF2-40B4-BE49-F238E27FC236}">
                <a16:creationId xmlns:a16="http://schemas.microsoft.com/office/drawing/2014/main" id="{877814CD-2CCA-96BC-2C7F-B9FB149C42DB}"/>
              </a:ext>
            </a:extLst>
          </p:cNvPr>
          <p:cNvSpPr txBox="1"/>
          <p:nvPr/>
        </p:nvSpPr>
        <p:spPr>
          <a:xfrm>
            <a:off x="376843" y="489884"/>
            <a:ext cx="11438313" cy="1668470"/>
          </a:xfrm>
          <a:prstGeom prst="rect">
            <a:avLst/>
          </a:prstGeom>
          <a:noFill/>
        </p:spPr>
        <p:txBody>
          <a:bodyPr wrap="square">
            <a:spAutoFit/>
          </a:bodyPr>
          <a:lstStyle/>
          <a:p>
            <a:pPr algn="just">
              <a:lnSpc>
                <a:spcPct val="150000"/>
              </a:lnSpc>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Câu 4: </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tiến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hành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lập</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6">
            <a:extLst>
              <a:ext uri="{FF2B5EF4-FFF2-40B4-BE49-F238E27FC236}">
                <a16:creationId xmlns:a16="http://schemas.microsoft.com/office/drawing/2014/main" id="{D3822728-1CCB-3786-DB6E-D340244A21B0}"/>
              </a:ext>
            </a:extLst>
          </p:cNvPr>
          <p:cNvSpPr/>
          <p:nvPr/>
        </p:nvSpPr>
        <p:spPr>
          <a:xfrm>
            <a:off x="4044074" y="6823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13147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533400" y="1159670"/>
            <a:ext cx="10820400" cy="896143"/>
          </a:xfrm>
          <a:prstGeom prst="rect">
            <a:avLst/>
          </a:prstGeom>
        </p:spPr>
        <p:txBody>
          <a:bodyPr wrap="square" lIns="0" tIns="0" rIns="0" bIns="0" rtlCol="0" anchor="t">
            <a:spAutoFit/>
          </a:bodyPr>
          <a:lstStyle>
            <a:defPPr>
              <a:defRPr lang="en-US"/>
            </a:defPPr>
            <a:lvl1pPr algn="ctr">
              <a:lnSpc>
                <a:spcPct val="130000"/>
              </a:lnSpc>
              <a:defRPr sz="6600" b="1">
                <a:solidFill>
                  <a:srgbClr val="202F5A"/>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VẬN DỤNG</a:t>
            </a:r>
          </a:p>
        </p:txBody>
      </p:sp>
    </p:spTree>
    <p:extLst>
      <p:ext uri="{BB962C8B-B14F-4D97-AF65-F5344CB8AC3E}">
        <p14:creationId xmlns:p14="http://schemas.microsoft.com/office/powerpoint/2010/main" val="283501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a:extLst>
              <a:ext uri="{FF2B5EF4-FFF2-40B4-BE49-F238E27FC236}">
                <a16:creationId xmlns:a16="http://schemas.microsoft.com/office/drawing/2014/main" id="{908418ED-6F4F-2D80-9A52-EF1B3D65F0EC}"/>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sp>
        <p:nvSpPr>
          <p:cNvPr id="21" name="Rectangle 20"/>
          <p:cNvSpPr/>
          <p:nvPr/>
        </p:nvSpPr>
        <p:spPr>
          <a:xfrm>
            <a:off x="298439" y="1210635"/>
            <a:ext cx="4473066" cy="3970318"/>
          </a:xfrm>
          <a:prstGeom prst="rect">
            <a:avLst/>
          </a:prstGeom>
        </p:spPr>
        <p:txBody>
          <a:bodyPr wrap="square">
            <a:spAutoFit/>
          </a:bodyPr>
          <a:lstStyle/>
          <a:p>
            <a:pPr algn="just"/>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Dựa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giải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thích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vì</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nhiều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công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khu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cư</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Hình ảnh 2">
            <a:extLst>
              <a:ext uri="{FF2B5EF4-FFF2-40B4-BE49-F238E27FC236}">
                <a16:creationId xmlns:a16="http://schemas.microsoft.com/office/drawing/2014/main" id="{548DE2D0-1342-003C-9D94-8FB7A5C6B5EA}"/>
              </a:ext>
            </a:extLst>
          </p:cNvPr>
          <p:cNvPicPr>
            <a:picLocks noChangeAspect="1"/>
          </p:cNvPicPr>
          <p:nvPr/>
        </p:nvPicPr>
        <p:blipFill>
          <a:blip r:embed="rId2"/>
          <a:stretch>
            <a:fillRect/>
          </a:stretch>
        </p:blipFill>
        <p:spPr>
          <a:xfrm>
            <a:off x="5131369" y="1489421"/>
            <a:ext cx="6762192" cy="4887053"/>
          </a:xfrm>
          <a:prstGeom prst="rect">
            <a:avLst/>
          </a:prstGeom>
        </p:spPr>
      </p:pic>
    </p:spTree>
    <p:extLst>
      <p:ext uri="{BB962C8B-B14F-4D97-AF65-F5344CB8AC3E}">
        <p14:creationId xmlns:p14="http://schemas.microsoft.com/office/powerpoint/2010/main" val="414016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15636" y="888306"/>
            <a:ext cx="2610197" cy="4524315"/>
          </a:xfrm>
          <a:prstGeom prst="rect">
            <a:avLst/>
          </a:prstGeom>
        </p:spPr>
        <p:txBody>
          <a:bodyPr wrap="square">
            <a:spAutoFit/>
          </a:bodyP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Dự</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án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khuôn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học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hoặc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tổ</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phố</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làng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xã</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Rounded Corners 6">
            <a:extLst>
              <a:ext uri="{FF2B5EF4-FFF2-40B4-BE49-F238E27FC236}">
                <a16:creationId xmlns:a16="http://schemas.microsoft.com/office/drawing/2014/main" id="{204BE3F8-ADB0-35D4-970E-5F19A1623EB2}"/>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pic>
        <p:nvPicPr>
          <p:cNvPr id="3" name="Hình ảnh 2">
            <a:extLst>
              <a:ext uri="{FF2B5EF4-FFF2-40B4-BE49-F238E27FC236}">
                <a16:creationId xmlns:a16="http://schemas.microsoft.com/office/drawing/2014/main" id="{782211CF-94A1-C28A-3EEC-3C89C81904E1}"/>
              </a:ext>
            </a:extLst>
          </p:cNvPr>
          <p:cNvPicPr>
            <a:picLocks noChangeAspect="1"/>
          </p:cNvPicPr>
          <p:nvPr/>
        </p:nvPicPr>
        <p:blipFill>
          <a:blip r:embed="rId2"/>
          <a:stretch>
            <a:fillRect/>
          </a:stretch>
        </p:blipFill>
        <p:spPr>
          <a:xfrm>
            <a:off x="3275789" y="1255540"/>
            <a:ext cx="8710590" cy="5124277"/>
          </a:xfrm>
          <a:prstGeom prst="rect">
            <a:avLst/>
          </a:prstGeom>
        </p:spPr>
      </p:pic>
    </p:spTree>
    <p:extLst>
      <p:ext uri="{BB962C8B-B14F-4D97-AF65-F5344CB8AC3E}">
        <p14:creationId xmlns:p14="http://schemas.microsoft.com/office/powerpoint/2010/main" val="139255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6" y="-282634"/>
            <a:ext cx="12192000" cy="6858000"/>
          </a:xfrm>
          <a:prstGeom prst="rect">
            <a:avLst/>
          </a:prstGeom>
        </p:spPr>
      </p:pic>
      <p:sp>
        <p:nvSpPr>
          <p:cNvPr id="3" name="TextBox 2"/>
          <p:cNvSpPr txBox="1"/>
          <p:nvPr/>
        </p:nvSpPr>
        <p:spPr>
          <a:xfrm>
            <a:off x="1014153" y="3670993"/>
            <a:ext cx="5609689" cy="2308324"/>
          </a:xfrm>
          <a:prstGeom prst="rect">
            <a:avLst/>
          </a:prstGeom>
          <a:noFill/>
        </p:spPr>
        <p:txBody>
          <a:bodyPr wrap="square" rtlCol="0">
            <a:spAutoFit/>
          </a:bodyPr>
          <a:lstStyle/>
          <a:p>
            <a:pPr algn="ct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Dặn</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dò</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Xem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lại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đã</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học</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Làm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tập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nhà</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Chuẩn</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theo</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18730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6212554-5ED9-D708-7EB9-607DE211C013}"/>
              </a:ext>
            </a:extLst>
          </p:cNvPr>
          <p:cNvSpPr/>
          <p:nvPr/>
        </p:nvSpPr>
        <p:spPr>
          <a:xfrm>
            <a:off x="192516" y="-116268"/>
            <a:ext cx="10226821"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I. Vai trò của trao đổi chất và ch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u</a:t>
            </a: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yển hóa năng lượng</a:t>
            </a:r>
          </a:p>
        </p:txBody>
      </p:sp>
      <p:sp>
        <p:nvSpPr>
          <p:cNvPr id="6" name="Freeform: Shape 4">
            <a:extLst>
              <a:ext uri="{FF2B5EF4-FFF2-40B4-BE49-F238E27FC236}">
                <a16:creationId xmlns:a16="http://schemas.microsoft.com/office/drawing/2014/main" id="{7F26673F-6CCA-875A-A46C-FE477CD25B45}"/>
              </a:ext>
            </a:extLst>
          </p:cNvPr>
          <p:cNvSpPr/>
          <p:nvPr/>
        </p:nvSpPr>
        <p:spPr>
          <a:xfrm>
            <a:off x="355782" y="2341636"/>
            <a:ext cx="5605282" cy="4060947"/>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24">
            <a:extLst>
              <a:ext uri="{FF2B5EF4-FFF2-40B4-BE49-F238E27FC236}">
                <a16:creationId xmlns:a16="http://schemas.microsoft.com/office/drawing/2014/main" id="{F3FC97B7-D057-0E1B-210C-A618AD1918FE}"/>
              </a:ext>
            </a:extLst>
          </p:cNvPr>
          <p:cNvSpPr/>
          <p:nvPr/>
        </p:nvSpPr>
        <p:spPr>
          <a:xfrm>
            <a:off x="437752" y="2386950"/>
            <a:ext cx="5441341" cy="3970318"/>
          </a:xfrm>
          <a:prstGeom prst="rect">
            <a:avLst/>
          </a:prstGeom>
        </p:spPr>
        <p:txBody>
          <a:bodyPr wrap="square">
            <a:spAutoFit/>
          </a:bodyPr>
          <a:lstStyle/>
          <a:p>
            <a:pPr algn="just"/>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có vai trò rất quan trọng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đối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HS thảo luận theo nhóm 2 bạn và cho biết các vai trò đó là gì? Cho ví dụ minh họa?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pic>
        <p:nvPicPr>
          <p:cNvPr id="8" name="Hình ảnh 7">
            <a:extLst>
              <a:ext uri="{FF2B5EF4-FFF2-40B4-BE49-F238E27FC236}">
                <a16:creationId xmlns:a16="http://schemas.microsoft.com/office/drawing/2014/main" id="{5DB2A0F9-DF80-6B32-13F9-044779BCB49A}"/>
              </a:ext>
            </a:extLst>
          </p:cNvPr>
          <p:cNvPicPr>
            <a:picLocks noChangeAspect="1"/>
          </p:cNvPicPr>
          <p:nvPr/>
        </p:nvPicPr>
        <p:blipFill>
          <a:blip r:embed="rId2"/>
          <a:stretch>
            <a:fillRect/>
          </a:stretch>
        </p:blipFill>
        <p:spPr>
          <a:xfrm>
            <a:off x="6230939" y="1604807"/>
            <a:ext cx="5768546" cy="5002593"/>
          </a:xfrm>
          <a:prstGeom prst="rect">
            <a:avLst/>
          </a:prstGeom>
        </p:spPr>
      </p:pic>
    </p:spTree>
    <p:extLst>
      <p:ext uri="{BB962C8B-B14F-4D97-AF65-F5344CB8AC3E}">
        <p14:creationId xmlns:p14="http://schemas.microsoft.com/office/powerpoint/2010/main" val="21645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49259" y="1224669"/>
            <a:ext cx="5269791" cy="3723988"/>
          </a:xfrm>
          <a:prstGeom prst="rect">
            <a:avLst/>
          </a:prstGeom>
        </p:spPr>
      </p:pic>
      <p:pic>
        <p:nvPicPr>
          <p:cNvPr id="3" name="Picture 2"/>
          <p:cNvPicPr>
            <a:picLocks noChangeAspect="1"/>
          </p:cNvPicPr>
          <p:nvPr/>
        </p:nvPicPr>
        <p:blipFill>
          <a:blip r:embed="rId4"/>
          <a:stretch>
            <a:fillRect/>
          </a:stretch>
        </p:blipFill>
        <p:spPr>
          <a:xfrm>
            <a:off x="6605612" y="1407687"/>
            <a:ext cx="4389078" cy="4033335"/>
          </a:xfrm>
          <a:prstGeom prst="rect">
            <a:avLst/>
          </a:prstGeom>
        </p:spPr>
      </p:pic>
      <p:sp>
        <p:nvSpPr>
          <p:cNvPr id="27" name="Freeform: Shape 4">
            <a:extLst>
              <a:ext uri="{FF2B5EF4-FFF2-40B4-BE49-F238E27FC236}">
                <a16:creationId xmlns:a16="http://schemas.microsoft.com/office/drawing/2014/main" id="{1D76DCDE-4A45-F119-3D5E-3A4FB22C6748}"/>
              </a:ext>
            </a:extLst>
          </p:cNvPr>
          <p:cNvSpPr/>
          <p:nvPr/>
        </p:nvSpPr>
        <p:spPr>
          <a:xfrm>
            <a:off x="1091285" y="5034979"/>
            <a:ext cx="10412916" cy="156966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28" name="Rectangle 27"/>
          <p:cNvSpPr/>
          <p:nvPr/>
        </p:nvSpPr>
        <p:spPr>
          <a:xfrm>
            <a:off x="1197310" y="5035880"/>
            <a:ext cx="10200865" cy="1200329"/>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nguyên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liệu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bào</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0" y="5539626"/>
            <a:ext cx="1049655" cy="961366"/>
          </a:xfrm>
          <a:prstGeom prst="rect">
            <a:avLst/>
          </a:prstGeom>
        </p:spPr>
      </p:pic>
    </p:spTree>
    <p:extLst>
      <p:ext uri="{BB962C8B-B14F-4D97-AF65-F5344CB8AC3E}">
        <p14:creationId xmlns:p14="http://schemas.microsoft.com/office/powerpoint/2010/main" val="42054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71680" y="1375266"/>
            <a:ext cx="1049655" cy="961366"/>
          </a:xfrm>
          <a:prstGeom prst="rect">
            <a:avLst/>
          </a:prstGeom>
        </p:spPr>
      </p:pic>
      <p:sp>
        <p:nvSpPr>
          <p:cNvPr id="29" name="Freeform: Shape 4">
            <a:extLst>
              <a:ext uri="{FF2B5EF4-FFF2-40B4-BE49-F238E27FC236}">
                <a16:creationId xmlns:a16="http://schemas.microsoft.com/office/drawing/2014/main" id="{1D76DCDE-4A45-F119-3D5E-3A4FB22C6748}"/>
              </a:ext>
            </a:extLst>
          </p:cNvPr>
          <p:cNvSpPr/>
          <p:nvPr/>
        </p:nvSpPr>
        <p:spPr>
          <a:xfrm>
            <a:off x="730939" y="1225637"/>
            <a:ext cx="10773262" cy="196002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30" name="Rectangle 29"/>
          <p:cNvSpPr/>
          <p:nvPr/>
        </p:nvSpPr>
        <p:spPr>
          <a:xfrm>
            <a:off x="977975" y="1321365"/>
            <a:ext cx="10454433"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ứng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trưởng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id="{9F54EEB2-6A7C-F9B7-2A2A-9FC00A5C7492}"/>
              </a:ext>
            </a:extLst>
          </p:cNvPr>
          <p:cNvPicPr>
            <a:picLocks noChangeAspect="1"/>
          </p:cNvPicPr>
          <p:nvPr/>
        </p:nvPicPr>
        <p:blipFill>
          <a:blip r:embed="rId3"/>
          <a:stretch>
            <a:fillRect/>
          </a:stretch>
        </p:blipFill>
        <p:spPr>
          <a:xfrm>
            <a:off x="0" y="3214350"/>
            <a:ext cx="11796782" cy="3645724"/>
          </a:xfrm>
          <a:prstGeom prst="rect">
            <a:avLst/>
          </a:prstGeom>
        </p:spPr>
      </p:pic>
      <p:sp>
        <p:nvSpPr>
          <p:cNvPr id="2" name="Rectangle 4">
            <a:extLst>
              <a:ext uri="{FF2B5EF4-FFF2-40B4-BE49-F238E27FC236}">
                <a16:creationId xmlns:a16="http://schemas.microsoft.com/office/drawing/2014/main" id="{EB1A2BE1-E5C9-A324-73AE-A186D85341B5}"/>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03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0112" y="1445838"/>
            <a:ext cx="4001888" cy="3232592"/>
          </a:xfrm>
          <a:prstGeom prst="roundRect">
            <a:avLst/>
          </a:prstGeom>
        </p:spPr>
      </p:pic>
      <p:sp>
        <p:nvSpPr>
          <p:cNvPr id="24" name="Freeform: Shape 4">
            <a:extLst>
              <a:ext uri="{FF2B5EF4-FFF2-40B4-BE49-F238E27FC236}">
                <a16:creationId xmlns:a16="http://schemas.microsoft.com/office/drawing/2014/main" id="{1D76DCDE-4A45-F119-3D5E-3A4FB22C6748}"/>
              </a:ext>
            </a:extLst>
          </p:cNvPr>
          <p:cNvSpPr/>
          <p:nvPr/>
        </p:nvSpPr>
        <p:spPr>
          <a:xfrm>
            <a:off x="272159" y="4717984"/>
            <a:ext cx="11647682" cy="18334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36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p:cNvSpPr/>
          <p:nvPr/>
        </p:nvSpPr>
        <p:spPr>
          <a:xfrm>
            <a:off x="514916" y="4757538"/>
            <a:ext cx="11404925"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tiết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thừa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hại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ngoài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môi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nhằm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id="{D7357B48-4523-FDA4-F249-30C580F4FA7E}"/>
              </a:ext>
            </a:extLst>
          </p:cNvPr>
          <p:cNvPicPr>
            <a:picLocks noChangeAspect="1"/>
          </p:cNvPicPr>
          <p:nvPr/>
        </p:nvPicPr>
        <p:blipFill>
          <a:blip r:embed="rId3"/>
          <a:stretch>
            <a:fillRect/>
          </a:stretch>
        </p:blipFill>
        <p:spPr>
          <a:xfrm>
            <a:off x="514916" y="802181"/>
            <a:ext cx="7922187" cy="3815923"/>
          </a:xfrm>
          <a:prstGeom prst="rect">
            <a:avLst/>
          </a:prstGeom>
        </p:spPr>
      </p:pic>
      <p:sp>
        <p:nvSpPr>
          <p:cNvPr id="4" name="Rectangle 4">
            <a:extLst>
              <a:ext uri="{FF2B5EF4-FFF2-40B4-BE49-F238E27FC236}">
                <a16:creationId xmlns:a16="http://schemas.microsoft.com/office/drawing/2014/main" id="{C5250E22-FC28-C914-39AB-26203DF61E7F}"/>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1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4">
            <a:extLst>
              <a:ext uri="{FF2B5EF4-FFF2-40B4-BE49-F238E27FC236}">
                <a16:creationId xmlns:a16="http://schemas.microsoft.com/office/drawing/2014/main" id="{1D76DCDE-4A45-F119-3D5E-3A4FB22C6748}"/>
              </a:ext>
            </a:extLst>
          </p:cNvPr>
          <p:cNvSpPr/>
          <p:nvPr/>
        </p:nvSpPr>
        <p:spPr>
          <a:xfrm>
            <a:off x="3265714" y="1061403"/>
            <a:ext cx="8088086" cy="30576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chemeClr val="tx2">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dấu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hiệu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hoá</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gì</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Chúng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cùng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nhau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việc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nhóm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để</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tìm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hiểu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vấn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đề</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này</a:t>
            </a:r>
            <a:endParaRPr lang="en-US" sz="3600" b="1" kern="1200"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865" y="1547151"/>
            <a:ext cx="3643491" cy="5143772"/>
          </a:xfrm>
          <a:prstGeom prst="rect">
            <a:avLst/>
          </a:prstGeom>
        </p:spPr>
      </p:pic>
      <p:pic>
        <p:nvPicPr>
          <p:cNvPr id="6" name="Picture 8"/>
          <p:cNvPicPr>
            <a:picLocks noChangeAspect="1"/>
          </p:cNvPicPr>
          <p:nvPr/>
        </p:nvPicPr>
        <p:blipFill>
          <a:blip r:embed="rId3"/>
          <a:srcRect/>
          <a:stretch>
            <a:fillRect/>
          </a:stretch>
        </p:blipFill>
        <p:spPr>
          <a:xfrm>
            <a:off x="6859012" y="4118177"/>
            <a:ext cx="5332988" cy="2739823"/>
          </a:xfrm>
          <a:prstGeom prst="rect">
            <a:avLst/>
          </a:prstGeom>
        </p:spPr>
      </p:pic>
    </p:spTree>
    <p:extLst>
      <p:ext uri="{BB962C8B-B14F-4D97-AF65-F5344CB8AC3E}">
        <p14:creationId xmlns:p14="http://schemas.microsoft.com/office/powerpoint/2010/main" val="1949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TotalTime>
  <Words>1931</Words>
  <Application>Microsoft Office PowerPoint</Application>
  <PresentationFormat>Widescreen</PresentationFormat>
  <Paragraphs>195</Paragraphs>
  <Slides>46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맑은 고딕</vt:lpstr>
      <vt:lpstr>Aptos</vt:lpstr>
      <vt:lpstr>Aptos Display</vt:lpstr>
      <vt:lpstr>Arial</vt:lpstr>
      <vt:lpstr>Calibri</vt:lpstr>
      <vt:lpstr>Nanum Pen Script</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Thi Thao Suong</dc:creator>
  <cp:lastModifiedBy>Administrator</cp:lastModifiedBy>
  <cp:revision>11</cp:revision>
  <dcterms:created xsi:type="dcterms:W3CDTF">2024-07-29T10:36:36Z</dcterms:created>
  <dcterms:modified xsi:type="dcterms:W3CDTF">2024-11-01T12:59:48Z</dcterms:modified>
</cp:coreProperties>
</file>