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40"/>
  </p:notesMasterIdLst>
  <p:sldIdLst>
    <p:sldId id="341" r:id="rId2"/>
    <p:sldId id="385" r:id="rId3"/>
    <p:sldId id="387" r:id="rId4"/>
    <p:sldId id="386" r:id="rId5"/>
    <p:sldId id="269" r:id="rId6"/>
    <p:sldId id="388" r:id="rId7"/>
    <p:sldId id="389" r:id="rId8"/>
    <p:sldId id="390" r:id="rId9"/>
    <p:sldId id="391" r:id="rId10"/>
    <p:sldId id="392" r:id="rId11"/>
    <p:sldId id="403" r:id="rId12"/>
    <p:sldId id="395" r:id="rId13"/>
    <p:sldId id="399" r:id="rId14"/>
    <p:sldId id="393" r:id="rId15"/>
    <p:sldId id="394" r:id="rId16"/>
    <p:sldId id="414" r:id="rId17"/>
    <p:sldId id="396" r:id="rId18"/>
    <p:sldId id="400" r:id="rId19"/>
    <p:sldId id="397" r:id="rId20"/>
    <p:sldId id="398" r:id="rId21"/>
    <p:sldId id="401" r:id="rId22"/>
    <p:sldId id="402" r:id="rId23"/>
    <p:sldId id="407" r:id="rId24"/>
    <p:sldId id="406" r:id="rId25"/>
    <p:sldId id="408" r:id="rId26"/>
    <p:sldId id="409" r:id="rId27"/>
    <p:sldId id="404" r:id="rId28"/>
    <p:sldId id="405" r:id="rId29"/>
    <p:sldId id="410" r:id="rId30"/>
    <p:sldId id="411" r:id="rId31"/>
    <p:sldId id="363" r:id="rId32"/>
    <p:sldId id="365" r:id="rId33"/>
    <p:sldId id="361" r:id="rId34"/>
    <p:sldId id="364" r:id="rId35"/>
    <p:sldId id="413" r:id="rId36"/>
    <p:sldId id="362" r:id="rId37"/>
    <p:sldId id="367" r:id="rId38"/>
    <p:sldId id="332" r:id="rId39"/>
  </p:sldIdLst>
  <p:sldSz cx="18288000" cy="10287000"/>
  <p:notesSz cx="6858000" cy="9144000"/>
  <p:embeddedFontLst>
    <p:embeddedFont>
      <p:font typeface="Palatino Linotype" panose="02040502050505030304" pitchFamily="18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EF4CE"/>
    <a:srgbClr val="F2FDA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79049-CD27-4CF9-8FDE-A15D3ED3112C}" type="datetimeFigureOut">
              <a:rPr lang="vi-VN" smtClean="0"/>
              <a:t>20/07/2024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1964E-26E5-4819-9EAB-19B5FFDB4D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8380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57600" y="4590810"/>
            <a:ext cx="914400" cy="1848857"/>
          </a:xfrm>
          <a:prstGeom prst="rect">
            <a:avLst/>
          </a:prstGeom>
          <a:noFill/>
        </p:spPr>
        <p:txBody>
          <a:bodyPr wrap="square" lIns="0" tIns="16328" rIns="0" bIns="16328" rtlCol="0" anchor="ctr" anchorCtr="0">
            <a:spAutoFit/>
          </a:bodyPr>
          <a:lstStyle/>
          <a:p>
            <a:r>
              <a:rPr lang="en-US" sz="1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4480" y="1828800"/>
            <a:ext cx="15087600" cy="3228975"/>
          </a:xfrm>
        </p:spPr>
        <p:txBody>
          <a:bodyPr>
            <a:noAutofit/>
          </a:bodyPr>
          <a:lstStyle>
            <a:lvl1pPr>
              <a:defRPr sz="107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5063237"/>
            <a:ext cx="12344400" cy="10287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67200" y="1028702"/>
            <a:ext cx="11582400" cy="52577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19200" y="914402"/>
            <a:ext cx="4267200" cy="7772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91200" y="1028702"/>
            <a:ext cx="10058400" cy="6858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34400" y="6111746"/>
            <a:ext cx="914400" cy="181588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1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0" y="6401052"/>
            <a:ext cx="7467600" cy="1097280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0" y="2857500"/>
            <a:ext cx="12070080" cy="3525012"/>
          </a:xfrm>
        </p:spPr>
        <p:txBody>
          <a:bodyPr/>
          <a:lstStyle>
            <a:lvl1pPr marL="0" algn="l" defTabSz="1632844" rtl="0" eaLnBrk="1" latinLnBrk="0" hangingPunct="1">
              <a:spcBef>
                <a:spcPct val="0"/>
              </a:spcBef>
              <a:buNone/>
              <a:defRPr lang="en-US" sz="96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688336" y="987552"/>
            <a:ext cx="6547104" cy="5143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10058400" y="987553"/>
            <a:ext cx="6547104" cy="5148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2240" y="992964"/>
            <a:ext cx="6547104" cy="959643"/>
          </a:xfrm>
        </p:spPr>
        <p:txBody>
          <a:bodyPr anchor="ctr">
            <a:noAutofit/>
          </a:bodyPr>
          <a:lstStyle>
            <a:lvl1pPr marL="0" indent="0">
              <a:buNone/>
              <a:defRPr sz="3900" b="0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88336" y="2057400"/>
            <a:ext cx="6553200" cy="4114800"/>
          </a:xfrm>
        </p:spPr>
        <p:txBody>
          <a:bodyPr anchor="t"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058400" y="992964"/>
            <a:ext cx="6547104" cy="959643"/>
          </a:xfrm>
        </p:spPr>
        <p:txBody>
          <a:bodyPr anchor="ctr">
            <a:noAutofit/>
          </a:bodyPr>
          <a:lstStyle>
            <a:lvl1pPr marL="0" indent="0">
              <a:buNone/>
              <a:defRPr sz="3900" b="0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058400" y="2057400"/>
            <a:ext cx="6547104" cy="4114800"/>
          </a:xfrm>
        </p:spPr>
        <p:txBody>
          <a:bodyPr anchor="t"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13280" y="780288"/>
            <a:ext cx="914400" cy="1646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10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60560" y="780288"/>
            <a:ext cx="914400" cy="1646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10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657840" y="2661882"/>
            <a:ext cx="914400" cy="220060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14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028702"/>
            <a:ext cx="8686800" cy="5143500"/>
          </a:xfrm>
        </p:spPr>
        <p:txBody>
          <a:bodyPr anchor="ctr"/>
          <a:lstStyle>
            <a:lvl1pPr>
              <a:defRPr sz="4300"/>
            </a:lvl1pPr>
            <a:lvl2pPr>
              <a:defRPr sz="39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0" y="1028702"/>
            <a:ext cx="5181600" cy="5143500"/>
          </a:xfrm>
        </p:spPr>
        <p:txBody>
          <a:bodyPr anchor="ctr">
            <a:normAutofit/>
          </a:bodyPr>
          <a:lstStyle>
            <a:lvl1pPr marL="0" indent="0">
              <a:buNone/>
              <a:defRPr sz="29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919163"/>
            <a:ext cx="13411200" cy="3820478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5700"/>
            </a:lvl1pPr>
            <a:lvl2pPr marL="816422" indent="0">
              <a:buNone/>
              <a:defRPr sz="5000"/>
            </a:lvl2pPr>
            <a:lvl3pPr marL="1632844" indent="0">
              <a:buNone/>
              <a:defRPr sz="4300"/>
            </a:lvl3pPr>
            <a:lvl4pPr marL="2449266" indent="0">
              <a:buNone/>
              <a:defRPr sz="3600"/>
            </a:lvl4pPr>
            <a:lvl5pPr marL="3265688" indent="0">
              <a:buNone/>
              <a:defRPr sz="3600"/>
            </a:lvl5pPr>
            <a:lvl6pPr marL="4082110" indent="0">
              <a:buNone/>
              <a:defRPr sz="3600"/>
            </a:lvl6pPr>
            <a:lvl7pPr marL="4898532" indent="0">
              <a:buNone/>
              <a:defRPr sz="3600"/>
            </a:lvl7pPr>
            <a:lvl8pPr marL="5714954" indent="0">
              <a:buNone/>
              <a:defRPr sz="3600"/>
            </a:lvl8pPr>
            <a:lvl9pPr marL="6531376" indent="0">
              <a:buNone/>
              <a:defRPr sz="3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5179571"/>
            <a:ext cx="10058400" cy="1081206"/>
          </a:xfrm>
        </p:spPr>
        <p:txBody>
          <a:bodyPr anchor="ctr">
            <a:normAutofit/>
          </a:bodyPr>
          <a:lstStyle>
            <a:lvl1pPr marL="0" indent="0">
              <a:buNone/>
              <a:defRPr sz="29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0704" y="4997196"/>
            <a:ext cx="914400" cy="1646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10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2746442" y="1557661"/>
            <a:ext cx="14481240" cy="8560481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836196" y="628699"/>
            <a:ext cx="8307708" cy="896091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6555910" y="175282"/>
            <a:ext cx="12958724" cy="713213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4480" y="7315200"/>
            <a:ext cx="15087600" cy="1371600"/>
          </a:xfrm>
          <a:prstGeom prst="rect">
            <a:avLst/>
          </a:prstGeom>
        </p:spPr>
        <p:txBody>
          <a:bodyPr vert="horz" lIns="163284" tIns="81642" rIns="163284" bIns="81642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7200" y="1028702"/>
            <a:ext cx="12192000" cy="5486399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44400" y="9232108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t"/>
          <a:lstStyle>
            <a:lvl1pPr algn="r">
              <a:defRPr sz="20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5920" y="9232108"/>
            <a:ext cx="9144000" cy="547688"/>
          </a:xfrm>
          <a:prstGeom prst="rect">
            <a:avLst/>
          </a:prstGeom>
        </p:spPr>
        <p:txBody>
          <a:bodyPr vert="horz" lIns="163284" tIns="81642" rIns="163284" bIns="81642" rtlCol="0" anchor="t"/>
          <a:lstStyle>
            <a:lvl1pPr algn="l">
              <a:defRPr sz="20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45920" y="8763000"/>
            <a:ext cx="4267200" cy="457200"/>
          </a:xfrm>
          <a:prstGeom prst="rect">
            <a:avLst/>
          </a:prstGeom>
        </p:spPr>
        <p:txBody>
          <a:bodyPr vert="horz" lIns="163284" tIns="81642" rIns="163284" bIns="16328" rtlCol="0" anchor="b"/>
          <a:lstStyle>
            <a:lvl1pPr algn="l">
              <a:defRPr sz="29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632844" rtl="0" eaLnBrk="1" latinLnBrk="0" hangingPunct="1">
        <a:spcBef>
          <a:spcPct val="0"/>
        </a:spcBef>
        <a:buNone/>
        <a:defRPr sz="8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89853" indent="-457196" algn="l" defTabSz="1632844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3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1142991" indent="-457196" algn="l" defTabSz="1632844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3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796128" indent="-457196" algn="l" defTabSz="1632844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3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2449266" indent="-457196" algn="l" defTabSz="1632844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2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939119" indent="-457196" algn="l" defTabSz="1632844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2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3510615" indent="-457196" algn="l" defTabSz="1632844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2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4000468" indent="-457196" algn="l" defTabSz="1632844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2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4490321" indent="-457196" algn="l" defTabSz="1632844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2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5061817" indent="-457196" algn="l" defTabSz="1632844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2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BjYz1jEELU&amp;t=41s" TargetMode="External"/><Relationship Id="rId2" Type="http://schemas.openxmlformats.org/officeDocument/2006/relationships/hyperlink" Target="https://www.youtube.com/watch?v=oQWGGrTznDo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1">
            <a:extLst>
              <a:ext uri="{FF2B5EF4-FFF2-40B4-BE49-F238E27FC236}">
                <a16:creationId xmlns:a16="http://schemas.microsoft.com/office/drawing/2014/main" id="{760D7A98-F05C-2F41-572A-84360290716E}"/>
              </a:ext>
            </a:extLst>
          </p:cNvPr>
          <p:cNvSpPr txBox="1"/>
          <p:nvPr/>
        </p:nvSpPr>
        <p:spPr>
          <a:xfrm>
            <a:off x="5334000" y="952500"/>
            <a:ext cx="678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381000" y="3619500"/>
            <a:ext cx="17625060" cy="2696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000" b="1" dirty="0">
                <a:latin typeface="Times New Roman" pitchFamily="18" charset="0"/>
                <a:cs typeface="Times New Roman" pitchFamily="18" charset="0"/>
              </a:rPr>
              <a:t>NÊU ĐIỂM KHÁC NHAU CƠ BẢN GIỮA </a:t>
            </a:r>
          </a:p>
          <a:p>
            <a:pPr algn="ctr">
              <a:lnSpc>
                <a:spcPct val="150000"/>
              </a:lnSpc>
            </a:pPr>
            <a:r>
              <a:rPr lang="vi-VN" sz="6000" b="1" dirty="0">
                <a:latin typeface="Times New Roman" pitchFamily="18" charset="0"/>
                <a:cs typeface="Times New Roman" pitchFamily="18" charset="0"/>
              </a:rPr>
              <a:t>2 HÌNH ẢNH SAU</a:t>
            </a:r>
          </a:p>
        </p:txBody>
      </p:sp>
    </p:spTree>
    <p:extLst>
      <p:ext uri="{BB962C8B-B14F-4D97-AF65-F5344CB8AC3E}">
        <p14:creationId xmlns:p14="http://schemas.microsoft.com/office/powerpoint/2010/main" val="85236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A72907F-F515-E45B-C0C7-D792540B2841}"/>
              </a:ext>
            </a:extLst>
          </p:cNvPr>
          <p:cNvSpPr txBox="1"/>
          <p:nvPr/>
        </p:nvSpPr>
        <p:spPr>
          <a:xfrm>
            <a:off x="2057400" y="1382439"/>
            <a:ext cx="13944600" cy="824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47115" eaLnBrk="0" hangingPunct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3200" b="1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487A713-1BCE-0DE2-535A-10B00782C4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102191"/>
              </p:ext>
            </p:extLst>
          </p:nvPr>
        </p:nvGraphicFramePr>
        <p:xfrm>
          <a:off x="457199" y="3009900"/>
          <a:ext cx="17526000" cy="50700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9010">
                  <a:extLst>
                    <a:ext uri="{9D8B030D-6E8A-4147-A177-3AD203B41FA5}">
                      <a16:colId xmlns:a16="http://schemas.microsoft.com/office/drawing/2014/main" val="2877686795"/>
                    </a:ext>
                  </a:extLst>
                </a:gridCol>
                <a:gridCol w="7149792">
                  <a:extLst>
                    <a:ext uri="{9D8B030D-6E8A-4147-A177-3AD203B41FA5}">
                      <a16:colId xmlns:a16="http://schemas.microsoft.com/office/drawing/2014/main" val="1281860125"/>
                    </a:ext>
                  </a:extLst>
                </a:gridCol>
                <a:gridCol w="5917198">
                  <a:extLst>
                    <a:ext uri="{9D8B030D-6E8A-4147-A177-3AD203B41FA5}">
                      <a16:colId xmlns:a16="http://schemas.microsoft.com/office/drawing/2014/main" val="4132747235"/>
                    </a:ext>
                  </a:extLst>
                </a:gridCol>
              </a:tblGrid>
              <a:tr h="1153315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30000"/>
                        </a:lnSpc>
                      </a:pPr>
                      <a:r>
                        <a:rPr lang="en-US" sz="4400" b="1" kern="100" dirty="0">
                          <a:effectLst/>
                        </a:rPr>
                        <a:t> </a:t>
                      </a:r>
                      <a:r>
                        <a:rPr lang="vi-VN" sz="4400" b="1" kern="100" dirty="0">
                          <a:effectLst/>
                        </a:rPr>
                        <a:t>Các phương thức</a:t>
                      </a:r>
                      <a:endParaRPr lang="en-US" sz="44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6730" marR="99695" indent="-86360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100" spc="-30" dirty="0" err="1">
                          <a:solidFill>
                            <a:srgbClr val="FF0000"/>
                          </a:solidFill>
                          <a:effectLst/>
                        </a:rPr>
                        <a:t>Trồng</a:t>
                      </a:r>
                      <a:r>
                        <a:rPr lang="en-US" sz="3600" b="1" kern="100" spc="-3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600" b="1" kern="100" dirty="0" err="1">
                          <a:solidFill>
                            <a:srgbClr val="FF0000"/>
                          </a:solidFill>
                          <a:effectLst/>
                        </a:rPr>
                        <a:t>rừng</a:t>
                      </a:r>
                      <a:r>
                        <a:rPr lang="en-US" sz="3600" b="1" kern="1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600" b="1" kern="100" spc="-25" dirty="0" err="1">
                          <a:solidFill>
                            <a:srgbClr val="FF0000"/>
                          </a:solidFill>
                          <a:effectLst/>
                        </a:rPr>
                        <a:t>bằng</a:t>
                      </a:r>
                      <a:r>
                        <a:rPr lang="en-US" sz="3600" b="1" kern="100" spc="-25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600" b="1" kern="100" dirty="0" err="1">
                          <a:solidFill>
                            <a:srgbClr val="FF0000"/>
                          </a:solidFill>
                          <a:effectLst/>
                        </a:rPr>
                        <a:t>gieo</a:t>
                      </a:r>
                      <a:r>
                        <a:rPr lang="en-US" sz="3600" b="1" kern="1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600" b="1" kern="100" dirty="0" err="1">
                          <a:solidFill>
                            <a:srgbClr val="FF0000"/>
                          </a:solidFill>
                          <a:effectLst/>
                        </a:rPr>
                        <a:t>hạt</a:t>
                      </a:r>
                      <a:r>
                        <a:rPr lang="en-US" sz="3600" b="1" kern="1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600" b="1" kern="100" dirty="0" err="1">
                          <a:solidFill>
                            <a:srgbClr val="FF0000"/>
                          </a:solidFill>
                          <a:effectLst/>
                        </a:rPr>
                        <a:t>thẳng</a:t>
                      </a:r>
                      <a:endParaRPr lang="en-US" sz="3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1445" eaLnBrk="0" hangingPunct="0">
                        <a:lnSpc>
                          <a:spcPct val="130000"/>
                        </a:lnSpc>
                      </a:pPr>
                      <a:r>
                        <a:rPr lang="en-US" sz="3600" b="1" kern="100" spc="-30" dirty="0" err="1">
                          <a:solidFill>
                            <a:srgbClr val="FF0000"/>
                          </a:solidFill>
                          <a:effectLst/>
                        </a:rPr>
                        <a:t>Trồng</a:t>
                      </a:r>
                      <a:r>
                        <a:rPr lang="en-US" sz="3600" b="1" kern="100" spc="-18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600" b="1" kern="100" dirty="0" err="1">
                          <a:solidFill>
                            <a:srgbClr val="FF0000"/>
                          </a:solidFill>
                          <a:effectLst/>
                        </a:rPr>
                        <a:t>rừng</a:t>
                      </a:r>
                      <a:r>
                        <a:rPr lang="en-US" sz="3600" b="1" kern="100" spc="-175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600" b="1" kern="100" dirty="0" err="1">
                          <a:solidFill>
                            <a:srgbClr val="FF0000"/>
                          </a:solidFill>
                          <a:effectLst/>
                        </a:rPr>
                        <a:t>bằng</a:t>
                      </a:r>
                      <a:r>
                        <a:rPr lang="en-US" sz="3600" b="1" kern="100" spc="-175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600" b="1" kern="100" dirty="0" err="1">
                          <a:solidFill>
                            <a:srgbClr val="FF0000"/>
                          </a:solidFill>
                          <a:effectLst/>
                        </a:rPr>
                        <a:t>cây</a:t>
                      </a:r>
                      <a:r>
                        <a:rPr lang="en-US" sz="3600" b="1" kern="100" spc="-175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600" b="1" kern="100" dirty="0">
                          <a:solidFill>
                            <a:srgbClr val="FF0000"/>
                          </a:solidFill>
                          <a:effectLst/>
                        </a:rPr>
                        <a:t>con</a:t>
                      </a:r>
                      <a:endParaRPr lang="en-US" sz="3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840897"/>
                  </a:ext>
                </a:extLst>
              </a:tr>
              <a:tr h="2405298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30000"/>
                        </a:lnSpc>
                      </a:pPr>
                      <a:r>
                        <a:rPr lang="en-US" sz="3600" b="1" kern="100" dirty="0">
                          <a:effectLst/>
                        </a:rPr>
                        <a:t>1. </a:t>
                      </a:r>
                      <a:r>
                        <a:rPr lang="en-US" sz="3600" b="1" kern="100" dirty="0" err="1">
                          <a:effectLst/>
                        </a:rPr>
                        <a:t>Chuẩn</a:t>
                      </a:r>
                      <a:r>
                        <a:rPr lang="en-US" sz="3600" b="1" kern="100" dirty="0">
                          <a:effectLst/>
                        </a:rPr>
                        <a:t> </a:t>
                      </a:r>
                      <a:r>
                        <a:rPr lang="en-US" sz="3600" b="1" kern="100" dirty="0" err="1">
                          <a:effectLst/>
                        </a:rPr>
                        <a:t>bị</a:t>
                      </a:r>
                      <a:endParaRPr lang="en-US" sz="3600" b="1" kern="100" dirty="0">
                        <a:effectLst/>
                      </a:endParaRPr>
                    </a:p>
                    <a:p>
                      <a:pPr marL="342900" lvl="0" indent="-342900" eaLnBrk="0" hangingPunct="0">
                        <a:lnSpc>
                          <a:spcPct val="130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9865" algn="l"/>
                        </a:tabLst>
                      </a:pPr>
                      <a:r>
                        <a:rPr lang="en-US" sz="3600" b="1" kern="100" dirty="0" err="1">
                          <a:effectLst/>
                        </a:rPr>
                        <a:t>Đất</a:t>
                      </a:r>
                      <a:r>
                        <a:rPr lang="en-US" sz="3600" b="1" kern="100" spc="-55" dirty="0">
                          <a:effectLst/>
                        </a:rPr>
                        <a:t> </a:t>
                      </a:r>
                      <a:r>
                        <a:rPr lang="en-US" sz="3600" b="1" kern="100" dirty="0" err="1">
                          <a:effectLst/>
                        </a:rPr>
                        <a:t>trồng</a:t>
                      </a:r>
                      <a:endParaRPr lang="en-US" sz="3600" b="1" kern="100" dirty="0">
                        <a:effectLst/>
                      </a:endParaRPr>
                    </a:p>
                    <a:p>
                      <a:pPr marL="342900" lvl="0" indent="-342900" eaLnBrk="0" hangingPunct="0">
                        <a:lnSpc>
                          <a:spcPct val="130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9865" algn="l"/>
                        </a:tabLst>
                      </a:pPr>
                      <a:r>
                        <a:rPr lang="en-US" sz="3600" b="1" kern="100" dirty="0" err="1">
                          <a:effectLst/>
                        </a:rPr>
                        <a:t>Giống</a:t>
                      </a:r>
                      <a:endParaRPr lang="en-US" sz="36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30000"/>
                        </a:lnSpc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en-US" sz="3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30000"/>
                        </a:lnSpc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en-US" sz="3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670797"/>
                  </a:ext>
                </a:extLst>
              </a:tr>
              <a:tr h="755699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30000"/>
                        </a:lnSpc>
                      </a:pPr>
                      <a:r>
                        <a:rPr lang="en-US" sz="3600" b="1" kern="100" dirty="0">
                          <a:effectLst/>
                        </a:rPr>
                        <a:t>2. </a:t>
                      </a:r>
                      <a:r>
                        <a:rPr lang="en-US" sz="3600" b="1" kern="100" dirty="0" err="1">
                          <a:effectLst/>
                        </a:rPr>
                        <a:t>Kĩ</a:t>
                      </a:r>
                      <a:r>
                        <a:rPr lang="en-US" sz="3600" b="1" kern="100" dirty="0">
                          <a:effectLst/>
                        </a:rPr>
                        <a:t> </a:t>
                      </a:r>
                      <a:r>
                        <a:rPr lang="en-US" sz="3600" b="1" kern="100" dirty="0" err="1">
                          <a:effectLst/>
                        </a:rPr>
                        <a:t>thuật</a:t>
                      </a:r>
                      <a:r>
                        <a:rPr lang="en-US" sz="3600" b="1" kern="100" dirty="0">
                          <a:effectLst/>
                        </a:rPr>
                        <a:t> </a:t>
                      </a:r>
                      <a:r>
                        <a:rPr lang="en-US" sz="3600" b="1" kern="100" dirty="0" err="1">
                          <a:effectLst/>
                        </a:rPr>
                        <a:t>trồng</a:t>
                      </a:r>
                      <a:endParaRPr lang="en-US" sz="36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EF4CE"/>
                    </a:solidFill>
                  </a:tcPr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30000"/>
                        </a:lnSpc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en-US" sz="3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EF4CE"/>
                    </a:solidFill>
                  </a:tcPr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30000"/>
                        </a:lnSpc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en-US" sz="3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EF4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117006"/>
                  </a:ext>
                </a:extLst>
              </a:tr>
              <a:tr h="755699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30000"/>
                        </a:lnSpc>
                      </a:pPr>
                      <a:r>
                        <a:rPr lang="en-US" sz="3600" b="1" kern="100" dirty="0">
                          <a:effectLst/>
                        </a:rPr>
                        <a:t>3. </a:t>
                      </a:r>
                      <a:r>
                        <a:rPr lang="en-US" sz="3600" b="1" kern="100" dirty="0" err="1">
                          <a:effectLst/>
                        </a:rPr>
                        <a:t>Ưu</a:t>
                      </a:r>
                      <a:r>
                        <a:rPr lang="en-US" sz="3600" b="1" kern="100" dirty="0">
                          <a:effectLst/>
                        </a:rPr>
                        <a:t>, </a:t>
                      </a:r>
                      <a:r>
                        <a:rPr lang="en-US" sz="3600" b="1" kern="100" dirty="0" err="1">
                          <a:effectLst/>
                        </a:rPr>
                        <a:t>nhược</a:t>
                      </a:r>
                      <a:r>
                        <a:rPr lang="en-US" sz="3600" b="1" kern="100" dirty="0">
                          <a:effectLst/>
                        </a:rPr>
                        <a:t> </a:t>
                      </a:r>
                      <a:r>
                        <a:rPr lang="en-US" sz="3600" b="1" kern="100" dirty="0" err="1">
                          <a:effectLst/>
                        </a:rPr>
                        <a:t>điểm</a:t>
                      </a:r>
                      <a:endParaRPr lang="en-US" sz="36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30000"/>
                        </a:lnSpc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en-US" sz="3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30000"/>
                        </a:lnSpc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en-US" sz="3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13874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9DB014E-BD76-2D7F-CAB8-5B5E7D15FF59}"/>
              </a:ext>
            </a:extLst>
          </p:cNvPr>
          <p:cNvSpPr txBox="1"/>
          <p:nvPr/>
        </p:nvSpPr>
        <p:spPr>
          <a:xfrm>
            <a:off x="914400" y="163103"/>
            <a:ext cx="9443802" cy="884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0485" marR="60960" algn="just" eaLnBrk="0" hangingPunct="0">
              <a:lnSpc>
                <a:spcPct val="130000"/>
              </a:lnSpc>
            </a:pPr>
            <a:r>
              <a:rPr lang="vi-VN" sz="4400" dirty="0">
                <a:solidFill>
                  <a:srgbClr val="FF0000"/>
                </a:solidFill>
                <a:ea typeface="Times New Roman" panose="02020603050405020304" pitchFamily="18" charset="0"/>
              </a:rPr>
              <a:t>2. Kỹ thuật trồng rừng</a:t>
            </a:r>
            <a:endParaRPr lang="vi-VN" sz="44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342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F81DF4-A542-F1A5-EBD3-CFF9BC270B3F}"/>
              </a:ext>
            </a:extLst>
          </p:cNvPr>
          <p:cNvSpPr txBox="1"/>
          <p:nvPr/>
        </p:nvSpPr>
        <p:spPr>
          <a:xfrm>
            <a:off x="914400" y="1714500"/>
            <a:ext cx="15925800" cy="5738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HS</a:t>
            </a:r>
            <a:r>
              <a:rPr lang="en-US" sz="4000" spc="-125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4000" spc="-125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spc="-125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nghiên</a:t>
            </a:r>
            <a:r>
              <a:rPr lang="en-US" sz="4000" spc="-55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cứu</a:t>
            </a:r>
            <a:r>
              <a:rPr lang="en-US" sz="4000" spc="-55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4000" spc="-55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dung</a:t>
            </a:r>
            <a:r>
              <a:rPr lang="en-US" sz="4000" spc="-5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en-US" sz="4000" spc="-55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I.2</a:t>
            </a:r>
            <a:r>
              <a:rPr lang="en-US" sz="4000" spc="-5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spc="-55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SGK,</a:t>
            </a:r>
            <a:r>
              <a:rPr lang="en-US" sz="4000" spc="-55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spc="-25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xem</a:t>
            </a:r>
            <a:r>
              <a:rPr lang="en-US" sz="4000" spc="-25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video </a:t>
            </a:r>
            <a:r>
              <a:rPr lang="en-US" sz="4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rừng</a:t>
            </a:r>
            <a:r>
              <a:rPr lang="vi-VN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bằng cây con rễ trần và cây con có bầu </a:t>
            </a:r>
            <a:r>
              <a:rPr lang="en-US" sz="4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phiếu</a:t>
            </a:r>
            <a:r>
              <a:rPr lang="en-US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000" spc="-6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</a:t>
            </a:r>
            <a:endParaRPr lang="en-US" sz="40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2230" lvl="0" indent="-342900" eaLnBrk="0" hangingPunct="0">
              <a:lnSpc>
                <a:spcPct val="130000"/>
              </a:lnSpc>
              <a:buClr>
                <a:srgbClr val="231F20"/>
              </a:buClr>
              <a:buSzPts val="1300"/>
              <a:buFont typeface="Arial" panose="020B0604020202020204" pitchFamily="34" charset="0"/>
              <a:buChar char="–"/>
              <a:tabLst>
                <a:tab pos="186690" algn="l"/>
              </a:tabLst>
            </a:pPr>
            <a:r>
              <a:rPr lang="en-US" sz="40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 nh</a:t>
            </a:r>
            <a:r>
              <a:rPr lang="en-US" sz="40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óm</a:t>
            </a:r>
            <a:r>
              <a:rPr lang="en-US" sz="40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en-US" sz="40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40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 trồng rừng bằng gieo hạt thẳng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62230" lvl="0" indent="-342900" eaLnBrk="0" hangingPunct="0">
              <a:lnSpc>
                <a:spcPct val="130000"/>
              </a:lnSpc>
              <a:buClr>
                <a:srgbClr val="231F20"/>
              </a:buClr>
              <a:buSzPts val="1300"/>
              <a:buFont typeface="Arial" panose="020B0604020202020204" pitchFamily="34" charset="0"/>
              <a:buChar char="–"/>
              <a:tabLst>
                <a:tab pos="186690" algn="l"/>
              </a:tabLst>
            </a:pPr>
            <a:r>
              <a:rPr lang="en-US" sz="40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3, nhóm 4: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000" spc="-7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spc="-1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4000" spc="-7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kĩ</a:t>
            </a:r>
            <a:r>
              <a:rPr lang="en-US" sz="4000" spc="-7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spc="-2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thuật</a:t>
            </a:r>
            <a:r>
              <a:rPr lang="vi-VN" sz="4000" spc="-2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trồng rừng bằng cây con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vi-VN" sz="40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687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181055F-608C-655E-B238-BF708E7F6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364461"/>
              </p:ext>
            </p:extLst>
          </p:nvPr>
        </p:nvGraphicFramePr>
        <p:xfrm>
          <a:off x="304800" y="1268603"/>
          <a:ext cx="17754600" cy="6631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7171">
                  <a:extLst>
                    <a:ext uri="{9D8B030D-6E8A-4147-A177-3AD203B41FA5}">
                      <a16:colId xmlns:a16="http://schemas.microsoft.com/office/drawing/2014/main" val="2877686795"/>
                    </a:ext>
                  </a:extLst>
                </a:gridCol>
                <a:gridCol w="7243050">
                  <a:extLst>
                    <a:ext uri="{9D8B030D-6E8A-4147-A177-3AD203B41FA5}">
                      <a16:colId xmlns:a16="http://schemas.microsoft.com/office/drawing/2014/main" val="1281860125"/>
                    </a:ext>
                  </a:extLst>
                </a:gridCol>
                <a:gridCol w="5994379">
                  <a:extLst>
                    <a:ext uri="{9D8B030D-6E8A-4147-A177-3AD203B41FA5}">
                      <a16:colId xmlns:a16="http://schemas.microsoft.com/office/drawing/2014/main" val="4132747235"/>
                    </a:ext>
                  </a:extLst>
                </a:gridCol>
              </a:tblGrid>
              <a:tr h="997311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30000"/>
                        </a:lnSpc>
                      </a:pPr>
                      <a:r>
                        <a:rPr lang="en-US" sz="4400" b="1" kern="100" dirty="0">
                          <a:effectLst/>
                        </a:rPr>
                        <a:t> </a:t>
                      </a:r>
                      <a:r>
                        <a:rPr lang="vi-VN" sz="4400" b="1" kern="100" dirty="0">
                          <a:effectLst/>
                        </a:rPr>
                        <a:t>Các phương thức</a:t>
                      </a:r>
                      <a:endParaRPr lang="en-US" sz="44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6730" marR="99695" indent="-86360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100" spc="-30" dirty="0" err="1">
                          <a:solidFill>
                            <a:srgbClr val="FF0000"/>
                          </a:solidFill>
                          <a:effectLst/>
                        </a:rPr>
                        <a:t>Trồng</a:t>
                      </a:r>
                      <a:r>
                        <a:rPr lang="en-US" sz="3600" b="1" kern="100" spc="-3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600" b="1" kern="100" dirty="0" err="1">
                          <a:solidFill>
                            <a:srgbClr val="FF0000"/>
                          </a:solidFill>
                          <a:effectLst/>
                        </a:rPr>
                        <a:t>rừng</a:t>
                      </a:r>
                      <a:r>
                        <a:rPr lang="en-US" sz="3600" b="1" kern="1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600" b="1" kern="100" spc="-25" dirty="0" err="1">
                          <a:solidFill>
                            <a:srgbClr val="FF0000"/>
                          </a:solidFill>
                          <a:effectLst/>
                        </a:rPr>
                        <a:t>bằng</a:t>
                      </a:r>
                      <a:r>
                        <a:rPr lang="en-US" sz="3600" b="1" kern="100" spc="-25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600" b="1" kern="100" dirty="0" err="1">
                          <a:solidFill>
                            <a:srgbClr val="FF0000"/>
                          </a:solidFill>
                          <a:effectLst/>
                        </a:rPr>
                        <a:t>gieo</a:t>
                      </a:r>
                      <a:r>
                        <a:rPr lang="en-US" sz="3600" b="1" kern="1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600" b="1" kern="100" dirty="0" err="1">
                          <a:solidFill>
                            <a:srgbClr val="FF0000"/>
                          </a:solidFill>
                          <a:effectLst/>
                        </a:rPr>
                        <a:t>hạt</a:t>
                      </a:r>
                      <a:r>
                        <a:rPr lang="en-US" sz="3600" b="1" kern="1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600" b="1" kern="100" dirty="0" err="1">
                          <a:solidFill>
                            <a:srgbClr val="FF0000"/>
                          </a:solidFill>
                          <a:effectLst/>
                        </a:rPr>
                        <a:t>thẳng</a:t>
                      </a:r>
                      <a:endParaRPr lang="en-US" sz="3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1445" eaLnBrk="0" hangingPunct="0">
                        <a:lnSpc>
                          <a:spcPct val="130000"/>
                        </a:lnSpc>
                      </a:pPr>
                      <a:r>
                        <a:rPr lang="en-US" sz="3600" b="1" kern="100" spc="-30" dirty="0" err="1">
                          <a:solidFill>
                            <a:srgbClr val="FF0000"/>
                          </a:solidFill>
                          <a:effectLst/>
                        </a:rPr>
                        <a:t>Trồng</a:t>
                      </a:r>
                      <a:r>
                        <a:rPr lang="en-US" sz="3600" b="1" kern="100" spc="-18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600" b="1" kern="100" dirty="0" err="1">
                          <a:solidFill>
                            <a:srgbClr val="FF0000"/>
                          </a:solidFill>
                          <a:effectLst/>
                        </a:rPr>
                        <a:t>rừng</a:t>
                      </a:r>
                      <a:r>
                        <a:rPr lang="en-US" sz="3600" b="1" kern="100" spc="-175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600" b="1" kern="100" dirty="0" err="1">
                          <a:solidFill>
                            <a:srgbClr val="FF0000"/>
                          </a:solidFill>
                          <a:effectLst/>
                        </a:rPr>
                        <a:t>bằng</a:t>
                      </a:r>
                      <a:r>
                        <a:rPr lang="en-US" sz="3600" b="1" kern="100" spc="-175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600" b="1" kern="100" dirty="0" err="1">
                          <a:solidFill>
                            <a:srgbClr val="FF0000"/>
                          </a:solidFill>
                          <a:effectLst/>
                        </a:rPr>
                        <a:t>cây</a:t>
                      </a:r>
                      <a:r>
                        <a:rPr lang="en-US" sz="3600" b="1" kern="100" spc="-175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600" b="1" kern="100" dirty="0">
                          <a:solidFill>
                            <a:srgbClr val="FF0000"/>
                          </a:solidFill>
                          <a:effectLst/>
                        </a:rPr>
                        <a:t>con</a:t>
                      </a:r>
                      <a:endParaRPr lang="en-US" sz="3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840897"/>
                  </a:ext>
                </a:extLst>
              </a:tr>
              <a:tr h="2065421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30000"/>
                        </a:lnSpc>
                      </a:pPr>
                      <a:r>
                        <a:rPr lang="en-US" sz="3600" b="1" kern="100" dirty="0">
                          <a:effectLst/>
                        </a:rPr>
                        <a:t>1. </a:t>
                      </a:r>
                      <a:r>
                        <a:rPr lang="en-US" sz="3600" b="1" kern="100" dirty="0" err="1">
                          <a:effectLst/>
                        </a:rPr>
                        <a:t>Chuẩn</a:t>
                      </a:r>
                      <a:r>
                        <a:rPr lang="en-US" sz="3600" b="1" kern="100" dirty="0">
                          <a:effectLst/>
                        </a:rPr>
                        <a:t> </a:t>
                      </a:r>
                      <a:r>
                        <a:rPr lang="en-US" sz="3600" b="1" kern="100" dirty="0" err="1">
                          <a:effectLst/>
                        </a:rPr>
                        <a:t>bị</a:t>
                      </a:r>
                      <a:endParaRPr lang="en-US" sz="3600" b="1" kern="100" dirty="0">
                        <a:effectLst/>
                      </a:endParaRPr>
                    </a:p>
                    <a:p>
                      <a:pPr marL="342900" lvl="0" indent="-342900" eaLnBrk="0" hangingPunct="0">
                        <a:lnSpc>
                          <a:spcPct val="130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9865" algn="l"/>
                        </a:tabLst>
                      </a:pPr>
                      <a:endParaRPr lang="vi-VN" sz="3600" b="1" kern="100" dirty="0">
                        <a:effectLst/>
                      </a:endParaRPr>
                    </a:p>
                    <a:p>
                      <a:pPr marL="342900" lvl="0" indent="-342900" eaLnBrk="0" hangingPunct="0">
                        <a:lnSpc>
                          <a:spcPct val="130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9865" algn="l"/>
                        </a:tabLst>
                      </a:pPr>
                      <a:r>
                        <a:rPr lang="en-US" sz="3600" b="1" kern="100" dirty="0" err="1">
                          <a:effectLst/>
                        </a:rPr>
                        <a:t>Đất</a:t>
                      </a:r>
                      <a:r>
                        <a:rPr lang="en-US" sz="3600" b="1" kern="100" spc="-55" dirty="0">
                          <a:effectLst/>
                        </a:rPr>
                        <a:t> </a:t>
                      </a:r>
                      <a:r>
                        <a:rPr lang="en-US" sz="3600" b="1" kern="100" dirty="0" err="1">
                          <a:effectLst/>
                        </a:rPr>
                        <a:t>trồng</a:t>
                      </a:r>
                      <a:endParaRPr lang="vi-VN" sz="3600" b="1" kern="100" dirty="0">
                        <a:effectLst/>
                      </a:endParaRPr>
                    </a:p>
                    <a:p>
                      <a:pPr marL="342900" lvl="0" indent="-342900" eaLnBrk="0" hangingPunct="0">
                        <a:lnSpc>
                          <a:spcPct val="130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9865" algn="l"/>
                        </a:tabLst>
                      </a:pPr>
                      <a:endParaRPr lang="en-US" sz="3600" b="1" kern="100" dirty="0">
                        <a:effectLst/>
                      </a:endParaRPr>
                    </a:p>
                    <a:p>
                      <a:pPr marL="342900" lvl="0" indent="-342900" eaLnBrk="0" hangingPunct="0">
                        <a:lnSpc>
                          <a:spcPct val="130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9865" algn="l"/>
                        </a:tabLst>
                      </a:pPr>
                      <a:r>
                        <a:rPr lang="en-US" sz="3600" b="1" kern="100" dirty="0" err="1">
                          <a:effectLst/>
                        </a:rPr>
                        <a:t>Giống</a:t>
                      </a:r>
                      <a:endParaRPr lang="vi-VN" sz="3600" b="1" kern="100" dirty="0">
                        <a:effectLst/>
                      </a:endParaRPr>
                    </a:p>
                    <a:p>
                      <a:pPr marL="342900" lvl="0" indent="-342900" eaLnBrk="0" hangingPunct="0">
                        <a:lnSpc>
                          <a:spcPct val="130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9865" algn="l"/>
                        </a:tabLst>
                      </a:pPr>
                      <a:endParaRPr lang="vi-VN" sz="36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eaLnBrk="0" hangingPunct="0">
                        <a:lnSpc>
                          <a:spcPct val="130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9865" algn="l"/>
                        </a:tabLst>
                      </a:pPr>
                      <a:endParaRPr lang="vi-VN" sz="36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eaLnBrk="0" hangingPunct="0">
                        <a:lnSpc>
                          <a:spcPct val="130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9865" algn="l"/>
                        </a:tabLst>
                      </a:pPr>
                      <a:endParaRPr lang="en-US" sz="36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30000"/>
                        </a:lnSpc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en-US" sz="3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30000"/>
                        </a:lnSpc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en-US" sz="3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EF4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67079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519E01C-E7FA-FDD6-A7D9-097C0C10B6F2}"/>
              </a:ext>
            </a:extLst>
          </p:cNvPr>
          <p:cNvSpPr txBox="1"/>
          <p:nvPr/>
        </p:nvSpPr>
        <p:spPr>
          <a:xfrm>
            <a:off x="4876800" y="2310122"/>
            <a:ext cx="7086600" cy="472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36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6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36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3600" kern="1200" dirty="0">
              <a:solidFill>
                <a:schemeClr val="dk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62230" lvl="0" indent="-342900" algn="just" eaLnBrk="0" hangingPunct="0">
              <a:lnSpc>
                <a:spcPct val="130000"/>
              </a:lnSpc>
              <a:buClr>
                <a:srgbClr val="231F20"/>
              </a:buClr>
              <a:buSzPts val="1250"/>
              <a:buFont typeface="Arial" panose="020B0604020202020204" pitchFamily="34" charset="0"/>
              <a:buChar char="–"/>
              <a:tabLst>
                <a:tab pos="188595" algn="l"/>
              </a:tabLst>
            </a:pPr>
            <a:r>
              <a:rPr lang="en-US" sz="3600" spc="-2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2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6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3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62230" lvl="0" indent="-342900" algn="just" eaLnBrk="0" hangingPunct="0">
              <a:lnSpc>
                <a:spcPct val="130000"/>
              </a:lnSpc>
              <a:buClr>
                <a:srgbClr val="231F20"/>
              </a:buClr>
              <a:buSzPts val="1250"/>
              <a:buFont typeface="Arial" panose="020B0604020202020204" pitchFamily="34" charset="0"/>
              <a:buChar char="–"/>
              <a:tabLst>
                <a:tab pos="205740" algn="l"/>
              </a:tabLst>
            </a:pPr>
            <a:r>
              <a:rPr lang="en-US" sz="36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2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6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36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2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6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2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spc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2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vi-VN" sz="36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sz="36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C16C2D-BBDE-4B85-D500-B4EC70FB21B5}"/>
              </a:ext>
            </a:extLst>
          </p:cNvPr>
          <p:cNvSpPr txBox="1"/>
          <p:nvPr/>
        </p:nvSpPr>
        <p:spPr>
          <a:xfrm>
            <a:off x="11963400" y="2344474"/>
            <a:ext cx="584491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62230" lvl="0" indent="-342900" algn="just" eaLnBrk="0" hangingPunct="0">
              <a:lnSpc>
                <a:spcPct val="130000"/>
              </a:lnSpc>
              <a:buClr>
                <a:srgbClr val="231F20"/>
              </a:buClr>
              <a:buSzPts val="1250"/>
              <a:buFont typeface="Arial" panose="020B0604020202020204" pitchFamily="34" charset="0"/>
              <a:buChar char="–"/>
              <a:tabLst>
                <a:tab pos="185420" algn="l"/>
              </a:tabLst>
            </a:pP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hố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spc="-1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3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spc="-1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62230" lvl="0" indent="-342900" algn="just" eaLnBrk="0" hangingPunct="0">
              <a:lnSpc>
                <a:spcPct val="130000"/>
              </a:lnSpc>
              <a:buClr>
                <a:srgbClr val="231F20"/>
              </a:buClr>
              <a:buSzPts val="1250"/>
              <a:buFont typeface="Arial" panose="020B0604020202020204" pitchFamily="34" charset="0"/>
              <a:buChar char="–"/>
              <a:tabLst>
                <a:tab pos="208915" algn="l"/>
              </a:tabLst>
            </a:pP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lót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NPK</a:t>
            </a:r>
            <a:r>
              <a:rPr lang="en-US" sz="32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32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32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lấp</a:t>
            </a:r>
            <a:r>
              <a:rPr lang="en-US" sz="32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hố</a:t>
            </a:r>
            <a:r>
              <a:rPr lang="en-US" sz="32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32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tầng</a:t>
            </a:r>
            <a:r>
              <a:rPr lang="en-US" sz="32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32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200" kern="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kern="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32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khoẻ</a:t>
            </a:r>
            <a:r>
              <a:rPr lang="en-US" sz="32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32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2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32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en-US" sz="32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32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2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32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32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32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32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2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32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rễ</a:t>
            </a:r>
            <a:r>
              <a:rPr lang="en-US" sz="32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48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61C850-DAFD-9760-D1E3-7E6124E1015E}"/>
              </a:ext>
            </a:extLst>
          </p:cNvPr>
          <p:cNvSpPr txBox="1"/>
          <p:nvPr/>
        </p:nvSpPr>
        <p:spPr>
          <a:xfrm>
            <a:off x="685800" y="2390006"/>
            <a:ext cx="16611600" cy="2786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30000"/>
              </a:lnSpc>
              <a:spcAft>
                <a:spcPts val="1000"/>
              </a:spcAft>
              <a:buAutoNum type="arabicPeriod"/>
            </a:pPr>
            <a:r>
              <a:rPr lang="vi-VN" sz="4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Tại sao hạt giống được đem đi trồng rừng cần có phẩm chất tốt hơn so với hạt gieo trong vườn ươm?</a:t>
            </a:r>
            <a:endParaRPr lang="vi-VN" sz="4400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vi-VN" sz="4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Nêu một số biện pháp để tăng khả năng nảy mầm của hạt?</a:t>
            </a:r>
            <a:endParaRPr lang="en-US" sz="44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97F785-326F-8C96-4177-136AA4A76CBE}"/>
              </a:ext>
            </a:extLst>
          </p:cNvPr>
          <p:cNvSpPr txBox="1"/>
          <p:nvPr/>
        </p:nvSpPr>
        <p:spPr>
          <a:xfrm>
            <a:off x="5105400" y="723900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CÂU HỎI MỞ RỘNG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65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DB05269D-AED0-4927-648B-51A3F9D3B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791" y="1333500"/>
            <a:ext cx="12914418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043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4036590A-7582-3BBA-5D31-E99FBA52B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266700"/>
            <a:ext cx="12549423" cy="929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519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06FC4A45-F9B0-943B-017A-BF8FF1A12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43100"/>
            <a:ext cx="102108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C45670-0CDC-8561-E13F-43AB33831E87}"/>
              </a:ext>
            </a:extLst>
          </p:cNvPr>
          <p:cNvSpPr txBox="1"/>
          <p:nvPr/>
        </p:nvSpPr>
        <p:spPr>
          <a:xfrm>
            <a:off x="4495800" y="419100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/>
              <a:t>TÁC ĐỘNG BẰNG LỰC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91104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CC4A725-2805-5FDE-9819-A820F74C3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60770"/>
              </p:ext>
            </p:extLst>
          </p:nvPr>
        </p:nvGraphicFramePr>
        <p:xfrm>
          <a:off x="381000" y="2675846"/>
          <a:ext cx="17754600" cy="70617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7171">
                  <a:extLst>
                    <a:ext uri="{9D8B030D-6E8A-4147-A177-3AD203B41FA5}">
                      <a16:colId xmlns:a16="http://schemas.microsoft.com/office/drawing/2014/main" val="2877686795"/>
                    </a:ext>
                  </a:extLst>
                </a:gridCol>
                <a:gridCol w="7243050">
                  <a:extLst>
                    <a:ext uri="{9D8B030D-6E8A-4147-A177-3AD203B41FA5}">
                      <a16:colId xmlns:a16="http://schemas.microsoft.com/office/drawing/2014/main" val="1281860125"/>
                    </a:ext>
                  </a:extLst>
                </a:gridCol>
                <a:gridCol w="5994379">
                  <a:extLst>
                    <a:ext uri="{9D8B030D-6E8A-4147-A177-3AD203B41FA5}">
                      <a16:colId xmlns:a16="http://schemas.microsoft.com/office/drawing/2014/main" val="4132747235"/>
                    </a:ext>
                  </a:extLst>
                </a:gridCol>
              </a:tblGrid>
              <a:tr h="1189907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30000"/>
                        </a:lnSpc>
                      </a:pPr>
                      <a:r>
                        <a:rPr lang="en-US" sz="4400" b="1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vi-VN" sz="4400" b="1" kern="100" dirty="0">
                          <a:solidFill>
                            <a:srgbClr val="FF0000"/>
                          </a:solidFill>
                          <a:effectLst/>
                        </a:rPr>
                        <a:t>Các phương thức</a:t>
                      </a:r>
                      <a:endParaRPr lang="en-US" sz="4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6730" marR="99695" indent="-86360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100" spc="-30" dirty="0" err="1">
                          <a:solidFill>
                            <a:srgbClr val="FF0000"/>
                          </a:solidFill>
                          <a:effectLst/>
                        </a:rPr>
                        <a:t>Trồng</a:t>
                      </a:r>
                      <a:r>
                        <a:rPr lang="en-US" sz="3600" b="1" kern="100" spc="-3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600" b="1" kern="100" dirty="0" err="1">
                          <a:solidFill>
                            <a:srgbClr val="FF0000"/>
                          </a:solidFill>
                          <a:effectLst/>
                        </a:rPr>
                        <a:t>rừng</a:t>
                      </a:r>
                      <a:r>
                        <a:rPr lang="en-US" sz="3600" b="1" kern="1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600" b="1" kern="100" spc="-25" dirty="0" err="1">
                          <a:solidFill>
                            <a:srgbClr val="FF0000"/>
                          </a:solidFill>
                          <a:effectLst/>
                        </a:rPr>
                        <a:t>bằng</a:t>
                      </a:r>
                      <a:r>
                        <a:rPr lang="en-US" sz="3600" b="1" kern="100" spc="-25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600" b="1" kern="100" dirty="0" err="1">
                          <a:solidFill>
                            <a:srgbClr val="FF0000"/>
                          </a:solidFill>
                          <a:effectLst/>
                        </a:rPr>
                        <a:t>gieo</a:t>
                      </a:r>
                      <a:r>
                        <a:rPr lang="en-US" sz="3600" b="1" kern="1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600" b="1" kern="100" dirty="0" err="1">
                          <a:solidFill>
                            <a:srgbClr val="FF0000"/>
                          </a:solidFill>
                          <a:effectLst/>
                        </a:rPr>
                        <a:t>hạt</a:t>
                      </a:r>
                      <a:r>
                        <a:rPr lang="en-US" sz="3600" b="1" kern="1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600" b="1" kern="100" dirty="0" err="1">
                          <a:solidFill>
                            <a:srgbClr val="FF0000"/>
                          </a:solidFill>
                          <a:effectLst/>
                        </a:rPr>
                        <a:t>thẳng</a:t>
                      </a:r>
                      <a:endParaRPr lang="en-US" sz="3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1445" eaLnBrk="0" hangingPunct="0">
                        <a:lnSpc>
                          <a:spcPct val="130000"/>
                        </a:lnSpc>
                      </a:pPr>
                      <a:r>
                        <a:rPr lang="en-US" sz="3600" b="1" kern="100" spc="-30" dirty="0" err="1">
                          <a:solidFill>
                            <a:srgbClr val="FF0000"/>
                          </a:solidFill>
                          <a:effectLst/>
                        </a:rPr>
                        <a:t>Trồng</a:t>
                      </a:r>
                      <a:r>
                        <a:rPr lang="en-US" sz="3600" b="1" kern="100" spc="-18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600" b="1" kern="100" dirty="0" err="1">
                          <a:solidFill>
                            <a:srgbClr val="FF0000"/>
                          </a:solidFill>
                          <a:effectLst/>
                        </a:rPr>
                        <a:t>rừng</a:t>
                      </a:r>
                      <a:r>
                        <a:rPr lang="en-US" sz="3600" b="1" kern="100" spc="-175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600" b="1" kern="100" dirty="0" err="1">
                          <a:solidFill>
                            <a:srgbClr val="FF0000"/>
                          </a:solidFill>
                          <a:effectLst/>
                        </a:rPr>
                        <a:t>bằng</a:t>
                      </a:r>
                      <a:r>
                        <a:rPr lang="en-US" sz="3600" b="1" kern="100" spc="-175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600" b="1" kern="100" dirty="0" err="1">
                          <a:solidFill>
                            <a:srgbClr val="FF0000"/>
                          </a:solidFill>
                          <a:effectLst/>
                        </a:rPr>
                        <a:t>cây</a:t>
                      </a:r>
                      <a:r>
                        <a:rPr lang="en-US" sz="3600" b="1" kern="100" spc="-175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600" b="1" kern="100" dirty="0">
                          <a:solidFill>
                            <a:srgbClr val="FF0000"/>
                          </a:solidFill>
                          <a:effectLst/>
                        </a:rPr>
                        <a:t>con</a:t>
                      </a:r>
                      <a:endParaRPr lang="en-US" sz="3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840897"/>
                  </a:ext>
                </a:extLst>
              </a:tr>
              <a:tr h="5871845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30000"/>
                        </a:lnSpc>
                      </a:pPr>
                      <a:r>
                        <a:rPr lang="en-US" sz="3600" b="1" kern="100" dirty="0">
                          <a:effectLst/>
                        </a:rPr>
                        <a:t>2. </a:t>
                      </a:r>
                      <a:r>
                        <a:rPr lang="en-US" sz="3600" b="1" kern="100" dirty="0" err="1">
                          <a:effectLst/>
                        </a:rPr>
                        <a:t>Kĩ</a:t>
                      </a:r>
                      <a:r>
                        <a:rPr lang="en-US" sz="3600" b="1" kern="100" dirty="0">
                          <a:effectLst/>
                        </a:rPr>
                        <a:t> </a:t>
                      </a:r>
                      <a:r>
                        <a:rPr lang="en-US" sz="3600" b="1" kern="100" dirty="0" err="1">
                          <a:effectLst/>
                        </a:rPr>
                        <a:t>thuật</a:t>
                      </a:r>
                      <a:r>
                        <a:rPr lang="en-US" sz="3600" b="1" kern="100" dirty="0">
                          <a:effectLst/>
                        </a:rPr>
                        <a:t> </a:t>
                      </a:r>
                      <a:r>
                        <a:rPr lang="en-US" sz="3600" b="1" kern="100" dirty="0" err="1">
                          <a:effectLst/>
                        </a:rPr>
                        <a:t>trồng</a:t>
                      </a:r>
                      <a:endParaRPr lang="vi-VN" sz="3600" b="1" kern="100" dirty="0">
                        <a:effectLst/>
                      </a:endParaRPr>
                    </a:p>
                    <a:p>
                      <a:pPr marL="70485" eaLnBrk="0" hangingPunct="0">
                        <a:lnSpc>
                          <a:spcPct val="130000"/>
                        </a:lnSpc>
                      </a:pPr>
                      <a:endParaRPr lang="vi-VN" sz="36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70485" eaLnBrk="0" hangingPunct="0">
                        <a:lnSpc>
                          <a:spcPct val="130000"/>
                        </a:lnSpc>
                      </a:pPr>
                      <a:endParaRPr lang="vi-VN" sz="36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70485" eaLnBrk="0" hangingPunct="0">
                        <a:lnSpc>
                          <a:spcPct val="130000"/>
                        </a:lnSpc>
                      </a:pPr>
                      <a:endParaRPr lang="vi-VN" sz="36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70485" eaLnBrk="0" hangingPunct="0">
                        <a:lnSpc>
                          <a:spcPct val="130000"/>
                        </a:lnSpc>
                      </a:pPr>
                      <a:endParaRPr lang="vi-VN" sz="36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70485" eaLnBrk="0" hangingPunct="0">
                        <a:lnSpc>
                          <a:spcPct val="130000"/>
                        </a:lnSpc>
                      </a:pPr>
                      <a:endParaRPr lang="vi-VN" sz="36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70485" eaLnBrk="0" hangingPunct="0">
                        <a:lnSpc>
                          <a:spcPct val="130000"/>
                        </a:lnSpc>
                      </a:pPr>
                      <a:endParaRPr lang="en-US" sz="36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EF4CE"/>
                    </a:solidFill>
                  </a:tcPr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30000"/>
                        </a:lnSpc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vi-VN" sz="3200" kern="100" dirty="0">
                        <a:effectLst/>
                      </a:endParaRPr>
                    </a:p>
                    <a:p>
                      <a:pPr marL="70485" eaLnBrk="0" hangingPunct="0">
                        <a:lnSpc>
                          <a:spcPct val="130000"/>
                        </a:lnSpc>
                      </a:pPr>
                      <a:endParaRPr lang="en-US" sz="3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30000"/>
                        </a:lnSpc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en-US" sz="3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EF4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1170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CA2AAD0-693A-4595-2642-627F9B163FDC}"/>
              </a:ext>
            </a:extLst>
          </p:cNvPr>
          <p:cNvSpPr txBox="1"/>
          <p:nvPr/>
        </p:nvSpPr>
        <p:spPr>
          <a:xfrm>
            <a:off x="4903033" y="4054559"/>
            <a:ext cx="6934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62230" lvl="0" indent="-342900" algn="just" eaLnBrk="0" hangingPunct="0">
              <a:lnSpc>
                <a:spcPct val="130000"/>
              </a:lnSpc>
              <a:buClr>
                <a:srgbClr val="231F20"/>
              </a:buClr>
              <a:buSzPts val="1250"/>
              <a:buFont typeface="Arial" panose="020B0604020202020204" pitchFamily="34" charset="0"/>
              <a:buChar char="–"/>
              <a:tabLst>
                <a:tab pos="182245" algn="l"/>
              </a:tabLst>
            </a:pPr>
            <a:r>
              <a:rPr lang="en-US" sz="32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2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spc="-2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2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spc="-1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eaLnBrk="0" hangingPunct="0">
              <a:lnSpc>
                <a:spcPct val="130000"/>
              </a:lnSpc>
              <a:buClr>
                <a:srgbClr val="231F20"/>
              </a:buClr>
              <a:buSzPts val="1250"/>
              <a:buFont typeface="Arial" panose="020B0604020202020204" pitchFamily="34" charset="0"/>
              <a:buChar char="–"/>
              <a:tabLst>
                <a:tab pos="189865" algn="l"/>
              </a:tabLst>
            </a:pPr>
            <a:r>
              <a:rPr lang="en-US" sz="32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2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200" b="1" spc="-1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485" algn="just" eaLnBrk="0" hangingPunct="0">
              <a:lnSpc>
                <a:spcPct val="130000"/>
              </a:lnSpc>
            </a:pP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sz="32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khóm</a:t>
            </a:r>
            <a:r>
              <a:rPr lang="en-US" sz="32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2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hố</a:t>
            </a:r>
            <a:r>
              <a:rPr lang="en-US" sz="32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sz="32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32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BAAE98-D00B-26AA-36F9-C5A2C850C7E3}"/>
              </a:ext>
            </a:extLst>
          </p:cNvPr>
          <p:cNvSpPr txBox="1"/>
          <p:nvPr/>
        </p:nvSpPr>
        <p:spPr>
          <a:xfrm>
            <a:off x="12100810" y="3771900"/>
            <a:ext cx="5998564" cy="6718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62230" indent="-342900" algn="just" eaLnBrk="0" hangingPunct="0">
              <a:lnSpc>
                <a:spcPct val="130000"/>
              </a:lnSpc>
              <a:buClr>
                <a:srgbClr val="231F20"/>
              </a:buClr>
              <a:buSzPts val="1250"/>
              <a:buFont typeface="Arial" panose="020B0604020202020204" pitchFamily="34" charset="0"/>
              <a:buChar char="–"/>
              <a:tabLst>
                <a:tab pos="186055" algn="l"/>
              </a:tabLst>
            </a:pPr>
            <a:r>
              <a:rPr lang="en-US" sz="3200" b="1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spc="-1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spc="-1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sz="3200" b="1" spc="-1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200" b="1" spc="-1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vi-VN" sz="3200" b="1" dirty="0">
                <a:solidFill>
                  <a:srgbClr val="231F2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231F2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spc="-155" dirty="0">
                <a:solidFill>
                  <a:srgbClr val="231F2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3200" spc="-155" dirty="0">
                <a:solidFill>
                  <a:srgbClr val="231F2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231F2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hố</a:t>
            </a:r>
            <a:r>
              <a:rPr lang="en-US" sz="3200" dirty="0">
                <a:solidFill>
                  <a:srgbClr val="231F2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trồng→đặt</a:t>
            </a:r>
            <a:r>
              <a:rPr lang="en-US" sz="3200" dirty="0">
                <a:solidFill>
                  <a:srgbClr val="231F2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231F2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231F2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3200" dirty="0" err="1">
                <a:solidFill>
                  <a:srgbClr val="231F2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3200" spc="-105" dirty="0">
                <a:solidFill>
                  <a:srgbClr val="231F2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231F2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3200" dirty="0" err="1">
                <a:solidFill>
                  <a:srgbClr val="231F2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3200" dirty="0">
                <a:solidFill>
                  <a:srgbClr val="231F2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231F2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231F2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vun</a:t>
            </a:r>
            <a:r>
              <a:rPr lang="en-US" sz="3200" dirty="0">
                <a:solidFill>
                  <a:srgbClr val="231F2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200" dirty="0">
                <a:solidFill>
                  <a:srgbClr val="231F2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spc="-155" dirty="0">
              <a:solidFill>
                <a:srgbClr val="231F2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62230" lvl="0" indent="-342900" algn="just" eaLnBrk="0" hangingPunct="0">
              <a:lnSpc>
                <a:spcPct val="130000"/>
              </a:lnSpc>
              <a:buClr>
                <a:srgbClr val="231F20"/>
              </a:buClr>
              <a:buSzPts val="1250"/>
              <a:buFont typeface="Arial" panose="020B0604020202020204" pitchFamily="34" charset="0"/>
              <a:buChar char="–"/>
              <a:tabLst>
                <a:tab pos="186055" algn="l"/>
              </a:tabLst>
            </a:pPr>
            <a:r>
              <a:rPr lang="en-US" sz="3200" b="1" kern="0" spc="-30" dirty="0" err="1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3200" b="1" kern="0" spc="-50" dirty="0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kern="0" spc="-45" dirty="0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</a:t>
            </a:r>
            <a:r>
              <a:rPr lang="en-US" sz="3200" b="1" kern="0" spc="-50" dirty="0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kern="0" spc="-45" dirty="0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kern="0" dirty="0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bầu: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200" kern="0" spc="-45" dirty="0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lỗ</a:t>
            </a:r>
            <a:r>
              <a:rPr lang="en-US" sz="3200" kern="0" spc="-50" dirty="0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200" kern="0" dirty="0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hố</a:t>
            </a:r>
            <a:r>
              <a:rPr lang="en-US" sz="3200" kern="0" spc="-55" dirty="0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3200" kern="0" spc="-55" dirty="0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→</a:t>
            </a:r>
            <a:r>
              <a:rPr lang="en-US" sz="3200" kern="0" spc="-60" dirty="0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rạch</a:t>
            </a:r>
            <a:r>
              <a:rPr lang="en-US" sz="3200" kern="0" spc="-55" dirty="0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200" kern="0" spc="-55" dirty="0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xé</a:t>
            </a:r>
            <a:r>
              <a:rPr lang="en-US" sz="3200" kern="0" spc="-50" dirty="0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vỏ</a:t>
            </a:r>
            <a:r>
              <a:rPr lang="en-US" sz="3200" kern="0" spc="-55" dirty="0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bầu</a:t>
            </a:r>
            <a:r>
              <a:rPr lang="en-US" sz="3200" kern="0" spc="-55" dirty="0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→</a:t>
            </a:r>
            <a:r>
              <a:rPr lang="en-US" sz="3200" kern="0" spc="-60" dirty="0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0" spc="-35" dirty="0" err="1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3200" kern="0" spc="-35" dirty="0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bầu</a:t>
            </a:r>
            <a:r>
              <a:rPr lang="en-US" sz="3200" kern="0" spc="-100" dirty="0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200" kern="0" spc="-95" dirty="0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200" kern="0" dirty="0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3200" kern="0" spc="-100" dirty="0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lấp</a:t>
            </a:r>
            <a:r>
              <a:rPr lang="en-US" sz="3200" kern="0" spc="-95" dirty="0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en-US" sz="3200" kern="0" dirty="0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3200" kern="0" spc="-95" dirty="0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nén</a:t>
            </a:r>
            <a:r>
              <a:rPr lang="en-US" sz="3200" kern="0" spc="-100" dirty="0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en-US" sz="3200" kern="0" spc="-95" dirty="0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3200" kern="0" spc="-100" dirty="0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3200" kern="0" spc="-95" dirty="0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lấp</a:t>
            </a:r>
            <a:r>
              <a:rPr lang="en-US" sz="3200" kern="0" dirty="0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en-US" sz="3200" kern="0" dirty="0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200" kern="0" dirty="0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nén</a:t>
            </a:r>
            <a:r>
              <a:rPr lang="en-US" sz="3200" kern="0" dirty="0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en-US" sz="3200" kern="0" dirty="0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3200" kern="0" dirty="0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200" kern="0" spc="-15" dirty="0" err="1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rồi</a:t>
            </a:r>
            <a:r>
              <a:rPr lang="en-US" sz="3200" kern="0" spc="-15" dirty="0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vun</a:t>
            </a:r>
            <a:r>
              <a:rPr lang="en-US" sz="3200" kern="0" spc="-180" dirty="0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gốc</a:t>
            </a:r>
            <a:r>
              <a:rPr lang="en-US" sz="3200" kern="0" dirty="0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vi-VN" sz="3200" kern="0" dirty="0">
              <a:solidFill>
                <a:srgbClr val="231F2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62230" lvl="0" indent="-342900" algn="just" eaLnBrk="0" hangingPunct="0">
              <a:lnSpc>
                <a:spcPct val="130000"/>
              </a:lnSpc>
              <a:buClr>
                <a:srgbClr val="231F20"/>
              </a:buClr>
              <a:buSzPts val="1250"/>
              <a:buFont typeface="Arial" panose="020B0604020202020204" pitchFamily="34" charset="0"/>
              <a:buChar char="–"/>
              <a:tabLst>
                <a:tab pos="186055" algn="l"/>
              </a:tabLst>
            </a:pP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C089AC-FCD1-5B36-A038-FBE23025A988}"/>
              </a:ext>
            </a:extLst>
          </p:cNvPr>
          <p:cNvSpPr txBox="1"/>
          <p:nvPr/>
        </p:nvSpPr>
        <p:spPr>
          <a:xfrm>
            <a:off x="685800" y="342900"/>
            <a:ext cx="17145000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C000"/>
                </a:solidFill>
              </a:rPr>
              <a:t>QUAN SÁT VIDEO TRỒNG RỪNG BẰNG CÂY CON RỄ TRẦN VÀ CÂY CON CÓ BẦU</a:t>
            </a:r>
          </a:p>
          <a:p>
            <a:pPr marL="279400" marR="80645" indent="-36195" eaLnBrk="0" hangingPunct="0">
              <a:lnSpc>
                <a:spcPct val="130000"/>
              </a:lnSpc>
              <a:spcAft>
                <a:spcPts val="0"/>
              </a:spcAft>
            </a:pPr>
            <a:r>
              <a:rPr lang="nl-NL" sz="2400" dirty="0">
                <a:effectLst/>
                <a:ea typeface="Times New Roman" panose="02020603050405020304" pitchFamily="18" charset="0"/>
              </a:rPr>
              <a:t>+</a:t>
            </a:r>
            <a:r>
              <a:rPr lang="nl-NL" sz="2400" spc="-60" dirty="0">
                <a:effectLst/>
                <a:ea typeface="Times New Roman" panose="02020603050405020304" pitchFamily="18" charset="0"/>
              </a:rPr>
              <a:t> </a:t>
            </a:r>
            <a:r>
              <a:rPr lang="nl-NL" sz="2400" spc="-35" dirty="0">
                <a:effectLst/>
                <a:ea typeface="Times New Roman" panose="02020603050405020304" pitchFamily="18" charset="0"/>
              </a:rPr>
              <a:t>Video</a:t>
            </a:r>
            <a:r>
              <a:rPr lang="nl-NL" sz="2400" spc="-60" dirty="0">
                <a:effectLst/>
                <a:ea typeface="Times New Roman" panose="02020603050405020304" pitchFamily="18" charset="0"/>
              </a:rPr>
              <a:t> </a:t>
            </a:r>
            <a:r>
              <a:rPr lang="nl-NL" sz="2400" spc="-15" dirty="0">
                <a:effectLst/>
                <a:ea typeface="Times New Roman" panose="02020603050405020304" pitchFamily="18" charset="0"/>
              </a:rPr>
              <a:t>1:</a:t>
            </a:r>
            <a:r>
              <a:rPr lang="nl-NL" sz="2400" spc="-60" dirty="0">
                <a:effectLst/>
                <a:ea typeface="Times New Roman" panose="02020603050405020304" pitchFamily="18" charset="0"/>
              </a:rPr>
              <a:t> Trồng</a:t>
            </a:r>
            <a:r>
              <a:rPr lang="vi-VN" sz="2400" spc="-60" dirty="0">
                <a:effectLst/>
                <a:ea typeface="Times New Roman" panose="02020603050405020304" pitchFamily="18" charset="0"/>
              </a:rPr>
              <a:t> rừng bằng cây con có bầu: 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279400" marR="80645" indent="-36195" eaLnBrk="0" hangingPunct="0">
              <a:lnSpc>
                <a:spcPct val="130000"/>
              </a:lnSpc>
              <a:spcAft>
                <a:spcPts val="0"/>
              </a:spcAft>
            </a:pPr>
            <a:r>
              <a:rPr lang="nl-NL" sz="2400" u="sng" spc="-45" dirty="0">
                <a:effectLst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https://www.youtube.com/watch?v=oQWGGrTznDo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279400" marR="80645" indent="-36195" eaLnBrk="0" hangingPunct="0">
              <a:lnSpc>
                <a:spcPct val="130000"/>
              </a:lnSpc>
              <a:spcAft>
                <a:spcPts val="0"/>
              </a:spcAft>
            </a:pPr>
            <a:r>
              <a:rPr lang="nl-NL" sz="2400" dirty="0">
                <a:effectLst/>
                <a:ea typeface="Times New Roman" panose="02020603050405020304" pitchFamily="18" charset="0"/>
              </a:rPr>
              <a:t>+ Video 2: Trồng</a:t>
            </a:r>
            <a:r>
              <a:rPr lang="vi-VN" sz="2400" dirty="0">
                <a:effectLst/>
                <a:ea typeface="Times New Roman" panose="02020603050405020304" pitchFamily="18" charset="0"/>
              </a:rPr>
              <a:t> rừng bằng cây con rễ trần</a:t>
            </a:r>
            <a:r>
              <a:rPr lang="nl-NL" sz="2400" dirty="0">
                <a:effectLst/>
                <a:ea typeface="Times New Roman" panose="02020603050405020304" pitchFamily="18" charset="0"/>
              </a:rPr>
              <a:t>: </a:t>
            </a:r>
            <a:r>
              <a:rPr lang="nl-NL" sz="2400" u="sng" dirty="0"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https://www.youtube.com/watch?v=_BjYz1jEELU&amp;t=41s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298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A77512-EE4F-A565-9A36-5E1CFE10D532}"/>
              </a:ext>
            </a:extLst>
          </p:cNvPr>
          <p:cNvSpPr txBox="1"/>
          <p:nvPr/>
        </p:nvSpPr>
        <p:spPr>
          <a:xfrm>
            <a:off x="990600" y="2705100"/>
            <a:ext cx="16535400" cy="190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vi-VN" sz="44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3. Cây con làm giống có thể được tạo ra bằng những phương pháp nào?</a:t>
            </a:r>
            <a:endParaRPr lang="en-US" sz="3600" dirty="0">
              <a:solidFill>
                <a:srgbClr val="FFC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vi-VN" sz="44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4. Khi trồng bằng cây con có bầu, tại sao không được làm vỡ bầu cây?</a:t>
            </a:r>
            <a:endParaRPr lang="en-US" sz="3600" dirty="0">
              <a:solidFill>
                <a:srgbClr val="FFC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10AD20-72B8-5B9D-2743-8E35F725B91B}"/>
              </a:ext>
            </a:extLst>
          </p:cNvPr>
          <p:cNvSpPr txBox="1"/>
          <p:nvPr/>
        </p:nvSpPr>
        <p:spPr>
          <a:xfrm>
            <a:off x="5181600" y="1104900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CÂU HỎI MỞ RỘNG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348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086FDD0-17EE-5FBF-B440-AA1DDED479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877065"/>
              </p:ext>
            </p:extLst>
          </p:nvPr>
        </p:nvGraphicFramePr>
        <p:xfrm>
          <a:off x="304800" y="876300"/>
          <a:ext cx="17754600" cy="88850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7171">
                  <a:extLst>
                    <a:ext uri="{9D8B030D-6E8A-4147-A177-3AD203B41FA5}">
                      <a16:colId xmlns:a16="http://schemas.microsoft.com/office/drawing/2014/main" val="2877686795"/>
                    </a:ext>
                  </a:extLst>
                </a:gridCol>
                <a:gridCol w="6912829">
                  <a:extLst>
                    <a:ext uri="{9D8B030D-6E8A-4147-A177-3AD203B41FA5}">
                      <a16:colId xmlns:a16="http://schemas.microsoft.com/office/drawing/2014/main" val="1281860125"/>
                    </a:ext>
                  </a:extLst>
                </a:gridCol>
                <a:gridCol w="6324600">
                  <a:extLst>
                    <a:ext uri="{9D8B030D-6E8A-4147-A177-3AD203B41FA5}">
                      <a16:colId xmlns:a16="http://schemas.microsoft.com/office/drawing/2014/main" val="4132747235"/>
                    </a:ext>
                  </a:extLst>
                </a:gridCol>
              </a:tblGrid>
              <a:tr h="1440853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30000"/>
                        </a:lnSpc>
                      </a:pPr>
                      <a:r>
                        <a:rPr lang="en-US" sz="4400" b="1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vi-VN" sz="4400" b="1" kern="100" dirty="0">
                          <a:solidFill>
                            <a:srgbClr val="FF0000"/>
                          </a:solidFill>
                          <a:effectLst/>
                        </a:rPr>
                        <a:t>Các phương thức</a:t>
                      </a:r>
                      <a:endParaRPr lang="en-US" sz="4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6730" marR="99695" indent="-86360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100" spc="-30" dirty="0" err="1">
                          <a:solidFill>
                            <a:srgbClr val="FF0000"/>
                          </a:solidFill>
                          <a:effectLst/>
                        </a:rPr>
                        <a:t>Trồng</a:t>
                      </a:r>
                      <a:r>
                        <a:rPr lang="en-US" sz="3600" b="1" kern="100" spc="-3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600" b="1" kern="100" dirty="0" err="1">
                          <a:solidFill>
                            <a:srgbClr val="FF0000"/>
                          </a:solidFill>
                          <a:effectLst/>
                        </a:rPr>
                        <a:t>rừng</a:t>
                      </a:r>
                      <a:r>
                        <a:rPr lang="en-US" sz="3600" b="1" kern="1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600" b="1" kern="100" spc="-25" dirty="0" err="1">
                          <a:solidFill>
                            <a:srgbClr val="FF0000"/>
                          </a:solidFill>
                          <a:effectLst/>
                        </a:rPr>
                        <a:t>bằng</a:t>
                      </a:r>
                      <a:r>
                        <a:rPr lang="en-US" sz="3600" b="1" kern="100" spc="-25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600" b="1" kern="100" dirty="0" err="1">
                          <a:solidFill>
                            <a:srgbClr val="FF0000"/>
                          </a:solidFill>
                          <a:effectLst/>
                        </a:rPr>
                        <a:t>gieo</a:t>
                      </a:r>
                      <a:r>
                        <a:rPr lang="en-US" sz="3600" b="1" kern="1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600" b="1" kern="100" dirty="0" err="1">
                          <a:solidFill>
                            <a:srgbClr val="FF0000"/>
                          </a:solidFill>
                          <a:effectLst/>
                        </a:rPr>
                        <a:t>hạt</a:t>
                      </a:r>
                      <a:r>
                        <a:rPr lang="en-US" sz="3600" b="1" kern="1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600" b="1" kern="100" dirty="0" err="1">
                          <a:solidFill>
                            <a:srgbClr val="FF0000"/>
                          </a:solidFill>
                          <a:effectLst/>
                        </a:rPr>
                        <a:t>thẳng</a:t>
                      </a:r>
                      <a:endParaRPr lang="en-US" sz="3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1445" eaLnBrk="0" hangingPunct="0">
                        <a:lnSpc>
                          <a:spcPct val="130000"/>
                        </a:lnSpc>
                      </a:pPr>
                      <a:r>
                        <a:rPr lang="en-US" sz="3600" b="1" kern="100" spc="-30" dirty="0" err="1">
                          <a:solidFill>
                            <a:srgbClr val="FF0000"/>
                          </a:solidFill>
                          <a:effectLst/>
                        </a:rPr>
                        <a:t>Trồng</a:t>
                      </a:r>
                      <a:r>
                        <a:rPr lang="en-US" sz="3600" b="1" kern="100" spc="-18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600" b="1" kern="100" dirty="0" err="1">
                          <a:solidFill>
                            <a:srgbClr val="FF0000"/>
                          </a:solidFill>
                          <a:effectLst/>
                        </a:rPr>
                        <a:t>rừng</a:t>
                      </a:r>
                      <a:r>
                        <a:rPr lang="en-US" sz="3600" b="1" kern="100" spc="-175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600" b="1" kern="100" dirty="0" err="1">
                          <a:solidFill>
                            <a:srgbClr val="FF0000"/>
                          </a:solidFill>
                          <a:effectLst/>
                        </a:rPr>
                        <a:t>bằng</a:t>
                      </a:r>
                      <a:r>
                        <a:rPr lang="en-US" sz="3600" b="1" kern="100" spc="-175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600" b="1" kern="100" dirty="0" err="1">
                          <a:solidFill>
                            <a:srgbClr val="FF0000"/>
                          </a:solidFill>
                          <a:effectLst/>
                        </a:rPr>
                        <a:t>cây</a:t>
                      </a:r>
                      <a:r>
                        <a:rPr lang="en-US" sz="3600" b="1" kern="100" spc="-175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600" b="1" kern="100" dirty="0">
                          <a:solidFill>
                            <a:srgbClr val="FF0000"/>
                          </a:solidFill>
                          <a:effectLst/>
                        </a:rPr>
                        <a:t>con</a:t>
                      </a:r>
                      <a:endParaRPr lang="en-US" sz="3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840897"/>
                  </a:ext>
                </a:extLst>
              </a:tr>
              <a:tr h="7444195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30000"/>
                        </a:lnSpc>
                      </a:pPr>
                      <a:r>
                        <a:rPr lang="vi-VN" sz="3600" b="1" kern="100" dirty="0">
                          <a:effectLst/>
                        </a:rPr>
                        <a:t>3. Ưu, nhược điểm</a:t>
                      </a:r>
                    </a:p>
                    <a:p>
                      <a:pPr marL="70485" eaLnBrk="0" hangingPunct="0">
                        <a:lnSpc>
                          <a:spcPct val="130000"/>
                        </a:lnSpc>
                      </a:pPr>
                      <a:endParaRPr lang="vi-VN" sz="3600" b="1" kern="100" dirty="0">
                        <a:effectLst/>
                      </a:endParaRPr>
                    </a:p>
                    <a:p>
                      <a:pPr marL="70485" eaLnBrk="0" hangingPunct="0">
                        <a:lnSpc>
                          <a:spcPct val="130000"/>
                        </a:lnSpc>
                      </a:pPr>
                      <a:endParaRPr lang="vi-VN" sz="3600" b="1" kern="100" dirty="0">
                        <a:effectLst/>
                      </a:endParaRPr>
                    </a:p>
                    <a:p>
                      <a:pPr marL="70485" eaLnBrk="0" hangingPunct="0">
                        <a:lnSpc>
                          <a:spcPct val="130000"/>
                        </a:lnSpc>
                      </a:pPr>
                      <a:r>
                        <a:rPr lang="vi-VN" sz="3600" b="1" kern="100" dirty="0">
                          <a:effectLst/>
                        </a:rPr>
                        <a:t>\</a:t>
                      </a:r>
                    </a:p>
                    <a:p>
                      <a:pPr marL="70485" eaLnBrk="0" hangingPunct="0">
                        <a:lnSpc>
                          <a:spcPct val="130000"/>
                        </a:lnSpc>
                      </a:pPr>
                      <a:endParaRPr lang="vi-VN" sz="36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70485" eaLnBrk="0" hangingPunct="0">
                        <a:lnSpc>
                          <a:spcPct val="130000"/>
                        </a:lnSpc>
                      </a:pPr>
                      <a:endParaRPr lang="vi-VN" sz="36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70485" eaLnBrk="0" hangingPunct="0">
                        <a:lnSpc>
                          <a:spcPct val="130000"/>
                        </a:lnSpc>
                      </a:pPr>
                      <a:endParaRPr lang="vi-VN" sz="36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70485" eaLnBrk="0" hangingPunct="0">
                        <a:lnSpc>
                          <a:spcPct val="130000"/>
                        </a:lnSpc>
                      </a:pPr>
                      <a:endParaRPr lang="vi-VN" sz="36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70485" eaLnBrk="0" hangingPunct="0">
                        <a:lnSpc>
                          <a:spcPct val="130000"/>
                        </a:lnSpc>
                      </a:pPr>
                      <a:endParaRPr lang="vi-VN" sz="36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70485" eaLnBrk="0" hangingPunct="0">
                        <a:lnSpc>
                          <a:spcPct val="130000"/>
                        </a:lnSpc>
                      </a:pPr>
                      <a:endParaRPr lang="en-US" sz="36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EF4CE"/>
                    </a:solidFill>
                  </a:tcPr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30000"/>
                        </a:lnSpc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vi-VN" sz="3200" kern="100" dirty="0">
                        <a:effectLst/>
                      </a:endParaRPr>
                    </a:p>
                    <a:p>
                      <a:pPr marL="70485" eaLnBrk="0" hangingPunct="0">
                        <a:lnSpc>
                          <a:spcPct val="130000"/>
                        </a:lnSpc>
                      </a:pPr>
                      <a:endParaRPr lang="en-US" sz="3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30000"/>
                        </a:lnSpc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en-US" sz="3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EF4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11700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45631E7-54B7-00B6-5171-91F33C1CDAB0}"/>
              </a:ext>
            </a:extLst>
          </p:cNvPr>
          <p:cNvSpPr txBox="1"/>
          <p:nvPr/>
        </p:nvSpPr>
        <p:spPr>
          <a:xfrm>
            <a:off x="4876800" y="2476500"/>
            <a:ext cx="7086600" cy="5066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hangingPunct="0">
              <a:lnSpc>
                <a:spcPct val="130000"/>
              </a:lnSpc>
              <a:buClr>
                <a:srgbClr val="231F20"/>
              </a:buClr>
              <a:buSzPts val="1250"/>
              <a:buFont typeface="Arial" panose="020B0604020202020204" pitchFamily="34" charset="0"/>
              <a:buChar char="–"/>
              <a:tabLst>
                <a:tab pos="189865" algn="l"/>
              </a:tabLst>
            </a:pPr>
            <a:r>
              <a:rPr lang="en-US" sz="32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3200" b="1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485" marR="110490" eaLnBrk="0" hangingPunct="0">
              <a:lnSpc>
                <a:spcPct val="130000"/>
              </a:lnSpc>
            </a:pP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0485" marR="110490" eaLnBrk="0" hangingPunct="0">
              <a:lnSpc>
                <a:spcPct val="130000"/>
              </a:lnSpc>
            </a:pP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rễ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eaLnBrk="0" hangingPunct="0">
              <a:lnSpc>
                <a:spcPct val="130000"/>
              </a:lnSpc>
              <a:buClr>
                <a:srgbClr val="231F20"/>
              </a:buClr>
              <a:buSzPts val="1250"/>
              <a:buFont typeface="Arial" panose="020B0604020202020204" pitchFamily="34" charset="0"/>
              <a:buChar char="–"/>
              <a:tabLst>
                <a:tab pos="189865" algn="l"/>
              </a:tabLst>
            </a:pPr>
            <a:r>
              <a:rPr lang="en-US" sz="32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3200" b="1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485" marR="51435" eaLnBrk="0" hangingPunct="0">
              <a:lnSpc>
                <a:spcPct val="130000"/>
              </a:lnSpc>
            </a:pP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Tốn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sóc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tốn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0485" eaLnBrk="0" hangingPunct="0">
              <a:lnSpc>
                <a:spcPct val="130000"/>
              </a:lnSpc>
            </a:pP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3200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2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</a:t>
            </a:r>
            <a:r>
              <a:rPr lang="en-US" sz="32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mọc</a:t>
            </a:r>
            <a:r>
              <a:rPr lang="en-US" sz="32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2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32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32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kern="0" dirty="0" err="1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</a:t>
            </a:r>
            <a:r>
              <a:rPr lang="en-US" sz="32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trùng</a:t>
            </a:r>
            <a:r>
              <a:rPr lang="en-US" sz="32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tấn</a:t>
            </a:r>
            <a:r>
              <a:rPr lang="en-US" sz="32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2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890663-DEDD-2BBC-C7EA-887F16AD8FC3}"/>
              </a:ext>
            </a:extLst>
          </p:cNvPr>
          <p:cNvSpPr txBox="1"/>
          <p:nvPr/>
        </p:nvSpPr>
        <p:spPr>
          <a:xfrm>
            <a:off x="11963400" y="2168479"/>
            <a:ext cx="6019800" cy="7720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eaLnBrk="0" hangingPunct="0">
              <a:lnSpc>
                <a:spcPct val="130000"/>
              </a:lnSpc>
              <a:buClr>
                <a:srgbClr val="231F20"/>
              </a:buClr>
              <a:buSzPts val="1250"/>
              <a:buFont typeface="Arial" panose="020B0604020202020204" pitchFamily="34" charset="0"/>
              <a:buChar char="–"/>
              <a:tabLst>
                <a:tab pos="189230" algn="l"/>
              </a:tabLst>
            </a:pPr>
            <a:r>
              <a:rPr lang="en-US" sz="32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3200" b="1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485" marR="62865" algn="just" eaLnBrk="0" hangingPunct="0">
              <a:lnSpc>
                <a:spcPct val="130000"/>
              </a:lnSpc>
            </a:pP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32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2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</a:t>
            </a:r>
            <a:r>
              <a:rPr lang="en-US" sz="32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32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2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kháng</a:t>
            </a:r>
            <a:r>
              <a:rPr lang="en-US" sz="32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pc="-2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32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32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32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sót</a:t>
            </a:r>
            <a:r>
              <a:rPr lang="en-US" sz="32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en-US" sz="32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2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kiệm</a:t>
            </a:r>
            <a:r>
              <a:rPr lang="en-US" sz="32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pc="-2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32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32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0485" algn="just" eaLnBrk="0" hangingPunct="0">
              <a:lnSpc>
                <a:spcPct val="130000"/>
              </a:lnSpc>
            </a:pP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sóc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eaLnBrk="0" hangingPunct="0">
              <a:lnSpc>
                <a:spcPct val="130000"/>
              </a:lnSpc>
              <a:buClr>
                <a:srgbClr val="231F20"/>
              </a:buClr>
              <a:buSzPts val="1250"/>
              <a:buFont typeface="Arial" panose="020B0604020202020204" pitchFamily="34" charset="0"/>
              <a:buChar char="–"/>
              <a:tabLst>
                <a:tab pos="189230" algn="l"/>
              </a:tabLst>
            </a:pPr>
            <a:r>
              <a:rPr lang="en-US" sz="32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3200" b="1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485" marR="62230" algn="just" eaLnBrk="0" hangingPunct="0">
              <a:lnSpc>
                <a:spcPct val="130000"/>
              </a:lnSpc>
            </a:pP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phức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tạp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chi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0485" algn="just" eaLnBrk="0" hangingPunct="0">
              <a:lnSpc>
                <a:spcPct val="130000"/>
              </a:lnSpc>
            </a:pP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3200" spc="-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pc="-2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3200" spc="-8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rễ</a:t>
            </a:r>
            <a:r>
              <a:rPr lang="en-US" sz="3200" spc="-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spc="-8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200" spc="-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</a:t>
            </a:r>
            <a:r>
              <a:rPr lang="en-US" sz="3200" spc="-8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3200" spc="-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200" spc="-8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</a:t>
            </a:r>
            <a:r>
              <a:rPr lang="en-US" sz="3200" spc="-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2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quá</a:t>
            </a:r>
            <a:r>
              <a:rPr lang="en-US" sz="32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32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ươm</a:t>
            </a:r>
            <a:r>
              <a:rPr lang="en-US" sz="32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2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</a:t>
            </a:r>
            <a:r>
              <a:rPr lang="en-US" sz="3200" kern="0" spc="-21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3200" kern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17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ự khác biệt và mối liên hệ giữa rừng tự nhiên và rừng trồng.">
            <a:extLst>
              <a:ext uri="{FF2B5EF4-FFF2-40B4-BE49-F238E27FC236}">
                <a16:creationId xmlns:a16="http://schemas.microsoft.com/office/drawing/2014/main" id="{23F039EC-E746-25D0-B391-52BA00E2B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76500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ự khác biệt và mối liên hệ giữa rừng tự nhiên và rừng trồng.">
            <a:extLst>
              <a:ext uri="{FF2B5EF4-FFF2-40B4-BE49-F238E27FC236}">
                <a16:creationId xmlns:a16="http://schemas.microsoft.com/office/drawing/2014/main" id="{FE83FC55-0F4B-3B84-B293-BCA3C1B08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993" y="2476500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59DA7F-34C3-15CA-1841-FF81591F8608}"/>
              </a:ext>
            </a:extLst>
          </p:cNvPr>
          <p:cNvSpPr txBox="1"/>
          <p:nvPr/>
        </p:nvSpPr>
        <p:spPr>
          <a:xfrm>
            <a:off x="11963400" y="15621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2</a:t>
            </a:r>
            <a:endParaRPr lang="en-US" sz="3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7FD87C-A60E-215F-511C-BF37B3B5BFF3}"/>
              </a:ext>
            </a:extLst>
          </p:cNvPr>
          <p:cNvSpPr txBox="1"/>
          <p:nvPr/>
        </p:nvSpPr>
        <p:spPr>
          <a:xfrm>
            <a:off x="3048000" y="1506127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1</a:t>
            </a:r>
            <a:endParaRPr lang="en-US" sz="3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743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51AB6E-EA68-6A3F-676A-4755FA50DB80}"/>
              </a:ext>
            </a:extLst>
          </p:cNvPr>
          <p:cNvSpPr txBox="1"/>
          <p:nvPr/>
        </p:nvSpPr>
        <p:spPr>
          <a:xfrm>
            <a:off x="533400" y="571500"/>
            <a:ext cx="17754600" cy="482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0485" marR="62230" algn="just" eaLnBrk="0" hangingPunct="0">
              <a:lnSpc>
                <a:spcPct val="130000"/>
              </a:lnSpc>
            </a:pPr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Chăm sóc rừng</a:t>
            </a:r>
          </a:p>
          <a:p>
            <a:pPr marL="70485" marR="62230" algn="just" eaLnBrk="0" hangingPunct="0">
              <a:lnSpc>
                <a:spcPct val="130000"/>
              </a:lnSpc>
            </a:pPr>
            <a:r>
              <a:rPr lang="en-US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HS </a:t>
            </a:r>
            <a:r>
              <a:rPr lang="en-US" sz="4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4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42900" marR="62230" lvl="0" indent="-342900" eaLnBrk="0" hangingPunct="0">
              <a:lnSpc>
                <a:spcPct val="130000"/>
              </a:lnSpc>
              <a:buClr>
                <a:srgbClr val="231F20"/>
              </a:buClr>
              <a:buSzPts val="1300"/>
              <a:buFont typeface="Arial" panose="020B0604020202020204" pitchFamily="34" charset="0"/>
              <a:buChar char="–"/>
              <a:tabLst>
                <a:tab pos="186690" algn="l"/>
              </a:tabLst>
            </a:pPr>
            <a:r>
              <a:rPr lang="en-US" sz="40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r>
              <a:rPr lang="en-US" sz="40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40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0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4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40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40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vun</a:t>
            </a:r>
            <a:r>
              <a:rPr lang="en-US" sz="4000" spc="-2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xới</a:t>
            </a:r>
            <a:r>
              <a:rPr lang="en-US" sz="40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62230" lvl="0" indent="-342900" eaLnBrk="0" hangingPunct="0">
              <a:lnSpc>
                <a:spcPct val="130000"/>
              </a:lnSpc>
              <a:buClr>
                <a:srgbClr val="231F20"/>
              </a:buClr>
              <a:buSzPts val="1300"/>
              <a:buFont typeface="Arial" panose="020B0604020202020204" pitchFamily="34" charset="0"/>
              <a:buChar char="–"/>
              <a:tabLst>
                <a:tab pos="186690" algn="l"/>
              </a:tabLst>
            </a:pPr>
            <a:r>
              <a:rPr lang="en-US" sz="40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en-US" sz="40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40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0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4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40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4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spc="-2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4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62230" lvl="0" indent="-342900" eaLnBrk="0" hangingPunct="0">
              <a:lnSpc>
                <a:spcPct val="130000"/>
              </a:lnSpc>
              <a:buClr>
                <a:srgbClr val="231F20"/>
              </a:buClr>
              <a:buSzPts val="1300"/>
              <a:buFont typeface="Arial" panose="020B0604020202020204" pitchFamily="34" charset="0"/>
              <a:buChar char="–"/>
              <a:tabLst>
                <a:tab pos="186690" algn="l"/>
              </a:tabLst>
            </a:pPr>
            <a:r>
              <a:rPr lang="en-US" sz="40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r>
              <a:rPr lang="en-US" sz="40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40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0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4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40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4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US" sz="4000" spc="-2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4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>
              <a:lnSpc>
                <a:spcPct val="130000"/>
              </a:lnSpc>
              <a:spcAft>
                <a:spcPts val="1000"/>
              </a:spcAft>
            </a:pPr>
            <a:r>
              <a:rPr lang="vi-VN" sz="40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spc="-1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4000" spc="-7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4:</a:t>
            </a:r>
            <a:r>
              <a:rPr lang="en-US" sz="4000" spc="-7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000" spc="-7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spc="-1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4000" spc="-7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kĩ</a:t>
            </a:r>
            <a:r>
              <a:rPr lang="en-US" sz="4000" spc="-7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spc="-2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thuật</a:t>
            </a:r>
            <a:r>
              <a:rPr lang="en-US" sz="40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4000" spc="-7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spc="-2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en-US" sz="4000" spc="-7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spc="-1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đích</a:t>
            </a:r>
            <a:r>
              <a:rPr lang="en-US" sz="40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4000" spc="-7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ý</a:t>
            </a:r>
            <a:r>
              <a:rPr lang="en-US" sz="4000" spc="-7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4000" spc="-6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dặm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193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C3665B2-FE92-331D-AF9F-C7864C418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736582"/>
              </p:ext>
            </p:extLst>
          </p:nvPr>
        </p:nvGraphicFramePr>
        <p:xfrm>
          <a:off x="1905000" y="2705100"/>
          <a:ext cx="14858999" cy="43615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72934">
                  <a:extLst>
                    <a:ext uri="{9D8B030D-6E8A-4147-A177-3AD203B41FA5}">
                      <a16:colId xmlns:a16="http://schemas.microsoft.com/office/drawing/2014/main" val="3396734412"/>
                    </a:ext>
                  </a:extLst>
                </a:gridCol>
                <a:gridCol w="4540556">
                  <a:extLst>
                    <a:ext uri="{9D8B030D-6E8A-4147-A177-3AD203B41FA5}">
                      <a16:colId xmlns:a16="http://schemas.microsoft.com/office/drawing/2014/main" val="4170941608"/>
                    </a:ext>
                  </a:extLst>
                </a:gridCol>
                <a:gridCol w="4645509">
                  <a:extLst>
                    <a:ext uri="{9D8B030D-6E8A-4147-A177-3AD203B41FA5}">
                      <a16:colId xmlns:a16="http://schemas.microsoft.com/office/drawing/2014/main" val="678877784"/>
                    </a:ext>
                  </a:extLst>
                </a:gridCol>
              </a:tblGrid>
              <a:tr h="806393">
                <a:tc>
                  <a:txBody>
                    <a:bodyPr/>
                    <a:lstStyle/>
                    <a:p>
                      <a:pPr marL="300355" eaLnBrk="0" hangingPunct="0">
                        <a:lnSpc>
                          <a:spcPct val="130000"/>
                        </a:lnSpc>
                      </a:pPr>
                      <a:r>
                        <a:rPr lang="en-US" sz="3600" kern="100" dirty="0" err="1">
                          <a:effectLst/>
                        </a:rPr>
                        <a:t>Hoạt</a:t>
                      </a:r>
                      <a:r>
                        <a:rPr lang="en-US" sz="3600" kern="100" dirty="0">
                          <a:effectLst/>
                        </a:rPr>
                        <a:t> </a:t>
                      </a:r>
                      <a:r>
                        <a:rPr lang="en-US" sz="3600" kern="100" dirty="0" err="1">
                          <a:effectLst/>
                        </a:rPr>
                        <a:t>động</a:t>
                      </a:r>
                      <a:endParaRPr lang="en-US" sz="3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7650" eaLnBrk="0" hangingPunct="0">
                        <a:lnSpc>
                          <a:spcPct val="130000"/>
                        </a:lnSpc>
                      </a:pPr>
                      <a:r>
                        <a:rPr lang="en-US" sz="3600" kern="100" dirty="0" err="1">
                          <a:effectLst/>
                        </a:rPr>
                        <a:t>Kĩ</a:t>
                      </a:r>
                      <a:r>
                        <a:rPr lang="en-US" sz="3600" kern="100" dirty="0">
                          <a:effectLst/>
                        </a:rPr>
                        <a:t> </a:t>
                      </a:r>
                      <a:r>
                        <a:rPr lang="en-US" sz="3600" kern="100" dirty="0" err="1">
                          <a:effectLst/>
                        </a:rPr>
                        <a:t>thuật</a:t>
                      </a:r>
                      <a:endParaRPr lang="en-US" sz="3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0195" marR="154305" indent="-85725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600" kern="100" dirty="0" err="1">
                          <a:effectLst/>
                        </a:rPr>
                        <a:t>Mục</a:t>
                      </a:r>
                      <a:r>
                        <a:rPr lang="en-US" sz="3600" kern="100" dirty="0">
                          <a:effectLst/>
                        </a:rPr>
                        <a:t> </a:t>
                      </a:r>
                      <a:r>
                        <a:rPr lang="en-US" sz="3600" kern="100" dirty="0" err="1">
                          <a:effectLst/>
                        </a:rPr>
                        <a:t>đích</a:t>
                      </a:r>
                      <a:r>
                        <a:rPr lang="en-US" sz="3600" kern="100" dirty="0">
                          <a:effectLst/>
                        </a:rPr>
                        <a:t>, ý </a:t>
                      </a:r>
                      <a:r>
                        <a:rPr lang="en-US" sz="3600" kern="100" dirty="0" err="1">
                          <a:effectLst/>
                        </a:rPr>
                        <a:t>nghĩa</a:t>
                      </a:r>
                      <a:endParaRPr lang="en-US" sz="3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642194"/>
                  </a:ext>
                </a:extLst>
              </a:tr>
              <a:tr h="711036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30000"/>
                        </a:lnSpc>
                      </a:pPr>
                      <a:r>
                        <a:rPr lang="en-US" sz="3600" kern="100" dirty="0">
                          <a:effectLst/>
                        </a:rPr>
                        <a:t>1. </a:t>
                      </a:r>
                      <a:r>
                        <a:rPr lang="en-US" sz="3600" kern="100" dirty="0" err="1">
                          <a:effectLst/>
                        </a:rPr>
                        <a:t>Làm</a:t>
                      </a:r>
                      <a:r>
                        <a:rPr lang="en-US" sz="3600" kern="100" dirty="0">
                          <a:effectLst/>
                        </a:rPr>
                        <a:t> </a:t>
                      </a:r>
                      <a:r>
                        <a:rPr lang="en-US" sz="3600" kern="100" dirty="0" err="1">
                          <a:effectLst/>
                        </a:rPr>
                        <a:t>cỏ</a:t>
                      </a:r>
                      <a:r>
                        <a:rPr lang="en-US" sz="3600" kern="100" dirty="0">
                          <a:effectLst/>
                        </a:rPr>
                        <a:t>, </a:t>
                      </a:r>
                      <a:r>
                        <a:rPr lang="en-US" sz="3600" kern="100" dirty="0" err="1">
                          <a:effectLst/>
                        </a:rPr>
                        <a:t>vun</a:t>
                      </a:r>
                      <a:r>
                        <a:rPr lang="en-US" sz="3600" kern="100" dirty="0">
                          <a:effectLst/>
                        </a:rPr>
                        <a:t> </a:t>
                      </a:r>
                      <a:r>
                        <a:rPr lang="en-US" sz="3600" kern="100" dirty="0" err="1">
                          <a:effectLst/>
                        </a:rPr>
                        <a:t>xới</a:t>
                      </a:r>
                      <a:endParaRPr lang="en-US" sz="3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EF4CE"/>
                    </a:solidFill>
                  </a:tcPr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30000"/>
                        </a:lnSpc>
                      </a:pPr>
                      <a:r>
                        <a:rPr lang="en-US" sz="3600" kern="100" dirty="0">
                          <a:effectLst/>
                        </a:rPr>
                        <a:t> </a:t>
                      </a:r>
                      <a:endParaRPr lang="en-US" sz="3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EF4CE"/>
                    </a:solidFill>
                  </a:tcPr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30000"/>
                        </a:lnSpc>
                      </a:pPr>
                      <a:r>
                        <a:rPr lang="en-US" sz="3600" kern="100" dirty="0">
                          <a:effectLst/>
                        </a:rPr>
                        <a:t> </a:t>
                      </a:r>
                      <a:endParaRPr lang="en-US" sz="3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EF4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050395"/>
                  </a:ext>
                </a:extLst>
              </a:tr>
              <a:tr h="711036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30000"/>
                        </a:lnSpc>
                      </a:pPr>
                      <a:r>
                        <a:rPr lang="en-US" sz="3600" kern="100" dirty="0">
                          <a:effectLst/>
                        </a:rPr>
                        <a:t>2. </a:t>
                      </a:r>
                      <a:r>
                        <a:rPr lang="en-US" sz="3600" kern="100" dirty="0" err="1">
                          <a:effectLst/>
                        </a:rPr>
                        <a:t>Bón</a:t>
                      </a:r>
                      <a:r>
                        <a:rPr lang="en-US" sz="3600" kern="100" dirty="0">
                          <a:effectLst/>
                        </a:rPr>
                        <a:t> </a:t>
                      </a:r>
                      <a:r>
                        <a:rPr lang="en-US" sz="3600" kern="100" dirty="0" err="1">
                          <a:effectLst/>
                        </a:rPr>
                        <a:t>phân</a:t>
                      </a:r>
                      <a:r>
                        <a:rPr lang="en-US" sz="3600" kern="100" dirty="0">
                          <a:effectLst/>
                        </a:rPr>
                        <a:t> </a:t>
                      </a:r>
                      <a:r>
                        <a:rPr lang="en-US" sz="3600" kern="100" dirty="0" err="1">
                          <a:effectLst/>
                        </a:rPr>
                        <a:t>thúc</a:t>
                      </a:r>
                      <a:endParaRPr lang="en-US" sz="3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30000"/>
                        </a:lnSpc>
                      </a:pPr>
                      <a:r>
                        <a:rPr lang="en-US" sz="3600" kern="100" dirty="0">
                          <a:effectLst/>
                        </a:rPr>
                        <a:t> </a:t>
                      </a:r>
                      <a:endParaRPr lang="en-US" sz="3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30000"/>
                        </a:lnSpc>
                      </a:pPr>
                      <a:r>
                        <a:rPr lang="en-US" sz="3600" kern="100" dirty="0">
                          <a:effectLst/>
                        </a:rPr>
                        <a:t> </a:t>
                      </a:r>
                      <a:endParaRPr lang="en-US" sz="3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803192"/>
                  </a:ext>
                </a:extLst>
              </a:tr>
              <a:tr h="711036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30000"/>
                        </a:lnSpc>
                      </a:pPr>
                      <a:r>
                        <a:rPr lang="en-US" sz="3600" kern="100" dirty="0">
                          <a:effectLst/>
                        </a:rPr>
                        <a:t>3. </a:t>
                      </a:r>
                      <a:r>
                        <a:rPr lang="en-US" sz="3600" kern="100" dirty="0" err="1">
                          <a:effectLst/>
                        </a:rPr>
                        <a:t>Tưới</a:t>
                      </a:r>
                      <a:r>
                        <a:rPr lang="en-US" sz="3600" kern="100" dirty="0">
                          <a:effectLst/>
                        </a:rPr>
                        <a:t> </a:t>
                      </a:r>
                      <a:r>
                        <a:rPr lang="en-US" sz="3600" kern="100" dirty="0" err="1">
                          <a:effectLst/>
                        </a:rPr>
                        <a:t>nước</a:t>
                      </a:r>
                      <a:endParaRPr lang="en-US" sz="3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30000"/>
                        </a:lnSpc>
                      </a:pPr>
                      <a:r>
                        <a:rPr lang="en-US" sz="3600" kern="100" dirty="0">
                          <a:effectLst/>
                        </a:rPr>
                        <a:t> </a:t>
                      </a:r>
                      <a:endParaRPr lang="en-US" sz="3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30000"/>
                        </a:lnSpc>
                      </a:pPr>
                      <a:r>
                        <a:rPr lang="en-US" sz="3600" kern="100" dirty="0">
                          <a:effectLst/>
                        </a:rPr>
                        <a:t> </a:t>
                      </a:r>
                      <a:endParaRPr lang="en-US" sz="3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129980"/>
                  </a:ext>
                </a:extLst>
              </a:tr>
              <a:tr h="711036">
                <a:tc>
                  <a:txBody>
                    <a:bodyPr/>
                    <a:lstStyle/>
                    <a:p>
                      <a:pPr marL="70485" marR="8890" eaLnBrk="0" hangingPunct="0">
                        <a:lnSpc>
                          <a:spcPct val="130000"/>
                        </a:lnSpc>
                      </a:pPr>
                      <a:r>
                        <a:rPr lang="en-US" sz="3600" kern="100" dirty="0">
                          <a:effectLst/>
                        </a:rPr>
                        <a:t>4. </a:t>
                      </a:r>
                      <a:r>
                        <a:rPr lang="en-US" sz="3600" kern="100" dirty="0" err="1">
                          <a:effectLst/>
                        </a:rPr>
                        <a:t>Tỉa</a:t>
                      </a:r>
                      <a:r>
                        <a:rPr lang="en-US" sz="3600" kern="100" dirty="0">
                          <a:effectLst/>
                        </a:rPr>
                        <a:t> </a:t>
                      </a:r>
                      <a:r>
                        <a:rPr lang="en-US" sz="3600" kern="100" dirty="0" err="1">
                          <a:effectLst/>
                        </a:rPr>
                        <a:t>cành</a:t>
                      </a:r>
                      <a:r>
                        <a:rPr lang="en-US" sz="3600" kern="100" dirty="0">
                          <a:effectLst/>
                        </a:rPr>
                        <a:t>, </a:t>
                      </a:r>
                      <a:r>
                        <a:rPr lang="en-US" sz="3600" kern="100" dirty="0" err="1">
                          <a:effectLst/>
                        </a:rPr>
                        <a:t>tỉa</a:t>
                      </a:r>
                      <a:r>
                        <a:rPr lang="en-US" sz="3600" kern="100" dirty="0">
                          <a:effectLst/>
                        </a:rPr>
                        <a:t> </a:t>
                      </a:r>
                      <a:r>
                        <a:rPr lang="en-US" sz="3600" kern="100" dirty="0" err="1">
                          <a:effectLst/>
                        </a:rPr>
                        <a:t>thưa</a:t>
                      </a:r>
                      <a:endParaRPr lang="en-US" sz="3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30000"/>
                        </a:lnSpc>
                      </a:pPr>
                      <a:r>
                        <a:rPr lang="en-US" sz="3600" kern="100" dirty="0">
                          <a:effectLst/>
                        </a:rPr>
                        <a:t> </a:t>
                      </a:r>
                      <a:endParaRPr lang="en-US" sz="3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30000"/>
                        </a:lnSpc>
                      </a:pPr>
                      <a:r>
                        <a:rPr lang="en-US" sz="3600" kern="100" dirty="0">
                          <a:effectLst/>
                        </a:rPr>
                        <a:t> </a:t>
                      </a:r>
                      <a:endParaRPr lang="en-US" sz="3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82686"/>
                  </a:ext>
                </a:extLst>
              </a:tr>
              <a:tr h="711036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30000"/>
                        </a:lnSpc>
                      </a:pPr>
                      <a:r>
                        <a:rPr lang="en-US" sz="3600" kern="100" dirty="0">
                          <a:effectLst/>
                        </a:rPr>
                        <a:t>5. </a:t>
                      </a:r>
                      <a:r>
                        <a:rPr lang="en-US" sz="3600" kern="100" dirty="0" err="1">
                          <a:effectLst/>
                        </a:rPr>
                        <a:t>Trồng</a:t>
                      </a:r>
                      <a:r>
                        <a:rPr lang="en-US" sz="3600" kern="100" dirty="0">
                          <a:effectLst/>
                        </a:rPr>
                        <a:t> </a:t>
                      </a:r>
                      <a:r>
                        <a:rPr lang="en-US" sz="3600" kern="100" dirty="0" err="1">
                          <a:effectLst/>
                        </a:rPr>
                        <a:t>dặm</a:t>
                      </a:r>
                      <a:endParaRPr lang="en-US" sz="3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30000"/>
                        </a:lnSpc>
                      </a:pPr>
                      <a:r>
                        <a:rPr lang="en-US" sz="3600" kern="100" dirty="0">
                          <a:effectLst/>
                        </a:rPr>
                        <a:t> </a:t>
                      </a:r>
                      <a:endParaRPr lang="en-US" sz="3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30000"/>
                        </a:lnSpc>
                      </a:pPr>
                      <a:r>
                        <a:rPr lang="en-US" sz="3600" kern="100" dirty="0">
                          <a:effectLst/>
                        </a:rPr>
                        <a:t> </a:t>
                      </a:r>
                      <a:endParaRPr lang="en-US" sz="3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78886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3E95E6D-D317-CA7E-FEB1-C187E56A55A3}"/>
              </a:ext>
            </a:extLst>
          </p:cNvPr>
          <p:cNvSpPr txBox="1"/>
          <p:nvPr/>
        </p:nvSpPr>
        <p:spPr>
          <a:xfrm>
            <a:off x="3124199" y="1028700"/>
            <a:ext cx="13106400" cy="884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4785" marR="34925" algn="ctr" eaLnBrk="0" hangingPunct="0">
              <a:lnSpc>
                <a:spcPct val="130000"/>
              </a:lnSpc>
              <a:spcAft>
                <a:spcPts val="0"/>
              </a:spcAft>
            </a:pPr>
            <a:r>
              <a:rPr lang="en-US" sz="44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4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4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44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4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4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4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4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sóc</a:t>
            </a:r>
            <a:r>
              <a:rPr lang="en-US" sz="4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endParaRPr lang="en-US" sz="44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432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7094B8D-54AE-F1DA-B2D1-A0D440AE4B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216856"/>
              </p:ext>
            </p:extLst>
          </p:nvPr>
        </p:nvGraphicFramePr>
        <p:xfrm>
          <a:off x="228600" y="1485900"/>
          <a:ext cx="17830800" cy="62316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3718">
                  <a:extLst>
                    <a:ext uri="{9D8B030D-6E8A-4147-A177-3AD203B41FA5}">
                      <a16:colId xmlns:a16="http://schemas.microsoft.com/office/drawing/2014/main" val="61308916"/>
                    </a:ext>
                  </a:extLst>
                </a:gridCol>
                <a:gridCol w="7116328">
                  <a:extLst>
                    <a:ext uri="{9D8B030D-6E8A-4147-A177-3AD203B41FA5}">
                      <a16:colId xmlns:a16="http://schemas.microsoft.com/office/drawing/2014/main" val="3530891747"/>
                    </a:ext>
                  </a:extLst>
                </a:gridCol>
                <a:gridCol w="7750754">
                  <a:extLst>
                    <a:ext uri="{9D8B030D-6E8A-4147-A177-3AD203B41FA5}">
                      <a16:colId xmlns:a16="http://schemas.microsoft.com/office/drawing/2014/main" val="1265442357"/>
                    </a:ext>
                  </a:extLst>
                </a:gridCol>
              </a:tblGrid>
              <a:tr h="612802">
                <a:tc>
                  <a:txBody>
                    <a:bodyPr/>
                    <a:lstStyle/>
                    <a:p>
                      <a:pPr marL="186690" algn="ctr" eaLnBrk="0" hangingPunct="0">
                        <a:lnSpc>
                          <a:spcPct val="130000"/>
                        </a:lnSpc>
                      </a:pPr>
                      <a:r>
                        <a:rPr lang="en-US" sz="3200" b="1" kern="100" dirty="0" err="1">
                          <a:solidFill>
                            <a:srgbClr val="FF0000"/>
                          </a:solidFill>
                          <a:effectLst/>
                        </a:rPr>
                        <a:t>Hoạt</a:t>
                      </a:r>
                      <a:r>
                        <a:rPr lang="en-US" sz="3200" b="1" kern="1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200" b="1" kern="100" dirty="0" err="1">
                          <a:solidFill>
                            <a:srgbClr val="FF0000"/>
                          </a:solidFill>
                          <a:effectLst/>
                        </a:rPr>
                        <a:t>động</a:t>
                      </a:r>
                      <a:endParaRPr lang="en-US" sz="3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20445" marR="1013460" algn="ctr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00" dirty="0" err="1">
                          <a:solidFill>
                            <a:srgbClr val="FF0000"/>
                          </a:solidFill>
                          <a:effectLst/>
                        </a:rPr>
                        <a:t>Kĩ</a:t>
                      </a:r>
                      <a:r>
                        <a:rPr lang="en-US" sz="3200" b="1" kern="1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200" b="1" kern="100" dirty="0" err="1">
                          <a:solidFill>
                            <a:srgbClr val="FF0000"/>
                          </a:solidFill>
                          <a:effectLst/>
                        </a:rPr>
                        <a:t>thuật</a:t>
                      </a:r>
                      <a:endParaRPr lang="en-US" sz="3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36855" algn="ctr" eaLnBrk="0" hangingPunct="0">
                        <a:lnSpc>
                          <a:spcPct val="130000"/>
                        </a:lnSpc>
                      </a:pPr>
                      <a:r>
                        <a:rPr lang="en-US" sz="3200" b="1" kern="100" dirty="0" err="1">
                          <a:solidFill>
                            <a:srgbClr val="FF0000"/>
                          </a:solidFill>
                          <a:effectLst/>
                        </a:rPr>
                        <a:t>Mục</a:t>
                      </a:r>
                      <a:r>
                        <a:rPr lang="en-US" sz="3200" b="1" kern="1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200" b="1" kern="100" dirty="0" err="1">
                          <a:solidFill>
                            <a:srgbClr val="FF0000"/>
                          </a:solidFill>
                          <a:effectLst/>
                        </a:rPr>
                        <a:t>đích</a:t>
                      </a:r>
                      <a:r>
                        <a:rPr lang="en-US" sz="3200" b="1" kern="100" dirty="0">
                          <a:solidFill>
                            <a:srgbClr val="FF0000"/>
                          </a:solidFill>
                          <a:effectLst/>
                        </a:rPr>
                        <a:t>, ý </a:t>
                      </a:r>
                      <a:r>
                        <a:rPr lang="en-US" sz="3200" b="1" kern="100" dirty="0" err="1">
                          <a:solidFill>
                            <a:srgbClr val="FF0000"/>
                          </a:solidFill>
                          <a:effectLst/>
                        </a:rPr>
                        <a:t>nghĩa</a:t>
                      </a:r>
                      <a:endParaRPr lang="en-US" sz="3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317911"/>
                  </a:ext>
                </a:extLst>
              </a:tr>
              <a:tr h="5618867">
                <a:tc>
                  <a:txBody>
                    <a:bodyPr/>
                    <a:lstStyle/>
                    <a:p>
                      <a:pPr marL="584835" indent="-514350" eaLnBrk="0" hangingPunct="0">
                        <a:lnSpc>
                          <a:spcPct val="130000"/>
                        </a:lnSpc>
                        <a:buAutoNum type="arabicPeriod"/>
                      </a:pPr>
                      <a:r>
                        <a:rPr lang="en-US" sz="2800" b="1" kern="1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Làm</a:t>
                      </a:r>
                      <a:r>
                        <a:rPr lang="en-US" sz="2800" b="1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cỏ</a:t>
                      </a:r>
                      <a:r>
                        <a:rPr lang="en-US" sz="2800" b="1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en-US" sz="2800" b="1" kern="1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vun</a:t>
                      </a:r>
                      <a:r>
                        <a:rPr lang="en-US" sz="2800" b="1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xới</a:t>
                      </a:r>
                      <a:endParaRPr lang="vi-VN" sz="2800" b="1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61595" lvl="0" indent="-342900" algn="just" eaLnBrk="0" hangingPunct="0">
                        <a:lnSpc>
                          <a:spcPct val="130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6690" algn="l"/>
                        </a:tabLst>
                      </a:pP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62230" lvl="0" indent="-342900" algn="just" eaLnBrk="0" hangingPunct="0">
                        <a:lnSpc>
                          <a:spcPct val="130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98120" algn="l"/>
                        </a:tabLst>
                      </a:pPr>
                      <a:endParaRPr lang="vi-VN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2230" lvl="0" indent="-342900" algn="just" eaLnBrk="0" hangingPunct="0">
                        <a:lnSpc>
                          <a:spcPct val="130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98120" algn="l"/>
                        </a:tabLst>
                      </a:pPr>
                      <a:endParaRPr lang="vi-VN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2230" lvl="0" indent="-342900" algn="just" eaLnBrk="0" hangingPunct="0">
                        <a:lnSpc>
                          <a:spcPct val="130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98120" algn="l"/>
                        </a:tabLst>
                      </a:pPr>
                      <a:endParaRPr lang="vi-VN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2230" lvl="0" indent="-342900" algn="just" eaLnBrk="0" hangingPunct="0">
                        <a:lnSpc>
                          <a:spcPct val="130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98120" algn="l"/>
                        </a:tabLst>
                      </a:pPr>
                      <a:endParaRPr lang="vi-VN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2230" lvl="0" indent="-342900" algn="just" eaLnBrk="0" hangingPunct="0">
                        <a:lnSpc>
                          <a:spcPct val="130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98120" algn="l"/>
                        </a:tabLst>
                      </a:pPr>
                      <a:endParaRPr lang="vi-VN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2230" lvl="0" indent="-342900" algn="just" eaLnBrk="0" hangingPunct="0">
                        <a:lnSpc>
                          <a:spcPct val="130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98120" algn="l"/>
                        </a:tabLst>
                      </a:pPr>
                      <a:endParaRPr lang="vi-VN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2230" lvl="0" indent="-342900" algn="just" eaLnBrk="0" hangingPunct="0">
                        <a:lnSpc>
                          <a:spcPct val="130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98120" algn="l"/>
                        </a:tabLst>
                      </a:pPr>
                      <a:endParaRPr lang="vi-VN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2230" lvl="0" indent="-342900" algn="just" eaLnBrk="0" hangingPunct="0">
                        <a:lnSpc>
                          <a:spcPct val="130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98120" algn="l"/>
                        </a:tabLst>
                      </a:pPr>
                      <a:endParaRPr lang="vi-VN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2230" lvl="0" indent="-342900" algn="just" eaLnBrk="0" hangingPunct="0">
                        <a:lnSpc>
                          <a:spcPct val="130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98120" algn="l"/>
                        </a:tabLst>
                      </a:pP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94911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0F0185D-8081-C095-650C-847270AC2248}"/>
              </a:ext>
            </a:extLst>
          </p:cNvPr>
          <p:cNvSpPr txBox="1"/>
          <p:nvPr/>
        </p:nvSpPr>
        <p:spPr>
          <a:xfrm>
            <a:off x="3124200" y="1914442"/>
            <a:ext cx="6890479" cy="5803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61595" lvl="0" indent="-342900" algn="just" eaLnBrk="0" hangingPunct="0">
              <a:lnSpc>
                <a:spcPct val="130000"/>
              </a:lnSpc>
              <a:buClr>
                <a:srgbClr val="231F20"/>
              </a:buClr>
              <a:buSzPts val="1250"/>
              <a:buFont typeface="Arial" panose="020B0604020202020204" pitchFamily="34" charset="0"/>
              <a:buChar char="–"/>
              <a:tabLst>
                <a:tab pos="186690" algn="l"/>
              </a:tabLst>
            </a:pPr>
            <a:r>
              <a:rPr lang="en-US" sz="3200" kern="100" dirty="0" err="1">
                <a:solidFill>
                  <a:schemeClr val="bg2"/>
                </a:solidFill>
                <a:effectLst/>
              </a:rPr>
              <a:t>Định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kì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khoảng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3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năm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liên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tục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sau</a:t>
            </a:r>
            <a:r>
              <a:rPr lang="en-US" sz="3200" kern="100" spc="-2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spc="-20" dirty="0" err="1">
                <a:solidFill>
                  <a:schemeClr val="bg2"/>
                </a:solidFill>
                <a:effectLst/>
              </a:rPr>
              <a:t>khi</a:t>
            </a:r>
            <a:r>
              <a:rPr lang="en-US" sz="3200" kern="100" spc="-2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trồng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;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số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lần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tuỳ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thuộc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tình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hình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cụ</a:t>
            </a:r>
            <a:r>
              <a:rPr lang="en-US" sz="3200" kern="100" spc="9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thể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.</a:t>
            </a:r>
          </a:p>
          <a:p>
            <a:pPr marL="342900" marR="62230" lvl="0" indent="-342900" algn="just" eaLnBrk="0" hangingPunct="0">
              <a:lnSpc>
                <a:spcPct val="130000"/>
              </a:lnSpc>
              <a:buClr>
                <a:srgbClr val="231F20"/>
              </a:buClr>
              <a:buSzPts val="1250"/>
              <a:buFont typeface="Arial" panose="020B0604020202020204" pitchFamily="34" charset="0"/>
              <a:buChar char="–"/>
              <a:tabLst>
                <a:tab pos="208915" algn="l"/>
              </a:tabLst>
            </a:pPr>
            <a:r>
              <a:rPr lang="en-US" sz="3200" kern="100" dirty="0" err="1">
                <a:solidFill>
                  <a:schemeClr val="bg2"/>
                </a:solidFill>
                <a:effectLst/>
              </a:rPr>
              <a:t>Thời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điểm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: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trước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thời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kì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cỏ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dại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sinh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trưởng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mạnh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nhất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hoặc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trước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khi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spc="-25" dirty="0" err="1">
                <a:solidFill>
                  <a:schemeClr val="bg2"/>
                </a:solidFill>
                <a:effectLst/>
              </a:rPr>
              <a:t>bón</a:t>
            </a:r>
            <a:r>
              <a:rPr lang="en-US" sz="3200" kern="100" spc="-25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phân</a:t>
            </a:r>
            <a:r>
              <a:rPr lang="en-US" sz="3200" kern="100" spc="-3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thúc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.</a:t>
            </a:r>
          </a:p>
          <a:p>
            <a:pPr marL="342900" marR="62230" lvl="0" indent="-342900" algn="just" eaLnBrk="0" hangingPunct="0">
              <a:lnSpc>
                <a:spcPct val="130000"/>
              </a:lnSpc>
              <a:buClr>
                <a:srgbClr val="231F20"/>
              </a:buClr>
              <a:buSzPts val="1250"/>
              <a:buFont typeface="Arial" panose="020B0604020202020204" pitchFamily="34" charset="0"/>
              <a:buChar char="–"/>
              <a:tabLst>
                <a:tab pos="181610" algn="l"/>
              </a:tabLst>
            </a:pPr>
            <a:r>
              <a:rPr lang="en-US" sz="3200" kern="100" dirty="0" err="1">
                <a:solidFill>
                  <a:schemeClr val="bg2"/>
                </a:solidFill>
                <a:effectLst/>
              </a:rPr>
              <a:t>Làm</a:t>
            </a:r>
            <a:r>
              <a:rPr lang="en-US" sz="3200" kern="100" spc="-65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spc="-15" dirty="0" err="1">
                <a:solidFill>
                  <a:schemeClr val="bg2"/>
                </a:solidFill>
                <a:effectLst/>
              </a:rPr>
              <a:t>toàn</a:t>
            </a:r>
            <a:r>
              <a:rPr lang="en-US" sz="3200" kern="100" spc="-6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spc="-15" dirty="0" err="1">
                <a:solidFill>
                  <a:schemeClr val="bg2"/>
                </a:solidFill>
                <a:effectLst/>
              </a:rPr>
              <a:t>diện</a:t>
            </a:r>
            <a:r>
              <a:rPr lang="en-US" sz="3200" kern="100" spc="-6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spc="-15" dirty="0" err="1">
                <a:solidFill>
                  <a:schemeClr val="bg2"/>
                </a:solidFill>
                <a:effectLst/>
              </a:rPr>
              <a:t>với</a:t>
            </a:r>
            <a:r>
              <a:rPr lang="en-US" sz="3200" kern="100" spc="-65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địa</a:t>
            </a:r>
            <a:r>
              <a:rPr lang="en-US" sz="3200" kern="100" spc="-6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hình</a:t>
            </a:r>
            <a:r>
              <a:rPr lang="en-US" sz="3200" kern="100" spc="-6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spc="-15" dirty="0" err="1">
                <a:solidFill>
                  <a:schemeClr val="bg2"/>
                </a:solidFill>
                <a:effectLst/>
              </a:rPr>
              <a:t>bằng</a:t>
            </a:r>
            <a:r>
              <a:rPr lang="en-US" sz="3200" kern="100" spc="-6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spc="-20" dirty="0" err="1">
                <a:solidFill>
                  <a:schemeClr val="bg2"/>
                </a:solidFill>
                <a:effectLst/>
              </a:rPr>
              <a:t>phẳng</a:t>
            </a:r>
            <a:r>
              <a:rPr lang="en-US" sz="3200" kern="100" spc="-2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spc="-15" dirty="0" err="1">
                <a:solidFill>
                  <a:schemeClr val="bg2"/>
                </a:solidFill>
                <a:effectLst/>
              </a:rPr>
              <a:t>hoặc</a:t>
            </a:r>
            <a:r>
              <a:rPr lang="en-US" sz="3200" kern="100" spc="-45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cục</a:t>
            </a:r>
            <a:r>
              <a:rPr lang="en-US" sz="3200" kern="100" spc="-45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bộ</a:t>
            </a:r>
            <a:r>
              <a:rPr lang="en-US" sz="3200" kern="100" spc="-4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ở</a:t>
            </a:r>
            <a:r>
              <a:rPr lang="en-US" sz="3200" kern="100" spc="-45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spc="-15" dirty="0" err="1">
                <a:solidFill>
                  <a:schemeClr val="bg2"/>
                </a:solidFill>
                <a:effectLst/>
              </a:rPr>
              <a:t>nơi</a:t>
            </a:r>
            <a:r>
              <a:rPr lang="en-US" sz="3200" kern="100" spc="-45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địa</a:t>
            </a:r>
            <a:r>
              <a:rPr lang="en-US" sz="3200" kern="100" spc="-4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hình</a:t>
            </a:r>
            <a:r>
              <a:rPr lang="en-US" sz="3200" kern="100" spc="-45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spc="-20" dirty="0" err="1">
                <a:solidFill>
                  <a:schemeClr val="bg2"/>
                </a:solidFill>
                <a:effectLst/>
              </a:rPr>
              <a:t>đất</a:t>
            </a:r>
            <a:r>
              <a:rPr lang="en-US" sz="3200" kern="100" spc="-45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spc="-15" dirty="0" err="1">
                <a:solidFill>
                  <a:schemeClr val="bg2"/>
                </a:solidFill>
                <a:effectLst/>
              </a:rPr>
              <a:t>dốc</a:t>
            </a:r>
            <a:r>
              <a:rPr lang="en-US" sz="3200" kern="100" spc="-15" dirty="0">
                <a:solidFill>
                  <a:schemeClr val="bg2"/>
                </a:solidFill>
                <a:effectLst/>
              </a:rPr>
              <a:t>.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D6D674-A6D6-41B1-57AC-8F5EC6A7C56D}"/>
              </a:ext>
            </a:extLst>
          </p:cNvPr>
          <p:cNvSpPr txBox="1"/>
          <p:nvPr/>
        </p:nvSpPr>
        <p:spPr>
          <a:xfrm>
            <a:off x="10475002" y="2569431"/>
            <a:ext cx="7124075" cy="3239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62230" lvl="0" indent="-342900" algn="just" eaLnBrk="0" hangingPunct="0">
              <a:lnSpc>
                <a:spcPct val="130000"/>
              </a:lnSpc>
              <a:buClr>
                <a:srgbClr val="231F20"/>
              </a:buClr>
              <a:buSzPts val="1250"/>
              <a:buFont typeface="Arial" panose="020B0604020202020204" pitchFamily="34" charset="0"/>
              <a:buChar char="–"/>
              <a:tabLst>
                <a:tab pos="198120" algn="l"/>
              </a:tabLst>
            </a:pPr>
            <a:r>
              <a:rPr lang="en-US" sz="3200" kern="100" dirty="0" err="1">
                <a:solidFill>
                  <a:schemeClr val="bg2"/>
                </a:solidFill>
                <a:effectLst/>
              </a:rPr>
              <a:t>Làm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đất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tơi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spc="-20" dirty="0" err="1">
                <a:solidFill>
                  <a:schemeClr val="bg2"/>
                </a:solidFill>
                <a:effectLst/>
              </a:rPr>
              <a:t>xốp</a:t>
            </a:r>
            <a:r>
              <a:rPr lang="en-US" sz="3200" kern="100" spc="-20" dirty="0">
                <a:solidFill>
                  <a:schemeClr val="bg2"/>
                </a:solidFill>
                <a:effectLst/>
              </a:rPr>
              <a:t>,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tăng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khả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năng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thấm</a:t>
            </a:r>
            <a:r>
              <a:rPr lang="en-US" sz="3200" kern="100" spc="-15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nước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.</a:t>
            </a:r>
          </a:p>
          <a:p>
            <a:pPr marL="342900" marR="61595" lvl="0" indent="-342900" algn="just" eaLnBrk="0" hangingPunct="0">
              <a:lnSpc>
                <a:spcPct val="130000"/>
              </a:lnSpc>
              <a:buClr>
                <a:srgbClr val="231F20"/>
              </a:buClr>
              <a:buSzPts val="1250"/>
              <a:buFont typeface="Arial" panose="020B0604020202020204" pitchFamily="34" charset="0"/>
              <a:buChar char="–"/>
              <a:tabLst>
                <a:tab pos="223520" algn="l"/>
              </a:tabLst>
            </a:pPr>
            <a:r>
              <a:rPr lang="en-US" sz="3200" kern="100" spc="-15" dirty="0" err="1">
                <a:solidFill>
                  <a:schemeClr val="bg2"/>
                </a:solidFill>
                <a:effectLst/>
              </a:rPr>
              <a:t>Hạn</a:t>
            </a:r>
            <a:r>
              <a:rPr lang="en-US" sz="3200" kern="100" spc="-15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chế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cạnh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spc="-20" dirty="0" err="1">
                <a:solidFill>
                  <a:schemeClr val="bg2"/>
                </a:solidFill>
                <a:effectLst/>
              </a:rPr>
              <a:t>tranh</a:t>
            </a:r>
            <a:r>
              <a:rPr lang="en-US" sz="3200" kern="100" spc="-2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dinh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dưỡng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của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cỏ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spc="-30" dirty="0" err="1">
                <a:solidFill>
                  <a:schemeClr val="bg2"/>
                </a:solidFill>
                <a:effectLst/>
              </a:rPr>
              <a:t>dại</a:t>
            </a:r>
            <a:r>
              <a:rPr lang="en-US" sz="3200" kern="100" spc="-3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với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cây</a:t>
            </a:r>
            <a:r>
              <a:rPr lang="en-US" sz="3200" kern="100" spc="-75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trồng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.</a:t>
            </a:r>
          </a:p>
          <a:p>
            <a:pPr marL="342900" marR="61595" lvl="0" indent="-342900" algn="just" eaLnBrk="0" hangingPunct="0">
              <a:lnSpc>
                <a:spcPct val="130000"/>
              </a:lnSpc>
              <a:buClr>
                <a:srgbClr val="231F20"/>
              </a:buClr>
              <a:buSzPts val="1250"/>
              <a:buFont typeface="Arial" panose="020B0604020202020204" pitchFamily="34" charset="0"/>
              <a:buChar char="–"/>
              <a:tabLst>
                <a:tab pos="186055" algn="l"/>
              </a:tabLst>
            </a:pPr>
            <a:r>
              <a:rPr lang="en-US" sz="3200" kern="100" dirty="0" err="1">
                <a:solidFill>
                  <a:schemeClr val="bg2"/>
                </a:solidFill>
                <a:effectLst/>
              </a:rPr>
              <a:t>Phá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bỏ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nơi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ẩn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nấp</a:t>
            </a:r>
            <a:r>
              <a:rPr lang="en-US" sz="3200" kern="100" spc="-11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của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sâu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bệnh</a:t>
            </a:r>
            <a:r>
              <a:rPr lang="en-US" sz="3200" kern="100" spc="-55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hại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.</a:t>
            </a:r>
            <a:endParaRPr lang="en-US" sz="3200" kern="100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7825A1-FBFA-ECD0-D506-C6F99A1A5234}"/>
              </a:ext>
            </a:extLst>
          </p:cNvPr>
          <p:cNvSpPr txBox="1"/>
          <p:nvPr/>
        </p:nvSpPr>
        <p:spPr>
          <a:xfrm>
            <a:off x="2396241" y="8099748"/>
            <a:ext cx="15236876" cy="89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lnSpc>
                <a:spcPct val="130000"/>
              </a:lnSpc>
              <a:spcAft>
                <a:spcPts val="1000"/>
              </a:spcAft>
            </a:pPr>
            <a:r>
              <a:rPr lang="vi-VN" sz="4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Vì sao nên làm cỏ, vun xới trước khi bón phân thúc?</a:t>
            </a:r>
            <a:endParaRPr lang="en-US" sz="36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E74A5C14-40F2-9576-0A18-2A8F389B8EA3}"/>
              </a:ext>
            </a:extLst>
          </p:cNvPr>
          <p:cNvSpPr/>
          <p:nvPr/>
        </p:nvSpPr>
        <p:spPr>
          <a:xfrm>
            <a:off x="240468" y="8099748"/>
            <a:ext cx="2130477" cy="990600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0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ìm hiểu kỹ thuật cơ bản trồng và phát triển cây lâm nghiệp">
            <a:extLst>
              <a:ext uri="{FF2B5EF4-FFF2-40B4-BE49-F238E27FC236}">
                <a16:creationId xmlns:a16="http://schemas.microsoft.com/office/drawing/2014/main" id="{3472E159-522F-3827-F2AA-077A59310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81100"/>
            <a:ext cx="12877800" cy="858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168A87-EFD8-F475-A1D3-34C8CD1FF8A1}"/>
              </a:ext>
            </a:extLst>
          </p:cNvPr>
          <p:cNvSpPr txBox="1"/>
          <p:nvPr/>
        </p:nvSpPr>
        <p:spPr>
          <a:xfrm>
            <a:off x="5791200" y="3429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FF00"/>
                </a:solidFill>
              </a:rPr>
              <a:t>LÀM CỎ, VUN XỚI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19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879D86B-92DA-CF61-8AFB-D1CBBC99F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32771"/>
              </p:ext>
            </p:extLst>
          </p:nvPr>
        </p:nvGraphicFramePr>
        <p:xfrm>
          <a:off x="228600" y="1257300"/>
          <a:ext cx="17830800" cy="63691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3718">
                  <a:extLst>
                    <a:ext uri="{9D8B030D-6E8A-4147-A177-3AD203B41FA5}">
                      <a16:colId xmlns:a16="http://schemas.microsoft.com/office/drawing/2014/main" val="2817784551"/>
                    </a:ext>
                  </a:extLst>
                </a:gridCol>
                <a:gridCol w="7116328">
                  <a:extLst>
                    <a:ext uri="{9D8B030D-6E8A-4147-A177-3AD203B41FA5}">
                      <a16:colId xmlns:a16="http://schemas.microsoft.com/office/drawing/2014/main" val="1328635099"/>
                    </a:ext>
                  </a:extLst>
                </a:gridCol>
                <a:gridCol w="7750754">
                  <a:extLst>
                    <a:ext uri="{9D8B030D-6E8A-4147-A177-3AD203B41FA5}">
                      <a16:colId xmlns:a16="http://schemas.microsoft.com/office/drawing/2014/main" val="3754046054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186690" algn="ctr" eaLnBrk="0" hangingPunct="0">
                        <a:lnSpc>
                          <a:spcPct val="130000"/>
                        </a:lnSpc>
                      </a:pPr>
                      <a:r>
                        <a:rPr lang="en-US" sz="3200" b="1" kern="100" dirty="0" err="1">
                          <a:solidFill>
                            <a:srgbClr val="FF0000"/>
                          </a:solidFill>
                          <a:effectLst/>
                        </a:rPr>
                        <a:t>Hoạt</a:t>
                      </a:r>
                      <a:r>
                        <a:rPr lang="en-US" sz="3200" b="1" kern="1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200" b="1" kern="100" dirty="0" err="1">
                          <a:solidFill>
                            <a:srgbClr val="FF0000"/>
                          </a:solidFill>
                          <a:effectLst/>
                        </a:rPr>
                        <a:t>động</a:t>
                      </a:r>
                      <a:endParaRPr lang="en-US" sz="3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20445" marR="1013460" algn="ctr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00" dirty="0" err="1">
                          <a:solidFill>
                            <a:srgbClr val="FF0000"/>
                          </a:solidFill>
                          <a:effectLst/>
                        </a:rPr>
                        <a:t>Kĩ</a:t>
                      </a:r>
                      <a:r>
                        <a:rPr lang="en-US" sz="3200" b="1" kern="1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200" b="1" kern="100" dirty="0" err="1">
                          <a:solidFill>
                            <a:srgbClr val="FF0000"/>
                          </a:solidFill>
                          <a:effectLst/>
                        </a:rPr>
                        <a:t>thuật</a:t>
                      </a:r>
                      <a:endParaRPr lang="en-US" sz="3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6855" algn="ctr" eaLnBrk="0" hangingPunct="0">
                        <a:lnSpc>
                          <a:spcPct val="130000"/>
                        </a:lnSpc>
                      </a:pPr>
                      <a:r>
                        <a:rPr lang="en-US" sz="3200" b="1" kern="100" dirty="0" err="1">
                          <a:solidFill>
                            <a:srgbClr val="FF0000"/>
                          </a:solidFill>
                          <a:effectLst/>
                        </a:rPr>
                        <a:t>Mục</a:t>
                      </a:r>
                      <a:r>
                        <a:rPr lang="en-US" sz="3200" b="1" kern="1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200" b="1" kern="100" dirty="0" err="1">
                          <a:solidFill>
                            <a:srgbClr val="FF0000"/>
                          </a:solidFill>
                          <a:effectLst/>
                        </a:rPr>
                        <a:t>đích</a:t>
                      </a:r>
                      <a:r>
                        <a:rPr lang="en-US" sz="3200" b="1" kern="100" dirty="0">
                          <a:solidFill>
                            <a:srgbClr val="FF0000"/>
                          </a:solidFill>
                          <a:effectLst/>
                        </a:rPr>
                        <a:t>, ý </a:t>
                      </a:r>
                      <a:r>
                        <a:rPr lang="en-US" sz="3200" b="1" kern="100" dirty="0" err="1">
                          <a:solidFill>
                            <a:srgbClr val="FF0000"/>
                          </a:solidFill>
                          <a:effectLst/>
                        </a:rPr>
                        <a:t>nghĩa</a:t>
                      </a:r>
                      <a:endParaRPr lang="en-US" sz="3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423088"/>
                  </a:ext>
                </a:extLst>
              </a:tr>
              <a:tr h="2656898">
                <a:tc>
                  <a:txBody>
                    <a:bodyPr/>
                    <a:lstStyle/>
                    <a:p>
                      <a:pPr marL="70485" marR="0" lvl="0" indent="0" algn="l" defTabSz="1632844" rtl="0" eaLnBrk="0" fontAlgn="auto" latinLnBrk="0" hangingPunct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2. </a:t>
                      </a:r>
                      <a:r>
                        <a:rPr lang="en-US" sz="3200" b="1" kern="1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Bón</a:t>
                      </a:r>
                      <a:r>
                        <a:rPr lang="en-US" sz="3200" b="1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3200" b="1" kern="1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phân</a:t>
                      </a:r>
                      <a:r>
                        <a:rPr lang="en-US" sz="3200" b="1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3200" b="1" kern="1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thúc</a:t>
                      </a:r>
                      <a:endParaRPr lang="en-US" sz="3200" b="1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70485" eaLnBrk="0" hangingPunct="0">
                        <a:lnSpc>
                          <a:spcPct val="130000"/>
                        </a:lnSpc>
                      </a:pPr>
                      <a:endParaRPr lang="en-US" sz="3200" b="1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61595" lvl="0" indent="0" algn="just" eaLnBrk="0" hangingPunct="0">
                        <a:lnSpc>
                          <a:spcPct val="130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None/>
                        <a:tabLst>
                          <a:tab pos="186690" algn="l"/>
                        </a:tabLst>
                      </a:pPr>
                      <a:endParaRPr lang="en-US" sz="3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61595" lvl="0" indent="-342900" algn="just" eaLnBrk="0" hangingPunct="0">
                        <a:lnSpc>
                          <a:spcPct val="130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207645" algn="l"/>
                        </a:tabLst>
                      </a:pPr>
                      <a:endParaRPr lang="en-US" sz="3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92470"/>
                  </a:ext>
                </a:extLst>
              </a:tr>
              <a:tr h="3026494">
                <a:tc>
                  <a:txBody>
                    <a:bodyPr/>
                    <a:lstStyle/>
                    <a:p>
                      <a:pPr marL="70485" marR="0" lvl="0" indent="0" algn="l" defTabSz="1632844" rtl="0" eaLnBrk="0" fontAlgn="auto" latinLnBrk="0" hangingPunct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3. </a:t>
                      </a:r>
                      <a:r>
                        <a:rPr lang="en-US" sz="3200" b="1" kern="1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Tưới</a:t>
                      </a:r>
                      <a:r>
                        <a:rPr lang="en-US" sz="3200" b="1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3200" b="1" kern="1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nước</a:t>
                      </a:r>
                      <a:endParaRPr lang="en-US" sz="3200" b="1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70485" eaLnBrk="0" hangingPunct="0">
                        <a:lnSpc>
                          <a:spcPct val="130000"/>
                        </a:lnSpc>
                      </a:pPr>
                      <a:endParaRPr lang="en-US" sz="3200" b="1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1595" lvl="0" indent="0" algn="just" eaLnBrk="0" hangingPunct="0">
                        <a:lnSpc>
                          <a:spcPct val="130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None/>
                        <a:tabLst>
                          <a:tab pos="186690" algn="l"/>
                        </a:tabLst>
                      </a:pPr>
                      <a:endParaRPr lang="en-US" sz="3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61595" lvl="0" indent="-342900" algn="just" eaLnBrk="0" hangingPunct="0">
                        <a:lnSpc>
                          <a:spcPct val="130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207645" algn="l"/>
                        </a:tabLst>
                      </a:pPr>
                      <a:endParaRPr lang="en-US" sz="3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0833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2235F32-65C5-5F3A-3B3D-EB936A1CCC37}"/>
              </a:ext>
            </a:extLst>
          </p:cNvPr>
          <p:cNvSpPr txBox="1"/>
          <p:nvPr/>
        </p:nvSpPr>
        <p:spPr>
          <a:xfrm>
            <a:off x="3285344" y="2338183"/>
            <a:ext cx="6476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kern="100" dirty="0" err="1">
                <a:solidFill>
                  <a:schemeClr val="bg2"/>
                </a:solidFill>
                <a:effectLst/>
              </a:rPr>
              <a:t>Loại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phân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,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liều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lượng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,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thời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gian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và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phương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pháp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bón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tuỳ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thuộc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điều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kiện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lập</a:t>
            </a:r>
            <a:r>
              <a:rPr lang="en-US" sz="3200" kern="100" spc="-115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địa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,</a:t>
            </a:r>
            <a:r>
              <a:rPr lang="en-US" sz="3200" kern="100" spc="-115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loài</a:t>
            </a:r>
            <a:r>
              <a:rPr lang="en-US" sz="3200" kern="100" spc="-115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cây</a:t>
            </a:r>
            <a:r>
              <a:rPr lang="en-US" sz="3200" kern="100" spc="-115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và</a:t>
            </a:r>
            <a:r>
              <a:rPr lang="en-US" sz="3200" kern="100" spc="-11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giai</a:t>
            </a:r>
            <a:r>
              <a:rPr lang="en-US" sz="3200" kern="100" spc="-115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đoạn</a:t>
            </a:r>
            <a:r>
              <a:rPr lang="en-US" sz="3200" kern="100" spc="-115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sinh</a:t>
            </a:r>
            <a:r>
              <a:rPr lang="en-US" sz="3200" kern="100" spc="-115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trưởng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.</a:t>
            </a:r>
            <a:endParaRPr lang="en-US" sz="3200" kern="100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C4E6CA-81F7-E775-6CE2-84BCBE545AA4}"/>
              </a:ext>
            </a:extLst>
          </p:cNvPr>
          <p:cNvSpPr txBox="1"/>
          <p:nvPr/>
        </p:nvSpPr>
        <p:spPr>
          <a:xfrm>
            <a:off x="10344462" y="1960485"/>
            <a:ext cx="7391400" cy="2602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61595" lvl="0" indent="-342900" algn="just" eaLnBrk="0" hangingPunct="0">
              <a:lnSpc>
                <a:spcPct val="130000"/>
              </a:lnSpc>
              <a:buClr>
                <a:srgbClr val="231F20"/>
              </a:buClr>
              <a:buSzPts val="1250"/>
              <a:buFont typeface="Arial" panose="020B0604020202020204" pitchFamily="34" charset="0"/>
              <a:buChar char="–"/>
              <a:tabLst>
                <a:tab pos="207645" algn="l"/>
              </a:tabLst>
            </a:pPr>
            <a:r>
              <a:rPr lang="en-US" sz="3200" kern="100" spc="-15" dirty="0" err="1">
                <a:solidFill>
                  <a:schemeClr val="bg2"/>
                </a:solidFill>
                <a:effectLst/>
              </a:rPr>
              <a:t>Nâng</a:t>
            </a:r>
            <a:r>
              <a:rPr lang="en-US" sz="3200" kern="100" spc="-15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cao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độ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phì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spc="-20" dirty="0" err="1">
                <a:solidFill>
                  <a:schemeClr val="bg2"/>
                </a:solidFill>
                <a:effectLst/>
              </a:rPr>
              <a:t>của</a:t>
            </a:r>
            <a:r>
              <a:rPr lang="en-US" sz="3200" kern="100" spc="-2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đất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và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khả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năng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spc="-15" dirty="0" err="1">
                <a:solidFill>
                  <a:schemeClr val="bg2"/>
                </a:solidFill>
                <a:effectLst/>
              </a:rPr>
              <a:t>sinh</a:t>
            </a:r>
            <a:r>
              <a:rPr lang="en-US" sz="3200" kern="100" spc="-15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trưởng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,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phát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triển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spc="-20" dirty="0" err="1">
                <a:solidFill>
                  <a:schemeClr val="bg2"/>
                </a:solidFill>
                <a:effectLst/>
              </a:rPr>
              <a:t>của</a:t>
            </a:r>
            <a:r>
              <a:rPr lang="en-US" sz="3200" kern="100" spc="-2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cây</a:t>
            </a:r>
            <a:r>
              <a:rPr lang="en-US" sz="3200" kern="100" spc="-35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rừng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.</a:t>
            </a:r>
          </a:p>
          <a:p>
            <a:pPr marL="342900" marR="62230" lvl="0" indent="-342900" algn="just" eaLnBrk="0" hangingPunct="0">
              <a:lnSpc>
                <a:spcPct val="130000"/>
              </a:lnSpc>
              <a:buClr>
                <a:srgbClr val="231F20"/>
              </a:buClr>
              <a:buSzPts val="1250"/>
              <a:buFont typeface="Arial" panose="020B0604020202020204" pitchFamily="34" charset="0"/>
              <a:buChar char="–"/>
              <a:tabLst>
                <a:tab pos="198120" algn="l"/>
              </a:tabLst>
            </a:pPr>
            <a:r>
              <a:rPr lang="en-US" sz="3200" kern="100" spc="-15" dirty="0" err="1">
                <a:solidFill>
                  <a:schemeClr val="bg2"/>
                </a:solidFill>
                <a:effectLst/>
              </a:rPr>
              <a:t>Nâng</a:t>
            </a:r>
            <a:r>
              <a:rPr lang="en-US" sz="3200" kern="100" spc="-15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cao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sản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spc="-20" dirty="0" err="1">
                <a:solidFill>
                  <a:schemeClr val="bg2"/>
                </a:solidFill>
                <a:effectLst/>
              </a:rPr>
              <a:t>lượng</a:t>
            </a:r>
            <a:r>
              <a:rPr lang="en-US" sz="3200" kern="100" spc="-2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và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chất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lượng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lâm</a:t>
            </a:r>
            <a:r>
              <a:rPr lang="en-US" sz="3200" kern="100" spc="-175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sản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.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AC9739-3810-7365-6B1D-3AB7167A5B36}"/>
              </a:ext>
            </a:extLst>
          </p:cNvPr>
          <p:cNvSpPr txBox="1"/>
          <p:nvPr/>
        </p:nvSpPr>
        <p:spPr>
          <a:xfrm>
            <a:off x="3276600" y="5071947"/>
            <a:ext cx="6476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61595" lvl="0" indent="-342900" algn="just" eaLnBrk="0" hangingPunct="0">
              <a:lnSpc>
                <a:spcPct val="130000"/>
              </a:lnSpc>
              <a:buClr>
                <a:srgbClr val="231F20"/>
              </a:buClr>
              <a:buSzPts val="1250"/>
              <a:buFont typeface="Arial" panose="020B0604020202020204" pitchFamily="34" charset="0"/>
              <a:buChar char="–"/>
              <a:tabLst>
                <a:tab pos="186690" algn="l"/>
              </a:tabLst>
            </a:pPr>
            <a:r>
              <a:rPr lang="en-US" sz="3200" kern="100" dirty="0" err="1">
                <a:effectLst/>
              </a:rPr>
              <a:t>Lượng</a:t>
            </a:r>
            <a:r>
              <a:rPr lang="en-US" sz="3200" kern="100" dirty="0">
                <a:effectLst/>
              </a:rPr>
              <a:t> </a:t>
            </a:r>
            <a:r>
              <a:rPr lang="en-US" sz="3200" kern="100" dirty="0" err="1">
                <a:effectLst/>
              </a:rPr>
              <a:t>nước</a:t>
            </a:r>
            <a:r>
              <a:rPr lang="en-US" sz="3200" kern="100" dirty="0">
                <a:effectLst/>
              </a:rPr>
              <a:t>, </a:t>
            </a:r>
            <a:r>
              <a:rPr lang="en-US" sz="3200" kern="100" dirty="0" err="1">
                <a:effectLst/>
              </a:rPr>
              <a:t>số</a:t>
            </a:r>
            <a:r>
              <a:rPr lang="en-US" sz="3200" kern="100" dirty="0">
                <a:effectLst/>
              </a:rPr>
              <a:t> </a:t>
            </a:r>
            <a:r>
              <a:rPr lang="en-US" sz="3200" kern="100" dirty="0" err="1">
                <a:effectLst/>
              </a:rPr>
              <a:t>lần</a:t>
            </a:r>
            <a:r>
              <a:rPr lang="en-US" sz="3200" kern="100" dirty="0">
                <a:effectLst/>
              </a:rPr>
              <a:t> </a:t>
            </a:r>
            <a:r>
              <a:rPr lang="en-US" sz="3200" kern="100" dirty="0" err="1">
                <a:effectLst/>
              </a:rPr>
              <a:t>tưới</a:t>
            </a:r>
            <a:r>
              <a:rPr lang="en-US" sz="3200" kern="100" dirty="0">
                <a:effectLst/>
              </a:rPr>
              <a:t> </a:t>
            </a:r>
            <a:r>
              <a:rPr lang="en-US" sz="3200" kern="100" dirty="0" err="1">
                <a:effectLst/>
              </a:rPr>
              <a:t>căn</a:t>
            </a:r>
            <a:r>
              <a:rPr lang="en-US" sz="3200" kern="100" dirty="0">
                <a:effectLst/>
              </a:rPr>
              <a:t> </a:t>
            </a:r>
            <a:r>
              <a:rPr lang="en-US" sz="3200" kern="100" dirty="0" err="1">
                <a:effectLst/>
              </a:rPr>
              <a:t>cứ</a:t>
            </a:r>
            <a:r>
              <a:rPr lang="en-US" sz="3200" kern="100" dirty="0">
                <a:effectLst/>
              </a:rPr>
              <a:t> </a:t>
            </a:r>
            <a:r>
              <a:rPr lang="en-US" sz="3200" kern="100" dirty="0" err="1">
                <a:effectLst/>
              </a:rPr>
              <a:t>vào</a:t>
            </a:r>
            <a:r>
              <a:rPr lang="en-US" sz="3200" kern="100" spc="-60" dirty="0">
                <a:effectLst/>
              </a:rPr>
              <a:t> </a:t>
            </a:r>
            <a:r>
              <a:rPr lang="en-US" sz="3200" kern="100" dirty="0" err="1">
                <a:effectLst/>
              </a:rPr>
              <a:t>đặc</a:t>
            </a:r>
            <a:r>
              <a:rPr lang="en-US" sz="3200" kern="100" dirty="0">
                <a:effectLst/>
              </a:rPr>
              <a:t> </a:t>
            </a:r>
            <a:r>
              <a:rPr lang="en-US" sz="3200" kern="100" dirty="0" err="1">
                <a:effectLst/>
              </a:rPr>
              <a:t>điểm</a:t>
            </a:r>
            <a:r>
              <a:rPr lang="en-US" sz="3200" kern="100" dirty="0">
                <a:effectLst/>
              </a:rPr>
              <a:t> </a:t>
            </a:r>
            <a:r>
              <a:rPr lang="en-US" sz="3200" kern="100" dirty="0" err="1">
                <a:effectLst/>
              </a:rPr>
              <a:t>hệ</a:t>
            </a:r>
            <a:r>
              <a:rPr lang="en-US" sz="3200" kern="100" dirty="0">
                <a:effectLst/>
              </a:rPr>
              <a:t> </a:t>
            </a:r>
            <a:r>
              <a:rPr lang="en-US" sz="3200" kern="100" dirty="0" err="1">
                <a:effectLst/>
              </a:rPr>
              <a:t>rễ</a:t>
            </a:r>
            <a:r>
              <a:rPr lang="en-US" sz="3200" kern="100" dirty="0">
                <a:effectLst/>
              </a:rPr>
              <a:t>; </a:t>
            </a:r>
            <a:r>
              <a:rPr lang="en-US" sz="3200" kern="100" dirty="0" err="1">
                <a:effectLst/>
              </a:rPr>
              <a:t>loại</a:t>
            </a:r>
            <a:r>
              <a:rPr lang="en-US" sz="3200" kern="100" dirty="0">
                <a:effectLst/>
              </a:rPr>
              <a:t> </a:t>
            </a:r>
            <a:r>
              <a:rPr lang="en-US" sz="3200" kern="100" spc="-30" dirty="0" err="1">
                <a:effectLst/>
              </a:rPr>
              <a:t>cây</a:t>
            </a:r>
            <a:r>
              <a:rPr lang="en-US" sz="3200" kern="100" spc="-30" dirty="0">
                <a:effectLst/>
              </a:rPr>
              <a:t>, </a:t>
            </a:r>
            <a:r>
              <a:rPr lang="en-US" sz="3200" kern="100" dirty="0" err="1">
                <a:effectLst/>
              </a:rPr>
              <a:t>giai</a:t>
            </a:r>
            <a:r>
              <a:rPr lang="en-US" sz="3200" kern="100" dirty="0">
                <a:effectLst/>
              </a:rPr>
              <a:t> </a:t>
            </a:r>
            <a:r>
              <a:rPr lang="en-US" sz="3200" kern="100" dirty="0" err="1">
                <a:effectLst/>
              </a:rPr>
              <a:t>đoạn</a:t>
            </a:r>
            <a:r>
              <a:rPr lang="en-US" sz="3200" kern="100" dirty="0">
                <a:effectLst/>
              </a:rPr>
              <a:t> </a:t>
            </a:r>
            <a:r>
              <a:rPr lang="en-US" sz="3200" kern="100" dirty="0" err="1">
                <a:effectLst/>
              </a:rPr>
              <a:t>tuổi</a:t>
            </a:r>
            <a:r>
              <a:rPr lang="en-US" sz="3200" kern="100" dirty="0">
                <a:effectLst/>
              </a:rPr>
              <a:t>,</a:t>
            </a:r>
            <a:r>
              <a:rPr lang="en-US" sz="3200" kern="100" spc="-195" dirty="0">
                <a:effectLst/>
              </a:rPr>
              <a:t> </a:t>
            </a:r>
            <a:r>
              <a:rPr lang="en-US" sz="3200" kern="100" dirty="0" err="1">
                <a:effectLst/>
              </a:rPr>
              <a:t>điều</a:t>
            </a:r>
            <a:r>
              <a:rPr lang="en-US" sz="3200" kern="100" dirty="0">
                <a:effectLst/>
              </a:rPr>
              <a:t> </a:t>
            </a:r>
            <a:r>
              <a:rPr lang="en-US" sz="3200" kern="100" dirty="0" err="1">
                <a:effectLst/>
              </a:rPr>
              <a:t>kiện</a:t>
            </a:r>
            <a:r>
              <a:rPr lang="en-US" sz="3200" kern="100" dirty="0">
                <a:effectLst/>
              </a:rPr>
              <a:t> </a:t>
            </a:r>
            <a:r>
              <a:rPr lang="en-US" sz="3200" kern="100" dirty="0" err="1">
                <a:effectLst/>
              </a:rPr>
              <a:t>lập</a:t>
            </a:r>
            <a:r>
              <a:rPr lang="en-US" sz="3200" kern="100" spc="-65" dirty="0">
                <a:effectLst/>
              </a:rPr>
              <a:t> </a:t>
            </a:r>
            <a:r>
              <a:rPr lang="en-US" sz="3200" kern="100" dirty="0" err="1">
                <a:effectLst/>
              </a:rPr>
              <a:t>địa</a:t>
            </a:r>
            <a:r>
              <a:rPr lang="en-US" sz="3200" kern="100" dirty="0">
                <a:effectLst/>
              </a:rPr>
              <a:t>.</a:t>
            </a:r>
            <a:endParaRPr lang="en-US" sz="32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1920D1-C709-E7D4-8653-B26AD780473A}"/>
              </a:ext>
            </a:extLst>
          </p:cNvPr>
          <p:cNvSpPr txBox="1"/>
          <p:nvPr/>
        </p:nvSpPr>
        <p:spPr>
          <a:xfrm>
            <a:off x="10363200" y="5219700"/>
            <a:ext cx="7391400" cy="132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61595" lvl="0" indent="-342900" algn="just" eaLnBrk="0" hangingPunct="0">
              <a:lnSpc>
                <a:spcPct val="130000"/>
              </a:lnSpc>
              <a:buClr>
                <a:srgbClr val="231F20"/>
              </a:buClr>
              <a:buSzPts val="1250"/>
              <a:buFont typeface="Arial" panose="020B0604020202020204" pitchFamily="34" charset="0"/>
              <a:buChar char="–"/>
              <a:tabLst>
                <a:tab pos="207645" algn="l"/>
              </a:tabLst>
            </a:pPr>
            <a:r>
              <a:rPr lang="en-US" sz="3200" kern="100" spc="-15" dirty="0" err="1">
                <a:effectLst/>
              </a:rPr>
              <a:t>Nâng</a:t>
            </a:r>
            <a:r>
              <a:rPr lang="en-US" sz="3200" kern="100" spc="-15" dirty="0">
                <a:effectLst/>
              </a:rPr>
              <a:t> </a:t>
            </a:r>
            <a:r>
              <a:rPr lang="en-US" sz="3200" kern="100" dirty="0" err="1">
                <a:effectLst/>
              </a:rPr>
              <a:t>cao</a:t>
            </a:r>
            <a:r>
              <a:rPr lang="en-US" sz="3200" kern="100" dirty="0">
                <a:effectLst/>
              </a:rPr>
              <a:t> </a:t>
            </a:r>
            <a:r>
              <a:rPr lang="en-US" sz="3200" kern="100" dirty="0" err="1">
                <a:effectLst/>
              </a:rPr>
              <a:t>tỉ</a:t>
            </a:r>
            <a:r>
              <a:rPr lang="en-US" sz="3200" kern="100" dirty="0">
                <a:effectLst/>
              </a:rPr>
              <a:t> </a:t>
            </a:r>
            <a:r>
              <a:rPr lang="en-US" sz="3200" kern="100" dirty="0" err="1">
                <a:effectLst/>
              </a:rPr>
              <a:t>lệ</a:t>
            </a:r>
            <a:r>
              <a:rPr lang="en-US" sz="3200" kern="100" dirty="0">
                <a:effectLst/>
              </a:rPr>
              <a:t> </a:t>
            </a:r>
            <a:r>
              <a:rPr lang="en-US" sz="3200" kern="100" dirty="0" err="1">
                <a:effectLst/>
              </a:rPr>
              <a:t>sống</a:t>
            </a:r>
            <a:r>
              <a:rPr lang="en-US" sz="3200" kern="100" spc="-150" dirty="0">
                <a:effectLst/>
              </a:rPr>
              <a:t> </a:t>
            </a:r>
            <a:r>
              <a:rPr lang="en-US" sz="3200" kern="100" spc="-30" dirty="0" err="1">
                <a:effectLst/>
              </a:rPr>
              <a:t>và</a:t>
            </a:r>
            <a:r>
              <a:rPr lang="en-US" sz="3200" kern="100" spc="-30" dirty="0">
                <a:effectLst/>
              </a:rPr>
              <a:t> </a:t>
            </a:r>
            <a:r>
              <a:rPr lang="en-US" sz="3200" kern="100" dirty="0" err="1">
                <a:effectLst/>
              </a:rPr>
              <a:t>khả</a:t>
            </a:r>
            <a:r>
              <a:rPr lang="en-US" sz="3200" kern="100" dirty="0">
                <a:effectLst/>
              </a:rPr>
              <a:t> </a:t>
            </a:r>
            <a:r>
              <a:rPr lang="en-US" sz="3200" kern="100" dirty="0" err="1">
                <a:effectLst/>
              </a:rPr>
              <a:t>năng</a:t>
            </a:r>
            <a:r>
              <a:rPr lang="en-US" sz="3200" kern="100" dirty="0">
                <a:effectLst/>
              </a:rPr>
              <a:t> </a:t>
            </a:r>
            <a:r>
              <a:rPr lang="en-US" sz="3200" kern="100" dirty="0" err="1">
                <a:effectLst/>
              </a:rPr>
              <a:t>sinh</a:t>
            </a:r>
            <a:r>
              <a:rPr lang="en-US" sz="3200" kern="100" dirty="0">
                <a:effectLst/>
              </a:rPr>
              <a:t> </a:t>
            </a:r>
            <a:r>
              <a:rPr lang="en-US" sz="3200" kern="100" spc="-15" dirty="0" err="1">
                <a:effectLst/>
              </a:rPr>
              <a:t>trưởng</a:t>
            </a:r>
            <a:r>
              <a:rPr lang="en-US" sz="3200" kern="100" spc="-15" dirty="0">
                <a:effectLst/>
              </a:rPr>
              <a:t>, </a:t>
            </a:r>
            <a:r>
              <a:rPr lang="en-US" sz="3200" kern="100" dirty="0" err="1">
                <a:effectLst/>
              </a:rPr>
              <a:t>phát</a:t>
            </a:r>
            <a:r>
              <a:rPr lang="en-US" sz="3200" kern="100" dirty="0">
                <a:effectLst/>
              </a:rPr>
              <a:t> </a:t>
            </a:r>
            <a:r>
              <a:rPr lang="en-US" sz="3200" kern="100" dirty="0" err="1">
                <a:effectLst/>
              </a:rPr>
              <a:t>triển</a:t>
            </a:r>
            <a:r>
              <a:rPr lang="en-US" sz="3200" kern="100" dirty="0">
                <a:effectLst/>
              </a:rPr>
              <a:t> </a:t>
            </a:r>
            <a:r>
              <a:rPr lang="en-US" sz="3200" kern="100" dirty="0" err="1">
                <a:effectLst/>
              </a:rPr>
              <a:t>của</a:t>
            </a:r>
            <a:r>
              <a:rPr lang="en-US" sz="3200" kern="100" dirty="0">
                <a:effectLst/>
              </a:rPr>
              <a:t> </a:t>
            </a:r>
            <a:r>
              <a:rPr lang="en-US" sz="3200" kern="100" dirty="0" err="1">
                <a:effectLst/>
              </a:rPr>
              <a:t>cây</a:t>
            </a:r>
            <a:r>
              <a:rPr lang="en-US" sz="3200" kern="100" spc="-15" dirty="0">
                <a:effectLst/>
              </a:rPr>
              <a:t> </a:t>
            </a:r>
            <a:r>
              <a:rPr lang="en-US" sz="3200" kern="100" dirty="0" err="1">
                <a:effectLst/>
              </a:rPr>
              <a:t>rừng</a:t>
            </a:r>
            <a:r>
              <a:rPr lang="en-US" sz="3200" kern="100" dirty="0">
                <a:effectLst/>
              </a:rPr>
              <a:t>.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AD6FF4-FB07-27E0-B16B-A7D2695FE429}"/>
              </a:ext>
            </a:extLst>
          </p:cNvPr>
          <p:cNvSpPr txBox="1"/>
          <p:nvPr/>
        </p:nvSpPr>
        <p:spPr>
          <a:xfrm>
            <a:off x="3581400" y="7961689"/>
            <a:ext cx="14478000" cy="1471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>
              <a:lnSpc>
                <a:spcPct val="130000"/>
              </a:lnSpc>
              <a:spcAft>
                <a:spcPts val="1000"/>
              </a:spcAft>
            </a:pPr>
            <a:r>
              <a:rPr lang="vi-VN" sz="3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 ví dụ về một số loại phân bón thường được dùng để bón thúc, bón lót trong trồng rừng?</a:t>
            </a:r>
            <a:endParaRPr lang="en-US" sz="28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2AD53E6D-86B7-68E1-11B9-5D8458143F6E}"/>
              </a:ext>
            </a:extLst>
          </p:cNvPr>
          <p:cNvSpPr/>
          <p:nvPr/>
        </p:nvSpPr>
        <p:spPr>
          <a:xfrm>
            <a:off x="1028075" y="8199804"/>
            <a:ext cx="2286000" cy="995389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4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  <p:bldP spid="4" grpId="0"/>
      <p:bldP spid="8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ưới tiết kiệm cho nho giảm 30 - 40% lượng nước so với tưới tràn. Ảnh: M.Hậu.">
            <a:extLst>
              <a:ext uri="{FF2B5EF4-FFF2-40B4-BE49-F238E27FC236}">
                <a16:creationId xmlns:a16="http://schemas.microsoft.com/office/drawing/2014/main" id="{F8CF91B5-04E3-0141-975F-EAF890A85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71" y="1762594"/>
            <a:ext cx="9076418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ón thúc là gì? Cách bón thúc cho cây trồng năng suất cao">
            <a:extLst>
              <a:ext uri="{FF2B5EF4-FFF2-40B4-BE49-F238E27FC236}">
                <a16:creationId xmlns:a16="http://schemas.microsoft.com/office/drawing/2014/main" id="{0BDDECBE-63CD-7DC4-3559-2D57336E1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874" y="1762594"/>
            <a:ext cx="8729155" cy="591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65CE8F-11DB-61D0-5187-6C63D758A42A}"/>
              </a:ext>
            </a:extLst>
          </p:cNvPr>
          <p:cNvSpPr txBox="1"/>
          <p:nvPr/>
        </p:nvSpPr>
        <p:spPr>
          <a:xfrm>
            <a:off x="5791200" y="3429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FF00"/>
                </a:solidFill>
              </a:rPr>
              <a:t>TƯỚI NƯỚC, BÓN THÚC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104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F36B27E-024E-778C-E56E-F57DCC27F3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353328"/>
              </p:ext>
            </p:extLst>
          </p:nvPr>
        </p:nvGraphicFramePr>
        <p:xfrm>
          <a:off x="190500" y="190500"/>
          <a:ext cx="17907000" cy="7239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6383">
                  <a:extLst>
                    <a:ext uri="{9D8B030D-6E8A-4147-A177-3AD203B41FA5}">
                      <a16:colId xmlns:a16="http://schemas.microsoft.com/office/drawing/2014/main" val="61308916"/>
                    </a:ext>
                  </a:extLst>
                </a:gridCol>
                <a:gridCol w="8034517">
                  <a:extLst>
                    <a:ext uri="{9D8B030D-6E8A-4147-A177-3AD203B41FA5}">
                      <a16:colId xmlns:a16="http://schemas.microsoft.com/office/drawing/2014/main" val="3530891747"/>
                    </a:ext>
                  </a:extLst>
                </a:gridCol>
                <a:gridCol w="6896100">
                  <a:extLst>
                    <a:ext uri="{9D8B030D-6E8A-4147-A177-3AD203B41FA5}">
                      <a16:colId xmlns:a16="http://schemas.microsoft.com/office/drawing/2014/main" val="1265442357"/>
                    </a:ext>
                  </a:extLst>
                </a:gridCol>
              </a:tblGrid>
              <a:tr h="821941">
                <a:tc>
                  <a:txBody>
                    <a:bodyPr/>
                    <a:lstStyle/>
                    <a:p>
                      <a:pPr marL="186690" algn="ctr" eaLnBrk="0" hangingPunct="0">
                        <a:lnSpc>
                          <a:spcPct val="130000"/>
                        </a:lnSpc>
                      </a:pPr>
                      <a:r>
                        <a:rPr lang="en-US" sz="3200" b="1" kern="100" dirty="0" err="1">
                          <a:solidFill>
                            <a:srgbClr val="FF0000"/>
                          </a:solidFill>
                          <a:effectLst/>
                        </a:rPr>
                        <a:t>Hoạt</a:t>
                      </a:r>
                      <a:r>
                        <a:rPr lang="en-US" sz="3200" b="1" kern="1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200" b="1" kern="100" dirty="0" err="1">
                          <a:solidFill>
                            <a:srgbClr val="FF0000"/>
                          </a:solidFill>
                          <a:effectLst/>
                        </a:rPr>
                        <a:t>động</a:t>
                      </a:r>
                      <a:endParaRPr lang="en-US" sz="3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20445" marR="1013460" algn="ctr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00" dirty="0" err="1">
                          <a:solidFill>
                            <a:srgbClr val="FF0000"/>
                          </a:solidFill>
                          <a:effectLst/>
                        </a:rPr>
                        <a:t>Kĩ</a:t>
                      </a:r>
                      <a:r>
                        <a:rPr lang="en-US" sz="3200" b="1" kern="1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200" b="1" kern="100" dirty="0" err="1">
                          <a:solidFill>
                            <a:srgbClr val="FF0000"/>
                          </a:solidFill>
                          <a:effectLst/>
                        </a:rPr>
                        <a:t>thuật</a:t>
                      </a:r>
                      <a:endParaRPr lang="en-US" sz="3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36855" algn="ctr" eaLnBrk="0" hangingPunct="0">
                        <a:lnSpc>
                          <a:spcPct val="130000"/>
                        </a:lnSpc>
                      </a:pPr>
                      <a:r>
                        <a:rPr lang="en-US" sz="3200" b="1" kern="100" dirty="0" err="1">
                          <a:solidFill>
                            <a:srgbClr val="FF0000"/>
                          </a:solidFill>
                          <a:effectLst/>
                        </a:rPr>
                        <a:t>Mục</a:t>
                      </a:r>
                      <a:r>
                        <a:rPr lang="en-US" sz="3200" b="1" kern="1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200" b="1" kern="100" dirty="0" err="1">
                          <a:solidFill>
                            <a:srgbClr val="FF0000"/>
                          </a:solidFill>
                          <a:effectLst/>
                        </a:rPr>
                        <a:t>đích</a:t>
                      </a:r>
                      <a:r>
                        <a:rPr lang="en-US" sz="3200" b="1" kern="100" dirty="0">
                          <a:solidFill>
                            <a:srgbClr val="FF0000"/>
                          </a:solidFill>
                          <a:effectLst/>
                        </a:rPr>
                        <a:t>, ý </a:t>
                      </a:r>
                      <a:r>
                        <a:rPr lang="en-US" sz="3200" b="1" kern="100" dirty="0" err="1">
                          <a:solidFill>
                            <a:srgbClr val="FF0000"/>
                          </a:solidFill>
                          <a:effectLst/>
                        </a:rPr>
                        <a:t>nghĩa</a:t>
                      </a:r>
                      <a:endParaRPr lang="en-US" sz="3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317911"/>
                  </a:ext>
                </a:extLst>
              </a:tr>
              <a:tr h="6417059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30000"/>
                        </a:lnSpc>
                      </a:pPr>
                      <a:r>
                        <a:rPr lang="en-US" sz="2800" b="1" kern="100" dirty="0">
                          <a:effectLst/>
                        </a:rPr>
                        <a:t>4. </a:t>
                      </a:r>
                      <a:r>
                        <a:rPr lang="en-US" sz="2800" b="1" kern="100" dirty="0" err="1">
                          <a:effectLst/>
                        </a:rPr>
                        <a:t>Tỉa</a:t>
                      </a:r>
                      <a:r>
                        <a:rPr lang="en-US" sz="2800" b="1" kern="100" dirty="0">
                          <a:effectLst/>
                        </a:rPr>
                        <a:t> </a:t>
                      </a:r>
                      <a:r>
                        <a:rPr lang="en-US" sz="2800" b="1" kern="100" dirty="0" err="1">
                          <a:effectLst/>
                        </a:rPr>
                        <a:t>cành</a:t>
                      </a:r>
                      <a:r>
                        <a:rPr lang="en-US" sz="2800" b="1" kern="100" dirty="0">
                          <a:effectLst/>
                        </a:rPr>
                        <a:t>, </a:t>
                      </a:r>
                      <a:r>
                        <a:rPr lang="en-US" sz="2800" b="1" kern="100" dirty="0" err="1">
                          <a:effectLst/>
                        </a:rPr>
                        <a:t>tỉa</a:t>
                      </a:r>
                      <a:r>
                        <a:rPr lang="en-US" sz="2800" b="1" kern="100" dirty="0">
                          <a:effectLst/>
                        </a:rPr>
                        <a:t> </a:t>
                      </a:r>
                      <a:r>
                        <a:rPr lang="en-US" sz="2800" b="1" kern="100" dirty="0" err="1">
                          <a:effectLst/>
                        </a:rPr>
                        <a:t>thưa</a:t>
                      </a:r>
                      <a:endParaRPr lang="en-US" sz="28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30000"/>
                        </a:lnSpc>
                      </a:pP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62230" lvl="0" indent="-342900" algn="just" eaLnBrk="0" hangingPunct="0">
                        <a:lnSpc>
                          <a:spcPct val="130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98120" algn="l"/>
                        </a:tabLst>
                      </a:pPr>
                      <a:endParaRPr lang="vi-VN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2230" lvl="0" indent="-342900" algn="just" eaLnBrk="0" hangingPunct="0">
                        <a:lnSpc>
                          <a:spcPct val="130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98120" algn="l"/>
                        </a:tabLst>
                      </a:pPr>
                      <a:endParaRPr lang="vi-VN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2230" lvl="0" indent="-342900" algn="just" eaLnBrk="0" hangingPunct="0">
                        <a:lnSpc>
                          <a:spcPct val="130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98120" algn="l"/>
                        </a:tabLst>
                      </a:pPr>
                      <a:endParaRPr lang="vi-VN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2230" lvl="0" indent="-342900" algn="just" eaLnBrk="0" hangingPunct="0">
                        <a:lnSpc>
                          <a:spcPct val="130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98120" algn="l"/>
                        </a:tabLst>
                      </a:pPr>
                      <a:endParaRPr lang="vi-VN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2230" lvl="0" indent="-342900" algn="just" eaLnBrk="0" hangingPunct="0">
                        <a:lnSpc>
                          <a:spcPct val="130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98120" algn="l"/>
                        </a:tabLst>
                      </a:pPr>
                      <a:endParaRPr lang="vi-VN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2230" lvl="0" indent="-342900" algn="just" eaLnBrk="0" hangingPunct="0">
                        <a:lnSpc>
                          <a:spcPct val="130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98120" algn="l"/>
                        </a:tabLst>
                      </a:pPr>
                      <a:endParaRPr lang="vi-VN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2230" lvl="0" indent="-342900" algn="just" eaLnBrk="0" hangingPunct="0">
                        <a:lnSpc>
                          <a:spcPct val="130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98120" algn="l"/>
                        </a:tabLst>
                      </a:pPr>
                      <a:endParaRPr lang="vi-VN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2230" lvl="0" indent="-342900" algn="just" eaLnBrk="0" hangingPunct="0">
                        <a:lnSpc>
                          <a:spcPct val="130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98120" algn="l"/>
                        </a:tabLst>
                      </a:pPr>
                      <a:endParaRPr lang="vi-VN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2230" lvl="0" indent="-342900" algn="just" eaLnBrk="0" hangingPunct="0">
                        <a:lnSpc>
                          <a:spcPct val="130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98120" algn="l"/>
                        </a:tabLst>
                      </a:pP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94911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D406C63-49C9-91B0-539B-94D2DFF14B15}"/>
              </a:ext>
            </a:extLst>
          </p:cNvPr>
          <p:cNvSpPr txBox="1"/>
          <p:nvPr/>
        </p:nvSpPr>
        <p:spPr>
          <a:xfrm>
            <a:off x="3009900" y="952500"/>
            <a:ext cx="81915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0485" algn="just" eaLnBrk="0" hangingPunct="0">
              <a:lnSpc>
                <a:spcPct val="130000"/>
              </a:lnSpc>
            </a:pPr>
            <a:r>
              <a:rPr lang="en-US" sz="3200" b="1" kern="100" dirty="0">
                <a:solidFill>
                  <a:srgbClr val="002060"/>
                </a:solidFill>
                <a:effectLst/>
              </a:rPr>
              <a:t>* </a:t>
            </a:r>
            <a:r>
              <a:rPr lang="en-US" sz="3200" b="1" kern="100" dirty="0" err="1">
                <a:solidFill>
                  <a:srgbClr val="002060"/>
                </a:solidFill>
                <a:effectLst/>
              </a:rPr>
              <a:t>Tỉa</a:t>
            </a:r>
            <a:r>
              <a:rPr lang="en-US" sz="3200" b="1" kern="10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b="1" kern="100" dirty="0" err="1">
                <a:solidFill>
                  <a:srgbClr val="002060"/>
                </a:solidFill>
                <a:effectLst/>
              </a:rPr>
              <a:t>cành</a:t>
            </a:r>
            <a:r>
              <a:rPr lang="en-US" sz="3200" b="1" kern="100" dirty="0">
                <a:solidFill>
                  <a:srgbClr val="002060"/>
                </a:solidFill>
                <a:effectLst/>
              </a:rPr>
              <a:t>:</a:t>
            </a:r>
          </a:p>
          <a:p>
            <a:pPr marL="342900" marR="62230" lvl="0" indent="-342900" algn="just" eaLnBrk="0" hangingPunct="0">
              <a:lnSpc>
                <a:spcPct val="130000"/>
              </a:lnSpc>
              <a:buClr>
                <a:srgbClr val="231F20"/>
              </a:buClr>
              <a:buSzPts val="1250"/>
              <a:buFont typeface="Arial" panose="020B0604020202020204" pitchFamily="34" charset="0"/>
              <a:buChar char="–"/>
              <a:tabLst>
                <a:tab pos="207645" algn="l"/>
              </a:tabLst>
            </a:pPr>
            <a:r>
              <a:rPr lang="en-US" sz="3200" kern="100" dirty="0" err="1">
                <a:solidFill>
                  <a:srgbClr val="002060"/>
                </a:solidFill>
                <a:effectLst/>
              </a:rPr>
              <a:t>Dùng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spc="-15" dirty="0" err="1">
                <a:solidFill>
                  <a:srgbClr val="002060"/>
                </a:solidFill>
                <a:effectLst/>
              </a:rPr>
              <a:t>kéo</a:t>
            </a:r>
            <a:r>
              <a:rPr lang="en-US" sz="3200" kern="100" spc="-15" dirty="0">
                <a:solidFill>
                  <a:srgbClr val="002060"/>
                </a:solidFill>
                <a:effectLst/>
              </a:rPr>
              <a:t>,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dao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sắc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,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cưa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,...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cắt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bỏ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các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cành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phía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dưới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 1/3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chiều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dài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tán</a:t>
            </a:r>
            <a:r>
              <a:rPr lang="en-US" sz="3200" kern="100" spc="-145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spc="-30" dirty="0" err="1">
                <a:solidFill>
                  <a:srgbClr val="002060"/>
                </a:solidFill>
                <a:effectLst/>
              </a:rPr>
              <a:t>cây</a:t>
            </a:r>
            <a:r>
              <a:rPr lang="en-US" sz="3200" kern="100" spc="-30" dirty="0">
                <a:solidFill>
                  <a:srgbClr val="002060"/>
                </a:solidFill>
                <a:effectLst/>
              </a:rPr>
              <a:t>.</a:t>
            </a:r>
            <a:endParaRPr lang="en-US" sz="3200" kern="100" dirty="0">
              <a:solidFill>
                <a:srgbClr val="002060"/>
              </a:solidFill>
              <a:effectLst/>
            </a:endParaRPr>
          </a:p>
          <a:p>
            <a:pPr marL="342900" marR="61595" lvl="0" indent="-342900" algn="just" eaLnBrk="0" hangingPunct="0">
              <a:lnSpc>
                <a:spcPct val="130000"/>
              </a:lnSpc>
              <a:buClr>
                <a:srgbClr val="231F20"/>
              </a:buClr>
              <a:buSzPts val="1250"/>
              <a:buFont typeface="Arial" panose="020B0604020202020204" pitchFamily="34" charset="0"/>
              <a:buChar char="–"/>
              <a:tabLst>
                <a:tab pos="210820" algn="l"/>
              </a:tabLst>
            </a:pPr>
            <a:r>
              <a:rPr lang="en-US" sz="3200" kern="100" spc="-35" dirty="0" err="1">
                <a:solidFill>
                  <a:srgbClr val="002060"/>
                </a:solidFill>
                <a:effectLst/>
              </a:rPr>
              <a:t>Tỉa</a:t>
            </a:r>
            <a:r>
              <a:rPr lang="en-US" sz="3200" kern="100" spc="-35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vào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đầu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mùa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khô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,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ngày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thời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spc="-15" dirty="0" err="1">
                <a:solidFill>
                  <a:srgbClr val="002060"/>
                </a:solidFill>
                <a:effectLst/>
              </a:rPr>
              <a:t>tiết</a:t>
            </a:r>
            <a:r>
              <a:rPr lang="en-US" sz="3200" kern="100" spc="-15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khô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ráo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;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thường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kết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hợp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với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làm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spc="-35" dirty="0" err="1">
                <a:solidFill>
                  <a:srgbClr val="002060"/>
                </a:solidFill>
                <a:effectLst/>
              </a:rPr>
              <a:t>cỏ</a:t>
            </a:r>
            <a:r>
              <a:rPr lang="en-US" sz="3200" kern="100" spc="-35" dirty="0">
                <a:solidFill>
                  <a:srgbClr val="002060"/>
                </a:solidFill>
                <a:effectLst/>
              </a:rPr>
              <a:t>,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phát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dọn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dây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leo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và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vun</a:t>
            </a:r>
            <a:r>
              <a:rPr lang="en-US" sz="3200" kern="100" spc="-19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xới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.</a:t>
            </a:r>
          </a:p>
          <a:p>
            <a:pPr marL="70485" algn="just" eaLnBrk="0" hangingPunct="0">
              <a:lnSpc>
                <a:spcPct val="130000"/>
              </a:lnSpc>
            </a:pPr>
            <a:r>
              <a:rPr lang="en-US" sz="3200" b="1" kern="100" dirty="0">
                <a:solidFill>
                  <a:srgbClr val="002060"/>
                </a:solidFill>
                <a:effectLst/>
              </a:rPr>
              <a:t>* </a:t>
            </a:r>
            <a:r>
              <a:rPr lang="en-US" sz="3200" b="1" kern="100" dirty="0" err="1">
                <a:solidFill>
                  <a:srgbClr val="002060"/>
                </a:solidFill>
                <a:effectLst/>
              </a:rPr>
              <a:t>Tỉa</a:t>
            </a:r>
            <a:r>
              <a:rPr lang="en-US" sz="3200" b="1" kern="10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b="1" kern="100" dirty="0" err="1">
                <a:solidFill>
                  <a:srgbClr val="002060"/>
                </a:solidFill>
                <a:effectLst/>
              </a:rPr>
              <a:t>thưa</a:t>
            </a:r>
            <a:endParaRPr lang="en-US" sz="3200" b="1" kern="100" dirty="0">
              <a:solidFill>
                <a:srgbClr val="002060"/>
              </a:solidFill>
              <a:effectLst/>
            </a:endParaRPr>
          </a:p>
          <a:p>
            <a:pPr marL="342900" marR="61595" lvl="0" indent="-342900" algn="just" eaLnBrk="0" hangingPunct="0">
              <a:lnSpc>
                <a:spcPct val="130000"/>
              </a:lnSpc>
              <a:buClr>
                <a:srgbClr val="231F20"/>
              </a:buClr>
              <a:buSzPts val="1250"/>
              <a:buFont typeface="Arial" panose="020B0604020202020204" pitchFamily="34" charset="0"/>
              <a:buChar char="–"/>
              <a:tabLst>
                <a:tab pos="186690" algn="l"/>
              </a:tabLst>
            </a:pPr>
            <a:r>
              <a:rPr lang="en-US" sz="3200" kern="100" spc="-15" dirty="0" err="1">
                <a:solidFill>
                  <a:srgbClr val="002060"/>
                </a:solidFill>
                <a:effectLst/>
              </a:rPr>
              <a:t>Nếu</a:t>
            </a:r>
            <a:r>
              <a:rPr lang="en-US" sz="3200" kern="100" spc="-15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gieo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hạt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thẳng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hoặc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trồng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một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hố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nhiều</a:t>
            </a:r>
            <a:r>
              <a:rPr lang="en-US" sz="3200" kern="100" spc="-11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cây</a:t>
            </a:r>
            <a:r>
              <a:rPr lang="en-US" sz="3200" kern="100" spc="-105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thì</a:t>
            </a:r>
            <a:r>
              <a:rPr lang="en-US" sz="3200" kern="100" spc="-105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khi</a:t>
            </a:r>
            <a:r>
              <a:rPr lang="en-US" sz="3200" kern="100" spc="-105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cây</a:t>
            </a:r>
            <a:r>
              <a:rPr lang="en-US" sz="3200" kern="100" spc="-11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rừng</a:t>
            </a:r>
            <a:r>
              <a:rPr lang="en-US" sz="3200" kern="100" spc="-105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ổn</a:t>
            </a:r>
            <a:r>
              <a:rPr lang="en-US" sz="3200" kern="100" spc="-105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định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,</a:t>
            </a:r>
            <a:r>
              <a:rPr lang="en-US" sz="3200" kern="100" spc="-105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tiến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hành</a:t>
            </a:r>
            <a:r>
              <a:rPr lang="en-US" sz="3200" kern="100" spc="-85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tỉa</a:t>
            </a:r>
            <a:r>
              <a:rPr lang="en-US" sz="3200" kern="100" spc="-85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bớt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,</a:t>
            </a:r>
            <a:r>
              <a:rPr lang="en-US" sz="3200" kern="100" spc="-8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mỗi</a:t>
            </a:r>
            <a:r>
              <a:rPr lang="en-US" sz="3200" kern="100" spc="-85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hố</a:t>
            </a:r>
            <a:r>
              <a:rPr lang="en-US" sz="3200" kern="100" spc="-85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để</a:t>
            </a:r>
            <a:r>
              <a:rPr lang="en-US" sz="3200" kern="100" spc="-8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lại</a:t>
            </a:r>
            <a:r>
              <a:rPr lang="en-US" sz="3200" kern="100" spc="-85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một</a:t>
            </a:r>
            <a:r>
              <a:rPr lang="en-US" sz="3200" kern="100" spc="-85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spc="-30" dirty="0" err="1">
                <a:solidFill>
                  <a:srgbClr val="002060"/>
                </a:solidFill>
                <a:effectLst/>
              </a:rPr>
              <a:t>cây</a:t>
            </a:r>
            <a:r>
              <a:rPr lang="en-US" sz="3200" kern="100" spc="-30" dirty="0">
                <a:solidFill>
                  <a:srgbClr val="002060"/>
                </a:solidFill>
                <a:effectLst/>
              </a:rPr>
              <a:t>.</a:t>
            </a:r>
            <a:endParaRPr lang="en-US" sz="3200" kern="1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70EB14-0C69-D3C7-A2B0-174DED5EC4F4}"/>
              </a:ext>
            </a:extLst>
          </p:cNvPr>
          <p:cNvSpPr txBox="1"/>
          <p:nvPr/>
        </p:nvSpPr>
        <p:spPr>
          <a:xfrm>
            <a:off x="10972800" y="1257300"/>
            <a:ext cx="6934200" cy="5706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0485" eaLnBrk="0" hangingPunct="0">
              <a:lnSpc>
                <a:spcPct val="130000"/>
              </a:lnSpc>
            </a:pPr>
            <a:r>
              <a:rPr lang="en-US" sz="3200" b="1" kern="100" dirty="0">
                <a:solidFill>
                  <a:srgbClr val="002060"/>
                </a:solidFill>
                <a:effectLst/>
              </a:rPr>
              <a:t>* </a:t>
            </a:r>
            <a:r>
              <a:rPr lang="en-US" sz="3200" b="1" kern="100" dirty="0" err="1">
                <a:solidFill>
                  <a:srgbClr val="002060"/>
                </a:solidFill>
                <a:effectLst/>
              </a:rPr>
              <a:t>Tỉa</a:t>
            </a:r>
            <a:r>
              <a:rPr lang="en-US" sz="3200" b="1" kern="10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b="1" kern="100" dirty="0" err="1">
                <a:solidFill>
                  <a:srgbClr val="002060"/>
                </a:solidFill>
                <a:effectLst/>
              </a:rPr>
              <a:t>cành</a:t>
            </a:r>
            <a:r>
              <a:rPr lang="en-US" sz="3200" b="1" kern="100" dirty="0">
                <a:solidFill>
                  <a:srgbClr val="002060"/>
                </a:solidFill>
                <a:effectLst/>
              </a:rPr>
              <a:t>:</a:t>
            </a:r>
          </a:p>
          <a:p>
            <a:pPr marL="342900" marR="61595" lvl="0" indent="-342900" eaLnBrk="0" hangingPunct="0">
              <a:lnSpc>
                <a:spcPct val="130000"/>
              </a:lnSpc>
              <a:buClr>
                <a:srgbClr val="231F20"/>
              </a:buClr>
              <a:buSzPts val="1250"/>
              <a:buFont typeface="Arial" panose="020B0604020202020204" pitchFamily="34" charset="0"/>
              <a:buChar char="–"/>
              <a:tabLst>
                <a:tab pos="241935" algn="l"/>
              </a:tabLst>
            </a:pPr>
            <a:r>
              <a:rPr lang="en-US" sz="3200" kern="100" spc="-15" dirty="0" err="1">
                <a:solidFill>
                  <a:srgbClr val="002060"/>
                </a:solidFill>
                <a:effectLst/>
              </a:rPr>
              <a:t>Nâng</a:t>
            </a:r>
            <a:r>
              <a:rPr lang="en-US" sz="3200" kern="100" spc="-15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cao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hiệu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spc="-25" dirty="0" err="1">
                <a:solidFill>
                  <a:srgbClr val="002060"/>
                </a:solidFill>
                <a:effectLst/>
              </a:rPr>
              <a:t>quả</a:t>
            </a:r>
            <a:r>
              <a:rPr lang="en-US" sz="3200" kern="100" spc="-25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quá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trình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trao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đổi</a:t>
            </a:r>
            <a:r>
              <a:rPr lang="en-US" sz="3200" kern="100" spc="31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spc="-25" dirty="0" err="1">
                <a:solidFill>
                  <a:srgbClr val="002060"/>
                </a:solidFill>
                <a:effectLst/>
              </a:rPr>
              <a:t>chất</a:t>
            </a:r>
            <a:endParaRPr lang="en-US" sz="3200" kern="100" dirty="0">
              <a:solidFill>
                <a:srgbClr val="002060"/>
              </a:solidFill>
              <a:effectLst/>
            </a:endParaRPr>
          </a:p>
          <a:p>
            <a:pPr marL="70485" marR="62230" eaLnBrk="0" hangingPunct="0">
              <a:lnSpc>
                <a:spcPct val="130000"/>
              </a:lnSpc>
              <a:tabLst>
                <a:tab pos="370840" algn="l"/>
                <a:tab pos="722630" algn="l"/>
                <a:tab pos="1140460" algn="l"/>
              </a:tabLst>
            </a:pPr>
            <a:r>
              <a:rPr lang="en-US" sz="3200" kern="100" dirty="0">
                <a:solidFill>
                  <a:srgbClr val="002060"/>
                </a:solidFill>
                <a:effectLst/>
              </a:rPr>
              <a:t>	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cây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	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sinh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	</a:t>
            </a:r>
            <a:r>
              <a:rPr lang="en-US" sz="3200" kern="100" spc="-20" dirty="0" err="1">
                <a:solidFill>
                  <a:srgbClr val="002060"/>
                </a:solidFill>
                <a:effectLst/>
              </a:rPr>
              <a:t>trưởng</a:t>
            </a:r>
            <a:r>
              <a:rPr lang="en-US" sz="3200" kern="100" spc="-2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nhanh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.</a:t>
            </a:r>
          </a:p>
          <a:p>
            <a:pPr marL="342900" marR="61595" lvl="0" indent="-342900" eaLnBrk="0" hangingPunct="0">
              <a:lnSpc>
                <a:spcPct val="130000"/>
              </a:lnSpc>
              <a:buClr>
                <a:srgbClr val="231F20"/>
              </a:buClr>
              <a:buSzPts val="1250"/>
              <a:buFont typeface="Arial" panose="020B0604020202020204" pitchFamily="34" charset="0"/>
              <a:buChar char="–"/>
              <a:tabLst>
                <a:tab pos="184785" algn="l"/>
              </a:tabLst>
            </a:pPr>
            <a:r>
              <a:rPr lang="en-US" sz="3200" kern="100" dirty="0" err="1">
                <a:solidFill>
                  <a:srgbClr val="002060"/>
                </a:solidFill>
                <a:effectLst/>
              </a:rPr>
              <a:t>Giảm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khuyết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tật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,</a:t>
            </a:r>
            <a:r>
              <a:rPr lang="en-US" sz="3200" kern="100" spc="-12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spc="-25" dirty="0" err="1">
                <a:solidFill>
                  <a:srgbClr val="002060"/>
                </a:solidFill>
                <a:effectLst/>
              </a:rPr>
              <a:t>nâng</a:t>
            </a:r>
            <a:r>
              <a:rPr lang="en-US" sz="3200" kern="100" spc="-25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cao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chất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lượng</a:t>
            </a:r>
            <a:r>
              <a:rPr lang="en-US" sz="3200" kern="100" spc="-11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spc="-20" dirty="0" err="1">
                <a:solidFill>
                  <a:srgbClr val="002060"/>
                </a:solidFill>
                <a:effectLst/>
              </a:rPr>
              <a:t>gỗ</a:t>
            </a:r>
            <a:r>
              <a:rPr lang="en-US" sz="3200" kern="100" spc="-20" dirty="0">
                <a:solidFill>
                  <a:srgbClr val="002060"/>
                </a:solidFill>
                <a:effectLst/>
              </a:rPr>
              <a:t>.</a:t>
            </a:r>
            <a:endParaRPr lang="en-US" sz="3200" kern="100" dirty="0">
              <a:solidFill>
                <a:srgbClr val="002060"/>
              </a:solidFill>
              <a:effectLst/>
            </a:endParaRPr>
          </a:p>
          <a:p>
            <a:pPr marL="70485" eaLnBrk="0" hangingPunct="0">
              <a:lnSpc>
                <a:spcPct val="130000"/>
              </a:lnSpc>
            </a:pPr>
            <a:r>
              <a:rPr lang="en-US" sz="3200" b="1" kern="100" dirty="0">
                <a:solidFill>
                  <a:srgbClr val="002060"/>
                </a:solidFill>
                <a:effectLst/>
              </a:rPr>
              <a:t>* </a:t>
            </a:r>
            <a:r>
              <a:rPr lang="en-US" sz="3200" b="1" kern="100" dirty="0" err="1">
                <a:solidFill>
                  <a:srgbClr val="002060"/>
                </a:solidFill>
                <a:effectLst/>
              </a:rPr>
              <a:t>Tỉa</a:t>
            </a:r>
            <a:r>
              <a:rPr lang="en-US" sz="3200" b="1" kern="10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b="1" kern="100" dirty="0" err="1">
                <a:solidFill>
                  <a:srgbClr val="002060"/>
                </a:solidFill>
                <a:effectLst/>
              </a:rPr>
              <a:t>thưa</a:t>
            </a:r>
            <a:r>
              <a:rPr lang="en-US" sz="3200" b="1" kern="100" dirty="0">
                <a:solidFill>
                  <a:srgbClr val="002060"/>
                </a:solidFill>
                <a:effectLst/>
              </a:rPr>
              <a:t>:</a:t>
            </a:r>
          </a:p>
          <a:p>
            <a:pPr marL="342900" marR="61595" lvl="0" indent="-342900" algn="just" eaLnBrk="0" hangingPunct="0">
              <a:lnSpc>
                <a:spcPct val="130000"/>
              </a:lnSpc>
              <a:buClr>
                <a:srgbClr val="231F20"/>
              </a:buClr>
              <a:buSzPts val="1250"/>
              <a:buFont typeface="Arial" panose="020B0604020202020204" pitchFamily="34" charset="0"/>
              <a:buChar char="–"/>
              <a:tabLst>
                <a:tab pos="207645" algn="l"/>
              </a:tabLst>
            </a:pPr>
            <a:r>
              <a:rPr lang="en-US" sz="3200" kern="100" dirty="0" err="1">
                <a:solidFill>
                  <a:srgbClr val="002060"/>
                </a:solidFill>
                <a:effectLst/>
              </a:rPr>
              <a:t>Nhằm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đảm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bảo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mật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effectLst/>
              </a:rPr>
              <a:t>độ</a:t>
            </a:r>
            <a:r>
              <a:rPr lang="en-US" sz="3200" kern="100" dirty="0">
                <a:solidFill>
                  <a:srgbClr val="002060"/>
                </a:solidFill>
                <a:effectLst/>
              </a:rPr>
              <a:t>.</a:t>
            </a:r>
            <a:endParaRPr lang="en-US" sz="3200" kern="1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2BFA2E-7FE3-A0EC-3EC7-4DD5CE6E7780}"/>
              </a:ext>
            </a:extLst>
          </p:cNvPr>
          <p:cNvSpPr txBox="1"/>
          <p:nvPr/>
        </p:nvSpPr>
        <p:spPr>
          <a:xfrm>
            <a:off x="4038600" y="7949604"/>
            <a:ext cx="13258800" cy="824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>
              <a:lnSpc>
                <a:spcPct val="130000"/>
              </a:lnSpc>
              <a:spcAft>
                <a:spcPts val="1000"/>
              </a:spcAft>
            </a:pPr>
            <a:r>
              <a:rPr lang="vi-VN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Tại sao việc tỉa cành thường được tiến hành vào đầu mùa khô?</a:t>
            </a:r>
            <a:endParaRPr lang="en-US" sz="32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C49CED98-93B9-6500-9EEB-76081947760D}"/>
              </a:ext>
            </a:extLst>
          </p:cNvPr>
          <p:cNvSpPr/>
          <p:nvPr/>
        </p:nvSpPr>
        <p:spPr>
          <a:xfrm>
            <a:off x="1447800" y="7813554"/>
            <a:ext cx="2286000" cy="838200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6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B8D4A34-6E4D-1F47-D3E6-8855A70A8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19300"/>
            <a:ext cx="8687825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43156433-5495-8B7E-8E54-3C6630BCD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019300"/>
            <a:ext cx="86106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DB08DF-F575-3956-3662-5FA9CD540C71}"/>
              </a:ext>
            </a:extLst>
          </p:cNvPr>
          <p:cNvSpPr txBox="1"/>
          <p:nvPr/>
        </p:nvSpPr>
        <p:spPr>
          <a:xfrm>
            <a:off x="5791200" y="6477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FF00"/>
                </a:solidFill>
              </a:rPr>
              <a:t>TỈA THƯA, TỈA CÀNH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6561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89B8588-157F-9339-E16F-74DB809CA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292291"/>
              </p:ext>
            </p:extLst>
          </p:nvPr>
        </p:nvGraphicFramePr>
        <p:xfrm>
          <a:off x="157397" y="503978"/>
          <a:ext cx="17830800" cy="609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0980">
                  <a:extLst>
                    <a:ext uri="{9D8B030D-6E8A-4147-A177-3AD203B41FA5}">
                      <a16:colId xmlns:a16="http://schemas.microsoft.com/office/drawing/2014/main" val="61308916"/>
                    </a:ext>
                  </a:extLst>
                </a:gridCol>
                <a:gridCol w="8983561">
                  <a:extLst>
                    <a:ext uri="{9D8B030D-6E8A-4147-A177-3AD203B41FA5}">
                      <a16:colId xmlns:a16="http://schemas.microsoft.com/office/drawing/2014/main" val="3530891747"/>
                    </a:ext>
                  </a:extLst>
                </a:gridCol>
                <a:gridCol w="5636259">
                  <a:extLst>
                    <a:ext uri="{9D8B030D-6E8A-4147-A177-3AD203B41FA5}">
                      <a16:colId xmlns:a16="http://schemas.microsoft.com/office/drawing/2014/main" val="1265442357"/>
                    </a:ext>
                  </a:extLst>
                </a:gridCol>
              </a:tblGrid>
              <a:tr h="817495">
                <a:tc>
                  <a:txBody>
                    <a:bodyPr/>
                    <a:lstStyle/>
                    <a:p>
                      <a:pPr marL="186690" eaLnBrk="0" hangingPunct="0">
                        <a:lnSpc>
                          <a:spcPct val="130000"/>
                        </a:lnSpc>
                      </a:pPr>
                      <a:r>
                        <a:rPr lang="en-US" sz="3200" b="1" kern="100" dirty="0" err="1">
                          <a:solidFill>
                            <a:srgbClr val="FF0000"/>
                          </a:solidFill>
                          <a:effectLst/>
                        </a:rPr>
                        <a:t>Hoạt</a:t>
                      </a:r>
                      <a:r>
                        <a:rPr lang="en-US" sz="3200" b="1" kern="1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200" b="1" kern="100" dirty="0" err="1">
                          <a:solidFill>
                            <a:srgbClr val="FF0000"/>
                          </a:solidFill>
                          <a:effectLst/>
                        </a:rPr>
                        <a:t>động</a:t>
                      </a:r>
                      <a:endParaRPr lang="en-US" sz="3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20445" marR="1013460" algn="ctr" eaLnBrk="0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00" dirty="0" err="1">
                          <a:solidFill>
                            <a:srgbClr val="FF0000"/>
                          </a:solidFill>
                          <a:effectLst/>
                        </a:rPr>
                        <a:t>Kĩ</a:t>
                      </a:r>
                      <a:r>
                        <a:rPr lang="en-US" sz="3200" b="1" kern="1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200" b="1" kern="100" dirty="0" err="1">
                          <a:solidFill>
                            <a:srgbClr val="FF0000"/>
                          </a:solidFill>
                          <a:effectLst/>
                        </a:rPr>
                        <a:t>thuật</a:t>
                      </a:r>
                      <a:endParaRPr lang="en-US" sz="3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6855" eaLnBrk="0" hangingPunct="0">
                        <a:lnSpc>
                          <a:spcPct val="130000"/>
                        </a:lnSpc>
                      </a:pPr>
                      <a:r>
                        <a:rPr lang="en-US" sz="3200" b="1" kern="100" dirty="0" err="1">
                          <a:solidFill>
                            <a:srgbClr val="FF0000"/>
                          </a:solidFill>
                          <a:effectLst/>
                        </a:rPr>
                        <a:t>Mục</a:t>
                      </a:r>
                      <a:r>
                        <a:rPr lang="en-US" sz="3200" b="1" kern="1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200" b="1" kern="100" dirty="0" err="1">
                          <a:solidFill>
                            <a:srgbClr val="FF0000"/>
                          </a:solidFill>
                          <a:effectLst/>
                        </a:rPr>
                        <a:t>đích</a:t>
                      </a:r>
                      <a:r>
                        <a:rPr lang="en-US" sz="3200" b="1" kern="100" dirty="0">
                          <a:solidFill>
                            <a:srgbClr val="FF0000"/>
                          </a:solidFill>
                          <a:effectLst/>
                        </a:rPr>
                        <a:t>, ý </a:t>
                      </a:r>
                      <a:r>
                        <a:rPr lang="en-US" sz="3200" b="1" kern="100" dirty="0" err="1">
                          <a:solidFill>
                            <a:srgbClr val="FF0000"/>
                          </a:solidFill>
                          <a:effectLst/>
                        </a:rPr>
                        <a:t>nghĩa</a:t>
                      </a:r>
                      <a:endParaRPr lang="en-US" sz="3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22317911"/>
                  </a:ext>
                </a:extLst>
              </a:tr>
              <a:tr h="5278505"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30000"/>
                        </a:lnSpc>
                      </a:pPr>
                      <a:r>
                        <a:rPr lang="en-US" sz="3200" kern="100" dirty="0">
                          <a:effectLst/>
                        </a:rPr>
                        <a:t>5. </a:t>
                      </a:r>
                      <a:r>
                        <a:rPr lang="en-US" sz="3200" kern="100" dirty="0" err="1">
                          <a:effectLst/>
                        </a:rPr>
                        <a:t>Trồng</a:t>
                      </a:r>
                      <a:r>
                        <a:rPr lang="en-US" sz="3200" kern="100" dirty="0">
                          <a:effectLst/>
                        </a:rPr>
                        <a:t> </a:t>
                      </a:r>
                      <a:r>
                        <a:rPr lang="en-US" sz="3200" kern="100" dirty="0" err="1">
                          <a:effectLst/>
                        </a:rPr>
                        <a:t>dặm</a:t>
                      </a:r>
                      <a:endParaRPr lang="en-US" sz="3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 eaLnBrk="0" hangingPunct="0">
                        <a:lnSpc>
                          <a:spcPct val="130000"/>
                        </a:lnSpc>
                        <a:buClr>
                          <a:srgbClr val="231F20"/>
                        </a:buClr>
                        <a:buSzPts val="1250"/>
                        <a:buFont typeface="Arial" panose="020B0604020202020204" pitchFamily="34" charset="0"/>
                        <a:buChar char="–"/>
                        <a:tabLst>
                          <a:tab pos="189865" algn="l"/>
                        </a:tabLst>
                      </a:pPr>
                      <a:endParaRPr lang="en-US" sz="3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 eaLnBrk="0" hangingPunct="0">
                        <a:lnSpc>
                          <a:spcPct val="130000"/>
                        </a:lnSpc>
                      </a:pPr>
                      <a:endParaRPr lang="en-US" sz="320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63765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3269BDD-A623-2161-5E47-41A6FE21C7E0}"/>
              </a:ext>
            </a:extLst>
          </p:cNvPr>
          <p:cNvSpPr txBox="1"/>
          <p:nvPr/>
        </p:nvSpPr>
        <p:spPr>
          <a:xfrm>
            <a:off x="3505200" y="1638300"/>
            <a:ext cx="8077200" cy="442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eaLnBrk="0" hangingPunct="0">
              <a:lnSpc>
                <a:spcPct val="130000"/>
              </a:lnSpc>
              <a:buClr>
                <a:srgbClr val="231F20"/>
              </a:buClr>
              <a:buSzPts val="1250"/>
              <a:buFont typeface="Arial" panose="020B0604020202020204" pitchFamily="34" charset="0"/>
              <a:buChar char="–"/>
              <a:tabLst>
                <a:tab pos="189865" algn="l"/>
              </a:tabLst>
            </a:pPr>
            <a:r>
              <a:rPr lang="en-US" sz="3200" kern="100" dirty="0">
                <a:solidFill>
                  <a:schemeClr val="bg2"/>
                </a:solidFill>
                <a:effectLst/>
              </a:rPr>
              <a:t>Sau</a:t>
            </a:r>
            <a:r>
              <a:rPr lang="en-US" sz="3200" kern="100" spc="-4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khi</a:t>
            </a:r>
            <a:r>
              <a:rPr lang="en-US" sz="3200" kern="100" spc="-4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trồng</a:t>
            </a:r>
            <a:r>
              <a:rPr lang="en-US" sz="3200" kern="100" spc="-35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khoảng</a:t>
            </a:r>
            <a:r>
              <a:rPr lang="en-US" sz="3200" kern="100" spc="-4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20</a:t>
            </a:r>
            <a:r>
              <a:rPr lang="en-US" sz="3200" kern="100" spc="-35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đến</a:t>
            </a:r>
            <a:r>
              <a:rPr lang="en-US" sz="3200" kern="100" spc="-4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30</a:t>
            </a:r>
            <a:r>
              <a:rPr lang="en-US" sz="3200" kern="100" spc="-4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ngày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:</a:t>
            </a:r>
          </a:p>
          <a:p>
            <a:pPr marL="70485" algn="just" eaLnBrk="0" hangingPunct="0">
              <a:lnSpc>
                <a:spcPct val="130000"/>
              </a:lnSpc>
            </a:pPr>
            <a:r>
              <a:rPr lang="en-US" sz="3200" kern="100" dirty="0">
                <a:solidFill>
                  <a:schemeClr val="bg2"/>
                </a:solidFill>
                <a:effectLst/>
              </a:rPr>
              <a:t>+</a:t>
            </a:r>
            <a:r>
              <a:rPr lang="en-US" sz="3200" kern="100" spc="-85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spc="-15" dirty="0" err="1">
                <a:solidFill>
                  <a:schemeClr val="bg2"/>
                </a:solidFill>
                <a:effectLst/>
              </a:rPr>
              <a:t>Nếu</a:t>
            </a:r>
            <a:r>
              <a:rPr lang="en-US" sz="3200" kern="100" spc="-8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tỉ</a:t>
            </a:r>
            <a:r>
              <a:rPr lang="en-US" sz="3200" kern="100" spc="-85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lệ</a:t>
            </a:r>
            <a:r>
              <a:rPr lang="en-US" sz="3200" kern="100" spc="-8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sống</a:t>
            </a:r>
            <a:r>
              <a:rPr lang="en-US" sz="3200" kern="100" spc="-85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dưới</a:t>
            </a:r>
            <a:r>
              <a:rPr lang="en-US" sz="3200" kern="100" spc="-8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85%</a:t>
            </a:r>
            <a:r>
              <a:rPr lang="en-US" sz="3200" kern="100" spc="-8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thì</a:t>
            </a:r>
            <a:r>
              <a:rPr lang="en-US" sz="3200" kern="100" spc="-85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trồng</a:t>
            </a:r>
            <a:r>
              <a:rPr lang="en-US" sz="3200" kern="100" spc="-8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dặm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.</a:t>
            </a:r>
          </a:p>
          <a:p>
            <a:pPr marL="70485" marR="61595" algn="just" eaLnBrk="0" hangingPunct="0">
              <a:lnSpc>
                <a:spcPct val="130000"/>
              </a:lnSpc>
            </a:pPr>
            <a:r>
              <a:rPr lang="en-US" sz="3200" kern="100" dirty="0">
                <a:solidFill>
                  <a:schemeClr val="bg2"/>
                </a:solidFill>
                <a:effectLst/>
              </a:rPr>
              <a:t>+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Nếu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tỉ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lệ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sống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trên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85%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thì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chỉ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trồng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dặm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ở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những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nơi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cây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chết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tập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trung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.</a:t>
            </a:r>
          </a:p>
          <a:p>
            <a:pPr marL="70485" algn="just" eaLnBrk="0" hangingPunct="0">
              <a:lnSpc>
                <a:spcPct val="130000"/>
              </a:lnSpc>
            </a:pPr>
            <a:r>
              <a:rPr lang="en-US" sz="3200" kern="100" dirty="0">
                <a:solidFill>
                  <a:schemeClr val="bg2"/>
                </a:solidFill>
                <a:effectLst/>
              </a:rPr>
              <a:t>Sau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một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năm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,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nếu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tỉ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lệ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sống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chưa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đạt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85%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thì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trồng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dặm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bằng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cây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con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của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năm</a:t>
            </a:r>
            <a:r>
              <a:rPr lang="en-US" sz="3200" kern="100" spc="-3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trước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.</a:t>
            </a:r>
            <a:endParaRPr lang="en-US" sz="3200" kern="100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CE21B7-7D5F-8772-294C-A2BCDB206947}"/>
              </a:ext>
            </a:extLst>
          </p:cNvPr>
          <p:cNvSpPr txBox="1"/>
          <p:nvPr/>
        </p:nvSpPr>
        <p:spPr>
          <a:xfrm>
            <a:off x="12877800" y="3551978"/>
            <a:ext cx="525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kern="100" dirty="0">
                <a:solidFill>
                  <a:schemeClr val="bg2"/>
                </a:solidFill>
                <a:effectLst/>
              </a:rPr>
              <a:t>–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Nhằm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đảm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bảo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mật</a:t>
            </a:r>
            <a:r>
              <a:rPr lang="en-US" sz="3200" kern="100" dirty="0">
                <a:solidFill>
                  <a:schemeClr val="bg2"/>
                </a:solidFill>
                <a:effectLst/>
              </a:rPr>
              <a:t> </a:t>
            </a:r>
            <a:r>
              <a:rPr lang="en-US" sz="3200" kern="100" dirty="0" err="1">
                <a:solidFill>
                  <a:schemeClr val="bg2"/>
                </a:solidFill>
                <a:effectLst/>
              </a:rPr>
              <a:t>độ</a:t>
            </a:r>
            <a:endParaRPr lang="en-US" sz="3200" kern="100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466E79-AD2A-84A0-27A6-2C83AF68254E}"/>
              </a:ext>
            </a:extLst>
          </p:cNvPr>
          <p:cNvSpPr txBox="1"/>
          <p:nvPr/>
        </p:nvSpPr>
        <p:spPr>
          <a:xfrm>
            <a:off x="3200401" y="7343327"/>
            <a:ext cx="14787796" cy="1471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>
              <a:lnSpc>
                <a:spcPct val="130000"/>
              </a:lnSpc>
              <a:spcAft>
                <a:spcPts val="1000"/>
              </a:spcAft>
            </a:pPr>
            <a:r>
              <a:rPr lang="vi-VN" sz="3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Nếu tỉ lệ sống chưa đạt 85% thì sau 1 năm, khi trồng dặm tại sao phải trồng bằng cây con của năm trước?</a:t>
            </a:r>
            <a:endParaRPr lang="en-US" sz="28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D6905796-1ADE-C0F8-BB13-5E01A9C92D5D}"/>
              </a:ext>
            </a:extLst>
          </p:cNvPr>
          <p:cNvSpPr/>
          <p:nvPr/>
        </p:nvSpPr>
        <p:spPr>
          <a:xfrm>
            <a:off x="609600" y="7353300"/>
            <a:ext cx="2133600" cy="1295400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9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762D91C6-0ECD-28CB-857B-5F685D69D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290" y="2120900"/>
            <a:ext cx="8793018" cy="604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ây chết tại Quảng Bình: Sẽ trồng dặm, trồng thay thế">
            <a:extLst>
              <a:ext uri="{FF2B5EF4-FFF2-40B4-BE49-F238E27FC236}">
                <a16:creationId xmlns:a16="http://schemas.microsoft.com/office/drawing/2014/main" id="{66B3F33F-86EF-594B-CD09-0A8E90CE7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70100"/>
            <a:ext cx="9067800" cy="604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BB88A2-615A-EB98-02DA-2737831F1634}"/>
              </a:ext>
            </a:extLst>
          </p:cNvPr>
          <p:cNvSpPr txBox="1"/>
          <p:nvPr/>
        </p:nvSpPr>
        <p:spPr>
          <a:xfrm>
            <a:off x="5791200" y="6477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FF00"/>
                </a:solidFill>
              </a:rPr>
              <a:t>TRỒNG DẶM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728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ự khác biệt và mối liên hệ giữa rừng tự nhiên và rừng trồng.">
            <a:extLst>
              <a:ext uri="{FF2B5EF4-FFF2-40B4-BE49-F238E27FC236}">
                <a16:creationId xmlns:a16="http://schemas.microsoft.com/office/drawing/2014/main" id="{23F039EC-E746-25D0-B391-52BA00E2B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76500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ự khác biệt và mối liên hệ giữa rừng tự nhiên và rừng trồng.">
            <a:extLst>
              <a:ext uri="{FF2B5EF4-FFF2-40B4-BE49-F238E27FC236}">
                <a16:creationId xmlns:a16="http://schemas.microsoft.com/office/drawing/2014/main" id="{FE83FC55-0F4B-3B84-B293-BCA3C1B08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993" y="2476500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59DA7F-34C3-15CA-1841-FF81591F8608}"/>
              </a:ext>
            </a:extLst>
          </p:cNvPr>
          <p:cNvSpPr txBox="1"/>
          <p:nvPr/>
        </p:nvSpPr>
        <p:spPr>
          <a:xfrm>
            <a:off x="10744202" y="1437302"/>
            <a:ext cx="5763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2: RỪNG TRỒNG</a:t>
            </a:r>
            <a:endParaRPr lang="en-US" sz="3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7FD87C-A60E-215F-511C-BF37B3B5BFF3}"/>
              </a:ext>
            </a:extLst>
          </p:cNvPr>
          <p:cNvSpPr txBox="1"/>
          <p:nvPr/>
        </p:nvSpPr>
        <p:spPr>
          <a:xfrm>
            <a:off x="990600" y="1506127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1: RỪNG TỰ NHIÊN</a:t>
            </a:r>
            <a:endParaRPr lang="en-US" sz="3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6189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Quan sát, nêu tên, ý nghĩa các biện pháp chăm sóc rừng phù hợp trong Hình 5.2. (ảnh 1)">
            <a:extLst>
              <a:ext uri="{FF2B5EF4-FFF2-40B4-BE49-F238E27FC236}">
                <a16:creationId xmlns:a16="http://schemas.microsoft.com/office/drawing/2014/main" id="{E2A6458C-BEAD-5DE7-154A-4416BF825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18793"/>
            <a:ext cx="12039600" cy="764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5D3705-8F9B-3F2E-03AC-515656B9D6BE}"/>
              </a:ext>
            </a:extLst>
          </p:cNvPr>
          <p:cNvSpPr txBox="1"/>
          <p:nvPr/>
        </p:nvSpPr>
        <p:spPr>
          <a:xfrm>
            <a:off x="152400" y="266700"/>
            <a:ext cx="18135600" cy="824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>
              <a:lnSpc>
                <a:spcPct val="130000"/>
              </a:lnSpc>
              <a:spcAft>
                <a:spcPts val="1000"/>
              </a:spcAft>
            </a:pPr>
            <a:r>
              <a:rPr lang="vi-VN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Quan sát và nêu tên, ý nghĩa của các biện pháp chăm sóc rừng phù hợp trong Hình 5.2.</a:t>
            </a:r>
            <a:endParaRPr lang="en-US" sz="32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097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7754257"/>
            <a:ext cx="2570127" cy="2532743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8756D47-1F76-A77D-7210-2BFA0C65D862}"/>
              </a:ext>
            </a:extLst>
          </p:cNvPr>
          <p:cNvSpPr txBox="1"/>
          <p:nvPr/>
        </p:nvSpPr>
        <p:spPr>
          <a:xfrm>
            <a:off x="5295900" y="705472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3" name="Bong bóng Lời nói: Hình bầu dục 2">
            <a:extLst>
              <a:ext uri="{FF2B5EF4-FFF2-40B4-BE49-F238E27FC236}">
                <a16:creationId xmlns:a16="http://schemas.microsoft.com/office/drawing/2014/main" id="{241DC685-EAFE-4D8E-6BBF-155A0E26F22B}"/>
              </a:ext>
            </a:extLst>
          </p:cNvPr>
          <p:cNvSpPr/>
          <p:nvPr/>
        </p:nvSpPr>
        <p:spPr>
          <a:xfrm>
            <a:off x="7315200" y="2213980"/>
            <a:ext cx="9601200" cy="4752326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023440BA-6D35-625E-455B-7D941C002F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867400" y="5696857"/>
            <a:ext cx="375475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8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1003144" y="2628900"/>
            <a:ext cx="16187530" cy="1961316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>
                <a:latin typeface="Time s New Roman"/>
                <a:cs typeface="Arial" panose="020B0604020202020204" pitchFamily="34" charset="0"/>
              </a:rPr>
              <a:t>A</a:t>
            </a:r>
            <a:r>
              <a:rPr lang="fr-FR" sz="4800" dirty="0">
                <a:latin typeface="Time s New Roman"/>
                <a:cs typeface="Arial" panose="020B0604020202020204" pitchFamily="34" charset="0"/>
              </a:rPr>
              <a:t>. </a:t>
            </a:r>
            <a:r>
              <a:rPr lang="en-US" sz="3200" dirty="0" err="1"/>
              <a:t>mùa</a:t>
            </a:r>
            <a:r>
              <a:rPr lang="en-US" sz="3200" dirty="0"/>
              <a:t> </a:t>
            </a:r>
            <a:r>
              <a:rPr lang="en-US" sz="3200" dirty="0" err="1"/>
              <a:t>mưa</a:t>
            </a:r>
            <a:r>
              <a:rPr lang="en-US" sz="3200" dirty="0"/>
              <a:t>,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tháng</a:t>
            </a:r>
            <a:r>
              <a:rPr lang="en-US" sz="3200" dirty="0"/>
              <a:t> 9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tháng</a:t>
            </a:r>
            <a:r>
              <a:rPr lang="en-US" sz="3200" dirty="0"/>
              <a:t> 12</a:t>
            </a:r>
            <a:r>
              <a:rPr lang="vi-VN" sz="3200" dirty="0"/>
              <a:t>. </a:t>
            </a:r>
            <a:endParaRPr lang="en-US" sz="3200" dirty="0"/>
          </a:p>
          <a:p>
            <a:endParaRPr lang="vi-VN" sz="3600" dirty="0">
              <a:latin typeface="Time s New Roman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516835" y="396669"/>
            <a:ext cx="17254329" cy="197623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en-US" sz="3600" b="1" dirty="0" err="1">
                <a:solidFill>
                  <a:srgbClr val="FFC000"/>
                </a:solidFill>
              </a:rPr>
              <a:t>Câu</a:t>
            </a:r>
            <a:r>
              <a:rPr lang="en-US" sz="3600" b="1" dirty="0">
                <a:solidFill>
                  <a:srgbClr val="FFC000"/>
                </a:solidFill>
              </a:rPr>
              <a:t> 1. </a:t>
            </a:r>
            <a:r>
              <a:rPr lang="en-US" sz="3600" dirty="0" err="1">
                <a:solidFill>
                  <a:srgbClr val="FFC000"/>
                </a:solidFill>
              </a:rPr>
              <a:t>Thời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vụ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trồng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rừng</a:t>
            </a:r>
            <a:r>
              <a:rPr lang="en-US" sz="3600" dirty="0">
                <a:solidFill>
                  <a:srgbClr val="FFC000"/>
                </a:solidFill>
              </a:rPr>
              <a:t> ở </a:t>
            </a:r>
            <a:r>
              <a:rPr lang="en-US" sz="3600" dirty="0" err="1">
                <a:solidFill>
                  <a:srgbClr val="FFC000"/>
                </a:solidFill>
              </a:rPr>
              <a:t>miền</a:t>
            </a:r>
            <a:r>
              <a:rPr lang="en-US" sz="3600" dirty="0">
                <a:solidFill>
                  <a:srgbClr val="FFC000"/>
                </a:solidFill>
              </a:rPr>
              <a:t> Trung </a:t>
            </a:r>
            <a:r>
              <a:rPr lang="en-US" sz="3600" dirty="0" err="1">
                <a:solidFill>
                  <a:srgbClr val="FFC000"/>
                </a:solidFill>
              </a:rPr>
              <a:t>nước</a:t>
            </a:r>
            <a:r>
              <a:rPr lang="en-US" sz="3600" dirty="0">
                <a:solidFill>
                  <a:srgbClr val="FFC000"/>
                </a:solidFill>
              </a:rPr>
              <a:t> ta </a:t>
            </a:r>
            <a:r>
              <a:rPr lang="en-US" sz="3600" dirty="0" err="1">
                <a:solidFill>
                  <a:srgbClr val="FFC000"/>
                </a:solidFill>
              </a:rPr>
              <a:t>là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1033670" y="5067300"/>
            <a:ext cx="16187530" cy="1377333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>
                <a:latin typeface="Time s New Roman"/>
                <a:cs typeface="Arial" panose="020B0604020202020204" pitchFamily="34" charset="0"/>
              </a:rPr>
              <a:t>B. </a:t>
            </a:r>
            <a:r>
              <a:rPr lang="en-US" sz="3200" dirty="0" err="1"/>
              <a:t>mùa</a:t>
            </a:r>
            <a:r>
              <a:rPr lang="en-US" sz="3200" dirty="0"/>
              <a:t> </a:t>
            </a:r>
            <a:r>
              <a:rPr lang="en-US" sz="3200" dirty="0" err="1"/>
              <a:t>xuân</a:t>
            </a:r>
            <a:r>
              <a:rPr lang="en-US" sz="3200" dirty="0"/>
              <a:t>,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tháng</a:t>
            </a:r>
            <a:r>
              <a:rPr lang="en-US" sz="3200" dirty="0"/>
              <a:t> 1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tháng</a:t>
            </a:r>
            <a:r>
              <a:rPr lang="en-US" sz="3200" dirty="0"/>
              <a:t> 3. </a:t>
            </a:r>
            <a:endParaRPr lang="vi-VN" sz="3600" dirty="0">
              <a:latin typeface="Time s New Roman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1033670" y="6956628"/>
            <a:ext cx="16187530" cy="1377333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>
                <a:latin typeface="Time s New Roman"/>
                <a:cs typeface="Arial" panose="020B0604020202020204" pitchFamily="34" charset="0"/>
              </a:rPr>
              <a:t>C. </a:t>
            </a:r>
            <a:r>
              <a:rPr lang="en-US" sz="3200" dirty="0" err="1"/>
              <a:t>mùa</a:t>
            </a:r>
            <a:r>
              <a:rPr lang="en-US" sz="3200" dirty="0"/>
              <a:t> </a:t>
            </a:r>
            <a:r>
              <a:rPr lang="en-US" sz="3200" dirty="0" err="1"/>
              <a:t>hè</a:t>
            </a:r>
            <a:r>
              <a:rPr lang="en-US" sz="3200" dirty="0"/>
              <a:t>,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tháng</a:t>
            </a:r>
            <a:r>
              <a:rPr lang="en-US" sz="3200" dirty="0"/>
              <a:t> 5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tháng</a:t>
            </a:r>
            <a:r>
              <a:rPr lang="en-US" sz="3200" dirty="0"/>
              <a:t> 7.</a:t>
            </a:r>
          </a:p>
          <a:p>
            <a:endParaRPr lang="en-US" sz="3600" dirty="0">
              <a:latin typeface="Time s New Roman"/>
              <a:cs typeface="Arial" panose="020B0604020202020204" pitchFamily="34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1033670" y="8561801"/>
            <a:ext cx="16187530" cy="1377333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>
                <a:latin typeface="Time s New Roman"/>
                <a:cs typeface="Arial" panose="020B0604020202020204" pitchFamily="34" charset="0"/>
              </a:rPr>
              <a:t>D. </a:t>
            </a:r>
            <a:r>
              <a:rPr lang="en-US" sz="3200" dirty="0" err="1"/>
              <a:t>mùa</a:t>
            </a:r>
            <a:r>
              <a:rPr lang="en-US" sz="3200" dirty="0"/>
              <a:t> </a:t>
            </a:r>
            <a:r>
              <a:rPr lang="en-US" sz="3200" dirty="0" err="1"/>
              <a:t>mưa</a:t>
            </a:r>
            <a:r>
              <a:rPr lang="en-US" sz="3200" dirty="0"/>
              <a:t>,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tháng</a:t>
            </a:r>
            <a:r>
              <a:rPr lang="en-US" sz="3200" dirty="0"/>
              <a:t> 5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tháng</a:t>
            </a:r>
            <a:r>
              <a:rPr lang="en-US" sz="3200" dirty="0"/>
              <a:t> 11.</a:t>
            </a:r>
          </a:p>
          <a:p>
            <a:endParaRPr lang="vi-VN" sz="3600" dirty="0">
              <a:latin typeface="Time 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1161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1033670" y="3746283"/>
            <a:ext cx="16187530" cy="1377333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>
                <a:latin typeface="Time s New Roman"/>
                <a:cs typeface="Arial" panose="020B0604020202020204" pitchFamily="34" charset="0"/>
              </a:rPr>
              <a:t>A.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thể</a:t>
            </a:r>
            <a:r>
              <a:rPr lang="en-US" sz="3600" dirty="0"/>
              <a:t> </a:t>
            </a:r>
            <a:r>
              <a:rPr lang="en-US" sz="3600" dirty="0" err="1"/>
              <a:t>sử</a:t>
            </a:r>
            <a:r>
              <a:rPr lang="en-US" sz="3600" dirty="0"/>
              <a:t> </a:t>
            </a:r>
            <a:r>
              <a:rPr lang="en-US" sz="3600" dirty="0" err="1"/>
              <a:t>dụng</a:t>
            </a:r>
            <a:r>
              <a:rPr lang="en-US" sz="3600" dirty="0"/>
              <a:t> </a:t>
            </a:r>
            <a:r>
              <a:rPr lang="en-US" sz="3600" dirty="0" err="1"/>
              <a:t>trên</a:t>
            </a:r>
            <a:r>
              <a:rPr lang="en-US" sz="3600" dirty="0"/>
              <a:t> </a:t>
            </a:r>
            <a:r>
              <a:rPr lang="en-US" sz="3600" dirty="0" err="1"/>
              <a:t>vùng</a:t>
            </a:r>
            <a:r>
              <a:rPr lang="en-US" sz="3600" dirty="0"/>
              <a:t> </a:t>
            </a:r>
            <a:r>
              <a:rPr lang="en-US" sz="3600" dirty="0" err="1"/>
              <a:t>đất</a:t>
            </a:r>
            <a:r>
              <a:rPr lang="en-US" sz="3600" dirty="0"/>
              <a:t> </a:t>
            </a:r>
            <a:r>
              <a:rPr lang="en-US" sz="3600" dirty="0" err="1"/>
              <a:t>rộng</a:t>
            </a:r>
            <a:r>
              <a:rPr lang="en-US" sz="3600" dirty="0"/>
              <a:t>, </a:t>
            </a:r>
            <a:r>
              <a:rPr lang="en-US" sz="3600" dirty="0" err="1"/>
              <a:t>bộ</a:t>
            </a:r>
            <a:r>
              <a:rPr lang="en-US" sz="3600" dirty="0"/>
              <a:t> </a:t>
            </a:r>
            <a:r>
              <a:rPr lang="en-US" sz="3600" dirty="0" err="1"/>
              <a:t>rễ</a:t>
            </a:r>
            <a:r>
              <a:rPr lang="en-US" sz="3600" dirty="0"/>
              <a:t> </a:t>
            </a:r>
            <a:r>
              <a:rPr lang="en-US" sz="3600" dirty="0" err="1"/>
              <a:t>phát</a:t>
            </a:r>
            <a:r>
              <a:rPr lang="en-US" sz="3600" dirty="0"/>
              <a:t> </a:t>
            </a:r>
            <a:r>
              <a:rPr lang="en-US" sz="3600" dirty="0" err="1"/>
              <a:t>triển</a:t>
            </a:r>
            <a:r>
              <a:rPr lang="en-US" sz="3600" dirty="0"/>
              <a:t> </a:t>
            </a:r>
            <a:r>
              <a:rPr lang="en-US" sz="3600" dirty="0" err="1"/>
              <a:t>tự</a:t>
            </a:r>
            <a:r>
              <a:rPr lang="en-US" sz="3600" dirty="0"/>
              <a:t> </a:t>
            </a:r>
            <a:r>
              <a:rPr lang="en-US" sz="3600" dirty="0" err="1"/>
              <a:t>nhiên</a:t>
            </a:r>
            <a:r>
              <a:rPr lang="en-US" sz="3600" dirty="0"/>
              <a:t>.</a:t>
            </a:r>
          </a:p>
          <a:p>
            <a:endParaRPr lang="vi-VN" sz="3600" dirty="0">
              <a:latin typeface="Time s New Roman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469745" y="347867"/>
            <a:ext cx="17254329" cy="308113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dirty="0" err="1">
                <a:solidFill>
                  <a:srgbClr val="FFC000"/>
                </a:solidFill>
                <a:latin typeface="Time s New Roman"/>
                <a:cs typeface="Arial" panose="020B0604020202020204" pitchFamily="34" charset="0"/>
              </a:rPr>
              <a:t>Câu</a:t>
            </a:r>
            <a:r>
              <a:rPr lang="fr-FR" sz="3600" b="1" dirty="0">
                <a:solidFill>
                  <a:srgbClr val="FFC000"/>
                </a:solidFill>
                <a:latin typeface="Time s New Roman"/>
                <a:cs typeface="Arial" panose="020B0604020202020204" pitchFamily="34" charset="0"/>
              </a:rPr>
              <a:t> 2:</a:t>
            </a:r>
            <a:r>
              <a:rPr lang="fr-FR" sz="3600" dirty="0">
                <a:solidFill>
                  <a:srgbClr val="FFC000"/>
                </a:solidFill>
                <a:latin typeface="Time 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Nhận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định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nào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sau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đây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đúng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khi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nói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về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ưu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điểm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của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trồng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rừng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bằng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gieo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hạt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thẳng</a:t>
            </a:r>
            <a:r>
              <a:rPr lang="en-US" sz="3600" dirty="0">
                <a:solidFill>
                  <a:srgbClr val="FFC000"/>
                </a:solidFill>
              </a:rPr>
              <a:t>?</a:t>
            </a:r>
          </a:p>
          <a:p>
            <a:endParaRPr lang="vi-VN" sz="3600" dirty="0">
              <a:latin typeface="Time s New Roman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1033670" y="5351456"/>
            <a:ext cx="16187530" cy="1377333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>
                <a:latin typeface="Time s New Roman"/>
                <a:cs typeface="Arial" panose="020B0604020202020204" pitchFamily="34" charset="0"/>
              </a:rPr>
              <a:t>B. </a:t>
            </a:r>
            <a:r>
              <a:rPr lang="en-US" sz="3600" dirty="0" err="1"/>
              <a:t>Cây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sức</a:t>
            </a:r>
            <a:r>
              <a:rPr lang="en-US" sz="3600" dirty="0"/>
              <a:t> </a:t>
            </a:r>
            <a:r>
              <a:rPr lang="en-US" sz="3600" dirty="0" err="1"/>
              <a:t>đề</a:t>
            </a:r>
            <a:r>
              <a:rPr lang="en-US" sz="3600" dirty="0"/>
              <a:t> </a:t>
            </a:r>
            <a:r>
              <a:rPr lang="en-US" sz="3600" dirty="0" err="1"/>
              <a:t>kháng</a:t>
            </a:r>
            <a:r>
              <a:rPr lang="en-US" sz="3600" dirty="0"/>
              <a:t> </a:t>
            </a:r>
            <a:r>
              <a:rPr lang="en-US" sz="3600" dirty="0" err="1"/>
              <a:t>tốt</a:t>
            </a:r>
            <a:r>
              <a:rPr lang="en-US" sz="3600" dirty="0"/>
              <a:t> </a:t>
            </a:r>
            <a:r>
              <a:rPr lang="en-US" sz="3600" dirty="0" err="1"/>
              <a:t>nên</a:t>
            </a:r>
            <a:r>
              <a:rPr lang="en-US" sz="3600" dirty="0"/>
              <a:t> </a:t>
            </a:r>
            <a:r>
              <a:rPr lang="en-US" sz="3600" dirty="0" err="1"/>
              <a:t>tỉ</a:t>
            </a:r>
            <a:r>
              <a:rPr lang="en-US" sz="3600" dirty="0"/>
              <a:t> </a:t>
            </a:r>
            <a:r>
              <a:rPr lang="en-US" sz="3600" dirty="0" err="1"/>
              <a:t>lệ</a:t>
            </a:r>
            <a:r>
              <a:rPr lang="en-US" sz="3600" dirty="0"/>
              <a:t> </a:t>
            </a:r>
            <a:r>
              <a:rPr lang="en-US" sz="3600" dirty="0" err="1"/>
              <a:t>sống</a:t>
            </a:r>
            <a:r>
              <a:rPr lang="en-US" sz="3600" dirty="0"/>
              <a:t> </a:t>
            </a:r>
            <a:r>
              <a:rPr lang="en-US" sz="3600" dirty="0" err="1"/>
              <a:t>cao</a:t>
            </a:r>
            <a:r>
              <a:rPr lang="en-US" sz="3600" dirty="0"/>
              <a:t>.</a:t>
            </a:r>
          </a:p>
          <a:p>
            <a:pPr lvl="0"/>
            <a:endParaRPr lang="en-US" sz="3600" dirty="0">
              <a:latin typeface="Time s New Roman"/>
              <a:cs typeface="Arial" panose="020B0604020202020204" pitchFamily="34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1033670" y="6956628"/>
            <a:ext cx="16187530" cy="1377333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>
                <a:latin typeface="Time s New Roman"/>
                <a:cs typeface="Arial" panose="020B0604020202020204" pitchFamily="34" charset="0"/>
              </a:rPr>
              <a:t>C. </a:t>
            </a:r>
            <a:r>
              <a:rPr lang="en-US" sz="3200" dirty="0" err="1"/>
              <a:t>Tiết</a:t>
            </a:r>
            <a:r>
              <a:rPr lang="en-US" sz="3200" dirty="0"/>
              <a:t> </a:t>
            </a:r>
            <a:r>
              <a:rPr lang="en-US" sz="3200" dirty="0" err="1"/>
              <a:t>kiệm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lượng</a:t>
            </a:r>
            <a:r>
              <a:rPr lang="en-US" sz="3200" dirty="0"/>
              <a:t> </a:t>
            </a:r>
            <a:r>
              <a:rPr lang="en-US" sz="3200" dirty="0" err="1"/>
              <a:t>hạt</a:t>
            </a:r>
            <a:r>
              <a:rPr lang="en-US" sz="3200" dirty="0"/>
              <a:t> </a:t>
            </a:r>
            <a:r>
              <a:rPr lang="en-US" sz="3200" dirty="0" err="1"/>
              <a:t>giống</a:t>
            </a:r>
            <a:r>
              <a:rPr lang="en-US" sz="3200" dirty="0"/>
              <a:t>.</a:t>
            </a:r>
          </a:p>
          <a:p>
            <a:pPr lvl="0"/>
            <a:endParaRPr lang="en-US" sz="3600" dirty="0">
              <a:latin typeface="Time s New Roman"/>
              <a:cs typeface="Arial" panose="020B0604020202020204" pitchFamily="34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1033670" y="8561801"/>
            <a:ext cx="16187530" cy="1377333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>
                <a:latin typeface="Time s New Roman"/>
                <a:cs typeface="Arial" panose="020B0604020202020204" pitchFamily="34" charset="0"/>
              </a:rPr>
              <a:t>D. </a:t>
            </a:r>
            <a:r>
              <a:rPr lang="en-US" sz="3600" dirty="0" err="1"/>
              <a:t>Ít</a:t>
            </a:r>
            <a:r>
              <a:rPr lang="en-US" sz="3600" dirty="0"/>
              <a:t> </a:t>
            </a:r>
            <a:r>
              <a:rPr lang="en-US" sz="3600" dirty="0" err="1"/>
              <a:t>tốn</a:t>
            </a:r>
            <a:r>
              <a:rPr lang="en-US" sz="3600" dirty="0"/>
              <a:t> </a:t>
            </a:r>
            <a:r>
              <a:rPr lang="en-US" sz="3600" dirty="0" err="1"/>
              <a:t>công</a:t>
            </a:r>
            <a:r>
              <a:rPr lang="en-US" sz="3600" dirty="0"/>
              <a:t> </a:t>
            </a:r>
            <a:r>
              <a:rPr lang="en-US" sz="3600" dirty="0" err="1"/>
              <a:t>chăm</a:t>
            </a:r>
            <a:r>
              <a:rPr lang="en-US" sz="3600" dirty="0"/>
              <a:t> </a:t>
            </a:r>
            <a:r>
              <a:rPr lang="en-US" sz="3600" dirty="0" err="1"/>
              <a:t>sóc</a:t>
            </a:r>
            <a:r>
              <a:rPr lang="en-US" sz="3600" dirty="0"/>
              <a:t>, </a:t>
            </a:r>
            <a:r>
              <a:rPr lang="en-US" sz="3600" dirty="0" err="1"/>
              <a:t>ít</a:t>
            </a:r>
            <a:r>
              <a:rPr lang="en-US" sz="3600" dirty="0"/>
              <a:t> </a:t>
            </a:r>
            <a:r>
              <a:rPr lang="en-US" sz="3600" dirty="0" err="1"/>
              <a:t>bị</a:t>
            </a:r>
            <a:r>
              <a:rPr lang="en-US" sz="3600" dirty="0"/>
              <a:t> </a:t>
            </a:r>
            <a:r>
              <a:rPr lang="en-US" sz="3600" dirty="0" err="1"/>
              <a:t>côn</a:t>
            </a:r>
            <a:r>
              <a:rPr lang="en-US" sz="3600" dirty="0"/>
              <a:t> </a:t>
            </a:r>
            <a:r>
              <a:rPr lang="en-US" sz="3600" dirty="0" err="1"/>
              <a:t>trùng</a:t>
            </a:r>
            <a:r>
              <a:rPr lang="en-US" sz="3600" dirty="0"/>
              <a:t> </a:t>
            </a:r>
            <a:r>
              <a:rPr lang="en-US" sz="3600" dirty="0" err="1"/>
              <a:t>tấn</a:t>
            </a:r>
            <a:r>
              <a:rPr lang="en-US" sz="3600" dirty="0"/>
              <a:t> </a:t>
            </a:r>
            <a:r>
              <a:rPr lang="en-US" sz="3600" dirty="0" err="1"/>
              <a:t>công</a:t>
            </a:r>
            <a:r>
              <a:rPr lang="en-US" sz="3600" dirty="0"/>
              <a:t>.</a:t>
            </a:r>
          </a:p>
          <a:p>
            <a:endParaRPr lang="vi-VN" sz="3600" dirty="0">
              <a:latin typeface="Time 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498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1033670" y="2857500"/>
            <a:ext cx="16737494" cy="2024269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>
                <a:latin typeface="Time s New Roman"/>
                <a:cs typeface="Arial" panose="020B0604020202020204" pitchFamily="34" charset="0"/>
              </a:rPr>
              <a:t>A.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lần</a:t>
            </a:r>
            <a:r>
              <a:rPr lang="en-US" sz="3600" dirty="0"/>
              <a:t> </a:t>
            </a:r>
            <a:r>
              <a:rPr lang="en-US" sz="3600" dirty="0" err="1"/>
              <a:t>chăm</a:t>
            </a:r>
            <a:r>
              <a:rPr lang="en-US" sz="3600" dirty="0"/>
              <a:t> </a:t>
            </a:r>
            <a:r>
              <a:rPr lang="en-US" sz="3600" dirty="0" err="1"/>
              <a:t>sóc</a:t>
            </a:r>
            <a:r>
              <a:rPr lang="en-US" sz="3600" dirty="0"/>
              <a:t> </a:t>
            </a:r>
            <a:r>
              <a:rPr lang="en-US" sz="3600" dirty="0" err="1"/>
              <a:t>nhiều</a:t>
            </a:r>
            <a:r>
              <a:rPr lang="en-US" sz="3600" dirty="0"/>
              <a:t>.</a:t>
            </a:r>
          </a:p>
          <a:p>
            <a:endParaRPr lang="vi-VN" sz="3600" dirty="0">
              <a:latin typeface="Time s New Roman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516836" y="266701"/>
            <a:ext cx="17254329" cy="2438399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dirty="0" err="1">
                <a:solidFill>
                  <a:srgbClr val="FFC000"/>
                </a:solidFill>
                <a:latin typeface="Time s New Roman"/>
                <a:cs typeface="Arial" panose="020B0604020202020204" pitchFamily="34" charset="0"/>
              </a:rPr>
              <a:t>Câu</a:t>
            </a:r>
            <a:r>
              <a:rPr lang="fr-FR" sz="3600" b="1" dirty="0">
                <a:solidFill>
                  <a:srgbClr val="FFC000"/>
                </a:solidFill>
                <a:latin typeface="Time s New Roman"/>
                <a:cs typeface="Arial" panose="020B0604020202020204" pitchFamily="34" charset="0"/>
              </a:rPr>
              <a:t> 3:</a:t>
            </a:r>
            <a:r>
              <a:rPr lang="fr-FR" sz="3600" dirty="0">
                <a:solidFill>
                  <a:srgbClr val="FFC000"/>
                </a:solidFill>
                <a:latin typeface="Time 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Nhược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điểm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của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trồng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rừng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bằng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cây</a:t>
            </a:r>
            <a:r>
              <a:rPr lang="en-US" sz="3600" dirty="0">
                <a:solidFill>
                  <a:srgbClr val="FFC000"/>
                </a:solidFill>
              </a:rPr>
              <a:t> con </a:t>
            </a:r>
            <a:r>
              <a:rPr lang="en-US" sz="3600" dirty="0" err="1">
                <a:solidFill>
                  <a:srgbClr val="FFC000"/>
                </a:solidFill>
              </a:rPr>
              <a:t>là</a:t>
            </a:r>
            <a:endParaRPr lang="en-US" sz="3600" dirty="0">
              <a:solidFill>
                <a:srgbClr val="FFC000"/>
              </a:solidFill>
            </a:endParaRPr>
          </a:p>
          <a:p>
            <a:endParaRPr lang="vi-VN" sz="3600" dirty="0">
              <a:latin typeface="Time s New Roman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1033670" y="5143500"/>
            <a:ext cx="16737494" cy="1377333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fr-FR" sz="3600" dirty="0">
                <a:latin typeface="Time s New Roman"/>
                <a:cs typeface="Arial" panose="020B0604020202020204" pitchFamily="34" charset="0"/>
              </a:rPr>
              <a:t>B. </a:t>
            </a:r>
            <a:r>
              <a:rPr lang="en-US" sz="3600" dirty="0" err="1"/>
              <a:t>Quá</a:t>
            </a:r>
            <a:r>
              <a:rPr lang="en-US" sz="3600" dirty="0"/>
              <a:t> </a:t>
            </a:r>
            <a:r>
              <a:rPr lang="en-US" sz="3600" dirty="0" err="1"/>
              <a:t>trình</a:t>
            </a:r>
            <a:r>
              <a:rPr lang="en-US" sz="3600" dirty="0"/>
              <a:t> </a:t>
            </a:r>
            <a:r>
              <a:rPr lang="en-US" sz="3600" dirty="0" err="1"/>
              <a:t>sản</a:t>
            </a:r>
            <a:r>
              <a:rPr lang="en-US" sz="3600" dirty="0"/>
              <a:t> </a:t>
            </a:r>
            <a:r>
              <a:rPr lang="en-US" sz="3600" dirty="0" err="1"/>
              <a:t>xuất</a:t>
            </a:r>
            <a:r>
              <a:rPr lang="en-US" sz="3600" dirty="0"/>
              <a:t> </a:t>
            </a:r>
            <a:r>
              <a:rPr lang="en-US" sz="3600" dirty="0" err="1"/>
              <a:t>cây</a:t>
            </a:r>
            <a:r>
              <a:rPr lang="en-US" sz="3600" dirty="0"/>
              <a:t> con </a:t>
            </a:r>
            <a:r>
              <a:rPr lang="en-US" sz="3600" dirty="0" err="1"/>
              <a:t>phức</a:t>
            </a:r>
            <a:r>
              <a:rPr lang="en-US" sz="3600" dirty="0"/>
              <a:t> </a:t>
            </a:r>
            <a:r>
              <a:rPr lang="en-US" sz="3600" dirty="0" err="1"/>
              <a:t>tạp</a:t>
            </a:r>
            <a:r>
              <a:rPr lang="en-US" sz="3600" dirty="0"/>
              <a:t>, chi </a:t>
            </a:r>
            <a:r>
              <a:rPr lang="en-US" sz="3600" dirty="0" err="1"/>
              <a:t>phí</a:t>
            </a:r>
            <a:r>
              <a:rPr lang="en-US" sz="3600" dirty="0"/>
              <a:t> </a:t>
            </a:r>
            <a:r>
              <a:rPr lang="en-US" sz="3600" dirty="0" err="1"/>
              <a:t>cao</a:t>
            </a:r>
            <a:r>
              <a:rPr lang="en-US" sz="3600" dirty="0"/>
              <a:t>.</a:t>
            </a:r>
          </a:p>
          <a:p>
            <a:pPr lvl="0"/>
            <a:r>
              <a:rPr lang="fr-FR" sz="3600" dirty="0">
                <a:latin typeface="Time s New Roman"/>
                <a:cs typeface="Arial" panose="020B0604020202020204" pitchFamily="34" charset="0"/>
              </a:rPr>
              <a:t> </a:t>
            </a:r>
            <a:endParaRPr lang="en-US" sz="3600" dirty="0">
              <a:latin typeface="Time s New Roman"/>
              <a:cs typeface="Arial" panose="020B0604020202020204" pitchFamily="34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1033669" y="6819900"/>
            <a:ext cx="16737495" cy="1714500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fr-FR" sz="3600" dirty="0">
              <a:latin typeface="Time s New Roman"/>
              <a:cs typeface="Arial" panose="020B0604020202020204" pitchFamily="34" charset="0"/>
            </a:endParaRPr>
          </a:p>
          <a:p>
            <a:pPr eaLnBrk="0" hangingPunct="0"/>
            <a:r>
              <a:rPr lang="fr-FR" sz="3600" dirty="0">
                <a:latin typeface="Time s New Roman"/>
                <a:cs typeface="Arial" panose="020B0604020202020204" pitchFamily="34" charset="0"/>
              </a:rPr>
              <a:t>C. </a:t>
            </a:r>
            <a:r>
              <a:rPr lang="en-US" sz="3600" dirty="0" err="1"/>
              <a:t>Cây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sức</a:t>
            </a:r>
            <a:r>
              <a:rPr lang="en-US" sz="3600" dirty="0"/>
              <a:t> </a:t>
            </a:r>
            <a:r>
              <a:rPr lang="en-US" sz="3600" dirty="0" err="1"/>
              <a:t>đề</a:t>
            </a:r>
            <a:r>
              <a:rPr lang="en-US" sz="3600" dirty="0"/>
              <a:t> </a:t>
            </a:r>
            <a:r>
              <a:rPr lang="en-US" sz="3600" dirty="0" err="1"/>
              <a:t>kháng</a:t>
            </a:r>
            <a:r>
              <a:rPr lang="en-US" sz="3600" dirty="0"/>
              <a:t> </a:t>
            </a:r>
            <a:r>
              <a:rPr lang="en-US" sz="3600" dirty="0" err="1"/>
              <a:t>kém</a:t>
            </a:r>
            <a:r>
              <a:rPr lang="en-US" sz="3600" dirty="0"/>
              <a:t>, </a:t>
            </a:r>
            <a:r>
              <a:rPr lang="en-US" sz="3600" dirty="0" err="1"/>
              <a:t>dễ</a:t>
            </a:r>
            <a:r>
              <a:rPr lang="en-US" sz="3600" dirty="0"/>
              <a:t> </a:t>
            </a:r>
            <a:r>
              <a:rPr lang="en-US" sz="3600" dirty="0" err="1"/>
              <a:t>bị</a:t>
            </a:r>
            <a:r>
              <a:rPr lang="en-US" sz="3600" dirty="0"/>
              <a:t> </a:t>
            </a:r>
            <a:r>
              <a:rPr lang="en-US" sz="3600" dirty="0" err="1"/>
              <a:t>côn</a:t>
            </a:r>
            <a:r>
              <a:rPr lang="en-US" sz="3600" dirty="0"/>
              <a:t> </a:t>
            </a:r>
            <a:r>
              <a:rPr lang="en-US" sz="3600" dirty="0" err="1"/>
              <a:t>trùng</a:t>
            </a:r>
            <a:r>
              <a:rPr lang="en-US" sz="3600" dirty="0"/>
              <a:t> </a:t>
            </a:r>
            <a:r>
              <a:rPr lang="en-US" sz="3600" dirty="0" err="1"/>
              <a:t>tấn</a:t>
            </a:r>
            <a:r>
              <a:rPr lang="en-US" sz="3600" dirty="0"/>
              <a:t> </a:t>
            </a:r>
            <a:r>
              <a:rPr lang="en-US" sz="3600" dirty="0" err="1"/>
              <a:t>công</a:t>
            </a:r>
            <a:r>
              <a:rPr lang="en-US" sz="3600" dirty="0"/>
              <a:t>.</a:t>
            </a:r>
          </a:p>
          <a:p>
            <a:pPr lvl="0"/>
            <a:endParaRPr lang="en-US" sz="3600" dirty="0">
              <a:latin typeface="Time s New Roman"/>
              <a:cs typeface="Arial" panose="020B0604020202020204" pitchFamily="34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1033670" y="8801100"/>
            <a:ext cx="16737494" cy="1377333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fr-FR" sz="3600" dirty="0">
              <a:latin typeface="Time s New Roman"/>
              <a:cs typeface="Arial" panose="020B0604020202020204" pitchFamily="34" charset="0"/>
            </a:endParaRPr>
          </a:p>
          <a:p>
            <a:r>
              <a:rPr lang="fr-FR" sz="3600" dirty="0">
                <a:latin typeface="Time s New Roman"/>
                <a:cs typeface="Arial" panose="020B0604020202020204" pitchFamily="34" charset="0"/>
              </a:rPr>
              <a:t>D</a:t>
            </a:r>
            <a:r>
              <a:rPr lang="fr-FR" sz="6000" dirty="0">
                <a:latin typeface="Time s New Roman"/>
                <a:cs typeface="Arial" panose="020B0604020202020204" pitchFamily="34" charset="0"/>
              </a:rPr>
              <a:t>. </a:t>
            </a:r>
            <a:r>
              <a:rPr lang="en-US" sz="3600" dirty="0" err="1"/>
              <a:t>Tỉ</a:t>
            </a:r>
            <a:r>
              <a:rPr lang="en-US" sz="3600" dirty="0"/>
              <a:t> </a:t>
            </a:r>
            <a:r>
              <a:rPr lang="en-US" sz="3600" dirty="0" err="1"/>
              <a:t>lệ</a:t>
            </a:r>
            <a:r>
              <a:rPr lang="en-US" sz="3600" dirty="0"/>
              <a:t> </a:t>
            </a:r>
            <a:r>
              <a:rPr lang="en-US" sz="3600" dirty="0" err="1"/>
              <a:t>sống</a:t>
            </a:r>
            <a:r>
              <a:rPr lang="en-US" sz="3600" dirty="0"/>
              <a:t> </a:t>
            </a:r>
            <a:r>
              <a:rPr lang="en-US" sz="3600" dirty="0" err="1"/>
              <a:t>sót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cây</a:t>
            </a:r>
            <a:r>
              <a:rPr lang="en-US" sz="3600" dirty="0"/>
              <a:t> </a:t>
            </a:r>
            <a:r>
              <a:rPr lang="en-US" sz="3600" dirty="0" err="1"/>
              <a:t>rừng</a:t>
            </a:r>
            <a:r>
              <a:rPr lang="en-US" sz="3600" dirty="0"/>
              <a:t> </a:t>
            </a:r>
            <a:r>
              <a:rPr lang="en-US" sz="3600" dirty="0" err="1"/>
              <a:t>thấp</a:t>
            </a:r>
            <a:r>
              <a:rPr lang="en-US" sz="3600" dirty="0"/>
              <a:t>.</a:t>
            </a:r>
          </a:p>
          <a:p>
            <a:endParaRPr lang="en-US" sz="3600" b="1" dirty="0">
              <a:solidFill>
                <a:prstClr val="white"/>
              </a:solidFill>
              <a:latin typeface="Time 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24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1583635" y="8575534"/>
            <a:ext cx="16187530" cy="1377333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>
                <a:latin typeface="Time s New Roman"/>
                <a:cs typeface="Arial" panose="020B0604020202020204" pitchFamily="34" charset="0"/>
              </a:rPr>
              <a:t>D.</a:t>
            </a:r>
            <a:r>
              <a:rPr lang="vi-VN" sz="3600" dirty="0">
                <a:latin typeface="Time s New Roman"/>
                <a:cs typeface="Arial" panose="020B0604020202020204" pitchFamily="34" charset="0"/>
              </a:rPr>
              <a:t> </a:t>
            </a:r>
            <a:r>
              <a:rPr lang="vi-VN" sz="3600" dirty="0"/>
              <a:t>tỉa thưa.</a:t>
            </a:r>
            <a:endParaRPr lang="vi-VN" sz="3600" dirty="0">
              <a:latin typeface="Time s New Roman"/>
            </a:endParaRPr>
          </a:p>
        </p:txBody>
      </p:sp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A571C44C-F3E4-A3E9-F1F2-AB1E839958B5}"/>
              </a:ext>
            </a:extLst>
          </p:cNvPr>
          <p:cNvSpPr/>
          <p:nvPr/>
        </p:nvSpPr>
        <p:spPr>
          <a:xfrm>
            <a:off x="1583635" y="3766167"/>
            <a:ext cx="16187530" cy="1377333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>
                <a:latin typeface="Time s New Roman"/>
                <a:cs typeface="Arial" panose="020B0604020202020204" pitchFamily="34" charset="0"/>
              </a:rPr>
              <a:t>A. </a:t>
            </a:r>
            <a:r>
              <a:rPr lang="vi-VN" sz="3600" dirty="0"/>
              <a:t>tỉa cành.</a:t>
            </a:r>
            <a:endParaRPr lang="en-US" sz="3600" dirty="0"/>
          </a:p>
          <a:p>
            <a:endParaRPr lang="vi-VN" sz="3600" dirty="0">
              <a:latin typeface="Time s New Roman"/>
            </a:endParaRPr>
          </a:p>
        </p:txBody>
      </p:sp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1B0AED1D-C304-CC82-7BBF-7D33212C6197}"/>
              </a:ext>
            </a:extLst>
          </p:cNvPr>
          <p:cNvSpPr/>
          <p:nvPr/>
        </p:nvSpPr>
        <p:spPr>
          <a:xfrm>
            <a:off x="1033671" y="509585"/>
            <a:ext cx="17254329" cy="308113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000" dirty="0" err="1">
                <a:solidFill>
                  <a:srgbClr val="FFC000"/>
                </a:solidFill>
                <a:latin typeface="Time s New Roman"/>
                <a:cs typeface="Arial" panose="020B0604020202020204" pitchFamily="34" charset="0"/>
              </a:rPr>
              <a:t>Câu</a:t>
            </a:r>
            <a:r>
              <a:rPr lang="fr-FR" sz="4000" dirty="0">
                <a:solidFill>
                  <a:srgbClr val="FFC000"/>
                </a:solidFill>
                <a:latin typeface="Time s New Roman"/>
                <a:cs typeface="Arial" panose="020B0604020202020204" pitchFamily="34" charset="0"/>
              </a:rPr>
              <a:t> 4. </a:t>
            </a:r>
            <a:r>
              <a:rPr lang="vi-VN" sz="3600" b="1" dirty="0">
                <a:solidFill>
                  <a:srgbClr val="FFC000"/>
                </a:solidFill>
              </a:rPr>
              <a:t>Để đảm bảo mật độ rừng trồng cần thực hiện biện pháp:</a:t>
            </a:r>
            <a:endParaRPr lang="vi-VN" sz="4000" dirty="0">
              <a:solidFill>
                <a:srgbClr val="FFC000"/>
              </a:solidFill>
              <a:latin typeface="Time s New Roman"/>
            </a:endParaRPr>
          </a:p>
        </p:txBody>
      </p:sp>
      <p:sp>
        <p:nvSpPr>
          <p:cNvPr id="4" name="Rectangle: Diagonal Corners Snipped 3">
            <a:extLst>
              <a:ext uri="{FF2B5EF4-FFF2-40B4-BE49-F238E27FC236}">
                <a16:creationId xmlns:a16="http://schemas.microsoft.com/office/drawing/2014/main" id="{02F46209-D0BB-7C12-14C1-0A8E13607FB1}"/>
              </a:ext>
            </a:extLst>
          </p:cNvPr>
          <p:cNvSpPr/>
          <p:nvPr/>
        </p:nvSpPr>
        <p:spPr>
          <a:xfrm>
            <a:off x="1601449" y="5448300"/>
            <a:ext cx="16187530" cy="1377333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>
                <a:latin typeface="Time s New Roman"/>
                <a:cs typeface="Arial" panose="020B0604020202020204" pitchFamily="34" charset="0"/>
              </a:rPr>
              <a:t>B. </a:t>
            </a:r>
            <a:r>
              <a:rPr lang="vi-VN" sz="3600" dirty="0"/>
              <a:t>bón phân thúc.</a:t>
            </a:r>
            <a:endParaRPr lang="vi-VN" sz="3600" dirty="0">
              <a:latin typeface="Time s New Roman"/>
            </a:endParaRPr>
          </a:p>
        </p:txBody>
      </p:sp>
      <p:sp>
        <p:nvSpPr>
          <p:cNvPr id="10" name="Rectangle: Diagonal Corners Snipped 9">
            <a:extLst>
              <a:ext uri="{FF2B5EF4-FFF2-40B4-BE49-F238E27FC236}">
                <a16:creationId xmlns:a16="http://schemas.microsoft.com/office/drawing/2014/main" id="{46175BF3-315D-EA8C-C0EF-3EA868E297F3}"/>
              </a:ext>
            </a:extLst>
          </p:cNvPr>
          <p:cNvSpPr/>
          <p:nvPr/>
        </p:nvSpPr>
        <p:spPr>
          <a:xfrm>
            <a:off x="1601449" y="7117606"/>
            <a:ext cx="16187530" cy="1377333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>
                <a:latin typeface="Time s New Roman"/>
                <a:cs typeface="Arial" panose="020B0604020202020204" pitchFamily="34" charset="0"/>
              </a:rPr>
              <a:t>C. </a:t>
            </a:r>
            <a:r>
              <a:rPr lang="vi-VN" sz="3600" dirty="0"/>
              <a:t>làm cỏ, vun xới.</a:t>
            </a:r>
            <a:endParaRPr lang="vi-VN" sz="3600" dirty="0">
              <a:latin typeface="Time 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852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3" grpId="0" animBg="1"/>
      <p:bldP spid="4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1583635" y="8575534"/>
            <a:ext cx="16187530" cy="1377333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>
                <a:latin typeface="Time s New Roman"/>
                <a:cs typeface="Arial" panose="020B0604020202020204" pitchFamily="34" charset="0"/>
              </a:rPr>
              <a:t>D.</a:t>
            </a:r>
            <a:r>
              <a:rPr lang="vi-VN" sz="3600" dirty="0">
                <a:latin typeface="Time s New Roman"/>
                <a:cs typeface="Arial" panose="020B0604020202020204" pitchFamily="34" charset="0"/>
              </a:rPr>
              <a:t> </a:t>
            </a:r>
            <a:r>
              <a:rPr lang="en-US" sz="3600" dirty="0" err="1"/>
              <a:t>Vun</a:t>
            </a:r>
            <a:r>
              <a:rPr lang="en-US" sz="3600" dirty="0"/>
              <a:t> </a:t>
            </a:r>
            <a:r>
              <a:rPr lang="en-US" sz="3600" dirty="0" err="1"/>
              <a:t>xới</a:t>
            </a:r>
            <a:r>
              <a:rPr lang="en-US" sz="3600" dirty="0"/>
              <a:t> </a:t>
            </a:r>
            <a:r>
              <a:rPr lang="en-US" sz="3600" dirty="0" err="1"/>
              <a:t>đất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đất</a:t>
            </a:r>
            <a:r>
              <a:rPr lang="en-US" sz="3600" dirty="0"/>
              <a:t> </a:t>
            </a:r>
            <a:r>
              <a:rPr lang="en-US" sz="3600" dirty="0" err="1"/>
              <a:t>tơi</a:t>
            </a:r>
            <a:r>
              <a:rPr lang="en-US" sz="3600" dirty="0"/>
              <a:t> </a:t>
            </a:r>
            <a:r>
              <a:rPr lang="en-US" sz="3600" dirty="0" err="1"/>
              <a:t>xốp</a:t>
            </a:r>
            <a:r>
              <a:rPr lang="en-US" sz="3600" dirty="0"/>
              <a:t>, </a:t>
            </a:r>
            <a:r>
              <a:rPr lang="en-US" sz="3600" dirty="0" err="1"/>
              <a:t>tạo</a:t>
            </a:r>
            <a:r>
              <a:rPr lang="en-US" sz="3600" dirty="0"/>
              <a:t> </a:t>
            </a:r>
            <a:r>
              <a:rPr lang="en-US" sz="3600" dirty="0" err="1"/>
              <a:t>điều</a:t>
            </a:r>
            <a:r>
              <a:rPr lang="en-US" sz="3600" dirty="0"/>
              <a:t> </a:t>
            </a:r>
            <a:r>
              <a:rPr lang="en-US" sz="3600" dirty="0" err="1"/>
              <a:t>kiện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hệ</a:t>
            </a:r>
            <a:r>
              <a:rPr lang="en-US" sz="3600" dirty="0"/>
              <a:t> </a:t>
            </a:r>
            <a:r>
              <a:rPr lang="en-US" sz="3600" dirty="0" err="1"/>
              <a:t>rễ</a:t>
            </a:r>
            <a:r>
              <a:rPr lang="en-US" sz="3600" dirty="0"/>
              <a:t> </a:t>
            </a:r>
            <a:r>
              <a:rPr lang="en-US" sz="3600" dirty="0" err="1"/>
              <a:t>phát</a:t>
            </a:r>
            <a:r>
              <a:rPr lang="en-US" sz="3600" dirty="0"/>
              <a:t> </a:t>
            </a:r>
            <a:r>
              <a:rPr lang="en-US" sz="3600" dirty="0" err="1"/>
              <a:t>triển</a:t>
            </a:r>
            <a:r>
              <a:rPr lang="en-US" sz="3600" dirty="0"/>
              <a:t>, </a:t>
            </a:r>
            <a:r>
              <a:rPr lang="en-US" sz="3600" dirty="0" err="1"/>
              <a:t>hấp</a:t>
            </a:r>
            <a:r>
              <a:rPr lang="en-US" sz="3600" dirty="0"/>
              <a:t> </a:t>
            </a:r>
            <a:r>
              <a:rPr lang="en-US" sz="3600" dirty="0" err="1"/>
              <a:t>thụ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nhiều</a:t>
            </a:r>
            <a:r>
              <a:rPr lang="en-US" sz="3600" dirty="0"/>
              <a:t> </a:t>
            </a:r>
            <a:r>
              <a:rPr lang="en-US" sz="3600" dirty="0" err="1"/>
              <a:t>chất</a:t>
            </a:r>
            <a:r>
              <a:rPr lang="en-US" sz="3600" dirty="0"/>
              <a:t> </a:t>
            </a:r>
            <a:r>
              <a:rPr lang="en-US" sz="3600" dirty="0" err="1"/>
              <a:t>dinh</a:t>
            </a:r>
            <a:r>
              <a:rPr lang="en-US" sz="3600" dirty="0"/>
              <a:t> </a:t>
            </a:r>
            <a:r>
              <a:rPr lang="en-US" sz="3600" dirty="0" err="1"/>
              <a:t>dưỡng</a:t>
            </a:r>
            <a:r>
              <a:rPr lang="en-US" sz="3600" dirty="0"/>
              <a:t>. </a:t>
            </a:r>
            <a:endParaRPr lang="vi-VN" sz="3600" dirty="0">
              <a:latin typeface="Time s New Roman"/>
            </a:endParaRPr>
          </a:p>
        </p:txBody>
      </p:sp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A571C44C-F3E4-A3E9-F1F2-AB1E839958B5}"/>
              </a:ext>
            </a:extLst>
          </p:cNvPr>
          <p:cNvSpPr/>
          <p:nvPr/>
        </p:nvSpPr>
        <p:spPr>
          <a:xfrm>
            <a:off x="1583635" y="3766167"/>
            <a:ext cx="16187530" cy="1377333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>
                <a:latin typeface="Time s New Roman"/>
                <a:cs typeface="Arial" panose="020B0604020202020204" pitchFamily="34" charset="0"/>
              </a:rPr>
              <a:t>A. </a:t>
            </a:r>
            <a:r>
              <a:rPr lang="en-US" sz="3600" dirty="0"/>
              <a:t>Khi </a:t>
            </a:r>
            <a:r>
              <a:rPr lang="en-US" sz="3600" dirty="0" err="1"/>
              <a:t>tỉa</a:t>
            </a:r>
            <a:r>
              <a:rPr lang="en-US" sz="3600" dirty="0"/>
              <a:t> </a:t>
            </a:r>
            <a:r>
              <a:rPr lang="en-US" sz="3600" dirty="0" err="1"/>
              <a:t>thưa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cây</a:t>
            </a:r>
            <a:r>
              <a:rPr lang="en-US" sz="3600" dirty="0"/>
              <a:t> </a:t>
            </a:r>
            <a:r>
              <a:rPr lang="en-US" sz="3600" dirty="0" err="1"/>
              <a:t>trồng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hố</a:t>
            </a:r>
            <a:r>
              <a:rPr lang="en-US" sz="3600" dirty="0"/>
              <a:t>, </a:t>
            </a:r>
            <a:r>
              <a:rPr lang="en-US" sz="3600" dirty="0" err="1"/>
              <a:t>mỗi</a:t>
            </a:r>
            <a:r>
              <a:rPr lang="en-US" sz="3600" dirty="0"/>
              <a:t> </a:t>
            </a:r>
            <a:r>
              <a:rPr lang="en-US" sz="3600" dirty="0" err="1"/>
              <a:t>hố</a:t>
            </a:r>
            <a:r>
              <a:rPr lang="en-US" sz="3600" dirty="0"/>
              <a:t>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lại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đến</a:t>
            </a:r>
            <a:r>
              <a:rPr lang="en-US" sz="3600" dirty="0"/>
              <a:t> </a:t>
            </a:r>
            <a:r>
              <a:rPr lang="en-US" sz="3600" dirty="0" err="1"/>
              <a:t>ba</a:t>
            </a:r>
            <a:r>
              <a:rPr lang="en-US" sz="3600" dirty="0"/>
              <a:t> </a:t>
            </a:r>
            <a:r>
              <a:rPr lang="en-US" sz="3600" dirty="0" err="1"/>
              <a:t>cây</a:t>
            </a:r>
            <a:r>
              <a:rPr lang="en-US" sz="3600" dirty="0"/>
              <a:t>. </a:t>
            </a:r>
            <a:endParaRPr lang="vi-VN" sz="3600" dirty="0">
              <a:latin typeface="Time s New Roman"/>
            </a:endParaRPr>
          </a:p>
        </p:txBody>
      </p:sp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1B0AED1D-C304-CC82-7BBF-7D33212C6197}"/>
              </a:ext>
            </a:extLst>
          </p:cNvPr>
          <p:cNvSpPr/>
          <p:nvPr/>
        </p:nvSpPr>
        <p:spPr>
          <a:xfrm>
            <a:off x="1033671" y="509585"/>
            <a:ext cx="17254329" cy="308113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000" dirty="0" err="1">
                <a:solidFill>
                  <a:srgbClr val="FFC000"/>
                </a:solidFill>
                <a:latin typeface="Time s New Roman"/>
                <a:cs typeface="Arial" panose="020B0604020202020204" pitchFamily="34" charset="0"/>
              </a:rPr>
              <a:t>Câu</a:t>
            </a:r>
            <a:r>
              <a:rPr lang="fr-FR" sz="4000" dirty="0">
                <a:solidFill>
                  <a:srgbClr val="FFC000"/>
                </a:solidFill>
                <a:latin typeface="Time s New Roman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FFC000"/>
                </a:solidFill>
                <a:latin typeface="Time s New Roman"/>
                <a:cs typeface="Arial" panose="020B0604020202020204" pitchFamily="34" charset="0"/>
              </a:rPr>
              <a:t>5</a:t>
            </a:r>
            <a:r>
              <a:rPr lang="fr-FR" sz="4000" dirty="0">
                <a:solidFill>
                  <a:srgbClr val="FFC000"/>
                </a:solidFill>
                <a:latin typeface="Time s New Roman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FFC000"/>
                </a:solidFill>
              </a:rPr>
              <a:t>Nói</a:t>
            </a:r>
            <a:r>
              <a:rPr lang="en-US" sz="4000" dirty="0">
                <a:solidFill>
                  <a:srgbClr val="FFC000"/>
                </a:solidFill>
              </a:rPr>
              <a:t> </a:t>
            </a:r>
            <a:r>
              <a:rPr lang="en-US" sz="4000" dirty="0" err="1">
                <a:solidFill>
                  <a:srgbClr val="FFC000"/>
                </a:solidFill>
              </a:rPr>
              <a:t>về</a:t>
            </a:r>
            <a:r>
              <a:rPr lang="en-US" sz="4000" dirty="0">
                <a:solidFill>
                  <a:srgbClr val="FFC000"/>
                </a:solidFill>
              </a:rPr>
              <a:t> </a:t>
            </a:r>
            <a:r>
              <a:rPr lang="en-US" sz="4000" dirty="0" err="1">
                <a:solidFill>
                  <a:srgbClr val="FFC000"/>
                </a:solidFill>
              </a:rPr>
              <a:t>kĩ</a:t>
            </a:r>
            <a:r>
              <a:rPr lang="en-US" sz="4000" dirty="0">
                <a:solidFill>
                  <a:srgbClr val="FFC000"/>
                </a:solidFill>
              </a:rPr>
              <a:t> </a:t>
            </a:r>
            <a:r>
              <a:rPr lang="en-US" sz="4000" dirty="0" err="1">
                <a:solidFill>
                  <a:srgbClr val="FFC000"/>
                </a:solidFill>
              </a:rPr>
              <a:t>thuật</a:t>
            </a:r>
            <a:r>
              <a:rPr lang="en-US" sz="4000" dirty="0">
                <a:solidFill>
                  <a:srgbClr val="FFC000"/>
                </a:solidFill>
              </a:rPr>
              <a:t>, ý </a:t>
            </a:r>
            <a:r>
              <a:rPr lang="en-US" sz="4000" dirty="0" err="1">
                <a:solidFill>
                  <a:srgbClr val="FFC000"/>
                </a:solidFill>
              </a:rPr>
              <a:t>nghĩa</a:t>
            </a:r>
            <a:r>
              <a:rPr lang="en-US" sz="4000" dirty="0">
                <a:solidFill>
                  <a:srgbClr val="FFC000"/>
                </a:solidFill>
              </a:rPr>
              <a:t> </a:t>
            </a:r>
            <a:r>
              <a:rPr lang="en-US" sz="4000" dirty="0" err="1">
                <a:solidFill>
                  <a:srgbClr val="FFC000"/>
                </a:solidFill>
              </a:rPr>
              <a:t>của</a:t>
            </a:r>
            <a:r>
              <a:rPr lang="en-US" sz="4000" dirty="0">
                <a:solidFill>
                  <a:srgbClr val="FFC000"/>
                </a:solidFill>
              </a:rPr>
              <a:t> </a:t>
            </a:r>
            <a:r>
              <a:rPr lang="en-US" sz="4000" dirty="0" err="1">
                <a:solidFill>
                  <a:srgbClr val="FFC000"/>
                </a:solidFill>
              </a:rPr>
              <a:t>việc</a:t>
            </a:r>
            <a:r>
              <a:rPr lang="en-US" sz="4000" dirty="0">
                <a:solidFill>
                  <a:srgbClr val="FFC000"/>
                </a:solidFill>
              </a:rPr>
              <a:t> </a:t>
            </a:r>
            <a:r>
              <a:rPr lang="en-US" sz="4000" dirty="0" err="1">
                <a:solidFill>
                  <a:srgbClr val="FFC000"/>
                </a:solidFill>
              </a:rPr>
              <a:t>chăm</a:t>
            </a:r>
            <a:r>
              <a:rPr lang="en-US" sz="4000" dirty="0">
                <a:solidFill>
                  <a:srgbClr val="FFC000"/>
                </a:solidFill>
              </a:rPr>
              <a:t> </a:t>
            </a:r>
            <a:r>
              <a:rPr lang="en-US" sz="4000" dirty="0" err="1">
                <a:solidFill>
                  <a:srgbClr val="FFC000"/>
                </a:solidFill>
              </a:rPr>
              <a:t>sóc</a:t>
            </a:r>
            <a:r>
              <a:rPr lang="en-US" sz="4000" dirty="0">
                <a:solidFill>
                  <a:srgbClr val="FFC000"/>
                </a:solidFill>
              </a:rPr>
              <a:t> </a:t>
            </a:r>
            <a:r>
              <a:rPr lang="en-US" sz="4000" dirty="0" err="1">
                <a:solidFill>
                  <a:srgbClr val="FFC000"/>
                </a:solidFill>
              </a:rPr>
              <a:t>cây</a:t>
            </a:r>
            <a:r>
              <a:rPr lang="en-US" sz="4000" dirty="0">
                <a:solidFill>
                  <a:srgbClr val="FFC000"/>
                </a:solidFill>
              </a:rPr>
              <a:t> </a:t>
            </a:r>
            <a:r>
              <a:rPr lang="en-US" sz="4000" dirty="0" err="1">
                <a:solidFill>
                  <a:srgbClr val="FFC000"/>
                </a:solidFill>
              </a:rPr>
              <a:t>rừng</a:t>
            </a:r>
            <a:r>
              <a:rPr lang="vi-VN" sz="4000" dirty="0">
                <a:solidFill>
                  <a:srgbClr val="FFC000"/>
                </a:solidFill>
              </a:rPr>
              <a:t> có các nhận định sau, </a:t>
            </a:r>
            <a:r>
              <a:rPr lang="en-US" sz="4000" dirty="0" err="1">
                <a:solidFill>
                  <a:srgbClr val="FFC000"/>
                </a:solidFill>
              </a:rPr>
              <a:t>xác</a:t>
            </a:r>
            <a:r>
              <a:rPr lang="vi-VN" sz="4000" dirty="0">
                <a:solidFill>
                  <a:srgbClr val="FFC000"/>
                </a:solidFill>
              </a:rPr>
              <a:t> định tính </a:t>
            </a:r>
            <a:r>
              <a:rPr lang="en-US" sz="4000" dirty="0" err="1">
                <a:solidFill>
                  <a:srgbClr val="FF0000"/>
                </a:solidFill>
              </a:rPr>
              <a:t>đúng</a:t>
            </a:r>
            <a:r>
              <a:rPr lang="vi-VN" sz="4000" dirty="0">
                <a:solidFill>
                  <a:srgbClr val="FF0000"/>
                </a:solidFill>
              </a:rPr>
              <a:t>/</a:t>
            </a:r>
            <a:r>
              <a:rPr lang="en-US" sz="4000" dirty="0" err="1">
                <a:solidFill>
                  <a:srgbClr val="FF0000"/>
                </a:solidFill>
              </a:rPr>
              <a:t>sai</a:t>
            </a:r>
            <a:r>
              <a:rPr lang="vi-VN" sz="4000" dirty="0">
                <a:solidFill>
                  <a:srgbClr val="FF0000"/>
                </a:solidFill>
              </a:rPr>
              <a:t> </a:t>
            </a:r>
            <a:r>
              <a:rPr lang="vi-VN" sz="4000" dirty="0">
                <a:solidFill>
                  <a:srgbClr val="FFC000"/>
                </a:solidFill>
              </a:rPr>
              <a:t>của các nhận định.</a:t>
            </a:r>
            <a:endParaRPr lang="en-US" sz="4000" dirty="0">
              <a:solidFill>
                <a:srgbClr val="FFC000"/>
              </a:solidFill>
            </a:endParaRPr>
          </a:p>
          <a:p>
            <a:endParaRPr lang="vi-VN" sz="4000" dirty="0">
              <a:latin typeface="Time s New Roman"/>
            </a:endParaRPr>
          </a:p>
        </p:txBody>
      </p:sp>
      <p:sp>
        <p:nvSpPr>
          <p:cNvPr id="4" name="Rectangle: Diagonal Corners Snipped 3">
            <a:extLst>
              <a:ext uri="{FF2B5EF4-FFF2-40B4-BE49-F238E27FC236}">
                <a16:creationId xmlns:a16="http://schemas.microsoft.com/office/drawing/2014/main" id="{02F46209-D0BB-7C12-14C1-0A8E13607FB1}"/>
              </a:ext>
            </a:extLst>
          </p:cNvPr>
          <p:cNvSpPr/>
          <p:nvPr/>
        </p:nvSpPr>
        <p:spPr>
          <a:xfrm>
            <a:off x="1567070" y="6982360"/>
            <a:ext cx="16187530" cy="1377333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dirty="0">
                <a:latin typeface="Time s New Roman"/>
                <a:cs typeface="Arial" panose="020B0604020202020204" pitchFamily="34" charset="0"/>
              </a:rPr>
              <a:t>C</a:t>
            </a:r>
            <a:r>
              <a:rPr lang="fr-FR" sz="3600" dirty="0">
                <a:latin typeface="Time s New Roman"/>
                <a:cs typeface="Arial" panose="020B0604020202020204" pitchFamily="34" charset="0"/>
              </a:rPr>
              <a:t>. </a:t>
            </a:r>
            <a:r>
              <a:rPr lang="en-US" sz="3600" dirty="0" err="1"/>
              <a:t>Nên</a:t>
            </a:r>
            <a:r>
              <a:rPr lang="en-US" sz="3600" dirty="0"/>
              <a:t> </a:t>
            </a:r>
            <a:r>
              <a:rPr lang="en-US" sz="3600" dirty="0" err="1"/>
              <a:t>tiến</a:t>
            </a:r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</a:t>
            </a:r>
            <a:r>
              <a:rPr lang="en-US" sz="3600" dirty="0" err="1"/>
              <a:t>tỉa</a:t>
            </a:r>
            <a:r>
              <a:rPr lang="en-US" sz="3600" dirty="0"/>
              <a:t> </a:t>
            </a:r>
            <a:r>
              <a:rPr lang="en-US" sz="3600" dirty="0" err="1"/>
              <a:t>cành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đầu</a:t>
            </a:r>
            <a:r>
              <a:rPr lang="en-US" sz="3600" dirty="0"/>
              <a:t> </a:t>
            </a:r>
            <a:r>
              <a:rPr lang="en-US" sz="3600" dirty="0" err="1"/>
              <a:t>mùa</a:t>
            </a:r>
            <a:r>
              <a:rPr lang="en-US" sz="3600" dirty="0"/>
              <a:t> </a:t>
            </a:r>
            <a:r>
              <a:rPr lang="en-US" sz="3600" dirty="0" err="1"/>
              <a:t>mưa</a:t>
            </a:r>
            <a:endParaRPr lang="vi-VN" sz="3600" dirty="0">
              <a:latin typeface="Time s New Roman"/>
            </a:endParaRPr>
          </a:p>
        </p:txBody>
      </p:sp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4501160F-848E-ED56-88FC-085AC7B179DF}"/>
              </a:ext>
            </a:extLst>
          </p:cNvPr>
          <p:cNvSpPr/>
          <p:nvPr/>
        </p:nvSpPr>
        <p:spPr>
          <a:xfrm>
            <a:off x="1567070" y="5429576"/>
            <a:ext cx="16187530" cy="1377333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dirty="0">
                <a:latin typeface="Time s New Roman"/>
                <a:cs typeface="Arial" panose="020B0604020202020204" pitchFamily="34" charset="0"/>
              </a:rPr>
              <a:t>B</a:t>
            </a:r>
            <a:r>
              <a:rPr lang="fr-FR" sz="3600" dirty="0">
                <a:latin typeface="Time s New Roman"/>
                <a:cs typeface="Arial" panose="020B0604020202020204" pitchFamily="34" charset="0"/>
              </a:rPr>
              <a:t>.</a:t>
            </a:r>
            <a:r>
              <a:rPr lang="vi-VN" sz="3600" dirty="0">
                <a:latin typeface="Time s New Roman"/>
                <a:cs typeface="Arial" panose="020B0604020202020204" pitchFamily="34" charset="0"/>
              </a:rPr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cỏ</a:t>
            </a:r>
            <a:r>
              <a:rPr lang="en-US" sz="3600" dirty="0"/>
              <a:t> </a:t>
            </a:r>
            <a:r>
              <a:rPr lang="en-US" sz="3600" dirty="0" err="1"/>
              <a:t>giúp</a:t>
            </a:r>
            <a:r>
              <a:rPr lang="en-US" sz="3600" dirty="0"/>
              <a:t> </a:t>
            </a:r>
            <a:r>
              <a:rPr lang="en-US" sz="3600" dirty="0" err="1"/>
              <a:t>hạn</a:t>
            </a:r>
            <a:r>
              <a:rPr lang="en-US" sz="3600" dirty="0"/>
              <a:t> </a:t>
            </a:r>
            <a:r>
              <a:rPr lang="en-US" sz="3600" dirty="0" err="1"/>
              <a:t>chế</a:t>
            </a:r>
            <a:r>
              <a:rPr lang="en-US" sz="3600" dirty="0"/>
              <a:t> </a:t>
            </a:r>
            <a:r>
              <a:rPr lang="en-US" sz="3600" dirty="0" err="1"/>
              <a:t>sự</a:t>
            </a:r>
            <a:r>
              <a:rPr lang="en-US" sz="3600" dirty="0"/>
              <a:t> </a:t>
            </a:r>
            <a:r>
              <a:rPr lang="en-US" sz="3600" dirty="0" err="1"/>
              <a:t>cạnh</a:t>
            </a:r>
            <a:r>
              <a:rPr lang="en-US" sz="3600" dirty="0"/>
              <a:t> </a:t>
            </a:r>
            <a:r>
              <a:rPr lang="en-US" sz="3600" dirty="0" err="1"/>
              <a:t>tranh</a:t>
            </a:r>
            <a:r>
              <a:rPr lang="en-US" sz="3600" dirty="0"/>
              <a:t> </a:t>
            </a:r>
            <a:r>
              <a:rPr lang="en-US" sz="3600" dirty="0" err="1"/>
              <a:t>dinh</a:t>
            </a:r>
            <a:r>
              <a:rPr lang="en-US" sz="3600" dirty="0"/>
              <a:t> </a:t>
            </a:r>
            <a:r>
              <a:rPr lang="en-US" sz="3600" dirty="0" err="1"/>
              <a:t>dưỡng</a:t>
            </a:r>
            <a:r>
              <a:rPr lang="en-US" sz="3600" dirty="0"/>
              <a:t> </a:t>
            </a:r>
            <a:r>
              <a:rPr lang="en-US" sz="3600" dirty="0" err="1"/>
              <a:t>giữa</a:t>
            </a:r>
            <a:r>
              <a:rPr lang="en-US" sz="3600" dirty="0"/>
              <a:t> </a:t>
            </a:r>
            <a:r>
              <a:rPr lang="en-US" sz="3600" dirty="0" err="1"/>
              <a:t>cây</a:t>
            </a:r>
            <a:r>
              <a:rPr lang="en-US" sz="3600" dirty="0"/>
              <a:t> </a:t>
            </a:r>
            <a:r>
              <a:rPr lang="en-US" sz="3600" dirty="0" err="1"/>
              <a:t>dại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cây</a:t>
            </a:r>
            <a:r>
              <a:rPr lang="en-US" sz="3600" dirty="0"/>
              <a:t> </a:t>
            </a:r>
            <a:r>
              <a:rPr lang="en-US" sz="3600" dirty="0" err="1"/>
              <a:t>rừng</a:t>
            </a:r>
            <a:r>
              <a:rPr lang="en-US" sz="3600" dirty="0"/>
              <a:t>.</a:t>
            </a:r>
          </a:p>
          <a:p>
            <a:endParaRPr lang="vi-VN" sz="3600" dirty="0">
              <a:latin typeface="Time 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577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0" y="571500"/>
            <a:ext cx="5448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C000"/>
                </a:solidFill>
              </a:rPr>
              <a:t>MỞ RỘNG</a:t>
            </a:r>
            <a:endParaRPr lang="vi-VN" sz="6000" b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171700"/>
            <a:ext cx="16992600" cy="2645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3205" marR="235585" algn="just" eaLnBrk="0" hangingPunct="0">
              <a:lnSpc>
                <a:spcPct val="130000"/>
              </a:lnSpc>
              <a:spcAft>
                <a:spcPts val="0"/>
              </a:spcAft>
            </a:pPr>
            <a:r>
              <a:rPr lang="vi-VN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BTVN:</a:t>
            </a:r>
            <a:r>
              <a:rPr lang="vi-VN" sz="4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Hãy l</a:t>
            </a:r>
            <a:r>
              <a:rPr lang="en-US" sz="4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ựa</a:t>
            </a:r>
            <a:r>
              <a:rPr lang="en-US" sz="4400" spc="-55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400" spc="-5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400" spc="-5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 </a:t>
            </a:r>
            <a:r>
              <a:rPr lang="en-US" sz="4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4400" spc="-55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4400" spc="-5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4400" spc="-55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vi-VN" sz="4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địa phương em</a:t>
            </a:r>
            <a:r>
              <a:rPr lang="en-US" sz="4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4400" spc="-5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4400" spc="-55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4400" spc="-5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4400" spc="-55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4400" spc="-5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400" spc="-55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4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4400" spc="-35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4400" spc="-35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4400" spc="-35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400" spc="-35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4400" spc="-35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4400" spc="-35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4400" spc="-35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spc="-15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4400" spc="-15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4400" spc="-35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4400" spc="-35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43205" marR="235585" algn="just" eaLnBrk="0" hangingPunct="0">
              <a:lnSpc>
                <a:spcPct val="130000"/>
              </a:lnSpc>
              <a:spcAft>
                <a:spcPts val="0"/>
              </a:spcAft>
            </a:pPr>
            <a:r>
              <a:rPr lang="en-US" sz="4400" spc="-2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Nộp</a:t>
            </a:r>
            <a:r>
              <a:rPr lang="en-US" sz="4400" spc="-35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4400" spc="-35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4400" spc="-35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4400" spc="-35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4400" spc="-35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4400" spc="-3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400" spc="-35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4400" spc="-7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theo.</a:t>
            </a:r>
            <a:endParaRPr lang="en-US" sz="44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75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609600" y="9208812"/>
            <a:ext cx="4733650" cy="83873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A3E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901081" cy="9211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037717" y="63228"/>
            <a:ext cx="1418008" cy="12549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07192">
            <a:off x="17111444" y="1987488"/>
            <a:ext cx="1083129" cy="1083129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C5659B8-B167-DFC1-2D5D-080FA2B2BED9}"/>
              </a:ext>
            </a:extLst>
          </p:cNvPr>
          <p:cNvSpPr txBox="1"/>
          <p:nvPr/>
        </p:nvSpPr>
        <p:spPr>
          <a:xfrm>
            <a:off x="3502048" y="856500"/>
            <a:ext cx="1196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67D93B6-476D-420F-A83C-65A861E2CF4F}"/>
              </a:ext>
            </a:extLst>
          </p:cNvPr>
          <p:cNvSpPr txBox="1"/>
          <p:nvPr/>
        </p:nvSpPr>
        <p:spPr>
          <a:xfrm>
            <a:off x="381000" y="5829300"/>
            <a:ext cx="5662792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Củng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cố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17703153-0ACF-BF4F-88FF-AE29481E2343}"/>
              </a:ext>
            </a:extLst>
          </p:cNvPr>
          <p:cNvSpPr txBox="1"/>
          <p:nvPr/>
        </p:nvSpPr>
        <p:spPr>
          <a:xfrm>
            <a:off x="6942004" y="5829299"/>
            <a:ext cx="508348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endParaRPr lang="en-US" sz="40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DC109793-626C-5F9C-4B62-3661C0C37919}"/>
              </a:ext>
            </a:extLst>
          </p:cNvPr>
          <p:cNvSpPr txBox="1"/>
          <p:nvPr/>
        </p:nvSpPr>
        <p:spPr>
          <a:xfrm>
            <a:off x="12509946" y="5829299"/>
            <a:ext cx="481775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Xem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dung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fr-FR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Đồ họa 20" descr="Avocado with solid fill">
            <a:extLst>
              <a:ext uri="{FF2B5EF4-FFF2-40B4-BE49-F238E27FC236}">
                <a16:creationId xmlns:a16="http://schemas.microsoft.com/office/drawing/2014/main" id="{8C15C81E-9C87-461D-6705-7E6C724B82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12648" y="3651876"/>
            <a:ext cx="1978800" cy="1978800"/>
          </a:xfrm>
          <a:prstGeom prst="rect">
            <a:avLst/>
          </a:prstGeom>
        </p:spPr>
      </p:pic>
      <p:pic>
        <p:nvPicPr>
          <p:cNvPr id="24" name="Đồ họa 23" descr="Avocado with solid fill">
            <a:extLst>
              <a:ext uri="{FF2B5EF4-FFF2-40B4-BE49-F238E27FC236}">
                <a16:creationId xmlns:a16="http://schemas.microsoft.com/office/drawing/2014/main" id="{F275F2E7-28B7-8F70-E3CA-00220CCBF3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54600" y="3787066"/>
            <a:ext cx="1978800" cy="1978800"/>
          </a:xfrm>
          <a:prstGeom prst="rect">
            <a:avLst/>
          </a:prstGeom>
        </p:spPr>
      </p:pic>
      <p:pic>
        <p:nvPicPr>
          <p:cNvPr id="25" name="Đồ họa 24" descr="Avocado with solid fill">
            <a:extLst>
              <a:ext uri="{FF2B5EF4-FFF2-40B4-BE49-F238E27FC236}">
                <a16:creationId xmlns:a16="http://schemas.microsoft.com/office/drawing/2014/main" id="{3D8431C3-1472-5FD0-FAF0-20F315B4DF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929421" y="3850499"/>
            <a:ext cx="1978800" cy="197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6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Ảnh minh họa">
            <a:extLst>
              <a:ext uri="{FF2B5EF4-FFF2-40B4-BE49-F238E27FC236}">
                <a16:creationId xmlns:a16="http://schemas.microsoft.com/office/drawing/2014/main" id="{A75E9BC0-5AC3-A0A0-368C-AFD0324F4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892482"/>
            <a:ext cx="12181252" cy="912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C36617-4B6C-82D7-A5D5-655888026FD2}"/>
              </a:ext>
            </a:extLst>
          </p:cNvPr>
          <p:cNvSpPr txBox="1"/>
          <p:nvPr/>
        </p:nvSpPr>
        <p:spPr>
          <a:xfrm>
            <a:off x="2699726" y="266700"/>
            <a:ext cx="1181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TRỒNG KEO LÁ TRÀM TẠI THỪA THIÊN HUẾ</a:t>
            </a:r>
            <a:endParaRPr lang="en-US" sz="3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575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524000" y="2171700"/>
            <a:ext cx="14389323" cy="2730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  <a:spcAft>
                <a:spcPts val="1000"/>
              </a:spcAft>
            </a:pPr>
            <a:r>
              <a:rPr lang="en-US" sz="72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5: KĨ THUẬT TRỒNG VÀ CHĂM SÓC RỪNG</a:t>
            </a:r>
            <a:endParaRPr lang="en-US" sz="7200" dirty="0">
              <a:solidFill>
                <a:srgbClr val="FFC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2251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7C3F95-0956-5716-6581-031F0D60836E}"/>
              </a:ext>
            </a:extLst>
          </p:cNvPr>
          <p:cNvSpPr txBox="1"/>
          <p:nvPr/>
        </p:nvSpPr>
        <p:spPr>
          <a:xfrm>
            <a:off x="152400" y="3619500"/>
            <a:ext cx="17983200" cy="2429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0485" marR="60960" algn="just" eaLnBrk="0" hangingPunct="0">
              <a:lnSpc>
                <a:spcPct val="130000"/>
              </a:lnSpc>
            </a:pPr>
            <a:r>
              <a:rPr lang="en-US" sz="4000" dirty="0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HS </a:t>
            </a:r>
            <a:r>
              <a:rPr lang="en-US" sz="4000" dirty="0" err="1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nghiên</a:t>
            </a:r>
            <a:r>
              <a:rPr lang="en-US" sz="4000" dirty="0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cứu</a:t>
            </a:r>
            <a:r>
              <a:rPr lang="en-US" sz="4000" dirty="0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4000" spc="-10" dirty="0" err="1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nội</a:t>
            </a:r>
            <a:r>
              <a:rPr lang="en-US" sz="4000" spc="-10" dirty="0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dung</a:t>
            </a:r>
            <a:r>
              <a:rPr lang="en-US" sz="4000" spc="-80" dirty="0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mục</a:t>
            </a:r>
            <a:r>
              <a:rPr lang="en-US" sz="4000" spc="-80" dirty="0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I.1</a:t>
            </a:r>
            <a:r>
              <a:rPr lang="en-US" sz="4000" spc="-80" dirty="0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trong</a:t>
            </a:r>
            <a:r>
              <a:rPr lang="en-US" sz="4000" spc="-80" dirty="0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SGK</a:t>
            </a:r>
            <a:r>
              <a:rPr lang="en-US" sz="4000" spc="-80" dirty="0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4000" spc="-80" dirty="0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trả</a:t>
            </a:r>
            <a:r>
              <a:rPr lang="en-US" sz="4000" spc="-80" dirty="0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lời</a:t>
            </a:r>
            <a:r>
              <a:rPr lang="en-US" sz="4000" spc="-80" dirty="0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4000" spc="-80" dirty="0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câu</a:t>
            </a:r>
            <a:r>
              <a:rPr lang="en-US" sz="4000" spc="-80" dirty="0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hỏi</a:t>
            </a:r>
            <a:r>
              <a:rPr lang="en-US" sz="4000" dirty="0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:</a:t>
            </a:r>
          </a:p>
          <a:p>
            <a:pPr marL="342900" marR="61595" lvl="0" indent="-342900" algn="just" eaLnBrk="0" hangingPunct="0">
              <a:lnSpc>
                <a:spcPct val="130000"/>
              </a:lnSpc>
              <a:buClr>
                <a:srgbClr val="231F20"/>
              </a:buClr>
              <a:buSzPts val="1300"/>
              <a:buFont typeface="Arial" panose="020B0604020202020204" pitchFamily="34" charset="0"/>
              <a:buChar char="–"/>
              <a:tabLst>
                <a:tab pos="205740" algn="l"/>
              </a:tabLst>
            </a:pPr>
            <a:r>
              <a:rPr lang="vi-VN" sz="4000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spc="-65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4000" spc="-65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spc="-65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spc="-65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000" spc="-65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spc="-60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000" spc="-65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4000" spc="-65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spc="-65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r>
              <a:rPr lang="en-US" sz="4000" spc="-65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4000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000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4000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000" spc="-70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spc="-65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spc="-65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spc="-70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000" spc="-65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0E803F-8C73-7DE0-B73D-A1C302A68AA2}"/>
              </a:ext>
            </a:extLst>
          </p:cNvPr>
          <p:cNvSpPr txBox="1"/>
          <p:nvPr/>
        </p:nvSpPr>
        <p:spPr>
          <a:xfrm>
            <a:off x="304800" y="7277100"/>
            <a:ext cx="1706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i="1" dirty="0">
                <a:latin typeface="+mj-lt"/>
              </a:rPr>
              <a:t>→ Trồng cây con vào thời điểm thời tiết ấm, ẩm sẽ giúp cây bén rễ nhanh; tỉ lệ sống cao, sinh trưởng và phát triển tốt.</a:t>
            </a:r>
            <a:endParaRPr lang="en-US" sz="4400" i="1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51660F-41D6-0B96-5EEA-9811B9D1320F}"/>
              </a:ext>
            </a:extLst>
          </p:cNvPr>
          <p:cNvSpPr txBox="1"/>
          <p:nvPr/>
        </p:nvSpPr>
        <p:spPr>
          <a:xfrm>
            <a:off x="533400" y="190500"/>
            <a:ext cx="9443802" cy="1612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7735" marR="60960" indent="-857250" algn="just" eaLnBrk="0" hangingPunct="0">
              <a:lnSpc>
                <a:spcPct val="130000"/>
              </a:lnSpc>
              <a:buAutoNum type="romanUcPeriod"/>
            </a:pPr>
            <a:r>
              <a:rPr lang="vi-VN" sz="4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TRỒNG RỪNG</a:t>
            </a:r>
          </a:p>
          <a:p>
            <a:pPr marL="70485" marR="60960" algn="just" eaLnBrk="0" hangingPunct="0">
              <a:lnSpc>
                <a:spcPct val="130000"/>
              </a:lnSpc>
            </a:pPr>
            <a:r>
              <a:rPr lang="vi-VN" sz="4000" dirty="0">
                <a:solidFill>
                  <a:srgbClr val="FF0000"/>
                </a:solidFill>
                <a:ea typeface="Times New Roman" panose="02020603050405020304" pitchFamily="18" charset="0"/>
              </a:rPr>
              <a:t>1. Thời vụ trồng rừng</a:t>
            </a:r>
            <a:endParaRPr lang="vi-VN" sz="40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25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96826E-5C90-1CD9-11A8-A1A351804FEE}"/>
              </a:ext>
            </a:extLst>
          </p:cNvPr>
          <p:cNvSpPr txBox="1"/>
          <p:nvPr/>
        </p:nvSpPr>
        <p:spPr>
          <a:xfrm>
            <a:off x="-19987" y="233003"/>
            <a:ext cx="1821180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60960" lvl="0" indent="-342900" algn="just" eaLnBrk="0" hangingPunct="0">
              <a:lnSpc>
                <a:spcPct val="130000"/>
              </a:lnSpc>
              <a:buClr>
                <a:srgbClr val="231F20"/>
              </a:buClr>
              <a:buSzPts val="1300"/>
              <a:buFont typeface="Arial" panose="020B0604020202020204" pitchFamily="34" charset="0"/>
              <a:buChar char="–"/>
              <a:tabLst>
                <a:tab pos="215265" algn="l"/>
              </a:tabLst>
            </a:pPr>
            <a:r>
              <a:rPr lang="vi-VN" sz="3600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5" dirty="0" err="1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spc="-15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0" dirty="0" err="1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spc="-10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3600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spc="-20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Trung,</a:t>
            </a:r>
            <a:r>
              <a:rPr lang="en-US" sz="3600" spc="-100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5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Nam.</a:t>
            </a:r>
            <a:r>
              <a:rPr lang="vi-VN" sz="3600" spc="-15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en-US" sz="36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36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36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36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en-US" sz="36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rừng</a:t>
            </a:r>
            <a:r>
              <a:rPr lang="en-US" sz="36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solidFill>
                  <a:srgbClr val="FFC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36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3600" spc="-95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3600" dirty="0">
              <a:solidFill>
                <a:srgbClr val="FFC000"/>
              </a:solidFill>
            </a:endParaRPr>
          </a:p>
        </p:txBody>
      </p:sp>
      <p:pic>
        <p:nvPicPr>
          <p:cNvPr id="1026" name="Picture 2" descr="Công nghệ 7 Bài 5: Trồng cây rừng | Cánh diều (ảnh 4)">
            <a:extLst>
              <a:ext uri="{FF2B5EF4-FFF2-40B4-BE49-F238E27FC236}">
                <a16:creationId xmlns:a16="http://schemas.microsoft.com/office/drawing/2014/main" id="{4CD3E999-69A1-A311-A79F-BA83F0AD2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95500"/>
            <a:ext cx="16035336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78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10FE787-9BCD-07D8-B6B2-7ED9636FD5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17" t="58148" r="24583" b="19629"/>
          <a:stretch/>
        </p:blipFill>
        <p:spPr>
          <a:xfrm>
            <a:off x="533400" y="1714500"/>
            <a:ext cx="16002000" cy="381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DDDB38-90DC-A9F8-83B9-B969F747A3DA}"/>
              </a:ext>
            </a:extLst>
          </p:cNvPr>
          <p:cNvSpPr txBox="1"/>
          <p:nvPr/>
        </p:nvSpPr>
        <p:spPr>
          <a:xfrm>
            <a:off x="1981200" y="6996674"/>
            <a:ext cx="14880236" cy="1932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lnSpc>
                <a:spcPct val="130000"/>
              </a:lnSpc>
              <a:spcAft>
                <a:spcPts val="1000"/>
              </a:spcAft>
            </a:pPr>
            <a:r>
              <a:rPr lang="vi-VN" sz="48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- Liên hệ thời vụ trồng rừng ở địa phương em: Loài cây, thời điểm trồng.</a:t>
            </a:r>
            <a:endParaRPr lang="en-US" sz="4800" dirty="0">
              <a:solidFill>
                <a:srgbClr val="FFC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DB50F29A-DE2E-C727-E6CC-73D9A4638041}"/>
              </a:ext>
            </a:extLst>
          </p:cNvPr>
          <p:cNvSpPr/>
          <p:nvPr/>
        </p:nvSpPr>
        <p:spPr>
          <a:xfrm>
            <a:off x="228600" y="6286500"/>
            <a:ext cx="1828800" cy="1676400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AE727F-3B49-A6AA-7D6D-96014D02A8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84" t="31482" r="37917" b="4815"/>
          <a:stretch/>
        </p:blipFill>
        <p:spPr>
          <a:xfrm>
            <a:off x="262271" y="342900"/>
            <a:ext cx="8658445" cy="59097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E2F909-08BE-BDEF-A218-AF5590AFC0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4" t="36297" r="31250" b="9601"/>
          <a:stretch/>
        </p:blipFill>
        <p:spPr>
          <a:xfrm>
            <a:off x="9143999" y="357266"/>
            <a:ext cx="8958191" cy="58953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919F60-EBDD-4FCC-B2AE-7EE20DCFEE07}"/>
              </a:ext>
            </a:extLst>
          </p:cNvPr>
          <p:cNvSpPr txBox="1"/>
          <p:nvPr/>
        </p:nvSpPr>
        <p:spPr>
          <a:xfrm>
            <a:off x="609600" y="7353300"/>
            <a:ext cx="17297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C000"/>
                </a:solidFill>
              </a:rPr>
              <a:t>Thời vụ trồng rừng ở miền Trung thường là tháng 9 đến 12 nhưng ở Thừa Thiên Huế, cây keo lai được trồng vào đầu tháng 3 (sau tết). Em hãy giải thích vì sao?</a:t>
            </a:r>
            <a:endParaRPr lang="en-US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03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10045</TotalTime>
  <Words>2077</Words>
  <Application>Microsoft Office PowerPoint</Application>
  <PresentationFormat>Custom</PresentationFormat>
  <Paragraphs>235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Calibri</vt:lpstr>
      <vt:lpstr>Wingdings</vt:lpstr>
      <vt:lpstr>Palatino Linotype</vt:lpstr>
      <vt:lpstr>Calibri Light</vt:lpstr>
      <vt:lpstr>Times New Roman</vt:lpstr>
      <vt:lpstr>Arial</vt:lpstr>
      <vt:lpstr>Time s New Roman</vt:lpstr>
      <vt:lpstr>Elemental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nguye</cp:lastModifiedBy>
  <cp:revision>213</cp:revision>
  <dcterms:created xsi:type="dcterms:W3CDTF">2006-08-16T00:00:00Z</dcterms:created>
  <dcterms:modified xsi:type="dcterms:W3CDTF">2024-07-20T07:56:47Z</dcterms:modified>
  <dc:identifier>DAFTMsNyBV4</dc:identifier>
</cp:coreProperties>
</file>