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78" r:id="rId2"/>
    <p:sldId id="257" r:id="rId3"/>
    <p:sldId id="284" r:id="rId4"/>
    <p:sldId id="285" r:id="rId5"/>
    <p:sldId id="381" r:id="rId6"/>
    <p:sldId id="382" r:id="rId7"/>
    <p:sldId id="270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286" r:id="rId17"/>
    <p:sldId id="33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9" r:id="rId26"/>
    <p:sldId id="294" r:id="rId27"/>
    <p:sldId id="380" r:id="rId28"/>
    <p:sldId id="269" r:id="rId29"/>
    <p:sldId id="295" r:id="rId30"/>
    <p:sldId id="317" r:id="rId3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6296"/>
  </p:normalViewPr>
  <p:slideViewPr>
    <p:cSldViewPr snapToGrid="0" snapToObjects="1">
      <p:cViewPr varScale="1">
        <p:scale>
          <a:sx n="65" d="100"/>
          <a:sy n="65" d="100"/>
        </p:scale>
        <p:origin x="86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24C8C-DDD8-4255-9C31-1136218F8F69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47397-6384-44EE-A694-5C2CB09E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5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2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6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77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25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A025F-4A42-FE48-B7B2-D5FBC143A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BFAD-4F29-F94C-9D8A-33DE84098633}" type="datetimeFigureOut">
              <a:t>29/10/2024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59E23-09A3-C844-8CD6-BFEB8E957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DAE2F-0754-4F4F-B969-EB3B6F0BB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D39D-5E4B-5941-A936-433FC1C6FE25}" type="slidenum"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99B83-00F1-524F-BDF6-BAB5619A00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22386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FDE0FC-811C-6B4D-A402-4A4EC1420D9C}"/>
              </a:ext>
            </a:extLst>
          </p:cNvPr>
          <p:cNvGrpSpPr/>
          <p:nvPr userDrawn="1"/>
        </p:nvGrpSpPr>
        <p:grpSpPr>
          <a:xfrm>
            <a:off x="5693239" y="6314169"/>
            <a:ext cx="805521" cy="529389"/>
            <a:chOff x="5778584" y="6325677"/>
            <a:chExt cx="805521" cy="529389"/>
          </a:xfrm>
        </p:grpSpPr>
        <p:pic>
          <p:nvPicPr>
            <p:cNvPr id="10" name="Picture 9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128DB713-A925-E940-9C1F-35CFB2B255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6650" y="6325677"/>
              <a:ext cx="529389" cy="5293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8ADE026-D255-0E46-A4EC-CE36DFF08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7190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9B62DC2-97D1-B64B-869E-DEBA545BEC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8584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1DF492A-81AD-5D4A-A943-32E917C1B56B}"/>
              </a:ext>
            </a:extLst>
          </p:cNvPr>
          <p:cNvSpPr txBox="1"/>
          <p:nvPr userDrawn="1"/>
        </p:nvSpPr>
        <p:spPr>
          <a:xfrm>
            <a:off x="24732" y="6510902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 Anh 10 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7DD529-7747-654A-B7AB-AFCA57F9881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436751-F2B7-3544-9527-8B13899DC1B3}"/>
              </a:ext>
            </a:extLst>
          </p:cNvPr>
          <p:cNvSpPr txBox="1"/>
          <p:nvPr userDrawn="1"/>
        </p:nvSpPr>
        <p:spPr>
          <a:xfrm>
            <a:off x="82240" y="-48141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Unit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12074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audio" Target="../media/audio10.wav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audio" Target="../media/audio1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2.wav"/><Relationship Id="rId7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3.wdp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7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microsoft.com/office/2007/relationships/hdphoto" Target="../media/hdphoto11.wdp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176" y="1324408"/>
            <a:ext cx="116871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 PHUOC 2 HIGH SCHOOL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TEACHER: NGUYEN THI THANH PHUONG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CLASS: 10A1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 YEAR: 2024-2025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ADBA9F0-1BCA-56C7-BFFC-A6D35056B10F}"/>
              </a:ext>
            </a:extLst>
          </p:cNvPr>
          <p:cNvSpPr/>
          <p:nvPr/>
        </p:nvSpPr>
        <p:spPr>
          <a:xfrm>
            <a:off x="1307691" y="1165123"/>
            <a:ext cx="9576620" cy="3760838"/>
          </a:xfrm>
          <a:prstGeom prst="ellipse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  <a:prstDash val="sysDot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15867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2D8C4-56D4-41E5-BFCC-C04EF919D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501" y="1032433"/>
            <a:ext cx="7064996" cy="5343747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F911EC-0DD7-4F7E-99DC-7BF52B34B299}"/>
              </a:ext>
            </a:extLst>
          </p:cNvPr>
          <p:cNvSpPr txBox="1"/>
          <p:nvPr/>
        </p:nvSpPr>
        <p:spPr>
          <a:xfrm>
            <a:off x="-648493" y="304612"/>
            <a:ext cx="1325008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	play role-playing games</a:t>
            </a:r>
            <a:endParaRPr lang="en-US" sz="3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 role-playing g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55D1B-F81A-4B78-892A-F1A9D9C5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378" y="986059"/>
            <a:ext cx="7031244" cy="5377495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1280F-775A-4AC1-ADB3-F507021D8625}"/>
              </a:ext>
            </a:extLst>
          </p:cNvPr>
          <p:cNvSpPr txBox="1"/>
          <p:nvPr/>
        </p:nvSpPr>
        <p:spPr>
          <a:xfrm>
            <a:off x="251612" y="270520"/>
            <a:ext cx="1168800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aerobics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aerobic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46A3C-4483-43CE-9328-01C1AD96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253" y="720452"/>
            <a:ext cx="6997493" cy="5613744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F45958-808C-4B8A-A42C-349B44458883}"/>
              </a:ext>
            </a:extLst>
          </p:cNvPr>
          <p:cNvSpPr txBox="1"/>
          <p:nvPr/>
        </p:nvSpPr>
        <p:spPr>
          <a:xfrm>
            <a:off x="204109" y="206059"/>
            <a:ext cx="1168844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	go canoeing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0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 canoe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01F67-7A2D-4355-B303-5BD7B37E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127" y="923883"/>
            <a:ext cx="7053745" cy="5415435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A60D74-CC39-4E2B-953C-071F273702C2}"/>
              </a:ext>
            </a:extLst>
          </p:cNvPr>
          <p:cNvSpPr txBox="1"/>
          <p:nvPr/>
        </p:nvSpPr>
        <p:spPr>
          <a:xfrm>
            <a:off x="417491" y="285930"/>
            <a:ext cx="1168800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crossword puzzles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cross word puzz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25578-839D-4876-93D6-C00A08A16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628" y="1000144"/>
            <a:ext cx="7098744" cy="530999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C6EA2-F206-49FE-94C4-B8C2809A0B71}"/>
              </a:ext>
            </a:extLst>
          </p:cNvPr>
          <p:cNvSpPr txBox="1"/>
          <p:nvPr/>
        </p:nvSpPr>
        <p:spPr>
          <a:xfrm>
            <a:off x="245809" y="216309"/>
            <a:ext cx="1169976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go for a bike ride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 for a bike r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91E3D-8CF0-4E88-A3C7-777249829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378" y="1019810"/>
            <a:ext cx="7031244" cy="530999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E81E59-C253-4D40-8301-C6A3132C5FA7}"/>
              </a:ext>
            </a:extLst>
          </p:cNvPr>
          <p:cNvSpPr txBox="1"/>
          <p:nvPr/>
        </p:nvSpPr>
        <p:spPr>
          <a:xfrm>
            <a:off x="245146" y="217935"/>
            <a:ext cx="1168844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go running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 run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924" y="367162"/>
            <a:ext cx="8999831" cy="5999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55" y="904332"/>
            <a:ext cx="5300679" cy="108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E6E4C-5EF7-4367-B38C-1BEC97ED74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9182" y="16520"/>
            <a:ext cx="6236993" cy="778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8871E-BDE3-4754-954B-CAC21D21D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300" y="1189958"/>
            <a:ext cx="6137995" cy="6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F2A576-E586-42E9-9951-14430AB81DE9}"/>
              </a:ext>
            </a:extLst>
          </p:cNvPr>
          <p:cNvSpPr/>
          <p:nvPr/>
        </p:nvSpPr>
        <p:spPr>
          <a:xfrm>
            <a:off x="275303" y="1887795"/>
            <a:ext cx="117790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We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stress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on the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negative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400" i="1" dirty="0">
                <a:solidFill>
                  <a:srgbClr val="00B050"/>
                </a:solidFill>
                <a:effectLst/>
              </a:rPr>
              <a:t>(don’t, can’t, aren’t, isn’t, haven’t, …)</a:t>
            </a:r>
            <a:endParaRPr lang="en-US" sz="3600" dirty="0">
              <a:solidFill>
                <a:srgbClr val="0070C0"/>
              </a:solidFill>
            </a:endParaRPr>
          </a:p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in the sentence.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643CA-D8AA-40E0-9095-1700F373E8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47" y="3210557"/>
            <a:ext cx="6572697" cy="948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2CB0D-9665-475F-A981-A324227B1D56}"/>
              </a:ext>
            </a:extLst>
          </p:cNvPr>
          <p:cNvSpPr txBox="1"/>
          <p:nvPr/>
        </p:nvSpPr>
        <p:spPr>
          <a:xfrm>
            <a:off x="1877961" y="4424973"/>
            <a:ext cx="7486376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1" dirty="0">
                <a:solidFill>
                  <a:srgbClr val="0070C0"/>
                </a:solidFill>
                <a:effectLst/>
              </a:rPr>
              <a:t>I really </a:t>
            </a:r>
            <a:r>
              <a:rPr lang="en-US" sz="3600" b="1" i="1" u="sng" dirty="0">
                <a:solidFill>
                  <a:srgbClr val="0070C0"/>
                </a:solidFill>
                <a:effectLst/>
              </a:rPr>
              <a:t>don't</a:t>
            </a:r>
            <a:r>
              <a:rPr lang="en-US" sz="3600" b="0" i="1" dirty="0">
                <a:solidFill>
                  <a:srgbClr val="0070C0"/>
                </a:solidFill>
                <a:effectLst/>
              </a:rPr>
              <a:t> like going running.</a:t>
            </a:r>
          </a:p>
          <a:p>
            <a:pPr>
              <a:lnSpc>
                <a:spcPct val="150000"/>
              </a:lnSpc>
            </a:pPr>
            <a:r>
              <a:rPr lang="en-US" sz="3600" b="0" i="1" dirty="0">
                <a:solidFill>
                  <a:srgbClr val="0070C0"/>
                </a:solidFill>
                <a:effectLst/>
              </a:rPr>
              <a:t>I </a:t>
            </a:r>
            <a:r>
              <a:rPr lang="en-US" sz="3600" b="1" i="1" u="sng" dirty="0">
                <a:solidFill>
                  <a:srgbClr val="0070C0"/>
                </a:solidFill>
                <a:effectLst/>
              </a:rPr>
              <a:t>can't</a:t>
            </a:r>
            <a:r>
              <a:rPr lang="en-US" sz="3600" b="0" i="1" dirty="0">
                <a:solidFill>
                  <a:srgbClr val="0070C0"/>
                </a:solidFill>
                <a:effectLst/>
              </a:rPr>
              <a:t> stand doing aerobics.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3" name="Rectangle 36">
            <a:hlinkClick r:id="" action="ppaction://noaction">
              <a:snd r:embed="rId4" name="CD1-TRACK 15_Segment_0.wav"/>
            </a:hlinkClick>
            <a:extLst>
              <a:ext uri="{FF2B5EF4-FFF2-40B4-BE49-F238E27FC236}">
                <a16:creationId xmlns:a16="http://schemas.microsoft.com/office/drawing/2014/main" id="{3DDC36A0-F401-43A9-9294-9B1FA7DD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150" y="4684195"/>
            <a:ext cx="6323120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 36">
            <a:hlinkClick r:id="" action="ppaction://noaction">
              <a:snd r:embed="rId5" name="CD1-TRACK 15_Segment_0_002.wav"/>
            </a:hlinkClick>
            <a:extLst>
              <a:ext uri="{FF2B5EF4-FFF2-40B4-BE49-F238E27FC236}">
                <a16:creationId xmlns:a16="http://schemas.microsoft.com/office/drawing/2014/main" id="{23ECFD6E-9302-42EA-8FE5-EB6C52E97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794" y="5422998"/>
            <a:ext cx="6323120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36">
            <a:hlinkClick r:id="" action="ppaction://noaction">
              <a:snd r:embed="rId9" name="CD1-TRACK 15.wav"/>
            </a:hlinkClick>
            <a:extLst>
              <a:ext uri="{FF2B5EF4-FFF2-40B4-BE49-F238E27FC236}">
                <a16:creationId xmlns:a16="http://schemas.microsoft.com/office/drawing/2014/main" id="{51054A92-B157-4C0A-B601-33015EFCB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626" y="3391538"/>
            <a:ext cx="4919216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6000" dirty="0">
                <a:solidFill>
                  <a:srgbClr val="FF0000"/>
                </a:solidFill>
                <a:sym typeface="Webdings" panose="05030102010509060703" pitchFamily="18" charset="2"/>
              </a:rPr>
              <a:t>	</a:t>
            </a:r>
            <a:r>
              <a:rPr lang="en-US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7" name="CD1-TRACK 15_Segment_0">
            <a:hlinkClick r:id="" action="ppaction://media"/>
            <a:extLst>
              <a:ext uri="{FF2B5EF4-FFF2-40B4-BE49-F238E27FC236}">
                <a16:creationId xmlns:a16="http://schemas.microsoft.com/office/drawing/2014/main" id="{4B8FADC9-DF76-4BCE-950D-89F81DD53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5832" y="37384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 15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-TRACK 15_Segment_0_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3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20D067-2C57-43F2-8C8E-78B27CAA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8" y="2105406"/>
            <a:ext cx="11168171" cy="9920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F2A576-E586-42E9-9951-14430AB81DE9}"/>
              </a:ext>
            </a:extLst>
          </p:cNvPr>
          <p:cNvSpPr/>
          <p:nvPr/>
        </p:nvSpPr>
        <p:spPr>
          <a:xfrm>
            <a:off x="133668" y="803287"/>
            <a:ext cx="11779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We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stress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on the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negative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i="1" dirty="0">
                <a:solidFill>
                  <a:srgbClr val="00B050"/>
                </a:solidFill>
                <a:effectLst/>
              </a:rPr>
              <a:t>(don’t, can’t, aren’t, isn’t, haven’t, …)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in the sentence.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2CB0D-9665-475F-A981-A324227B1D56}"/>
              </a:ext>
            </a:extLst>
          </p:cNvPr>
          <p:cNvSpPr txBox="1"/>
          <p:nvPr/>
        </p:nvSpPr>
        <p:spPr>
          <a:xfrm>
            <a:off x="850107" y="3330171"/>
            <a:ext cx="11237399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1" dirty="0">
                <a:solidFill>
                  <a:srgbClr val="0070C0"/>
                </a:solidFill>
                <a:effectLst/>
                <a:latin typeface="HelveticaNeueLTStd-CnO"/>
              </a:rPr>
              <a:t>I hate going shopping.		He can't stand doing aerobics.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3" name="Rectangle 36">
            <a:hlinkClick r:id="" action="ppaction://noaction">
              <a:snd r:embed="rId3" name="CD1-TRACK 16_Segment_0.wav"/>
            </a:hlinkClick>
            <a:extLst>
              <a:ext uri="{FF2B5EF4-FFF2-40B4-BE49-F238E27FC236}">
                <a16:creationId xmlns:a16="http://schemas.microsoft.com/office/drawing/2014/main" id="{3DDC36A0-F401-43A9-9294-9B1FA7DD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614" y="3389656"/>
            <a:ext cx="6328549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 36">
            <a:hlinkClick r:id="" action="ppaction://noaction">
              <a:snd r:embed="rId4" name="CD1-TRACK 16_Segment_0_001.wav"/>
            </a:hlinkClick>
            <a:extLst>
              <a:ext uri="{FF2B5EF4-FFF2-40B4-BE49-F238E27FC236}">
                <a16:creationId xmlns:a16="http://schemas.microsoft.com/office/drawing/2014/main" id="{23ECFD6E-9302-42EA-8FE5-EB6C52E97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240" y="3393442"/>
            <a:ext cx="6308263" cy="6548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36">
            <a:hlinkClick r:id="" action="ppaction://noaction">
              <a:snd r:embed="rId5" name="CD1-TRACK 16.wav"/>
            </a:hlinkClick>
            <a:extLst>
              <a:ext uri="{FF2B5EF4-FFF2-40B4-BE49-F238E27FC236}">
                <a16:creationId xmlns:a16="http://schemas.microsoft.com/office/drawing/2014/main" id="{51054A92-B157-4C0A-B601-33015EFCB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07" y="2160427"/>
            <a:ext cx="6449960" cy="12003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000" dirty="0">
              <a:solidFill>
                <a:srgbClr val="FF0000"/>
              </a:solidFill>
            </a:endParaRPr>
          </a:p>
        </p:txBody>
      </p:sp>
      <p:pic>
        <p:nvPicPr>
          <p:cNvPr id="12" name="Picture 11" descr="checkanswer4">
            <a:hlinkClick r:id="" action="ppaction://noaction" highlightClick="1">
              <a:snd r:embed="rId6" name="ARROW 001.wav"/>
            </a:hlinkClick>
            <a:extLst>
              <a:ext uri="{FF2B5EF4-FFF2-40B4-BE49-F238E27FC236}">
                <a16:creationId xmlns:a16="http://schemas.microsoft.com/office/drawing/2014/main" id="{C8AD1EBB-213D-4113-B279-672DA5A1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3467" y="5979286"/>
            <a:ext cx="1844040" cy="44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C8E63-CEEF-4DC0-9C4E-267AB2784E3C}"/>
              </a:ext>
            </a:extLst>
          </p:cNvPr>
          <p:cNvCxnSpPr/>
          <p:nvPr/>
        </p:nvCxnSpPr>
        <p:spPr>
          <a:xfrm>
            <a:off x="3174718" y="3832261"/>
            <a:ext cx="15411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38227-0605-4340-A766-DE70653E3267}"/>
              </a:ext>
            </a:extLst>
          </p:cNvPr>
          <p:cNvCxnSpPr>
            <a:cxnSpLocks/>
          </p:cNvCxnSpPr>
          <p:nvPr/>
        </p:nvCxnSpPr>
        <p:spPr>
          <a:xfrm>
            <a:off x="1183789" y="4005209"/>
            <a:ext cx="6935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132A692-C61B-4B34-BFBF-FE3762E93A0D}"/>
              </a:ext>
            </a:extLst>
          </p:cNvPr>
          <p:cNvSpPr txBox="1"/>
          <p:nvPr/>
        </p:nvSpPr>
        <p:spPr>
          <a:xfrm>
            <a:off x="536593" y="4180849"/>
            <a:ext cx="9312487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The stress on "</a:t>
            </a:r>
            <a:r>
              <a:rPr lang="en-US" sz="3600" b="1" dirty="0">
                <a:solidFill>
                  <a:srgbClr val="FF0000"/>
                </a:solidFill>
              </a:rPr>
              <a:t>shopping</a:t>
            </a:r>
            <a:r>
              <a:rPr lang="en-US" sz="3600" dirty="0">
                <a:solidFill>
                  <a:srgbClr val="FF0000"/>
                </a:solidFill>
              </a:rPr>
              <a:t>” is wrong.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The correct stress is: </a:t>
            </a:r>
            <a:r>
              <a:rPr lang="en-US" sz="3600" i="1" dirty="0">
                <a:solidFill>
                  <a:srgbClr val="FF0000"/>
                </a:solidFill>
                <a:latin typeface="HelveticaNeueLTStd-CnO"/>
              </a:rPr>
              <a:t>I </a:t>
            </a:r>
            <a:r>
              <a:rPr lang="en-US" sz="3600" b="1" i="1" u="sng" dirty="0">
                <a:solidFill>
                  <a:srgbClr val="FF0000"/>
                </a:solidFill>
                <a:latin typeface="HelveticaNeueLTStd-CnO"/>
              </a:rPr>
              <a:t>hate</a:t>
            </a:r>
            <a:r>
              <a:rPr lang="en-US" sz="3600" i="1" dirty="0">
                <a:solidFill>
                  <a:srgbClr val="FF0000"/>
                </a:solidFill>
                <a:latin typeface="HelveticaNeueLTStd-CnO"/>
              </a:rPr>
              <a:t> going shopping.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36102E-58DC-4439-9518-A2DA7D7609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696" y="23045"/>
            <a:ext cx="6314488" cy="70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 animBg="1"/>
      <p:bldP spid="10" grpId="0" animBg="1"/>
      <p:bldP spid="11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F2A576-E586-42E9-9951-14430AB81DE9}"/>
              </a:ext>
            </a:extLst>
          </p:cNvPr>
          <p:cNvSpPr/>
          <p:nvPr/>
        </p:nvSpPr>
        <p:spPr>
          <a:xfrm>
            <a:off x="133668" y="770236"/>
            <a:ext cx="11779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We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stress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on the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negative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i="1" dirty="0">
                <a:solidFill>
                  <a:srgbClr val="00B050"/>
                </a:solidFill>
                <a:effectLst/>
              </a:rPr>
              <a:t>(don’t, can’t, aren’t, isn’t, haven’t, …)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in the sentence.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2CB0D-9665-475F-A981-A324227B1D56}"/>
              </a:ext>
            </a:extLst>
          </p:cNvPr>
          <p:cNvSpPr txBox="1"/>
          <p:nvPr/>
        </p:nvSpPr>
        <p:spPr>
          <a:xfrm>
            <a:off x="2496027" y="3104601"/>
            <a:ext cx="7747440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1" dirty="0">
                <a:solidFill>
                  <a:srgbClr val="0070C0"/>
                </a:solidFill>
                <a:effectLst/>
              </a:rPr>
              <a:t>I </a:t>
            </a:r>
            <a:r>
              <a:rPr lang="en-US" sz="3600" b="1" i="1" u="sng" dirty="0">
                <a:solidFill>
                  <a:srgbClr val="FF0000"/>
                </a:solidFill>
                <a:effectLst/>
              </a:rPr>
              <a:t>hate</a:t>
            </a:r>
            <a:r>
              <a:rPr lang="en-US" sz="3600" b="0" i="1" dirty="0">
                <a:solidFill>
                  <a:srgbClr val="0070C0"/>
                </a:solidFill>
                <a:effectLst/>
              </a:rPr>
              <a:t> going shopping.		</a:t>
            </a:r>
          </a:p>
          <a:p>
            <a:pPr>
              <a:lnSpc>
                <a:spcPct val="150000"/>
              </a:lnSpc>
            </a:pPr>
            <a:r>
              <a:rPr lang="en-US" sz="3600" b="0" i="1" dirty="0">
                <a:solidFill>
                  <a:srgbClr val="0070C0"/>
                </a:solidFill>
                <a:effectLst/>
              </a:rPr>
              <a:t>He </a:t>
            </a:r>
            <a:r>
              <a:rPr lang="en-US" sz="3600" b="1" i="1" u="sng" dirty="0">
                <a:solidFill>
                  <a:srgbClr val="FF0000"/>
                </a:solidFill>
                <a:effectLst/>
              </a:rPr>
              <a:t>can’t</a:t>
            </a:r>
            <a:r>
              <a:rPr lang="en-US" sz="3600" b="1" i="1" dirty="0">
                <a:solidFill>
                  <a:srgbClr val="FF0000"/>
                </a:solidFill>
                <a:effectLst/>
              </a:rPr>
              <a:t>  </a:t>
            </a:r>
            <a:r>
              <a:rPr lang="en-US" sz="3600" i="1" dirty="0">
                <a:solidFill>
                  <a:srgbClr val="0070C0"/>
                </a:solidFill>
                <a:effectLst/>
              </a:rPr>
              <a:t>stand</a:t>
            </a:r>
            <a:r>
              <a:rPr lang="en-US" sz="3600" b="0" i="1" dirty="0">
                <a:solidFill>
                  <a:srgbClr val="0070C0"/>
                </a:solidFill>
                <a:effectLst/>
              </a:rPr>
              <a:t> doing aerobics.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I really </a:t>
            </a:r>
            <a:r>
              <a:rPr lang="en-US" sz="3600" b="1" i="1" u="sng" dirty="0">
                <a:solidFill>
                  <a:srgbClr val="FF0000"/>
                </a:solidFill>
              </a:rPr>
              <a:t>don't</a:t>
            </a:r>
            <a:r>
              <a:rPr lang="en-US" sz="3600" i="1" dirty="0">
                <a:solidFill>
                  <a:srgbClr val="0070C0"/>
                </a:solidFill>
              </a:rPr>
              <a:t> like going running.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I </a:t>
            </a:r>
            <a:r>
              <a:rPr lang="en-US" sz="3600" b="1" i="1" u="sng" dirty="0">
                <a:solidFill>
                  <a:srgbClr val="FF0000"/>
                </a:solidFill>
              </a:rPr>
              <a:t>can't</a:t>
            </a:r>
            <a:r>
              <a:rPr lang="en-US" sz="3600" i="1" dirty="0">
                <a:solidFill>
                  <a:srgbClr val="0070C0"/>
                </a:solidFill>
              </a:rPr>
              <a:t> stand doing aerobics.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Rectangle 36">
            <a:hlinkClick r:id="" action="ppaction://noaction">
              <a:snd r:embed="rId2" name="CD1-TRACK 16_Segment_0_001.wav"/>
            </a:hlinkClick>
            <a:extLst>
              <a:ext uri="{FF2B5EF4-FFF2-40B4-BE49-F238E27FC236}">
                <a16:creationId xmlns:a16="http://schemas.microsoft.com/office/drawing/2014/main" id="{23ECFD6E-9302-42EA-8FE5-EB6C52E97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591" y="4102999"/>
            <a:ext cx="6308263" cy="6548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6" name="Rectangle 36">
            <a:hlinkClick r:id="" action="ppaction://noaction">
              <a:snd r:embed="rId3" name="I hate going shopping..wav"/>
            </a:hlinkClick>
            <a:extLst>
              <a:ext uri="{FF2B5EF4-FFF2-40B4-BE49-F238E27FC236}">
                <a16:creationId xmlns:a16="http://schemas.microsoft.com/office/drawing/2014/main" id="{17AF55AD-A7AA-407C-A05C-15931E778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401" y="3265187"/>
            <a:ext cx="6308263" cy="6548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8" name="Rectangle 36">
            <a:hlinkClick r:id="" action="ppaction://noaction">
              <a:snd r:embed="rId4" name="CD1-TRACK 15_Segment_0_003.wav"/>
            </a:hlinkClick>
            <a:extLst>
              <a:ext uri="{FF2B5EF4-FFF2-40B4-BE49-F238E27FC236}">
                <a16:creationId xmlns:a16="http://schemas.microsoft.com/office/drawing/2014/main" id="{1AE8E36D-AE62-481A-B1F6-F8C7B3238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681" y="4899677"/>
            <a:ext cx="6308263" cy="6548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9" name="Rectangle 36">
            <a:hlinkClick r:id="" action="ppaction://noaction">
              <a:snd r:embed="rId5" name="CD1-TRACK 15_Segment_0_004.wav"/>
            </a:hlinkClick>
            <a:extLst>
              <a:ext uri="{FF2B5EF4-FFF2-40B4-BE49-F238E27FC236}">
                <a16:creationId xmlns:a16="http://schemas.microsoft.com/office/drawing/2014/main" id="{A0603091-1DAA-4215-8625-AEB942AC2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792" y="5757156"/>
            <a:ext cx="6308263" cy="6548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5A4BB8-EFBC-46FA-96F4-D8FB97ABD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567" y="1963906"/>
            <a:ext cx="7118176" cy="1145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AE9565-187B-4679-B7CB-84E8A8D019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696" y="23045"/>
            <a:ext cx="6314488" cy="70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512" y="1475631"/>
            <a:ext cx="2112864" cy="627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7190" y="2463743"/>
            <a:ext cx="3924760" cy="800565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855666" y="5697670"/>
            <a:ext cx="2616496" cy="539496"/>
          </a:xfrm>
          <a:prstGeom prst="round2Diag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Franklin Gothic Demi Cond" panose="020B0706030402020204" pitchFamily="34" charset="0"/>
              </a:rPr>
              <a:t>Consolidation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5538" y="4266960"/>
            <a:ext cx="3959446" cy="8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7B08F7-BF07-4C97-91A4-D0E73550D7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963" y="3300795"/>
            <a:ext cx="4065589" cy="829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343" y="490818"/>
            <a:ext cx="414800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CEE8D-C22E-48E6-80E7-F36723DF59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514" y="396921"/>
            <a:ext cx="8897934" cy="5931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9B0FD6-6380-473D-B930-CED4B623B8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419" y="94448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5E7454-41FF-4FF8-8B4D-76572B83E6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640" y="4750665"/>
            <a:ext cx="7682359" cy="2052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1FB-D3BB-4DD4-A6AA-3CEEED12BF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541" y="2477448"/>
            <a:ext cx="10295703" cy="2096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8C4FB1-AF70-41AB-93BF-4FAF889533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53" y="832341"/>
            <a:ext cx="11953228" cy="1622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F7842-B9AC-469F-81EB-6AE9DDF3C4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38" y="4808452"/>
            <a:ext cx="3969213" cy="874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BD4D25-EF9B-45C6-8713-357DFEDBDD8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65" y="383655"/>
            <a:ext cx="7378845" cy="405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57ECFE-A863-4793-820F-06A2FAE3C99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4" y="5933130"/>
            <a:ext cx="4520809" cy="81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8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8C4FB1-AF70-41AB-93BF-4FAF889533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63" y="1482734"/>
            <a:ext cx="11953228" cy="1622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F7842-B9AC-469F-81EB-6AE9DDF3C4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661" b="50460"/>
          <a:stretch/>
        </p:blipFill>
        <p:spPr>
          <a:xfrm>
            <a:off x="1610181" y="3459320"/>
            <a:ext cx="4802747" cy="1058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57ECFE-A863-4793-820F-06A2FAE3C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84" t="54500"/>
          <a:stretch/>
        </p:blipFill>
        <p:spPr>
          <a:xfrm>
            <a:off x="3608649" y="4578854"/>
            <a:ext cx="5470179" cy="985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29DD7-2D71-4027-956F-8A1062772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72" y="370259"/>
            <a:ext cx="5768177" cy="562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17CF7-3BC3-4BDE-B3E2-D94C20863A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2697" y="1751306"/>
            <a:ext cx="9487585" cy="4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DE09A9-B805-4AEA-9C89-FB65017CEE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845" y="406040"/>
            <a:ext cx="7518588" cy="5931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8A04E5-2137-4F58-AE20-E1715DD338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070" y="22555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759C4-B5B8-424F-88CF-612E955F4508}"/>
              </a:ext>
            </a:extLst>
          </p:cNvPr>
          <p:cNvSpPr txBox="1"/>
          <p:nvPr/>
        </p:nvSpPr>
        <p:spPr>
          <a:xfrm>
            <a:off x="148591" y="914394"/>
            <a:ext cx="613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a. Add four activities to the list.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00C0A-D92C-4DB2-A6C3-3C195F496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3957" y="414941"/>
            <a:ext cx="5441006" cy="4856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49583-8027-4566-A8D3-1A62C7B9A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14" y="2506577"/>
            <a:ext cx="5436774" cy="1049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305AFF-89EC-4EE1-AB8F-140C1364C973}"/>
              </a:ext>
            </a:extLst>
          </p:cNvPr>
          <p:cNvSpPr txBox="1"/>
          <p:nvPr/>
        </p:nvSpPr>
        <p:spPr>
          <a:xfrm>
            <a:off x="92183" y="5251574"/>
            <a:ext cx="120693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In fours: Talk about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how you feel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about each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activity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in the list </a:t>
            </a:r>
            <a:br>
              <a:rPr lang="en-US" sz="3600" b="1" i="0" dirty="0">
                <a:solidFill>
                  <a:srgbClr val="002060"/>
                </a:solidFill>
                <a:effectLst/>
              </a:rPr>
            </a:br>
            <a:r>
              <a:rPr lang="en-US" sz="3600" b="1" i="0" dirty="0">
                <a:solidFill>
                  <a:srgbClr val="002060"/>
                </a:solidFill>
                <a:effectLst/>
              </a:rPr>
              <a:t>and say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why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you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like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or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don't like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the activities.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64059D-DCC8-48F1-88AD-D66D179815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030" t="28011"/>
          <a:stretch/>
        </p:blipFill>
        <p:spPr>
          <a:xfrm>
            <a:off x="388546" y="353526"/>
            <a:ext cx="5674374" cy="5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759C4-B5B8-424F-88CF-612E955F4508}"/>
              </a:ext>
            </a:extLst>
          </p:cNvPr>
          <p:cNvSpPr txBox="1"/>
          <p:nvPr/>
        </p:nvSpPr>
        <p:spPr>
          <a:xfrm>
            <a:off x="111512" y="490654"/>
            <a:ext cx="12080487" cy="1202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b. Which activity does your group like the most? Which activity do you like the least? Why?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endParaRPr lang="en-US" sz="3600" b="1" i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00C0A-D92C-4DB2-A6C3-3C195F496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3957" y="1569371"/>
            <a:ext cx="5441006" cy="4856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64059D-DCC8-48F1-88AD-D66D179815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030" t="28011"/>
          <a:stretch/>
        </p:blipFill>
        <p:spPr>
          <a:xfrm>
            <a:off x="3354768" y="19829"/>
            <a:ext cx="5674374" cy="552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36806-D9D6-4784-BE22-01DFD5882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669" y="1568893"/>
            <a:ext cx="2413125" cy="1670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F91557-D544-4D39-BC80-17B9A8BC80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78" y="3355333"/>
            <a:ext cx="3858224" cy="30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6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-934343"/>
            <a:ext cx="12395200" cy="8262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85800"/>
            <a:ext cx="2857500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321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9A2ECB-EF50-44B6-954A-009D7C7E75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070" y="225550"/>
            <a:ext cx="7202439" cy="14691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C2F086-C814-41ED-BE23-8AC92734E4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63" y="4157354"/>
            <a:ext cx="11953228" cy="1622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AFE08-EEB8-4588-AAD9-AC32E34794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837" y="4437356"/>
            <a:ext cx="9487585" cy="497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4FE54C-F6E6-492C-B900-1C581A57E4C4}"/>
              </a:ext>
            </a:extLst>
          </p:cNvPr>
          <p:cNvSpPr txBox="1"/>
          <p:nvPr/>
        </p:nvSpPr>
        <p:spPr>
          <a:xfrm>
            <a:off x="122942" y="2045134"/>
            <a:ext cx="1239290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i="0" dirty="0">
                <a:solidFill>
                  <a:srgbClr val="002060"/>
                </a:solidFill>
                <a:effectLst/>
              </a:rPr>
              <a:t>Work in pairs.</a:t>
            </a:r>
          </a:p>
          <a:p>
            <a:r>
              <a:rPr lang="en-US" sz="3800" b="1" dirty="0">
                <a:solidFill>
                  <a:srgbClr val="002060"/>
                </a:solidFill>
              </a:rPr>
              <a:t>Talk about </a:t>
            </a:r>
            <a:r>
              <a:rPr lang="en-US" sz="3800" b="1" dirty="0">
                <a:solidFill>
                  <a:srgbClr val="FF0000"/>
                </a:solidFill>
              </a:rPr>
              <a:t>activities</a:t>
            </a:r>
            <a:r>
              <a:rPr lang="en-US" sz="3800" b="1" dirty="0">
                <a:solidFill>
                  <a:srgbClr val="002060"/>
                </a:solidFill>
              </a:rPr>
              <a:t> you </a:t>
            </a:r>
            <a:r>
              <a:rPr lang="en-US" sz="3800" b="1" dirty="0">
                <a:solidFill>
                  <a:srgbClr val="FF0000"/>
                </a:solidFill>
              </a:rPr>
              <a:t>like</a:t>
            </a:r>
            <a:r>
              <a:rPr lang="en-US" sz="3800" b="1" dirty="0">
                <a:solidFill>
                  <a:srgbClr val="002060"/>
                </a:solidFill>
              </a:rPr>
              <a:t>/</a:t>
            </a:r>
            <a:r>
              <a:rPr lang="en-US" sz="3800" b="1" dirty="0">
                <a:solidFill>
                  <a:srgbClr val="FF0000"/>
                </a:solidFill>
              </a:rPr>
              <a:t>don’t</a:t>
            </a:r>
            <a:r>
              <a:rPr lang="en-US" sz="3800" b="1" dirty="0">
                <a:solidFill>
                  <a:srgbClr val="002060"/>
                </a:solidFill>
              </a:rPr>
              <a:t> </a:t>
            </a:r>
            <a:r>
              <a:rPr lang="en-US" sz="3800" b="1" dirty="0">
                <a:solidFill>
                  <a:srgbClr val="FF0000"/>
                </a:solidFill>
              </a:rPr>
              <a:t>like</a:t>
            </a:r>
            <a:r>
              <a:rPr lang="en-US" sz="3800" b="1" dirty="0">
                <a:solidFill>
                  <a:srgbClr val="002060"/>
                </a:solidFill>
              </a:rPr>
              <a:t> doing </a:t>
            </a:r>
            <a:r>
              <a:rPr lang="en-US" sz="3800" b="1" dirty="0">
                <a:solidFill>
                  <a:srgbClr val="FF0000"/>
                </a:solidFill>
              </a:rPr>
              <a:t>after school</a:t>
            </a:r>
            <a:r>
              <a:rPr lang="en-US" sz="3800" b="1" dirty="0">
                <a:solidFill>
                  <a:srgbClr val="002060"/>
                </a:solidFill>
              </a:rPr>
              <a:t>.</a:t>
            </a:r>
            <a:endParaRPr lang="en-US" sz="3800" b="1" i="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99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577" y="447973"/>
            <a:ext cx="8605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Today’s lesson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448" y="1706137"/>
            <a:ext cx="120004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leisure activities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dirty="0">
                <a:solidFill>
                  <a:srgbClr val="0098A2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sentence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stress (stress on the negative).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Speaking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dirty="0">
                <a:solidFill>
                  <a:srgbClr val="0098A2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describing how much we like/dislike something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98A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0" y="685800"/>
            <a:ext cx="2085975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5873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1" y="2346273"/>
            <a:ext cx="11719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Review the vocabulary and grammar notes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i-Learn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Notebook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on pages 8 &amp; 9.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Prepare the next lesson on page 15,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SB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consolidation games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DHA App on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  <a:hlinkClick r:id="rId2"/>
              </a:rPr>
              <a:t>www.eduhome.com.vn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52" y="386370"/>
            <a:ext cx="10789914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01871" y="779974"/>
            <a:ext cx="56266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</a:p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students will be able to: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49" y="2985119"/>
            <a:ext cx="12955712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stress on the negative in the sentence.</a:t>
            </a:r>
            <a:endParaRPr lang="en-US" sz="3600" b="0" i="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r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eview vocabulary about leisure activities.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t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alk about </a:t>
            </a:r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how much they like/dislike something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.</a:t>
            </a:r>
            <a:endParaRPr lang="en-US" sz="3600" i="0" dirty="0">
              <a:solidFill>
                <a:srgbClr val="0070C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28" y="314142"/>
            <a:ext cx="4666149" cy="25661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8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369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9575" y="979072"/>
            <a:ext cx="4931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Have a nice day! 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81" y="312837"/>
            <a:ext cx="9204319" cy="613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356" y="1001962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/>
              <a:t>A. aerobics		B. canoeing	C. karate		D. fantasy</a:t>
            </a:r>
          </a:p>
          <a:p>
            <a:pPr>
              <a:lnSpc>
                <a:spcPct val="200000"/>
              </a:lnSpc>
            </a:pPr>
            <a:endParaRPr lang="en-US" sz="3200"/>
          </a:p>
          <a:p>
            <a:pPr>
              <a:lnSpc>
                <a:spcPct val="200000"/>
              </a:lnSpc>
            </a:pPr>
            <a:r>
              <a:rPr lang="en-US" sz="3200"/>
              <a:t>2.  A. crossword		B. puzzle		C. running		D. reuse</a:t>
            </a:r>
          </a:p>
          <a:p>
            <a:pPr>
              <a:lnSpc>
                <a:spcPct val="200000"/>
              </a:lnSpc>
            </a:pPr>
            <a:endParaRPr lang="en-US" sz="3200"/>
          </a:p>
          <a:p>
            <a:pPr>
              <a:lnSpc>
                <a:spcPct val="200000"/>
              </a:lnSpc>
            </a:pPr>
            <a:r>
              <a:rPr lang="en-US" sz="3200"/>
              <a:t>3. A. leisure		B. fishing		C. Monday		D. balloon	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6399" y="257644"/>
            <a:ext cx="106991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210" y="787846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227612" y="138977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78268" y="329375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238739" y="523704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4703" y="1763620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/erˈoʊbɪks/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09541" y="1758189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/kəˈnu:ɪŋ/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76339" y="1771476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/kəˈrɑ:ti/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40600" y="177147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/ˈfæntəsi/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3689" y="3639331"/>
            <a:ext cx="246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/ˈkrɑ:sw</a:t>
            </a:r>
            <a:r>
              <a:rPr lang="en-US" sz="3200">
                <a:solidFill>
                  <a:srgbClr val="FF0000"/>
                </a:solidFill>
              </a:rPr>
              <a:t>ɜ: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d/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3122" y="3703933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/ˈpʌzəl/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74161" y="3655419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/ˈrʌnɪŋ/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38739" y="3677482"/>
            <a:ext cx="2619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/ˌri:ˈju:s/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8911" y="5591345"/>
            <a:ext cx="2661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/ˈli:ʒə/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21214" y="5580510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/ˈfɪʃɪŋ/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12940" y="5517299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/ˈmʌndeɪ/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62870" y="5539362"/>
            <a:ext cx="2493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/bəˈlu:n/</a:t>
            </a:r>
          </a:p>
        </p:txBody>
      </p:sp>
    </p:spTree>
    <p:extLst>
      <p:ext uri="{BB962C8B-B14F-4D97-AF65-F5344CB8AC3E}">
        <p14:creationId xmlns:p14="http://schemas.microsoft.com/office/powerpoint/2010/main" val="199754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2" y="1104010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/>
              <a:t>A. m</a:t>
            </a:r>
            <a:r>
              <a:rPr lang="en-US" sz="3200" u="sng" dirty="0"/>
              <a:t>e</a:t>
            </a:r>
            <a:r>
              <a:rPr lang="en-US" sz="3200" dirty="0"/>
              <a:t>mber 			B. socc</a:t>
            </a:r>
            <a:r>
              <a:rPr lang="en-US" sz="3200" u="sng" dirty="0"/>
              <a:t>e</a:t>
            </a:r>
            <a:r>
              <a:rPr lang="en-US" sz="3200" dirty="0"/>
              <a:t>r		C. ev</a:t>
            </a:r>
            <a:r>
              <a:rPr lang="en-US" sz="3200" u="sng" dirty="0"/>
              <a:t>e</a:t>
            </a:r>
            <a:r>
              <a:rPr lang="en-US" sz="3200" dirty="0"/>
              <a:t>nt		D. m</a:t>
            </a:r>
            <a:r>
              <a:rPr lang="en-US" sz="3200" u="sng" dirty="0"/>
              <a:t>e</a:t>
            </a:r>
            <a:r>
              <a:rPr lang="en-US" sz="3200" dirty="0"/>
              <a:t>tal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A. l</a:t>
            </a:r>
            <a:r>
              <a:rPr lang="en-US" sz="3200" u="sng" dirty="0"/>
              <a:t>i</a:t>
            </a:r>
            <a:r>
              <a:rPr lang="en-US" sz="3200" dirty="0"/>
              <a:t>ke				B. m</a:t>
            </a:r>
            <a:r>
              <a:rPr lang="en-US" sz="3200" u="sng" dirty="0"/>
              <a:t>i</a:t>
            </a:r>
            <a:r>
              <a:rPr lang="en-US" sz="3200" dirty="0"/>
              <a:t>nd		C. r</a:t>
            </a:r>
            <a:r>
              <a:rPr lang="en-US" sz="3200" u="sng" dirty="0"/>
              <a:t>i</a:t>
            </a:r>
            <a:r>
              <a:rPr lang="en-US" sz="3200" dirty="0"/>
              <a:t>se		D.  s</a:t>
            </a:r>
            <a:r>
              <a:rPr lang="en-US" sz="3200" u="sng" dirty="0"/>
              <a:t>i</a:t>
            </a:r>
            <a:r>
              <a:rPr lang="en-US" sz="3200" dirty="0"/>
              <a:t>t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3. A. r</a:t>
            </a:r>
            <a:r>
              <a:rPr lang="en-US" sz="3200" u="sng" dirty="0"/>
              <a:t>i</a:t>
            </a:r>
            <a:r>
              <a:rPr lang="en-US" sz="3200" dirty="0"/>
              <a:t>de				B. sh</a:t>
            </a:r>
            <a:r>
              <a:rPr lang="en-US" sz="3200" u="sng" dirty="0"/>
              <a:t>i</a:t>
            </a:r>
            <a:r>
              <a:rPr lang="en-US" sz="3200" dirty="0"/>
              <a:t>ne		C. l</a:t>
            </a:r>
            <a:r>
              <a:rPr lang="en-US" sz="3200" u="sng" dirty="0"/>
              <a:t>i</a:t>
            </a:r>
            <a:r>
              <a:rPr lang="en-US" sz="3200" dirty="0"/>
              <a:t>ght		D. r</a:t>
            </a:r>
            <a:r>
              <a:rPr lang="en-US" sz="3200" u="sng" dirty="0"/>
              <a:t>i</a:t>
            </a:r>
            <a:r>
              <a:rPr lang="en-US" sz="3200" dirty="0"/>
              <a:t>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4716544" y="1525825"/>
            <a:ext cx="480098" cy="477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209992" y="342205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10196142" y="5291036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92961" y="182310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/ˈmembə/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991994" y="1860159"/>
            <a:ext cx="1489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/ˈsɑ:kə/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71638" y="183737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/ɪˈvent/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196142" y="180388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 /ˈmetəl/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2374" y="380233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/laɪk/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59723" y="371505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/maɪnd/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759507" y="374066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/raɪz/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483379" y="371334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9069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/raɪd/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97565" y="5666843"/>
            <a:ext cx="191095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/ʃaɪn/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416143" y="566684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 /laɪt/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436191" y="5666844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/rɪŋ/</a:t>
            </a:r>
          </a:p>
        </p:txBody>
      </p:sp>
    </p:spTree>
    <p:extLst>
      <p:ext uri="{BB962C8B-B14F-4D97-AF65-F5344CB8AC3E}">
        <p14:creationId xmlns:p14="http://schemas.microsoft.com/office/powerpoint/2010/main" val="9974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1374" y="620251"/>
            <a:ext cx="108855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Look at the picture, review the vocabulary about leisure activities.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4575" y="2353935"/>
            <a:ext cx="3622359" cy="231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BA1789-C5B2-4E5C-9566-4D79443EA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628" y="1022596"/>
            <a:ext cx="7098744" cy="5343747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0AED6A-8E01-4272-8C15-EEE89657498C}"/>
              </a:ext>
            </a:extLst>
          </p:cNvPr>
          <p:cNvSpPr txBox="1"/>
          <p:nvPr/>
        </p:nvSpPr>
        <p:spPr>
          <a:xfrm>
            <a:off x="-66442" y="281664"/>
            <a:ext cx="1344372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hang out with friends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g out with frie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B034DE-E12A-44F6-B9B0-C257B39D3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714" y="1015556"/>
            <a:ext cx="7031244" cy="5377495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F4D7D-AE28-4C78-829F-14BC6BEB2324}"/>
              </a:ext>
            </a:extLst>
          </p:cNvPr>
          <p:cNvSpPr txBox="1"/>
          <p:nvPr/>
        </p:nvSpPr>
        <p:spPr>
          <a:xfrm>
            <a:off x="254352" y="265559"/>
            <a:ext cx="1175083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karate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5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ka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5153</TotalTime>
  <Words>677</Words>
  <Application>Microsoft Office PowerPoint</Application>
  <PresentationFormat>Widescreen</PresentationFormat>
  <Paragraphs>105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Franklin Gothic Demi Cond</vt:lpstr>
      <vt:lpstr>HelveticaNeueLTStd-CnO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Canh</dc:creator>
  <cp:lastModifiedBy>Administrator</cp:lastModifiedBy>
  <cp:revision>339</cp:revision>
  <dcterms:created xsi:type="dcterms:W3CDTF">2022-02-12T14:14:43Z</dcterms:created>
  <dcterms:modified xsi:type="dcterms:W3CDTF">2024-10-29T15:41:00Z</dcterms:modified>
</cp:coreProperties>
</file>