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sldIdLst>
    <p:sldId id="349" r:id="rId3"/>
    <p:sldId id="334" r:id="rId4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256" r:id="rId18"/>
    <p:sldId id="301" r:id="rId19"/>
    <p:sldId id="277" r:id="rId20"/>
    <p:sldId id="306" r:id="rId21"/>
    <p:sldId id="347" r:id="rId22"/>
    <p:sldId id="302" r:id="rId23"/>
    <p:sldId id="307" r:id="rId24"/>
    <p:sldId id="279" r:id="rId25"/>
    <p:sldId id="275" r:id="rId26"/>
    <p:sldId id="283" r:id="rId27"/>
    <p:sldId id="285" r:id="rId28"/>
    <p:sldId id="286" r:id="rId29"/>
    <p:sldId id="288" r:id="rId30"/>
    <p:sldId id="313" r:id="rId31"/>
    <p:sldId id="289" r:id="rId32"/>
    <p:sldId id="308" r:id="rId33"/>
    <p:sldId id="309" r:id="rId34"/>
    <p:sldId id="310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  <p:cmAuthor id="1" name="EDIBOOKS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cụm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image" Target="../media/image2.png"/><Relationship Id="rId25" Type="http://schemas.openxmlformats.org/officeDocument/2006/relationships/image" Target="../media/image1.png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/>
          <p:cNvSpPr txBox="1"/>
          <p:nvPr userDrawn="1"/>
        </p:nvSpPr>
        <p:spPr>
          <a:xfrm>
            <a:off x="262740" y="0"/>
            <a:ext cx="407186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Unit 1: Health and healthy lifestyle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11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9205546" y="0"/>
            <a:ext cx="298645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Lesson 1.1: Vocab &amp; Reading</a:t>
            </a:r>
            <a:endParaRPr lang="en-US" sz="1800" b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8" Type="http://schemas.openxmlformats.org/officeDocument/2006/relationships/audio" Target="../media/media4.mp3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microsoft.com/office/2007/relationships/media" Target="../media/media2.mp3"/><Relationship Id="rId4" Type="http://schemas.openxmlformats.org/officeDocument/2006/relationships/audio" Target="../media/media2.mp3"/><Relationship Id="rId3" Type="http://schemas.openxmlformats.org/officeDocument/2006/relationships/image" Target="../media/image10.png"/><Relationship Id="rId2" Type="http://schemas.microsoft.com/office/2007/relationships/media" Target="../media/media1.mp3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14.xml"/><Relationship Id="rId13" Type="http://schemas.microsoft.com/office/2007/relationships/media" Target="../media/media6.mp3"/><Relationship Id="rId12" Type="http://schemas.openxmlformats.org/officeDocument/2006/relationships/audio" Target="../media/media6.mp3"/><Relationship Id="rId11" Type="http://schemas.microsoft.com/office/2007/relationships/media" Target="../media/media5.mp3"/><Relationship Id="rId10" Type="http://schemas.openxmlformats.org/officeDocument/2006/relationships/audio" Target="../media/media5.mp3"/><Relationship Id="rId1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hyperlink" Target="http://www.eduhome.com.v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73430"/>
            <a:ext cx="9387840" cy="2958465"/>
          </a:xfrm>
        </p:spPr>
        <p:txBody>
          <a:bodyPr>
            <a:noAutofit/>
          </a:bodyPr>
          <a:p>
            <a:r>
              <a:rPr 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Trường THPT Số 2 Tuy Phước </a:t>
            </a:r>
            <a:br>
              <a:rPr 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Giáo viên: Võ Thị Cẩm Hà</a:t>
            </a:r>
            <a:br>
              <a:rPr 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Môn: Tiếng Anh, Lớp 12</a:t>
            </a:r>
            <a:br>
              <a:rPr 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Bài 2: Out into The World</a:t>
            </a:r>
            <a:br>
              <a:rPr 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 sách: Tiếng Anh 12 I- learn Smart World</a:t>
            </a:r>
            <a:endParaRPr lang="en-US" sz="36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7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The subject P.E stands for __________ Education.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8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Doing exercises can burn out many __________.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9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To look at or consider a person or thing carefully to discover something about them.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10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Do you _________ from any allergies?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11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Eating enough _____________ and fruits is good for your digestive system.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33076" y="2934496"/>
            <a:ext cx="53318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Unit 1: Health and Healthy Lifestyle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800" dirty="0">
                <a:solidFill>
                  <a:srgbClr val="00B0F0"/>
                </a:solidFill>
              </a:rPr>
              <a:t>Lesson 1.1: Vocab &amp; Reading</a:t>
            </a:r>
            <a:endParaRPr lang="en-US" sz="2800" dirty="0">
              <a:solidFill>
                <a:srgbClr val="00B0F0"/>
              </a:solidFill>
            </a:endParaRPr>
          </a:p>
          <a:p>
            <a:pPr algn="ctr"/>
            <a:r>
              <a:rPr lang="en-US" sz="2800">
                <a:solidFill>
                  <a:srgbClr val="92D050"/>
                </a:solidFill>
              </a:rPr>
              <a:t>Pages: 4 &amp; 5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4755" y="375809"/>
            <a:ext cx="9421540" cy="6144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785" y="3429000"/>
            <a:ext cx="116082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</a:rPr>
              <a:t>1 What types of food are in the picture?</a:t>
            </a:r>
            <a:endParaRPr lang="en-US" sz="4400" b="1" i="1" dirty="0">
              <a:solidFill>
                <a:srgbClr val="0070C0"/>
              </a:solidFill>
            </a:endParaRPr>
          </a:p>
          <a:p>
            <a:r>
              <a:rPr lang="en-US" sz="4400" b="1" i="1" dirty="0">
                <a:solidFill>
                  <a:srgbClr val="0070C0"/>
                </a:solidFill>
              </a:rPr>
              <a:t>2 Who do you think eats more healthily? Why?</a:t>
            </a:r>
            <a:endParaRPr lang="en-US" sz="4400" b="1" i="1" dirty="0">
              <a:solidFill>
                <a:srgbClr val="0070C0"/>
              </a:solidFill>
            </a:endParaRPr>
          </a:p>
          <a:p>
            <a:r>
              <a:rPr lang="en-US" sz="4400" b="1" i="1" dirty="0">
                <a:solidFill>
                  <a:srgbClr val="0070C0"/>
                </a:solidFill>
              </a:rPr>
              <a:t>3 What do you do to stay healthy?</a:t>
            </a:r>
            <a:endParaRPr lang="en-US" sz="44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5" y="749982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14" y="0"/>
            <a:ext cx="12285814" cy="6968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14" y="904332"/>
            <a:ext cx="5706488" cy="1081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226" y="685611"/>
            <a:ext cx="11100315" cy="645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Vocabulary: 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714" y="5040584"/>
            <a:ext cx="1137122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carbohydrates </a:t>
            </a:r>
            <a:r>
              <a:rPr lang="vi-VN" sz="3200" dirty="0"/>
              <a:t>(</a:t>
            </a:r>
            <a:r>
              <a:rPr lang="en-US" sz="3200" dirty="0"/>
              <a:t>n</a:t>
            </a:r>
            <a:r>
              <a:rPr lang="vi-VN" sz="3200" dirty="0"/>
              <a:t>) </a:t>
            </a:r>
            <a:r>
              <a:rPr lang="vi-VN" sz="320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/ˌkɑːrboʊˈhaɪdreɪt/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chất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đường</a:t>
            </a:r>
            <a:r>
              <a:rPr lang="en-US" sz="320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>
                <a:latin typeface="Calibri" panose="020F0502020204030204" charset="0"/>
                <a:cs typeface="Calibri" panose="020F0502020204030204" charset="0"/>
              </a:rPr>
              <a:t>bột</a:t>
            </a:r>
            <a:endParaRPr lang="en-US" sz="3200" i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48" y="4307978"/>
            <a:ext cx="1137122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processed </a:t>
            </a:r>
            <a:r>
              <a:rPr lang="vi-VN" sz="3200" dirty="0"/>
              <a:t>(</a:t>
            </a:r>
            <a:r>
              <a:rPr lang="en-US" sz="3200" dirty="0"/>
              <a:t>adj</a:t>
            </a:r>
            <a:r>
              <a:rPr lang="vi-VN" sz="3200" dirty="0"/>
              <a:t>) </a:t>
            </a:r>
            <a:r>
              <a:rPr lang="vi-VN" sz="320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/ˈprɑːsest/ </a:t>
            </a:r>
            <a:r>
              <a:rPr lang="vi-VN" sz="3200" dirty="0">
                <a:latin typeface="Calibri" panose="020F0502020204030204" charset="0"/>
                <a:cs typeface="Calibri" panose="020F0502020204030204" charset="0"/>
              </a:rPr>
              <a:t>đã qua chế biến</a:t>
            </a:r>
            <a:endParaRPr lang="en-US" sz="3200" i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49" y="3646602"/>
            <a:ext cx="11371226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dairy </a:t>
            </a:r>
            <a:r>
              <a:rPr lang="en-US" sz="3200" dirty="0"/>
              <a:t>(adj) </a:t>
            </a: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deri</a:t>
            </a:r>
            <a:r>
              <a:rPr lang="en-US" sz="3200" dirty="0">
                <a:solidFill>
                  <a:srgbClr val="FF0000"/>
                </a:solidFill>
              </a:rPr>
              <a:t>/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sữa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974" y="2927577"/>
            <a:ext cx="1137122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protein </a:t>
            </a:r>
            <a:r>
              <a:rPr lang="en-US" sz="3200" dirty="0"/>
              <a:t>(n) </a:t>
            </a: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proʊtiːn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đạm</a:t>
            </a:r>
            <a:endParaRPr lang="en-US" sz="3200" dirty="0">
              <a:cs typeface="Calibri" panose="020F050202020403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079" y="2243850"/>
            <a:ext cx="1137122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limit </a:t>
            </a:r>
            <a:r>
              <a:rPr lang="vi-VN" sz="3200" dirty="0">
                <a:latin typeface="Calibri" panose="020F0502020204030204" charset="0"/>
                <a:cs typeface="Calibri" panose="020F0502020204030204" charset="0"/>
              </a:rPr>
              <a:t>(v) </a:t>
            </a:r>
            <a:r>
              <a:rPr lang="vi-VN" sz="320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/ˈlɪmɪt/</a:t>
            </a:r>
            <a:r>
              <a:rPr lang="en-US" sz="3200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200" dirty="0" err="1"/>
              <a:t>hạn</a:t>
            </a:r>
            <a:r>
              <a:rPr lang="en-US" sz="3200" dirty="0"/>
              <a:t> </a:t>
            </a:r>
            <a:r>
              <a:rPr lang="en-US" sz="3200" dirty="0" err="1"/>
              <a:t>chế</a:t>
            </a:r>
            <a:r>
              <a:rPr lang="en-US" sz="3200" dirty="0"/>
              <a:t>,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hạn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418" y="1556235"/>
            <a:ext cx="1136253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avoid </a:t>
            </a:r>
            <a:r>
              <a:rPr lang="en-US" sz="3200" dirty="0"/>
              <a:t>(v) 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əˈvɔɪd</a:t>
            </a:r>
            <a:r>
              <a:rPr lang="en-US" sz="3200" dirty="0">
                <a:solidFill>
                  <a:srgbClr val="FF0000"/>
                </a:solidFill>
              </a:rPr>
              <a:t>/ </a:t>
            </a:r>
            <a:r>
              <a:rPr lang="en-US" sz="3200" dirty="0" err="1"/>
              <a:t>tránh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16" name="avoi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597624" y="785656"/>
            <a:ext cx="487363" cy="487362"/>
          </a:xfrm>
          <a:prstGeom prst="rect">
            <a:avLst/>
          </a:prstGeom>
        </p:spPr>
      </p:pic>
      <p:pic>
        <p:nvPicPr>
          <p:cNvPr id="17" name="carbohydrat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597623" y="793177"/>
            <a:ext cx="487363" cy="487363"/>
          </a:xfrm>
          <a:prstGeom prst="rect">
            <a:avLst/>
          </a:prstGeom>
        </p:spPr>
      </p:pic>
      <p:pic>
        <p:nvPicPr>
          <p:cNvPr id="18" name="dair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597623" y="802161"/>
            <a:ext cx="487363" cy="487362"/>
          </a:xfrm>
          <a:prstGeom prst="rect">
            <a:avLst/>
          </a:prstGeom>
        </p:spPr>
      </p:pic>
      <p:pic>
        <p:nvPicPr>
          <p:cNvPr id="19" name="limi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597622" y="821630"/>
            <a:ext cx="487363" cy="487362"/>
          </a:xfrm>
          <a:prstGeom prst="rect">
            <a:avLst/>
          </a:prstGeom>
        </p:spPr>
      </p:pic>
      <p:pic>
        <p:nvPicPr>
          <p:cNvPr id="20" name="processe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607593" y="809682"/>
            <a:ext cx="487363" cy="487363"/>
          </a:xfrm>
          <a:prstGeom prst="rect">
            <a:avLst/>
          </a:prstGeom>
        </p:spPr>
      </p:pic>
      <p:pic>
        <p:nvPicPr>
          <p:cNvPr id="21" name="protein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607593" y="803295"/>
            <a:ext cx="487363" cy="4873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590487" y="429934"/>
            <a:ext cx="521573" cy="905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1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35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29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7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5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/>
              <a:t>Work in groups. </a:t>
            </a:r>
            <a:endParaRPr lang="en-US" sz="2800"/>
          </a:p>
          <a:p>
            <a:pPr marL="457200" indent="-457200">
              <a:buFontTx/>
              <a:buChar char="-"/>
            </a:pPr>
            <a:r>
              <a:rPr lang="en-US" sz="2800"/>
              <a:t>Take turns to choose a word. </a:t>
            </a:r>
            <a:endParaRPr lang="en-US" sz="2800"/>
          </a:p>
          <a:p>
            <a:pPr marL="457200" indent="-457200">
              <a:buFontTx/>
              <a:buChar char="-"/>
            </a:pPr>
            <a:r>
              <a:rPr lang="en-US" sz="2800"/>
              <a:t>If you get the correct answer </a:t>
            </a:r>
            <a:r>
              <a:rPr lang="en-US" sz="2800">
                <a:sym typeface="Wingdings" panose="05000000000000000000" pitchFamily="2" charset="2"/>
              </a:rPr>
              <a:t> </a:t>
            </a:r>
            <a:r>
              <a:rPr lang="en-US" sz="2800"/>
              <a:t>1 point.</a:t>
            </a:r>
            <a:endParaRPr lang="en-US" sz="2800"/>
          </a:p>
          <a:p>
            <a:r>
              <a:rPr lang="en-US" sz="2800"/>
              <a:t>-    If the answer is wrong or you don’t have the answer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the chance is for other groups.</a:t>
            </a:r>
            <a:endParaRPr lang="en-US" sz="2800"/>
          </a:p>
          <a:p>
            <a:pPr marL="457200" indent="-457200">
              <a:buFontTx/>
              <a:buChar char="-"/>
            </a:pPr>
            <a:r>
              <a:rPr lang="en-US" sz="2800"/>
              <a:t>After 6 words you can answer the key word </a:t>
            </a:r>
            <a:r>
              <a:rPr lang="en-US" sz="2800">
                <a:sym typeface="Wingdings" panose="05000000000000000000" pitchFamily="2" charset="2"/>
              </a:rPr>
              <a:t></a:t>
            </a:r>
            <a:r>
              <a:rPr lang="en-US" sz="2800"/>
              <a:t> 5 points </a:t>
            </a:r>
            <a:endParaRPr lang="en-US" sz="2800"/>
          </a:p>
          <a:p>
            <a:pPr marL="457200" indent="-457200">
              <a:buFontTx/>
              <a:buChar char="-"/>
            </a:pPr>
            <a:r>
              <a:rPr lang="en-US" sz="2800"/>
              <a:t>If the key word is incorrect </a:t>
            </a:r>
            <a:r>
              <a:rPr lang="en-US" sz="2800">
                <a:sym typeface="Wingdings" panose="05000000000000000000" pitchFamily="2" charset="2"/>
              </a:rPr>
              <a:t> you are </a:t>
            </a:r>
            <a:r>
              <a:rPr lang="en-US" sz="2800"/>
              <a:t>out of the game.</a:t>
            </a:r>
            <a:endParaRPr lang="en-US" sz="280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CROSSWORD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t="1168"/>
          <a:stretch>
            <a:fillRect/>
          </a:stretch>
        </p:blipFill>
        <p:spPr>
          <a:xfrm>
            <a:off x="0" y="1124712"/>
            <a:ext cx="12192000" cy="4663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t="1168"/>
          <a:stretch>
            <a:fillRect/>
          </a:stretch>
        </p:blipFill>
        <p:spPr>
          <a:xfrm>
            <a:off x="0" y="1124712"/>
            <a:ext cx="12192000" cy="466366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550408" y="3054096"/>
            <a:ext cx="1856232" cy="128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50408" y="3611880"/>
            <a:ext cx="1856232" cy="192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50408" y="4114800"/>
            <a:ext cx="1856232" cy="1133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550408" y="2130552"/>
            <a:ext cx="1856232" cy="2551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550408" y="2715768"/>
            <a:ext cx="1856232" cy="25328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238" y="787423"/>
            <a:ext cx="1133752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Work in pairs</a:t>
            </a:r>
            <a:endParaRPr lang="en-US" sz="3600" b="1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b. Talk about which foods you limit or avoid eating. Why?</a:t>
            </a:r>
            <a:endParaRPr lang="en-US" sz="3600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39" y="4563132"/>
            <a:ext cx="2780521" cy="177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567"/>
          <a:stretch>
            <a:fillRect/>
          </a:stretch>
        </p:blipFill>
        <p:spPr>
          <a:xfrm>
            <a:off x="194439" y="2640935"/>
            <a:ext cx="11803122" cy="1773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72" y="392946"/>
            <a:ext cx="8025412" cy="6107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4179" y="3785356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Reading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66" y="3101591"/>
            <a:ext cx="11258468" cy="14908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158" y="1040175"/>
            <a:ext cx="11457993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 the instruction quickly. Underline the key words.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 are we going to do? 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Read and choose the best title.</a:t>
            </a:r>
            <a:endParaRPr lang="en-US" sz="3600" i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60851" y="3783898"/>
            <a:ext cx="2668185" cy="214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973568" y="3806891"/>
            <a:ext cx="3405673" cy="93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10712" y="4531895"/>
            <a:ext cx="16824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87184" y="4495406"/>
            <a:ext cx="1463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26229" y="4495406"/>
            <a:ext cx="15574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10333" y="4531243"/>
            <a:ext cx="765111" cy="6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7158" y="540238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reading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/>
          <a:srcRect l="1149" t="1863" r="684" b="4066"/>
          <a:stretch>
            <a:fillRect/>
          </a:stretch>
        </p:blipFill>
        <p:spPr>
          <a:xfrm>
            <a:off x="136850" y="1151411"/>
            <a:ext cx="11956090" cy="53452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6042" y="463522"/>
            <a:ext cx="1018595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Skim the text. Underline the key words. Choose the best title. 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0963" y="16701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69430" y="847478"/>
            <a:ext cx="3527470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It’s Easy to Eat Healthy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20957" y="1750375"/>
            <a:ext cx="20885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207" y="2214470"/>
            <a:ext cx="35426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6042" y="6291340"/>
            <a:ext cx="16058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6849" y="489668"/>
            <a:ext cx="1869193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5274" y="457200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reading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7158" y="1040175"/>
            <a:ext cx="11457993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 the instruction quickly. Underline the key words.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 are we going to do? 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Read and circle the correct answers.</a:t>
            </a:r>
            <a:endParaRPr lang="en-US" sz="3600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r="1750"/>
          <a:stretch>
            <a:fillRect/>
          </a:stretch>
        </p:blipFill>
        <p:spPr>
          <a:xfrm>
            <a:off x="136849" y="3224476"/>
            <a:ext cx="11978640" cy="26584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07520" y="3539474"/>
            <a:ext cx="4463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46304" y="3539474"/>
            <a:ext cx="5408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82624" y="3539474"/>
            <a:ext cx="16716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0193" y="1178568"/>
            <a:ext cx="1128071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Which benefit of fruit and vegetables is NOT mentioned? </a:t>
            </a:r>
            <a:endParaRPr lang="en-US" sz="3200" dirty="0"/>
          </a:p>
          <a:p>
            <a:pPr marL="514350" indent="-514350">
              <a:buAutoNum type="alphaLcPeriod"/>
            </a:pPr>
            <a:r>
              <a:rPr lang="en-US" sz="2800" dirty="0"/>
              <a:t>They heal injuries.	b. They fight illnesses.	c. They strengthen bones.</a:t>
            </a:r>
            <a:endParaRPr lang="en-US" sz="2800" dirty="0"/>
          </a:p>
          <a:p>
            <a:r>
              <a:rPr lang="en-US" sz="2800" dirty="0"/>
              <a:t> </a:t>
            </a:r>
            <a:endParaRPr lang="en-US" sz="2800" dirty="0"/>
          </a:p>
          <a:p>
            <a:r>
              <a:rPr lang="en-US" sz="3200" dirty="0"/>
              <a:t>2. Which food has healthy carbs? </a:t>
            </a:r>
            <a:endParaRPr lang="en-US" sz="3200" dirty="0"/>
          </a:p>
          <a:p>
            <a:pPr marL="514350" indent="-514350">
              <a:buAutoNum type="alphaLcPeriod"/>
            </a:pPr>
            <a:r>
              <a:rPr lang="en-US" sz="3200" dirty="0"/>
              <a:t>white rice		b. pasta			c. whole wheat bread 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3. Which food has lots of protein? </a:t>
            </a:r>
            <a:endParaRPr lang="en-US" sz="3200" dirty="0"/>
          </a:p>
          <a:p>
            <a:pPr marL="514350" indent="-514350">
              <a:buAutoNum type="alphaLcPeriod"/>
            </a:pPr>
            <a:r>
              <a:rPr lang="en-US" sz="3200" dirty="0"/>
              <a:t>beans			b. most vegetables	c. processed grains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4. What should you avoid? </a:t>
            </a:r>
            <a:endParaRPr lang="en-US" sz="3200" dirty="0"/>
          </a:p>
          <a:p>
            <a:r>
              <a:rPr lang="en-US" sz="3200" dirty="0"/>
              <a:t>a. fats			b. highly processed meat	c. sugar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05274" y="489899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reading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2777" y="489899"/>
            <a:ext cx="9252970" cy="6155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400" i="1" dirty="0">
                <a:solidFill>
                  <a:srgbClr val="0070C0"/>
                </a:solidFill>
              </a:rPr>
              <a:t>Read the questions. Highlight the key words.  </a:t>
            </a:r>
            <a:endParaRPr lang="en-US" sz="3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0193" y="1178568"/>
            <a:ext cx="1128071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Which </a:t>
            </a:r>
            <a:r>
              <a:rPr lang="en-US" sz="3200" b="1" dirty="0"/>
              <a:t>benefit</a:t>
            </a:r>
            <a:r>
              <a:rPr lang="en-US" sz="3200" dirty="0"/>
              <a:t> of fruit and vegetables is </a:t>
            </a:r>
            <a:r>
              <a:rPr lang="en-US" sz="3200" b="1" dirty="0"/>
              <a:t>NOT</a:t>
            </a:r>
            <a:r>
              <a:rPr lang="en-US" sz="3200" dirty="0"/>
              <a:t> mentioned? </a:t>
            </a:r>
            <a:endParaRPr lang="en-US" sz="3200" dirty="0"/>
          </a:p>
          <a:p>
            <a:pPr marL="514350" indent="-514350">
              <a:buAutoNum type="alphaLcPeriod"/>
            </a:pPr>
            <a:r>
              <a:rPr lang="en-US" sz="2800" dirty="0"/>
              <a:t>They heal injuries.	b. They fight illnesses.	c. They strengthen bones.</a:t>
            </a:r>
            <a:endParaRPr lang="en-US" sz="2800" dirty="0"/>
          </a:p>
          <a:p>
            <a:r>
              <a:rPr lang="en-US" sz="2800" dirty="0"/>
              <a:t> </a:t>
            </a:r>
            <a:endParaRPr lang="en-US" sz="2800" dirty="0"/>
          </a:p>
          <a:p>
            <a:r>
              <a:rPr lang="en-US" sz="3200" dirty="0"/>
              <a:t>2. Which food has </a:t>
            </a:r>
            <a:r>
              <a:rPr lang="en-US" sz="3200" b="1" dirty="0"/>
              <a:t>healthy</a:t>
            </a:r>
            <a:r>
              <a:rPr lang="en-US" sz="3200" dirty="0"/>
              <a:t> carbs? </a:t>
            </a:r>
            <a:endParaRPr lang="en-US" sz="3200" dirty="0"/>
          </a:p>
          <a:p>
            <a:pPr marL="514350" indent="-514350">
              <a:buAutoNum type="alphaLcPeriod"/>
            </a:pPr>
            <a:r>
              <a:rPr lang="en-US" sz="3200" b="1" dirty="0"/>
              <a:t>white</a:t>
            </a:r>
            <a:r>
              <a:rPr lang="en-US" sz="3200" dirty="0"/>
              <a:t> rice		b. pasta			c. </a:t>
            </a:r>
            <a:r>
              <a:rPr lang="en-US" sz="3200" b="1" dirty="0"/>
              <a:t>whole</a:t>
            </a:r>
            <a:r>
              <a:rPr lang="en-US" sz="3200" dirty="0"/>
              <a:t> wheat bread 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3. Which food has </a:t>
            </a:r>
            <a:r>
              <a:rPr lang="en-US" sz="3200" b="1" dirty="0"/>
              <a:t>lots</a:t>
            </a:r>
            <a:r>
              <a:rPr lang="en-US" sz="3200" dirty="0"/>
              <a:t> of protein? </a:t>
            </a:r>
            <a:endParaRPr lang="en-US" sz="3200" dirty="0"/>
          </a:p>
          <a:p>
            <a:pPr marL="514350" indent="-514350">
              <a:buAutoNum type="alphaLcPeriod"/>
            </a:pPr>
            <a:r>
              <a:rPr lang="en-US" sz="3200" dirty="0"/>
              <a:t>beans			b. </a:t>
            </a:r>
            <a:r>
              <a:rPr lang="en-US" sz="3200" b="1" dirty="0"/>
              <a:t>most</a:t>
            </a:r>
            <a:r>
              <a:rPr lang="en-US" sz="3200" dirty="0"/>
              <a:t> vegetables	c. </a:t>
            </a:r>
            <a:r>
              <a:rPr lang="en-US" sz="3200" b="1" dirty="0"/>
              <a:t>processed</a:t>
            </a:r>
            <a:r>
              <a:rPr lang="en-US" sz="3200" dirty="0"/>
              <a:t> grains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4. What should you avoid? </a:t>
            </a:r>
            <a:endParaRPr lang="en-US" sz="3200" dirty="0"/>
          </a:p>
          <a:p>
            <a:r>
              <a:rPr lang="en-US" sz="3200" dirty="0"/>
              <a:t>a. fats			b. highly </a:t>
            </a:r>
            <a:r>
              <a:rPr lang="en-US" sz="3200" b="1" dirty="0"/>
              <a:t>processed</a:t>
            </a:r>
            <a:r>
              <a:rPr lang="en-US" sz="3200" dirty="0"/>
              <a:t> meat	c. sugar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05274" y="489899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reading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2777" y="489899"/>
            <a:ext cx="9252970" cy="6155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400" i="1" dirty="0">
                <a:solidFill>
                  <a:srgbClr val="0070C0"/>
                </a:solidFill>
              </a:rPr>
              <a:t>Read the questions. Highlight the key words.  </a:t>
            </a:r>
            <a:endParaRPr lang="en-US" sz="3400" i="1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2363" y="1677972"/>
            <a:ext cx="2281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3843" y="1677972"/>
            <a:ext cx="7541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20413" y="1649691"/>
            <a:ext cx="1753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63992" y="1677972"/>
            <a:ext cx="26866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12363" y="3035431"/>
            <a:ext cx="970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76454" y="3035431"/>
            <a:ext cx="2281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12363" y="4487158"/>
            <a:ext cx="970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4714" y="4487158"/>
            <a:ext cx="2281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12363" y="5938886"/>
            <a:ext cx="8004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49831" y="5938886"/>
            <a:ext cx="9521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04214" y="2102177"/>
            <a:ext cx="1772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39266" y="2102177"/>
            <a:ext cx="19419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078013" y="2102177"/>
            <a:ext cx="2516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40644" y="3506771"/>
            <a:ext cx="16025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637988" y="3506771"/>
            <a:ext cx="942680" cy="94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342722" y="3506771"/>
            <a:ext cx="3252247" cy="94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40644" y="4977352"/>
            <a:ext cx="10369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41682" y="4977352"/>
            <a:ext cx="26395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342722" y="4977352"/>
            <a:ext cx="26583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36949" y="6419654"/>
            <a:ext cx="593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817097" y="6419654"/>
            <a:ext cx="36387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209988" y="6419654"/>
            <a:ext cx="961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/>
          <a:srcRect t="1621"/>
          <a:stretch>
            <a:fillRect/>
          </a:stretch>
        </p:blipFill>
        <p:spPr>
          <a:xfrm>
            <a:off x="206827" y="2935224"/>
            <a:ext cx="11848324" cy="23365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5219" y="539244"/>
            <a:ext cx="631194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Scan the text. Circle the answer.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687" y="539244"/>
            <a:ext cx="1833693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468" y="1448203"/>
            <a:ext cx="11280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11D1E"/>
                </a:solidFill>
              </a:rPr>
              <a:t>1. </a:t>
            </a:r>
            <a:r>
              <a:rPr lang="en-US" sz="3600" dirty="0">
                <a:solidFill>
                  <a:srgbClr val="FF0000"/>
                </a:solidFill>
              </a:rPr>
              <a:t>Which</a:t>
            </a:r>
            <a:r>
              <a:rPr lang="en-US" sz="3600" dirty="0">
                <a:solidFill>
                  <a:srgbClr val="211D1E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benefit</a:t>
            </a:r>
            <a:r>
              <a:rPr lang="en-US" sz="3600" dirty="0">
                <a:solidFill>
                  <a:srgbClr val="211D1E"/>
                </a:solidFill>
              </a:rPr>
              <a:t> of </a:t>
            </a:r>
            <a:r>
              <a:rPr lang="en-US" sz="3600" dirty="0">
                <a:solidFill>
                  <a:srgbClr val="FF0000"/>
                </a:solidFill>
              </a:rPr>
              <a:t>fruit</a:t>
            </a:r>
            <a:r>
              <a:rPr lang="en-US" sz="3600" dirty="0">
                <a:solidFill>
                  <a:srgbClr val="211D1E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vegetables</a:t>
            </a:r>
            <a:r>
              <a:rPr lang="en-US" sz="3600" dirty="0">
                <a:solidFill>
                  <a:srgbClr val="211D1E"/>
                </a:solidFill>
              </a:rPr>
              <a:t> is </a:t>
            </a:r>
            <a:r>
              <a:rPr lang="en-US" sz="3600" b="1" dirty="0">
                <a:solidFill>
                  <a:srgbClr val="FF0000"/>
                </a:solidFill>
              </a:rPr>
              <a:t>NOT</a:t>
            </a:r>
            <a:r>
              <a:rPr lang="en-US" sz="3600" dirty="0">
                <a:solidFill>
                  <a:srgbClr val="211D1E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mentioned</a:t>
            </a:r>
            <a:r>
              <a:rPr lang="en-US" sz="3600" dirty="0">
                <a:solidFill>
                  <a:srgbClr val="211D1E"/>
                </a:solidFill>
              </a:rPr>
              <a:t>? </a:t>
            </a:r>
            <a:endParaRPr lang="en-US" sz="3600" dirty="0">
              <a:solidFill>
                <a:srgbClr val="211D1E"/>
              </a:solidFill>
            </a:endParaRPr>
          </a:p>
          <a:p>
            <a:pPr marL="514350" indent="-514350">
              <a:buAutoNum type="alphaLcPeriod"/>
            </a:pPr>
            <a:r>
              <a:rPr lang="en-US" sz="2800" dirty="0">
                <a:solidFill>
                  <a:srgbClr val="211D1E"/>
                </a:solidFill>
              </a:rPr>
              <a:t>They </a:t>
            </a:r>
            <a:r>
              <a:rPr lang="en-US" sz="2800" dirty="0">
                <a:solidFill>
                  <a:srgbClr val="FF0000"/>
                </a:solidFill>
              </a:rPr>
              <a:t>heal injuries</a:t>
            </a:r>
            <a:r>
              <a:rPr lang="en-US" sz="2800" dirty="0">
                <a:solidFill>
                  <a:srgbClr val="211D1E"/>
                </a:solidFill>
              </a:rPr>
              <a:t>.	b. They </a:t>
            </a:r>
            <a:r>
              <a:rPr lang="en-US" sz="2800" dirty="0">
                <a:solidFill>
                  <a:srgbClr val="FF0000"/>
                </a:solidFill>
              </a:rPr>
              <a:t>fight illnesses</a:t>
            </a:r>
            <a:r>
              <a:rPr lang="en-US" sz="2800" dirty="0">
                <a:solidFill>
                  <a:srgbClr val="211D1E"/>
                </a:solidFill>
              </a:rPr>
              <a:t>.	c. They </a:t>
            </a:r>
            <a:r>
              <a:rPr lang="en-US" sz="2800" dirty="0">
                <a:solidFill>
                  <a:srgbClr val="FF0000"/>
                </a:solidFill>
              </a:rPr>
              <a:t>strengthen bones</a:t>
            </a:r>
            <a:r>
              <a:rPr lang="en-US" sz="2800" dirty="0">
                <a:solidFill>
                  <a:srgbClr val="211D1E"/>
                </a:solidFill>
              </a:rPr>
              <a:t>.</a:t>
            </a:r>
            <a:endParaRPr lang="en-US" sz="2800" dirty="0">
              <a:solidFill>
                <a:srgbClr val="211D1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20548" y="3570115"/>
            <a:ext cx="15846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06446" y="3252218"/>
            <a:ext cx="11841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565158" y="1986812"/>
            <a:ext cx="538607" cy="5386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3687" y="3570115"/>
            <a:ext cx="18336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1"/>
          <a:stretch>
            <a:fillRect/>
          </a:stretch>
        </p:blipFill>
        <p:spPr>
          <a:xfrm>
            <a:off x="2352782" y="1150705"/>
            <a:ext cx="8034391" cy="53528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439" y="1489753"/>
            <a:ext cx="18197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KEY WORD: (11 letters)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A way of living that helps you enjoy more aspects of your life.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/>
          <a:srcRect t="1621"/>
          <a:stretch>
            <a:fillRect/>
          </a:stretch>
        </p:blipFill>
        <p:spPr>
          <a:xfrm>
            <a:off x="206827" y="2935224"/>
            <a:ext cx="11848324" cy="23365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5219" y="539244"/>
            <a:ext cx="631194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Scan the text. Circle the answer.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687" y="539244"/>
            <a:ext cx="1833693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468" y="1448203"/>
            <a:ext cx="11280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11D1E"/>
                </a:solidFill>
              </a:rPr>
              <a:t>2. </a:t>
            </a:r>
            <a:r>
              <a:rPr lang="en-US" sz="3200" dirty="0">
                <a:solidFill>
                  <a:srgbClr val="FF0000"/>
                </a:solidFill>
              </a:rPr>
              <a:t>Which</a:t>
            </a:r>
            <a:r>
              <a:rPr lang="en-US" sz="3200" dirty="0"/>
              <a:t> food has </a:t>
            </a:r>
            <a:r>
              <a:rPr lang="en-US" sz="3200" b="1" dirty="0">
                <a:solidFill>
                  <a:srgbClr val="FF0000"/>
                </a:solidFill>
              </a:rPr>
              <a:t>healthy</a:t>
            </a:r>
            <a:r>
              <a:rPr lang="en-US" sz="3200" dirty="0">
                <a:solidFill>
                  <a:srgbClr val="FF0000"/>
                </a:solidFill>
              </a:rPr>
              <a:t> carbs</a:t>
            </a:r>
            <a:r>
              <a:rPr lang="en-US" sz="3200" dirty="0"/>
              <a:t>? </a:t>
            </a:r>
            <a:endParaRPr lang="en-US" sz="3200" dirty="0"/>
          </a:p>
          <a:p>
            <a:pPr marL="514350" indent="-514350">
              <a:buAutoNum type="alphaLcPeriod"/>
            </a:pPr>
            <a:r>
              <a:rPr lang="en-US" sz="3200" b="1" dirty="0">
                <a:solidFill>
                  <a:srgbClr val="FF0000"/>
                </a:solidFill>
              </a:rPr>
              <a:t>white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rice</a:t>
            </a:r>
            <a:r>
              <a:rPr lang="en-US" sz="3200" dirty="0"/>
              <a:t>		b. </a:t>
            </a:r>
            <a:r>
              <a:rPr lang="en-US" sz="3200" dirty="0">
                <a:solidFill>
                  <a:srgbClr val="FF0000"/>
                </a:solidFill>
              </a:rPr>
              <a:t>pasta</a:t>
            </a:r>
            <a:r>
              <a:rPr lang="en-US" sz="3200" dirty="0"/>
              <a:t>			c. </a:t>
            </a:r>
            <a:r>
              <a:rPr lang="en-US" sz="3200" b="1" dirty="0">
                <a:solidFill>
                  <a:srgbClr val="FF0000"/>
                </a:solidFill>
              </a:rPr>
              <a:t>whole</a:t>
            </a:r>
            <a:r>
              <a:rPr lang="en-US" sz="3200" dirty="0">
                <a:solidFill>
                  <a:srgbClr val="FF0000"/>
                </a:solidFill>
              </a:rPr>
              <a:t> wheat bread 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114324" y="4319923"/>
            <a:ext cx="11284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457005" y="3992882"/>
            <a:ext cx="10095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565158" y="1986812"/>
            <a:ext cx="538607" cy="5386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3687" y="4319923"/>
            <a:ext cx="20471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38232" y="4938667"/>
            <a:ext cx="47654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128661" y="3992882"/>
            <a:ext cx="30490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468" y="2670683"/>
            <a:ext cx="9752796" cy="36480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5219" y="539244"/>
            <a:ext cx="631194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Scan the text. Circle the answer.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687" y="539244"/>
            <a:ext cx="1833693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468" y="1448203"/>
            <a:ext cx="11280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3. </a:t>
            </a:r>
            <a:r>
              <a:rPr lang="en-US" sz="3200" dirty="0">
                <a:solidFill>
                  <a:srgbClr val="FF0000"/>
                </a:solidFill>
              </a:rPr>
              <a:t>Which</a:t>
            </a:r>
            <a:r>
              <a:rPr lang="en-US" sz="3200" dirty="0"/>
              <a:t> food has </a:t>
            </a:r>
            <a:r>
              <a:rPr lang="en-US" sz="3200" b="1" dirty="0">
                <a:solidFill>
                  <a:srgbClr val="FF0000"/>
                </a:solidFill>
              </a:rPr>
              <a:t>lots</a:t>
            </a:r>
            <a:r>
              <a:rPr lang="en-US" sz="3200" dirty="0">
                <a:solidFill>
                  <a:srgbClr val="FF0000"/>
                </a:solidFill>
              </a:rPr>
              <a:t> of protein</a:t>
            </a:r>
            <a:r>
              <a:rPr lang="en-US" sz="3200" dirty="0"/>
              <a:t>? </a:t>
            </a:r>
            <a:endParaRPr lang="en-US" sz="3200" dirty="0"/>
          </a:p>
          <a:p>
            <a:pPr marL="514350" indent="-514350">
              <a:buAutoNum type="alphaLcPeriod"/>
            </a:pPr>
            <a:r>
              <a:rPr lang="en-US" sz="3200" dirty="0">
                <a:solidFill>
                  <a:srgbClr val="FF0000"/>
                </a:solidFill>
              </a:rPr>
              <a:t>beans</a:t>
            </a:r>
            <a:r>
              <a:rPr lang="en-US" sz="3200" dirty="0"/>
              <a:t>			b. </a:t>
            </a:r>
            <a:r>
              <a:rPr lang="en-US" sz="3200" b="1" dirty="0">
                <a:solidFill>
                  <a:srgbClr val="FF0000"/>
                </a:solidFill>
              </a:rPr>
              <a:t>most</a:t>
            </a:r>
            <a:r>
              <a:rPr lang="en-US" sz="3200" dirty="0">
                <a:solidFill>
                  <a:srgbClr val="FF0000"/>
                </a:solidFill>
              </a:rPr>
              <a:t> vegetables</a:t>
            </a:r>
            <a:r>
              <a:rPr lang="en-US" sz="3200" dirty="0"/>
              <a:t>	c. </a:t>
            </a:r>
            <a:r>
              <a:rPr lang="en-US" sz="3200" b="1" dirty="0">
                <a:solidFill>
                  <a:srgbClr val="FF0000"/>
                </a:solidFill>
              </a:rPr>
              <a:t>processed</a:t>
            </a:r>
            <a:r>
              <a:rPr lang="en-US" sz="3200" dirty="0">
                <a:solidFill>
                  <a:srgbClr val="FF0000"/>
                </a:solidFill>
              </a:rPr>
              <a:t> grains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10533" y="4182763"/>
            <a:ext cx="74305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93687" y="1980232"/>
            <a:ext cx="538607" cy="5386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468" y="2670683"/>
            <a:ext cx="9752796" cy="36480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55219" y="539244"/>
            <a:ext cx="631194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Scan the text. Circle the answer.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687" y="539244"/>
            <a:ext cx="1833693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reading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468" y="1448203"/>
            <a:ext cx="11280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4. </a:t>
            </a:r>
            <a:r>
              <a:rPr lang="en-US" sz="3200" dirty="0">
                <a:solidFill>
                  <a:srgbClr val="FF0000"/>
                </a:solidFill>
              </a:rPr>
              <a:t>What</a:t>
            </a:r>
            <a:r>
              <a:rPr lang="en-US" sz="3200" dirty="0"/>
              <a:t> should you </a:t>
            </a:r>
            <a:r>
              <a:rPr lang="en-US" sz="3200" dirty="0">
                <a:solidFill>
                  <a:srgbClr val="FF0000"/>
                </a:solidFill>
              </a:rPr>
              <a:t>avoid</a:t>
            </a:r>
            <a:r>
              <a:rPr lang="en-US" sz="3200" dirty="0"/>
              <a:t>? </a:t>
            </a:r>
            <a:endParaRPr lang="en-US" sz="3200" dirty="0"/>
          </a:p>
          <a:p>
            <a:r>
              <a:rPr lang="en-US" sz="3200" dirty="0">
                <a:solidFill>
                  <a:srgbClr val="211D1E"/>
                </a:solidFill>
              </a:rPr>
              <a:t>a. </a:t>
            </a:r>
            <a:r>
              <a:rPr lang="en-US" sz="3200" dirty="0">
                <a:solidFill>
                  <a:srgbClr val="FF0000"/>
                </a:solidFill>
              </a:rPr>
              <a:t>fats</a:t>
            </a:r>
            <a:r>
              <a:rPr lang="en-US" sz="3200" dirty="0">
                <a:solidFill>
                  <a:srgbClr val="211D1E"/>
                </a:solidFill>
              </a:rPr>
              <a:t>			b. </a:t>
            </a:r>
            <a:r>
              <a:rPr lang="en-US" sz="3200" dirty="0">
                <a:solidFill>
                  <a:srgbClr val="FF0000"/>
                </a:solidFill>
              </a:rPr>
              <a:t>highly </a:t>
            </a:r>
            <a:r>
              <a:rPr lang="en-US" sz="3200" b="1" dirty="0">
                <a:solidFill>
                  <a:srgbClr val="FF0000"/>
                </a:solidFill>
              </a:rPr>
              <a:t>processed</a:t>
            </a:r>
            <a:r>
              <a:rPr lang="en-US" sz="3200" dirty="0">
                <a:solidFill>
                  <a:srgbClr val="FF0000"/>
                </a:solidFill>
              </a:rPr>
              <a:t> meat</a:t>
            </a:r>
            <a:r>
              <a:rPr lang="en-US" sz="3200" dirty="0">
                <a:solidFill>
                  <a:srgbClr val="211D1E"/>
                </a:solidFill>
              </a:rPr>
              <a:t>	c. </a:t>
            </a:r>
            <a:r>
              <a:rPr lang="en-US" sz="3200" dirty="0">
                <a:solidFill>
                  <a:srgbClr val="FF0000"/>
                </a:solidFill>
              </a:rPr>
              <a:t>sugar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487389" y="3085483"/>
            <a:ext cx="52451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942143" y="1986812"/>
            <a:ext cx="538607" cy="5386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622033" y="3429000"/>
            <a:ext cx="62534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677" y="3804811"/>
            <a:ext cx="23403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384" y="1214549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39" y="638634"/>
            <a:ext cx="2350606" cy="14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26248" y="2380065"/>
            <a:ext cx="11761536" cy="1431851"/>
          </a:xfrm>
          <a:prstGeom prst="wedgeRoundRectCallout">
            <a:avLst>
              <a:gd name="adj1" fmla="val 46931"/>
              <a:gd name="adj2" fmla="val 68720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70C0"/>
                </a:solidFill>
              </a:rPr>
              <a:t>How does your diet compare to the Healthy Eating Plate? What foods do you need to eat more or less?</a:t>
            </a:r>
            <a:endParaRPr lang="en-US" sz="4000" i="1" dirty="0">
              <a:solidFill>
                <a:srgbClr val="0070C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09048" y="4054102"/>
            <a:ext cx="5727160" cy="841186"/>
          </a:xfrm>
          <a:prstGeom prst="wedgeRoundRectCallout">
            <a:avLst>
              <a:gd name="adj1" fmla="val -45021"/>
              <a:gd name="adj2" fmla="val 8654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B050"/>
                </a:solidFill>
              </a:rPr>
              <a:t>I need to drink less soda.  </a:t>
            </a:r>
            <a:endParaRPr lang="en-US" sz="4000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464" y="694300"/>
            <a:ext cx="1813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Post - reading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526280" y="5097570"/>
            <a:ext cx="6764150" cy="841185"/>
          </a:xfrm>
          <a:prstGeom prst="wedgeRoundRectCallout">
            <a:avLst>
              <a:gd name="adj1" fmla="val 46195"/>
              <a:gd name="adj2" fmla="val 72837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rgbClr val="00B050"/>
                </a:solidFill>
              </a:rPr>
              <a:t>I need to eat more vegetables.</a:t>
            </a:r>
            <a:endParaRPr lang="en-US" sz="40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4904"/>
            <a:ext cx="9198864" cy="61562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6772" y="766227"/>
            <a:ext cx="992777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What foods do young people like to eat that are not good for your health?</a:t>
            </a:r>
            <a:endParaRPr lang="en-US" sz="3600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8881" y="2552700"/>
            <a:ext cx="4876456" cy="3765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760"/>
            <a:ext cx="8978189" cy="6144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71455" y="1616401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avoid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limit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protein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dairy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processed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carbohydrates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099" y="2243918"/>
            <a:ext cx="971550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Reading: 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   Understanding instructions.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Skimming and scanning for general and specific information.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Speaking: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   Talking about healthy diets.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496" y="1646758"/>
            <a:ext cx="1150010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vocabularies and make sentences using them.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pages 2 &amp; 3 WB.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(Grammar pages 6 &amp; 7 SB)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1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1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Eating too much fat can cause __________ diseases.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2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Go on a ______ means to begin a specific nutritional plan in an attempt to lose weight or achieve some other health benefits.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3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1099335" y="2609636"/>
            <a:ext cx="1031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 clear liquid that has no color or taste when it is pure.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4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801385" y="2609636"/>
            <a:ext cx="1128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 disease or period of sickness affecting the body or mind.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5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1099336" y="2609636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The noun of ‘strong’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3631" y="1202076"/>
            <a:ext cx="3883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Question 6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847618" y="1909962"/>
            <a:ext cx="995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What is it? </a:t>
            </a:r>
            <a:endParaRPr lang="en-US" sz="3600"/>
          </a:p>
        </p:txBody>
      </p:sp>
      <p:pic>
        <p:nvPicPr>
          <p:cNvPr id="1026" name="Picture 2" descr="Potato chip - Wikipedi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30" y="2784602"/>
            <a:ext cx="4667940" cy="35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4373</Words>
  <Application>WPS Presentation</Application>
  <PresentationFormat>Widescreen</PresentationFormat>
  <Paragraphs>238</Paragraphs>
  <Slides>40</Slides>
  <Notes>2</Notes>
  <HiddenSlides>0</HiddenSlides>
  <MMClips>12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UTM Facebook K&amp;T</vt:lpstr>
      <vt:lpstr>Segoe Print</vt:lpstr>
      <vt:lpstr>Berlin Sans FB Demi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Vo Ha</cp:lastModifiedBy>
  <cp:revision>4</cp:revision>
  <dcterms:created xsi:type="dcterms:W3CDTF">2023-02-10T03:32:00Z</dcterms:created>
  <dcterms:modified xsi:type="dcterms:W3CDTF">2024-10-29T15:32:04Z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F1F0948ACC4F4B169FA4459FC9A24987_13</vt:lpwstr>
  </property>
  <property fmtid="{D5CDD505-2E9C-101B-9397-08002B2CF9AE}" pid="3" name="KSOProductBuildVer">
    <vt:lpwstr>1033-12.2.0.18607</vt:lpwstr>
  </property>
</Properties>
</file>