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37" r:id="rId2"/>
    <p:sldId id="256" r:id="rId3"/>
    <p:sldId id="261" r:id="rId4"/>
    <p:sldId id="269" r:id="rId5"/>
    <p:sldId id="301" r:id="rId6"/>
    <p:sldId id="270" r:id="rId7"/>
    <p:sldId id="304" r:id="rId8"/>
    <p:sldId id="322" r:id="rId9"/>
    <p:sldId id="306" r:id="rId10"/>
    <p:sldId id="274" r:id="rId11"/>
    <p:sldId id="307" r:id="rId12"/>
    <p:sldId id="323" r:id="rId13"/>
    <p:sldId id="327" r:id="rId14"/>
    <p:sldId id="326" r:id="rId15"/>
    <p:sldId id="325" r:id="rId16"/>
    <p:sldId id="324" r:id="rId17"/>
    <p:sldId id="328" r:id="rId18"/>
    <p:sldId id="329" r:id="rId19"/>
    <p:sldId id="330" r:id="rId20"/>
    <p:sldId id="275" r:id="rId21"/>
    <p:sldId id="310" r:id="rId22"/>
    <p:sldId id="334" r:id="rId23"/>
    <p:sldId id="335" r:id="rId24"/>
    <p:sldId id="336" r:id="rId25"/>
    <p:sldId id="317" r:id="rId26"/>
    <p:sldId id="277" r:id="rId27"/>
    <p:sldId id="294" r:id="rId28"/>
    <p:sldId id="321" r:id="rId29"/>
    <p:sldId id="296" r:id="rId30"/>
    <p:sldId id="298" r:id="rId31"/>
    <p:sldId id="299" r:id="rId32"/>
    <p:sldId id="30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64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278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49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347399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Unit 2: Generation</a:t>
            </a:r>
            <a:r>
              <a:rPr lang="en-US" sz="1800" b="0" baseline="0" dirty="0">
                <a:solidFill>
                  <a:schemeClr val="bg1"/>
                </a:solidFill>
              </a:rPr>
              <a:t> gap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11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DTP Education Solutions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153401" y="0"/>
            <a:ext cx="403860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Lesson 2.3: Pronunciation &amp; Speaking</a:t>
            </a: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8" r:id="rId13"/>
    <p:sldLayoutId id="2147483669" r:id="rId14"/>
    <p:sldLayoutId id="2147483671" r:id="rId15"/>
    <p:sldLayoutId id="2147483672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1D5D01B-37F6-B4C2-9068-E4A2295B71B2}"/>
              </a:ext>
            </a:extLst>
          </p:cNvPr>
          <p:cNvSpPr/>
          <p:nvPr/>
        </p:nvSpPr>
        <p:spPr>
          <a:xfrm>
            <a:off x="87682" y="501041"/>
            <a:ext cx="11987407" cy="563671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 PHUOC 2 HIGH SCHOOL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TEACHER: </a:t>
            </a:r>
            <a:r>
              <a:rPr kumimoji="0" lang="en-US" sz="3600" i="0" u="none" strike="noStrike" kern="120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NGUYEN THI BICH CHI</a:t>
            </a:r>
            <a:endParaRPr kumimoji="0" lang="en-US" sz="3600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CLASS: </a:t>
            </a:r>
            <a:r>
              <a:rPr kumimoji="0" lang="en-US" sz="3600" i="0" u="none" strike="noStrike" kern="120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11A1</a:t>
            </a:r>
            <a:endParaRPr kumimoji="0" lang="en-US" sz="3600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SCHOOL YEAR: 2024 - 2025</a:t>
            </a:r>
            <a:endParaRPr kumimoji="0" lang="en-US" sz="1600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2" y="433503"/>
            <a:ext cx="8437477" cy="5984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C1DBE2-EDB5-FFB9-0737-FE9C64910700}"/>
              </a:ext>
            </a:extLst>
          </p:cNvPr>
          <p:cNvSpPr txBox="1"/>
          <p:nvPr/>
        </p:nvSpPr>
        <p:spPr>
          <a:xfrm>
            <a:off x="2213981" y="484193"/>
            <a:ext cx="95586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Take turns asking </a:t>
            </a:r>
            <a:r>
              <a:rPr lang="en-US" sz="3200" b="1" dirty="0"/>
              <a:t>what the people should have done differently</a:t>
            </a:r>
            <a:r>
              <a:rPr lang="en-US" sz="3200" b="1" dirty="0">
                <a:solidFill>
                  <a:schemeClr val="accent5"/>
                </a:solidFill>
              </a:rPr>
              <a:t>. Use the prompts to say </a:t>
            </a:r>
            <a:r>
              <a:rPr lang="en-US" sz="3200" b="1" dirty="0"/>
              <a:t>what they should've and shouldn't have done.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92EC98-636B-4990-1B1F-D42BAF9E9E73}"/>
              </a:ext>
            </a:extLst>
          </p:cNvPr>
          <p:cNvSpPr/>
          <p:nvPr/>
        </p:nvSpPr>
        <p:spPr>
          <a:xfrm>
            <a:off x="165516" y="653561"/>
            <a:ext cx="1872762" cy="6154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Task 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124C9-A470-E7D7-A91D-5BD318551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008" y="1898538"/>
            <a:ext cx="4096322" cy="4305901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78C6D6F-66DB-D43D-F5E3-D658CAFD9FCC}"/>
              </a:ext>
            </a:extLst>
          </p:cNvPr>
          <p:cNvSpPr/>
          <p:nvPr/>
        </p:nvSpPr>
        <p:spPr>
          <a:xfrm>
            <a:off x="427194" y="2302276"/>
            <a:ext cx="5510926" cy="1569660"/>
          </a:xfrm>
          <a:prstGeom prst="wedgeRoundRectCallout">
            <a:avLst>
              <a:gd name="adj1" fmla="val -6013"/>
              <a:gd name="adj2" fmla="val 6759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What should he have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done differently?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459818F-A16A-480B-BFDE-D0778D69110D}"/>
              </a:ext>
            </a:extLst>
          </p:cNvPr>
          <p:cNvSpPr/>
          <p:nvPr/>
        </p:nvSpPr>
        <p:spPr>
          <a:xfrm>
            <a:off x="1714456" y="4634779"/>
            <a:ext cx="5510926" cy="1569660"/>
          </a:xfrm>
          <a:prstGeom prst="wedgeRoundRectCallout">
            <a:avLst>
              <a:gd name="adj1" fmla="val -35653"/>
              <a:gd name="adj2" fmla="val -687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He should've studied harder.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He shouldn't have played games.</a:t>
            </a:r>
          </a:p>
        </p:txBody>
      </p:sp>
    </p:spTree>
    <p:extLst>
      <p:ext uri="{BB962C8B-B14F-4D97-AF65-F5344CB8AC3E}">
        <p14:creationId xmlns:p14="http://schemas.microsoft.com/office/powerpoint/2010/main" val="7928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78C6D6F-66DB-D43D-F5E3-D658CAFD9FCC}"/>
              </a:ext>
            </a:extLst>
          </p:cNvPr>
          <p:cNvSpPr/>
          <p:nvPr/>
        </p:nvSpPr>
        <p:spPr>
          <a:xfrm>
            <a:off x="427194" y="1121546"/>
            <a:ext cx="5510926" cy="1569660"/>
          </a:xfrm>
          <a:prstGeom prst="wedgeRoundRectCallout">
            <a:avLst>
              <a:gd name="adj1" fmla="val -6013"/>
              <a:gd name="adj2" fmla="val 6759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What should she have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done differently?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459818F-A16A-480B-BFDE-D0778D69110D}"/>
              </a:ext>
            </a:extLst>
          </p:cNvPr>
          <p:cNvSpPr/>
          <p:nvPr/>
        </p:nvSpPr>
        <p:spPr>
          <a:xfrm>
            <a:off x="427194" y="3533313"/>
            <a:ext cx="5510926" cy="2049689"/>
          </a:xfrm>
          <a:prstGeom prst="wedgeRoundRectCallout">
            <a:avLst>
              <a:gd name="adj1" fmla="val -35653"/>
              <a:gd name="adj2" fmla="val -687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She should’ve saved money.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She shouldn't have spent all money.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CC02D9-4B56-C535-7BD1-8CAEC7F9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220" y="833075"/>
            <a:ext cx="4915586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9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78C6D6F-66DB-D43D-F5E3-D658CAFD9FCC}"/>
              </a:ext>
            </a:extLst>
          </p:cNvPr>
          <p:cNvSpPr/>
          <p:nvPr/>
        </p:nvSpPr>
        <p:spPr>
          <a:xfrm>
            <a:off x="427194" y="1121546"/>
            <a:ext cx="5510926" cy="1569660"/>
          </a:xfrm>
          <a:prstGeom prst="wedgeRoundRectCallout">
            <a:avLst>
              <a:gd name="adj1" fmla="val -6013"/>
              <a:gd name="adj2" fmla="val 6759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What should he have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done differently?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459818F-A16A-480B-BFDE-D0778D69110D}"/>
              </a:ext>
            </a:extLst>
          </p:cNvPr>
          <p:cNvSpPr/>
          <p:nvPr/>
        </p:nvSpPr>
        <p:spPr>
          <a:xfrm>
            <a:off x="427194" y="3533313"/>
            <a:ext cx="5510926" cy="2049689"/>
          </a:xfrm>
          <a:prstGeom prst="wedgeRoundRectCallout">
            <a:avLst>
              <a:gd name="adj1" fmla="val -35653"/>
              <a:gd name="adj2" fmla="val -687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He should’ve come home on time. He shouldn't have stayed out late.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34C48-0831-849F-1F45-B4BE5D29B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83" y="628241"/>
            <a:ext cx="5001323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78C6D6F-66DB-D43D-F5E3-D658CAFD9FCC}"/>
              </a:ext>
            </a:extLst>
          </p:cNvPr>
          <p:cNvSpPr/>
          <p:nvPr/>
        </p:nvSpPr>
        <p:spPr>
          <a:xfrm>
            <a:off x="427194" y="1121546"/>
            <a:ext cx="5510926" cy="1569660"/>
          </a:xfrm>
          <a:prstGeom prst="wedgeRoundRectCallout">
            <a:avLst>
              <a:gd name="adj1" fmla="val -6013"/>
              <a:gd name="adj2" fmla="val 6759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What should he have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done differently?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459818F-A16A-480B-BFDE-D0778D69110D}"/>
              </a:ext>
            </a:extLst>
          </p:cNvPr>
          <p:cNvSpPr/>
          <p:nvPr/>
        </p:nvSpPr>
        <p:spPr>
          <a:xfrm>
            <a:off x="427194" y="3533313"/>
            <a:ext cx="5510926" cy="2049689"/>
          </a:xfrm>
          <a:prstGeom prst="wedgeRoundRectCallout">
            <a:avLst>
              <a:gd name="adj1" fmla="val -35653"/>
              <a:gd name="adj2" fmla="val -687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He should’ve bought nicer clothes. He shouldn't have bought expensive torn jeans.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0644BC-840D-7610-19B8-30C10EBDB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746" y="804496"/>
            <a:ext cx="5087060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3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78C6D6F-66DB-D43D-F5E3-D658CAFD9FCC}"/>
              </a:ext>
            </a:extLst>
          </p:cNvPr>
          <p:cNvSpPr/>
          <p:nvPr/>
        </p:nvSpPr>
        <p:spPr>
          <a:xfrm>
            <a:off x="427194" y="1121546"/>
            <a:ext cx="5510926" cy="1569660"/>
          </a:xfrm>
          <a:prstGeom prst="wedgeRoundRectCallout">
            <a:avLst>
              <a:gd name="adj1" fmla="val -6013"/>
              <a:gd name="adj2" fmla="val 6759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What should she have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done differently?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459818F-A16A-480B-BFDE-D0778D69110D}"/>
              </a:ext>
            </a:extLst>
          </p:cNvPr>
          <p:cNvSpPr/>
          <p:nvPr/>
        </p:nvSpPr>
        <p:spPr>
          <a:xfrm>
            <a:off x="427194" y="3533313"/>
            <a:ext cx="5510926" cy="2049689"/>
          </a:xfrm>
          <a:prstGeom prst="wedgeRoundRectCallout">
            <a:avLst>
              <a:gd name="adj1" fmla="val -35653"/>
              <a:gd name="adj2" fmla="val -687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She should’ve played music quietly. She shouldn't have played loud rock music.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3F24B-61C2-3ACA-5E0C-ACB32D12B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861" y="799733"/>
            <a:ext cx="5010849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78C6D6F-66DB-D43D-F5E3-D658CAFD9FCC}"/>
              </a:ext>
            </a:extLst>
          </p:cNvPr>
          <p:cNvSpPr/>
          <p:nvPr/>
        </p:nvSpPr>
        <p:spPr>
          <a:xfrm>
            <a:off x="427194" y="1121546"/>
            <a:ext cx="5510926" cy="1569660"/>
          </a:xfrm>
          <a:prstGeom prst="wedgeRoundRectCallout">
            <a:avLst>
              <a:gd name="adj1" fmla="val -6013"/>
              <a:gd name="adj2" fmla="val 6759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What should he have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done differently?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459818F-A16A-480B-BFDE-D0778D69110D}"/>
              </a:ext>
            </a:extLst>
          </p:cNvPr>
          <p:cNvSpPr/>
          <p:nvPr/>
        </p:nvSpPr>
        <p:spPr>
          <a:xfrm>
            <a:off x="427194" y="3533313"/>
            <a:ext cx="5510926" cy="2049689"/>
          </a:xfrm>
          <a:prstGeom prst="wedgeRoundRectCallout">
            <a:avLst>
              <a:gd name="adj1" fmla="val -35653"/>
              <a:gd name="adj2" fmla="val -687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He should’ve cleaned his room. He shouldn't have made his room so messy.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F4EFD-4ACA-6CF5-6816-B6E6E769C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440" y="747338"/>
            <a:ext cx="5048955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CFDAC9-2F27-1672-439D-00348739ECCA}"/>
              </a:ext>
            </a:extLst>
          </p:cNvPr>
          <p:cNvSpPr txBox="1"/>
          <p:nvPr/>
        </p:nvSpPr>
        <p:spPr>
          <a:xfrm>
            <a:off x="2237173" y="543303"/>
            <a:ext cx="9019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Discuss what can be done to avoid these situations.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443DEB-C43E-C196-1D12-C1A925517F57}"/>
              </a:ext>
            </a:extLst>
          </p:cNvPr>
          <p:cNvSpPr/>
          <p:nvPr/>
        </p:nvSpPr>
        <p:spPr>
          <a:xfrm>
            <a:off x="218782" y="543303"/>
            <a:ext cx="1872762" cy="6154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Task  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9F9D29-5054-CE24-D501-869E6D102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00" y="1278421"/>
            <a:ext cx="10269383" cy="4105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91DB45-B136-AB4F-0811-06B3872B8018}"/>
              </a:ext>
            </a:extLst>
          </p:cNvPr>
          <p:cNvSpPr txBox="1"/>
          <p:nvPr/>
        </p:nvSpPr>
        <p:spPr>
          <a:xfrm>
            <a:off x="766000" y="5384269"/>
            <a:ext cx="4897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 should make a habit of studying before playing.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03290-0382-524D-97F0-879EA68967D4}"/>
              </a:ext>
            </a:extLst>
          </p:cNvPr>
          <p:cNvSpPr txBox="1"/>
          <p:nvPr/>
        </p:nvSpPr>
        <p:spPr>
          <a:xfrm>
            <a:off x="6137430" y="5384269"/>
            <a:ext cx="4897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She should make a plan to spend money better.</a:t>
            </a:r>
          </a:p>
        </p:txBody>
      </p:sp>
    </p:spTree>
    <p:extLst>
      <p:ext uri="{BB962C8B-B14F-4D97-AF65-F5344CB8AC3E}">
        <p14:creationId xmlns:p14="http://schemas.microsoft.com/office/powerpoint/2010/main" val="174469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176EEA-6E86-9C63-5EED-719C95287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90" y="763516"/>
            <a:ext cx="4934639" cy="4086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1E50BF-6FCD-0FB2-A2BA-7D567B26F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717" y="763516"/>
            <a:ext cx="4887007" cy="4096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483B70-D492-58C4-F3B7-CF14136422AB}"/>
              </a:ext>
            </a:extLst>
          </p:cNvPr>
          <p:cNvSpPr txBox="1"/>
          <p:nvPr/>
        </p:nvSpPr>
        <p:spPr>
          <a:xfrm>
            <a:off x="1050086" y="4949263"/>
            <a:ext cx="4897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 should make a habit of coming home early.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E0BE8-DC5A-39EC-9478-25E45BD2A49C}"/>
              </a:ext>
            </a:extLst>
          </p:cNvPr>
          <p:cNvSpPr txBox="1"/>
          <p:nvPr/>
        </p:nvSpPr>
        <p:spPr>
          <a:xfrm>
            <a:off x="6580874" y="5017266"/>
            <a:ext cx="4897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 shouldn’t buy expensive clothes.</a:t>
            </a:r>
          </a:p>
        </p:txBody>
      </p:sp>
    </p:spTree>
    <p:extLst>
      <p:ext uri="{BB962C8B-B14F-4D97-AF65-F5344CB8AC3E}">
        <p14:creationId xmlns:p14="http://schemas.microsoft.com/office/powerpoint/2010/main" val="276400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2AB1A0-6DC7-B0A2-A304-EE4C7DF89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8" y="566910"/>
            <a:ext cx="10240804" cy="4143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D7867C-45B6-6A48-9E2A-6191FF2FBD85}"/>
              </a:ext>
            </a:extLst>
          </p:cNvPr>
          <p:cNvSpPr txBox="1"/>
          <p:nvPr/>
        </p:nvSpPr>
        <p:spPr>
          <a:xfrm>
            <a:off x="497150" y="4949263"/>
            <a:ext cx="5450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She should make a habit of playing music with low volume.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F1994-A20A-7BE0-17B2-51F063158143}"/>
              </a:ext>
            </a:extLst>
          </p:cNvPr>
          <p:cNvSpPr txBox="1"/>
          <p:nvPr/>
        </p:nvSpPr>
        <p:spPr>
          <a:xfrm>
            <a:off x="6318449" y="4949263"/>
            <a:ext cx="4897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 should make a habit of tidying his room regularly.</a:t>
            </a:r>
          </a:p>
        </p:txBody>
      </p:sp>
    </p:spTree>
    <p:extLst>
      <p:ext uri="{BB962C8B-B14F-4D97-AF65-F5344CB8AC3E}">
        <p14:creationId xmlns:p14="http://schemas.microsoft.com/office/powerpoint/2010/main" val="318469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9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0" y="3130060"/>
            <a:ext cx="5671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Unit 2: Generation Gap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</a:rPr>
              <a:t>Lesson 2.3: Pronunciation &amp; Speaking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Pages: 20 &amp; 21 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" y="434584"/>
            <a:ext cx="7947169" cy="6048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2477" y="3820868"/>
            <a:ext cx="2793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006B1D-9DCF-36DB-57AB-70EA01855C17}"/>
              </a:ext>
            </a:extLst>
          </p:cNvPr>
          <p:cNvSpPr txBox="1"/>
          <p:nvPr/>
        </p:nvSpPr>
        <p:spPr>
          <a:xfrm>
            <a:off x="744415" y="589056"/>
            <a:ext cx="1046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FAMILY ARGUMENTS: WHAT THEY SHOULD'VE DONE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F6FDF-9F62-5E0E-E4B5-EE8494E3DEC9}"/>
              </a:ext>
            </a:extLst>
          </p:cNvPr>
          <p:cNvSpPr txBox="1"/>
          <p:nvPr/>
        </p:nvSpPr>
        <p:spPr>
          <a:xfrm>
            <a:off x="337352" y="1235387"/>
            <a:ext cx="116741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In pairs: Read the situation and discuss what the people should have done differently. Then, think of a solution for each situation.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1053A-8288-0BEE-790B-307BE72A347A}"/>
              </a:ext>
            </a:extLst>
          </p:cNvPr>
          <p:cNvSpPr txBox="1"/>
          <p:nvPr/>
        </p:nvSpPr>
        <p:spPr>
          <a:xfrm>
            <a:off x="7341834" y="2778711"/>
            <a:ext cx="4358936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Tom got in trouble for hanging out with a friend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his dad doesn't like. But Tom's dad never told him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why he didn't like his friend.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27E74A-6B79-2AB4-4A8B-1A7B0A5C059B}"/>
              </a:ext>
            </a:extLst>
          </p:cNvPr>
          <p:cNvSpPr txBox="1"/>
          <p:nvPr/>
        </p:nvSpPr>
        <p:spPr>
          <a:xfrm>
            <a:off x="216022" y="2501712"/>
            <a:ext cx="693050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A: What should Tom have done differently?</a:t>
            </a:r>
          </a:p>
          <a:p>
            <a:r>
              <a:rPr lang="en-US" sz="3000" dirty="0">
                <a:solidFill>
                  <a:srgbClr val="C00000"/>
                </a:solidFill>
              </a:rPr>
              <a:t>B: Tom shouldn't have ignored his dad's advice.</a:t>
            </a:r>
          </a:p>
          <a:p>
            <a:r>
              <a:rPr lang="en-US" sz="3000" dirty="0"/>
              <a:t>A: Yes, but his dad should've explained why he didn't like Tom's friend.</a:t>
            </a:r>
          </a:p>
          <a:p>
            <a:r>
              <a:rPr lang="en-US" sz="3000" dirty="0">
                <a:solidFill>
                  <a:srgbClr val="C00000"/>
                </a:solidFill>
              </a:rPr>
              <a:t>B: That's right. I think in the future, Tom should …</a:t>
            </a:r>
          </a:p>
        </p:txBody>
      </p:sp>
    </p:spTree>
    <p:extLst>
      <p:ext uri="{BB962C8B-B14F-4D97-AF65-F5344CB8AC3E}">
        <p14:creationId xmlns:p14="http://schemas.microsoft.com/office/powerpoint/2010/main" val="243011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711053A-8288-0BEE-790B-307BE72A347A}"/>
              </a:ext>
            </a:extLst>
          </p:cNvPr>
          <p:cNvSpPr txBox="1"/>
          <p:nvPr/>
        </p:nvSpPr>
        <p:spPr>
          <a:xfrm>
            <a:off x="7439487" y="2006353"/>
            <a:ext cx="4350059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Mary's mom bought clothes for her. Mary doesn't like the clothes and never wears them. Her mom is angry.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27E74A-6B79-2AB4-4A8B-1A7B0A5C059B}"/>
              </a:ext>
            </a:extLst>
          </p:cNvPr>
          <p:cNvSpPr txBox="1"/>
          <p:nvPr/>
        </p:nvSpPr>
        <p:spPr>
          <a:xfrm>
            <a:off x="322554" y="1303227"/>
            <a:ext cx="693050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A: What should Mary have done differently?</a:t>
            </a:r>
          </a:p>
          <a:p>
            <a:r>
              <a:rPr lang="en-US" sz="3200" dirty="0">
                <a:solidFill>
                  <a:srgbClr val="C00000"/>
                </a:solidFill>
              </a:rPr>
              <a:t>B: Mary should have worn the clothes her mom bought.</a:t>
            </a:r>
          </a:p>
          <a:p>
            <a:r>
              <a:rPr lang="en-US" sz="3200" dirty="0"/>
              <a:t>A: Yes, but her mom should have asked her what kind of clothes she likes.</a:t>
            </a:r>
          </a:p>
          <a:p>
            <a:r>
              <a:rPr lang="en-US" sz="3200" dirty="0">
                <a:solidFill>
                  <a:srgbClr val="C00000"/>
                </a:solidFill>
              </a:rPr>
              <a:t>B: That’s right. I think in the future Mary should …</a:t>
            </a:r>
          </a:p>
        </p:txBody>
      </p:sp>
    </p:spTree>
    <p:extLst>
      <p:ext uri="{BB962C8B-B14F-4D97-AF65-F5344CB8AC3E}">
        <p14:creationId xmlns:p14="http://schemas.microsoft.com/office/powerpoint/2010/main" val="338604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711053A-8288-0BEE-790B-307BE72A347A}"/>
              </a:ext>
            </a:extLst>
          </p:cNvPr>
          <p:cNvSpPr txBox="1"/>
          <p:nvPr/>
        </p:nvSpPr>
        <p:spPr>
          <a:xfrm>
            <a:off x="7510509" y="1594787"/>
            <a:ext cx="4358936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Jane went to see a movie without telling her dad.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She broke her curfew and didn't answer her dad's phone calls. He was very angry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27E74A-6B79-2AB4-4A8B-1A7B0A5C059B}"/>
              </a:ext>
            </a:extLst>
          </p:cNvPr>
          <p:cNvSpPr txBox="1"/>
          <p:nvPr/>
        </p:nvSpPr>
        <p:spPr>
          <a:xfrm>
            <a:off x="260410" y="1275191"/>
            <a:ext cx="693050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A: What should Jane have done differently?</a:t>
            </a:r>
          </a:p>
          <a:p>
            <a:r>
              <a:rPr lang="en-US" sz="3200" dirty="0">
                <a:solidFill>
                  <a:srgbClr val="C00000"/>
                </a:solidFill>
              </a:rPr>
              <a:t>B: Jane should have told her dad before going to see a movie.</a:t>
            </a:r>
          </a:p>
          <a:p>
            <a:r>
              <a:rPr lang="en-US" sz="3200" dirty="0"/>
              <a:t>A: Yes, and she should have answered her dad’s phone calls.</a:t>
            </a:r>
          </a:p>
          <a:p>
            <a:r>
              <a:rPr lang="en-US" sz="3200" dirty="0">
                <a:solidFill>
                  <a:srgbClr val="C00000"/>
                </a:solidFill>
              </a:rPr>
              <a:t>B: That’s right. I think in the future Jane should …</a:t>
            </a:r>
          </a:p>
        </p:txBody>
      </p:sp>
    </p:spTree>
    <p:extLst>
      <p:ext uri="{BB962C8B-B14F-4D97-AF65-F5344CB8AC3E}">
        <p14:creationId xmlns:p14="http://schemas.microsoft.com/office/powerpoint/2010/main" val="36105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711053A-8288-0BEE-790B-307BE72A347A}"/>
              </a:ext>
            </a:extLst>
          </p:cNvPr>
          <p:cNvSpPr txBox="1"/>
          <p:nvPr/>
        </p:nvSpPr>
        <p:spPr>
          <a:xfrm>
            <a:off x="7395100" y="2151727"/>
            <a:ext cx="4358936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John's mom wanted to check on him. She came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into his bedroom without knocking, and John was not happy.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27E74A-6B79-2AB4-4A8B-1A7B0A5C059B}"/>
              </a:ext>
            </a:extLst>
          </p:cNvPr>
          <p:cNvSpPr txBox="1"/>
          <p:nvPr/>
        </p:nvSpPr>
        <p:spPr>
          <a:xfrm>
            <a:off x="304798" y="1536173"/>
            <a:ext cx="69305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A: What should John’s mom have done differently?</a:t>
            </a:r>
          </a:p>
          <a:p>
            <a:r>
              <a:rPr lang="en-US" sz="3000" dirty="0">
                <a:solidFill>
                  <a:srgbClr val="C00000"/>
                </a:solidFill>
              </a:rPr>
              <a:t>B: John’s mom shouldn’t have come into his bedroom without knocking. </a:t>
            </a:r>
          </a:p>
          <a:p>
            <a:r>
              <a:rPr lang="en-US" sz="3000" dirty="0"/>
              <a:t>A: Yes, but John should have told his mom why he doesn’t like that.</a:t>
            </a:r>
          </a:p>
          <a:p>
            <a:r>
              <a:rPr lang="en-US" sz="3000" dirty="0">
                <a:solidFill>
                  <a:srgbClr val="C00000"/>
                </a:solidFill>
              </a:rPr>
              <a:t>B: That’s right. I think in the future John should …</a:t>
            </a:r>
          </a:p>
        </p:txBody>
      </p:sp>
    </p:spTree>
    <p:extLst>
      <p:ext uri="{BB962C8B-B14F-4D97-AF65-F5344CB8AC3E}">
        <p14:creationId xmlns:p14="http://schemas.microsoft.com/office/powerpoint/2010/main" val="115787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" y="434584"/>
            <a:ext cx="7947169" cy="6048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3539" y="3820868"/>
            <a:ext cx="3282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2921" y="465204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3F3CE07-63CB-8033-8048-3C1B5DBF1E3A}"/>
              </a:ext>
            </a:extLst>
          </p:cNvPr>
          <p:cNvSpPr/>
          <p:nvPr/>
        </p:nvSpPr>
        <p:spPr>
          <a:xfrm>
            <a:off x="245616" y="1477958"/>
            <a:ext cx="6190696" cy="1951042"/>
          </a:xfrm>
          <a:prstGeom prst="wedgeEllipseCallout">
            <a:avLst>
              <a:gd name="adj1" fmla="val 32581"/>
              <a:gd name="adj2" fmla="val 5780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Which of the above situations have you been in? What did you and your parents do? Why?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EC485E20-1964-1C98-942B-E677139F9B8A}"/>
              </a:ext>
            </a:extLst>
          </p:cNvPr>
          <p:cNvSpPr/>
          <p:nvPr/>
        </p:nvSpPr>
        <p:spPr>
          <a:xfrm>
            <a:off x="5536707" y="3178206"/>
            <a:ext cx="6409677" cy="3053919"/>
          </a:xfrm>
          <a:prstGeom prst="wedgeEllipseCallout">
            <a:avLst>
              <a:gd name="adj1" fmla="val -42804"/>
              <a:gd name="adj2" fmla="val -4258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I have been in the second situation. I told my mom that I didn’t like those clothes. Therefore, she let me choose my favorite items whenever we go shopping for clothes. </a:t>
            </a:r>
          </a:p>
        </p:txBody>
      </p:sp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49"/>
            <a:ext cx="8790639" cy="61622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189153-61E1-6C7B-948C-AAA11491900B}"/>
              </a:ext>
            </a:extLst>
          </p:cNvPr>
          <p:cNvSpPr/>
          <p:nvPr/>
        </p:nvSpPr>
        <p:spPr>
          <a:xfrm>
            <a:off x="846981" y="645000"/>
            <a:ext cx="10560825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four sentences about </a:t>
            </a:r>
            <a:r>
              <a:rPr lang="en-US" sz="3600" i="1" dirty="0"/>
              <a:t>the problems</a:t>
            </a:r>
            <a:r>
              <a:rPr lang="en-US" sz="3600" i="1" dirty="0">
                <a:solidFill>
                  <a:srgbClr val="0070C0"/>
                </a:solidFill>
              </a:rPr>
              <a:t> you have with your parents and </a:t>
            </a:r>
            <a:r>
              <a:rPr lang="en-US" sz="3600" i="1" dirty="0"/>
              <a:t>suggest solutions </a:t>
            </a:r>
            <a:r>
              <a:rPr lang="en-US" sz="3600" i="1" dirty="0">
                <a:solidFill>
                  <a:srgbClr val="0070C0"/>
                </a:solidFill>
              </a:rPr>
              <a:t>for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F41D8-872B-1D0A-10F1-F0320BFF3672}"/>
              </a:ext>
            </a:extLst>
          </p:cNvPr>
          <p:cNvSpPr txBox="1"/>
          <p:nvPr/>
        </p:nvSpPr>
        <p:spPr>
          <a:xfrm>
            <a:off x="846981" y="2295954"/>
            <a:ext cx="107383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For example</a:t>
            </a:r>
            <a:r>
              <a:rPr lang="en-US" sz="3200" dirty="0"/>
              <a:t>:</a:t>
            </a:r>
          </a:p>
          <a:p>
            <a:r>
              <a:rPr lang="en-US" sz="3200" dirty="0"/>
              <a:t>My parents are angry when I go out without asking for permission. I think I should make a habit of asking for permission before going out.</a:t>
            </a:r>
          </a:p>
          <a:p>
            <a:r>
              <a:rPr lang="en-US" sz="3200" dirty="0"/>
              <a:t>I feel uncomfortable when my parents go into my room without knocking the door. I think I should talk with them about how I feel about that and tell them that I sometimes need privacy.</a:t>
            </a:r>
          </a:p>
        </p:txBody>
      </p:sp>
    </p:spTree>
    <p:extLst>
      <p:ext uri="{BB962C8B-B14F-4D97-AF65-F5344CB8AC3E}">
        <p14:creationId xmlns:p14="http://schemas.microsoft.com/office/powerpoint/2010/main" val="212637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036"/>
            <a:ext cx="8978189" cy="61214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467811" y="156144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467811" y="257453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467811" y="463408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467811" y="5601179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467811" y="362099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467811" y="594347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8280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4099" y="2243918"/>
            <a:ext cx="971550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Pronunciation: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Pronunciation of “should have”</a:t>
            </a:r>
          </a:p>
          <a:p>
            <a:r>
              <a:rPr lang="en-US" sz="3600" i="1" dirty="0">
                <a:solidFill>
                  <a:srgbClr val="C00000"/>
                </a:solidFill>
              </a:rPr>
              <a:t>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Talking about family problems and solutions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496" y="1646758"/>
            <a:ext cx="1150010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talking about family problems and solutions, using </a:t>
            </a:r>
            <a:r>
              <a:rPr lang="en-US" sz="3600" b="1" i="1" dirty="0">
                <a:solidFill>
                  <a:srgbClr val="0070C0"/>
                </a:solidFill>
              </a:rPr>
              <a:t>should</a:t>
            </a:r>
            <a:r>
              <a:rPr lang="en-US" sz="3600" i="1" dirty="0">
                <a:solidFill>
                  <a:srgbClr val="0070C0"/>
                </a:solidFill>
              </a:rPr>
              <a:t> or </a:t>
            </a:r>
            <a:r>
              <a:rPr lang="en-US" sz="3600" b="1" i="1" dirty="0">
                <a:solidFill>
                  <a:srgbClr val="0070C0"/>
                </a:solidFill>
              </a:rPr>
              <a:t>should have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22 &amp; 23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200" y="5634935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76"/>
            <a:ext cx="9315117" cy="6209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2574903"/>
            <a:ext cx="4026834" cy="1761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GUESSING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GAME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0B5A1C-D1D3-0953-3970-75CC04169EEE}"/>
              </a:ext>
            </a:extLst>
          </p:cNvPr>
          <p:cNvSpPr txBox="1"/>
          <p:nvPr/>
        </p:nvSpPr>
        <p:spPr>
          <a:xfrm>
            <a:off x="112143" y="379562"/>
            <a:ext cx="11904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Look at the pictures and give words/ phrases related to these pictures.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Threatening Kids to Get Them to Listen Doesn't Work - eSchool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8" y="1110096"/>
            <a:ext cx="3060548" cy="238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5 Tips for Reacting the Right Way to School Grades - iM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46" y="1136072"/>
            <a:ext cx="3542434" cy="235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842046" y="3982791"/>
            <a:ext cx="3542434" cy="221895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322988" y="4059382"/>
            <a:ext cx="2974398" cy="20657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22988" y="1217578"/>
            <a:ext cx="755352" cy="56803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990845" y="1226238"/>
            <a:ext cx="755352" cy="56803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89358" y="3927596"/>
            <a:ext cx="755352" cy="56803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808574" y="3941451"/>
            <a:ext cx="755352" cy="56803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2574903"/>
            <a:ext cx="4026834" cy="1761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91440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Playing games</a:t>
            </a:r>
          </a:p>
          <a:p>
            <a:pPr marL="914400" indent="-91440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Study</a:t>
            </a:r>
          </a:p>
          <a:p>
            <a:pPr marL="914400" indent="-91440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Spend money</a:t>
            </a:r>
          </a:p>
          <a:p>
            <a:pPr marL="914400" indent="-91440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Do housework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0B5A1C-D1D3-0953-3970-75CC04169EEE}"/>
              </a:ext>
            </a:extLst>
          </p:cNvPr>
          <p:cNvSpPr txBox="1"/>
          <p:nvPr/>
        </p:nvSpPr>
        <p:spPr>
          <a:xfrm>
            <a:off x="7642301" y="5092266"/>
            <a:ext cx="4509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I 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</a:rPr>
              <a:t>should’ve</a:t>
            </a:r>
            <a:r>
              <a:rPr lang="en-US" sz="3000" b="1" dirty="0" smtClean="0">
                <a:solidFill>
                  <a:srgbClr val="FF0000"/>
                </a:solidFill>
              </a:rPr>
              <a:t> studied harder.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110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2" y="533180"/>
            <a:ext cx="8946502" cy="5964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9167" y="4114805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A1CBB9-668C-4476-C7EB-BE8FE2DBC15C}"/>
              </a:ext>
            </a:extLst>
          </p:cNvPr>
          <p:cNvSpPr txBox="1"/>
          <p:nvPr/>
        </p:nvSpPr>
        <p:spPr>
          <a:xfrm>
            <a:off x="1745459" y="1960872"/>
            <a:ext cx="7007469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You </a:t>
            </a:r>
            <a:r>
              <a:rPr lang="en-US" sz="3600" u="sng" dirty="0">
                <a:solidFill>
                  <a:srgbClr val="0070C0"/>
                </a:solidFill>
              </a:rPr>
              <a:t>should've</a:t>
            </a:r>
            <a:r>
              <a:rPr lang="en-US" sz="3600" dirty="0">
                <a:solidFill>
                  <a:srgbClr val="0070C0"/>
                </a:solidFill>
              </a:rPr>
              <a:t> called your mom.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He </a:t>
            </a:r>
            <a:r>
              <a:rPr lang="en-US" sz="3600" u="sng" dirty="0">
                <a:solidFill>
                  <a:srgbClr val="0070C0"/>
                </a:solidFill>
              </a:rPr>
              <a:t>should've</a:t>
            </a:r>
            <a:r>
              <a:rPr lang="en-US" sz="3600" dirty="0">
                <a:solidFill>
                  <a:srgbClr val="0070C0"/>
                </a:solidFill>
              </a:rPr>
              <a:t> studied for the exam.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2F6CE-B30D-3D41-8229-53E030E6DF51}"/>
              </a:ext>
            </a:extLst>
          </p:cNvPr>
          <p:cNvSpPr txBox="1"/>
          <p:nvPr/>
        </p:nvSpPr>
        <p:spPr>
          <a:xfrm>
            <a:off x="639735" y="604327"/>
            <a:ext cx="11291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Listen to the questions and  notice the sound changes of the underlined word.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7B357-27F6-A5E3-836D-3252C7E73E2E}"/>
              </a:ext>
            </a:extLst>
          </p:cNvPr>
          <p:cNvSpPr txBox="1"/>
          <p:nvPr/>
        </p:nvSpPr>
        <p:spPr>
          <a:xfrm>
            <a:off x="639735" y="3942633"/>
            <a:ext cx="10741980" cy="23083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After a consonant, </a:t>
            </a:r>
            <a:r>
              <a:rPr lang="en-US" sz="3600" dirty="0">
                <a:solidFill>
                  <a:srgbClr val="FF0000"/>
                </a:solidFill>
              </a:rPr>
              <a:t>'… have …' </a:t>
            </a:r>
            <a:r>
              <a:rPr lang="en-US" sz="3600" dirty="0">
                <a:solidFill>
                  <a:srgbClr val="0070C0"/>
                </a:solidFill>
              </a:rPr>
              <a:t>is often contracted to </a:t>
            </a:r>
            <a:r>
              <a:rPr lang="en-US" sz="3600" dirty="0">
                <a:solidFill>
                  <a:srgbClr val="FF0000"/>
                </a:solidFill>
              </a:rPr>
              <a:t>('ve)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and is pronounced 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əv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chemeClr val="accent5"/>
                </a:solidFill>
              </a:rPr>
              <a:t>.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'… should have …' </a:t>
            </a:r>
            <a:r>
              <a:rPr lang="en-US" sz="3600" dirty="0">
                <a:solidFill>
                  <a:srgbClr val="0070C0"/>
                </a:solidFill>
              </a:rPr>
              <a:t>is written </a:t>
            </a:r>
            <a:r>
              <a:rPr lang="en-US" sz="3600" dirty="0">
                <a:solidFill>
                  <a:srgbClr val="FF0000"/>
                </a:solidFill>
              </a:rPr>
              <a:t>'… should've …' </a:t>
            </a:r>
            <a:r>
              <a:rPr lang="en-US" sz="3600" dirty="0">
                <a:solidFill>
                  <a:srgbClr val="0070C0"/>
                </a:solidFill>
              </a:rPr>
              <a:t>and sounds like </a:t>
            </a:r>
            <a:r>
              <a:rPr lang="en-US" sz="3600" dirty="0">
                <a:solidFill>
                  <a:srgbClr val="FF0000"/>
                </a:solidFill>
              </a:rPr>
              <a:t>/'</a:t>
            </a:r>
            <a:r>
              <a:rPr lang="en-US" sz="3600" dirty="0" err="1">
                <a:solidFill>
                  <a:srgbClr val="FF0000"/>
                </a:solidFill>
              </a:rPr>
              <a:t>ʃʊdəv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" name="CD1 TRACK 24">
            <a:hlinkClick r:id="" action="ppaction://media"/>
            <a:extLst>
              <a:ext uri="{FF2B5EF4-FFF2-40B4-BE49-F238E27FC236}">
                <a16:creationId xmlns:a16="http://schemas.microsoft.com/office/drawing/2014/main" id="{158267BE-6C2A-921C-3BDA-8EF140B363C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2109" y="1273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D225D-BE08-F42D-3BF8-0B86442DCC85}"/>
              </a:ext>
            </a:extLst>
          </p:cNvPr>
          <p:cNvSpPr txBox="1"/>
          <p:nvPr/>
        </p:nvSpPr>
        <p:spPr>
          <a:xfrm>
            <a:off x="1857202" y="988896"/>
            <a:ext cx="386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Listen and repeat.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561A0-3B44-82F8-951B-7C16F421510A}"/>
              </a:ext>
            </a:extLst>
          </p:cNvPr>
          <p:cNvSpPr txBox="1"/>
          <p:nvPr/>
        </p:nvSpPr>
        <p:spPr>
          <a:xfrm>
            <a:off x="1745459" y="1960872"/>
            <a:ext cx="7007469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You </a:t>
            </a:r>
            <a:r>
              <a:rPr lang="en-US" sz="3600" u="sng" dirty="0">
                <a:solidFill>
                  <a:srgbClr val="0070C0"/>
                </a:solidFill>
              </a:rPr>
              <a:t>should've</a:t>
            </a:r>
            <a:r>
              <a:rPr lang="en-US" sz="3600" dirty="0">
                <a:solidFill>
                  <a:srgbClr val="0070C0"/>
                </a:solidFill>
              </a:rPr>
              <a:t> called your mom.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He </a:t>
            </a:r>
            <a:r>
              <a:rPr lang="en-US" sz="3600" u="sng" dirty="0">
                <a:solidFill>
                  <a:srgbClr val="0070C0"/>
                </a:solidFill>
              </a:rPr>
              <a:t>should've</a:t>
            </a:r>
            <a:r>
              <a:rPr lang="en-US" sz="3600" dirty="0">
                <a:solidFill>
                  <a:srgbClr val="0070C0"/>
                </a:solidFill>
              </a:rPr>
              <a:t> studied for the exam.</a:t>
            </a:r>
          </a:p>
        </p:txBody>
      </p:sp>
      <p:pic>
        <p:nvPicPr>
          <p:cNvPr id="4" name="CD1 TRACK 24">
            <a:hlinkClick r:id="" action="ppaction://media"/>
            <a:extLst>
              <a:ext uri="{FF2B5EF4-FFF2-40B4-BE49-F238E27FC236}">
                <a16:creationId xmlns:a16="http://schemas.microsoft.com/office/drawing/2014/main" id="{C33D3ECA-FCBA-D1EB-0BE6-22D6DC74F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9129" y="1188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5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0DE0EB-5DF6-D2F1-64ED-A4064F27418F}"/>
              </a:ext>
            </a:extLst>
          </p:cNvPr>
          <p:cNvSpPr txBox="1"/>
          <p:nvPr/>
        </p:nvSpPr>
        <p:spPr>
          <a:xfrm>
            <a:off x="2839915" y="606669"/>
            <a:ext cx="8229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Listen and cross out the sentence with the wrong sound changes.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D927E4-C7CD-8E44-4966-09F8C92D798E}"/>
              </a:ext>
            </a:extLst>
          </p:cNvPr>
          <p:cNvSpPr/>
          <p:nvPr/>
        </p:nvSpPr>
        <p:spPr>
          <a:xfrm>
            <a:off x="298938" y="606669"/>
            <a:ext cx="1872762" cy="6154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Task 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CE8D96-D1F6-36AD-7A34-8CE059F63DA8}"/>
              </a:ext>
            </a:extLst>
          </p:cNvPr>
          <p:cNvSpPr txBox="1"/>
          <p:nvPr/>
        </p:nvSpPr>
        <p:spPr>
          <a:xfrm>
            <a:off x="2690446" y="2129889"/>
            <a:ext cx="8379068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5"/>
                </a:solidFill>
              </a:rPr>
              <a:t>He should've left earlier.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5"/>
                </a:solidFill>
              </a:rPr>
              <a:t>I should've checked my phone more often.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D22EAD-710C-F309-9621-7B11E93D8CD9}"/>
              </a:ext>
            </a:extLst>
          </p:cNvPr>
          <p:cNvCxnSpPr>
            <a:cxnSpLocks/>
          </p:cNvCxnSpPr>
          <p:nvPr/>
        </p:nvCxnSpPr>
        <p:spPr>
          <a:xfrm>
            <a:off x="2690446" y="2672862"/>
            <a:ext cx="458036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7EB983-21B2-FECF-3C61-088BD8A94834}"/>
              </a:ext>
            </a:extLst>
          </p:cNvPr>
          <p:cNvSpPr txBox="1"/>
          <p:nvPr/>
        </p:nvSpPr>
        <p:spPr>
          <a:xfrm>
            <a:off x="2839915" y="4563180"/>
            <a:ext cx="8150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Read the sentences with the correct </a:t>
            </a:r>
          </a:p>
          <a:p>
            <a:r>
              <a:rPr lang="en-US" sz="3600" b="1" dirty="0"/>
              <a:t>sound changes to a partner.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1779C6-52A8-DB72-8976-20DDDD2A2AD0}"/>
              </a:ext>
            </a:extLst>
          </p:cNvPr>
          <p:cNvSpPr/>
          <p:nvPr/>
        </p:nvSpPr>
        <p:spPr>
          <a:xfrm>
            <a:off x="298938" y="4689230"/>
            <a:ext cx="1872762" cy="6154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Task  d</a:t>
            </a:r>
          </a:p>
        </p:txBody>
      </p:sp>
      <p:pic>
        <p:nvPicPr>
          <p:cNvPr id="2" name="CD1 TRACK 25">
            <a:hlinkClick r:id="" action="ppaction://media"/>
            <a:extLst>
              <a:ext uri="{FF2B5EF4-FFF2-40B4-BE49-F238E27FC236}">
                <a16:creationId xmlns:a16="http://schemas.microsoft.com/office/drawing/2014/main" id="{BA1B949B-3F1F-5449-69FF-B309CFB01D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86835" y="1275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963</Words>
  <Application>Microsoft Office PowerPoint</Application>
  <PresentationFormat>Widescreen</PresentationFormat>
  <Paragraphs>122</Paragraphs>
  <Slides>32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32</cp:revision>
  <dcterms:created xsi:type="dcterms:W3CDTF">2023-02-01T04:45:54Z</dcterms:created>
  <dcterms:modified xsi:type="dcterms:W3CDTF">2024-10-29T16:38:00Z</dcterms:modified>
</cp:coreProperties>
</file>