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952" r:id="rId2"/>
    <p:sldId id="989" r:id="rId3"/>
    <p:sldId id="808" r:id="rId4"/>
    <p:sldId id="809" r:id="rId5"/>
    <p:sldId id="937" r:id="rId6"/>
    <p:sldId id="852" r:id="rId7"/>
    <p:sldId id="962" r:id="rId8"/>
    <p:sldId id="910" r:id="rId9"/>
    <p:sldId id="953" r:id="rId10"/>
    <p:sldId id="897" r:id="rId11"/>
    <p:sldId id="963" r:id="rId12"/>
    <p:sldId id="964" r:id="rId13"/>
    <p:sldId id="965" r:id="rId14"/>
    <p:sldId id="966" r:id="rId15"/>
    <p:sldId id="967" r:id="rId16"/>
    <p:sldId id="968" r:id="rId17"/>
    <p:sldId id="969" r:id="rId18"/>
    <p:sldId id="970" r:id="rId19"/>
    <p:sldId id="971" r:id="rId20"/>
    <p:sldId id="972" r:id="rId21"/>
    <p:sldId id="973" r:id="rId22"/>
    <p:sldId id="974" r:id="rId23"/>
    <p:sldId id="975" r:id="rId24"/>
    <p:sldId id="976" r:id="rId25"/>
    <p:sldId id="977" r:id="rId26"/>
    <p:sldId id="978" r:id="rId27"/>
    <p:sldId id="979" r:id="rId28"/>
    <p:sldId id="980" r:id="rId29"/>
    <p:sldId id="981" r:id="rId30"/>
    <p:sldId id="982" r:id="rId31"/>
    <p:sldId id="961" r:id="rId32"/>
    <p:sldId id="959" r:id="rId33"/>
    <p:sldId id="983" r:id="rId34"/>
    <p:sldId id="984" r:id="rId35"/>
    <p:sldId id="985" r:id="rId36"/>
    <p:sldId id="986" r:id="rId37"/>
    <p:sldId id="987" r:id="rId38"/>
    <p:sldId id="988" r:id="rId3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52"/>
            <p14:sldId id="989"/>
            <p14:sldId id="808"/>
            <p14:sldId id="809"/>
            <p14:sldId id="937"/>
            <p14:sldId id="852"/>
            <p14:sldId id="962"/>
            <p14:sldId id="910"/>
            <p14:sldId id="953"/>
            <p14:sldId id="897"/>
            <p14:sldId id="963"/>
            <p14:sldId id="964"/>
            <p14:sldId id="965"/>
            <p14:sldId id="966"/>
            <p14:sldId id="967"/>
            <p14:sldId id="968"/>
            <p14:sldId id="969"/>
            <p14:sldId id="970"/>
            <p14:sldId id="971"/>
            <p14:sldId id="972"/>
            <p14:sldId id="973"/>
            <p14:sldId id="974"/>
            <p14:sldId id="975"/>
            <p14:sldId id="976"/>
            <p14:sldId id="977"/>
            <p14:sldId id="978"/>
            <p14:sldId id="979"/>
            <p14:sldId id="980"/>
            <p14:sldId id="981"/>
            <p14:sldId id="982"/>
            <p14:sldId id="961"/>
            <p14:sldId id="959"/>
            <p14:sldId id="983"/>
            <p14:sldId id="984"/>
            <p14:sldId id="985"/>
            <p14:sldId id="986"/>
            <p14:sldId id="987"/>
            <p14:sldId id="988"/>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DD3"/>
    <a:srgbClr val="0F3D13"/>
    <a:srgbClr val="1D5E75"/>
    <a:srgbClr val="255997"/>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94057" autoAdjust="0"/>
  </p:normalViewPr>
  <p:slideViewPr>
    <p:cSldViewPr>
      <p:cViewPr varScale="1">
        <p:scale>
          <a:sx n="80" d="100"/>
          <a:sy n="80" d="100"/>
        </p:scale>
        <p:origin x="782" y="4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4/24/2025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42EE3-941F-6D54-D562-2EB532A2F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F3E6F-01EE-632B-F383-0DCA4F809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3B6AA4-4C3C-0EBE-58CC-7CD430B260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43A7A0-9C6D-15CA-148F-F52A11D28E40}"/>
              </a:ext>
            </a:extLst>
          </p:cNvPr>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3117235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4/24/2025</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20.png"/><Relationship Id="rId7"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9.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44.wmf"/><Relationship Id="rId5" Type="http://schemas.openxmlformats.org/officeDocument/2006/relationships/image" Target="../media/image46.png"/><Relationship Id="rId10" Type="http://schemas.openxmlformats.org/officeDocument/2006/relationships/oleObject" Target="../embeddings/oleObject2.bin"/><Relationship Id="rId9" Type="http://schemas.openxmlformats.org/officeDocument/2006/relationships/image" Target="../media/image43.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57.emf"/><Relationship Id="rId4" Type="http://schemas.openxmlformats.org/officeDocument/2006/relationships/image" Target="../media/image56.emf"/></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emf"/><Relationship Id="rId4" Type="http://schemas.microsoft.com/office/2007/relationships/hdphoto" Target="../media/hdphoto1.wdp"/><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954C649-F0A5-1713-8B2E-D5A2B1FE866A}"/>
              </a:ext>
            </a:extLst>
          </p:cNvPr>
          <p:cNvSpPr/>
          <p:nvPr/>
        </p:nvSpPr>
        <p:spPr>
          <a:xfrm>
            <a:off x="0" y="19055"/>
            <a:ext cx="12188825" cy="6858000"/>
          </a:xfrm>
          <a:prstGeom prst="rect">
            <a:avLst/>
          </a:prstGeom>
          <a:solidFill>
            <a:schemeClr val="tx1">
              <a:alpha val="7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23179" t="17288" r="27814" b="50000"/>
          <a:stretch/>
        </p:blipFill>
        <p:spPr>
          <a:xfrm>
            <a:off x="13160" y="-14748"/>
            <a:ext cx="2939341" cy="573290"/>
          </a:xfrm>
          <a:prstGeom prst="rect">
            <a:avLst/>
          </a:prstGeom>
        </p:spPr>
      </p:pic>
      <p:cxnSp>
        <p:nvCxnSpPr>
          <p:cNvPr id="9" name="Straight Connector 8"/>
          <p:cNvCxnSpPr/>
          <p:nvPr/>
        </p:nvCxnSpPr>
        <p:spPr>
          <a:xfrm>
            <a:off x="361701" y="558542"/>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4225" y="11729"/>
            <a:ext cx="2514600" cy="5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a:extLst>
              <a:ext uri="{FF2B5EF4-FFF2-40B4-BE49-F238E27FC236}">
                <a16:creationId xmlns:a16="http://schemas.microsoft.com/office/drawing/2014/main" id="{702B73D2-A006-DCDC-52DD-DD595BA91BA5}"/>
              </a:ext>
            </a:extLst>
          </p:cNvPr>
          <p:cNvGrpSpPr/>
          <p:nvPr/>
        </p:nvGrpSpPr>
        <p:grpSpPr>
          <a:xfrm>
            <a:off x="1706050" y="3596149"/>
            <a:ext cx="8001000" cy="1390650"/>
            <a:chOff x="4157661" y="2514600"/>
            <a:chExt cx="7499352" cy="1238712"/>
          </a:xfrm>
        </p:grpSpPr>
        <p:grpSp>
          <p:nvGrpSpPr>
            <p:cNvPr id="4" name="Group 3">
              <a:extLst>
                <a:ext uri="{FF2B5EF4-FFF2-40B4-BE49-F238E27FC236}">
                  <a16:creationId xmlns:a16="http://schemas.microsoft.com/office/drawing/2014/main" id="{8E5C764D-2C93-3A0C-1323-33CBC09305E1}"/>
                </a:ext>
              </a:extLst>
            </p:cNvPr>
            <p:cNvGrpSpPr/>
            <p:nvPr/>
          </p:nvGrpSpPr>
          <p:grpSpPr>
            <a:xfrm>
              <a:off x="5408613" y="2514600"/>
              <a:ext cx="6248400" cy="1139637"/>
              <a:chOff x="5408613" y="2514600"/>
              <a:chExt cx="6248400" cy="1139637"/>
            </a:xfrm>
          </p:grpSpPr>
          <p:sp>
            <p:nvSpPr>
              <p:cNvPr id="5" name="Rounded Rectangle 4"/>
              <p:cNvSpPr/>
              <p:nvPr/>
            </p:nvSpPr>
            <p:spPr>
              <a:xfrm>
                <a:off x="5408613" y="2514600"/>
                <a:ext cx="6248400" cy="1139637"/>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5534" r="5137" b="20546"/>
              <a:stretch/>
            </p:blipFill>
            <p:spPr bwMode="auto">
              <a:xfrm>
                <a:off x="5761399" y="2562684"/>
                <a:ext cx="5542828" cy="104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26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b="15018"/>
            <a:stretch/>
          </p:blipFill>
          <p:spPr bwMode="auto">
            <a:xfrm>
              <a:off x="4157661" y="2514600"/>
              <a:ext cx="1174751" cy="123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AutoShape 4" descr="Làm thế nào để đi qua cả 7 cây cầu mà không lặp lại 1 cái nào?">
            <a:extLst>
              <a:ext uri="{FF2B5EF4-FFF2-40B4-BE49-F238E27FC236}">
                <a16:creationId xmlns:a16="http://schemas.microsoft.com/office/drawing/2014/main" id="{167492D1-7C58-92F2-EBEF-6F4CE6EBA178}"/>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2" name="TextBox 11">
            <a:extLst>
              <a:ext uri="{FF2B5EF4-FFF2-40B4-BE49-F238E27FC236}">
                <a16:creationId xmlns:a16="http://schemas.microsoft.com/office/drawing/2014/main" id="{F159483D-4884-8858-0B12-61AC52AB7305}"/>
              </a:ext>
            </a:extLst>
          </p:cNvPr>
          <p:cNvSpPr txBox="1"/>
          <p:nvPr/>
        </p:nvSpPr>
        <p:spPr>
          <a:xfrm>
            <a:off x="1979612" y="892326"/>
            <a:ext cx="8753475" cy="1323439"/>
          </a:xfrm>
          <a:prstGeom prst="rect">
            <a:avLst/>
          </a:prstGeom>
          <a:noFill/>
        </p:spPr>
        <p:txBody>
          <a:bodyPr wrap="square" rtlCol="0">
            <a:spAutoFit/>
          </a:bodyPr>
          <a:lstStyle/>
          <a:p>
            <a:r>
              <a:rPr lang="en-US" sz="40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rPr>
              <a:t>Chuyên </a:t>
            </a:r>
            <a:r>
              <a:rPr lang="en-US" sz="4000" b="1" u="sng"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đề</a:t>
            </a:r>
            <a:r>
              <a:rPr lang="en-US" sz="40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rPr>
              <a:t> II:</a:t>
            </a: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LÀM QUEN VỚI MỘT VÀI </a:t>
            </a:r>
          </a:p>
          <a:p>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KHÁI NIỆM CỦA LÍ THUYẾT ĐỒ THỊ</a:t>
            </a:r>
            <a:endParaRPr lang="vi-V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51916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012" y="33527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502143" y="3686175"/>
            <a:ext cx="10231069" cy="830997"/>
          </a:xfrm>
          <a:prstGeom prst="rect">
            <a:avLst/>
          </a:prstGeom>
          <a:noFill/>
        </p:spPr>
        <p:txBody>
          <a:bodyPr wrap="square" rtlCol="0">
            <a:spAutoFit/>
          </a:bodyPr>
          <a:lstStyle/>
          <a:p>
            <a:pPr marL="342900" indent="-342900" algn="just">
              <a:buFont typeface="Arial" pitchFamily="34" charset="0"/>
              <a:buChar char="•"/>
            </a:pPr>
            <a:r>
              <a:rPr lang="en-US" b="1">
                <a:latin typeface="Arial" pitchFamily="34" charset="0"/>
                <a:cs typeface="Arial" pitchFamily="34" charset="0"/>
              </a:rPr>
              <a:t>Hình a không có khuyên và có hai cạnh nối hai đỉnh Z và W, nên là một đa đồ thị.</a:t>
            </a:r>
            <a:endParaRPr lang="vi-VN" b="1">
              <a:latin typeface="Arial" pitchFamily="34" charset="0"/>
              <a:cs typeface="Arial" pitchFamily="34" charset="0"/>
            </a:endParaRPr>
          </a:p>
        </p:txBody>
      </p:sp>
      <p:grpSp>
        <p:nvGrpSpPr>
          <p:cNvPr id="2" name="Group 1"/>
          <p:cNvGrpSpPr/>
          <p:nvPr/>
        </p:nvGrpSpPr>
        <p:grpSpPr>
          <a:xfrm>
            <a:off x="150376" y="572445"/>
            <a:ext cx="11735236" cy="1523605"/>
            <a:chOff x="150376" y="733406"/>
            <a:chExt cx="11735236" cy="1523605"/>
          </a:xfrm>
        </p:grpSpPr>
        <p:sp>
          <p:nvSpPr>
            <p:cNvPr id="8" name="Rounded Rectangle 7"/>
            <p:cNvSpPr/>
            <p:nvPr/>
          </p:nvSpPr>
          <p:spPr>
            <a:xfrm>
              <a:off x="1742930" y="892231"/>
              <a:ext cx="10142682" cy="907975"/>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03412" y="1063797"/>
              <a:ext cx="9829800" cy="507809"/>
            </a:xfrm>
            <a:prstGeom prst="rect">
              <a:avLst/>
            </a:prstGeom>
            <a:noFill/>
          </p:spPr>
          <p:txBody>
            <a:bodyPr wrap="square" lIns="121899" tIns="60949" rIns="121899" bIns="60949" rtlCol="0">
              <a:spAutoFit/>
            </a:bodyPr>
            <a:lstStyle/>
            <a:p>
              <a:pPr algn="just"/>
              <a:r>
                <a:rPr lang="en-US" sz="2500" b="1">
                  <a:latin typeface="Arial" pitchFamily="34" charset="0"/>
                  <a:cs typeface="Arial" pitchFamily="34" charset="0"/>
                </a:rPr>
                <a:t>Hình nào sau đây biểu diễn một đơn đồ thị? Một đa đồ thị ?</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TextBox 25"/>
          <p:cNvSpPr txBox="1"/>
          <p:nvPr/>
        </p:nvSpPr>
        <p:spPr>
          <a:xfrm>
            <a:off x="1502143" y="4600575"/>
            <a:ext cx="10231069" cy="830997"/>
          </a:xfrm>
          <a:prstGeom prst="rect">
            <a:avLst/>
          </a:prstGeom>
          <a:noFill/>
        </p:spPr>
        <p:txBody>
          <a:bodyPr wrap="square" rtlCol="0">
            <a:spAutoFit/>
          </a:bodyPr>
          <a:lstStyle/>
          <a:p>
            <a:pPr marL="342900" indent="-342900" algn="just">
              <a:buFont typeface="Arial" pitchFamily="34" charset="0"/>
              <a:buChar char="•"/>
            </a:pPr>
            <a:r>
              <a:rPr lang="en-US" b="1">
                <a:latin typeface="Arial" pitchFamily="34" charset="0"/>
                <a:cs typeface="Arial" pitchFamily="34" charset="0"/>
              </a:rPr>
              <a:t>Hình b có khuyên nên không phải là đơn đồ thị, cũng không phải là đa đồ thị.</a:t>
            </a:r>
            <a:endParaRPr lang="vi-VN" b="1">
              <a:latin typeface="Arial" pitchFamily="34" charset="0"/>
              <a:cs typeface="Arial" pitchFamily="34" charset="0"/>
            </a:endParaRPr>
          </a:p>
        </p:txBody>
      </p:sp>
      <p:sp>
        <p:nvSpPr>
          <p:cNvPr id="27" name="TextBox 26"/>
          <p:cNvSpPr txBox="1"/>
          <p:nvPr/>
        </p:nvSpPr>
        <p:spPr>
          <a:xfrm>
            <a:off x="1502142" y="5443419"/>
            <a:ext cx="10231069" cy="830997"/>
          </a:xfrm>
          <a:prstGeom prst="rect">
            <a:avLst/>
          </a:prstGeom>
          <a:noFill/>
        </p:spPr>
        <p:txBody>
          <a:bodyPr wrap="square" rtlCol="0">
            <a:spAutoFit/>
          </a:bodyPr>
          <a:lstStyle/>
          <a:p>
            <a:pPr marL="342900" indent="-342900" algn="just">
              <a:buFont typeface="Arial" pitchFamily="34" charset="0"/>
              <a:buChar char="•"/>
            </a:pPr>
            <a:r>
              <a:rPr lang="en-US" b="1">
                <a:latin typeface="Arial" pitchFamily="34" charset="0"/>
                <a:cs typeface="Arial" pitchFamily="34" charset="0"/>
              </a:rPr>
              <a:t>Hình c không có khuyên và hai đỉnh chỉ được nối bằng nhiều nhất một cạnh nên là một đơn đồ thị.</a:t>
            </a:r>
            <a:endParaRPr lang="vi-VN" b="1">
              <a:latin typeface="Arial" pitchFamily="34" charset="0"/>
              <a:cs typeface="Arial" pitchFamily="34" charset="0"/>
            </a:endParaRPr>
          </a:p>
        </p:txBody>
      </p:sp>
      <p:grpSp>
        <p:nvGrpSpPr>
          <p:cNvPr id="3" name="Group 2"/>
          <p:cNvGrpSpPr/>
          <p:nvPr/>
        </p:nvGrpSpPr>
        <p:grpSpPr>
          <a:xfrm>
            <a:off x="3230902" y="1715445"/>
            <a:ext cx="7618392" cy="1637355"/>
            <a:chOff x="3230902" y="1715445"/>
            <a:chExt cx="7618392" cy="1637355"/>
          </a:xfrm>
        </p:grpSpPr>
        <p:pic>
          <p:nvPicPr>
            <p:cNvPr id="8558" name="Picture 36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0902" y="1715445"/>
              <a:ext cx="6360495" cy="163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9591397" y="2364845"/>
              <a:ext cx="1257897" cy="338554"/>
            </a:xfrm>
            <a:prstGeom prst="rect">
              <a:avLst/>
            </a:prstGeom>
            <a:noFill/>
          </p:spPr>
          <p:txBody>
            <a:bodyPr wrap="square" rtlCol="0">
              <a:spAutoFit/>
            </a:bodyPr>
            <a:lstStyle/>
            <a:p>
              <a:pPr algn="ctr"/>
              <a:r>
                <a:rPr lang="en-US" sz="1600" b="1">
                  <a:solidFill>
                    <a:srgbClr val="FF0000"/>
                  </a:solidFill>
                  <a:latin typeface="Arial" pitchFamily="34" charset="0"/>
                  <a:cs typeface="Arial" pitchFamily="34" charset="0"/>
                </a:rPr>
                <a:t>Hình 2.3</a:t>
              </a:r>
            </a:p>
          </p:txBody>
        </p:sp>
      </p:grpSp>
      <p:sp>
        <p:nvSpPr>
          <p:cNvPr id="31" name="TextBox 30"/>
          <p:cNvSpPr txBox="1"/>
          <p:nvPr/>
        </p:nvSpPr>
        <p:spPr>
          <a:xfrm>
            <a:off x="212503" y="76200"/>
            <a:ext cx="4854739" cy="492443"/>
          </a:xfrm>
          <a:prstGeom prst="rect">
            <a:avLst/>
          </a:prstGeom>
          <a:noFill/>
        </p:spPr>
        <p:txBody>
          <a:bodyPr wrap="square" rtlCol="0">
            <a:spAutoFit/>
          </a:bodyPr>
          <a:lstStyle/>
          <a:p>
            <a:pPr algn="just"/>
            <a:r>
              <a:rPr lang="en-US" sz="2600" b="1">
                <a:solidFill>
                  <a:schemeClr val="accent2">
                    <a:lumMod val="75000"/>
                  </a:schemeClr>
                </a:solidFill>
                <a:latin typeface="Arial" pitchFamily="34" charset="0"/>
                <a:cs typeface="Arial" pitchFamily="34" charset="0"/>
              </a:rPr>
              <a:t>b) Đơn đồ thị và đa đồ thị</a:t>
            </a:r>
          </a:p>
        </p:txBody>
      </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012"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59561"/>
            <a:ext cx="11772899" cy="1488340"/>
            <a:chOff x="150812" y="759561"/>
            <a:chExt cx="11772899" cy="1488340"/>
          </a:xfrm>
        </p:grpSpPr>
        <p:sp>
          <p:nvSpPr>
            <p:cNvPr id="8" name="Rounded Rectangle 7"/>
            <p:cNvSpPr/>
            <p:nvPr/>
          </p:nvSpPr>
          <p:spPr>
            <a:xfrm>
              <a:off x="1941512" y="759561"/>
              <a:ext cx="9982199" cy="1488340"/>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0" name="TextBox 9"/>
                <p:cNvSpPr txBox="1"/>
                <p:nvPr/>
              </p:nvSpPr>
              <p:spPr>
                <a:xfrm>
                  <a:off x="2101848" y="838200"/>
                  <a:ext cx="9602789" cy="132341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Vẽ đồ thị G với các đỉnh và các cạnh như sau:</a:t>
                  </a:r>
                  <a:endParaRPr lang="en-US" sz="2600" b="1">
                    <a:latin typeface="Arial" pitchFamily="34" charset="0"/>
                    <a:cs typeface="Arial" pitchFamily="34" charset="0"/>
                  </a:endParaRPr>
                </a:p>
                <a:p>
                  <a:pPr algn="just"/>
                  <a:r>
                    <a:rPr lang="en-US" sz="2600" b="1">
                      <a:latin typeface="Arial" pitchFamily="34" charset="0"/>
                      <a:cs typeface="Arial" pitchFamily="34" charset="0"/>
                    </a:rPr>
                    <a:t>      </a:t>
                  </a:r>
                  <a14:m>
                    <m:oMath xmlns:m="http://schemas.openxmlformats.org/officeDocument/2006/math">
                      <m:r>
                        <a:rPr lang="vi-VN" sz="2600" b="1" i="1" smtClean="0">
                          <a:latin typeface="Cambria Math"/>
                          <a:cs typeface="Arial" pitchFamily="34" charset="0"/>
                        </a:rPr>
                        <m:t>𝑽</m:t>
                      </m:r>
                      <m:r>
                        <a:rPr lang="vi-VN" sz="2600" b="1" i="1" smtClean="0">
                          <a:latin typeface="Cambria Math"/>
                          <a:cs typeface="Arial" pitchFamily="34" charset="0"/>
                        </a:rPr>
                        <m:t>(</m:t>
                      </m:r>
                      <m:r>
                        <a:rPr lang="vi-VN" sz="2600" b="1" i="1" smtClean="0">
                          <a:latin typeface="Cambria Math"/>
                          <a:cs typeface="Arial" pitchFamily="34" charset="0"/>
                        </a:rPr>
                        <m:t>𝑮</m:t>
                      </m:r>
                      <m:r>
                        <a:rPr lang="vi-VN" sz="2600" b="1" i="1">
                          <a:latin typeface="Cambria Math"/>
                          <a:cs typeface="Arial" pitchFamily="34" charset="0"/>
                        </a:rPr>
                        <m:t>)={</m:t>
                      </m:r>
                      <m:r>
                        <a:rPr lang="vi-VN" sz="2600" b="1" i="1">
                          <a:latin typeface="Cambria Math"/>
                          <a:cs typeface="Arial" pitchFamily="34" charset="0"/>
                        </a:rPr>
                        <m:t>𝑼</m:t>
                      </m:r>
                      <m:r>
                        <a:rPr lang="vi-VN" sz="2600" b="1" i="1">
                          <a:latin typeface="Cambria Math"/>
                          <a:cs typeface="Arial" pitchFamily="34" charset="0"/>
                        </a:rPr>
                        <m:t>, </m:t>
                      </m:r>
                      <m:r>
                        <a:rPr lang="vi-VN" sz="2600" b="1" i="1">
                          <a:latin typeface="Cambria Math"/>
                          <a:cs typeface="Arial" pitchFamily="34" charset="0"/>
                        </a:rPr>
                        <m:t>𝑾</m:t>
                      </m:r>
                      <m:r>
                        <a:rPr lang="vi-VN" sz="2600" b="1" i="1">
                          <a:latin typeface="Cambria Math"/>
                          <a:cs typeface="Arial" pitchFamily="34" charset="0"/>
                        </a:rPr>
                        <m:t>, </m:t>
                      </m:r>
                      <m:r>
                        <a:rPr lang="vi-VN" sz="2600" b="1" i="1">
                          <a:latin typeface="Cambria Math"/>
                          <a:cs typeface="Arial" pitchFamily="34" charset="0"/>
                        </a:rPr>
                        <m:t>𝑿</m:t>
                      </m:r>
                      <m:r>
                        <a:rPr lang="vi-VN" sz="2600" b="1" i="1">
                          <a:latin typeface="Cambria Math"/>
                          <a:cs typeface="Arial" pitchFamily="34" charset="0"/>
                        </a:rPr>
                        <m:t>, </m:t>
                      </m:r>
                      <m:r>
                        <a:rPr lang="vi-VN" sz="2600" b="1" i="1">
                          <a:latin typeface="Cambria Math"/>
                          <a:cs typeface="Arial" pitchFamily="34" charset="0"/>
                        </a:rPr>
                        <m:t>𝒁</m:t>
                      </m:r>
                      <m:r>
                        <a:rPr lang="vi-VN" sz="2600" b="1" i="1">
                          <a:latin typeface="Cambria Math"/>
                          <a:cs typeface="Arial" pitchFamily="34" charset="0"/>
                        </a:rPr>
                        <m:t>} </m:t>
                      </m:r>
                    </m:oMath>
                  </a14:m>
                  <a:r>
                    <a:rPr lang="vi-VN" sz="2600" b="1">
                      <a:latin typeface="Arial" pitchFamily="34" charset="0"/>
                      <a:cs typeface="Arial" pitchFamily="34" charset="0"/>
                    </a:rPr>
                    <a:t>và </a:t>
                  </a:r>
                  <a14:m>
                    <m:oMath xmlns:m="http://schemas.openxmlformats.org/officeDocument/2006/math">
                      <m:r>
                        <a:rPr lang="vi-VN" sz="2600" b="1" i="1" smtClean="0">
                          <a:latin typeface="Cambria Math"/>
                          <a:cs typeface="Arial" pitchFamily="34" charset="0"/>
                        </a:rPr>
                        <m:t>𝑬</m:t>
                      </m:r>
                      <m:r>
                        <a:rPr lang="vi-VN" sz="2600" b="1" i="1" smtClean="0">
                          <a:latin typeface="Cambria Math"/>
                          <a:cs typeface="Arial" pitchFamily="34" charset="0"/>
                        </a:rPr>
                        <m:t>(</m:t>
                      </m:r>
                      <m:r>
                        <a:rPr lang="vi-VN" sz="2600" b="1" i="1" smtClean="0">
                          <a:latin typeface="Cambria Math"/>
                          <a:cs typeface="Arial" pitchFamily="34" charset="0"/>
                        </a:rPr>
                        <m:t>𝑮</m:t>
                      </m:r>
                      <m:r>
                        <a:rPr lang="vi-VN" sz="2600" b="1" i="1" smtClean="0">
                          <a:latin typeface="Cambria Math"/>
                          <a:cs typeface="Arial" pitchFamily="34" charset="0"/>
                        </a:rPr>
                        <m:t>)={</m:t>
                      </m:r>
                      <m:r>
                        <a:rPr lang="vi-VN" sz="2600" b="1" i="1" smtClean="0">
                          <a:latin typeface="Cambria Math"/>
                          <a:cs typeface="Arial" pitchFamily="34" charset="0"/>
                        </a:rPr>
                        <m:t>𝑼𝑾</m:t>
                      </m:r>
                      <m:r>
                        <a:rPr lang="vi-VN" sz="2600" b="1" i="1" smtClean="0">
                          <a:latin typeface="Cambria Math"/>
                          <a:cs typeface="Arial" pitchFamily="34" charset="0"/>
                        </a:rPr>
                        <m:t>, </m:t>
                      </m:r>
                      <m:r>
                        <a:rPr lang="vi-VN" sz="2600" b="1" i="1" smtClean="0">
                          <a:latin typeface="Cambria Math"/>
                          <a:cs typeface="Arial" pitchFamily="34" charset="0"/>
                        </a:rPr>
                        <m:t>𝑾𝑿</m:t>
                      </m:r>
                      <m:r>
                        <a:rPr lang="vi-VN" sz="2600" b="1" i="1" smtClean="0">
                          <a:latin typeface="Cambria Math"/>
                          <a:cs typeface="Arial" pitchFamily="34" charset="0"/>
                        </a:rPr>
                        <m:t>, </m:t>
                      </m:r>
                      <m:r>
                        <a:rPr lang="vi-VN" sz="2600" b="1" i="1" smtClean="0">
                          <a:latin typeface="Cambria Math"/>
                          <a:cs typeface="Arial" pitchFamily="34" charset="0"/>
                        </a:rPr>
                        <m:t>𝑾𝒁</m:t>
                      </m:r>
                      <m:r>
                        <a:rPr lang="vi-VN" sz="2600" b="1" i="1" smtClean="0">
                          <a:latin typeface="Cambria Math"/>
                          <a:cs typeface="Arial" pitchFamily="34" charset="0"/>
                        </a:rPr>
                        <m:t>, </m:t>
                      </m:r>
                      <m:r>
                        <a:rPr lang="vi-VN" sz="2600" b="1" i="1">
                          <a:latin typeface="Cambria Math"/>
                          <a:cs typeface="Arial" pitchFamily="34" charset="0"/>
                        </a:rPr>
                        <m:t>𝑿𝒁</m:t>
                      </m:r>
                      <m:r>
                        <a:rPr lang="vi-VN" sz="2600" b="1" i="1" smtClean="0">
                          <a:latin typeface="Cambria Math"/>
                          <a:cs typeface="Arial" pitchFamily="34" charset="0"/>
                        </a:rPr>
                        <m:t>}.</m:t>
                      </m:r>
                    </m:oMath>
                  </a14:m>
                  <a:endParaRPr lang="en-US" sz="2600" b="1">
                    <a:latin typeface="Arial" pitchFamily="34" charset="0"/>
                    <a:cs typeface="Arial" pitchFamily="34" charset="0"/>
                  </a:endParaRPr>
                </a:p>
                <a:p>
                  <a:pPr algn="just"/>
                  <a:r>
                    <a:rPr lang="en-US" sz="2600" b="1">
                      <a:latin typeface="Arial" pitchFamily="34" charset="0"/>
                      <a:cs typeface="Arial" pitchFamily="34" charset="0"/>
                    </a:rPr>
                    <a:t> </a:t>
                  </a:r>
                  <a:r>
                    <a:rPr lang="vi-VN" sz="2600" b="1">
                      <a:latin typeface="Arial" pitchFamily="34" charset="0"/>
                      <a:cs typeface="Arial" pitchFamily="34" charset="0"/>
                    </a:rPr>
                    <a:t>G có phải là một đơn đồ thị không?</a:t>
                  </a:r>
                </a:p>
              </p:txBody>
            </p:sp>
          </mc:Choice>
          <mc:Fallback xmlns="">
            <p:sp>
              <p:nvSpPr>
                <p:cNvPr id="10" name="TextBox 9"/>
                <p:cNvSpPr txBox="1">
                  <a:spLocks noRot="1" noChangeAspect="1" noMove="1" noResize="1" noEditPoints="1" noAdjustHandles="1" noChangeArrowheads="1" noChangeShapeType="1" noTextEdit="1"/>
                </p:cNvSpPr>
                <p:nvPr/>
              </p:nvSpPr>
              <p:spPr>
                <a:xfrm>
                  <a:off x="2101848" y="838200"/>
                  <a:ext cx="9602789" cy="1323417"/>
                </a:xfrm>
                <a:prstGeom prst="rect">
                  <a:avLst/>
                </a:prstGeom>
                <a:blipFill rotWithShape="1">
                  <a:blip r:embed="rId4"/>
                  <a:stretch>
                    <a:fillRect l="-825" t="-3226" b="-9217"/>
                  </a:stretch>
                </a:blipFill>
              </p:spPr>
              <p:txBody>
                <a:bodyPr/>
                <a:lstStyle/>
                <a:p>
                  <a:r>
                    <a:rPr lang="en-US">
                      <a:noFill/>
                    </a:rPr>
                    <a:t> </a:t>
                  </a:r>
                </a:p>
              </p:txBody>
            </p:sp>
          </mc:Fallback>
        </mc:AlternateContent>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4722812" y="2819400"/>
            <a:ext cx="2544763" cy="492443"/>
          </a:xfrm>
          <a:prstGeom prst="rect">
            <a:avLst/>
          </a:prstGeom>
          <a:noFill/>
        </p:spPr>
        <p:txBody>
          <a:bodyPr wrap="square" rtlCol="0">
            <a:spAutoFit/>
          </a:bodyPr>
          <a:lstStyle/>
          <a:p>
            <a:pPr marL="342900" indent="-342900" algn="just">
              <a:buFont typeface="Wingdings" pitchFamily="2" charset="2"/>
              <a:buChar char="v"/>
            </a:pPr>
            <a:r>
              <a:rPr lang="en-US" sz="2600" b="1">
                <a:latin typeface="Arial" pitchFamily="34" charset="0"/>
                <a:cs typeface="Arial" pitchFamily="34" charset="0"/>
              </a:rPr>
              <a:t>Đồ thị G :</a:t>
            </a:r>
            <a:endParaRPr lang="vi-VN" sz="2600" b="1">
              <a:solidFill>
                <a:srgbClr val="FF0000"/>
              </a:solidFill>
              <a:latin typeface="Arial" pitchFamily="34" charset="0"/>
              <a:cs typeface="Arial" pitchFamily="34" charset="0"/>
            </a:endParaRPr>
          </a:p>
        </p:txBody>
      </p:sp>
      <p:sp>
        <p:nvSpPr>
          <p:cNvPr id="13" name="TextBox 12"/>
          <p:cNvSpPr txBox="1"/>
          <p:nvPr/>
        </p:nvSpPr>
        <p:spPr>
          <a:xfrm>
            <a:off x="212503" y="76200"/>
            <a:ext cx="4854739" cy="492443"/>
          </a:xfrm>
          <a:prstGeom prst="rect">
            <a:avLst/>
          </a:prstGeom>
          <a:noFill/>
        </p:spPr>
        <p:txBody>
          <a:bodyPr wrap="square" rtlCol="0">
            <a:spAutoFit/>
          </a:bodyPr>
          <a:lstStyle/>
          <a:p>
            <a:pPr algn="just"/>
            <a:r>
              <a:rPr lang="en-US" sz="2600" b="1">
                <a:solidFill>
                  <a:schemeClr val="accent2">
                    <a:lumMod val="75000"/>
                  </a:schemeClr>
                </a:solidFill>
                <a:latin typeface="Arial" pitchFamily="34" charset="0"/>
                <a:cs typeface="Arial" pitchFamily="34" charset="0"/>
              </a:rPr>
              <a:t>b) Đơn đồ thị và đa đồ thị</a:t>
            </a:r>
          </a:p>
        </p:txBody>
      </p:sp>
      <p:sp>
        <p:nvSpPr>
          <p:cNvPr id="17" name="TextBox 16"/>
          <p:cNvSpPr txBox="1"/>
          <p:nvPr/>
        </p:nvSpPr>
        <p:spPr>
          <a:xfrm>
            <a:off x="1873249" y="3429000"/>
            <a:ext cx="5470527" cy="1200329"/>
          </a:xfrm>
          <a:prstGeom prst="rect">
            <a:avLst/>
          </a:prstGeom>
          <a:noFill/>
        </p:spPr>
        <p:txBody>
          <a:bodyPr wrap="square" rtlCol="0">
            <a:spAutoFit/>
          </a:bodyPr>
          <a:lstStyle/>
          <a:p>
            <a:pPr algn="just"/>
            <a:r>
              <a:rPr lang="vi-VN" b="1">
                <a:latin typeface="Arial" pitchFamily="34" charset="0"/>
                <a:cs typeface="Arial" pitchFamily="34" charset="0"/>
              </a:rPr>
              <a:t>G là một </a:t>
            </a:r>
            <a:r>
              <a:rPr lang="vi-VN" b="1">
                <a:solidFill>
                  <a:schemeClr val="accent2">
                    <a:lumMod val="75000"/>
                  </a:schemeClr>
                </a:solidFill>
                <a:latin typeface="Arial" pitchFamily="34" charset="0"/>
                <a:cs typeface="Arial" pitchFamily="34" charset="0"/>
              </a:rPr>
              <a:t>đơn đồ thị</a:t>
            </a:r>
            <a:r>
              <a:rPr lang="vi-VN" b="1">
                <a:latin typeface="Arial" pitchFamily="34" charset="0"/>
                <a:cs typeface="Arial" pitchFamily="34" charset="0"/>
              </a:rPr>
              <a:t>, do hai đỉnh bất kì đều nối với nhau bởi không quá một cạnh.</a:t>
            </a:r>
            <a:endParaRPr lang="vi-VN" b="1">
              <a:solidFill>
                <a:srgbClr val="FF0000"/>
              </a:solidFill>
              <a:latin typeface="Arial" pitchFamily="34" charset="0"/>
              <a:cs typeface="Arial" pitchFamily="34" charset="0"/>
            </a:endParaRPr>
          </a:p>
        </p:txBody>
      </p:sp>
      <p:pic>
        <p:nvPicPr>
          <p:cNvPr id="1843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9412" y="2467064"/>
            <a:ext cx="341947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8129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8434"/>
                                        </p:tgtEl>
                                        <p:attrNameLst>
                                          <p:attrName>style.visibility</p:attrName>
                                        </p:attrNameLst>
                                      </p:cBhvr>
                                      <p:to>
                                        <p:strVal val="visible"/>
                                      </p:to>
                                    </p:set>
                                    <p:animEffect transition="in" filter="wipe(left)">
                                      <p:cBhvr>
                                        <p:cTn id="20" dur="500"/>
                                        <p:tgtEl>
                                          <p:spTgt spid="184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213" y="270771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31812" y="3088719"/>
            <a:ext cx="7833257" cy="2092881"/>
          </a:xfrm>
          <a:prstGeom prst="rect">
            <a:avLst/>
          </a:prstGeom>
          <a:noFill/>
        </p:spPr>
        <p:txBody>
          <a:bodyPr wrap="square" rtlCol="0">
            <a:spAutoFit/>
          </a:bodyPr>
          <a:lstStyle/>
          <a:p>
            <a:pPr marL="457200" indent="-457200" algn="just">
              <a:buFont typeface="Wingdings" pitchFamily="2" charset="2"/>
              <a:buChar char="v"/>
            </a:pPr>
            <a:r>
              <a:rPr lang="vi-VN" sz="2600" b="1">
                <a:latin typeface="Arial" pitchFamily="34" charset="0"/>
                <a:cs typeface="Arial" pitchFamily="34" charset="0"/>
              </a:rPr>
              <a:t>Quan sát đồ thị có được từ Luyện tập 1, ta thấy không có bất kì cặp đỉnh nào của đồ thị mà không có cạnh nối chúng với nhau hay mỗi cặp đỉnh của đồ thị đều được nối với nhau bằng một cạnh.</a:t>
            </a:r>
            <a:endParaRPr lang="en-US" sz="2600" b="1">
              <a:solidFill>
                <a:schemeClr val="accent2">
                  <a:lumMod val="75000"/>
                </a:schemeClr>
              </a:solidFill>
              <a:latin typeface="Arial" pitchFamily="34" charset="0"/>
              <a:cs typeface="Arial" pitchFamily="34" charset="0"/>
            </a:endParaRPr>
          </a:p>
        </p:txBody>
      </p:sp>
      <p:sp>
        <p:nvSpPr>
          <p:cNvPr id="16" name="AutoShape 4"/>
          <p:cNvSpPr>
            <a:spLocks noChangeArrowheads="1"/>
          </p:cNvSpPr>
          <p:nvPr/>
        </p:nvSpPr>
        <p:spPr bwMode="gray">
          <a:xfrm>
            <a:off x="447214" y="95249"/>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sp>
        <p:nvSpPr>
          <p:cNvPr id="21" name="TextBox 20"/>
          <p:cNvSpPr txBox="1"/>
          <p:nvPr/>
        </p:nvSpPr>
        <p:spPr>
          <a:xfrm>
            <a:off x="325273" y="609600"/>
            <a:ext cx="3025940" cy="492443"/>
          </a:xfrm>
          <a:prstGeom prst="rect">
            <a:avLst/>
          </a:prstGeom>
          <a:noFill/>
        </p:spPr>
        <p:txBody>
          <a:bodyPr wrap="square" rtlCol="0">
            <a:spAutoFit/>
          </a:bodyPr>
          <a:lstStyle/>
          <a:p>
            <a:pPr algn="just"/>
            <a:r>
              <a:rPr lang="en-US" sz="2600" b="1">
                <a:solidFill>
                  <a:schemeClr val="accent2">
                    <a:lumMod val="75000"/>
                  </a:schemeClr>
                </a:solidFill>
                <a:latin typeface="Arial" pitchFamily="34" charset="0"/>
                <a:cs typeface="Arial" pitchFamily="34" charset="0"/>
              </a:rPr>
              <a:t>c) Đồ thị đầy đủ .</a:t>
            </a:r>
          </a:p>
        </p:txBody>
      </p:sp>
      <p:grpSp>
        <p:nvGrpSpPr>
          <p:cNvPr id="3" name="Group 2"/>
          <p:cNvGrpSpPr/>
          <p:nvPr/>
        </p:nvGrpSpPr>
        <p:grpSpPr>
          <a:xfrm>
            <a:off x="289088" y="1156173"/>
            <a:ext cx="11558425" cy="1434627"/>
            <a:chOff x="289088" y="1156173"/>
            <a:chExt cx="11558425" cy="1434627"/>
          </a:xfrm>
        </p:grpSpPr>
        <p:sp>
          <p:nvSpPr>
            <p:cNvPr id="17" name="Rounded Rectangle 16"/>
            <p:cNvSpPr/>
            <p:nvPr/>
          </p:nvSpPr>
          <p:spPr>
            <a:xfrm>
              <a:off x="289088" y="1156173"/>
              <a:ext cx="11558425" cy="1434627"/>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065212" y="1197011"/>
              <a:ext cx="10648950" cy="1292662"/>
            </a:xfrm>
            <a:prstGeom prst="rect">
              <a:avLst/>
            </a:prstGeom>
            <a:noFill/>
          </p:spPr>
          <p:txBody>
            <a:bodyPr wrap="square" rtlCol="0">
              <a:spAutoFit/>
            </a:bodyPr>
            <a:lstStyle/>
            <a:p>
              <a:r>
                <a:rPr lang="en-US" sz="2600" b="1">
                  <a:latin typeface="Arial" pitchFamily="34" charset="0"/>
                  <a:cs typeface="Arial" pitchFamily="34" charset="0"/>
                </a:rPr>
                <a:t>          </a:t>
              </a:r>
              <a:r>
                <a:rPr lang="vi-VN" sz="2600" b="1">
                  <a:solidFill>
                    <a:schemeClr val="accent2">
                      <a:lumMod val="75000"/>
                    </a:schemeClr>
                  </a:solidFill>
                  <a:latin typeface="Arial" pitchFamily="34" charset="0"/>
                  <a:cs typeface="Arial" pitchFamily="34" charset="0"/>
                </a:rPr>
                <a:t>Nhận biết Đồ thị đầy đủ .</a:t>
              </a:r>
            </a:p>
            <a:p>
              <a:r>
                <a:rPr lang="en-US" b="1">
                  <a:latin typeface="Arial" pitchFamily="34" charset="0"/>
                  <a:cs typeface="Arial" pitchFamily="34" charset="0"/>
                </a:rPr>
                <a:t>           </a:t>
              </a:r>
              <a:r>
                <a:rPr lang="vi-VN" sz="2600" b="1">
                  <a:latin typeface="Arial" pitchFamily="34" charset="0"/>
                  <a:cs typeface="Arial" pitchFamily="34" charset="0"/>
                </a:rPr>
                <a:t>Xét đồ thị nhận được trong Luyện tập 1. Có cặp đỉnh nào của đồ thị này mà không có cạnh nào nối chúng không?</a:t>
              </a:r>
            </a:p>
          </p:txBody>
        </p:sp>
        <p:pic>
          <p:nvPicPr>
            <p:cNvPr id="1945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85" b="29886"/>
            <a:stretch/>
          </p:blipFill>
          <p:spPr bwMode="auto">
            <a:xfrm>
              <a:off x="447214" y="1175223"/>
              <a:ext cx="1560584" cy="54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5212" y="2667000"/>
            <a:ext cx="33147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7002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1399" y="762000"/>
            <a:ext cx="11585436" cy="1675640"/>
            <a:chOff x="536012" y="4495800"/>
            <a:chExt cx="11585436" cy="1675640"/>
          </a:xfrm>
        </p:grpSpPr>
        <p:sp>
          <p:nvSpPr>
            <p:cNvPr id="21" name="Rounded Rectangle 20"/>
            <p:cNvSpPr/>
            <p:nvPr/>
          </p:nvSpPr>
          <p:spPr>
            <a:xfrm>
              <a:off x="536012" y="4495800"/>
              <a:ext cx="11125201" cy="15240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8024" y="4650938"/>
              <a:ext cx="10377389" cy="892552"/>
            </a:xfrm>
            <a:prstGeom prst="rect">
              <a:avLst/>
            </a:prstGeom>
            <a:noFill/>
          </p:spPr>
          <p:txBody>
            <a:bodyPr wrap="square" rtlCol="0">
              <a:spAutoFit/>
            </a:bodyPr>
            <a:lstStyle/>
            <a:p>
              <a:pPr marL="342900" indent="-342900">
                <a:buFont typeface="Arial" pitchFamily="34" charset="0"/>
                <a:buChar char="•"/>
              </a:pPr>
              <a:r>
                <a:rPr lang="en-US" sz="2600" b="1">
                  <a:latin typeface="Arial" pitchFamily="34" charset="0"/>
                  <a:cs typeface="Arial" pitchFamily="34" charset="0"/>
                </a:rPr>
                <a:t>Một </a:t>
              </a:r>
              <a:r>
                <a:rPr lang="en-US" sz="2600" b="1">
                  <a:solidFill>
                    <a:schemeClr val="accent2">
                      <a:lumMod val="75000"/>
                    </a:schemeClr>
                  </a:solidFill>
                  <a:latin typeface="Arial" pitchFamily="34" charset="0"/>
                  <a:cs typeface="Arial" pitchFamily="34" charset="0"/>
                </a:rPr>
                <a:t>đồ thị </a:t>
              </a:r>
              <a:r>
                <a:rPr lang="en-US" sz="2600" b="1">
                  <a:latin typeface="Arial" pitchFamily="34" charset="0"/>
                  <a:cs typeface="Arial" pitchFamily="34" charset="0"/>
                </a:rPr>
                <a:t>là đầy đủ khi và chỉ khi mỗi cặp đỉnh của nó đều được nối bằng một cạnh .</a:t>
              </a:r>
              <a:endParaRPr lang="vi-VN" sz="2600"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73893" y="4724400"/>
              <a:ext cx="1347555" cy="1447040"/>
            </a:xfrm>
            <a:prstGeom prst="rect">
              <a:avLst/>
            </a:prstGeom>
          </p:spPr>
        </p:pic>
      </p:grpSp>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27012" y="136207"/>
            <a:ext cx="3025940" cy="492443"/>
          </a:xfrm>
          <a:prstGeom prst="rect">
            <a:avLst/>
          </a:prstGeom>
          <a:noFill/>
        </p:spPr>
        <p:txBody>
          <a:bodyPr wrap="square" rtlCol="0">
            <a:spAutoFit/>
          </a:bodyPr>
          <a:lstStyle/>
          <a:p>
            <a:pPr algn="just"/>
            <a:r>
              <a:rPr lang="en-US" sz="2600" b="1">
                <a:solidFill>
                  <a:schemeClr val="accent2">
                    <a:lumMod val="75000"/>
                  </a:schemeClr>
                </a:solidFill>
                <a:latin typeface="Arial" pitchFamily="34" charset="0"/>
                <a:cs typeface="Arial" pitchFamily="34" charset="0"/>
              </a:rPr>
              <a:t>c) Đồ thị đầy đủ .</a:t>
            </a:r>
          </a:p>
        </p:txBody>
      </p:sp>
      <p:grpSp>
        <p:nvGrpSpPr>
          <p:cNvPr id="2" name="Group 1"/>
          <p:cNvGrpSpPr/>
          <p:nvPr/>
        </p:nvGrpSpPr>
        <p:grpSpPr>
          <a:xfrm>
            <a:off x="608012" y="2649378"/>
            <a:ext cx="10896599" cy="1785105"/>
            <a:chOff x="760413" y="2649378"/>
            <a:chExt cx="10896599" cy="1785105"/>
          </a:xfrm>
        </p:grpSpPr>
        <p:sp>
          <p:nvSpPr>
            <p:cNvPr id="27" name="TextBox 26"/>
            <p:cNvSpPr txBox="1"/>
            <p:nvPr/>
          </p:nvSpPr>
          <p:spPr>
            <a:xfrm>
              <a:off x="760413" y="2649378"/>
              <a:ext cx="2438400" cy="492443"/>
            </a:xfrm>
            <a:prstGeom prst="rect">
              <a:avLst/>
            </a:prstGeom>
            <a:noFill/>
          </p:spPr>
          <p:txBody>
            <a:bodyPr wrap="square" rtlCol="0">
              <a:spAutoFit/>
            </a:bodyPr>
            <a:lstStyle/>
            <a:p>
              <a:pPr marL="457200" indent="-457200" algn="just">
                <a:buFont typeface="Wingdings" pitchFamily="2" charset="2"/>
                <a:buChar char="v"/>
              </a:pPr>
              <a:r>
                <a:rPr lang="en-US" sz="2600" b="1">
                  <a:solidFill>
                    <a:srgbClr val="0F3D13"/>
                  </a:solidFill>
                  <a:latin typeface="Arial" pitchFamily="34" charset="0"/>
                  <a:cs typeface="Arial" pitchFamily="34" charset="0"/>
                </a:rPr>
                <a:t>Nhận xét :</a:t>
              </a:r>
            </a:p>
          </p:txBody>
        </p:sp>
        <p:sp>
          <p:nvSpPr>
            <p:cNvPr id="28" name="TextBox 27"/>
            <p:cNvSpPr txBox="1"/>
            <p:nvPr/>
          </p:nvSpPr>
          <p:spPr>
            <a:xfrm>
              <a:off x="1446212" y="3141821"/>
              <a:ext cx="10210800" cy="1292662"/>
            </a:xfrm>
            <a:prstGeom prst="rect">
              <a:avLst/>
            </a:prstGeom>
            <a:noFill/>
          </p:spPr>
          <p:txBody>
            <a:bodyPr wrap="square" rtlCol="0">
              <a:spAutoFit/>
            </a:bodyPr>
            <a:lstStyle/>
            <a:p>
              <a:pPr algn="just"/>
              <a:r>
                <a:rPr lang="en-US" sz="2600" b="1">
                  <a:latin typeface="Arial" pitchFamily="34" charset="0"/>
                  <a:cs typeface="Arial" pitchFamily="34" charset="0"/>
                </a:rPr>
                <a:t>Một đồ thị đầy đủ là đồ thị mà mọi cặp đỉnh của nó đều là kề nhau. Một đồ thị đầy đủ hoàn toàn được xác định bởi số đỉnh của nó. Đồ thị đầy đủ có n đỉnh thường được kí hiệu là </a:t>
              </a:r>
              <a:r>
                <a:rPr lang="en-US" sz="2600" b="1">
                  <a:solidFill>
                    <a:srgbClr val="C00000"/>
                  </a:solidFill>
                  <a:latin typeface="Arial" pitchFamily="34" charset="0"/>
                  <a:cs typeface="Arial" pitchFamily="34" charset="0"/>
                </a:rPr>
                <a:t>K</a:t>
              </a:r>
              <a:r>
                <a:rPr lang="en-US" sz="2600" b="1" baseline="-25000">
                  <a:solidFill>
                    <a:srgbClr val="C00000"/>
                  </a:solidFill>
                  <a:latin typeface="Arial" pitchFamily="34" charset="0"/>
                  <a:cs typeface="Arial" pitchFamily="34" charset="0"/>
                </a:rPr>
                <a:t>n</a:t>
              </a:r>
              <a:r>
                <a:rPr lang="en-US" sz="2600" b="1">
                  <a:latin typeface="Arial" pitchFamily="34" charset="0"/>
                  <a:cs typeface="Arial" pitchFamily="34" charset="0"/>
                </a:rPr>
                <a:t> .</a:t>
              </a:r>
            </a:p>
          </p:txBody>
        </p:sp>
      </p:grpSp>
    </p:spTree>
    <p:extLst>
      <p:ext uri="{BB962C8B-B14F-4D97-AF65-F5344CB8AC3E}">
        <p14:creationId xmlns:p14="http://schemas.microsoft.com/office/powerpoint/2010/main" val="33918998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2" y="176317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208212" y="2286000"/>
            <a:ext cx="7696200" cy="492443"/>
          </a:xfrm>
          <a:prstGeom prst="rect">
            <a:avLst/>
          </a:prstGeom>
          <a:noFill/>
        </p:spPr>
        <p:txBody>
          <a:bodyPr wrap="square" rtlCol="0">
            <a:spAutoFit/>
          </a:bodyPr>
          <a:lstStyle/>
          <a:p>
            <a:pPr marL="342900" indent="-342900" algn="just">
              <a:buFont typeface="Wingdings" pitchFamily="2" charset="2"/>
              <a:buChar char="v"/>
            </a:pPr>
            <a:r>
              <a:rPr lang="en-US" sz="2600" b="1">
                <a:latin typeface="Arial" pitchFamily="34" charset="0"/>
                <a:cs typeface="Arial" pitchFamily="34" charset="0"/>
              </a:rPr>
              <a:t>Ta có các đồ thị K</a:t>
            </a:r>
            <a:r>
              <a:rPr lang="en-US" sz="2600" b="1" baseline="-25000">
                <a:latin typeface="Arial" pitchFamily="34" charset="0"/>
                <a:cs typeface="Arial" pitchFamily="34" charset="0"/>
              </a:rPr>
              <a:t>2</a:t>
            </a:r>
            <a:r>
              <a:rPr lang="en-US" sz="2600" b="1">
                <a:latin typeface="Arial" pitchFamily="34" charset="0"/>
                <a:cs typeface="Arial" pitchFamily="34" charset="0"/>
              </a:rPr>
              <a:t> , K</a:t>
            </a:r>
            <a:r>
              <a:rPr lang="en-US" sz="2600" b="1" baseline="-25000">
                <a:latin typeface="Arial" pitchFamily="34" charset="0"/>
                <a:cs typeface="Arial" pitchFamily="34" charset="0"/>
              </a:rPr>
              <a:t>3</a:t>
            </a:r>
            <a:r>
              <a:rPr lang="en-US" sz="2600" b="1">
                <a:latin typeface="Arial" pitchFamily="34" charset="0"/>
                <a:cs typeface="Arial" pitchFamily="34" charset="0"/>
              </a:rPr>
              <a:t> và K</a:t>
            </a:r>
            <a:r>
              <a:rPr lang="en-US" sz="2600" b="1" baseline="-25000">
                <a:latin typeface="Arial" pitchFamily="34" charset="0"/>
                <a:cs typeface="Arial" pitchFamily="34" charset="0"/>
              </a:rPr>
              <a:t>4</a:t>
            </a:r>
            <a:r>
              <a:rPr lang="en-US" sz="2600" b="1">
                <a:latin typeface="Arial" pitchFamily="34" charset="0"/>
                <a:cs typeface="Arial" pitchFamily="34" charset="0"/>
              </a:rPr>
              <a:t> như Hình 2.4</a:t>
            </a:r>
            <a:endParaRPr lang="vi-VN" sz="2600" b="1">
              <a:latin typeface="Arial" pitchFamily="34" charset="0"/>
              <a:cs typeface="Arial" pitchFamily="34" charset="0"/>
            </a:endParaRPr>
          </a:p>
        </p:txBody>
      </p:sp>
      <p:grpSp>
        <p:nvGrpSpPr>
          <p:cNvPr id="2" name="Group 1"/>
          <p:cNvGrpSpPr/>
          <p:nvPr/>
        </p:nvGrpSpPr>
        <p:grpSpPr>
          <a:xfrm>
            <a:off x="150376" y="572445"/>
            <a:ext cx="11735236" cy="1523605"/>
            <a:chOff x="150376" y="733406"/>
            <a:chExt cx="11735236" cy="1523605"/>
          </a:xfrm>
        </p:grpSpPr>
        <p:sp>
          <p:nvSpPr>
            <p:cNvPr id="8" name="Rounded Rectangle 7"/>
            <p:cNvSpPr/>
            <p:nvPr/>
          </p:nvSpPr>
          <p:spPr>
            <a:xfrm>
              <a:off x="1742930" y="892231"/>
              <a:ext cx="10142682" cy="907975"/>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360612" y="1063797"/>
              <a:ext cx="9372600" cy="507809"/>
            </a:xfrm>
            <a:prstGeom prst="rect">
              <a:avLst/>
            </a:prstGeom>
            <a:noFill/>
          </p:spPr>
          <p:txBody>
            <a:bodyPr wrap="square" lIns="121899" tIns="60949" rIns="121899" bIns="60949" rtlCol="0">
              <a:spAutoFit/>
            </a:bodyPr>
            <a:lstStyle/>
            <a:p>
              <a:pPr algn="just"/>
              <a:r>
                <a:rPr lang="en-US" sz="2500" b="1">
                  <a:latin typeface="Arial" pitchFamily="34" charset="0"/>
                  <a:cs typeface="Arial" pitchFamily="34" charset="0"/>
                </a:rPr>
                <a:t>Vẽ các đồ thị đầy đủ K</a:t>
              </a:r>
              <a:r>
                <a:rPr lang="en-US" sz="2500" b="1" baseline="-25000">
                  <a:latin typeface="Arial" pitchFamily="34" charset="0"/>
                  <a:cs typeface="Arial" pitchFamily="34" charset="0"/>
                </a:rPr>
                <a:t>2</a:t>
              </a:r>
              <a:r>
                <a:rPr lang="en-US" sz="2500" b="1">
                  <a:latin typeface="Arial" pitchFamily="34" charset="0"/>
                  <a:cs typeface="Arial" pitchFamily="34" charset="0"/>
                </a:rPr>
                <a:t> , K</a:t>
              </a:r>
              <a:r>
                <a:rPr lang="en-US" sz="2500" b="1" baseline="-25000">
                  <a:latin typeface="Arial" pitchFamily="34" charset="0"/>
                  <a:cs typeface="Arial" pitchFamily="34" charset="0"/>
                </a:rPr>
                <a:t>3</a:t>
              </a:r>
              <a:r>
                <a:rPr lang="en-US" sz="2500" b="1">
                  <a:latin typeface="Arial" pitchFamily="34" charset="0"/>
                  <a:cs typeface="Arial" pitchFamily="34" charset="0"/>
                </a:rPr>
                <a:t> và K</a:t>
              </a:r>
              <a:r>
                <a:rPr lang="en-US" sz="2500" b="1" baseline="-25000">
                  <a:latin typeface="Arial" pitchFamily="34" charset="0"/>
                  <a:cs typeface="Arial" pitchFamily="34" charset="0"/>
                </a:rPr>
                <a:t>4</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TextBox 30"/>
          <p:cNvSpPr txBox="1"/>
          <p:nvPr/>
        </p:nvSpPr>
        <p:spPr>
          <a:xfrm>
            <a:off x="212503" y="76200"/>
            <a:ext cx="4854739" cy="492443"/>
          </a:xfrm>
          <a:prstGeom prst="rect">
            <a:avLst/>
          </a:prstGeom>
          <a:noFill/>
        </p:spPr>
        <p:txBody>
          <a:bodyPr wrap="square" rtlCol="0">
            <a:spAutoFit/>
          </a:bodyPr>
          <a:lstStyle/>
          <a:p>
            <a:pPr algn="just"/>
            <a:r>
              <a:rPr lang="en-US" sz="2600" b="1">
                <a:solidFill>
                  <a:schemeClr val="accent2">
                    <a:lumMod val="75000"/>
                  </a:schemeClr>
                </a:solidFill>
                <a:latin typeface="Arial" pitchFamily="34" charset="0"/>
                <a:cs typeface="Arial" pitchFamily="34" charset="0"/>
              </a:rPr>
              <a:t>c) Đồ thị đầy đủ .</a:t>
            </a:r>
          </a:p>
        </p:txBody>
      </p:sp>
      <p:grpSp>
        <p:nvGrpSpPr>
          <p:cNvPr id="4" name="Group 3"/>
          <p:cNvGrpSpPr/>
          <p:nvPr/>
        </p:nvGrpSpPr>
        <p:grpSpPr>
          <a:xfrm>
            <a:off x="3770312" y="2981325"/>
            <a:ext cx="5257800" cy="1979027"/>
            <a:chOff x="3770312" y="2981325"/>
            <a:chExt cx="5257800" cy="1979027"/>
          </a:xfrm>
        </p:grpSpPr>
        <p:pic>
          <p:nvPicPr>
            <p:cNvPr id="2150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0312" y="4238625"/>
              <a:ext cx="14859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1012" y="3133725"/>
              <a:ext cx="14859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2212" y="2981325"/>
              <a:ext cx="14859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932063" y="4621798"/>
              <a:ext cx="1257897" cy="338554"/>
            </a:xfrm>
            <a:prstGeom prst="rect">
              <a:avLst/>
            </a:prstGeom>
            <a:noFill/>
          </p:spPr>
          <p:txBody>
            <a:bodyPr wrap="square" rtlCol="0">
              <a:spAutoFit/>
            </a:bodyPr>
            <a:lstStyle/>
            <a:p>
              <a:pPr algn="ctr"/>
              <a:r>
                <a:rPr lang="en-US" sz="1600" b="1">
                  <a:solidFill>
                    <a:srgbClr val="FF0000"/>
                  </a:solidFill>
                  <a:latin typeface="Arial" pitchFamily="34" charset="0"/>
                  <a:cs typeface="Arial" pitchFamily="34" charset="0"/>
                </a:rPr>
                <a:t>Hình 2.4</a:t>
              </a:r>
            </a:p>
          </p:txBody>
        </p:sp>
      </p:grpSp>
    </p:spTree>
    <p:extLst>
      <p:ext uri="{BB962C8B-B14F-4D97-AF65-F5344CB8AC3E}">
        <p14:creationId xmlns:p14="http://schemas.microsoft.com/office/powerpoint/2010/main" val="22161709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843" y="20814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11454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449372" y="1027705"/>
              <a:ext cx="9017140" cy="523198"/>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Vẽ các đồ thị đầy đủ có 5 đỉnh, có 6 đỉnh.</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212503" y="76200"/>
            <a:ext cx="4854739" cy="492443"/>
          </a:xfrm>
          <a:prstGeom prst="rect">
            <a:avLst/>
          </a:prstGeom>
          <a:noFill/>
        </p:spPr>
        <p:txBody>
          <a:bodyPr wrap="square" rtlCol="0">
            <a:spAutoFit/>
          </a:bodyPr>
          <a:lstStyle/>
          <a:p>
            <a:pPr algn="just"/>
            <a:r>
              <a:rPr lang="en-US" sz="2600" b="1">
                <a:solidFill>
                  <a:schemeClr val="accent2">
                    <a:lumMod val="75000"/>
                  </a:schemeClr>
                </a:solidFill>
                <a:latin typeface="Arial" pitchFamily="34" charset="0"/>
                <a:cs typeface="Arial" pitchFamily="34" charset="0"/>
              </a:rPr>
              <a:t>b) Đơn đồ thị và đa đồ thị</a:t>
            </a:r>
          </a:p>
        </p:txBody>
      </p:sp>
      <p:sp>
        <p:nvSpPr>
          <p:cNvPr id="17" name="TextBox 16"/>
          <p:cNvSpPr txBox="1"/>
          <p:nvPr/>
        </p:nvSpPr>
        <p:spPr>
          <a:xfrm>
            <a:off x="1949449" y="2514600"/>
            <a:ext cx="4525963" cy="461665"/>
          </a:xfrm>
          <a:prstGeom prst="rect">
            <a:avLst/>
          </a:prstGeom>
          <a:noFill/>
        </p:spPr>
        <p:txBody>
          <a:bodyPr wrap="square" rtlCol="0">
            <a:spAutoFit/>
          </a:bodyPr>
          <a:lstStyle/>
          <a:p>
            <a:pPr algn="just"/>
            <a:r>
              <a:rPr lang="vi-VN" b="1">
                <a:latin typeface="Arial" pitchFamily="34" charset="0"/>
                <a:cs typeface="Arial" pitchFamily="34" charset="0"/>
              </a:rPr>
              <a:t>+) Đồ thị đầy đủ có </a:t>
            </a:r>
            <a:r>
              <a:rPr lang="vi-VN" b="1">
                <a:solidFill>
                  <a:schemeClr val="accent2">
                    <a:lumMod val="75000"/>
                  </a:schemeClr>
                </a:solidFill>
                <a:latin typeface="Arial" pitchFamily="34" charset="0"/>
                <a:cs typeface="Arial" pitchFamily="34" charset="0"/>
              </a:rPr>
              <a:t>5</a:t>
            </a:r>
            <a:r>
              <a:rPr lang="vi-VN" b="1">
                <a:latin typeface="Arial" pitchFamily="34" charset="0"/>
                <a:cs typeface="Arial" pitchFamily="34" charset="0"/>
              </a:rPr>
              <a:t> đỉnh:</a:t>
            </a:r>
          </a:p>
        </p:txBody>
      </p:sp>
      <p:sp>
        <p:nvSpPr>
          <p:cNvPr id="18" name="TextBox 17"/>
          <p:cNvSpPr txBox="1"/>
          <p:nvPr/>
        </p:nvSpPr>
        <p:spPr>
          <a:xfrm>
            <a:off x="7283449" y="2514600"/>
            <a:ext cx="4525963" cy="461665"/>
          </a:xfrm>
          <a:prstGeom prst="rect">
            <a:avLst/>
          </a:prstGeom>
          <a:noFill/>
        </p:spPr>
        <p:txBody>
          <a:bodyPr wrap="square" rtlCol="0">
            <a:spAutoFit/>
          </a:bodyPr>
          <a:lstStyle/>
          <a:p>
            <a:pPr algn="just"/>
            <a:r>
              <a:rPr lang="vi-VN" b="1">
                <a:latin typeface="Arial" pitchFamily="34" charset="0"/>
                <a:cs typeface="Arial" pitchFamily="34" charset="0"/>
              </a:rPr>
              <a:t>+) Đồ thị đầy đủ có </a:t>
            </a:r>
            <a:r>
              <a:rPr lang="en-US" b="1">
                <a:solidFill>
                  <a:schemeClr val="accent2">
                    <a:lumMod val="75000"/>
                  </a:schemeClr>
                </a:solidFill>
                <a:latin typeface="Arial" pitchFamily="34" charset="0"/>
                <a:cs typeface="Arial" pitchFamily="34" charset="0"/>
              </a:rPr>
              <a:t>6</a:t>
            </a:r>
            <a:r>
              <a:rPr lang="vi-VN" b="1">
                <a:latin typeface="Arial" pitchFamily="34" charset="0"/>
                <a:cs typeface="Arial" pitchFamily="34" charset="0"/>
              </a:rPr>
              <a:t> đỉnh:</a:t>
            </a:r>
          </a:p>
        </p:txBody>
      </p:sp>
      <p:pic>
        <p:nvPicPr>
          <p:cNvPr id="2253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1363" y="3193072"/>
            <a:ext cx="3291886" cy="282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0337" y="2957810"/>
            <a:ext cx="3668305" cy="325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6505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2530"/>
                                        </p:tgtEl>
                                        <p:attrNameLst>
                                          <p:attrName>style.visibility</p:attrName>
                                        </p:attrNameLst>
                                      </p:cBhvr>
                                      <p:to>
                                        <p:strVal val="visible"/>
                                      </p:to>
                                    </p:set>
                                    <p:animEffect transition="in" filter="wipe(left)">
                                      <p:cBhvr>
                                        <p:cTn id="20" dur="500"/>
                                        <p:tgtEl>
                                          <p:spTgt spid="225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2531"/>
                                        </p:tgtEl>
                                        <p:attrNameLst>
                                          <p:attrName>style.visibility</p:attrName>
                                        </p:attrNameLst>
                                      </p:cBhvr>
                                      <p:to>
                                        <p:strVal val="visible"/>
                                      </p:to>
                                    </p:set>
                                    <p:animEffect transition="in" filter="wipe(left)">
                                      <p:cBhvr>
                                        <p:cTn id="29"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213" y="231354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260061" y="2694546"/>
            <a:ext cx="7010400" cy="492443"/>
          </a:xfrm>
          <a:prstGeom prst="rect">
            <a:avLst/>
          </a:prstGeom>
          <a:noFill/>
        </p:spPr>
        <p:txBody>
          <a:bodyPr wrap="square" rtlCol="0">
            <a:spAutoFit/>
          </a:bodyPr>
          <a:lstStyle/>
          <a:p>
            <a:pPr marL="457200" indent="-457200" algn="just">
              <a:buFont typeface="Wingdings" pitchFamily="2" charset="2"/>
              <a:buChar char="v"/>
            </a:pPr>
            <a:r>
              <a:rPr lang="vi-VN" sz="2600" b="1">
                <a:latin typeface="Arial" pitchFamily="34" charset="0"/>
                <a:cs typeface="Arial" pitchFamily="34" charset="0"/>
              </a:rPr>
              <a:t>Đỉnh là đầu mút của 0 cạnh là đỉnh G.</a:t>
            </a:r>
          </a:p>
        </p:txBody>
      </p:sp>
      <p:sp>
        <p:nvSpPr>
          <p:cNvPr id="16" name="AutoShape 4"/>
          <p:cNvSpPr>
            <a:spLocks noChangeArrowheads="1"/>
          </p:cNvSpPr>
          <p:nvPr/>
        </p:nvSpPr>
        <p:spPr bwMode="gray">
          <a:xfrm>
            <a:off x="447214" y="95249"/>
            <a:ext cx="3132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2 . BẬC CỦA ĐỈNH</a:t>
            </a:r>
            <a:endParaRPr lang="vi-VN" sz="2000" b="1">
              <a:solidFill>
                <a:schemeClr val="bg1"/>
              </a:solidFill>
              <a:latin typeface="Arial" pitchFamily="34" charset="0"/>
              <a:cs typeface="Arial" pitchFamily="34" charset="0"/>
            </a:endParaRPr>
          </a:p>
        </p:txBody>
      </p:sp>
      <p:grpSp>
        <p:nvGrpSpPr>
          <p:cNvPr id="2" name="Group 1"/>
          <p:cNvGrpSpPr/>
          <p:nvPr/>
        </p:nvGrpSpPr>
        <p:grpSpPr>
          <a:xfrm>
            <a:off x="289088" y="762000"/>
            <a:ext cx="11710824" cy="1434627"/>
            <a:chOff x="289088" y="1156173"/>
            <a:chExt cx="11710824" cy="1434627"/>
          </a:xfrm>
        </p:grpSpPr>
        <p:sp>
          <p:nvSpPr>
            <p:cNvPr id="17" name="Rounded Rectangle 16"/>
            <p:cNvSpPr/>
            <p:nvPr/>
          </p:nvSpPr>
          <p:spPr>
            <a:xfrm>
              <a:off x="289088" y="1156173"/>
              <a:ext cx="11558425" cy="1434627"/>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065212" y="1197011"/>
              <a:ext cx="10934700" cy="1292662"/>
            </a:xfrm>
            <a:prstGeom prst="rect">
              <a:avLst/>
            </a:prstGeom>
            <a:noFill/>
          </p:spPr>
          <p:txBody>
            <a:bodyPr wrap="square" rtlCol="0">
              <a:spAutoFit/>
            </a:bodyPr>
            <a:lstStyle/>
            <a:p>
              <a:r>
                <a:rPr lang="en-US" sz="2600" b="1">
                  <a:latin typeface="Arial" pitchFamily="34" charset="0"/>
                  <a:cs typeface="Arial" pitchFamily="34" charset="0"/>
                </a:rPr>
                <a:t>          </a:t>
              </a:r>
              <a:r>
                <a:rPr lang="vi-VN" sz="2600" b="1">
                  <a:solidFill>
                    <a:schemeClr val="accent2">
                      <a:lumMod val="75000"/>
                    </a:schemeClr>
                  </a:solidFill>
                  <a:latin typeface="Arial" pitchFamily="34" charset="0"/>
                  <a:cs typeface="Arial" pitchFamily="34" charset="0"/>
                </a:rPr>
                <a:t>Nhận biết bậc của đỉnh.</a:t>
              </a:r>
            </a:p>
            <a:p>
              <a:r>
                <a:rPr lang="en-US" b="1">
                  <a:latin typeface="Arial" pitchFamily="34" charset="0"/>
                  <a:cs typeface="Arial" pitchFamily="34" charset="0"/>
                </a:rPr>
                <a:t>           </a:t>
              </a:r>
              <a:r>
                <a:rPr lang="vi-VN" sz="2600" b="1">
                  <a:latin typeface="Arial" pitchFamily="34" charset="0"/>
                  <a:cs typeface="Arial" pitchFamily="34" charset="0"/>
                </a:rPr>
                <a:t>Cho đồ thị như Hình 2.5. Tìm các đỉnh là đầu mút của: 0 cạnh; </a:t>
              </a:r>
              <a:r>
                <a:rPr lang="en-US" sz="2600" b="1">
                  <a:latin typeface="Arial" pitchFamily="34" charset="0"/>
                  <a:cs typeface="Arial" pitchFamily="34" charset="0"/>
                </a:rPr>
                <a:t>    </a:t>
              </a:r>
            </a:p>
            <a:p>
              <a:r>
                <a:rPr lang="en-US" sz="2600" b="1">
                  <a:latin typeface="Arial" pitchFamily="34" charset="0"/>
                  <a:cs typeface="Arial" pitchFamily="34" charset="0"/>
                </a:rPr>
                <a:t>          </a:t>
              </a:r>
              <a:r>
                <a:rPr lang="vi-VN" sz="2600" b="1">
                  <a:latin typeface="Arial" pitchFamily="34" charset="0"/>
                  <a:cs typeface="Arial" pitchFamily="34" charset="0"/>
                </a:rPr>
                <a:t>1 cạnh; 2 cạnh; 3 cạnh.</a:t>
              </a:r>
            </a:p>
          </p:txBody>
        </p:sp>
        <p:pic>
          <p:nvPicPr>
            <p:cNvPr id="2355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316" r="14090" b="30085"/>
            <a:stretch/>
          </p:blipFill>
          <p:spPr bwMode="auto">
            <a:xfrm>
              <a:off x="511174" y="1156173"/>
              <a:ext cx="14247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8408987" y="2313546"/>
            <a:ext cx="3590925" cy="2419737"/>
            <a:chOff x="8408987" y="2707719"/>
            <a:chExt cx="3590925" cy="2419737"/>
          </a:xfrm>
        </p:grpSpPr>
        <p:pic>
          <p:nvPicPr>
            <p:cNvPr id="2355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8987" y="2707719"/>
              <a:ext cx="35909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294812" y="4788902"/>
              <a:ext cx="1257897" cy="338554"/>
            </a:xfrm>
            <a:prstGeom prst="rect">
              <a:avLst/>
            </a:prstGeom>
            <a:noFill/>
          </p:spPr>
          <p:txBody>
            <a:bodyPr wrap="square" rtlCol="0">
              <a:spAutoFit/>
            </a:bodyPr>
            <a:lstStyle/>
            <a:p>
              <a:pPr algn="ctr"/>
              <a:r>
                <a:rPr lang="en-US" sz="1600" b="1">
                  <a:solidFill>
                    <a:srgbClr val="FF0000"/>
                  </a:solidFill>
                  <a:latin typeface="Arial" pitchFamily="34" charset="0"/>
                  <a:cs typeface="Arial" pitchFamily="34" charset="0"/>
                </a:rPr>
                <a:t>Hình 2.5</a:t>
              </a:r>
            </a:p>
          </p:txBody>
        </p:sp>
      </p:grpSp>
      <p:sp>
        <p:nvSpPr>
          <p:cNvPr id="22" name="TextBox 21"/>
          <p:cNvSpPr txBox="1"/>
          <p:nvPr/>
        </p:nvSpPr>
        <p:spPr>
          <a:xfrm>
            <a:off x="1260061" y="3215086"/>
            <a:ext cx="7010400" cy="492443"/>
          </a:xfrm>
          <a:prstGeom prst="rect">
            <a:avLst/>
          </a:prstGeom>
          <a:noFill/>
        </p:spPr>
        <p:txBody>
          <a:bodyPr wrap="square" rtlCol="0">
            <a:spAutoFit/>
          </a:bodyPr>
          <a:lstStyle/>
          <a:p>
            <a:pPr marL="457200" indent="-457200" algn="just">
              <a:buFont typeface="Wingdings" pitchFamily="2" charset="2"/>
              <a:buChar char="§"/>
            </a:pPr>
            <a:r>
              <a:rPr lang="vi-VN" sz="2600" b="1">
                <a:latin typeface="Arial" pitchFamily="34" charset="0"/>
                <a:cs typeface="Arial" pitchFamily="34" charset="0"/>
              </a:rPr>
              <a:t>Đỉnh là đầu mút của 1 cạnh là đỉnh F.</a:t>
            </a:r>
          </a:p>
        </p:txBody>
      </p:sp>
      <p:sp>
        <p:nvSpPr>
          <p:cNvPr id="23" name="TextBox 22"/>
          <p:cNvSpPr txBox="1"/>
          <p:nvPr/>
        </p:nvSpPr>
        <p:spPr>
          <a:xfrm>
            <a:off x="1260061" y="3742056"/>
            <a:ext cx="7010400" cy="892552"/>
          </a:xfrm>
          <a:prstGeom prst="rect">
            <a:avLst/>
          </a:prstGeom>
          <a:noFill/>
        </p:spPr>
        <p:txBody>
          <a:bodyPr wrap="square" rtlCol="0">
            <a:spAutoFit/>
          </a:bodyPr>
          <a:lstStyle/>
          <a:p>
            <a:pPr marL="457200" indent="-457200" algn="just">
              <a:buFont typeface="Wingdings" pitchFamily="2" charset="2"/>
              <a:buChar char="§"/>
            </a:pPr>
            <a:r>
              <a:rPr lang="vi-VN" sz="2600" b="1">
                <a:latin typeface="Arial" pitchFamily="34" charset="0"/>
                <a:cs typeface="Arial" pitchFamily="34" charset="0"/>
              </a:rPr>
              <a:t>Các đỉnh là đầu mút của 2 cạnh là các đỉnh A, B.</a:t>
            </a:r>
          </a:p>
        </p:txBody>
      </p:sp>
      <p:sp>
        <p:nvSpPr>
          <p:cNvPr id="24" name="TextBox 23"/>
          <p:cNvSpPr txBox="1"/>
          <p:nvPr/>
        </p:nvSpPr>
        <p:spPr>
          <a:xfrm>
            <a:off x="1260061" y="4634608"/>
            <a:ext cx="7010400" cy="892552"/>
          </a:xfrm>
          <a:prstGeom prst="rect">
            <a:avLst/>
          </a:prstGeom>
          <a:noFill/>
        </p:spPr>
        <p:txBody>
          <a:bodyPr wrap="square" rtlCol="0">
            <a:spAutoFit/>
          </a:bodyPr>
          <a:lstStyle/>
          <a:p>
            <a:pPr marL="457200" indent="-457200" algn="just">
              <a:buFont typeface="Wingdings" pitchFamily="2" charset="2"/>
              <a:buChar char="§"/>
            </a:pPr>
            <a:r>
              <a:rPr lang="vi-VN" sz="2600" b="1">
                <a:latin typeface="Arial" pitchFamily="34" charset="0"/>
                <a:cs typeface="Arial" pitchFamily="34" charset="0"/>
              </a:rPr>
              <a:t>Các đỉnh là đầu mút của 3 cạnh là các đỉnh C, D, E.</a:t>
            </a:r>
          </a:p>
        </p:txBody>
      </p:sp>
    </p:spTree>
    <p:extLst>
      <p:ext uri="{BB962C8B-B14F-4D97-AF65-F5344CB8AC3E}">
        <p14:creationId xmlns:p14="http://schemas.microsoft.com/office/powerpoint/2010/main" val="26781570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rrowheads="1"/>
          </p:cNvSpPr>
          <p:nvPr/>
        </p:nvSpPr>
        <p:spPr bwMode="gray">
          <a:xfrm>
            <a:off x="447214" y="95249"/>
            <a:ext cx="3132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2 . BẬC CỦA ĐỈNH</a:t>
            </a:r>
            <a:endParaRPr lang="vi-VN" sz="2000" b="1">
              <a:solidFill>
                <a:schemeClr val="bg1"/>
              </a:solidFill>
              <a:latin typeface="Arial" pitchFamily="34" charset="0"/>
              <a:cs typeface="Arial" pitchFamily="34" charset="0"/>
            </a:endParaRPr>
          </a:p>
        </p:txBody>
      </p:sp>
      <p:grpSp>
        <p:nvGrpSpPr>
          <p:cNvPr id="20" name="Group 19"/>
          <p:cNvGrpSpPr/>
          <p:nvPr/>
        </p:nvGrpSpPr>
        <p:grpSpPr>
          <a:xfrm>
            <a:off x="461399" y="762000"/>
            <a:ext cx="11585436" cy="1675640"/>
            <a:chOff x="536012" y="4495800"/>
            <a:chExt cx="11585436" cy="1675640"/>
          </a:xfrm>
        </p:grpSpPr>
        <p:sp>
          <p:nvSpPr>
            <p:cNvPr id="25" name="Rounded Rectangle 24"/>
            <p:cNvSpPr/>
            <p:nvPr/>
          </p:nvSpPr>
          <p:spPr>
            <a:xfrm>
              <a:off x="536012" y="4495800"/>
              <a:ext cx="11125201" cy="15240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6" name="TextBox 25"/>
            <p:cNvSpPr txBox="1"/>
            <p:nvPr/>
          </p:nvSpPr>
          <p:spPr>
            <a:xfrm>
              <a:off x="835025" y="4746248"/>
              <a:ext cx="9677400" cy="892552"/>
            </a:xfrm>
            <a:prstGeom prst="rect">
              <a:avLst/>
            </a:prstGeom>
            <a:noFill/>
          </p:spPr>
          <p:txBody>
            <a:bodyPr wrap="square" rtlCol="0">
              <a:spAutoFit/>
            </a:bodyPr>
            <a:lstStyle/>
            <a:p>
              <a:pPr marL="342900" indent="-342900">
                <a:buFont typeface="Arial" pitchFamily="34" charset="0"/>
                <a:buChar char="•"/>
              </a:pPr>
              <a:r>
                <a:rPr lang="en-US" sz="2600" b="1">
                  <a:latin typeface="Arial" pitchFamily="34" charset="0"/>
                  <a:cs typeface="Arial" pitchFamily="34" charset="0"/>
                </a:rPr>
                <a:t>Một đỉnh của đồ thị được gọi là đỉnh bậc n nếu nó là đầu mút của n cạnh.</a:t>
              </a:r>
              <a:endParaRPr lang="vi-VN" sz="2600" b="1">
                <a:latin typeface="Arial" pitchFamily="34" charset="0"/>
                <a:cs typeface="Arial"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73893" y="4724400"/>
              <a:ext cx="1347555" cy="1447040"/>
            </a:xfrm>
            <a:prstGeom prst="rect">
              <a:avLst/>
            </a:prstGeom>
          </p:spPr>
        </p:pic>
      </p:grpSp>
      <p:grpSp>
        <p:nvGrpSpPr>
          <p:cNvPr id="28" name="Group 27"/>
          <p:cNvGrpSpPr/>
          <p:nvPr/>
        </p:nvGrpSpPr>
        <p:grpSpPr>
          <a:xfrm>
            <a:off x="1141412" y="2730725"/>
            <a:ext cx="5943600" cy="1384995"/>
            <a:chOff x="760413" y="2649378"/>
            <a:chExt cx="5943600" cy="1384995"/>
          </a:xfrm>
        </p:grpSpPr>
        <p:sp>
          <p:nvSpPr>
            <p:cNvPr id="29" name="TextBox 28"/>
            <p:cNvSpPr txBox="1"/>
            <p:nvPr/>
          </p:nvSpPr>
          <p:spPr>
            <a:xfrm>
              <a:off x="760413" y="2649378"/>
              <a:ext cx="2438400" cy="492443"/>
            </a:xfrm>
            <a:prstGeom prst="rect">
              <a:avLst/>
            </a:prstGeom>
            <a:noFill/>
          </p:spPr>
          <p:txBody>
            <a:bodyPr wrap="square" rtlCol="0">
              <a:spAutoFit/>
            </a:bodyPr>
            <a:lstStyle/>
            <a:p>
              <a:pPr marL="457200" indent="-457200" algn="just">
                <a:buFont typeface="Wingdings" pitchFamily="2" charset="2"/>
                <a:buChar char="v"/>
              </a:pPr>
              <a:r>
                <a:rPr lang="en-US" sz="2600" b="1">
                  <a:solidFill>
                    <a:srgbClr val="0F3D13"/>
                  </a:solidFill>
                  <a:latin typeface="Arial" pitchFamily="34" charset="0"/>
                  <a:cs typeface="Arial" pitchFamily="34" charset="0"/>
                </a:rPr>
                <a:t>Chú ý :</a:t>
              </a:r>
            </a:p>
          </p:txBody>
        </p:sp>
        <p:sp>
          <p:nvSpPr>
            <p:cNvPr id="30" name="TextBox 29"/>
            <p:cNvSpPr txBox="1"/>
            <p:nvPr/>
          </p:nvSpPr>
          <p:spPr>
            <a:xfrm>
              <a:off x="1446212" y="3141821"/>
              <a:ext cx="5257801" cy="892552"/>
            </a:xfrm>
            <a:prstGeom prst="rect">
              <a:avLst/>
            </a:prstGeom>
            <a:noFill/>
          </p:spPr>
          <p:txBody>
            <a:bodyPr wrap="square" rtlCol="0">
              <a:spAutoFit/>
            </a:bodyPr>
            <a:lstStyle/>
            <a:p>
              <a:r>
                <a:rPr lang="en-US" sz="2600" b="1">
                  <a:latin typeface="Arial" pitchFamily="34" charset="0"/>
                  <a:cs typeface="Arial" pitchFamily="34" charset="0"/>
                </a:rPr>
                <a:t>Đỉnh bậc 0 gọi là </a:t>
              </a:r>
              <a:r>
                <a:rPr lang="en-US" sz="2600" b="1">
                  <a:solidFill>
                    <a:schemeClr val="accent2">
                      <a:lumMod val="75000"/>
                    </a:schemeClr>
                  </a:solidFill>
                  <a:latin typeface="Arial" pitchFamily="34" charset="0"/>
                  <a:cs typeface="Arial" pitchFamily="34" charset="0"/>
                </a:rPr>
                <a:t>đỉnh cô lập</a:t>
              </a:r>
              <a:br>
                <a:rPr lang="en-US" sz="2600" b="1">
                  <a:latin typeface="Arial" pitchFamily="34" charset="0"/>
                  <a:cs typeface="Arial" pitchFamily="34" charset="0"/>
                </a:rPr>
              </a:br>
              <a:r>
                <a:rPr lang="en-US" sz="2600" b="1">
                  <a:latin typeface="Arial" pitchFamily="34" charset="0"/>
                  <a:cs typeface="Arial" pitchFamily="34" charset="0"/>
                </a:rPr>
                <a:t>Đỉnh bậc 1 gọi là </a:t>
              </a:r>
              <a:r>
                <a:rPr lang="en-US" sz="2600" b="1">
                  <a:solidFill>
                    <a:schemeClr val="accent2">
                      <a:lumMod val="75000"/>
                    </a:schemeClr>
                  </a:solidFill>
                  <a:latin typeface="Arial" pitchFamily="34" charset="0"/>
                  <a:cs typeface="Arial" pitchFamily="34" charset="0"/>
                </a:rPr>
                <a:t>đỉnh treo</a:t>
              </a:r>
            </a:p>
          </p:txBody>
        </p:sp>
      </p:grpSp>
      <p:grpSp>
        <p:nvGrpSpPr>
          <p:cNvPr id="3" name="Group 2"/>
          <p:cNvGrpSpPr/>
          <p:nvPr/>
        </p:nvGrpSpPr>
        <p:grpSpPr>
          <a:xfrm>
            <a:off x="7008812" y="2590800"/>
            <a:ext cx="4316413" cy="2468463"/>
            <a:chOff x="7542212" y="2590800"/>
            <a:chExt cx="4316413" cy="2468463"/>
          </a:xfrm>
        </p:grpSpPr>
        <p:pic>
          <p:nvPicPr>
            <p:cNvPr id="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4612" y="2590800"/>
              <a:ext cx="35909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7542212" y="4536043"/>
              <a:ext cx="1420813" cy="338554"/>
            </a:xfrm>
            <a:prstGeom prst="rect">
              <a:avLst/>
            </a:prstGeom>
            <a:noFill/>
          </p:spPr>
          <p:txBody>
            <a:bodyPr wrap="square" rtlCol="0">
              <a:spAutoFit/>
            </a:bodyPr>
            <a:lstStyle/>
            <a:p>
              <a:r>
                <a:rPr lang="en-US" sz="1600" b="1" i="1">
                  <a:solidFill>
                    <a:srgbClr val="0F3D13"/>
                  </a:solidFill>
                  <a:latin typeface="Arial" pitchFamily="34" charset="0"/>
                  <a:cs typeface="Arial" pitchFamily="34" charset="0"/>
                </a:rPr>
                <a:t>Đỉnh bậc 3</a:t>
              </a:r>
            </a:p>
          </p:txBody>
        </p:sp>
        <p:sp>
          <p:nvSpPr>
            <p:cNvPr id="35" name="TextBox 34"/>
            <p:cNvSpPr txBox="1"/>
            <p:nvPr/>
          </p:nvSpPr>
          <p:spPr>
            <a:xfrm>
              <a:off x="9599613" y="4720709"/>
              <a:ext cx="1219200" cy="338554"/>
            </a:xfrm>
            <a:prstGeom prst="rect">
              <a:avLst/>
            </a:prstGeom>
            <a:noFill/>
          </p:spPr>
          <p:txBody>
            <a:bodyPr wrap="square" rtlCol="0">
              <a:spAutoFit/>
            </a:bodyPr>
            <a:lstStyle/>
            <a:p>
              <a:r>
                <a:rPr lang="en-US" sz="1600" b="1" i="1">
                  <a:solidFill>
                    <a:srgbClr val="0F3D13"/>
                  </a:solidFill>
                  <a:latin typeface="Arial" pitchFamily="34" charset="0"/>
                  <a:cs typeface="Arial" pitchFamily="34" charset="0"/>
                </a:rPr>
                <a:t>Đỉnh treo</a:t>
              </a:r>
            </a:p>
          </p:txBody>
        </p:sp>
        <p:sp>
          <p:nvSpPr>
            <p:cNvPr id="36" name="TextBox 35"/>
            <p:cNvSpPr txBox="1"/>
            <p:nvPr/>
          </p:nvSpPr>
          <p:spPr>
            <a:xfrm>
              <a:off x="10437812" y="3931054"/>
              <a:ext cx="1420813" cy="338554"/>
            </a:xfrm>
            <a:prstGeom prst="rect">
              <a:avLst/>
            </a:prstGeom>
            <a:noFill/>
          </p:spPr>
          <p:txBody>
            <a:bodyPr wrap="square" rtlCol="0">
              <a:spAutoFit/>
            </a:bodyPr>
            <a:lstStyle/>
            <a:p>
              <a:r>
                <a:rPr lang="en-US" sz="1600" b="1" i="1">
                  <a:solidFill>
                    <a:srgbClr val="0F3D13"/>
                  </a:solidFill>
                  <a:latin typeface="Arial" pitchFamily="34" charset="0"/>
                  <a:cs typeface="Arial" pitchFamily="34" charset="0"/>
                </a:rPr>
                <a:t>Đỉnh cô lập</a:t>
              </a:r>
            </a:p>
          </p:txBody>
        </p:sp>
      </p:grpSp>
    </p:spTree>
    <p:extLst>
      <p:ext uri="{BB962C8B-B14F-4D97-AF65-F5344CB8AC3E}">
        <p14:creationId xmlns:p14="http://schemas.microsoft.com/office/powerpoint/2010/main" val="34143061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2" y="183202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979612" y="2286000"/>
            <a:ext cx="5791200" cy="1292662"/>
          </a:xfrm>
          <a:prstGeom prst="rect">
            <a:avLst/>
          </a:prstGeom>
          <a:noFill/>
        </p:spPr>
        <p:txBody>
          <a:bodyPr wrap="square" rtlCol="0">
            <a:spAutoFit/>
          </a:bodyPr>
          <a:lstStyle/>
          <a:p>
            <a:pPr marL="342900" indent="-342900">
              <a:buFont typeface="Wingdings" pitchFamily="2" charset="2"/>
              <a:buChar char="v"/>
            </a:pPr>
            <a:r>
              <a:rPr lang="en-US" sz="2600" b="1">
                <a:latin typeface="Arial" pitchFamily="34" charset="0"/>
                <a:cs typeface="Arial" pitchFamily="34" charset="0"/>
              </a:rPr>
              <a:t>A là đỉnh bậc 2 ; B là đỉnh bậc 3</a:t>
            </a:r>
            <a:br>
              <a:rPr lang="en-US" sz="2600" b="1">
                <a:latin typeface="Arial" pitchFamily="34" charset="0"/>
                <a:cs typeface="Arial" pitchFamily="34" charset="0"/>
              </a:rPr>
            </a:br>
            <a:r>
              <a:rPr lang="en-US" sz="2600" b="1">
                <a:latin typeface="Arial" pitchFamily="34" charset="0"/>
                <a:cs typeface="Arial" pitchFamily="34" charset="0"/>
              </a:rPr>
              <a:t>C là đỉnh bậc 4 ; D là đỉnh bậc 1</a:t>
            </a:r>
            <a:br>
              <a:rPr lang="en-US" sz="2600" b="1">
                <a:latin typeface="Arial" pitchFamily="34" charset="0"/>
                <a:cs typeface="Arial" pitchFamily="34" charset="0"/>
              </a:rPr>
            </a:br>
            <a:r>
              <a:rPr lang="en-US" sz="2600" b="1">
                <a:latin typeface="Arial" pitchFamily="34" charset="0"/>
                <a:cs typeface="Arial" pitchFamily="34" charset="0"/>
              </a:rPr>
              <a:t>E là đỉnh bậc 0</a:t>
            </a:r>
            <a:endParaRPr lang="vi-VN" sz="2600" b="1">
              <a:latin typeface="Arial" pitchFamily="34" charset="0"/>
              <a:cs typeface="Arial" pitchFamily="34" charset="0"/>
            </a:endParaRPr>
          </a:p>
        </p:txBody>
      </p:sp>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92231"/>
              <a:ext cx="10142682" cy="907975"/>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360612" y="1063797"/>
              <a:ext cx="9372600" cy="507809"/>
            </a:xfrm>
            <a:prstGeom prst="rect">
              <a:avLst/>
            </a:prstGeom>
            <a:noFill/>
          </p:spPr>
          <p:txBody>
            <a:bodyPr wrap="square" lIns="121899" tIns="60949" rIns="121899" bIns="60949" rtlCol="0">
              <a:spAutoFit/>
            </a:bodyPr>
            <a:lstStyle/>
            <a:p>
              <a:pPr algn="just"/>
              <a:r>
                <a:rPr lang="en-US" sz="2500" b="1">
                  <a:latin typeface="Arial" pitchFamily="34" charset="0"/>
                  <a:cs typeface="Arial" pitchFamily="34" charset="0"/>
                </a:rPr>
                <a:t>Xác định bậc của các đỉnh của đồ thị ở Hình 2.6</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utoShape 4"/>
          <p:cNvSpPr>
            <a:spLocks noChangeArrowheads="1"/>
          </p:cNvSpPr>
          <p:nvPr/>
        </p:nvSpPr>
        <p:spPr bwMode="gray">
          <a:xfrm>
            <a:off x="447214" y="95249"/>
            <a:ext cx="3132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2 . BẬC CỦA ĐỈNH</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8228012" y="1676400"/>
            <a:ext cx="3381375" cy="2700754"/>
            <a:chOff x="8369299" y="1832023"/>
            <a:chExt cx="3381375" cy="2700754"/>
          </a:xfrm>
        </p:grpSpPr>
        <p:sp>
          <p:nvSpPr>
            <p:cNvPr id="20" name="TextBox 19"/>
            <p:cNvSpPr txBox="1"/>
            <p:nvPr/>
          </p:nvSpPr>
          <p:spPr>
            <a:xfrm>
              <a:off x="9092602" y="4194223"/>
              <a:ext cx="1257897" cy="338554"/>
            </a:xfrm>
            <a:prstGeom prst="rect">
              <a:avLst/>
            </a:prstGeom>
            <a:noFill/>
          </p:spPr>
          <p:txBody>
            <a:bodyPr wrap="square" rtlCol="0">
              <a:spAutoFit/>
            </a:bodyPr>
            <a:lstStyle/>
            <a:p>
              <a:pPr algn="ctr"/>
              <a:r>
                <a:rPr lang="en-US" sz="1600" b="1">
                  <a:solidFill>
                    <a:srgbClr val="FF0000"/>
                  </a:solidFill>
                  <a:latin typeface="Arial" pitchFamily="34" charset="0"/>
                  <a:cs typeface="Arial" pitchFamily="34" charset="0"/>
                </a:rPr>
                <a:t>Hình 2.6</a:t>
              </a:r>
            </a:p>
          </p:txBody>
        </p:sp>
        <p:pic>
          <p:nvPicPr>
            <p:cNvPr id="2560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9299" y="1832023"/>
              <a:ext cx="338137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1065212" y="4536757"/>
            <a:ext cx="10013951" cy="1524000"/>
            <a:chOff x="1109661" y="5029200"/>
            <a:chExt cx="10013951" cy="1524000"/>
          </a:xfrm>
        </p:grpSpPr>
        <p:sp>
          <p:nvSpPr>
            <p:cNvPr id="25" name="Rounded Rectangle 24"/>
            <p:cNvSpPr/>
            <p:nvPr/>
          </p:nvSpPr>
          <p:spPr>
            <a:xfrm>
              <a:off x="1109661" y="5029200"/>
              <a:ext cx="10013951" cy="15240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1467006" y="5144869"/>
              <a:ext cx="9459913" cy="1292662"/>
            </a:xfrm>
            <a:prstGeom prst="rect">
              <a:avLst/>
            </a:prstGeom>
            <a:noFill/>
          </p:spPr>
          <p:txBody>
            <a:bodyPr wrap="square" rtlCol="0">
              <a:spAutoFit/>
            </a:bodyPr>
            <a:lstStyle/>
            <a:p>
              <a:pPr marL="342900" indent="-342900">
                <a:buFont typeface="Wingdings" pitchFamily="2" charset="2"/>
                <a:buChar char="v"/>
              </a:pPr>
              <a:r>
                <a:rPr lang="en-US" sz="2600" b="1">
                  <a:solidFill>
                    <a:srgbClr val="C00000"/>
                  </a:solidFill>
                  <a:latin typeface="Arial" pitchFamily="34" charset="0"/>
                  <a:cs typeface="Arial" pitchFamily="34" charset="0"/>
                </a:rPr>
                <a:t>Định lí bắt tay :</a:t>
              </a:r>
              <a:br>
                <a:rPr lang="en-US" sz="2600" b="1">
                  <a:solidFill>
                    <a:srgbClr val="C00000"/>
                  </a:solidFill>
                  <a:latin typeface="Arial" pitchFamily="34" charset="0"/>
                  <a:cs typeface="Arial" pitchFamily="34" charset="0"/>
                </a:rPr>
              </a:br>
              <a:r>
                <a:rPr lang="en-US" sz="2600" b="1">
                  <a:latin typeface="Arial" pitchFamily="34" charset="0"/>
                  <a:cs typeface="Arial" pitchFamily="34" charset="0"/>
                </a:rPr>
                <a:t>Trong mọi đồ thị G, tổng tất cả các bậc của các đỉnh là một số chẵn và bằng hai lần tổng tất cả các cạnh của G</a:t>
              </a:r>
              <a:endParaRPr lang="vi-VN" sz="2600" b="1">
                <a:latin typeface="Arial" pitchFamily="34" charset="0"/>
                <a:cs typeface="Arial" pitchFamily="34" charset="0"/>
              </a:endParaRPr>
            </a:p>
          </p:txBody>
        </p:sp>
      </p:grpSp>
      <p:sp>
        <p:nvSpPr>
          <p:cNvPr id="26" name="TextBox 25"/>
          <p:cNvSpPr txBox="1"/>
          <p:nvPr/>
        </p:nvSpPr>
        <p:spPr>
          <a:xfrm>
            <a:off x="1333815" y="6136957"/>
            <a:ext cx="9548655" cy="492443"/>
          </a:xfrm>
          <a:prstGeom prst="rect">
            <a:avLst/>
          </a:prstGeom>
          <a:noFill/>
        </p:spPr>
        <p:txBody>
          <a:bodyPr wrap="square" rtlCol="0">
            <a:spAutoFit/>
          </a:bodyPr>
          <a:lstStyle/>
          <a:p>
            <a:pPr marL="342900" indent="-342900">
              <a:buFont typeface="Wingdings" pitchFamily="2" charset="2"/>
              <a:buChar char="v"/>
            </a:pPr>
            <a:r>
              <a:rPr lang="en-US" sz="2600" b="1">
                <a:solidFill>
                  <a:srgbClr val="0F3D13"/>
                </a:solidFill>
                <a:latin typeface="Arial" pitchFamily="34" charset="0"/>
                <a:cs typeface="Arial" pitchFamily="34" charset="0"/>
              </a:rPr>
              <a:t>Hệ quả </a:t>
            </a:r>
            <a:r>
              <a:rPr lang="en-US" sz="2600" b="1">
                <a:latin typeface="Arial" pitchFamily="34" charset="0"/>
                <a:cs typeface="Arial" pitchFamily="34" charset="0"/>
              </a:rPr>
              <a:t>: Số đỉnh bậc lẻ của mọi đồ thị là một số chẵn</a:t>
            </a:r>
            <a:endParaRPr lang="vi-VN" sz="2600" b="1">
              <a:latin typeface="Arial" pitchFamily="34" charset="0"/>
              <a:cs typeface="Arial" pitchFamily="34" charset="0"/>
            </a:endParaRPr>
          </a:p>
        </p:txBody>
      </p:sp>
    </p:spTree>
    <p:extLst>
      <p:ext uri="{BB962C8B-B14F-4D97-AF65-F5344CB8AC3E}">
        <p14:creationId xmlns:p14="http://schemas.microsoft.com/office/powerpoint/2010/main" val="26840879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69" y="221202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2159109" y="2613061"/>
                <a:ext cx="7135703" cy="892552"/>
              </a:xfrm>
              <a:prstGeom prst="rect">
                <a:avLst/>
              </a:prstGeom>
              <a:noFill/>
            </p:spPr>
            <p:txBody>
              <a:bodyPr wrap="square" rtlCol="0">
                <a:spAutoFit/>
              </a:bodyPr>
              <a:lstStyle/>
              <a:p>
                <a:pPr marL="342900" indent="-342900">
                  <a:buFont typeface="Wingdings" pitchFamily="2" charset="2"/>
                  <a:buChar char="v"/>
                </a:pPr>
                <a:r>
                  <a:rPr lang="en-US" sz="2600" b="1">
                    <a:latin typeface="Arial" pitchFamily="34" charset="0"/>
                    <a:cs typeface="Arial" pitchFamily="34" charset="0"/>
                  </a:rPr>
                  <a:t>Gọi x là số đỉnh bậc 3 của G . </a:t>
                </a:r>
                <a:br>
                  <a:rPr lang="en-US" sz="2600" b="1">
                    <a:latin typeface="Arial" pitchFamily="34" charset="0"/>
                    <a:cs typeface="Arial" pitchFamily="34" charset="0"/>
                  </a:rPr>
                </a:br>
                <a:r>
                  <a:rPr lang="en-US" sz="2600" b="1">
                    <a:latin typeface="Arial" pitchFamily="34" charset="0"/>
                    <a:cs typeface="Arial" pitchFamily="34" charset="0"/>
                  </a:rPr>
                  <a:t>Khi đó số đỉnh bậc 5 của G là </a:t>
                </a:r>
                <a14:m>
                  <m:oMath xmlns:m="http://schemas.openxmlformats.org/officeDocument/2006/math">
                    <m:r>
                      <a:rPr lang="en-US" sz="2600" b="1" i="1" smtClean="0">
                        <a:latin typeface="Cambria Math"/>
                        <a:cs typeface="Arial" pitchFamily="34" charset="0"/>
                      </a:rPr>
                      <m:t>𝟏𝟒</m:t>
                    </m:r>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 </m:t>
                    </m:r>
                  </m:oMath>
                </a14:m>
                <a:endParaRPr lang="vi-VN"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159109" y="2613061"/>
                <a:ext cx="7135703" cy="892552"/>
              </a:xfrm>
              <a:prstGeom prst="rect">
                <a:avLst/>
              </a:prstGeom>
              <a:blipFill rotWithShape="1">
                <a:blip r:embed="rId5"/>
                <a:stretch>
                  <a:fillRect l="-1281" t="-6164" b="-16438"/>
                </a:stretch>
              </a:blipFill>
            </p:spPr>
            <p:txBody>
              <a:bodyPr/>
              <a:lstStyle/>
              <a:p>
                <a:r>
                  <a:rPr lang="en-US">
                    <a:noFill/>
                  </a:rPr>
                  <a:t> </a:t>
                </a:r>
              </a:p>
            </p:txBody>
          </p:sp>
        </mc:Fallback>
      </mc:AlternateContent>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92232"/>
              <a:ext cx="10142682" cy="128856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13513" y="1063797"/>
              <a:ext cx="9719699" cy="892530"/>
            </a:xfrm>
            <a:prstGeom prst="rect">
              <a:avLst/>
            </a:prstGeom>
            <a:noFill/>
          </p:spPr>
          <p:txBody>
            <a:bodyPr wrap="square" lIns="121899" tIns="60949" rIns="121899" bIns="60949" rtlCol="0">
              <a:spAutoFit/>
            </a:bodyPr>
            <a:lstStyle/>
            <a:p>
              <a:pPr algn="just"/>
              <a:r>
                <a:rPr lang="en-US" sz="2500" b="1">
                  <a:latin typeface="Arial" pitchFamily="34" charset="0"/>
                  <a:cs typeface="Arial" pitchFamily="34" charset="0"/>
                </a:rPr>
                <a:t>Cho đồ thị G với 14 đỉnh và 25 cạnh. Biết rằng mỗi đỉnh của đồ thị G đều có bậc 3 hoặc bậc 5. Hỏi G có bao nhiêu đỉnh bậc 3</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a:t>
              </a:r>
            </a:p>
          </p:txBody>
        </p:sp>
        <p:pic>
          <p:nvPicPr>
            <p:cNvPr id="24" name="Picture 23"/>
            <p:cNvPicPr>
              <a:picLocks noChangeAspect="1" noChangeArrowheads="1"/>
            </p:cNvPicPr>
            <p:nvPr/>
          </p:nvPicPr>
          <p:blipFill rotWithShape="1">
            <a:blip r:embed="rId7">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utoShape 4"/>
          <p:cNvSpPr>
            <a:spLocks noChangeArrowheads="1"/>
          </p:cNvSpPr>
          <p:nvPr/>
        </p:nvSpPr>
        <p:spPr bwMode="gray">
          <a:xfrm>
            <a:off x="447214" y="95249"/>
            <a:ext cx="3132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2 . BẬC CỦA ĐỈNH</a:t>
            </a:r>
            <a:endParaRPr lang="vi-VN" sz="2000" b="1">
              <a:solidFill>
                <a:schemeClr val="bg1"/>
              </a:solidFill>
              <a:latin typeface="Arial" pitchFamily="34" charset="0"/>
              <a:cs typeface="Arial" pitchFamily="34" charset="0"/>
            </a:endParaRPr>
          </a:p>
        </p:txBody>
      </p:sp>
      <p:sp>
        <p:nvSpPr>
          <p:cNvPr id="27" name="TextBox 26"/>
          <p:cNvSpPr txBox="1"/>
          <p:nvPr/>
        </p:nvSpPr>
        <p:spPr>
          <a:xfrm>
            <a:off x="2436811" y="3505613"/>
            <a:ext cx="5181601" cy="492443"/>
          </a:xfrm>
          <a:prstGeom prst="rect">
            <a:avLst/>
          </a:prstGeom>
          <a:noFill/>
        </p:spPr>
        <p:txBody>
          <a:bodyPr wrap="square" rtlCol="0">
            <a:spAutoFit/>
          </a:bodyPr>
          <a:lstStyle/>
          <a:p>
            <a:r>
              <a:rPr lang="en-US" sz="2600" b="1">
                <a:latin typeface="Arial" pitchFamily="34" charset="0"/>
                <a:cs typeface="Arial" pitchFamily="34" charset="0"/>
              </a:rPr>
              <a:t>Vì đồ thị có 25 cạnh nên ta có : </a:t>
            </a:r>
            <a:endParaRPr lang="vi-VN" sz="2600" b="1">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942307592"/>
              </p:ext>
            </p:extLst>
          </p:nvPr>
        </p:nvGraphicFramePr>
        <p:xfrm>
          <a:off x="4341812" y="4059758"/>
          <a:ext cx="2776806" cy="435578"/>
        </p:xfrm>
        <a:graphic>
          <a:graphicData uri="http://schemas.openxmlformats.org/presentationml/2006/ole">
            <mc:AlternateContent xmlns:mc="http://schemas.openxmlformats.org/markup-compatibility/2006">
              <mc:Choice xmlns:v="urn:schemas-microsoft-com:vml" Requires="v">
                <p:oleObj name="Equation" r:id="rId8" imgW="1295280" imgH="203040" progId="Equation.DSMT4">
                  <p:embed/>
                </p:oleObj>
              </mc:Choice>
              <mc:Fallback>
                <p:oleObj name="Equation" r:id="rId8" imgW="1295280" imgH="203040" progId="Equation.DSMT4">
                  <p:embed/>
                  <p:pic>
                    <p:nvPicPr>
                      <p:cNvPr id="0" name=""/>
                      <p:cNvPicPr/>
                      <p:nvPr/>
                    </p:nvPicPr>
                    <p:blipFill>
                      <a:blip r:embed="rId9"/>
                      <a:stretch>
                        <a:fillRect/>
                      </a:stretch>
                    </p:blipFill>
                    <p:spPr>
                      <a:xfrm>
                        <a:off x="4341812" y="4059758"/>
                        <a:ext cx="2776806" cy="435578"/>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399987345"/>
              </p:ext>
            </p:extLst>
          </p:nvPr>
        </p:nvGraphicFramePr>
        <p:xfrm>
          <a:off x="5784483" y="4543266"/>
          <a:ext cx="1334135" cy="380683"/>
        </p:xfrm>
        <a:graphic>
          <a:graphicData uri="http://schemas.openxmlformats.org/presentationml/2006/ole">
            <mc:AlternateContent xmlns:mc="http://schemas.openxmlformats.org/markup-compatibility/2006">
              <mc:Choice xmlns:v="urn:schemas-microsoft-com:vml" Requires="v">
                <p:oleObj name="Equation" r:id="rId10" imgW="622080" imgH="177480" progId="Equation.DSMT4">
                  <p:embed/>
                </p:oleObj>
              </mc:Choice>
              <mc:Fallback>
                <p:oleObj name="Equation" r:id="rId10" imgW="622080" imgH="177480" progId="Equation.DSMT4">
                  <p:embed/>
                  <p:pic>
                    <p:nvPicPr>
                      <p:cNvPr id="0" name=""/>
                      <p:cNvPicPr/>
                      <p:nvPr/>
                    </p:nvPicPr>
                    <p:blipFill>
                      <a:blip r:embed="rId11"/>
                      <a:stretch>
                        <a:fillRect/>
                      </a:stretch>
                    </p:blipFill>
                    <p:spPr>
                      <a:xfrm>
                        <a:off x="5784483" y="4543266"/>
                        <a:ext cx="1334135" cy="380683"/>
                      </a:xfrm>
                      <a:prstGeom prst="rect">
                        <a:avLst/>
                      </a:prstGeom>
                    </p:spPr>
                  </p:pic>
                </p:oleObj>
              </mc:Fallback>
            </mc:AlternateContent>
          </a:graphicData>
        </a:graphic>
      </p:graphicFrame>
      <p:sp>
        <p:nvSpPr>
          <p:cNvPr id="29" name="TextBox 28"/>
          <p:cNvSpPr txBox="1"/>
          <p:nvPr/>
        </p:nvSpPr>
        <p:spPr>
          <a:xfrm>
            <a:off x="2488175" y="4993957"/>
            <a:ext cx="5181601" cy="492443"/>
          </a:xfrm>
          <a:prstGeom prst="rect">
            <a:avLst/>
          </a:prstGeom>
          <a:noFill/>
        </p:spPr>
        <p:txBody>
          <a:bodyPr wrap="square" rtlCol="0">
            <a:spAutoFit/>
          </a:bodyPr>
          <a:lstStyle/>
          <a:p>
            <a:r>
              <a:rPr lang="en-US" sz="2600" b="1">
                <a:latin typeface="Arial" pitchFamily="34" charset="0"/>
                <a:cs typeface="Arial" pitchFamily="34" charset="0"/>
              </a:rPr>
              <a:t>Vậy đồ thị G có </a:t>
            </a:r>
            <a:r>
              <a:rPr lang="en-US" sz="2600" b="1">
                <a:solidFill>
                  <a:schemeClr val="accent2">
                    <a:lumMod val="75000"/>
                  </a:schemeClr>
                </a:solidFill>
                <a:latin typeface="Arial" pitchFamily="34" charset="0"/>
                <a:cs typeface="Arial" pitchFamily="34" charset="0"/>
              </a:rPr>
              <a:t>10</a:t>
            </a:r>
            <a:r>
              <a:rPr lang="en-US" sz="2600" b="1">
                <a:latin typeface="Arial" pitchFamily="34" charset="0"/>
                <a:cs typeface="Arial" pitchFamily="34" charset="0"/>
              </a:rPr>
              <a:t> đỉnh bậc 3</a:t>
            </a:r>
            <a:endParaRPr lang="vi-VN" sz="2600" b="1">
              <a:latin typeface="Arial" pitchFamily="34" charset="0"/>
              <a:cs typeface="Arial" pitchFamily="34" charset="0"/>
            </a:endParaRPr>
          </a:p>
        </p:txBody>
      </p:sp>
    </p:spTree>
    <p:extLst>
      <p:ext uri="{BB962C8B-B14F-4D97-AF65-F5344CB8AC3E}">
        <p14:creationId xmlns:p14="http://schemas.microsoft.com/office/powerpoint/2010/main" val="18165382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a:extLst>
            <a:ext uri="{FF2B5EF4-FFF2-40B4-BE49-F238E27FC236}">
              <a16:creationId xmlns:a16="http://schemas.microsoft.com/office/drawing/2014/main" id="{7FC14927-4B61-DFD9-CB08-4A18CA70462A}"/>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B6AEDF6F-EAE6-B5C8-BE5A-00CAA0F3249D}"/>
              </a:ext>
            </a:extLst>
          </p:cNvPr>
          <p:cNvSpPr/>
          <p:nvPr/>
        </p:nvSpPr>
        <p:spPr>
          <a:xfrm>
            <a:off x="0" y="1"/>
            <a:ext cx="12188825" cy="6858000"/>
          </a:xfrm>
          <a:prstGeom prst="rect">
            <a:avLst/>
          </a:prstGeom>
          <a:solidFill>
            <a:schemeClr val="tx1">
              <a:alpha val="7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Connector 8">
            <a:extLst>
              <a:ext uri="{FF2B5EF4-FFF2-40B4-BE49-F238E27FC236}">
                <a16:creationId xmlns:a16="http://schemas.microsoft.com/office/drawing/2014/main" id="{CE47F102-253B-EADE-C3CC-9A4FCC3986FA}"/>
              </a:ext>
            </a:extLst>
          </p:cNvPr>
          <p:cNvCxnSpPr/>
          <p:nvPr/>
        </p:nvCxnSpPr>
        <p:spPr>
          <a:xfrm>
            <a:off x="361701" y="558542"/>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AutoShape 4" descr="Làm thế nào để đi qua cả 7 cây cầu mà không lặp lại 1 cái nào?">
            <a:extLst>
              <a:ext uri="{FF2B5EF4-FFF2-40B4-BE49-F238E27FC236}">
                <a16:creationId xmlns:a16="http://schemas.microsoft.com/office/drawing/2014/main" id="{B163E0C0-7E54-9999-1F89-D3B175224032}"/>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 name="TextBox 7">
            <a:extLst>
              <a:ext uri="{FF2B5EF4-FFF2-40B4-BE49-F238E27FC236}">
                <a16:creationId xmlns:a16="http://schemas.microsoft.com/office/drawing/2014/main" id="{A7145B99-FE78-9657-2E27-ACD4D4F8C2DC}"/>
              </a:ext>
            </a:extLst>
          </p:cNvPr>
          <p:cNvSpPr txBox="1"/>
          <p:nvPr/>
        </p:nvSpPr>
        <p:spPr>
          <a:xfrm>
            <a:off x="1674813" y="24511"/>
            <a:ext cx="9144000" cy="2308324"/>
          </a:xfrm>
          <a:prstGeom prst="rect">
            <a:avLst/>
          </a:prstGeom>
          <a:noFill/>
        </p:spPr>
        <p:txBody>
          <a:bodyPr wrap="square">
            <a:spAutoFit/>
          </a:bodyPr>
          <a:lstStyle/>
          <a:p>
            <a:pPr>
              <a:buNone/>
            </a:pPr>
            <a:r>
              <a:rPr lang="vi-VN" b="1" dirty="0">
                <a:solidFill>
                  <a:schemeClr val="bg1"/>
                </a:solidFill>
              </a:rPr>
              <a:t>Lí thuyết đồ thị: Khám phá vấn đề 7 cây cầu</a:t>
            </a:r>
          </a:p>
          <a:p>
            <a:r>
              <a:rPr lang="vi-VN" dirty="0">
                <a:solidFill>
                  <a:schemeClr val="bg1"/>
                </a:solidFill>
              </a:rPr>
              <a:t>Lí thuyết đồ thị là ngành toán học nghiên cứu các mối liên hệ giữa các điểm (đỉnh) và các kết nối (cạnh). Một trong những bài toán kinh điển là "Làm sao đi qua 7 cây cầu ở </a:t>
            </a:r>
            <a:r>
              <a:rPr lang="vi-VN" dirty="0" err="1">
                <a:solidFill>
                  <a:schemeClr val="bg1"/>
                </a:solidFill>
              </a:rPr>
              <a:t>Königsberg</a:t>
            </a:r>
            <a:r>
              <a:rPr lang="vi-VN" dirty="0">
                <a:solidFill>
                  <a:schemeClr val="bg1"/>
                </a:solidFill>
              </a:rPr>
              <a:t> mà không đi qua lại"? Hãy cùng khám phá những khái niệm cơ bản và hiểu cách lí thuyết đồ thị giúp giải quyết các vấn đề phức tạp như vậy.</a:t>
            </a:r>
          </a:p>
        </p:txBody>
      </p:sp>
    </p:spTree>
    <p:extLst>
      <p:ext uri="{BB962C8B-B14F-4D97-AF65-F5344CB8AC3E}">
        <p14:creationId xmlns:p14="http://schemas.microsoft.com/office/powerpoint/2010/main" val="18172081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69" y="221202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665657" y="2613061"/>
            <a:ext cx="10067556" cy="1200329"/>
          </a:xfrm>
          <a:prstGeom prst="rect">
            <a:avLst/>
          </a:prstGeom>
          <a:noFill/>
        </p:spPr>
        <p:txBody>
          <a:bodyPr wrap="square" rtlCol="0">
            <a:spAutoFit/>
          </a:bodyPr>
          <a:lstStyle/>
          <a:p>
            <a:pPr marL="342900" indent="-342900">
              <a:buFont typeface="Wingdings" pitchFamily="2" charset="2"/>
              <a:buChar char="v"/>
            </a:pPr>
            <a:r>
              <a:rPr lang="en-US" b="1">
                <a:latin typeface="Arial" pitchFamily="34" charset="0"/>
                <a:cs typeface="Arial" pitchFamily="34" charset="0"/>
              </a:rPr>
              <a:t>Ta vẽ một đồ thị với 16 đỉnh tương ứng với 16 đại biểu tham dự hội nghị. Nếu 2 đại biểu nào bắt tay nhau thì ta nối 2 đỉnh tương ứng bằng một cạnh. </a:t>
            </a:r>
            <a:endParaRPr lang="vi-VN" b="1">
              <a:latin typeface="Arial" pitchFamily="34" charset="0"/>
              <a:cs typeface="Arial" pitchFamily="34" charset="0"/>
            </a:endParaRPr>
          </a:p>
        </p:txBody>
      </p:sp>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92232"/>
              <a:ext cx="10142682" cy="128856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13513" y="1063797"/>
              <a:ext cx="9719699" cy="507809"/>
            </a:xfrm>
            <a:prstGeom prst="rect">
              <a:avLst/>
            </a:prstGeom>
            <a:noFill/>
          </p:spPr>
          <p:txBody>
            <a:bodyPr wrap="square" lIns="121899" tIns="60949" rIns="121899" bIns="60949" rtlCol="0">
              <a:spAutoFit/>
            </a:bodyPr>
            <a:lstStyle/>
            <a:p>
              <a:pPr algn="just"/>
              <a:r>
                <a:rPr lang="en-US" sz="2500" b="1">
                  <a:latin typeface="Arial" pitchFamily="34" charset="0"/>
                  <a:cs typeface="Arial" pitchFamily="34" charset="0"/>
                </a:rPr>
                <a:t>Hãy giải bài toán trong tình huống mở đầu</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utoShape 4"/>
          <p:cNvSpPr>
            <a:spLocks noChangeArrowheads="1"/>
          </p:cNvSpPr>
          <p:nvPr/>
        </p:nvSpPr>
        <p:spPr bwMode="gray">
          <a:xfrm>
            <a:off x="447214" y="95249"/>
            <a:ext cx="3132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2 . BẬC CỦA ĐỈNH</a:t>
            </a:r>
            <a:endParaRPr lang="vi-VN" sz="2000" b="1">
              <a:solidFill>
                <a:schemeClr val="bg1"/>
              </a:solidFill>
              <a:latin typeface="Arial" pitchFamily="34" charset="0"/>
              <a:cs typeface="Arial" pitchFamily="34" charset="0"/>
            </a:endParaRPr>
          </a:p>
        </p:txBody>
      </p:sp>
      <p:sp>
        <p:nvSpPr>
          <p:cNvPr id="27" name="TextBox 26"/>
          <p:cNvSpPr txBox="1"/>
          <p:nvPr/>
        </p:nvSpPr>
        <p:spPr>
          <a:xfrm>
            <a:off x="1979612" y="3813390"/>
            <a:ext cx="9753600" cy="1200329"/>
          </a:xfrm>
          <a:prstGeom prst="rect">
            <a:avLst/>
          </a:prstGeom>
          <a:noFill/>
        </p:spPr>
        <p:txBody>
          <a:bodyPr wrap="square" rtlCol="0">
            <a:spAutoFit/>
          </a:bodyPr>
          <a:lstStyle/>
          <a:p>
            <a:r>
              <a:rPr lang="en-US" b="1">
                <a:latin typeface="Arial" pitchFamily="34" charset="0"/>
                <a:cs typeface="Arial" pitchFamily="34" charset="0"/>
              </a:rPr>
              <a:t>Theo số liệu mà đại biểu đếm số bắt tay cung cấp, ta có một đồ thị 16 đỉnh, trong đó có 1 đỉnh bậc 0, 4 đỉnh bậc 4, 5 đỉnh bậc 5 và 6 đỉnh bậc 6</a:t>
            </a:r>
            <a:endParaRPr lang="vi-VN" b="1">
              <a:latin typeface="Arial" pitchFamily="34" charset="0"/>
              <a:cs typeface="Arial" pitchFamily="34" charset="0"/>
            </a:endParaRPr>
          </a:p>
        </p:txBody>
      </p:sp>
      <p:sp>
        <p:nvSpPr>
          <p:cNvPr id="18" name="TextBox 17"/>
          <p:cNvSpPr txBox="1"/>
          <p:nvPr/>
        </p:nvSpPr>
        <p:spPr>
          <a:xfrm>
            <a:off x="1979612" y="5013719"/>
            <a:ext cx="9753600" cy="830997"/>
          </a:xfrm>
          <a:prstGeom prst="rect">
            <a:avLst/>
          </a:prstGeom>
          <a:noFill/>
        </p:spPr>
        <p:txBody>
          <a:bodyPr wrap="square" rtlCol="0">
            <a:spAutoFit/>
          </a:bodyPr>
          <a:lstStyle/>
          <a:p>
            <a:r>
              <a:rPr lang="en-US" b="1">
                <a:latin typeface="Arial" pitchFamily="34" charset="0"/>
                <a:cs typeface="Arial" pitchFamily="34" charset="0"/>
              </a:rPr>
              <a:t>Ở đây số đỉnh bậc 5 là 5, là một số lẻ. Điều này mâu thuẩn với hệ quả của Định lí bắt tay. Vậy đại biểu đó đến sai.</a:t>
            </a:r>
            <a:endParaRPr lang="vi-VN" b="1">
              <a:latin typeface="Arial" pitchFamily="34" charset="0"/>
              <a:cs typeface="Arial" pitchFamily="34" charset="0"/>
            </a:endParaRPr>
          </a:p>
        </p:txBody>
      </p:sp>
    </p:spTree>
    <p:extLst>
      <p:ext uri="{BB962C8B-B14F-4D97-AF65-F5344CB8AC3E}">
        <p14:creationId xmlns:p14="http://schemas.microsoft.com/office/powerpoint/2010/main" val="33406046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843" y="20814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11454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79637" y="962025"/>
              <a:ext cx="9286875" cy="92330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Chứng minh rằng không có đơn đồ thị với 12 đỉnh và 28 cạnh mà các đỉnh đều có bậc 3 hoặc 4.</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446212" y="2514600"/>
            <a:ext cx="10201274" cy="830997"/>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Giả sử có đồ thị thỏa mãn yêu cầu bài toán. Gọi x là số đỉnh bậc 3 của đồ thị.</a:t>
            </a:r>
          </a:p>
        </p:txBody>
      </p:sp>
      <p:sp>
        <p:nvSpPr>
          <p:cNvPr id="14" name="AutoShape 4"/>
          <p:cNvSpPr>
            <a:spLocks noChangeArrowheads="1"/>
          </p:cNvSpPr>
          <p:nvPr/>
        </p:nvSpPr>
        <p:spPr bwMode="gray">
          <a:xfrm>
            <a:off x="447214" y="95249"/>
            <a:ext cx="3132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2 . BẬC CỦA ĐỈNH</a:t>
            </a:r>
            <a:endParaRPr lang="vi-VN" sz="2000" b="1">
              <a:solidFill>
                <a:schemeClr val="bg1"/>
              </a:solidFill>
              <a:latin typeface="Arial" pitchFamily="34" charset="0"/>
              <a:cs typeface="Arial" pitchFamily="34" charset="0"/>
            </a:endParaRPr>
          </a:p>
        </p:txBody>
      </p:sp>
      <p:sp>
        <p:nvSpPr>
          <p:cNvPr id="19" name="TextBox 18"/>
          <p:cNvSpPr txBox="1"/>
          <p:nvPr/>
        </p:nvSpPr>
        <p:spPr>
          <a:xfrm>
            <a:off x="1751011" y="3369469"/>
            <a:ext cx="9982200" cy="461665"/>
          </a:xfrm>
          <a:prstGeom prst="rect">
            <a:avLst/>
          </a:prstGeom>
          <a:noFill/>
        </p:spPr>
        <p:txBody>
          <a:bodyPr wrap="square" rtlCol="0">
            <a:spAutoFit/>
          </a:bodyPr>
          <a:lstStyle/>
          <a:p>
            <a:pPr algn="just"/>
            <a:r>
              <a:rPr lang="vi-VN" b="1">
                <a:latin typeface="Arial" pitchFamily="34" charset="0"/>
                <a:cs typeface="Arial" pitchFamily="34" charset="0"/>
              </a:rPr>
              <a:t>Khi đó, ta có số đỉnh bậc 4 là: 12 – x.</a:t>
            </a:r>
          </a:p>
        </p:txBody>
      </p:sp>
      <p:sp>
        <p:nvSpPr>
          <p:cNvPr id="20" name="TextBox 19"/>
          <p:cNvSpPr txBox="1"/>
          <p:nvPr/>
        </p:nvSpPr>
        <p:spPr>
          <a:xfrm>
            <a:off x="1751011" y="3878203"/>
            <a:ext cx="9982200" cy="461665"/>
          </a:xfrm>
          <a:prstGeom prst="rect">
            <a:avLst/>
          </a:prstGeom>
          <a:noFill/>
        </p:spPr>
        <p:txBody>
          <a:bodyPr wrap="square" rtlCol="0">
            <a:spAutoFit/>
          </a:bodyPr>
          <a:lstStyle/>
          <a:p>
            <a:pPr algn="just"/>
            <a:r>
              <a:rPr lang="vi-VN" b="1">
                <a:latin typeface="Arial" pitchFamily="34" charset="0"/>
                <a:cs typeface="Arial" pitchFamily="34" charset="0"/>
              </a:rPr>
              <a:t>Tổng số bậc của các đỉnh là: 3x + 4(12 – x).</a:t>
            </a:r>
          </a:p>
        </p:txBody>
      </p:sp>
      <p:sp>
        <p:nvSpPr>
          <p:cNvPr id="21" name="TextBox 20"/>
          <p:cNvSpPr txBox="1"/>
          <p:nvPr/>
        </p:nvSpPr>
        <p:spPr>
          <a:xfrm>
            <a:off x="1751011" y="4386937"/>
            <a:ext cx="9982200" cy="461665"/>
          </a:xfrm>
          <a:prstGeom prst="rect">
            <a:avLst/>
          </a:prstGeom>
          <a:noFill/>
        </p:spPr>
        <p:txBody>
          <a:bodyPr wrap="square" rtlCol="0">
            <a:spAutoFit/>
          </a:bodyPr>
          <a:lstStyle/>
          <a:p>
            <a:pPr algn="just"/>
            <a:r>
              <a:rPr lang="vi-VN" b="1">
                <a:latin typeface="Arial" pitchFamily="34" charset="0"/>
                <a:cs typeface="Arial" pitchFamily="34" charset="0"/>
              </a:rPr>
              <a:t>Vì đồ thị có 28 cạnh nên đồ thị có tổng số bậc là 28 . 2 = 56.</a:t>
            </a:r>
          </a:p>
        </p:txBody>
      </p:sp>
      <p:sp>
        <p:nvSpPr>
          <p:cNvPr id="22" name="TextBox 21"/>
          <p:cNvSpPr txBox="1"/>
          <p:nvPr/>
        </p:nvSpPr>
        <p:spPr>
          <a:xfrm>
            <a:off x="1751011" y="4895671"/>
            <a:ext cx="9982200" cy="1200329"/>
          </a:xfrm>
          <a:prstGeom prst="rect">
            <a:avLst/>
          </a:prstGeom>
          <a:noFill/>
        </p:spPr>
        <p:txBody>
          <a:bodyPr wrap="square" rtlCol="0">
            <a:spAutoFit/>
          </a:bodyPr>
          <a:lstStyle/>
          <a:p>
            <a:pPr algn="just"/>
            <a:r>
              <a:rPr lang="vi-VN" b="1">
                <a:latin typeface="Arial" pitchFamily="34" charset="0"/>
                <a:cs typeface="Arial" pitchFamily="34" charset="0"/>
              </a:rPr>
              <a:t>Do đó, ta có phương trình 3x + 4(12 – x) = 56, tức là 8 + x = 0. Phương trình này không có nghiệm là số tự nhiên, do đó không tồn tại đồ thị thỏa mãn điều kiện đề bài.</a:t>
            </a:r>
          </a:p>
        </p:txBody>
      </p:sp>
    </p:spTree>
    <p:extLst>
      <p:ext uri="{BB962C8B-B14F-4D97-AF65-F5344CB8AC3E}">
        <p14:creationId xmlns:p14="http://schemas.microsoft.com/office/powerpoint/2010/main" val="1962011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175" y="358028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31812" y="3962400"/>
            <a:ext cx="7391400" cy="1446550"/>
          </a:xfrm>
          <a:prstGeom prst="rect">
            <a:avLst/>
          </a:prstGeom>
          <a:noFill/>
        </p:spPr>
        <p:txBody>
          <a:bodyPr wrap="square" rtlCol="0">
            <a:spAutoFit/>
          </a:bodyPr>
          <a:lstStyle/>
          <a:p>
            <a:pPr algn="just"/>
            <a:r>
              <a:rPr lang="vi-VN" sz="2200" b="1">
                <a:latin typeface="Arial" pitchFamily="34" charset="0"/>
                <a:cs typeface="Arial" pitchFamily="34" charset="0"/>
              </a:rPr>
              <a:t>a) Để đi từ đỉnh A đến đỉnh E ta có thể di chuyển theo con đường từ A đến D rồi từ D đến E (hoặc cũng có thể chọn các con đường khác, chẳng hạn đi theo đường từ A đến B rồi từ B đến D và từ D đến E, ...)</a:t>
            </a:r>
          </a:p>
        </p:txBody>
      </p:sp>
      <p:sp>
        <p:nvSpPr>
          <p:cNvPr id="16"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grpSp>
        <p:nvGrpSpPr>
          <p:cNvPr id="5" name="Group 4"/>
          <p:cNvGrpSpPr/>
          <p:nvPr/>
        </p:nvGrpSpPr>
        <p:grpSpPr>
          <a:xfrm>
            <a:off x="289088" y="1068050"/>
            <a:ext cx="11558425" cy="2438400"/>
            <a:chOff x="289088" y="762000"/>
            <a:chExt cx="11558425" cy="2438400"/>
          </a:xfrm>
        </p:grpSpPr>
        <p:sp>
          <p:nvSpPr>
            <p:cNvPr id="17" name="Rounded Rectangle 16"/>
            <p:cNvSpPr/>
            <p:nvPr/>
          </p:nvSpPr>
          <p:spPr>
            <a:xfrm>
              <a:off x="289088" y="762000"/>
              <a:ext cx="11558425" cy="24384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840938"/>
              <a:ext cx="11315701" cy="2308324"/>
            </a:xfrm>
            <a:prstGeom prst="rect">
              <a:avLst/>
            </a:prstGeom>
            <a:noFill/>
          </p:spPr>
          <p:txBody>
            <a:bodyPr wrap="square" rtlCol="0">
              <a:spAutoFit/>
            </a:bodyPr>
            <a:lstStyle/>
            <a:p>
              <a:r>
                <a:rPr lang="en-US" b="1">
                  <a:latin typeface="Arial" pitchFamily="34" charset="0"/>
                  <a:cs typeface="Arial" pitchFamily="34" charset="0"/>
                </a:rPr>
                <a:t>                </a:t>
              </a:r>
              <a:r>
                <a:rPr lang="vi-VN" b="1">
                  <a:solidFill>
                    <a:schemeClr val="accent2">
                      <a:lumMod val="75000"/>
                    </a:schemeClr>
                  </a:solidFill>
                  <a:latin typeface="Arial" pitchFamily="34" charset="0"/>
                  <a:cs typeface="Arial" pitchFamily="34" charset="0"/>
                </a:rPr>
                <a:t>Nhận biết khái niệm đường đi và chu trình</a:t>
              </a:r>
              <a:endParaRPr lang="en-US" b="1">
                <a:solidFill>
                  <a:schemeClr val="accent2">
                    <a:lumMod val="75000"/>
                  </a:schemeClr>
                </a:solidFill>
                <a:latin typeface="Arial" pitchFamily="34" charset="0"/>
                <a:cs typeface="Arial" pitchFamily="34" charset="0"/>
              </a:endParaRPr>
            </a:p>
            <a:p>
              <a:r>
                <a:rPr lang="vi-VN" b="1">
                  <a:latin typeface="Arial" pitchFamily="34" charset="0"/>
                  <a:cs typeface="Arial" pitchFamily="34" charset="0"/>
                </a:rPr>
                <a:t>Cho đồ thị như Hình 2.7. Bằng cách đi dọc theo các cạnh, với điều kiện không đi qua cạnh nào quá một lần (có thể có cạnh không cần đi qua), hãy chỉ ra các cách để:</a:t>
              </a:r>
              <a:endParaRPr lang="en-US" b="1">
                <a:latin typeface="Arial" pitchFamily="34" charset="0"/>
                <a:cs typeface="Arial" pitchFamily="34" charset="0"/>
              </a:endParaRPr>
            </a:p>
            <a:p>
              <a:pPr marL="514350" indent="-514350">
                <a:buAutoNum type="alphaLcParenR"/>
              </a:pPr>
              <a:r>
                <a:rPr lang="pt-BR" b="1">
                  <a:latin typeface="Arial" pitchFamily="34" charset="0"/>
                  <a:cs typeface="Arial" pitchFamily="34" charset="0"/>
                </a:rPr>
                <a:t>Đi từ đỉnh A đến đỉnh E.</a:t>
              </a:r>
            </a:p>
            <a:p>
              <a:pPr marL="514350" indent="-514350">
                <a:buAutoNum type="alphaLcParenR"/>
              </a:pPr>
              <a:r>
                <a:rPr lang="vi-VN" b="1">
                  <a:latin typeface="Arial" pitchFamily="34" charset="0"/>
                  <a:cs typeface="Arial" pitchFamily="34" charset="0"/>
                </a:rPr>
                <a:t>Đi từ đỉnh A và lại quay về đỉnh A.</a:t>
              </a:r>
            </a:p>
          </p:txBody>
        </p:sp>
        <p:pic>
          <p:nvPicPr>
            <p:cNvPr id="286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7216" b="23684"/>
            <a:stretch/>
          </p:blipFill>
          <p:spPr bwMode="auto">
            <a:xfrm>
              <a:off x="289088" y="762000"/>
              <a:ext cx="1652207" cy="57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609012" y="3568219"/>
            <a:ext cx="3343275" cy="2562785"/>
            <a:chOff x="8609012" y="3262169"/>
            <a:chExt cx="3343275" cy="2562785"/>
          </a:xfrm>
        </p:grpSpPr>
        <p:sp>
          <p:nvSpPr>
            <p:cNvPr id="14" name="TextBox 13"/>
            <p:cNvSpPr txBox="1"/>
            <p:nvPr/>
          </p:nvSpPr>
          <p:spPr>
            <a:xfrm>
              <a:off x="9294812" y="5486400"/>
              <a:ext cx="1257897" cy="338554"/>
            </a:xfrm>
            <a:prstGeom prst="rect">
              <a:avLst/>
            </a:prstGeom>
            <a:noFill/>
          </p:spPr>
          <p:txBody>
            <a:bodyPr wrap="square" rtlCol="0">
              <a:spAutoFit/>
            </a:bodyPr>
            <a:lstStyle/>
            <a:p>
              <a:pPr algn="ctr"/>
              <a:r>
                <a:rPr lang="en-US" sz="1600" b="1">
                  <a:solidFill>
                    <a:srgbClr val="FF0000"/>
                  </a:solidFill>
                  <a:latin typeface="Arial" pitchFamily="34" charset="0"/>
                  <a:cs typeface="Arial" pitchFamily="34" charset="0"/>
                </a:rPr>
                <a:t>Hình 2.7</a:t>
              </a:r>
            </a:p>
          </p:txBody>
        </p:sp>
        <p:pic>
          <p:nvPicPr>
            <p:cNvPr id="286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9012" y="3262169"/>
              <a:ext cx="33432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TextBox 19"/>
          <p:cNvSpPr txBox="1"/>
          <p:nvPr/>
        </p:nvSpPr>
        <p:spPr>
          <a:xfrm>
            <a:off x="520698" y="5521404"/>
            <a:ext cx="8545513" cy="1107996"/>
          </a:xfrm>
          <a:prstGeom prst="rect">
            <a:avLst/>
          </a:prstGeom>
          <a:noFill/>
        </p:spPr>
        <p:txBody>
          <a:bodyPr wrap="square" rtlCol="0">
            <a:spAutoFit/>
          </a:bodyPr>
          <a:lstStyle/>
          <a:p>
            <a:pPr algn="just"/>
            <a:r>
              <a:rPr lang="vi-VN" sz="2200" b="1">
                <a:latin typeface="Arial" pitchFamily="34" charset="0"/>
                <a:cs typeface="Arial" pitchFamily="34" charset="0"/>
              </a:rPr>
              <a:t>b) Để đi từ đỉnh A và lại quay về đỉnh A ta có thể di chuyển theo con đường từ A đến D rồi từ D đến B và từ B quay lại A (tương tự cũng có thể chọn các con đường khác).</a:t>
            </a:r>
          </a:p>
        </p:txBody>
      </p:sp>
      <p:sp>
        <p:nvSpPr>
          <p:cNvPr id="21" name="TextBox 20"/>
          <p:cNvSpPr txBox="1"/>
          <p:nvPr/>
        </p:nvSpPr>
        <p:spPr>
          <a:xfrm>
            <a:off x="520700" y="571500"/>
            <a:ext cx="5868988" cy="461665"/>
          </a:xfrm>
          <a:prstGeom prst="rect">
            <a:avLst/>
          </a:prstGeom>
          <a:noFill/>
        </p:spPr>
        <p:txBody>
          <a:bodyPr wrap="square" rtlCol="0">
            <a:spAutoFit/>
          </a:bodyPr>
          <a:lstStyle/>
          <a:p>
            <a:pPr algn="just"/>
            <a:r>
              <a:rPr lang="en-US" b="1">
                <a:solidFill>
                  <a:schemeClr val="accent2">
                    <a:lumMod val="75000"/>
                  </a:schemeClr>
                </a:solidFill>
                <a:latin typeface="Arial" pitchFamily="34" charset="0"/>
                <a:cs typeface="Arial" pitchFamily="34" charset="0"/>
              </a:rPr>
              <a:t>a) Khái niệm đường đi và chu trình.</a:t>
            </a:r>
          </a:p>
        </p:txBody>
      </p:sp>
    </p:spTree>
    <p:extLst>
      <p:ext uri="{BB962C8B-B14F-4D97-AF65-F5344CB8AC3E}">
        <p14:creationId xmlns:p14="http://schemas.microsoft.com/office/powerpoint/2010/main" val="31261454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grpSp>
        <p:nvGrpSpPr>
          <p:cNvPr id="13" name="Group 12"/>
          <p:cNvGrpSpPr/>
          <p:nvPr/>
        </p:nvGrpSpPr>
        <p:grpSpPr>
          <a:xfrm>
            <a:off x="461399" y="1219200"/>
            <a:ext cx="11476368" cy="4384135"/>
            <a:chOff x="536012" y="4648200"/>
            <a:chExt cx="11476368" cy="4384135"/>
          </a:xfrm>
        </p:grpSpPr>
        <p:sp>
          <p:nvSpPr>
            <p:cNvPr id="15" name="Rounded Rectangle 14"/>
            <p:cNvSpPr/>
            <p:nvPr/>
          </p:nvSpPr>
          <p:spPr>
            <a:xfrm>
              <a:off x="536012" y="4648200"/>
              <a:ext cx="11125201" cy="4267200"/>
            </a:xfrm>
            <a:prstGeom prst="roundRect">
              <a:avLst>
                <a:gd name="adj" fmla="val 2546"/>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835025" y="4746248"/>
              <a:ext cx="10668000" cy="1200329"/>
            </a:xfrm>
            <a:prstGeom prst="rect">
              <a:avLst/>
            </a:prstGeom>
            <a:noFill/>
          </p:spPr>
          <p:txBody>
            <a:bodyPr wrap="square" rtlCol="0">
              <a:spAutoFit/>
            </a:bodyPr>
            <a:lstStyle/>
            <a:p>
              <a:pPr marL="342900" indent="-342900">
                <a:buFont typeface="Arial" pitchFamily="34" charset="0"/>
                <a:buChar char="•"/>
              </a:pPr>
              <a:r>
                <a:rPr lang="en-US" b="1">
                  <a:latin typeface="Arial" pitchFamily="34" charset="0"/>
                  <a:cs typeface="Arial" pitchFamily="34" charset="0"/>
                </a:rPr>
                <a:t>Trong một đồ thị G, một dãy cạnh nối tiếp (hai cạnh nối tiếp là hai cạnh có chung một đầu mút) AB, BC, CD … MN, NP gọi là một </a:t>
              </a:r>
              <a:r>
                <a:rPr lang="en-US" b="1">
                  <a:solidFill>
                    <a:schemeClr val="accent2">
                      <a:lumMod val="75000"/>
                    </a:schemeClr>
                  </a:solidFill>
                  <a:latin typeface="Arial" pitchFamily="34" charset="0"/>
                  <a:cs typeface="Arial" pitchFamily="34" charset="0"/>
                </a:rPr>
                <a:t>đường đi </a:t>
              </a:r>
              <a:r>
                <a:rPr lang="en-US" b="1">
                  <a:latin typeface="Arial" pitchFamily="34" charset="0"/>
                  <a:cs typeface="Arial" pitchFamily="34" charset="0"/>
                </a:rPr>
                <a:t>nối A với P, kí hiệu ABCD ….MNP.</a:t>
              </a:r>
              <a:endParaRPr lang="vi-VN" b="1">
                <a:latin typeface="Arial" pitchFamily="34" charset="0"/>
                <a:cs typeface="Arial" pitchFamily="34"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664825" y="7585295"/>
              <a:ext cx="1347555" cy="1447040"/>
            </a:xfrm>
            <a:prstGeom prst="rect">
              <a:avLst/>
            </a:prstGeom>
          </p:spPr>
        </p:pic>
      </p:grpSp>
      <p:sp>
        <p:nvSpPr>
          <p:cNvPr id="26" name="TextBox 25"/>
          <p:cNvSpPr txBox="1"/>
          <p:nvPr/>
        </p:nvSpPr>
        <p:spPr>
          <a:xfrm>
            <a:off x="760412" y="2517577"/>
            <a:ext cx="10668000" cy="830997"/>
          </a:xfrm>
          <a:prstGeom prst="rect">
            <a:avLst/>
          </a:prstGeom>
          <a:noFill/>
        </p:spPr>
        <p:txBody>
          <a:bodyPr wrap="square" rtlCol="0">
            <a:spAutoFit/>
          </a:bodyPr>
          <a:lstStyle/>
          <a:p>
            <a:pPr marL="342900" indent="-342900">
              <a:buFont typeface="Arial" pitchFamily="34" charset="0"/>
              <a:buChar char="•"/>
            </a:pPr>
            <a:r>
              <a:rPr lang="vi-VN" b="1">
                <a:latin typeface="Arial" pitchFamily="34" charset="0"/>
                <a:cs typeface="Arial" pitchFamily="34" charset="0"/>
              </a:rPr>
              <a:t>Một đường đi khép k</a:t>
            </a:r>
            <a:r>
              <a:rPr lang="en-US" b="1">
                <a:latin typeface="Arial" pitchFamily="34" charset="0"/>
                <a:cs typeface="Arial" pitchFamily="34" charset="0"/>
              </a:rPr>
              <a:t>ín (đầu đường trùng với cuối đường) gọi là một </a:t>
            </a:r>
            <a:r>
              <a:rPr lang="en-US" b="1">
                <a:solidFill>
                  <a:schemeClr val="accent2">
                    <a:lumMod val="75000"/>
                  </a:schemeClr>
                </a:solidFill>
                <a:latin typeface="Arial" pitchFamily="34" charset="0"/>
                <a:cs typeface="Arial" pitchFamily="34" charset="0"/>
              </a:rPr>
              <a:t>chu trình</a:t>
            </a:r>
            <a:r>
              <a:rPr lang="en-US" b="1">
                <a:latin typeface="Arial" pitchFamily="34" charset="0"/>
                <a:cs typeface="Arial" pitchFamily="34" charset="0"/>
              </a:rPr>
              <a:t>.</a:t>
            </a:r>
            <a:endParaRPr lang="vi-VN" b="1">
              <a:latin typeface="Arial" pitchFamily="34" charset="0"/>
              <a:cs typeface="Arial" pitchFamily="34" charset="0"/>
            </a:endParaRPr>
          </a:p>
        </p:txBody>
      </p:sp>
      <p:sp>
        <p:nvSpPr>
          <p:cNvPr id="27" name="TextBox 26"/>
          <p:cNvSpPr txBox="1"/>
          <p:nvPr/>
        </p:nvSpPr>
        <p:spPr>
          <a:xfrm>
            <a:off x="760411" y="3325298"/>
            <a:ext cx="10503577" cy="830997"/>
          </a:xfrm>
          <a:prstGeom prst="rect">
            <a:avLst/>
          </a:prstGeom>
          <a:noFill/>
        </p:spPr>
        <p:txBody>
          <a:bodyPr wrap="square" rtlCol="0">
            <a:spAutoFit/>
          </a:bodyPr>
          <a:lstStyle/>
          <a:p>
            <a:pPr marL="342900" indent="-342900">
              <a:buFont typeface="Arial" pitchFamily="34" charset="0"/>
              <a:buChar char="•"/>
            </a:pPr>
            <a:r>
              <a:rPr lang="vi-VN" b="1">
                <a:latin typeface="Arial" pitchFamily="34" charset="0"/>
                <a:cs typeface="Arial" pitchFamily="34" charset="0"/>
              </a:rPr>
              <a:t>Một đường đi </a:t>
            </a:r>
            <a:r>
              <a:rPr lang="en-US" b="1">
                <a:latin typeface="Arial" pitchFamily="34" charset="0"/>
                <a:cs typeface="Arial" pitchFamily="34" charset="0"/>
              </a:rPr>
              <a:t>(chu trình) qua n cạnh gọi là một đường đi (chu trình) có độ dài n</a:t>
            </a:r>
            <a:endParaRPr lang="vi-VN" b="1">
              <a:latin typeface="Arial" pitchFamily="34" charset="0"/>
              <a:cs typeface="Arial" pitchFamily="34" charset="0"/>
            </a:endParaRPr>
          </a:p>
        </p:txBody>
      </p:sp>
      <p:sp>
        <p:nvSpPr>
          <p:cNvPr id="28" name="TextBox 27"/>
          <p:cNvSpPr txBox="1"/>
          <p:nvPr/>
        </p:nvSpPr>
        <p:spPr>
          <a:xfrm>
            <a:off x="760412" y="4156295"/>
            <a:ext cx="9677400" cy="1200329"/>
          </a:xfrm>
          <a:prstGeom prst="rect">
            <a:avLst/>
          </a:prstGeom>
          <a:noFill/>
        </p:spPr>
        <p:txBody>
          <a:bodyPr wrap="square" rtlCol="0">
            <a:spAutoFit/>
          </a:bodyPr>
          <a:lstStyle/>
          <a:p>
            <a:pPr marL="342900" indent="-342900" algn="just">
              <a:buFont typeface="Arial" pitchFamily="34" charset="0"/>
              <a:buChar char="•"/>
            </a:pPr>
            <a:r>
              <a:rPr lang="vi-VN" b="1">
                <a:latin typeface="Arial" pitchFamily="34" charset="0"/>
                <a:cs typeface="Arial" pitchFamily="34" charset="0"/>
              </a:rPr>
              <a:t>Một đường đi </a:t>
            </a:r>
            <a:r>
              <a:rPr lang="en-US" b="1">
                <a:latin typeface="Arial" pitchFamily="34" charset="0"/>
                <a:cs typeface="Arial" pitchFamily="34" charset="0"/>
              </a:rPr>
              <a:t>(chu trình) là sơ cấp nếu nó không đi qua đỉnh nào 2 lần trở lên. </a:t>
            </a:r>
            <a:r>
              <a:rPr lang="vi-VN" b="1">
                <a:latin typeface="Arial" pitchFamily="34" charset="0"/>
                <a:cs typeface="Arial" pitchFamily="34" charset="0"/>
              </a:rPr>
              <a:t>Một đường đi </a:t>
            </a:r>
            <a:r>
              <a:rPr lang="en-US" b="1">
                <a:latin typeface="Arial" pitchFamily="34" charset="0"/>
                <a:cs typeface="Arial" pitchFamily="34" charset="0"/>
              </a:rPr>
              <a:t>(chu trình) là đơn giản nếu nó không đi qua cạnh nào hai lần trở lên.</a:t>
            </a:r>
            <a:endParaRPr lang="vi-VN" b="1">
              <a:latin typeface="Arial" pitchFamily="34" charset="0"/>
              <a:cs typeface="Arial" pitchFamily="34" charset="0"/>
            </a:endParaRPr>
          </a:p>
        </p:txBody>
      </p:sp>
      <p:sp>
        <p:nvSpPr>
          <p:cNvPr id="29" name="TextBox 28"/>
          <p:cNvSpPr txBox="1"/>
          <p:nvPr/>
        </p:nvSpPr>
        <p:spPr>
          <a:xfrm>
            <a:off x="520700" y="681335"/>
            <a:ext cx="5868988" cy="461665"/>
          </a:xfrm>
          <a:prstGeom prst="rect">
            <a:avLst/>
          </a:prstGeom>
          <a:noFill/>
        </p:spPr>
        <p:txBody>
          <a:bodyPr wrap="square" rtlCol="0">
            <a:spAutoFit/>
          </a:bodyPr>
          <a:lstStyle/>
          <a:p>
            <a:pPr algn="just"/>
            <a:r>
              <a:rPr lang="en-US" b="1">
                <a:solidFill>
                  <a:schemeClr val="accent2">
                    <a:lumMod val="75000"/>
                  </a:schemeClr>
                </a:solidFill>
                <a:latin typeface="Arial" pitchFamily="34" charset="0"/>
                <a:cs typeface="Arial" pitchFamily="34" charset="0"/>
              </a:rPr>
              <a:t>a) Khái niệm đường đi và chu trình.</a:t>
            </a:r>
          </a:p>
        </p:txBody>
      </p:sp>
    </p:spTree>
    <p:extLst>
      <p:ext uri="{BB962C8B-B14F-4D97-AF65-F5344CB8AC3E}">
        <p14:creationId xmlns:p14="http://schemas.microsoft.com/office/powerpoint/2010/main" val="7060494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69" y="221202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665657" y="2613061"/>
            <a:ext cx="7324355" cy="1200329"/>
          </a:xfrm>
          <a:prstGeom prst="rect">
            <a:avLst/>
          </a:prstGeom>
          <a:noFill/>
        </p:spPr>
        <p:txBody>
          <a:bodyPr wrap="square" rtlCol="0">
            <a:spAutoFit/>
          </a:bodyPr>
          <a:lstStyle/>
          <a:p>
            <a:pPr marL="342900" indent="-342900">
              <a:buFont typeface="Wingdings" pitchFamily="2" charset="2"/>
              <a:buChar char="v"/>
            </a:pPr>
            <a:r>
              <a:rPr lang="en-US" b="1">
                <a:latin typeface="Arial" pitchFamily="34" charset="0"/>
                <a:cs typeface="Arial" pitchFamily="34" charset="0"/>
              </a:rPr>
              <a:t>Những chu trình sớ cấp có độ dài 3 xuất phát từ đỉnh A là : ABCA, ABDA, ACBA, ACDA, ADBA, ADCA.</a:t>
            </a:r>
            <a:endParaRPr lang="vi-VN" b="1">
              <a:latin typeface="Arial" pitchFamily="34" charset="0"/>
              <a:cs typeface="Arial" pitchFamily="34" charset="0"/>
            </a:endParaRPr>
          </a:p>
        </p:txBody>
      </p:sp>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35082"/>
              <a:ext cx="10142682" cy="128856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13513" y="1063797"/>
              <a:ext cx="9719699" cy="892530"/>
            </a:xfrm>
            <a:prstGeom prst="rect">
              <a:avLst/>
            </a:prstGeom>
            <a:noFill/>
          </p:spPr>
          <p:txBody>
            <a:bodyPr wrap="square" lIns="121899" tIns="60949" rIns="121899" bIns="60949" rtlCol="0">
              <a:spAutoFit/>
            </a:bodyPr>
            <a:lstStyle/>
            <a:p>
              <a:pPr algn="just"/>
              <a:r>
                <a:rPr lang="en-US" sz="2500" b="1">
                  <a:latin typeface="Arial" pitchFamily="34" charset="0"/>
                  <a:cs typeface="Arial" pitchFamily="34" charset="0"/>
                </a:rPr>
                <a:t>Cho đồ thị đầy đủ có 4 đỉnh như Hình 2.8 . Tìm những chu trình sơ cấp xuất phát từ đỉnh A và có : độ dài 3, độ dài 4.</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a:t>
              </a: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Box 26"/>
          <p:cNvSpPr txBox="1"/>
          <p:nvPr/>
        </p:nvSpPr>
        <p:spPr>
          <a:xfrm>
            <a:off x="1979612" y="3813390"/>
            <a:ext cx="6858000" cy="1200329"/>
          </a:xfrm>
          <a:prstGeom prst="rect">
            <a:avLst/>
          </a:prstGeom>
          <a:noFill/>
        </p:spPr>
        <p:txBody>
          <a:bodyPr wrap="square" rtlCol="0">
            <a:spAutoFit/>
          </a:bodyPr>
          <a:lstStyle/>
          <a:p>
            <a:r>
              <a:rPr lang="vi-VN" b="1">
                <a:latin typeface="Arial" pitchFamily="34" charset="0"/>
                <a:cs typeface="Arial" pitchFamily="34" charset="0"/>
              </a:rPr>
              <a:t>Những chu trình sớ cấp có độ dài 3 xuất phát từ đỉnh A là : </a:t>
            </a:r>
            <a:r>
              <a:rPr lang="en-US" b="1">
                <a:latin typeface="Arial" pitchFamily="34" charset="0"/>
                <a:cs typeface="Arial" pitchFamily="34" charset="0"/>
              </a:rPr>
              <a:t>ABCDA, ABDCA, ACBDA, ACDBA, ADBCA, ADCBA</a:t>
            </a:r>
            <a:endParaRPr lang="vi-VN" b="1">
              <a:latin typeface="Arial" pitchFamily="34" charset="0"/>
              <a:cs typeface="Arial" pitchFamily="34" charset="0"/>
            </a:endParaRPr>
          </a:p>
        </p:txBody>
      </p:sp>
      <p:grpSp>
        <p:nvGrpSpPr>
          <p:cNvPr id="3" name="Group 2"/>
          <p:cNvGrpSpPr/>
          <p:nvPr/>
        </p:nvGrpSpPr>
        <p:grpSpPr>
          <a:xfrm>
            <a:off x="9331324" y="2183448"/>
            <a:ext cx="2409825" cy="2714625"/>
            <a:chOff x="9331324" y="2183448"/>
            <a:chExt cx="2409825" cy="2714625"/>
          </a:xfrm>
        </p:grpSpPr>
        <p:pic>
          <p:nvPicPr>
            <p:cNvPr id="307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31324" y="2183448"/>
              <a:ext cx="24098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923760" y="4559519"/>
              <a:ext cx="1257897" cy="338554"/>
            </a:xfrm>
            <a:prstGeom prst="rect">
              <a:avLst/>
            </a:prstGeom>
            <a:noFill/>
          </p:spPr>
          <p:txBody>
            <a:bodyPr wrap="square" rtlCol="0">
              <a:spAutoFit/>
            </a:bodyPr>
            <a:lstStyle/>
            <a:p>
              <a:pPr algn="ctr"/>
              <a:r>
                <a:rPr lang="en-US" sz="1600" b="1">
                  <a:solidFill>
                    <a:srgbClr val="FF0000"/>
                  </a:solidFill>
                  <a:latin typeface="Arial" pitchFamily="34" charset="0"/>
                  <a:cs typeface="Arial" pitchFamily="34" charset="0"/>
                </a:rPr>
                <a:t>Hình 2.8</a:t>
              </a:r>
            </a:p>
          </p:txBody>
        </p:sp>
      </p:grpSp>
      <p:sp>
        <p:nvSpPr>
          <p:cNvPr id="20"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665181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843" y="20814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11454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79637" y="962025"/>
              <a:ext cx="9286875" cy="92330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Cho đồ thị đầy đủ có 5 đỉnh như Hình 2.9. Tìm những chu trình sơ cấp xuất phát từ đỉnh A và có: độ dài 4; độ dài 5.</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760412" y="2634496"/>
            <a:ext cx="7696200" cy="2123658"/>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Những chu trình sơ cấp có độ dài 4 xuất phát từ đỉnh A là: ABCDA, ABCEA, ABDCA, ABDEA, ABEDA, ABECA, ACBDA, ACBEA, ACDBA, ACDEA, ACEBA, ACEDA, ADBEA, ADBCA, ADCEA, ADCBA, ADEBA, ADECA, AEBDA, AEBCA, AECDA, AEDCA, AECBA, AEDBA.</a:t>
            </a:r>
          </a:p>
        </p:txBody>
      </p:sp>
      <p:sp>
        <p:nvSpPr>
          <p:cNvPr id="19" name="TextBox 18"/>
          <p:cNvSpPr txBox="1"/>
          <p:nvPr/>
        </p:nvSpPr>
        <p:spPr>
          <a:xfrm>
            <a:off x="1065212" y="4844296"/>
            <a:ext cx="9982200" cy="1785104"/>
          </a:xfrm>
          <a:prstGeom prst="rect">
            <a:avLst/>
          </a:prstGeom>
          <a:noFill/>
        </p:spPr>
        <p:txBody>
          <a:bodyPr wrap="square" rtlCol="0">
            <a:spAutoFit/>
          </a:bodyPr>
          <a:lstStyle/>
          <a:p>
            <a:pPr algn="just"/>
            <a:r>
              <a:rPr lang="vi-VN" sz="2200" b="1">
                <a:latin typeface="Arial" pitchFamily="34" charset="0"/>
                <a:cs typeface="Arial" pitchFamily="34" charset="0"/>
              </a:rPr>
              <a:t>Những chu trình sơ cấp có độ dài 5 xuất phát từ đỉnh A là: ABCDEA, ABCEDA, ABECDA, ABEDCA, ABDCEA, ABDECA, ACBEDA, ACBDEA, ACDEBA, ACDBEA, ACEDBA, ACEBDA, ADBECA, ADBCEA, ADCBEA, ADCEBA, ADECBA, ADEBCA, AECDBA, AECBDA, AEDCBA, AEDBCA, AEBCDA, AEBDCA.</a:t>
            </a:r>
          </a:p>
        </p:txBody>
      </p:sp>
      <p:sp>
        <p:nvSpPr>
          <p:cNvPr id="18"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grpSp>
        <p:nvGrpSpPr>
          <p:cNvPr id="4" name="Group 3"/>
          <p:cNvGrpSpPr/>
          <p:nvPr/>
        </p:nvGrpSpPr>
        <p:grpSpPr>
          <a:xfrm>
            <a:off x="8990012" y="1943100"/>
            <a:ext cx="2876550" cy="2857500"/>
            <a:chOff x="9218612" y="1905000"/>
            <a:chExt cx="2876550" cy="2857500"/>
          </a:xfrm>
        </p:grpSpPr>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18612" y="1905000"/>
              <a:ext cx="28765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0018115" y="4419600"/>
              <a:ext cx="1257897" cy="338554"/>
            </a:xfrm>
            <a:prstGeom prst="rect">
              <a:avLst/>
            </a:prstGeom>
            <a:noFill/>
          </p:spPr>
          <p:txBody>
            <a:bodyPr wrap="square" rtlCol="0">
              <a:spAutoFit/>
            </a:bodyPr>
            <a:lstStyle/>
            <a:p>
              <a:pPr algn="ctr"/>
              <a:r>
                <a:rPr lang="en-US" sz="1600" b="1">
                  <a:solidFill>
                    <a:srgbClr val="FF0000"/>
                  </a:solidFill>
                  <a:latin typeface="Arial" pitchFamily="34" charset="0"/>
                  <a:cs typeface="Arial" pitchFamily="34" charset="0"/>
                </a:rPr>
                <a:t>Hình 2.9</a:t>
              </a:r>
            </a:p>
          </p:txBody>
        </p:sp>
      </p:grpSp>
    </p:spTree>
    <p:extLst>
      <p:ext uri="{BB962C8B-B14F-4D97-AF65-F5344CB8AC3E}">
        <p14:creationId xmlns:p14="http://schemas.microsoft.com/office/powerpoint/2010/main" val="12601153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662" y="29437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84212" y="3429000"/>
            <a:ext cx="7391400" cy="461665"/>
          </a:xfrm>
          <a:prstGeom prst="rect">
            <a:avLst/>
          </a:prstGeom>
          <a:noFill/>
        </p:spPr>
        <p:txBody>
          <a:bodyPr wrap="square" rtlCol="0">
            <a:spAutoFit/>
          </a:bodyPr>
          <a:lstStyle/>
          <a:p>
            <a:pPr algn="just"/>
            <a:r>
              <a:rPr lang="vi-VN" b="1">
                <a:latin typeface="Arial" pitchFamily="34" charset="0"/>
                <a:cs typeface="Arial" pitchFamily="34" charset="0"/>
              </a:rPr>
              <a:t>a) Một đường đi từ đỉnh A đến đỉnh E là ABCDE.</a:t>
            </a:r>
          </a:p>
        </p:txBody>
      </p:sp>
      <p:sp>
        <p:nvSpPr>
          <p:cNvPr id="16"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sp>
        <p:nvSpPr>
          <p:cNvPr id="21" name="TextBox 20"/>
          <p:cNvSpPr txBox="1"/>
          <p:nvPr/>
        </p:nvSpPr>
        <p:spPr>
          <a:xfrm>
            <a:off x="520700" y="571500"/>
            <a:ext cx="4583112" cy="461665"/>
          </a:xfrm>
          <a:prstGeom prst="rect">
            <a:avLst/>
          </a:prstGeom>
          <a:noFill/>
        </p:spPr>
        <p:txBody>
          <a:bodyPr wrap="square" rtlCol="0">
            <a:spAutoFit/>
          </a:bodyPr>
          <a:lstStyle/>
          <a:p>
            <a:pPr algn="just"/>
            <a:r>
              <a:rPr lang="en-US" b="1">
                <a:solidFill>
                  <a:schemeClr val="accent2">
                    <a:lumMod val="75000"/>
                  </a:schemeClr>
                </a:solidFill>
                <a:latin typeface="Arial" pitchFamily="34" charset="0"/>
                <a:cs typeface="Arial" pitchFamily="34" charset="0"/>
              </a:rPr>
              <a:t>b) Tính liên thông của đồ thị.</a:t>
            </a:r>
          </a:p>
        </p:txBody>
      </p:sp>
      <p:grpSp>
        <p:nvGrpSpPr>
          <p:cNvPr id="4" name="Group 3"/>
          <p:cNvGrpSpPr/>
          <p:nvPr/>
        </p:nvGrpSpPr>
        <p:grpSpPr>
          <a:xfrm>
            <a:off x="297025" y="1066800"/>
            <a:ext cx="11558425" cy="1760875"/>
            <a:chOff x="297025" y="1058525"/>
            <a:chExt cx="11558425" cy="1760875"/>
          </a:xfrm>
        </p:grpSpPr>
        <p:sp>
          <p:nvSpPr>
            <p:cNvPr id="17" name="Rounded Rectangle 16"/>
            <p:cNvSpPr/>
            <p:nvPr/>
          </p:nvSpPr>
          <p:spPr>
            <a:xfrm>
              <a:off x="297025" y="1068050"/>
              <a:ext cx="11558425" cy="175135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9749" y="1146988"/>
              <a:ext cx="11315701" cy="1569660"/>
            </a:xfrm>
            <a:prstGeom prst="rect">
              <a:avLst/>
            </a:prstGeom>
            <a:noFill/>
          </p:spPr>
          <p:txBody>
            <a:bodyPr wrap="square" rtlCol="0">
              <a:spAutoFit/>
            </a:bodyPr>
            <a:lstStyle/>
            <a:p>
              <a:r>
                <a:rPr lang="en-US" b="1">
                  <a:latin typeface="Arial" pitchFamily="34" charset="0"/>
                  <a:cs typeface="Arial" pitchFamily="34" charset="0"/>
                </a:rPr>
                <a:t>                </a:t>
              </a:r>
              <a:r>
                <a:rPr lang="vi-VN" b="1">
                  <a:solidFill>
                    <a:schemeClr val="accent2">
                      <a:lumMod val="75000"/>
                    </a:schemeClr>
                  </a:solidFill>
                  <a:latin typeface="Arial" pitchFamily="34" charset="0"/>
                  <a:cs typeface="Arial" pitchFamily="34" charset="0"/>
                </a:rPr>
                <a:t>Nhận biết tính liên thông của đồ thị</a:t>
              </a:r>
              <a:endParaRPr lang="en-US" b="1">
                <a:solidFill>
                  <a:schemeClr val="accent2">
                    <a:lumMod val="75000"/>
                  </a:schemeClr>
                </a:solidFill>
                <a:latin typeface="Arial" pitchFamily="34" charset="0"/>
                <a:cs typeface="Arial" pitchFamily="34" charset="0"/>
              </a:endParaRPr>
            </a:p>
            <a:p>
              <a:r>
                <a:rPr lang="en-US" b="1">
                  <a:latin typeface="Arial" pitchFamily="34" charset="0"/>
                  <a:cs typeface="Arial" pitchFamily="34" charset="0"/>
                </a:rPr>
                <a:t>	 </a:t>
              </a:r>
              <a:r>
                <a:rPr lang="vi-VN" b="1">
                  <a:latin typeface="Arial" pitchFamily="34" charset="0"/>
                  <a:cs typeface="Arial" pitchFamily="34" charset="0"/>
                </a:rPr>
                <a:t>Trong đồ thị ở Hình 2.10, hãy:</a:t>
              </a:r>
              <a:endParaRPr lang="en-US" b="1">
                <a:latin typeface="Arial" pitchFamily="34" charset="0"/>
                <a:cs typeface="Arial" pitchFamily="34" charset="0"/>
              </a:endParaRPr>
            </a:p>
            <a:p>
              <a:pPr marL="457200" indent="-457200">
                <a:buAutoNum type="alphaLcParenR"/>
              </a:pPr>
              <a:r>
                <a:rPr lang="vi-VN" b="1">
                  <a:latin typeface="Arial" pitchFamily="34" charset="0"/>
                  <a:cs typeface="Arial" pitchFamily="34" charset="0"/>
                </a:rPr>
                <a:t>Tìm một đường đi từ đỉnh A đến đỉnh E.</a:t>
              </a:r>
              <a:endParaRPr lang="en-US" b="1">
                <a:latin typeface="Arial" pitchFamily="34" charset="0"/>
                <a:cs typeface="Arial" pitchFamily="34" charset="0"/>
              </a:endParaRPr>
            </a:p>
            <a:p>
              <a:pPr marL="457200" indent="-457200">
                <a:buAutoNum type="alphaLcParenR"/>
              </a:pPr>
              <a:r>
                <a:rPr lang="vi-VN" b="1">
                  <a:latin typeface="Arial" pitchFamily="34" charset="0"/>
                  <a:cs typeface="Arial" pitchFamily="34" charset="0"/>
                </a:rPr>
                <a:t>Có tồn tại một đường đi từ đỉnh A đến đỉnh F hay không?</a:t>
              </a:r>
            </a:p>
          </p:txBody>
        </p:sp>
        <p:pic>
          <p:nvPicPr>
            <p:cNvPr id="327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8108" b="30508"/>
            <a:stretch/>
          </p:blipFill>
          <p:spPr bwMode="auto">
            <a:xfrm>
              <a:off x="333536" y="1058525"/>
              <a:ext cx="149367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8945244" y="2895600"/>
            <a:ext cx="2661285" cy="2620013"/>
            <a:chOff x="8945244" y="2895600"/>
            <a:chExt cx="2661285" cy="2620013"/>
          </a:xfrm>
        </p:grpSpPr>
        <p:sp>
          <p:nvSpPr>
            <p:cNvPr id="14" name="TextBox 13"/>
            <p:cNvSpPr txBox="1"/>
            <p:nvPr/>
          </p:nvSpPr>
          <p:spPr>
            <a:xfrm>
              <a:off x="9958685" y="5177059"/>
              <a:ext cx="1257897" cy="338554"/>
            </a:xfrm>
            <a:prstGeom prst="rect">
              <a:avLst/>
            </a:prstGeom>
            <a:noFill/>
          </p:spPr>
          <p:txBody>
            <a:bodyPr wrap="square" rtlCol="0">
              <a:spAutoFit/>
            </a:bodyPr>
            <a:lstStyle/>
            <a:p>
              <a:pPr algn="ctr"/>
              <a:r>
                <a:rPr lang="en-US" sz="1600" b="1">
                  <a:solidFill>
                    <a:srgbClr val="FF0000"/>
                  </a:solidFill>
                  <a:latin typeface="Arial" pitchFamily="34" charset="0"/>
                  <a:cs typeface="Arial" pitchFamily="34" charset="0"/>
                </a:rPr>
                <a:t>Hình 2.10</a:t>
              </a:r>
            </a:p>
          </p:txBody>
        </p:sp>
        <p:pic>
          <p:nvPicPr>
            <p:cNvPr id="327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5244" y="2895600"/>
              <a:ext cx="2661285" cy="249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extBox 21"/>
          <p:cNvSpPr txBox="1"/>
          <p:nvPr/>
        </p:nvSpPr>
        <p:spPr>
          <a:xfrm>
            <a:off x="684212" y="4038600"/>
            <a:ext cx="7812151" cy="461665"/>
          </a:xfrm>
          <a:prstGeom prst="rect">
            <a:avLst/>
          </a:prstGeom>
          <a:noFill/>
        </p:spPr>
        <p:txBody>
          <a:bodyPr wrap="square" rtlCol="0">
            <a:spAutoFit/>
          </a:bodyPr>
          <a:lstStyle/>
          <a:p>
            <a:pPr algn="just"/>
            <a:r>
              <a:rPr lang="vi-VN" b="1">
                <a:latin typeface="Arial" pitchFamily="34" charset="0"/>
                <a:cs typeface="Arial" pitchFamily="34" charset="0"/>
              </a:rPr>
              <a:t>b) Không tồn tại một đường đi từ đỉnh A đến đỉnh F.</a:t>
            </a:r>
          </a:p>
        </p:txBody>
      </p:sp>
    </p:spTree>
    <p:extLst>
      <p:ext uri="{BB962C8B-B14F-4D97-AF65-F5344CB8AC3E}">
        <p14:creationId xmlns:p14="http://schemas.microsoft.com/office/powerpoint/2010/main" val="866845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sp>
        <p:nvSpPr>
          <p:cNvPr id="21" name="TextBox 20"/>
          <p:cNvSpPr txBox="1"/>
          <p:nvPr/>
        </p:nvSpPr>
        <p:spPr>
          <a:xfrm>
            <a:off x="520700" y="605135"/>
            <a:ext cx="4583112" cy="461665"/>
          </a:xfrm>
          <a:prstGeom prst="rect">
            <a:avLst/>
          </a:prstGeom>
          <a:noFill/>
        </p:spPr>
        <p:txBody>
          <a:bodyPr wrap="square" rtlCol="0">
            <a:spAutoFit/>
          </a:bodyPr>
          <a:lstStyle/>
          <a:p>
            <a:pPr algn="just"/>
            <a:r>
              <a:rPr lang="en-US" b="1">
                <a:solidFill>
                  <a:schemeClr val="accent2">
                    <a:lumMod val="75000"/>
                  </a:schemeClr>
                </a:solidFill>
                <a:latin typeface="Arial" pitchFamily="34" charset="0"/>
                <a:cs typeface="Arial" pitchFamily="34" charset="0"/>
              </a:rPr>
              <a:t>b) Tính liên thông của đồ thị.</a:t>
            </a:r>
          </a:p>
        </p:txBody>
      </p:sp>
      <p:grpSp>
        <p:nvGrpSpPr>
          <p:cNvPr id="15" name="Group 14"/>
          <p:cNvGrpSpPr/>
          <p:nvPr/>
        </p:nvGrpSpPr>
        <p:grpSpPr>
          <a:xfrm>
            <a:off x="461399" y="1102265"/>
            <a:ext cx="11476366" cy="4003135"/>
            <a:chOff x="536012" y="4648200"/>
            <a:chExt cx="11476366" cy="4003135"/>
          </a:xfrm>
        </p:grpSpPr>
        <p:sp>
          <p:nvSpPr>
            <p:cNvPr id="20" name="Rounded Rectangle 19"/>
            <p:cNvSpPr/>
            <p:nvPr/>
          </p:nvSpPr>
          <p:spPr>
            <a:xfrm>
              <a:off x="536012" y="4648200"/>
              <a:ext cx="11125201" cy="3774535"/>
            </a:xfrm>
            <a:prstGeom prst="roundRect">
              <a:avLst>
                <a:gd name="adj" fmla="val 2546"/>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3" name="TextBox 22"/>
            <p:cNvSpPr txBox="1"/>
            <p:nvPr/>
          </p:nvSpPr>
          <p:spPr>
            <a:xfrm>
              <a:off x="835025" y="4746248"/>
              <a:ext cx="10668000" cy="830997"/>
            </a:xfrm>
            <a:prstGeom prst="rect">
              <a:avLst/>
            </a:prstGeom>
            <a:noFill/>
          </p:spPr>
          <p:txBody>
            <a:bodyPr wrap="square" rtlCol="0">
              <a:spAutoFit/>
            </a:bodyPr>
            <a:lstStyle/>
            <a:p>
              <a:pPr marL="342900" indent="-342900">
                <a:buFont typeface="Arial" pitchFamily="34" charset="0"/>
                <a:buChar char="•"/>
              </a:pPr>
              <a:r>
                <a:rPr lang="en-US" b="1">
                  <a:latin typeface="Arial" pitchFamily="34" charset="0"/>
                  <a:cs typeface="Arial" pitchFamily="34" charset="0"/>
                </a:rPr>
                <a:t>Hai đỉnh A và B của một đồ thị gọi là liên thông nếu có một đường đi nối A và B</a:t>
              </a:r>
              <a:endParaRPr lang="vi-VN"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664823" y="7204295"/>
              <a:ext cx="1347555" cy="1447040"/>
            </a:xfrm>
            <a:prstGeom prst="rect">
              <a:avLst/>
            </a:prstGeom>
          </p:spPr>
        </p:pic>
      </p:grpSp>
      <p:sp>
        <p:nvSpPr>
          <p:cNvPr id="25" name="TextBox 24"/>
          <p:cNvSpPr txBox="1"/>
          <p:nvPr/>
        </p:nvSpPr>
        <p:spPr>
          <a:xfrm>
            <a:off x="760412" y="2129135"/>
            <a:ext cx="10668000" cy="461665"/>
          </a:xfrm>
          <a:prstGeom prst="rect">
            <a:avLst/>
          </a:prstGeom>
          <a:noFill/>
        </p:spPr>
        <p:txBody>
          <a:bodyPr wrap="square" rtlCol="0">
            <a:spAutoFit/>
          </a:bodyPr>
          <a:lstStyle/>
          <a:p>
            <a:pPr marL="342900" indent="-342900">
              <a:buFont typeface="Arial" pitchFamily="34" charset="0"/>
              <a:buChar char="•"/>
            </a:pPr>
            <a:r>
              <a:rPr lang="vi-VN" b="1">
                <a:latin typeface="Arial" pitchFamily="34" charset="0"/>
                <a:cs typeface="Arial" pitchFamily="34" charset="0"/>
              </a:rPr>
              <a:t>Một </a:t>
            </a:r>
            <a:r>
              <a:rPr lang="en-US" b="1">
                <a:latin typeface="Arial" pitchFamily="34" charset="0"/>
                <a:cs typeface="Arial" pitchFamily="34" charset="0"/>
              </a:rPr>
              <a:t>đồ thị G gọi là </a:t>
            </a:r>
            <a:r>
              <a:rPr lang="en-US" b="1">
                <a:solidFill>
                  <a:schemeClr val="accent2">
                    <a:lumMod val="75000"/>
                  </a:schemeClr>
                </a:solidFill>
                <a:latin typeface="Arial" pitchFamily="34" charset="0"/>
                <a:cs typeface="Arial" pitchFamily="34" charset="0"/>
              </a:rPr>
              <a:t>liên thông </a:t>
            </a:r>
            <a:r>
              <a:rPr lang="en-US" b="1">
                <a:latin typeface="Arial" pitchFamily="34" charset="0"/>
                <a:cs typeface="Arial" pitchFamily="34" charset="0"/>
              </a:rPr>
              <a:t>nếu mọi cặp đỉnh của G là liên thông</a:t>
            </a:r>
            <a:endParaRPr lang="vi-VN" b="1">
              <a:latin typeface="Arial" pitchFamily="34" charset="0"/>
              <a:cs typeface="Arial" pitchFamily="34" charset="0"/>
            </a:endParaRPr>
          </a:p>
        </p:txBody>
      </p:sp>
      <p:sp>
        <p:nvSpPr>
          <p:cNvPr id="26" name="TextBox 25"/>
          <p:cNvSpPr txBox="1"/>
          <p:nvPr/>
        </p:nvSpPr>
        <p:spPr>
          <a:xfrm>
            <a:off x="760411" y="2651760"/>
            <a:ext cx="10503577" cy="830997"/>
          </a:xfrm>
          <a:prstGeom prst="rect">
            <a:avLst/>
          </a:prstGeom>
          <a:noFill/>
        </p:spPr>
        <p:txBody>
          <a:bodyPr wrap="square" rtlCol="0">
            <a:spAutoFit/>
          </a:bodyPr>
          <a:lstStyle/>
          <a:p>
            <a:pPr marL="342900" indent="-342900">
              <a:buFont typeface="Arial" pitchFamily="34" charset="0"/>
              <a:buChar char="•"/>
            </a:pPr>
            <a:r>
              <a:rPr lang="vi-VN" b="1">
                <a:latin typeface="Arial" pitchFamily="34" charset="0"/>
                <a:cs typeface="Arial" pitchFamily="34" charset="0"/>
              </a:rPr>
              <a:t>Một </a:t>
            </a:r>
            <a:r>
              <a:rPr lang="en-US" b="1">
                <a:latin typeface="Arial" pitchFamily="34" charset="0"/>
                <a:cs typeface="Arial" pitchFamily="34" charset="0"/>
              </a:rPr>
              <a:t>cạnh CD của đồ thị G gọi là một </a:t>
            </a:r>
            <a:r>
              <a:rPr lang="en-US" b="1">
                <a:solidFill>
                  <a:schemeClr val="accent2">
                    <a:lumMod val="75000"/>
                  </a:schemeClr>
                </a:solidFill>
                <a:latin typeface="Arial" pitchFamily="34" charset="0"/>
                <a:cs typeface="Arial" pitchFamily="34" charset="0"/>
              </a:rPr>
              <a:t>cầu</a:t>
            </a:r>
            <a:r>
              <a:rPr lang="en-US" b="1">
                <a:latin typeface="Arial" pitchFamily="34" charset="0"/>
                <a:cs typeface="Arial" pitchFamily="34" charset="0"/>
              </a:rPr>
              <a:t> nếu khi bỏ cạnh CD thì hai đỉnh C và D không còn liên thông nữa</a:t>
            </a:r>
            <a:endParaRPr lang="vi-VN" b="1">
              <a:latin typeface="Arial" pitchFamily="34" charset="0"/>
              <a:cs typeface="Arial" pitchFamily="34" charset="0"/>
            </a:endParaRPr>
          </a:p>
        </p:txBody>
      </p:sp>
      <p:sp>
        <p:nvSpPr>
          <p:cNvPr id="27" name="TextBox 26"/>
          <p:cNvSpPr txBox="1"/>
          <p:nvPr/>
        </p:nvSpPr>
        <p:spPr>
          <a:xfrm>
            <a:off x="760412" y="3543718"/>
            <a:ext cx="9677400" cy="1200329"/>
          </a:xfrm>
          <a:prstGeom prst="rect">
            <a:avLst/>
          </a:prstGeom>
          <a:noFill/>
        </p:spPr>
        <p:txBody>
          <a:bodyPr wrap="square" rtlCol="0">
            <a:spAutoFit/>
          </a:bodyPr>
          <a:lstStyle/>
          <a:p>
            <a:pPr marL="342900" indent="-342900" algn="just">
              <a:buFont typeface="Arial" pitchFamily="34" charset="0"/>
              <a:buChar char="•"/>
            </a:pPr>
            <a:r>
              <a:rPr lang="en-US" b="1">
                <a:latin typeface="Arial" pitchFamily="34" charset="0"/>
                <a:cs typeface="Arial" pitchFamily="34" charset="0"/>
              </a:rPr>
              <a:t>Mỗi đồ thị G không liên thông đều được chia thành một số đồ thị (gọi là </a:t>
            </a:r>
            <a:r>
              <a:rPr lang="en-US" b="1">
                <a:solidFill>
                  <a:schemeClr val="accent2">
                    <a:lumMod val="75000"/>
                  </a:schemeClr>
                </a:solidFill>
                <a:latin typeface="Arial" pitchFamily="34" charset="0"/>
                <a:cs typeface="Arial" pitchFamily="34" charset="0"/>
              </a:rPr>
              <a:t>đồ thị con </a:t>
            </a:r>
            <a:r>
              <a:rPr lang="en-US" b="1">
                <a:latin typeface="Arial" pitchFamily="34" charset="0"/>
                <a:cs typeface="Arial" pitchFamily="34" charset="0"/>
              </a:rPr>
              <a:t>của G) liên thông, rời nhau, mỗi đồ thị con đó gọi là </a:t>
            </a:r>
            <a:r>
              <a:rPr lang="en-US" b="1">
                <a:solidFill>
                  <a:schemeClr val="accent2">
                    <a:lumMod val="75000"/>
                  </a:schemeClr>
                </a:solidFill>
                <a:latin typeface="Arial" pitchFamily="34" charset="0"/>
                <a:cs typeface="Arial" pitchFamily="34" charset="0"/>
              </a:rPr>
              <a:t>một thành phần liên thông </a:t>
            </a:r>
            <a:r>
              <a:rPr lang="en-US" b="1">
                <a:latin typeface="Arial" pitchFamily="34" charset="0"/>
                <a:cs typeface="Arial" pitchFamily="34" charset="0"/>
              </a:rPr>
              <a:t>của G.</a:t>
            </a:r>
            <a:endParaRPr lang="vi-VN" b="1">
              <a:latin typeface="Arial" pitchFamily="34" charset="0"/>
              <a:cs typeface="Arial" pitchFamily="34" charset="0"/>
            </a:endParaRPr>
          </a:p>
        </p:txBody>
      </p:sp>
    </p:spTree>
    <p:extLst>
      <p:ext uri="{BB962C8B-B14F-4D97-AF65-F5344CB8AC3E}">
        <p14:creationId xmlns:p14="http://schemas.microsoft.com/office/powerpoint/2010/main" val="22142682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69" y="2133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665657" y="2613061"/>
            <a:ext cx="7324355" cy="461665"/>
          </a:xfrm>
          <a:prstGeom prst="rect">
            <a:avLst/>
          </a:prstGeom>
          <a:noFill/>
        </p:spPr>
        <p:txBody>
          <a:bodyPr wrap="square" rtlCol="0">
            <a:spAutoFit/>
          </a:bodyPr>
          <a:lstStyle/>
          <a:p>
            <a:pPr marL="342900" indent="-342900">
              <a:buFont typeface="Wingdings" pitchFamily="2" charset="2"/>
              <a:buChar char="v"/>
            </a:pPr>
            <a:r>
              <a:rPr lang="en-US" b="1">
                <a:latin typeface="Arial" pitchFamily="34" charset="0"/>
                <a:cs typeface="Arial" pitchFamily="34" charset="0"/>
              </a:rPr>
              <a:t>Đồ thị Hình 2.11 có hai thành phần liên thông:</a:t>
            </a:r>
            <a:endParaRPr lang="vi-VN" b="1">
              <a:latin typeface="Arial" pitchFamily="34" charset="0"/>
              <a:cs typeface="Arial" pitchFamily="34" charset="0"/>
            </a:endParaRPr>
          </a:p>
        </p:txBody>
      </p:sp>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35082"/>
              <a:ext cx="10142682" cy="128856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13513" y="1063797"/>
              <a:ext cx="9719699" cy="507809"/>
            </a:xfrm>
            <a:prstGeom prst="rect">
              <a:avLst/>
            </a:prstGeom>
            <a:noFill/>
          </p:spPr>
          <p:txBody>
            <a:bodyPr wrap="square" lIns="121899" tIns="60949" rIns="121899" bIns="60949" rtlCol="0">
              <a:spAutoFit/>
            </a:bodyPr>
            <a:lstStyle/>
            <a:p>
              <a:pPr algn="just"/>
              <a:r>
                <a:rPr lang="en-US" sz="2500" b="1">
                  <a:latin typeface="Arial" pitchFamily="34" charset="0"/>
                  <a:cs typeface="Arial" pitchFamily="34" charset="0"/>
                </a:rPr>
                <a:t>Tìm các thành phần liên thông của đồ thị trong Hình 2.11</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8</a:t>
              </a: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grpSp>
        <p:nvGrpSpPr>
          <p:cNvPr id="4" name="Group 3"/>
          <p:cNvGrpSpPr/>
          <p:nvPr/>
        </p:nvGrpSpPr>
        <p:grpSpPr>
          <a:xfrm>
            <a:off x="836613" y="4876800"/>
            <a:ext cx="10744199" cy="1105945"/>
            <a:chOff x="684212" y="5105399"/>
            <a:chExt cx="10744199" cy="1105945"/>
          </a:xfrm>
        </p:grpSpPr>
        <p:sp>
          <p:nvSpPr>
            <p:cNvPr id="21" name="Rounded Rectangle 20"/>
            <p:cNvSpPr/>
            <p:nvPr/>
          </p:nvSpPr>
          <p:spPr>
            <a:xfrm>
              <a:off x="684212" y="5567064"/>
              <a:ext cx="10744199" cy="644280"/>
            </a:xfrm>
            <a:prstGeom prst="roundRect">
              <a:avLst>
                <a:gd name="adj" fmla="val 2887"/>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7" name="TextBox 26"/>
            <p:cNvSpPr txBox="1"/>
            <p:nvPr/>
          </p:nvSpPr>
          <p:spPr>
            <a:xfrm>
              <a:off x="684212" y="5105399"/>
              <a:ext cx="6858000" cy="461665"/>
            </a:xfrm>
            <a:prstGeom prst="rect">
              <a:avLst/>
            </a:prstGeom>
            <a:noFill/>
          </p:spPr>
          <p:txBody>
            <a:bodyPr wrap="square" rtlCol="0">
              <a:spAutoFit/>
            </a:bodyPr>
            <a:lstStyle/>
            <a:p>
              <a:pPr marL="342900" indent="-342900">
                <a:buFont typeface="Wingdings" pitchFamily="2" charset="2"/>
                <a:buChar char="v"/>
              </a:pPr>
              <a:r>
                <a:rPr lang="en-US" b="1">
                  <a:latin typeface="Arial" pitchFamily="34" charset="0"/>
                  <a:cs typeface="Arial" pitchFamily="34" charset="0"/>
                </a:rPr>
                <a:t>Người ta chứng minh được rằng :</a:t>
              </a:r>
              <a:endParaRPr lang="vi-VN" b="1">
                <a:latin typeface="Arial" pitchFamily="34" charset="0"/>
                <a:cs typeface="Arial" pitchFamily="34" charset="0"/>
              </a:endParaRPr>
            </a:p>
          </p:txBody>
        </p:sp>
        <p:sp>
          <p:nvSpPr>
            <p:cNvPr id="18" name="TextBox 17"/>
            <p:cNvSpPr txBox="1"/>
            <p:nvPr/>
          </p:nvSpPr>
          <p:spPr>
            <a:xfrm>
              <a:off x="895997" y="5600103"/>
              <a:ext cx="10456215" cy="461665"/>
            </a:xfrm>
            <a:prstGeom prst="rect">
              <a:avLst/>
            </a:prstGeom>
            <a:noFill/>
          </p:spPr>
          <p:txBody>
            <a:bodyPr wrap="square" rtlCol="0">
              <a:spAutoFit/>
            </a:bodyPr>
            <a:lstStyle/>
            <a:p>
              <a:r>
                <a:rPr lang="en-US" b="1">
                  <a:latin typeface="Arial" pitchFamily="34" charset="0"/>
                  <a:cs typeface="Arial" pitchFamily="34" charset="0"/>
                </a:rPr>
                <a:t>Một đồ thị 2n đỉnh , mỗi đỉnh có bậc ít nhất bằng n, là đồ thị liên thông.</a:t>
              </a:r>
              <a:endParaRPr lang="vi-VN" b="1">
                <a:latin typeface="Arial" pitchFamily="34" charset="0"/>
                <a:cs typeface="Arial" pitchFamily="34" charset="0"/>
              </a:endParaRPr>
            </a:p>
          </p:txBody>
        </p:sp>
      </p:grpSp>
      <p:sp>
        <p:nvSpPr>
          <p:cNvPr id="25" name="TextBox 24"/>
          <p:cNvSpPr txBox="1"/>
          <p:nvPr/>
        </p:nvSpPr>
        <p:spPr>
          <a:xfrm>
            <a:off x="1903412" y="3189933"/>
            <a:ext cx="7086600" cy="830997"/>
          </a:xfrm>
          <a:prstGeom prst="rect">
            <a:avLst/>
          </a:prstGeom>
          <a:noFill/>
        </p:spPr>
        <p:txBody>
          <a:bodyPr wrap="square" rtlCol="0">
            <a:spAutoFit/>
          </a:bodyPr>
          <a:lstStyle/>
          <a:p>
            <a:r>
              <a:rPr lang="en-US" b="1">
                <a:latin typeface="Arial" pitchFamily="34" charset="0"/>
                <a:cs typeface="Arial" pitchFamily="34" charset="0"/>
              </a:rPr>
              <a:t>- Một thành phần gồm 3 đỉnh A, B, C và các </a:t>
            </a:r>
            <a:br>
              <a:rPr lang="en-US" b="1">
                <a:latin typeface="Arial" pitchFamily="34" charset="0"/>
                <a:cs typeface="Arial" pitchFamily="34" charset="0"/>
              </a:rPr>
            </a:br>
            <a:r>
              <a:rPr lang="en-US" b="1">
                <a:latin typeface="Arial" pitchFamily="34" charset="0"/>
                <a:cs typeface="Arial" pitchFamily="34" charset="0"/>
              </a:rPr>
              <a:t>  cạnh AB, AC, BC</a:t>
            </a:r>
            <a:endParaRPr lang="vi-VN" b="1">
              <a:latin typeface="Arial" pitchFamily="34" charset="0"/>
              <a:cs typeface="Arial" pitchFamily="34" charset="0"/>
            </a:endParaRPr>
          </a:p>
        </p:txBody>
      </p:sp>
      <p:sp>
        <p:nvSpPr>
          <p:cNvPr id="28" name="TextBox 27"/>
          <p:cNvSpPr txBox="1"/>
          <p:nvPr/>
        </p:nvSpPr>
        <p:spPr>
          <a:xfrm>
            <a:off x="1903412" y="4067076"/>
            <a:ext cx="7086600" cy="461665"/>
          </a:xfrm>
          <a:prstGeom prst="rect">
            <a:avLst/>
          </a:prstGeom>
          <a:noFill/>
        </p:spPr>
        <p:txBody>
          <a:bodyPr wrap="square" rtlCol="0">
            <a:spAutoFit/>
          </a:bodyPr>
          <a:lstStyle/>
          <a:p>
            <a:r>
              <a:rPr lang="en-US" b="1">
                <a:latin typeface="Arial" pitchFamily="34" charset="0"/>
                <a:cs typeface="Arial" pitchFamily="34" charset="0"/>
              </a:rPr>
              <a:t>- M</a:t>
            </a:r>
            <a:r>
              <a:rPr lang="vi-VN" b="1">
                <a:latin typeface="Arial" pitchFamily="34" charset="0"/>
                <a:cs typeface="Arial" pitchFamily="34" charset="0"/>
              </a:rPr>
              <a:t>ột thành phần gồm 2 đỉnh D, E và cạnh DE</a:t>
            </a:r>
          </a:p>
        </p:txBody>
      </p:sp>
      <p:grpSp>
        <p:nvGrpSpPr>
          <p:cNvPr id="5" name="Group 4"/>
          <p:cNvGrpSpPr/>
          <p:nvPr/>
        </p:nvGrpSpPr>
        <p:grpSpPr>
          <a:xfrm>
            <a:off x="9371012" y="2136323"/>
            <a:ext cx="2409825" cy="2352675"/>
            <a:chOff x="9475787" y="2136323"/>
            <a:chExt cx="2409825" cy="2352675"/>
          </a:xfrm>
        </p:grpSpPr>
        <p:sp>
          <p:nvSpPr>
            <p:cNvPr id="15" name="TextBox 14"/>
            <p:cNvSpPr txBox="1"/>
            <p:nvPr/>
          </p:nvSpPr>
          <p:spPr>
            <a:xfrm>
              <a:off x="10168926" y="3851653"/>
              <a:ext cx="1257897" cy="338554"/>
            </a:xfrm>
            <a:prstGeom prst="rect">
              <a:avLst/>
            </a:prstGeom>
            <a:noFill/>
          </p:spPr>
          <p:txBody>
            <a:bodyPr wrap="square" rtlCol="0">
              <a:spAutoFit/>
            </a:bodyPr>
            <a:lstStyle/>
            <a:p>
              <a:pPr algn="ctr"/>
              <a:r>
                <a:rPr lang="en-US" sz="1600" b="1">
                  <a:solidFill>
                    <a:srgbClr val="FF0000"/>
                  </a:solidFill>
                  <a:latin typeface="Arial" pitchFamily="34" charset="0"/>
                  <a:cs typeface="Arial" pitchFamily="34" charset="0"/>
                </a:rPr>
                <a:t>Hình 2.8</a:t>
              </a:r>
            </a:p>
          </p:txBody>
        </p:sp>
        <p:pic>
          <p:nvPicPr>
            <p:cNvPr id="3482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75787" y="2136323"/>
              <a:ext cx="240982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674317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2514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447214" y="2847475"/>
            <a:ext cx="8009398" cy="1107996"/>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Ta đặt tương ứng mỗi em học sinh trong lớp với một đỉnh của đồ thị và hai đỉnh được gọi là liên thông nếu hai </a:t>
            </a:r>
            <a:r>
              <a:rPr lang="en-US" sz="2200" b="1">
                <a:latin typeface="Arial" pitchFamily="34" charset="0"/>
                <a:cs typeface="Arial" pitchFamily="34" charset="0"/>
              </a:rPr>
              <a:t>e</a:t>
            </a:r>
            <a:r>
              <a:rPr lang="vi-VN" sz="2200" b="1">
                <a:latin typeface="Arial" pitchFamily="34" charset="0"/>
                <a:cs typeface="Arial" pitchFamily="34" charset="0"/>
              </a:rPr>
              <a:t>m có số điện thoại của nhau</a:t>
            </a:r>
            <a:r>
              <a:rPr lang="en-US" sz="2200" b="1">
                <a:latin typeface="Arial" pitchFamily="34" charset="0"/>
                <a:cs typeface="Arial" pitchFamily="34" charset="0"/>
              </a:rPr>
              <a:t>.</a:t>
            </a:r>
            <a:endParaRPr lang="vi-VN" sz="2200" b="1">
              <a:latin typeface="Arial" pitchFamily="34" charset="0"/>
              <a:cs typeface="Arial" pitchFamily="34" charset="0"/>
            </a:endParaRPr>
          </a:p>
        </p:txBody>
      </p:sp>
      <p:grpSp>
        <p:nvGrpSpPr>
          <p:cNvPr id="2" name="Group 1"/>
          <p:cNvGrpSpPr/>
          <p:nvPr/>
        </p:nvGrpSpPr>
        <p:grpSpPr>
          <a:xfrm>
            <a:off x="150376" y="717276"/>
            <a:ext cx="11735236" cy="1721123"/>
            <a:chOff x="150376" y="733405"/>
            <a:chExt cx="11735236" cy="1721123"/>
          </a:xfrm>
        </p:grpSpPr>
        <p:sp>
          <p:nvSpPr>
            <p:cNvPr id="8" name="Rounded Rectangle 7"/>
            <p:cNvSpPr/>
            <p:nvPr/>
          </p:nvSpPr>
          <p:spPr>
            <a:xfrm>
              <a:off x="1742930" y="733405"/>
              <a:ext cx="10142682" cy="1721123"/>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13513" y="778129"/>
              <a:ext cx="9719699" cy="1600416"/>
            </a:xfrm>
            <a:prstGeom prst="rect">
              <a:avLst/>
            </a:prstGeom>
            <a:noFill/>
          </p:spPr>
          <p:txBody>
            <a:bodyPr wrap="square" lIns="121899" tIns="60949" rIns="121899" bIns="60949" rtlCol="0">
              <a:spAutoFit/>
            </a:bodyPr>
            <a:lstStyle/>
            <a:p>
              <a:pPr algn="just"/>
              <a:r>
                <a:rPr lang="en-US" b="1">
                  <a:latin typeface="Arial" pitchFamily="34" charset="0"/>
                  <a:cs typeface="Arial" pitchFamily="34" charset="0"/>
                </a:rPr>
                <a:t>Giả sử một lớp có 40 học sinh. </a:t>
              </a:r>
              <a:r>
                <a:rPr lang="vi-VN" b="1">
                  <a:latin typeface="Arial" pitchFamily="34" charset="0"/>
                  <a:cs typeface="Arial" pitchFamily="34" charset="0"/>
                </a:rPr>
                <a:t>Biết rằng mỗi </a:t>
              </a:r>
              <a:r>
                <a:rPr lang="en-US" b="1">
                  <a:latin typeface="Arial" pitchFamily="34" charset="0"/>
                  <a:cs typeface="Arial" pitchFamily="34" charset="0"/>
                </a:rPr>
                <a:t>e</a:t>
              </a:r>
              <a:r>
                <a:rPr lang="vi-VN" b="1">
                  <a:latin typeface="Arial" pitchFamily="34" charset="0"/>
                  <a:cs typeface="Arial" pitchFamily="34" charset="0"/>
                </a:rPr>
                <a:t>m có số điện thoại của ít nhất là 20 bạn trong lớp và nếu bạn A có số điện thoại của bạn </a:t>
              </a:r>
              <a:r>
                <a:rPr lang="en-US" b="1">
                  <a:latin typeface="Arial" pitchFamily="34" charset="0"/>
                  <a:cs typeface="Arial" pitchFamily="34" charset="0"/>
                </a:rPr>
                <a:t>B</a:t>
              </a:r>
              <a:r>
                <a:rPr lang="vi-VN" b="1">
                  <a:latin typeface="Arial" pitchFamily="34" charset="0"/>
                  <a:cs typeface="Arial" pitchFamily="34" charset="0"/>
                </a:rPr>
                <a:t> thì bạn B cũng có số điện thoại của bạn </a:t>
              </a:r>
              <a:r>
                <a:rPr lang="en-US" b="1">
                  <a:latin typeface="Arial" pitchFamily="34" charset="0"/>
                  <a:cs typeface="Arial" pitchFamily="34" charset="0"/>
                </a:rPr>
                <a:t>A. C</a:t>
              </a:r>
              <a:r>
                <a:rPr lang="vi-VN" b="1">
                  <a:latin typeface="Arial" pitchFamily="34" charset="0"/>
                  <a:cs typeface="Arial" pitchFamily="34" charset="0"/>
                </a:rPr>
                <a:t>hứng minh rằng bất cứ hai em nào trong lớp cũng có số điện thoại của nhau </a:t>
              </a:r>
              <a:r>
                <a:rPr lang="en-US" b="1">
                  <a:latin typeface="Arial" pitchFamily="34" charset="0"/>
                  <a:cs typeface="Arial" pitchFamily="34" charset="0"/>
                </a:rPr>
                <a:t> </a:t>
              </a:r>
              <a:endParaRPr lang="vi-VN"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a:t>
              </a: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sp>
        <p:nvSpPr>
          <p:cNvPr id="26" name="TextBox 25"/>
          <p:cNvSpPr txBox="1"/>
          <p:nvPr/>
        </p:nvSpPr>
        <p:spPr>
          <a:xfrm>
            <a:off x="760412" y="5072992"/>
            <a:ext cx="7696200" cy="769441"/>
          </a:xfrm>
          <a:prstGeom prst="rect">
            <a:avLst/>
          </a:prstGeom>
          <a:noFill/>
        </p:spPr>
        <p:txBody>
          <a:bodyPr wrap="square" rtlCol="0">
            <a:spAutoFit/>
          </a:bodyPr>
          <a:lstStyle/>
          <a:p>
            <a:r>
              <a:rPr lang="en-US" sz="2200" b="1">
                <a:latin typeface="Arial" pitchFamily="34" charset="0"/>
                <a:cs typeface="Arial" pitchFamily="34" charset="0"/>
              </a:rPr>
              <a:t>Đồ</a:t>
            </a:r>
            <a:r>
              <a:rPr lang="vi-VN" sz="2200" b="1">
                <a:latin typeface="Arial" pitchFamily="34" charset="0"/>
                <a:cs typeface="Arial" pitchFamily="34" charset="0"/>
              </a:rPr>
              <a:t> thị này có 40 đỉnh</a:t>
            </a:r>
            <a:r>
              <a:rPr lang="en-US" sz="2200" b="1">
                <a:latin typeface="Arial" pitchFamily="34" charset="0"/>
                <a:cs typeface="Arial" pitchFamily="34" charset="0"/>
              </a:rPr>
              <a:t>,</a:t>
            </a:r>
            <a:r>
              <a:rPr lang="vi-VN" sz="2200" b="1">
                <a:latin typeface="Arial" pitchFamily="34" charset="0"/>
                <a:cs typeface="Arial" pitchFamily="34" charset="0"/>
              </a:rPr>
              <a:t> mỗi đỉnh c</a:t>
            </a:r>
            <a:r>
              <a:rPr lang="en-US" sz="2200" b="1">
                <a:latin typeface="Arial" pitchFamily="34" charset="0"/>
                <a:cs typeface="Arial" pitchFamily="34" charset="0"/>
              </a:rPr>
              <a:t>ó</a:t>
            </a:r>
            <a:r>
              <a:rPr lang="vi-VN" sz="2200" b="1">
                <a:latin typeface="Arial" pitchFamily="34" charset="0"/>
                <a:cs typeface="Arial" pitchFamily="34" charset="0"/>
              </a:rPr>
              <a:t> bậc ít nhất là 20</a:t>
            </a:r>
            <a:r>
              <a:rPr lang="en-US" sz="2200" b="1">
                <a:latin typeface="Arial" pitchFamily="34" charset="0"/>
                <a:cs typeface="Arial" pitchFamily="34" charset="0"/>
              </a:rPr>
              <a:t>,</a:t>
            </a:r>
            <a:r>
              <a:rPr lang="vi-VN" sz="2200" b="1">
                <a:latin typeface="Arial" pitchFamily="34" charset="0"/>
                <a:cs typeface="Arial" pitchFamily="34" charset="0"/>
              </a:rPr>
              <a:t> do đó đồ thị là liên thông</a:t>
            </a:r>
            <a:r>
              <a:rPr lang="en-US" sz="2200" b="1">
                <a:latin typeface="Arial" pitchFamily="34" charset="0"/>
                <a:cs typeface="Arial" pitchFamily="34" charset="0"/>
              </a:rPr>
              <a:t>.</a:t>
            </a:r>
            <a:endParaRPr lang="vi-VN" sz="2200" b="1">
              <a:latin typeface="Arial" pitchFamily="34" charset="0"/>
              <a:cs typeface="Arial" pitchFamily="34" charset="0"/>
            </a:endParaRPr>
          </a:p>
        </p:txBody>
      </p:sp>
      <p:sp>
        <p:nvSpPr>
          <p:cNvPr id="29" name="TextBox 28"/>
          <p:cNvSpPr txBox="1"/>
          <p:nvPr/>
        </p:nvSpPr>
        <p:spPr>
          <a:xfrm>
            <a:off x="760412" y="3955471"/>
            <a:ext cx="7751762" cy="1107996"/>
          </a:xfrm>
          <a:prstGeom prst="rect">
            <a:avLst/>
          </a:prstGeom>
          <a:noFill/>
        </p:spPr>
        <p:txBody>
          <a:bodyPr wrap="square" rtlCol="0">
            <a:spAutoFit/>
          </a:bodyPr>
          <a:lstStyle/>
          <a:p>
            <a:r>
              <a:rPr lang="en-US" sz="2200" b="1">
                <a:latin typeface="Arial" pitchFamily="34" charset="0"/>
                <a:cs typeface="Arial" pitchFamily="34" charset="0"/>
              </a:rPr>
              <a:t>B</a:t>
            </a:r>
            <a:r>
              <a:rPr lang="vi-VN" sz="2200" b="1">
                <a:latin typeface="Arial" pitchFamily="34" charset="0"/>
                <a:cs typeface="Arial" pitchFamily="34" charset="0"/>
              </a:rPr>
              <a:t>ài toán trở thành</a:t>
            </a:r>
            <a:r>
              <a:rPr lang="en-US" sz="2200" b="1">
                <a:latin typeface="Arial" pitchFamily="34" charset="0"/>
                <a:cs typeface="Arial" pitchFamily="34" charset="0"/>
              </a:rPr>
              <a:t>: </a:t>
            </a:r>
            <a:r>
              <a:rPr lang="en-US" sz="2200" b="1">
                <a:solidFill>
                  <a:schemeClr val="accent2">
                    <a:lumMod val="75000"/>
                  </a:schemeClr>
                </a:solidFill>
                <a:latin typeface="Arial" pitchFamily="34" charset="0"/>
                <a:cs typeface="Arial" pitchFamily="34" charset="0"/>
              </a:rPr>
              <a:t>Cho </a:t>
            </a:r>
            <a:r>
              <a:rPr lang="vi-VN" sz="2200" b="1">
                <a:solidFill>
                  <a:schemeClr val="accent2">
                    <a:lumMod val="75000"/>
                  </a:schemeClr>
                </a:solidFill>
                <a:latin typeface="Arial" pitchFamily="34" charset="0"/>
                <a:cs typeface="Arial" pitchFamily="34" charset="0"/>
              </a:rPr>
              <a:t>một đồ thị có 40 định</a:t>
            </a:r>
            <a:r>
              <a:rPr lang="en-US" sz="2200" b="1">
                <a:solidFill>
                  <a:schemeClr val="accent2">
                    <a:lumMod val="75000"/>
                  </a:schemeClr>
                </a:solidFill>
                <a:latin typeface="Arial" pitchFamily="34" charset="0"/>
                <a:cs typeface="Arial" pitchFamily="34" charset="0"/>
              </a:rPr>
              <a:t>,</a:t>
            </a:r>
            <a:r>
              <a:rPr lang="vi-VN" sz="2200" b="1">
                <a:solidFill>
                  <a:schemeClr val="accent2">
                    <a:lumMod val="75000"/>
                  </a:schemeClr>
                </a:solidFill>
                <a:latin typeface="Arial" pitchFamily="34" charset="0"/>
                <a:cs typeface="Arial" pitchFamily="34" charset="0"/>
              </a:rPr>
              <a:t> biết mỗi đỉnh bất kỳ điều liên thông với ít nhất 20 đỉnh khác</a:t>
            </a:r>
            <a:r>
              <a:rPr lang="en-US" sz="2200" b="1">
                <a:solidFill>
                  <a:schemeClr val="accent2">
                    <a:lumMod val="75000"/>
                  </a:schemeClr>
                </a:solidFill>
                <a:latin typeface="Arial" pitchFamily="34" charset="0"/>
                <a:cs typeface="Arial" pitchFamily="34" charset="0"/>
              </a:rPr>
              <a:t>.</a:t>
            </a:r>
            <a:r>
              <a:rPr lang="vi-VN" sz="2200" b="1">
                <a:solidFill>
                  <a:schemeClr val="accent2">
                    <a:lumMod val="75000"/>
                  </a:schemeClr>
                </a:solidFill>
                <a:latin typeface="Arial" pitchFamily="34" charset="0"/>
                <a:cs typeface="Arial" pitchFamily="34" charset="0"/>
              </a:rPr>
              <a:t> Chứng minh rằng đồ thị là liên thông</a:t>
            </a:r>
          </a:p>
        </p:txBody>
      </p:sp>
      <p:sp>
        <p:nvSpPr>
          <p:cNvPr id="30" name="TextBox 29"/>
          <p:cNvSpPr txBox="1"/>
          <p:nvPr/>
        </p:nvSpPr>
        <p:spPr>
          <a:xfrm>
            <a:off x="760412" y="5851958"/>
            <a:ext cx="10363200" cy="430887"/>
          </a:xfrm>
          <a:prstGeom prst="rect">
            <a:avLst/>
          </a:prstGeom>
          <a:noFill/>
        </p:spPr>
        <p:txBody>
          <a:bodyPr wrap="square" rtlCol="0">
            <a:spAutoFit/>
          </a:bodyPr>
          <a:lstStyle/>
          <a:p>
            <a:r>
              <a:rPr lang="en-US" sz="2200" b="1">
                <a:latin typeface="Arial" pitchFamily="34" charset="0"/>
                <a:cs typeface="Arial" pitchFamily="34" charset="0"/>
              </a:rPr>
              <a:t>V</a:t>
            </a:r>
            <a:r>
              <a:rPr lang="vi-VN" sz="2200" b="1">
                <a:latin typeface="Arial" pitchFamily="34" charset="0"/>
                <a:cs typeface="Arial" pitchFamily="34" charset="0"/>
              </a:rPr>
              <a:t>ậy bất cứ hai em học sinh nào trong lớp cũng có số điện thoại của nhau </a:t>
            </a:r>
          </a:p>
        </p:txBody>
      </p:sp>
      <p:pic>
        <p:nvPicPr>
          <p:cNvPr id="3584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7612" y="2537460"/>
            <a:ext cx="2996565" cy="310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4915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844"/>
                                        </p:tgtEl>
                                        <p:attrNameLst>
                                          <p:attrName>style.visibility</p:attrName>
                                        </p:attrNameLst>
                                      </p:cBhvr>
                                      <p:to>
                                        <p:strVal val="visible"/>
                                      </p:to>
                                    </p:set>
                                    <p:animEffect transition="in" filter="wipe(left)">
                                      <p:cBhvr>
                                        <p:cTn id="11" dur="500"/>
                                        <p:tgtEl>
                                          <p:spTgt spid="3584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t="-6000" b="-6000"/>
          </a:stretch>
        </a:blipFill>
        <a:effectLst/>
      </p:bgPr>
    </p:bg>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47142"/>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615862" y="2590800"/>
            <a:ext cx="11566459" cy="2777604"/>
            <a:chOff x="531812" y="879996"/>
            <a:chExt cx="11566459" cy="2777604"/>
          </a:xfrm>
        </p:grpSpPr>
        <p:grpSp>
          <p:nvGrpSpPr>
            <p:cNvPr id="2" name="Group 1"/>
            <p:cNvGrpSpPr/>
            <p:nvPr/>
          </p:nvGrpSpPr>
          <p:grpSpPr>
            <a:xfrm>
              <a:off x="531812" y="879996"/>
              <a:ext cx="10744200" cy="2438400"/>
              <a:chOff x="608012" y="851627"/>
              <a:chExt cx="10744200" cy="2438400"/>
            </a:xfrm>
          </p:grpSpPr>
          <p:sp>
            <p:nvSpPr>
              <p:cNvPr id="3" name="Rounded Rectangle 2"/>
              <p:cNvSpPr/>
              <p:nvPr/>
            </p:nvSpPr>
            <p:spPr>
              <a:xfrm>
                <a:off x="608012" y="851627"/>
                <a:ext cx="10744200" cy="2438400"/>
              </a:xfrm>
              <a:prstGeom prst="roundRect">
                <a:avLst>
                  <a:gd name="adj" fmla="val 4061"/>
                </a:avLst>
              </a:prstGeom>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36612" y="1038431"/>
                <a:ext cx="9753600" cy="2031325"/>
              </a:xfrm>
              <a:prstGeom prst="rect">
                <a:avLst/>
              </a:prstGeom>
              <a:noFill/>
            </p:spPr>
            <p:txBody>
              <a:bodyPr wrap="square" rtlCol="0">
                <a:spAutoFit/>
              </a:bodyPr>
              <a:lstStyle/>
              <a:p>
                <a:pPr algn="just"/>
                <a:r>
                  <a:rPr lang="en-US" sz="2600" b="1" dirty="0">
                    <a:latin typeface="Arial" pitchFamily="34" charset="0"/>
                    <a:cs typeface="Arial" pitchFamily="34" charset="0"/>
                  </a:rPr>
                  <a:t>      </a:t>
                </a:r>
                <a:r>
                  <a:rPr lang="vi-VN" sz="2500" b="1" dirty="0">
                    <a:latin typeface="Arial" pitchFamily="34" charset="0"/>
                    <a:cs typeface="Arial" pitchFamily="34" charset="0"/>
                  </a:rPr>
                  <a:t>Trước khi vào một hội nghị</a:t>
                </a:r>
                <a:r>
                  <a:rPr lang="en-US" sz="2500" b="1" dirty="0">
                    <a:latin typeface="Arial" pitchFamily="34" charset="0"/>
                    <a:cs typeface="Arial" pitchFamily="34" charset="0"/>
                  </a:rPr>
                  <a:t>,</a:t>
                </a:r>
                <a:r>
                  <a:rPr lang="vi-VN" sz="2500" b="1" dirty="0">
                    <a:latin typeface="Arial" pitchFamily="34" charset="0"/>
                    <a:cs typeface="Arial" pitchFamily="34" charset="0"/>
                  </a:rPr>
                  <a:t> các đại biểu </a:t>
                </a:r>
                <a:r>
                  <a:rPr lang="en-US" sz="2500" b="1" dirty="0" err="1">
                    <a:latin typeface="Arial" pitchFamily="34" charset="0"/>
                    <a:cs typeface="Arial" pitchFamily="34" charset="0"/>
                  </a:rPr>
                  <a:t>bắt</a:t>
                </a:r>
                <a:r>
                  <a:rPr lang="vi-VN" sz="2500" b="1" dirty="0">
                    <a:latin typeface="Arial" pitchFamily="34" charset="0"/>
                    <a:cs typeface="Arial" pitchFamily="34" charset="0"/>
                  </a:rPr>
                  <a:t> tay nhau </a:t>
                </a:r>
                <a:r>
                  <a:rPr lang="en-US" sz="2500" b="1" dirty="0">
                    <a:latin typeface="Arial" pitchFamily="34" charset="0"/>
                    <a:cs typeface="Arial" pitchFamily="34" charset="0"/>
                  </a:rPr>
                  <a:t>(</a:t>
                </a:r>
                <a:r>
                  <a:rPr lang="vi-VN" sz="2500" b="1" dirty="0">
                    <a:latin typeface="Arial" pitchFamily="34" charset="0"/>
                    <a:cs typeface="Arial" pitchFamily="34" charset="0"/>
                  </a:rPr>
                  <a:t>hai người </a:t>
                </a:r>
                <a:r>
                  <a:rPr lang="en-US" sz="2500" b="1" dirty="0" err="1">
                    <a:latin typeface="Arial" pitchFamily="34" charset="0"/>
                    <a:cs typeface="Arial" pitchFamily="34" charset="0"/>
                  </a:rPr>
                  <a:t>bắt</a:t>
                </a:r>
                <a:r>
                  <a:rPr lang="vi-VN" sz="2500" b="1" dirty="0">
                    <a:latin typeface="Arial" pitchFamily="34" charset="0"/>
                    <a:cs typeface="Arial" pitchFamily="34" charset="0"/>
                  </a:rPr>
                  <a:t> tay nhau nhiều nhất </a:t>
                </a:r>
                <a:r>
                  <a:rPr lang="en-US" sz="2500" b="1" dirty="0">
                    <a:latin typeface="Arial" pitchFamily="34" charset="0"/>
                    <a:cs typeface="Arial" pitchFamily="34" charset="0"/>
                  </a:rPr>
                  <a:t>1</a:t>
                </a:r>
                <a:r>
                  <a:rPr lang="vi-VN" sz="2500" b="1" dirty="0">
                    <a:latin typeface="Arial" pitchFamily="34" charset="0"/>
                    <a:cs typeface="Arial" pitchFamily="34" charset="0"/>
                  </a:rPr>
                  <a:t> lần</a:t>
                </a:r>
                <a:r>
                  <a:rPr lang="en-US" sz="2500" b="1" dirty="0">
                    <a:latin typeface="Arial" pitchFamily="34" charset="0"/>
                    <a:cs typeface="Arial" pitchFamily="34" charset="0"/>
                  </a:rPr>
                  <a:t>).</a:t>
                </a:r>
                <a:r>
                  <a:rPr lang="vi-VN" sz="2500" b="1" dirty="0">
                    <a:latin typeface="Arial" pitchFamily="34" charset="0"/>
                    <a:cs typeface="Arial" pitchFamily="34" charset="0"/>
                  </a:rPr>
                  <a:t> </a:t>
                </a:r>
                <a:r>
                  <a:rPr lang="en-US" sz="2500" b="1" dirty="0">
                    <a:latin typeface="Arial" pitchFamily="34" charset="0"/>
                    <a:cs typeface="Arial" pitchFamily="34" charset="0"/>
                  </a:rPr>
                  <a:t>C</a:t>
                </a:r>
                <a:r>
                  <a:rPr lang="vi-VN" sz="2500" b="1" dirty="0">
                    <a:latin typeface="Arial" pitchFamily="34" charset="0"/>
                    <a:cs typeface="Arial" pitchFamily="34" charset="0"/>
                  </a:rPr>
                  <a:t>ó một đại biểu không bắt tay ai hết và thấy rằng có </a:t>
                </a:r>
                <a:r>
                  <a:rPr lang="en-US" sz="2500" b="1" dirty="0">
                    <a:latin typeface="Arial" pitchFamily="34" charset="0"/>
                    <a:cs typeface="Arial" pitchFamily="34" charset="0"/>
                  </a:rPr>
                  <a:t>4</a:t>
                </a:r>
                <a:r>
                  <a:rPr lang="vi-VN" sz="2500" b="1" dirty="0">
                    <a:latin typeface="Arial" pitchFamily="34" charset="0"/>
                    <a:cs typeface="Arial" pitchFamily="34" charset="0"/>
                  </a:rPr>
                  <a:t> người bắt tay </a:t>
                </a:r>
                <a:r>
                  <a:rPr lang="en-US" sz="2500" b="1" dirty="0">
                    <a:latin typeface="Arial" pitchFamily="34" charset="0"/>
                    <a:cs typeface="Arial" pitchFamily="34" charset="0"/>
                  </a:rPr>
                  <a:t>4</a:t>
                </a:r>
                <a:r>
                  <a:rPr lang="vi-VN" sz="2500" b="1" dirty="0">
                    <a:latin typeface="Arial" pitchFamily="34" charset="0"/>
                    <a:cs typeface="Arial" pitchFamily="34" charset="0"/>
                  </a:rPr>
                  <a:t> lần</a:t>
                </a:r>
                <a:r>
                  <a:rPr lang="en-US" sz="2500" b="1" dirty="0">
                    <a:latin typeface="Arial" pitchFamily="34" charset="0"/>
                    <a:cs typeface="Arial" pitchFamily="34" charset="0"/>
                  </a:rPr>
                  <a:t>,</a:t>
                </a:r>
                <a:r>
                  <a:rPr lang="vi-VN" sz="2500" b="1" dirty="0">
                    <a:latin typeface="Arial" pitchFamily="34" charset="0"/>
                    <a:cs typeface="Arial" pitchFamily="34" charset="0"/>
                  </a:rPr>
                  <a:t> </a:t>
                </a:r>
                <a:r>
                  <a:rPr lang="en-US" sz="2500" b="1" dirty="0">
                    <a:latin typeface="Arial" pitchFamily="34" charset="0"/>
                    <a:cs typeface="Arial" pitchFamily="34" charset="0"/>
                  </a:rPr>
                  <a:t>5</a:t>
                </a:r>
                <a:r>
                  <a:rPr lang="vi-VN" sz="2500" b="1" dirty="0">
                    <a:latin typeface="Arial" pitchFamily="34" charset="0"/>
                    <a:cs typeface="Arial" pitchFamily="34" charset="0"/>
                  </a:rPr>
                  <a:t> người bắt tay 5 lần và 6 người bắt tay </a:t>
                </a:r>
                <a:r>
                  <a:rPr lang="en-US" sz="2500" b="1" dirty="0">
                    <a:latin typeface="Arial" pitchFamily="34" charset="0"/>
                    <a:cs typeface="Arial" pitchFamily="34" charset="0"/>
                  </a:rPr>
                  <a:t>6 </a:t>
                </a:r>
                <a:r>
                  <a:rPr lang="en-US" sz="2500" b="1" dirty="0" err="1">
                    <a:latin typeface="Arial" pitchFamily="34" charset="0"/>
                    <a:cs typeface="Arial" pitchFamily="34" charset="0"/>
                  </a:rPr>
                  <a:t>lần</a:t>
                </a:r>
                <a:r>
                  <a:rPr lang="en-US" sz="2500" b="1" dirty="0">
                    <a:latin typeface="Arial" pitchFamily="34" charset="0"/>
                    <a:cs typeface="Arial" pitchFamily="34" charset="0"/>
                  </a:rPr>
                  <a:t> . N</a:t>
                </a:r>
                <a:r>
                  <a:rPr lang="vi-VN" sz="2500" b="1" dirty="0" err="1">
                    <a:latin typeface="Arial" pitchFamily="34" charset="0"/>
                    <a:cs typeface="Arial" pitchFamily="34" charset="0"/>
                  </a:rPr>
                  <a:t>ếu</a:t>
                </a:r>
                <a:r>
                  <a:rPr lang="vi-VN" sz="2500" b="1" dirty="0">
                    <a:latin typeface="Arial" pitchFamily="34" charset="0"/>
                    <a:cs typeface="Arial" pitchFamily="34" charset="0"/>
                  </a:rPr>
                  <a:t> hội nghị có đúng 16 đại biểu thì ông ta đã đến nhầm</a:t>
                </a:r>
                <a:r>
                  <a:rPr lang="en-US" sz="2500" b="1" dirty="0">
                    <a:latin typeface="Arial" pitchFamily="34" charset="0"/>
                    <a:cs typeface="Arial" pitchFamily="34" charset="0"/>
                  </a:rPr>
                  <a:t>.</a:t>
                </a:r>
                <a:r>
                  <a:rPr lang="vi-VN" sz="2500" b="1" dirty="0">
                    <a:latin typeface="Arial" pitchFamily="34" charset="0"/>
                    <a:cs typeface="Arial" pitchFamily="34" charset="0"/>
                  </a:rPr>
                  <a:t> </a:t>
                </a:r>
                <a:r>
                  <a:rPr lang="en-US" sz="2500" b="1" dirty="0">
                    <a:latin typeface="Arial" pitchFamily="34" charset="0"/>
                    <a:cs typeface="Arial" pitchFamily="34" charset="0"/>
                  </a:rPr>
                  <a:t>V</a:t>
                </a:r>
                <a:r>
                  <a:rPr lang="vi-VN" sz="2500" b="1" dirty="0">
                    <a:latin typeface="Arial" pitchFamily="34" charset="0"/>
                    <a:cs typeface="Arial" pitchFamily="34" charset="0"/>
                  </a:rPr>
                  <a:t>ì sao có thể kết luận như vậy</a:t>
                </a:r>
                <a:r>
                  <a:rPr lang="en-US" sz="2500" b="1" dirty="0">
                    <a:latin typeface="Arial" pitchFamily="34" charset="0"/>
                    <a:cs typeface="Arial" pitchFamily="34" charset="0"/>
                  </a:rPr>
                  <a:t> ?</a:t>
                </a:r>
                <a:r>
                  <a:rPr lang="vi-VN" sz="2500" b="1" dirty="0">
                    <a:latin typeface="Arial" pitchFamily="34" charset="0"/>
                    <a:cs typeface="Arial" pitchFamily="34" charset="0"/>
                  </a:rPr>
                  <a:t> </a:t>
                </a:r>
              </a:p>
            </p:txBody>
          </p:sp>
        </p:gr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78914" y="1637475"/>
              <a:ext cx="1819357" cy="2020125"/>
            </a:xfrm>
            <a:prstGeom prst="rect">
              <a:avLst/>
            </a:prstGeom>
          </p:spPr>
        </p:pic>
      </p:grpSp>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746" y="215215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11454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79637" y="962025"/>
              <a:ext cx="9286875" cy="92330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Chứng minh đồ thị ở Hình 2.12 là liên thông. Hãy chỉ ra một đường đi nối đỉnh 1 và đỉnh 6.</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619546" y="2691177"/>
            <a:ext cx="7010400" cy="1569660"/>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Đồ thị Hình 2.12 có 7 đỉnh, lấy 2 đỉnh bất kì của đồ thị, ta đều thấy có một đường đi nối hai điểm đó, do đó mọi cặp đỉnh của đồ thị này đều liên thông nên đồ thị này liên thông.</a:t>
            </a:r>
          </a:p>
        </p:txBody>
      </p:sp>
      <p:sp>
        <p:nvSpPr>
          <p:cNvPr id="18"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grpSp>
        <p:nvGrpSpPr>
          <p:cNvPr id="5" name="Group 4"/>
          <p:cNvGrpSpPr/>
          <p:nvPr/>
        </p:nvGrpSpPr>
        <p:grpSpPr>
          <a:xfrm>
            <a:off x="8887458" y="1925337"/>
            <a:ext cx="2996565" cy="3213817"/>
            <a:chOff x="8887458" y="1925337"/>
            <a:chExt cx="2996565" cy="3213817"/>
          </a:xfrm>
        </p:grpSpPr>
        <p:pic>
          <p:nvPicPr>
            <p:cNvPr id="2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87458" y="1925337"/>
              <a:ext cx="2996565" cy="310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752012" y="4800600"/>
              <a:ext cx="1257897" cy="338554"/>
            </a:xfrm>
            <a:prstGeom prst="rect">
              <a:avLst/>
            </a:prstGeom>
            <a:noFill/>
          </p:spPr>
          <p:txBody>
            <a:bodyPr wrap="square" rtlCol="0">
              <a:spAutoFit/>
            </a:bodyPr>
            <a:lstStyle/>
            <a:p>
              <a:pPr algn="ctr"/>
              <a:r>
                <a:rPr lang="en-US" sz="1600" b="1">
                  <a:solidFill>
                    <a:srgbClr val="FF0000"/>
                  </a:solidFill>
                  <a:latin typeface="Arial" pitchFamily="34" charset="0"/>
                  <a:cs typeface="Arial" pitchFamily="34" charset="0"/>
                </a:rPr>
                <a:t>Hình 2.12</a:t>
              </a:r>
            </a:p>
          </p:txBody>
        </p:sp>
      </p:grpSp>
    </p:spTree>
    <p:extLst>
      <p:ext uri="{BB962C8B-B14F-4D97-AF65-F5344CB8AC3E}">
        <p14:creationId xmlns:p14="http://schemas.microsoft.com/office/powerpoint/2010/main" val="2224665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97" y="-51619"/>
            <a:ext cx="11887200" cy="610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10" name="Picture 14" descr="Complete coloring - Wikipedia">
            <a:extLst>
              <a:ext uri="{FF2B5EF4-FFF2-40B4-BE49-F238E27FC236}">
                <a16:creationId xmlns:a16="http://schemas.microsoft.com/office/drawing/2014/main" id="{9FED7489-27A3-34F0-7107-B974E71E0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5812" y="1676400"/>
            <a:ext cx="5619749" cy="5619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57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9589" y="2133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54563" y="2614725"/>
            <a:ext cx="4731106"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en-US" b="1">
                <a:latin typeface="Arial" pitchFamily="34" charset="0"/>
                <a:cs typeface="Arial" pitchFamily="34" charset="0"/>
              </a:rPr>
              <a:t>H</a:t>
            </a:r>
            <a:r>
              <a:rPr lang="vi-VN" b="1">
                <a:latin typeface="Arial" pitchFamily="34" charset="0"/>
                <a:cs typeface="Arial" pitchFamily="34" charset="0"/>
              </a:rPr>
              <a:t>ình biểu diễn của đồ thị G </a:t>
            </a:r>
            <a:endParaRPr lang="en-US" b="1">
              <a:latin typeface="Arial" pitchFamily="34" charset="0"/>
              <a:cs typeface="Arial" pitchFamily="34" charset="0"/>
            </a:endParaRPr>
          </a:p>
        </p:txBody>
      </p:sp>
      <p:sp>
        <p:nvSpPr>
          <p:cNvPr id="8" name="Rounded Rectangle 7"/>
          <p:cNvSpPr/>
          <p:nvPr/>
        </p:nvSpPr>
        <p:spPr>
          <a:xfrm>
            <a:off x="2123930" y="114301"/>
            <a:ext cx="9837881" cy="1837826"/>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9" name="TextBox 8"/>
              <p:cNvSpPr txBox="1"/>
              <p:nvPr/>
            </p:nvSpPr>
            <p:spPr>
              <a:xfrm>
                <a:off x="2284411" y="247650"/>
                <a:ext cx="9904413"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Vẽ hình biểu diễn của đồ thị G với tập đỉnh</a:t>
                </a:r>
                <a:r>
                  <a:rPr lang="en-US" b="1">
                    <a:latin typeface="Arial" pitchFamily="34" charset="0"/>
                    <a:cs typeface="Arial" pitchFamily="34" charset="0"/>
                  </a:rPr>
                  <a:t> </a:t>
                </a:r>
                <a14:m>
                  <m:oMath xmlns:m="http://schemas.openxmlformats.org/officeDocument/2006/math">
                    <m:r>
                      <a:rPr lang="vi-VN" b="1" i="1" smtClean="0">
                        <a:latin typeface="Cambria Math"/>
                        <a:cs typeface="Arial" pitchFamily="34" charset="0"/>
                      </a:rPr>
                      <m:t>𝑽</m:t>
                    </m:r>
                    <m:r>
                      <a:rPr lang="vi-VN" b="1" i="1" smtClean="0">
                        <a:latin typeface="Cambria Math"/>
                        <a:cs typeface="Arial" pitchFamily="34" charset="0"/>
                      </a:rPr>
                      <m:t>(</m:t>
                    </m:r>
                    <m:r>
                      <a:rPr lang="vi-VN" b="1" i="1" smtClean="0">
                        <a:latin typeface="Cambria Math"/>
                        <a:cs typeface="Arial" pitchFamily="34" charset="0"/>
                      </a:rPr>
                      <m:t>𝑮</m:t>
                    </m:r>
                    <m:r>
                      <a:rPr lang="vi-VN" b="1" i="1" smtClean="0">
                        <a:latin typeface="Cambria Math"/>
                        <a:cs typeface="Arial" pitchFamily="34" charset="0"/>
                      </a:rPr>
                      <m:t>) = {</m:t>
                    </m:r>
                    <m:r>
                      <a:rPr lang="vi-VN" b="1" i="1" smtClean="0">
                        <a:latin typeface="Cambria Math"/>
                        <a:cs typeface="Arial" pitchFamily="34" charset="0"/>
                      </a:rPr>
                      <m:t>𝟏</m:t>
                    </m:r>
                    <m:r>
                      <a:rPr lang="vi-VN" b="1" i="1" smtClean="0">
                        <a:latin typeface="Cambria Math"/>
                        <a:cs typeface="Arial" pitchFamily="34" charset="0"/>
                      </a:rPr>
                      <m:t>; </m:t>
                    </m:r>
                    <m:r>
                      <a:rPr lang="vi-VN" b="1" i="1" smtClean="0">
                        <a:latin typeface="Cambria Math"/>
                        <a:cs typeface="Arial" pitchFamily="34" charset="0"/>
                      </a:rPr>
                      <m:t>𝟐</m:t>
                    </m:r>
                    <m:r>
                      <a:rPr lang="vi-VN" b="1" i="1" smtClean="0">
                        <a:latin typeface="Cambria Math"/>
                        <a:cs typeface="Arial" pitchFamily="34" charset="0"/>
                      </a:rPr>
                      <m:t>; </m:t>
                    </m:r>
                    <m:r>
                      <a:rPr lang="vi-VN" b="1" i="1" smtClean="0">
                        <a:latin typeface="Cambria Math"/>
                        <a:cs typeface="Arial" pitchFamily="34" charset="0"/>
                      </a:rPr>
                      <m:t>𝟑</m:t>
                    </m:r>
                    <m:r>
                      <a:rPr lang="vi-VN" b="1" i="1" smtClean="0">
                        <a:latin typeface="Cambria Math"/>
                        <a:cs typeface="Arial" pitchFamily="34" charset="0"/>
                      </a:rPr>
                      <m:t>; </m:t>
                    </m:r>
                    <m:r>
                      <a:rPr lang="vi-VN" b="1" i="1" smtClean="0">
                        <a:latin typeface="Cambria Math"/>
                        <a:cs typeface="Arial" pitchFamily="34" charset="0"/>
                      </a:rPr>
                      <m:t>𝟒</m:t>
                    </m:r>
                    <m:r>
                      <a:rPr lang="vi-VN" b="1" i="1" smtClean="0">
                        <a:latin typeface="Cambria Math"/>
                        <a:cs typeface="Arial" pitchFamily="34" charset="0"/>
                      </a:rPr>
                      <m:t>; </m:t>
                    </m:r>
                    <m:r>
                      <a:rPr lang="vi-VN" b="1" i="1" smtClean="0">
                        <a:latin typeface="Cambria Math"/>
                        <a:cs typeface="Arial" pitchFamily="34" charset="0"/>
                      </a:rPr>
                      <m:t>𝟓</m:t>
                    </m:r>
                    <m:r>
                      <a:rPr lang="vi-VN" b="1" i="1" smtClean="0">
                        <a:latin typeface="Cambria Math"/>
                        <a:cs typeface="Arial" pitchFamily="34" charset="0"/>
                      </a:rPr>
                      <m:t>}</m:t>
                    </m:r>
                  </m:oMath>
                </a14:m>
                <a:r>
                  <a:rPr lang="vi-VN" b="1">
                    <a:latin typeface="Arial" pitchFamily="34" charset="0"/>
                    <a:cs typeface="Arial" pitchFamily="34" charset="0"/>
                  </a:rPr>
                  <a:t> </a:t>
                </a:r>
                <a:r>
                  <a:rPr lang="en-US" b="1">
                    <a:latin typeface="Arial" pitchFamily="34" charset="0"/>
                    <a:cs typeface="Arial" pitchFamily="34" charset="0"/>
                  </a:rPr>
                  <a:t>  </a:t>
                </a:r>
                <a:r>
                  <a:rPr lang="vi-VN" b="1">
                    <a:latin typeface="Arial" pitchFamily="34" charset="0"/>
                    <a:cs typeface="Arial" pitchFamily="34" charset="0"/>
                  </a:rPr>
                  <a:t>và tập cạnh</a:t>
                </a:r>
                <a:r>
                  <a:rPr lang="en-US" b="1">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𝑬</m:t>
                    </m:r>
                    <m:r>
                      <a:rPr lang="en-US" b="1" i="1" smtClean="0">
                        <a:latin typeface="Cambria Math"/>
                        <a:cs typeface="Arial" pitchFamily="34" charset="0"/>
                      </a:rPr>
                      <m:t>(</m:t>
                    </m:r>
                    <m:r>
                      <a:rPr lang="en-US" b="1" i="1" smtClean="0">
                        <a:latin typeface="Cambria Math"/>
                        <a:cs typeface="Arial" pitchFamily="34" charset="0"/>
                      </a:rPr>
                      <m:t>𝑮</m:t>
                    </m:r>
                    <m:r>
                      <a:rPr lang="en-US" b="1" i="1" smtClean="0">
                        <a:latin typeface="Cambria Math"/>
                        <a:cs typeface="Arial" pitchFamily="34" charset="0"/>
                      </a:rPr>
                      <m:t>) = {</m:t>
                    </m:r>
                    <m:r>
                      <a:rPr lang="en-US" b="1" i="1" smtClean="0">
                        <a:latin typeface="Cambria Math"/>
                        <a:cs typeface="Arial" pitchFamily="34" charset="0"/>
                      </a:rPr>
                      <m:t>𝟏𝟐</m:t>
                    </m:r>
                    <m:r>
                      <a:rPr lang="en-US" b="1" i="1" smtClean="0">
                        <a:latin typeface="Cambria Math"/>
                        <a:cs typeface="Arial" pitchFamily="34" charset="0"/>
                      </a:rPr>
                      <m:t>; </m:t>
                    </m:r>
                    <m:r>
                      <a:rPr lang="en-US" b="1" i="1" smtClean="0">
                        <a:latin typeface="Cambria Math"/>
                        <a:cs typeface="Arial" pitchFamily="34" charset="0"/>
                      </a:rPr>
                      <m:t>𝟏𝟒</m:t>
                    </m:r>
                    <m:r>
                      <a:rPr lang="en-US" b="1" i="1" smtClean="0">
                        <a:latin typeface="Cambria Math"/>
                        <a:cs typeface="Arial" pitchFamily="34" charset="0"/>
                      </a:rPr>
                      <m:t>; </m:t>
                    </m:r>
                    <m:r>
                      <a:rPr lang="en-US" b="1" i="1" smtClean="0">
                        <a:latin typeface="Cambria Math"/>
                        <a:cs typeface="Arial" pitchFamily="34" charset="0"/>
                      </a:rPr>
                      <m:t>𝟐𝟑</m:t>
                    </m:r>
                    <m:r>
                      <a:rPr lang="en-US" b="1" i="1" smtClean="0">
                        <a:latin typeface="Cambria Math"/>
                        <a:cs typeface="Arial" pitchFamily="34" charset="0"/>
                      </a:rPr>
                      <m:t>; </m:t>
                    </m:r>
                    <m:r>
                      <a:rPr lang="en-US" b="1" i="1" smtClean="0">
                        <a:latin typeface="Cambria Math"/>
                        <a:cs typeface="Arial" pitchFamily="34" charset="0"/>
                      </a:rPr>
                      <m:t>𝟐𝟓</m:t>
                    </m:r>
                    <m:r>
                      <a:rPr lang="en-US" b="1" i="1" smtClean="0">
                        <a:latin typeface="Cambria Math"/>
                        <a:cs typeface="Arial" pitchFamily="34" charset="0"/>
                      </a:rPr>
                      <m:t>; </m:t>
                    </m:r>
                    <m:r>
                      <a:rPr lang="en-US" b="1" i="1" smtClean="0">
                        <a:latin typeface="Cambria Math"/>
                        <a:cs typeface="Arial" pitchFamily="34" charset="0"/>
                      </a:rPr>
                      <m:t>𝟑𝟒</m:t>
                    </m:r>
                    <m:r>
                      <a:rPr lang="en-US" b="1" i="1" smtClean="0">
                        <a:latin typeface="Cambria Math"/>
                        <a:cs typeface="Arial" pitchFamily="34" charset="0"/>
                      </a:rPr>
                      <m:t>; </m:t>
                    </m:r>
                    <m:r>
                      <a:rPr lang="en-US" b="1" i="1">
                        <a:latin typeface="Cambria Math"/>
                        <a:cs typeface="Arial" pitchFamily="34" charset="0"/>
                      </a:rPr>
                      <m:t>𝟑𝟓</m:t>
                    </m:r>
                    <m:r>
                      <a:rPr lang="en-US" b="1" i="1" smtClean="0">
                        <a:latin typeface="Cambria Math"/>
                        <a:cs typeface="Arial" pitchFamily="34" charset="0"/>
                      </a:rPr>
                      <m:t>}.</m:t>
                    </m:r>
                  </m:oMath>
                </a14:m>
                <a:endParaRPr lang="en-US" b="1">
                  <a:latin typeface="Arial" pitchFamily="34" charset="0"/>
                  <a:cs typeface="Arial" pitchFamily="34" charset="0"/>
                </a:endParaRPr>
              </a:p>
              <a:p>
                <a:r>
                  <a:rPr lang="vi-VN" b="1">
                    <a:latin typeface="Arial" pitchFamily="34" charset="0"/>
                    <a:cs typeface="Arial" pitchFamily="34" charset="0"/>
                  </a:rPr>
                  <a:t>Đồ thị G có phải là đơn đồ thị không? Có phải là đồ thị đầy đủ không?</a:t>
                </a:r>
              </a:p>
            </p:txBody>
          </p:sp>
        </mc:Choice>
        <mc:Fallback xmlns="">
          <p:sp>
            <p:nvSpPr>
              <p:cNvPr id="9" name="TextBox 8"/>
              <p:cNvSpPr txBox="1">
                <a:spLocks noRot="1" noChangeAspect="1" noMove="1" noResize="1" noEditPoints="1" noAdjustHandles="1" noChangeArrowheads="1" noChangeShapeType="1" noTextEdit="1"/>
              </p:cNvSpPr>
              <p:nvPr/>
            </p:nvSpPr>
            <p:spPr>
              <a:xfrm>
                <a:off x="2284411" y="247650"/>
                <a:ext cx="9904413" cy="1600416"/>
              </a:xfrm>
              <a:prstGeom prst="rect">
                <a:avLst/>
              </a:prstGeom>
              <a:blipFill rotWithShape="1">
                <a:blip r:embed="rId3"/>
                <a:stretch>
                  <a:fillRect l="-677" t="-1908" b="-7252"/>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2275092" y="3176848"/>
            <a:ext cx="511472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Đồ thị G là đơn đồ thị, nhưng không phải đồ thị đầy đủ.</a:t>
            </a:r>
            <a:endParaRPr lang="en-US" b="1">
              <a:latin typeface="Arial" pitchFamily="34" charset="0"/>
              <a:cs typeface="Arial" pitchFamily="34" charset="0"/>
            </a:endParaRPr>
          </a:p>
        </p:txBody>
      </p:sp>
      <p:pic>
        <p:nvPicPr>
          <p:cNvPr id="276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0812" y="2181225"/>
            <a:ext cx="390525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555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650"/>
                                        </p:tgtEl>
                                        <p:attrNameLst>
                                          <p:attrName>style.visibility</p:attrName>
                                        </p:attrNameLst>
                                      </p:cBhvr>
                                      <p:to>
                                        <p:strVal val="visible"/>
                                      </p:to>
                                    </p:set>
                                    <p:animEffect transition="in" filter="wipe(left)">
                                      <p:cBhvr>
                                        <p:cTn id="15" dur="500"/>
                                        <p:tgtEl>
                                          <p:spTgt spid="276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612" y="186213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123930" y="114301"/>
            <a:ext cx="9837881" cy="15621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417762" y="228600"/>
            <a:ext cx="931545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Hãy vẽ một đồ thị có 4 đỉnh và:</a:t>
            </a:r>
            <a:endParaRPr lang="en-US" sz="2600" b="1">
              <a:latin typeface="Arial" pitchFamily="34" charset="0"/>
              <a:cs typeface="Arial" pitchFamily="34" charset="0"/>
            </a:endParaRPr>
          </a:p>
          <a:p>
            <a:pPr marL="457200" indent="-457200">
              <a:buAutoNum type="alphaLcParenR"/>
            </a:pPr>
            <a:r>
              <a:rPr lang="vi-VN" sz="2600" b="1">
                <a:latin typeface="Arial" pitchFamily="34" charset="0"/>
                <a:cs typeface="Arial" pitchFamily="34" charset="0"/>
              </a:rPr>
              <a:t>có đúng hai đỉnh cùng bậc và bậc là 1</a:t>
            </a:r>
            <a:endParaRPr lang="en-US" sz="2600" b="1">
              <a:latin typeface="Arial" pitchFamily="34" charset="0"/>
              <a:cs typeface="Arial" pitchFamily="34" charset="0"/>
            </a:endParaRPr>
          </a:p>
          <a:p>
            <a:pPr marL="457200" indent="-457200">
              <a:buAutoNum type="alphaLcParenR"/>
            </a:pPr>
            <a:r>
              <a:rPr lang="vi-VN" sz="2600" b="1">
                <a:latin typeface="Arial" pitchFamily="34" charset="0"/>
                <a:cs typeface="Arial" pitchFamily="34" charset="0"/>
              </a:rPr>
              <a:t>có đúng hai đỉnh cùng bậc và bậc là 2</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379413" y="2286000"/>
            <a:ext cx="541020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a) Đồ thị có 4 đỉnh và có đúng hai đỉnh cùng bậc 1.</a:t>
            </a:r>
            <a:endParaRPr lang="en-US" b="1">
              <a:latin typeface="Arial" pitchFamily="34" charset="0"/>
              <a:cs typeface="Arial" pitchFamily="34" charset="0"/>
            </a:endParaRPr>
          </a:p>
        </p:txBody>
      </p:sp>
      <p:sp>
        <p:nvSpPr>
          <p:cNvPr id="10" name="TextBox 9"/>
          <p:cNvSpPr txBox="1"/>
          <p:nvPr/>
        </p:nvSpPr>
        <p:spPr>
          <a:xfrm>
            <a:off x="368299" y="5867399"/>
            <a:ext cx="5649913" cy="800197"/>
          </a:xfrm>
          <a:prstGeom prst="rect">
            <a:avLst/>
          </a:prstGeom>
          <a:noFill/>
        </p:spPr>
        <p:txBody>
          <a:bodyPr wrap="square" lIns="121899" tIns="60949" rIns="121899" bIns="60949" rtlCol="0">
            <a:spAutoFit/>
          </a:bodyPr>
          <a:lstStyle/>
          <a:p>
            <a:r>
              <a:rPr lang="en-US" sz="2200" b="1">
                <a:latin typeface="Arial" pitchFamily="34" charset="0"/>
                <a:cs typeface="Arial" pitchFamily="34" charset="0"/>
              </a:rPr>
              <a:t>Đ</a:t>
            </a:r>
            <a:r>
              <a:rPr lang="vi-VN" sz="2200" b="1">
                <a:latin typeface="Arial" pitchFamily="34" charset="0"/>
                <a:cs typeface="Arial" pitchFamily="34" charset="0"/>
              </a:rPr>
              <a:t>ỉnh A và C đều có bậc 1, trong khi đỉnh D có bậc 2, còn đỉnh B có bậc 0.</a:t>
            </a:r>
            <a:endParaRPr lang="en-US" sz="2200" b="1">
              <a:latin typeface="Arial" pitchFamily="34" charset="0"/>
              <a:cs typeface="Arial" pitchFamily="34" charset="0"/>
            </a:endParaRPr>
          </a:p>
        </p:txBody>
      </p:sp>
      <p:sp>
        <p:nvSpPr>
          <p:cNvPr id="13" name="TextBox 12"/>
          <p:cNvSpPr txBox="1"/>
          <p:nvPr/>
        </p:nvSpPr>
        <p:spPr>
          <a:xfrm>
            <a:off x="6704012" y="2286000"/>
            <a:ext cx="5357143"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b) Đồ thị có 4 đỉnh và có đúng hai đỉnh cùng bậc 2.</a:t>
            </a:r>
            <a:endParaRPr lang="en-US" b="1">
              <a:latin typeface="Arial" pitchFamily="34" charset="0"/>
              <a:cs typeface="Arial" pitchFamily="34" charset="0"/>
            </a:endParaRPr>
          </a:p>
        </p:txBody>
      </p:sp>
      <p:sp>
        <p:nvSpPr>
          <p:cNvPr id="15" name="TextBox 14"/>
          <p:cNvSpPr txBox="1"/>
          <p:nvPr/>
        </p:nvSpPr>
        <p:spPr>
          <a:xfrm>
            <a:off x="6651887" y="5867399"/>
            <a:ext cx="5309925" cy="800197"/>
          </a:xfrm>
          <a:prstGeom prst="rect">
            <a:avLst/>
          </a:prstGeom>
          <a:noFill/>
        </p:spPr>
        <p:txBody>
          <a:bodyPr wrap="square" lIns="121899" tIns="60949" rIns="121899" bIns="60949" rtlCol="0">
            <a:spAutoFit/>
          </a:bodyPr>
          <a:lstStyle/>
          <a:p>
            <a:r>
              <a:rPr lang="en-US" sz="2200" b="1">
                <a:latin typeface="Arial" pitchFamily="34" charset="0"/>
                <a:cs typeface="Arial" pitchFamily="34" charset="0"/>
              </a:rPr>
              <a:t>Đ</a:t>
            </a:r>
            <a:r>
              <a:rPr lang="vi-VN" sz="2200" b="1">
                <a:latin typeface="Arial" pitchFamily="34" charset="0"/>
                <a:cs typeface="Arial" pitchFamily="34" charset="0"/>
              </a:rPr>
              <a:t>ỉnh B và C đều có bậc 2, trong khi đỉnh D có bậc 3, còn đỉnh A có bậc 1.</a:t>
            </a:r>
            <a:endParaRPr lang="en-US" sz="2200" b="1">
              <a:latin typeface="Arial" pitchFamily="34" charset="0"/>
              <a:cs typeface="Arial" pitchFamily="34" charset="0"/>
            </a:endParaRPr>
          </a:p>
        </p:txBody>
      </p:sp>
      <p:pic>
        <p:nvPicPr>
          <p:cNvPr id="286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7642" y="3157061"/>
            <a:ext cx="3101340" cy="2629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2883" y="3276599"/>
            <a:ext cx="28194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694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8674"/>
                                        </p:tgtEl>
                                        <p:attrNameLst>
                                          <p:attrName>style.visibility</p:attrName>
                                        </p:attrNameLst>
                                      </p:cBhvr>
                                      <p:to>
                                        <p:strVal val="visible"/>
                                      </p:to>
                                    </p:set>
                                    <p:animEffect transition="in" filter="wipe(left)">
                                      <p:cBhvr>
                                        <p:cTn id="15" dur="500"/>
                                        <p:tgtEl>
                                          <p:spTgt spid="2867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8675"/>
                                        </p:tgtEl>
                                        <p:attrNameLst>
                                          <p:attrName>style.visibility</p:attrName>
                                        </p:attrNameLst>
                                      </p:cBhvr>
                                      <p:to>
                                        <p:strVal val="visible"/>
                                      </p:to>
                                    </p:set>
                                    <p:animEffect transition="in" filter="wipe(left)">
                                      <p:cBhvr>
                                        <p:cTn id="29" dur="500"/>
                                        <p:tgtEl>
                                          <p:spTgt spid="286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3"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812" y="375689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123930" y="114301"/>
            <a:ext cx="9837881" cy="1676976"/>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360612" y="152400"/>
            <a:ext cx="9315450"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Một đồ thị con của đồ thị G là một đồ thị mà mọi đỉnh của nó đều là đỉnh của G và mọi cạnh của nó cũng là cạnh của G.</a:t>
            </a:r>
            <a:endParaRPr lang="en-US" b="1">
              <a:latin typeface="Arial" pitchFamily="34" charset="0"/>
              <a:cs typeface="Arial" pitchFamily="34" charset="0"/>
            </a:endParaRPr>
          </a:p>
          <a:p>
            <a:r>
              <a:rPr lang="vi-VN" b="1">
                <a:latin typeface="Arial" pitchFamily="34" charset="0"/>
                <a:cs typeface="Arial" pitchFamily="34" charset="0"/>
              </a:rPr>
              <a:t>Những đồ thị nào trong các hình a), b), c) dưới đây là đồ thị con của đồ thị G?</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379411" y="4243648"/>
            <a:ext cx="11429999" cy="861752"/>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Các đồ thị a) và c) là đồ thị con của đồ thị G vì mọi đỉnh và mọi cạnh của từng đồ thị a) và c) đều là đỉnh và cạnh của G.</a:t>
            </a:r>
            <a:endParaRPr lang="en-US" b="1">
              <a:latin typeface="Arial" pitchFamily="34" charset="0"/>
              <a:cs typeface="Arial" pitchFamily="34" charset="0"/>
            </a:endParaRPr>
          </a:p>
        </p:txBody>
      </p:sp>
      <p:sp>
        <p:nvSpPr>
          <p:cNvPr id="16" name="TextBox 15"/>
          <p:cNvSpPr txBox="1"/>
          <p:nvPr/>
        </p:nvSpPr>
        <p:spPr>
          <a:xfrm>
            <a:off x="684211" y="5105400"/>
            <a:ext cx="11125199"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Đồ thị b) không phải là đồ thị con của đồ thị G vì đồ thị b) chứa cạnh UW không phải là cạnh của G.</a:t>
            </a:r>
            <a:endParaRPr lang="en-US" b="1">
              <a:latin typeface="Arial" pitchFamily="34" charset="0"/>
              <a:cs typeface="Arial" pitchFamily="34" charset="0"/>
            </a:endParaRPr>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3612" y="1791277"/>
            <a:ext cx="5957455" cy="1965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073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673" y="182840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123930" y="266701"/>
            <a:ext cx="9837881" cy="14096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9" name="TextBox 8"/>
              <p:cNvSpPr txBox="1"/>
              <p:nvPr/>
            </p:nvSpPr>
            <p:spPr>
              <a:xfrm>
                <a:off x="2284412" y="417181"/>
                <a:ext cx="9315450" cy="1106819"/>
              </a:xfrm>
              <a:prstGeom prst="rect">
                <a:avLst/>
              </a:prstGeom>
              <a:noFill/>
            </p:spPr>
            <p:txBody>
              <a:bodyPr wrap="square" lIns="121899" tIns="60949" rIns="121899" bIns="60949" rtlCol="0">
                <a:spAutoFit/>
              </a:bodyPr>
              <a:lstStyle/>
              <a:p>
                <a:pPr algn="ctr"/>
                <a:r>
                  <a:rPr lang="vi-VN" sz="2600" b="1">
                    <a:latin typeface="Arial" pitchFamily="34" charset="0"/>
                    <a:cs typeface="Arial" pitchFamily="34" charset="0"/>
                  </a:rPr>
                  <a:t>Chứng minh rằng một đồ thị đầy đủ có n đỉnh thì có</a:t>
                </a:r>
                <a:br>
                  <a:rPr lang="en-US" sz="2600" b="1">
                    <a:latin typeface="Arial" pitchFamily="34" charset="0"/>
                    <a:cs typeface="Arial" pitchFamily="34" charset="0"/>
                  </a:rPr>
                </a:br>
                <a14:m>
                  <m:oMath xmlns:m="http://schemas.openxmlformats.org/officeDocument/2006/math">
                    <m:f>
                      <m:fPr>
                        <m:ctrlPr>
                          <a:rPr lang="en-US" sz="2600" b="1" i="1" smtClean="0">
                            <a:latin typeface="Cambria Math" panose="02040503050406030204" pitchFamily="18" charset="0"/>
                            <a:cs typeface="Arial" pitchFamily="34" charset="0"/>
                          </a:rPr>
                        </m:ctrlPr>
                      </m:fPr>
                      <m:num>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smtClean="0">
                            <a:latin typeface="Cambria Math"/>
                            <a:cs typeface="Arial" pitchFamily="34" charset="0"/>
                          </a:rPr>
                          <m:t>)</m:t>
                        </m:r>
                      </m:num>
                      <m:den>
                        <m:r>
                          <a:rPr lang="en-US" sz="2600" b="1" i="1" smtClean="0">
                            <a:latin typeface="Cambria Math"/>
                            <a:cs typeface="Arial" pitchFamily="34" charset="0"/>
                          </a:rPr>
                          <m:t>𝟐</m:t>
                        </m:r>
                      </m:den>
                    </m:f>
                  </m:oMath>
                </a14:m>
                <a:r>
                  <a:rPr lang="en-US" sz="2600" b="1">
                    <a:latin typeface="Arial" pitchFamily="34" charset="0"/>
                    <a:cs typeface="Arial" pitchFamily="34" charset="0"/>
                  </a:rPr>
                  <a:t>  cạnh.</a:t>
                </a:r>
                <a:endParaRPr lang="vi-VN" sz="2600" b="1">
                  <a:latin typeface="Arial" pitchFamily="34" charset="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84412" y="417181"/>
                <a:ext cx="9315450" cy="1106819"/>
              </a:xfrm>
              <a:prstGeom prst="rect">
                <a:avLst/>
              </a:prstGeom>
              <a:blipFill rotWithShape="1">
                <a:blip r:embed="rId3"/>
                <a:stretch>
                  <a:fillRect t="-3297" b="-3297"/>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2004350" y="2209800"/>
            <a:ext cx="9595512" cy="923307"/>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600" b="1">
                <a:latin typeface="Arial" pitchFamily="34" charset="0"/>
                <a:cs typeface="Arial" pitchFamily="34" charset="0"/>
              </a:rPr>
              <a:t>Do đồ thị đầy đủ nên mỗi đỉnh được nối với </a:t>
            </a:r>
            <a:r>
              <a:rPr lang="en-US" sz="2600" b="1">
                <a:latin typeface="Arial" pitchFamily="34" charset="0"/>
                <a:cs typeface="Arial" pitchFamily="34" charset="0"/>
              </a:rPr>
              <a:t>(</a:t>
            </a:r>
            <a:r>
              <a:rPr lang="vi-VN" sz="2600" b="1">
                <a:latin typeface="Arial" pitchFamily="34" charset="0"/>
                <a:cs typeface="Arial" pitchFamily="34" charset="0"/>
              </a:rPr>
              <a:t>n – 1</a:t>
            </a:r>
            <a:r>
              <a:rPr lang="en-US" sz="2600" b="1">
                <a:latin typeface="Arial" pitchFamily="34" charset="0"/>
                <a:cs typeface="Arial" pitchFamily="34" charset="0"/>
              </a:rPr>
              <a:t>)</a:t>
            </a:r>
            <a:r>
              <a:rPr lang="vi-VN" sz="2600" b="1">
                <a:latin typeface="Arial" pitchFamily="34" charset="0"/>
                <a:cs typeface="Arial" pitchFamily="34" charset="0"/>
              </a:rPr>
              <a:t> đỉnh khác, tức là số cạnh là n(n – 1) cạnh.</a:t>
            </a:r>
            <a:endParaRPr lang="en-US" sz="26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2330450" y="3200400"/>
                <a:ext cx="9601198" cy="1106819"/>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Tuy nhiên, do ở trên ta đã tính lặp một cạnh 2 lần, nên số cạnh thực tế của đồ thị là </a:t>
                </a:r>
                <a14:m>
                  <m:oMath xmlns:m="http://schemas.openxmlformats.org/officeDocument/2006/math">
                    <m:f>
                      <m:fPr>
                        <m:ctrlPr>
                          <a:rPr lang="en-US" sz="2600" b="1" i="1" smtClean="0">
                            <a:solidFill>
                              <a:schemeClr val="accent2">
                                <a:lumMod val="75000"/>
                              </a:schemeClr>
                            </a:solidFill>
                            <a:latin typeface="Cambria Math" panose="02040503050406030204" pitchFamily="18" charset="0"/>
                            <a:cs typeface="Arial" pitchFamily="34" charset="0"/>
                          </a:rPr>
                        </m:ctrlPr>
                      </m:fPr>
                      <m:num>
                        <m:r>
                          <a:rPr lang="en-US" sz="2600" b="1" i="1">
                            <a:solidFill>
                              <a:schemeClr val="accent2">
                                <a:lumMod val="75000"/>
                              </a:schemeClr>
                            </a:solidFill>
                            <a:latin typeface="Cambria Math"/>
                            <a:cs typeface="Arial" pitchFamily="34" charset="0"/>
                          </a:rPr>
                          <m:t>𝒏</m:t>
                        </m:r>
                        <m:r>
                          <a:rPr lang="en-US" sz="2600" b="1" i="1">
                            <a:solidFill>
                              <a:schemeClr val="accent2">
                                <a:lumMod val="75000"/>
                              </a:schemeClr>
                            </a:solidFill>
                            <a:latin typeface="Cambria Math"/>
                            <a:cs typeface="Arial" pitchFamily="34" charset="0"/>
                          </a:rPr>
                          <m:t>(</m:t>
                        </m:r>
                        <m:r>
                          <a:rPr lang="en-US" sz="2600" b="1" i="1">
                            <a:solidFill>
                              <a:schemeClr val="accent2">
                                <a:lumMod val="75000"/>
                              </a:schemeClr>
                            </a:solidFill>
                            <a:latin typeface="Cambria Math"/>
                            <a:cs typeface="Arial" pitchFamily="34" charset="0"/>
                          </a:rPr>
                          <m:t>𝒏</m:t>
                        </m:r>
                        <m:r>
                          <a:rPr lang="en-US" sz="2600" b="1" i="1">
                            <a:solidFill>
                              <a:schemeClr val="accent2">
                                <a:lumMod val="75000"/>
                              </a:schemeClr>
                            </a:solidFill>
                            <a:latin typeface="Cambria Math"/>
                            <a:cs typeface="Arial" pitchFamily="34" charset="0"/>
                          </a:rPr>
                          <m:t>−</m:t>
                        </m:r>
                        <m:r>
                          <a:rPr lang="en-US" sz="2600" b="1" i="1">
                            <a:solidFill>
                              <a:schemeClr val="accent2">
                                <a:lumMod val="75000"/>
                              </a:schemeClr>
                            </a:solidFill>
                            <a:latin typeface="Cambria Math"/>
                            <a:cs typeface="Arial" pitchFamily="34" charset="0"/>
                          </a:rPr>
                          <m:t>𝟏</m:t>
                        </m:r>
                        <m:r>
                          <a:rPr lang="en-US" sz="2600" b="1" i="1">
                            <a:solidFill>
                              <a:schemeClr val="accent2">
                                <a:lumMod val="75000"/>
                              </a:schemeClr>
                            </a:solidFill>
                            <a:latin typeface="Cambria Math"/>
                            <a:cs typeface="Arial" pitchFamily="34" charset="0"/>
                          </a:rPr>
                          <m:t>)</m:t>
                        </m:r>
                      </m:num>
                      <m:den>
                        <m:r>
                          <a:rPr lang="en-US" sz="2600" b="1" i="1">
                            <a:solidFill>
                              <a:schemeClr val="accent2">
                                <a:lumMod val="75000"/>
                              </a:schemeClr>
                            </a:solidFill>
                            <a:latin typeface="Cambria Math"/>
                            <a:cs typeface="Arial" pitchFamily="34" charset="0"/>
                          </a:rPr>
                          <m:t>𝟐</m:t>
                        </m:r>
                      </m:den>
                    </m:f>
                  </m:oMath>
                </a14:m>
                <a:r>
                  <a:rPr lang="en-US" sz="2600" b="1">
                    <a:latin typeface="Arial" pitchFamily="34" charset="0"/>
                    <a:cs typeface="Arial" pitchFamily="34" charset="0"/>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2330450" y="3200400"/>
                <a:ext cx="9601198" cy="1106819"/>
              </a:xfrm>
              <a:prstGeom prst="rect">
                <a:avLst/>
              </a:prstGeom>
              <a:blipFill rotWithShape="1">
                <a:blip r:embed="rId5"/>
                <a:stretch>
                  <a:fillRect l="-762" t="-3846" b="-2747"/>
                </a:stretch>
              </a:blipFill>
            </p:spPr>
            <p:txBody>
              <a:bodyPr/>
              <a:lstStyle/>
              <a:p>
                <a:r>
                  <a:rPr lang="en-US">
                    <a:noFill/>
                  </a:rPr>
                  <a:t> </a:t>
                </a:r>
              </a:p>
            </p:txBody>
          </p:sp>
        </mc:Fallback>
      </mc:AlternateContent>
    </p:spTree>
    <p:extLst>
      <p:ext uri="{BB962C8B-B14F-4D97-AF65-F5344CB8AC3E}">
        <p14:creationId xmlns:p14="http://schemas.microsoft.com/office/powerpoint/2010/main" val="1701580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673" y="182840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123930" y="266701"/>
            <a:ext cx="9837881" cy="14096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2" y="417181"/>
            <a:ext cx="9315450" cy="923307"/>
          </a:xfrm>
          <a:prstGeom prst="rect">
            <a:avLst/>
          </a:prstGeom>
          <a:noFill/>
        </p:spPr>
        <p:txBody>
          <a:bodyPr wrap="square" lIns="121899" tIns="60949" rIns="121899" bIns="60949" rtlCol="0">
            <a:spAutoFit/>
          </a:bodyPr>
          <a:lstStyle/>
          <a:p>
            <a:pPr algn="ctr"/>
            <a:r>
              <a:rPr lang="vi-VN" sz="2600" b="1">
                <a:latin typeface="Arial" pitchFamily="34" charset="0"/>
                <a:cs typeface="Arial" pitchFamily="34" charset="0"/>
              </a:rPr>
              <a:t>Chứng minh rằng không tồn tại đồ thị với các đỉnh có bậc là 2, 3, 3, 4, 4 và 5. </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2004350" y="2286000"/>
            <a:ext cx="9595512" cy="1323417"/>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600" b="1">
                <a:latin typeface="Arial" pitchFamily="34" charset="0"/>
                <a:cs typeface="Arial" pitchFamily="34" charset="0"/>
              </a:rPr>
              <a:t>Ta thấy đồ thị đưa ra ở đề bài có 3 đỉnh bậc lẻ (3, 3 và 5), nên theo Hệ quả của Định lí bắt tay, không có đồ thị nào thỏa mãn điều kiện đưa ra.</a:t>
            </a:r>
            <a:endParaRPr lang="en-US" sz="2600" b="1">
              <a:latin typeface="Arial" pitchFamily="34" charset="0"/>
              <a:cs typeface="Arial" pitchFamily="34" charset="0"/>
            </a:endParaRPr>
          </a:p>
        </p:txBody>
      </p:sp>
    </p:spTree>
    <p:extLst>
      <p:ext uri="{BB962C8B-B14F-4D97-AF65-F5344CB8AC3E}">
        <p14:creationId xmlns:p14="http://schemas.microsoft.com/office/powerpoint/2010/main" val="517701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123930" y="152400"/>
            <a:ext cx="9837881" cy="1638515"/>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589212" y="190499"/>
            <a:ext cx="9010650"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đồ thị G như Hình 2.14.</a:t>
            </a:r>
            <a:endParaRPr lang="en-US" b="1">
              <a:latin typeface="Arial" pitchFamily="34" charset="0"/>
              <a:cs typeface="Arial" pitchFamily="34" charset="0"/>
            </a:endParaRPr>
          </a:p>
          <a:p>
            <a:pPr marL="457200" indent="-457200">
              <a:buAutoNum type="alphaLcParenR"/>
            </a:pPr>
            <a:r>
              <a:rPr lang="vi-VN" b="1">
                <a:latin typeface="Arial" pitchFamily="34" charset="0"/>
                <a:cs typeface="Arial" pitchFamily="34" charset="0"/>
              </a:rPr>
              <a:t>Tìm một đường đi từ đỉnh A đến đỉnh B.</a:t>
            </a:r>
            <a:endParaRPr lang="en-US" b="1">
              <a:latin typeface="Arial" pitchFamily="34" charset="0"/>
              <a:cs typeface="Arial" pitchFamily="34" charset="0"/>
            </a:endParaRPr>
          </a:p>
          <a:p>
            <a:pPr marL="457200" indent="-457200">
              <a:buAutoNum type="alphaLcParenR"/>
            </a:pPr>
            <a:r>
              <a:rPr lang="vi-VN" b="1">
                <a:latin typeface="Arial" pitchFamily="34" charset="0"/>
                <a:cs typeface="Arial" pitchFamily="34" charset="0"/>
              </a:rPr>
              <a:t>G có liên thông không?</a:t>
            </a:r>
            <a:endParaRPr lang="en-US" b="1">
              <a:latin typeface="Arial" pitchFamily="34" charset="0"/>
              <a:cs typeface="Arial" pitchFamily="34" charset="0"/>
            </a:endParaRPr>
          </a:p>
          <a:p>
            <a:pPr marL="457200" indent="-457200">
              <a:buAutoNum type="alphaLcParenR"/>
            </a:pPr>
            <a:r>
              <a:rPr lang="vi-VN" b="1">
                <a:latin typeface="Arial" pitchFamily="34" charset="0"/>
                <a:cs typeface="Arial" pitchFamily="34" charset="0"/>
              </a:rPr>
              <a:t>Trong G có chu trình sơ cấp nào không?</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608012" y="2362200"/>
            <a:ext cx="746760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a) Một đường đi từ đỉnh A đến đỉnh B là: ADGB.</a:t>
            </a:r>
            <a:endParaRPr lang="en-US" b="1">
              <a:latin typeface="Arial" pitchFamily="34" charset="0"/>
              <a:cs typeface="Arial" pitchFamily="34" charset="0"/>
            </a:endParaRPr>
          </a:p>
        </p:txBody>
      </p:sp>
      <p:pic>
        <p:nvPicPr>
          <p:cNvPr id="317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0936" y="1833563"/>
            <a:ext cx="319087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9599612" y="4919246"/>
            <a:ext cx="1257897" cy="338554"/>
          </a:xfrm>
          <a:prstGeom prst="rect">
            <a:avLst/>
          </a:prstGeom>
          <a:noFill/>
        </p:spPr>
        <p:txBody>
          <a:bodyPr wrap="square" rtlCol="0">
            <a:spAutoFit/>
          </a:bodyPr>
          <a:lstStyle/>
          <a:p>
            <a:pPr algn="ctr"/>
            <a:r>
              <a:rPr lang="en-US" sz="1600" b="1">
                <a:solidFill>
                  <a:srgbClr val="FF0000"/>
                </a:solidFill>
                <a:latin typeface="Arial" pitchFamily="34" charset="0"/>
                <a:cs typeface="Arial" pitchFamily="34" charset="0"/>
              </a:rPr>
              <a:t>Hình 2.14</a:t>
            </a:r>
          </a:p>
        </p:txBody>
      </p:sp>
      <p:sp>
        <p:nvSpPr>
          <p:cNvPr id="13" name="TextBox 12"/>
          <p:cNvSpPr txBox="1"/>
          <p:nvPr/>
        </p:nvSpPr>
        <p:spPr>
          <a:xfrm>
            <a:off x="608012" y="2998254"/>
            <a:ext cx="8088312"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b) Ta thấy hai đỉnh bất kì của đồ thị đều liên thông (tức là đều có đường đi nối chúng), nên G liên thông.</a:t>
            </a:r>
            <a:endParaRPr lang="en-US" b="1">
              <a:latin typeface="Arial" pitchFamily="34" charset="0"/>
              <a:cs typeface="Arial" pitchFamily="34" charset="0"/>
            </a:endParaRPr>
          </a:p>
        </p:txBody>
      </p:sp>
      <p:sp>
        <p:nvSpPr>
          <p:cNvPr id="15" name="TextBox 14"/>
          <p:cNvSpPr txBox="1"/>
          <p:nvPr/>
        </p:nvSpPr>
        <p:spPr>
          <a:xfrm>
            <a:off x="608012" y="4003641"/>
            <a:ext cx="8088312"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 Chu trình sơ cấp trong G là: AEHCFBGDA.</a:t>
            </a:r>
            <a:endParaRPr lang="en-US" b="1">
              <a:latin typeface="Arial" pitchFamily="34" charset="0"/>
              <a:cs typeface="Arial" pitchFamily="34" charset="0"/>
            </a:endParaRPr>
          </a:p>
        </p:txBody>
      </p:sp>
    </p:spTree>
    <p:extLst>
      <p:ext uri="{BB962C8B-B14F-4D97-AF65-F5344CB8AC3E}">
        <p14:creationId xmlns:p14="http://schemas.microsoft.com/office/powerpoint/2010/main" val="2635013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15+ Ảnh Đêm Buồn Đẹp, Cô Đơn Không Ngủ Vì Nhớ Người Yêu">
            <a:extLst>
              <a:ext uri="{FF2B5EF4-FFF2-40B4-BE49-F238E27FC236}">
                <a16:creationId xmlns:a16="http://schemas.microsoft.com/office/drawing/2014/main" id="{A49490DE-E578-526F-A700-10A88DCF3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3" y="619550"/>
            <a:ext cx="10419760" cy="5892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3">
            <a:extLst>
              <a:ext uri="{FF2B5EF4-FFF2-40B4-BE49-F238E27FC236}">
                <a16:creationId xmlns:a16="http://schemas.microsoft.com/office/drawing/2014/main" id="{ABE1C13C-6F41-9AB4-CBAB-6075C625C5CB}"/>
              </a:ext>
            </a:extLst>
          </p:cNvPr>
          <p:cNvSpPr/>
          <p:nvPr/>
        </p:nvSpPr>
        <p:spPr>
          <a:xfrm>
            <a:off x="608013" y="619550"/>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 name="Rectangle 15">
            <a:extLst>
              <a:ext uri="{FF2B5EF4-FFF2-40B4-BE49-F238E27FC236}">
                <a16:creationId xmlns:a16="http://schemas.microsoft.com/office/drawing/2014/main" id="{9B317617-8C01-3D03-B2C9-025EBF836897}"/>
              </a:ext>
            </a:extLst>
          </p:cNvPr>
          <p:cNvSpPr/>
          <p:nvPr/>
        </p:nvSpPr>
        <p:spPr>
          <a:xfrm rot="1132070">
            <a:off x="5117991" y="1438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 name="Rectangle 15">
            <a:extLst>
              <a:ext uri="{FF2B5EF4-FFF2-40B4-BE49-F238E27FC236}">
                <a16:creationId xmlns:a16="http://schemas.microsoft.com/office/drawing/2014/main" id="{5A295D56-A2B6-B69A-51CC-4BF9B65421F6}"/>
              </a:ext>
            </a:extLst>
          </p:cNvPr>
          <p:cNvSpPr/>
          <p:nvPr/>
        </p:nvSpPr>
        <p:spPr>
          <a:xfrm rot="1132070">
            <a:off x="7154039" y="1438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5" name="TextBox 4">
            <a:extLst>
              <a:ext uri="{FF2B5EF4-FFF2-40B4-BE49-F238E27FC236}">
                <a16:creationId xmlns:a16="http://schemas.microsoft.com/office/drawing/2014/main" id="{304A281B-03A3-BF7C-1147-58DD3C520541}"/>
              </a:ext>
            </a:extLst>
          </p:cNvPr>
          <p:cNvSpPr txBox="1"/>
          <p:nvPr/>
        </p:nvSpPr>
        <p:spPr>
          <a:xfrm>
            <a:off x="11115183" y="1443841"/>
            <a:ext cx="1073642" cy="3970318"/>
          </a:xfrm>
          <a:prstGeom prst="rect">
            <a:avLst/>
          </a:prstGeom>
          <a:noFill/>
        </p:spPr>
        <p:txBody>
          <a:bodyPr wrap="square" rtlCol="0">
            <a:spAutoFit/>
          </a:bodyPr>
          <a:lstStyle/>
          <a:p>
            <a:r>
              <a:rPr lang="en-US" sz="3600" dirty="0" err="1">
                <a:latin typeface="Bahnschrift Light Condensed" panose="020B0502040204020203" pitchFamily="34" charset="0"/>
              </a:rPr>
              <a:t>Cảm</a:t>
            </a:r>
            <a:r>
              <a:rPr lang="en-US" sz="3600" dirty="0">
                <a:latin typeface="Bahnschrift Light Condensed" panose="020B0502040204020203" pitchFamily="34" charset="0"/>
              </a:rPr>
              <a:t> </a:t>
            </a:r>
          </a:p>
          <a:p>
            <a:r>
              <a:rPr lang="en-US" sz="3600" dirty="0" err="1">
                <a:latin typeface="Bahnschrift Light Condensed" panose="020B0502040204020203" pitchFamily="34" charset="0"/>
              </a:rPr>
              <a:t>ơn</a:t>
            </a:r>
            <a:r>
              <a:rPr lang="en-US" sz="3600" dirty="0">
                <a:latin typeface="Bahnschrift Light Condensed" panose="020B0502040204020203" pitchFamily="34" charset="0"/>
              </a:rPr>
              <a:t> </a:t>
            </a:r>
          </a:p>
          <a:p>
            <a:r>
              <a:rPr lang="en-US" sz="3600" dirty="0" err="1">
                <a:latin typeface="Bahnschrift Light Condensed" panose="020B0502040204020203" pitchFamily="34" charset="0"/>
              </a:rPr>
              <a:t>các</a:t>
            </a:r>
            <a:r>
              <a:rPr lang="en-US" sz="3600" dirty="0">
                <a:latin typeface="Bahnschrift Light Condensed" panose="020B0502040204020203" pitchFamily="34" charset="0"/>
              </a:rPr>
              <a:t> </a:t>
            </a:r>
          </a:p>
          <a:p>
            <a:r>
              <a:rPr lang="en-US" sz="3600" dirty="0" err="1">
                <a:latin typeface="Bahnschrift Light Condensed" panose="020B0502040204020203" pitchFamily="34" charset="0"/>
              </a:rPr>
              <a:t>em</a:t>
            </a:r>
            <a:r>
              <a:rPr lang="en-US" sz="3600" dirty="0">
                <a:latin typeface="Bahnschrift Light Condensed" panose="020B0502040204020203" pitchFamily="34" charset="0"/>
              </a:rPr>
              <a:t> </a:t>
            </a:r>
          </a:p>
          <a:p>
            <a:r>
              <a:rPr lang="en-US" sz="3600" dirty="0" err="1">
                <a:latin typeface="Bahnschrift Light Condensed" panose="020B0502040204020203" pitchFamily="34" charset="0"/>
              </a:rPr>
              <a:t>đã</a:t>
            </a:r>
            <a:r>
              <a:rPr lang="en-US" sz="3600" dirty="0">
                <a:latin typeface="Bahnschrift Light Condensed" panose="020B0502040204020203" pitchFamily="34" charset="0"/>
              </a:rPr>
              <a:t> </a:t>
            </a:r>
          </a:p>
          <a:p>
            <a:r>
              <a:rPr lang="en-US" sz="3600" dirty="0" err="1">
                <a:latin typeface="Bahnschrift Light Condensed" panose="020B0502040204020203" pitchFamily="34" charset="0"/>
              </a:rPr>
              <a:t>theo</a:t>
            </a:r>
            <a:r>
              <a:rPr lang="en-US" sz="3600" dirty="0">
                <a:latin typeface="Bahnschrift Light Condensed" panose="020B0502040204020203" pitchFamily="34" charset="0"/>
              </a:rPr>
              <a:t> </a:t>
            </a:r>
          </a:p>
          <a:p>
            <a:r>
              <a:rPr lang="en-US" sz="3600" dirty="0" err="1">
                <a:latin typeface="Bahnschrift Light Condensed" panose="020B0502040204020203" pitchFamily="34" charset="0"/>
              </a:rPr>
              <a:t>dõi</a:t>
            </a:r>
            <a:r>
              <a:rPr lang="en-US" sz="3600" dirty="0">
                <a:latin typeface="Bahnschrift Light Condensed" panose="020B0502040204020203" pitchFamily="34" charset="0"/>
              </a:rPr>
              <a:t>.</a:t>
            </a:r>
            <a:endParaRPr lang="vi-VN" sz="3600" dirty="0">
              <a:latin typeface="Bahnschrift Light Condensed" panose="020B0502040204020203" pitchFamily="34" charset="0"/>
            </a:endParaRPr>
          </a:p>
        </p:txBody>
      </p:sp>
    </p:spTree>
    <p:extLst>
      <p:ext uri="{BB962C8B-B14F-4D97-AF65-F5344CB8AC3E}">
        <p14:creationId xmlns:p14="http://schemas.microsoft.com/office/powerpoint/2010/main" val="270913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600" fill="hold"/>
                                        <p:tgtEl>
                                          <p:spTgt spid="4"/>
                                        </p:tgtEl>
                                        <p:attrNameLst>
                                          <p:attrName>ppt_x</p:attrName>
                                        </p:attrNameLst>
                                      </p:cBhvr>
                                      <p:tavLst>
                                        <p:tav tm="0">
                                          <p:val>
                                            <p:strVal val="0-#ppt_w/2"/>
                                          </p:val>
                                        </p:tav>
                                        <p:tav tm="100000">
                                          <p:val>
                                            <p:strVal val="#ppt_x"/>
                                          </p:val>
                                        </p:tav>
                                      </p:tavLst>
                                    </p:anim>
                                    <p:anim calcmode="lin" valueType="num">
                                      <p:cBhvr additive="base">
                                        <p:cTn id="17" dur="6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012" y="1143000"/>
            <a:ext cx="11672724" cy="2743200"/>
            <a:chOff x="270038" y="742950"/>
            <a:chExt cx="11672724" cy="2743200"/>
          </a:xfrm>
        </p:grpSpPr>
        <p:sp>
          <p:nvSpPr>
            <p:cNvPr id="17" name="Rounded Rectangle 16"/>
            <p:cNvSpPr/>
            <p:nvPr/>
          </p:nvSpPr>
          <p:spPr>
            <a:xfrm>
              <a:off x="270038" y="742951"/>
              <a:ext cx="11672724" cy="274319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360362" y="742950"/>
              <a:ext cx="11582400" cy="2646878"/>
            </a:xfrm>
            <a:prstGeom prst="rect">
              <a:avLst/>
            </a:prstGeom>
            <a:noFill/>
          </p:spPr>
          <p:txBody>
            <a:bodyPr wrap="square" rtlCol="0">
              <a:spAutoFit/>
            </a:bodyPr>
            <a:lstStyle/>
            <a:p>
              <a:r>
                <a:rPr lang="en-US" sz="2600" b="1">
                  <a:latin typeface="Arial" pitchFamily="34" charset="0"/>
                  <a:cs typeface="Arial" pitchFamily="34" charset="0"/>
                </a:rPr>
                <a:t>	</a:t>
              </a:r>
              <a:r>
                <a:rPr lang="en-US" sz="2000" b="1">
                  <a:latin typeface="Arial" pitchFamily="34" charset="0"/>
                  <a:cs typeface="Arial" pitchFamily="34" charset="0"/>
                </a:rPr>
                <a:t>     </a:t>
              </a:r>
              <a:r>
                <a:rPr lang="vi-VN" sz="2000" b="1">
                  <a:latin typeface="Arial" pitchFamily="34" charset="0"/>
                  <a:cs typeface="Arial" pitchFamily="34" charset="0"/>
                </a:rPr>
                <a:t>Có bốn bạn học sinh khối 11 là An, Bình, Cường và Dung, trong đó: An là bạn của Bình và Cường, nhưng không là bạn của Dung; Dung là bạn của Cường, nhưng không là bạn của Bình; Bình là bạn của Cường.</a:t>
              </a:r>
              <a:endParaRPr lang="en-US" sz="2000" b="1">
                <a:latin typeface="Arial" pitchFamily="34" charset="0"/>
                <a:cs typeface="Arial" pitchFamily="34" charset="0"/>
              </a:endParaRPr>
            </a:p>
            <a:p>
              <a:pPr marL="457200" indent="-457200">
                <a:buAutoNum type="alphaLcParenR"/>
              </a:pPr>
              <a:r>
                <a:rPr lang="vi-VN" sz="2000" b="1">
                  <a:latin typeface="Arial" pitchFamily="34" charset="0"/>
                  <a:cs typeface="Arial" pitchFamily="34" charset="0"/>
                </a:rPr>
                <a:t>Hãy biểu diễn mỗi bạn An, Bình, Cường, Dung bằng một điểm trên mặt phẳng và dùng chữ cái đầu (in hoa) trong tên của họ để đặt tên cho các điểm này.</a:t>
              </a:r>
              <a:endParaRPr lang="en-US" sz="2000" b="1">
                <a:latin typeface="Arial" pitchFamily="34" charset="0"/>
                <a:cs typeface="Arial" pitchFamily="34" charset="0"/>
              </a:endParaRPr>
            </a:p>
            <a:p>
              <a:pPr marL="457200" indent="-457200">
                <a:buAutoNum type="alphaLcParenR"/>
              </a:pPr>
              <a:r>
                <a:rPr lang="vi-VN" sz="2000" b="1">
                  <a:latin typeface="Arial" pitchFamily="34" charset="0"/>
                  <a:cs typeface="Arial" pitchFamily="34" charset="0"/>
                </a:rPr>
                <a:t>Nếu hai người là bạn của nhau, hãy nối các điểm biểu diễn tương ứng bằng một đoạn thẳng (hay đoạn đường cong).</a:t>
              </a:r>
              <a:endParaRPr lang="en-US" sz="2000" b="1">
                <a:latin typeface="Arial" pitchFamily="34" charset="0"/>
                <a:cs typeface="Arial" pitchFamily="34" charset="0"/>
              </a:endParaRPr>
            </a:p>
            <a:p>
              <a:pPr marL="457200" indent="-457200">
                <a:buAutoNum type="alphaLcParenR"/>
              </a:pPr>
              <a:r>
                <a:rPr lang="vi-VN" sz="2000" b="1">
                  <a:latin typeface="Arial" pitchFamily="34" charset="0"/>
                  <a:cs typeface="Arial" pitchFamily="34" charset="0"/>
                </a:rPr>
                <a:t>Từ hình vẽ thu được ở HĐ1b, hãy cho biết: ai có nhiều bạn nhất và ai có ít bạn nhất?</a:t>
              </a: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4004" b="34426"/>
            <a:stretch/>
          </p:blipFill>
          <p:spPr bwMode="auto">
            <a:xfrm>
              <a:off x="422438" y="792580"/>
              <a:ext cx="1406868"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4168" y="39624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sp>
        <p:nvSpPr>
          <p:cNvPr id="9" name="TextBox 8"/>
          <p:cNvSpPr txBox="1"/>
          <p:nvPr/>
        </p:nvSpPr>
        <p:spPr>
          <a:xfrm>
            <a:off x="303212" y="4337804"/>
            <a:ext cx="7475998" cy="707886"/>
          </a:xfrm>
          <a:prstGeom prst="rect">
            <a:avLst/>
          </a:prstGeom>
          <a:noFill/>
        </p:spPr>
        <p:txBody>
          <a:bodyPr wrap="square" rtlCol="0">
            <a:spAutoFit/>
          </a:bodyPr>
          <a:lstStyle/>
          <a:p>
            <a:pPr algn="just"/>
            <a:r>
              <a:rPr lang="vi-VN" sz="2000" b="1">
                <a:latin typeface="Arial" pitchFamily="34" charset="0"/>
                <a:cs typeface="Arial" pitchFamily="34" charset="0"/>
              </a:rPr>
              <a:t>a) Lần lượt biểu diễn mỗi bạn An, Bình, Cường, Dung bằng các điểm A, B, C, D trên mặt phẳng (hình vẽ).</a:t>
            </a:r>
            <a:endParaRPr lang="en-US" sz="2000" b="1">
              <a:solidFill>
                <a:schemeClr val="accent2">
                  <a:lumMod val="75000"/>
                </a:schemeClr>
              </a:solidFill>
              <a:latin typeface="Arial" pitchFamily="34" charset="0"/>
              <a:cs typeface="Arial" pitchFamily="34" charset="0"/>
            </a:endParaRPr>
          </a:p>
        </p:txBody>
      </p:sp>
      <p:sp>
        <p:nvSpPr>
          <p:cNvPr id="14" name="TextBox 13"/>
          <p:cNvSpPr txBox="1"/>
          <p:nvPr/>
        </p:nvSpPr>
        <p:spPr>
          <a:xfrm>
            <a:off x="325273" y="609600"/>
            <a:ext cx="3810000" cy="492443"/>
          </a:xfrm>
          <a:prstGeom prst="rect">
            <a:avLst/>
          </a:prstGeom>
          <a:noFill/>
        </p:spPr>
        <p:txBody>
          <a:bodyPr wrap="square" rtlCol="0">
            <a:spAutoFit/>
          </a:bodyPr>
          <a:lstStyle/>
          <a:p>
            <a:pPr algn="just"/>
            <a:r>
              <a:rPr lang="en-US" sz="2600" b="1">
                <a:solidFill>
                  <a:schemeClr val="accent2">
                    <a:lumMod val="75000"/>
                  </a:schemeClr>
                </a:solidFill>
                <a:latin typeface="Arial" pitchFamily="34" charset="0"/>
                <a:cs typeface="Arial" pitchFamily="34" charset="0"/>
              </a:rPr>
              <a:t>a) Khái niệm đồ thị .</a:t>
            </a:r>
          </a:p>
        </p:txBody>
      </p:sp>
      <p:sp>
        <p:nvSpPr>
          <p:cNvPr id="15" name="TextBox 14"/>
          <p:cNvSpPr txBox="1"/>
          <p:nvPr/>
        </p:nvSpPr>
        <p:spPr>
          <a:xfrm>
            <a:off x="303212" y="5051970"/>
            <a:ext cx="7475998" cy="707886"/>
          </a:xfrm>
          <a:prstGeom prst="rect">
            <a:avLst/>
          </a:prstGeom>
          <a:noFill/>
        </p:spPr>
        <p:txBody>
          <a:bodyPr wrap="square" rtlCol="0">
            <a:spAutoFit/>
          </a:bodyPr>
          <a:lstStyle/>
          <a:p>
            <a:pPr algn="just"/>
            <a:r>
              <a:rPr lang="vi-VN" sz="2000" b="1">
                <a:latin typeface="Arial" pitchFamily="34" charset="0"/>
                <a:cs typeface="Arial" pitchFamily="34" charset="0"/>
              </a:rPr>
              <a:t>b) Nếu hai người là bạn của nhau, nối các điểm biểu diễn tương ứng (hình vẽ).</a:t>
            </a:r>
            <a:endParaRPr lang="en-US" sz="2000" b="1">
              <a:solidFill>
                <a:schemeClr val="accent2">
                  <a:lumMod val="75000"/>
                </a:schemeClr>
              </a:solidFill>
              <a:latin typeface="Arial" pitchFamily="34" charset="0"/>
              <a:cs typeface="Arial" pitchFamily="34" charset="0"/>
            </a:endParaRPr>
          </a:p>
        </p:txBody>
      </p:sp>
      <p:sp>
        <p:nvSpPr>
          <p:cNvPr id="16" name="TextBox 15"/>
          <p:cNvSpPr txBox="1"/>
          <p:nvPr/>
        </p:nvSpPr>
        <p:spPr>
          <a:xfrm>
            <a:off x="303212" y="5766137"/>
            <a:ext cx="8314198" cy="1015663"/>
          </a:xfrm>
          <a:prstGeom prst="rect">
            <a:avLst/>
          </a:prstGeom>
          <a:noFill/>
        </p:spPr>
        <p:txBody>
          <a:bodyPr wrap="square" rtlCol="0">
            <a:spAutoFit/>
          </a:bodyPr>
          <a:lstStyle/>
          <a:p>
            <a:pPr algn="just"/>
            <a:r>
              <a:rPr lang="vi-VN" sz="2000" b="1">
                <a:latin typeface="Arial" pitchFamily="34" charset="0"/>
                <a:cs typeface="Arial" pitchFamily="34" charset="0"/>
              </a:rPr>
              <a:t>c) Từ hình vẽ thu được, ta thấy Cường có nhiều bạn nhất vì từ điểm C đều có đoạn thẳng nối tới cả 3 điểm A, B, D và Dung có ít bạn nhất vì từ điểm D chỉ có 1 đoạn thẳng nối đến điểm C.</a:t>
            </a:r>
            <a:endParaRPr lang="en-US" sz="2000" b="1">
              <a:solidFill>
                <a:schemeClr val="accent2">
                  <a:lumMod val="75000"/>
                </a:schemeClr>
              </a:solidFill>
              <a:latin typeface="Arial" pitchFamily="34" charset="0"/>
              <a:cs typeface="Arial" pitchFamily="34" charset="0"/>
            </a:endParaRPr>
          </a:p>
        </p:txBody>
      </p:sp>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0012" y="4038600"/>
            <a:ext cx="2849628" cy="218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13315"/>
                                        </p:tgtEl>
                                        <p:attrNameLst>
                                          <p:attrName>style.visibility</p:attrName>
                                        </p:attrNameLst>
                                      </p:cBhvr>
                                      <p:to>
                                        <p:strVal val="visible"/>
                                      </p:to>
                                    </p:set>
                                    <p:animEffect transition="in" filter="wipe(down)">
                                      <p:cBhvr>
                                        <p:cTn id="25" dur="500"/>
                                        <p:tgtEl>
                                          <p:spTgt spid="133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24500" y="2437641"/>
            <a:ext cx="9721924" cy="1938828"/>
            <a:chOff x="1942512" y="3199642"/>
            <a:chExt cx="9721924" cy="1938828"/>
          </a:xfrm>
        </p:grpSpPr>
        <p:sp>
          <p:nvSpPr>
            <p:cNvPr id="13" name="Rounded Rectangle 12"/>
            <p:cNvSpPr/>
            <p:nvPr/>
          </p:nvSpPr>
          <p:spPr>
            <a:xfrm>
              <a:off x="1942512" y="3199642"/>
              <a:ext cx="9525000" cy="1905760"/>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00" b="100000" l="200" r="99800"/>
                      </a14:imgEffect>
                    </a14:imgLayer>
                  </a14:imgProps>
                </a:ext>
                <a:ext uri="{28A0092B-C50C-407E-A947-70E740481C1C}">
                  <a14:useLocalDpi xmlns:a14="http://schemas.microsoft.com/office/drawing/2010/main" val="0"/>
                </a:ext>
              </a:extLst>
            </a:blip>
            <a:srcRect l="6481" r="17948" b="22746"/>
            <a:stretch/>
          </p:blipFill>
          <p:spPr bwMode="auto">
            <a:xfrm>
              <a:off x="10514011" y="3962401"/>
              <a:ext cx="1150425" cy="117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461399" y="762000"/>
            <a:ext cx="11585436" cy="1675640"/>
            <a:chOff x="536012" y="4495800"/>
            <a:chExt cx="11585436" cy="1675640"/>
          </a:xfrm>
        </p:grpSpPr>
        <p:sp>
          <p:nvSpPr>
            <p:cNvPr id="21" name="Rounded Rectangle 20"/>
            <p:cNvSpPr/>
            <p:nvPr/>
          </p:nvSpPr>
          <p:spPr>
            <a:xfrm>
              <a:off x="536012" y="4495800"/>
              <a:ext cx="11125201" cy="15240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8024" y="4650938"/>
              <a:ext cx="10377389" cy="1292662"/>
            </a:xfrm>
            <a:prstGeom prst="rect">
              <a:avLst/>
            </a:prstGeom>
            <a:noFill/>
          </p:spPr>
          <p:txBody>
            <a:bodyPr wrap="square" rtlCol="0">
              <a:spAutoFit/>
            </a:bodyPr>
            <a:lstStyle/>
            <a:p>
              <a:pPr marL="342900" indent="-342900">
                <a:buFont typeface="Arial" pitchFamily="34" charset="0"/>
                <a:buChar char="•"/>
              </a:pPr>
              <a:r>
                <a:rPr lang="en-US" sz="2600" b="1">
                  <a:latin typeface="Arial" pitchFamily="34" charset="0"/>
                  <a:cs typeface="Arial" pitchFamily="34" charset="0"/>
                </a:rPr>
                <a:t>Một </a:t>
              </a:r>
              <a:r>
                <a:rPr lang="en-US" sz="2600" b="1">
                  <a:solidFill>
                    <a:schemeClr val="accent2">
                      <a:lumMod val="75000"/>
                    </a:schemeClr>
                  </a:solidFill>
                  <a:latin typeface="Arial" pitchFamily="34" charset="0"/>
                  <a:cs typeface="Arial" pitchFamily="34" charset="0"/>
                </a:rPr>
                <a:t>đồ thị </a:t>
              </a:r>
              <a:r>
                <a:rPr lang="en-US" sz="2600" b="1">
                  <a:latin typeface="Arial" pitchFamily="34" charset="0"/>
                  <a:cs typeface="Arial" pitchFamily="34" charset="0"/>
                </a:rPr>
                <a:t>là một tập hợp hữu hạn các điểm (gọi là các </a:t>
              </a:r>
              <a:r>
                <a:rPr lang="en-US" sz="2600" b="1">
                  <a:solidFill>
                    <a:schemeClr val="accent2">
                      <a:lumMod val="75000"/>
                    </a:schemeClr>
                  </a:solidFill>
                  <a:latin typeface="Arial" pitchFamily="34" charset="0"/>
                  <a:cs typeface="Arial" pitchFamily="34" charset="0"/>
                </a:rPr>
                <a:t>đỉnh</a:t>
              </a:r>
              <a:r>
                <a:rPr lang="en-US" sz="2600" b="1">
                  <a:latin typeface="Arial" pitchFamily="34" charset="0"/>
                  <a:cs typeface="Arial" pitchFamily="34" charset="0"/>
                </a:rPr>
                <a:t> của đồ thị) cùng với tập hợp các đoạn đường cong hay thẳng (gọi là </a:t>
              </a:r>
              <a:r>
                <a:rPr lang="en-US" sz="2600" b="1">
                  <a:solidFill>
                    <a:schemeClr val="accent2">
                      <a:lumMod val="75000"/>
                    </a:schemeClr>
                  </a:solidFill>
                  <a:latin typeface="Arial" pitchFamily="34" charset="0"/>
                  <a:cs typeface="Arial" pitchFamily="34" charset="0"/>
                </a:rPr>
                <a:t>cạnh</a:t>
              </a:r>
              <a:r>
                <a:rPr lang="en-US" sz="2600" b="1">
                  <a:latin typeface="Arial" pitchFamily="34" charset="0"/>
                  <a:cs typeface="Arial" pitchFamily="34" charset="0"/>
                </a:rPr>
                <a:t> của đồ thị) có đầu mút tại các đỉnh của đồ thị.</a:t>
              </a:r>
              <a:endParaRPr lang="vi-VN" sz="2600" b="1">
                <a:latin typeface="Arial" pitchFamily="34" charset="0"/>
                <a:cs typeface="Arial" pitchFamily="34" charset="0"/>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773893" y="4724400"/>
              <a:ext cx="1347555" cy="1447040"/>
            </a:xfrm>
            <a:prstGeom prst="rect">
              <a:avLst/>
            </a:prstGeom>
          </p:spPr>
        </p:pic>
      </p:grpSp>
      <p:pic>
        <p:nvPicPr>
          <p:cNvPr id="2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7" name="TextBox 16"/>
              <p:cNvSpPr txBox="1"/>
              <p:nvPr/>
            </p:nvSpPr>
            <p:spPr>
              <a:xfrm>
                <a:off x="2100699" y="2582344"/>
                <a:ext cx="9272357" cy="830997"/>
              </a:xfrm>
              <a:prstGeom prst="rect">
                <a:avLst/>
              </a:prstGeom>
              <a:noFill/>
            </p:spPr>
            <p:txBody>
              <a:bodyPr wrap="square" rtlCol="0">
                <a:spAutoFit/>
              </a:bodyPr>
              <a:lstStyle/>
              <a:p>
                <a:pPr marL="457200" indent="-457200">
                  <a:buFont typeface="Arial" pitchFamily="34" charset="0"/>
                  <a:buChar char="•"/>
                </a:pPr>
                <a:r>
                  <a:rPr lang="en-US" b="1">
                    <a:latin typeface="Arial" pitchFamily="34" charset="0"/>
                    <a:cs typeface="Arial" pitchFamily="34" charset="0"/>
                  </a:rPr>
                  <a:t>Ta thường kí hiệu V(G) là tập hợp các đỉnh</a:t>
                </a:r>
                <a:br>
                  <a:rPr lang="en-US" b="1">
                    <a:latin typeface="Arial" pitchFamily="34" charset="0"/>
                    <a:cs typeface="Arial" pitchFamily="34" charset="0"/>
                  </a:rPr>
                </a:br>
                <a:r>
                  <a:rPr lang="en-US" b="1">
                    <a:latin typeface="Arial" pitchFamily="34" charset="0"/>
                    <a:cs typeface="Arial" pitchFamily="34" charset="0"/>
                  </a:rPr>
                  <a:t>E(G) là tập hợp các cạnh của đồ thị G và viết </a:t>
                </a:r>
                <a14:m>
                  <m:oMath xmlns:m="http://schemas.openxmlformats.org/officeDocument/2006/math">
                    <m:r>
                      <a:rPr lang="en-US" b="1" i="1" smtClean="0">
                        <a:latin typeface="Cambria Math"/>
                        <a:cs typeface="Arial" pitchFamily="34" charset="0"/>
                      </a:rPr>
                      <m:t>𝑮</m:t>
                    </m:r>
                    <m:r>
                      <a:rPr lang="en-US" b="1" i="1" smtClean="0">
                        <a:latin typeface="Cambria Math"/>
                        <a:cs typeface="Arial" pitchFamily="34" charset="0"/>
                      </a:rPr>
                      <m:t>=(</m:t>
                    </m:r>
                    <m:r>
                      <a:rPr lang="en-US" b="1" i="1" smtClean="0">
                        <a:latin typeface="Cambria Math"/>
                        <a:cs typeface="Arial" pitchFamily="34" charset="0"/>
                      </a:rPr>
                      <m:t>𝑽</m:t>
                    </m:r>
                    <m:r>
                      <a:rPr lang="en-US" b="1" i="1" smtClean="0">
                        <a:latin typeface="Cambria Math"/>
                        <a:cs typeface="Arial" pitchFamily="34" charset="0"/>
                      </a:rPr>
                      <m:t>,</m:t>
                    </m:r>
                    <m:r>
                      <a:rPr lang="en-US" b="1" i="1" smtClean="0">
                        <a:latin typeface="Cambria Math"/>
                        <a:cs typeface="Arial" pitchFamily="34" charset="0"/>
                      </a:rPr>
                      <m:t>𝑬</m:t>
                    </m:r>
                    <m:r>
                      <a:rPr lang="en-US" b="1" i="1" smtClean="0">
                        <a:latin typeface="Cambria Math"/>
                        <a:cs typeface="Arial" pitchFamily="34" charset="0"/>
                      </a:rPr>
                      <m:t>)</m:t>
                    </m:r>
                  </m:oMath>
                </a14:m>
                <a:endParaRPr lang="vi-VN" b="1" i="1">
                  <a:solidFill>
                    <a:schemeClr val="accent2">
                      <a:lumMod val="75000"/>
                    </a:schemeClr>
                  </a:solidFill>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100699" y="2582344"/>
                <a:ext cx="9272357" cy="830997"/>
              </a:xfrm>
              <a:prstGeom prst="rect">
                <a:avLst/>
              </a:prstGeom>
              <a:blipFill rotWithShape="1">
                <a:blip r:embed="rId7"/>
                <a:stretch>
                  <a:fillRect l="-920" t="-5147" b="-16912"/>
                </a:stretch>
              </a:blipFill>
            </p:spPr>
            <p:txBody>
              <a:bodyPr/>
              <a:lstStyle/>
              <a:p>
                <a:r>
                  <a:rPr lang="en-US">
                    <a:noFill/>
                  </a:rPr>
                  <a:t> </a:t>
                </a:r>
              </a:p>
            </p:txBody>
          </p:sp>
        </mc:Fallback>
      </mc:AlternateContent>
      <p:grpSp>
        <p:nvGrpSpPr>
          <p:cNvPr id="4" name="Group 3"/>
          <p:cNvGrpSpPr/>
          <p:nvPr/>
        </p:nvGrpSpPr>
        <p:grpSpPr>
          <a:xfrm>
            <a:off x="99495" y="2604631"/>
            <a:ext cx="1905908" cy="937972"/>
            <a:chOff x="54608" y="3527487"/>
            <a:chExt cx="1905908" cy="937972"/>
          </a:xfrm>
        </p:grpSpPr>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08" y="3527487"/>
              <a:ext cx="1905908" cy="93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4" name="Picture 48"/>
            <p:cNvPicPr>
              <a:picLocks noChangeAspect="1" noChangeArrowheads="1"/>
            </p:cNvPicPr>
            <p:nvPr/>
          </p:nvPicPr>
          <p:blipFill rotWithShape="1">
            <a:blip r:embed="rId9">
              <a:extLst>
                <a:ext uri="{28A0092B-C50C-407E-A947-70E740481C1C}">
                  <a14:useLocalDpi xmlns:a14="http://schemas.microsoft.com/office/drawing/2010/main" val="0"/>
                </a:ext>
              </a:extLst>
            </a:blip>
            <a:srcRect l="14339" t="1" r="13981" b="17362"/>
            <a:stretch/>
          </p:blipFill>
          <p:spPr bwMode="auto">
            <a:xfrm>
              <a:off x="456432" y="3792031"/>
              <a:ext cx="1108364" cy="37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2137211" y="3429000"/>
            <a:ext cx="8229600" cy="830997"/>
          </a:xfrm>
          <a:prstGeom prst="rect">
            <a:avLst/>
          </a:prstGeom>
          <a:noFill/>
        </p:spPr>
        <p:txBody>
          <a:bodyPr wrap="square" rtlCol="0">
            <a:spAutoFit/>
          </a:bodyPr>
          <a:lstStyle/>
          <a:p>
            <a:pPr marL="457200" indent="-457200" algn="just">
              <a:buFont typeface="Arial" pitchFamily="34" charset="0"/>
              <a:buChar char="•"/>
            </a:pPr>
            <a:r>
              <a:rPr lang="en-US" b="1">
                <a:latin typeface="Arial" pitchFamily="34" charset="0"/>
                <a:cs typeface="Arial" pitchFamily="34" charset="0"/>
              </a:rPr>
              <a:t>Nếu hai đầu mút của cạnh trùng nhau tại đỉnh C thì ta gọi cạnh ấy là một khuyên, kí hiệu CC.</a:t>
            </a:r>
            <a:endParaRPr lang="vi-VN" b="1" i="1">
              <a:latin typeface="Arial" pitchFamily="34" charset="0"/>
              <a:cs typeface="Arial" pitchFamily="34" charset="0"/>
            </a:endParaRPr>
          </a:p>
        </p:txBody>
      </p:sp>
      <p:sp>
        <p:nvSpPr>
          <p:cNvPr id="19" name="TextBox 18"/>
          <p:cNvSpPr txBox="1"/>
          <p:nvPr/>
        </p:nvSpPr>
        <p:spPr>
          <a:xfrm>
            <a:off x="303212" y="174307"/>
            <a:ext cx="7475998" cy="492443"/>
          </a:xfrm>
          <a:prstGeom prst="rect">
            <a:avLst/>
          </a:prstGeom>
          <a:noFill/>
        </p:spPr>
        <p:txBody>
          <a:bodyPr wrap="square" rtlCol="0">
            <a:spAutoFit/>
          </a:bodyPr>
          <a:lstStyle/>
          <a:p>
            <a:pPr marL="457200" indent="-457200" algn="just">
              <a:buFont typeface="Wingdings" pitchFamily="2" charset="2"/>
              <a:buChar char="v"/>
            </a:pPr>
            <a:r>
              <a:rPr lang="en-US" sz="2600" b="1">
                <a:latin typeface="Arial" pitchFamily="34" charset="0"/>
                <a:cs typeface="Arial" pitchFamily="34" charset="0"/>
              </a:rPr>
              <a:t>Tổng quát ta có định nghĩa sau :</a:t>
            </a:r>
            <a:endParaRPr lang="en-US" sz="2600" b="1">
              <a:solidFill>
                <a:schemeClr val="accent2">
                  <a:lumMod val="75000"/>
                </a:schemeClr>
              </a:solidFill>
              <a:latin typeface="Arial" pitchFamily="34" charset="0"/>
              <a:cs typeface="Arial" pitchFamily="34" charset="0"/>
            </a:endParaRPr>
          </a:p>
        </p:txBody>
      </p:sp>
      <p:grpSp>
        <p:nvGrpSpPr>
          <p:cNvPr id="6" name="Group 5"/>
          <p:cNvGrpSpPr/>
          <p:nvPr/>
        </p:nvGrpSpPr>
        <p:grpSpPr>
          <a:xfrm>
            <a:off x="4049148" y="4314826"/>
            <a:ext cx="2324100" cy="2600325"/>
            <a:chOff x="4049148" y="4314826"/>
            <a:chExt cx="2324100" cy="2600325"/>
          </a:xfrm>
        </p:grpSpPr>
        <p:sp>
          <p:nvSpPr>
            <p:cNvPr id="20" name="TextBox 19"/>
            <p:cNvSpPr txBox="1"/>
            <p:nvPr/>
          </p:nvSpPr>
          <p:spPr>
            <a:xfrm>
              <a:off x="4582249" y="6499417"/>
              <a:ext cx="1257897" cy="338554"/>
            </a:xfrm>
            <a:prstGeom prst="rect">
              <a:avLst/>
            </a:prstGeom>
            <a:noFill/>
          </p:spPr>
          <p:txBody>
            <a:bodyPr wrap="square" rtlCol="0">
              <a:spAutoFit/>
            </a:bodyPr>
            <a:lstStyle/>
            <a:p>
              <a:pPr algn="ctr"/>
              <a:r>
                <a:rPr lang="en-US" sz="1600" b="1">
                  <a:solidFill>
                    <a:srgbClr val="FF0000"/>
                  </a:solidFill>
                  <a:latin typeface="Arial" pitchFamily="34" charset="0"/>
                  <a:cs typeface="Arial" pitchFamily="34" charset="0"/>
                </a:rPr>
                <a:t>Hình 2.1</a:t>
              </a:r>
            </a:p>
          </p:txBody>
        </p:sp>
        <p:pic>
          <p:nvPicPr>
            <p:cNvPr id="14340"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49148" y="4314826"/>
              <a:ext cx="23241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2029209">
              <a:off x="6094334" y="6047063"/>
              <a:ext cx="271935" cy="4748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712" y="780473"/>
            <a:ext cx="11772900" cy="1581727"/>
            <a:chOff x="112712" y="856096"/>
            <a:chExt cx="11772900" cy="1581727"/>
          </a:xfrm>
        </p:grpSpPr>
        <p:sp>
          <p:nvSpPr>
            <p:cNvPr id="8" name="Rounded Rectangle 7"/>
            <p:cNvSpPr/>
            <p:nvPr/>
          </p:nvSpPr>
          <p:spPr>
            <a:xfrm>
              <a:off x="1742930" y="916806"/>
              <a:ext cx="10142682" cy="136861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204013" y="1057316"/>
              <a:ext cx="9224399" cy="923307"/>
            </a:xfrm>
            <a:prstGeom prst="rect">
              <a:avLst/>
            </a:prstGeom>
            <a:noFill/>
          </p:spPr>
          <p:txBody>
            <a:bodyPr wrap="square" lIns="121899" tIns="60949" rIns="121899" bIns="60949" rtlCol="0">
              <a:spAutoFit/>
            </a:bodyPr>
            <a:lstStyle/>
            <a:p>
              <a:r>
                <a:rPr lang="en-US" sz="2600" b="1">
                  <a:latin typeface="Arial" pitchFamily="34" charset="0"/>
                  <a:cs typeface="Arial" pitchFamily="34" charset="0"/>
                </a:rPr>
                <a:t>Viết tập hợp các đỉnh và tập hợp các cạnh của đồ thị G trong Hình 2.2</a:t>
              </a:r>
              <a:endParaRPr lang="vi-VN" sz="2600" b="1">
                <a:latin typeface="Arial" pitchFamily="34" charset="0"/>
                <a:cs typeface="Arial" pitchFamily="34" charset="0"/>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589"/>
            <a:stretch/>
          </p:blipFill>
          <p:spPr bwMode="auto">
            <a:xfrm>
              <a:off x="112712" y="856096"/>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2060513" y="2860119"/>
                <a:ext cx="5815074" cy="892552"/>
              </a:xfrm>
              <a:prstGeom prst="rect">
                <a:avLst/>
              </a:prstGeom>
              <a:noFill/>
            </p:spPr>
            <p:txBody>
              <a:bodyPr wrap="square" rtlCol="0">
                <a:spAutoFit/>
              </a:bodyPr>
              <a:lstStyle/>
              <a:p>
                <a:r>
                  <a:rPr lang="en-US" sz="2600" b="1">
                    <a:latin typeface="Arial" pitchFamily="34" charset="0"/>
                    <a:cs typeface="Arial" pitchFamily="34" charset="0"/>
                  </a:rPr>
                  <a:t>Tập hợp các đỉnh của đồ thị G là :</a:t>
                </a:r>
                <a:br>
                  <a:rPr lang="en-US" sz="2600" b="1">
                    <a:latin typeface="Arial" pitchFamily="34" charset="0"/>
                    <a:cs typeface="Arial" pitchFamily="34" charset="0"/>
                  </a:rPr>
                </a:br>
                <a:r>
                  <a:rPr lang="en-US" sz="2600" b="1">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𝑽</m:t>
                    </m:r>
                    <m:d>
                      <m:dPr>
                        <m:ctrlPr>
                          <a:rPr lang="en-US" sz="2600" b="1" i="1" smtClean="0">
                            <a:latin typeface="Cambria Math" panose="02040503050406030204" pitchFamily="18" charset="0"/>
                            <a:cs typeface="Arial" pitchFamily="34" charset="0"/>
                          </a:rPr>
                        </m:ctrlPr>
                      </m:dPr>
                      <m:e>
                        <m:r>
                          <a:rPr lang="en-US" sz="2600" b="1" i="1" smtClean="0">
                            <a:latin typeface="Cambria Math"/>
                            <a:cs typeface="Arial" pitchFamily="34" charset="0"/>
                          </a:rPr>
                          <m:t>𝑮</m:t>
                        </m:r>
                      </m:e>
                    </m:d>
                    <m:r>
                      <a:rPr lang="en-US" sz="2600" b="1" i="1" smtClean="0">
                        <a:latin typeface="Cambria Math"/>
                        <a:cs typeface="Arial" pitchFamily="34" charset="0"/>
                      </a:rPr>
                      <m:t>=</m:t>
                    </m:r>
                    <m:d>
                      <m:dPr>
                        <m:begChr m:val="{"/>
                        <m:endChr m:val="}"/>
                        <m:ctrlPr>
                          <a:rPr lang="en-US" sz="2600" b="1" i="1" smtClean="0">
                            <a:latin typeface="Cambria Math" panose="02040503050406030204" pitchFamily="18" charset="0"/>
                            <a:cs typeface="Arial" pitchFamily="34" charset="0"/>
                          </a:rPr>
                        </m:ctrlPr>
                      </m:dPr>
                      <m:e>
                        <m:r>
                          <a:rPr lang="en-US" sz="2600" b="1" i="1" smtClean="0">
                            <a:latin typeface="Cambria Math"/>
                            <a:cs typeface="Arial" pitchFamily="34" charset="0"/>
                          </a:rPr>
                          <m:t>𝑨</m:t>
                        </m:r>
                        <m:r>
                          <a:rPr lang="en-US" sz="2600" b="1" i="1" smtClean="0">
                            <a:latin typeface="Cambria Math"/>
                            <a:cs typeface="Arial" pitchFamily="34" charset="0"/>
                          </a:rPr>
                          <m:t>,</m:t>
                        </m:r>
                        <m:r>
                          <a:rPr lang="en-US" sz="2600" b="1" i="1" smtClean="0">
                            <a:latin typeface="Cambria Math"/>
                            <a:cs typeface="Arial" pitchFamily="34" charset="0"/>
                          </a:rPr>
                          <m:t>𝑩</m:t>
                        </m:r>
                        <m:r>
                          <a:rPr lang="en-US" sz="2600" b="1" i="1" smtClean="0">
                            <a:latin typeface="Cambria Math"/>
                            <a:cs typeface="Arial" pitchFamily="34" charset="0"/>
                          </a:rPr>
                          <m:t>,</m:t>
                        </m:r>
                        <m:r>
                          <a:rPr lang="en-US" sz="2600" b="1" i="1" smtClean="0">
                            <a:latin typeface="Cambria Math"/>
                            <a:cs typeface="Arial" pitchFamily="34" charset="0"/>
                          </a:rPr>
                          <m:t>𝑪</m:t>
                        </m:r>
                        <m:r>
                          <a:rPr lang="en-US" sz="2600" b="1" i="1" smtClean="0">
                            <a:latin typeface="Cambria Math"/>
                            <a:cs typeface="Arial" pitchFamily="34" charset="0"/>
                          </a:rPr>
                          <m:t>,</m:t>
                        </m:r>
                        <m:r>
                          <a:rPr lang="en-US" sz="2600" b="1" i="1" smtClean="0">
                            <a:latin typeface="Cambria Math"/>
                            <a:cs typeface="Arial" pitchFamily="34" charset="0"/>
                          </a:rPr>
                          <m:t>𝑫</m:t>
                        </m:r>
                      </m:e>
                    </m:d>
                  </m:oMath>
                </a14:m>
                <a:endParaRPr lang="en-US" sz="2600" b="1">
                  <a:solidFill>
                    <a:schemeClr val="accent2">
                      <a:lumMod val="75000"/>
                    </a:schemeClr>
                  </a:solidFill>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060513" y="2860119"/>
                <a:ext cx="5815074" cy="892552"/>
              </a:xfrm>
              <a:prstGeom prst="rect">
                <a:avLst/>
              </a:prstGeom>
              <a:blipFill rotWithShape="1">
                <a:blip r:embed="rId5"/>
                <a:stretch>
                  <a:fillRect l="-1782" t="-6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060513" y="3908048"/>
                <a:ext cx="5815074" cy="892552"/>
              </a:xfrm>
              <a:prstGeom prst="rect">
                <a:avLst/>
              </a:prstGeom>
              <a:noFill/>
            </p:spPr>
            <p:txBody>
              <a:bodyPr wrap="square" rtlCol="0">
                <a:spAutoFit/>
              </a:bodyPr>
              <a:lstStyle/>
              <a:p>
                <a:r>
                  <a:rPr lang="en-US" sz="2600" b="1">
                    <a:latin typeface="Arial" pitchFamily="34" charset="0"/>
                    <a:cs typeface="Arial" pitchFamily="34" charset="0"/>
                  </a:rPr>
                  <a:t>Tập hợp các cạnh của đồ thị G là :</a:t>
                </a:r>
                <a:br>
                  <a:rPr lang="en-US" sz="2600" b="1">
                    <a:latin typeface="Arial" pitchFamily="34" charset="0"/>
                    <a:cs typeface="Arial" pitchFamily="34" charset="0"/>
                  </a:rPr>
                </a:br>
                <a:r>
                  <a:rPr lang="en-US" sz="2600" b="1">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𝑬</m:t>
                    </m:r>
                    <m:d>
                      <m:dPr>
                        <m:ctrlPr>
                          <a:rPr lang="en-US" sz="2600" b="1" i="1" smtClean="0">
                            <a:latin typeface="Cambria Math" panose="02040503050406030204" pitchFamily="18" charset="0"/>
                            <a:cs typeface="Arial" pitchFamily="34" charset="0"/>
                          </a:rPr>
                        </m:ctrlPr>
                      </m:dPr>
                      <m:e>
                        <m:r>
                          <a:rPr lang="en-US" sz="2600" b="1" i="1" smtClean="0">
                            <a:latin typeface="Cambria Math"/>
                            <a:cs typeface="Arial" pitchFamily="34" charset="0"/>
                          </a:rPr>
                          <m:t>𝑮</m:t>
                        </m:r>
                      </m:e>
                    </m:d>
                    <m:r>
                      <a:rPr lang="en-US" sz="2600" b="1" i="1" smtClean="0">
                        <a:latin typeface="Cambria Math"/>
                        <a:cs typeface="Arial" pitchFamily="34" charset="0"/>
                      </a:rPr>
                      <m:t>=</m:t>
                    </m:r>
                    <m:d>
                      <m:dPr>
                        <m:begChr m:val="{"/>
                        <m:endChr m:val="}"/>
                        <m:ctrlPr>
                          <a:rPr lang="en-US" sz="2600" b="1" i="1" smtClean="0">
                            <a:latin typeface="Cambria Math" panose="02040503050406030204" pitchFamily="18" charset="0"/>
                            <a:cs typeface="Arial" pitchFamily="34" charset="0"/>
                          </a:rPr>
                        </m:ctrlPr>
                      </m:dPr>
                      <m:e>
                        <m:r>
                          <a:rPr lang="en-US" sz="2600" b="1" i="1" smtClean="0">
                            <a:latin typeface="Cambria Math"/>
                            <a:cs typeface="Arial" pitchFamily="34" charset="0"/>
                          </a:rPr>
                          <m:t>𝑨𝑩</m:t>
                        </m:r>
                        <m:r>
                          <a:rPr lang="en-US" sz="2600" b="1" i="1" smtClean="0">
                            <a:latin typeface="Cambria Math"/>
                            <a:cs typeface="Arial" pitchFamily="34" charset="0"/>
                          </a:rPr>
                          <m:t>, </m:t>
                        </m:r>
                        <m:r>
                          <a:rPr lang="en-US" sz="2600" b="1" i="1" smtClean="0">
                            <a:latin typeface="Cambria Math"/>
                            <a:cs typeface="Arial" pitchFamily="34" charset="0"/>
                          </a:rPr>
                          <m:t>𝑨𝑪</m:t>
                        </m:r>
                        <m:r>
                          <a:rPr lang="en-US" sz="2600" b="1" i="1" smtClean="0">
                            <a:latin typeface="Cambria Math"/>
                            <a:cs typeface="Arial" pitchFamily="34" charset="0"/>
                          </a:rPr>
                          <m:t>, </m:t>
                        </m:r>
                        <m:r>
                          <a:rPr lang="en-US" sz="2600" b="1" i="1" smtClean="0">
                            <a:latin typeface="Cambria Math"/>
                            <a:cs typeface="Arial" pitchFamily="34" charset="0"/>
                          </a:rPr>
                          <m:t>𝑩𝑪</m:t>
                        </m:r>
                        <m:r>
                          <a:rPr lang="en-US" sz="2600" b="1" i="1" smtClean="0">
                            <a:latin typeface="Cambria Math"/>
                            <a:cs typeface="Arial" pitchFamily="34" charset="0"/>
                          </a:rPr>
                          <m:t>, </m:t>
                        </m:r>
                        <m:r>
                          <a:rPr lang="en-US" sz="2600" b="1" i="1" smtClean="0">
                            <a:latin typeface="Cambria Math"/>
                            <a:cs typeface="Arial" pitchFamily="34" charset="0"/>
                          </a:rPr>
                          <m:t>𝑪𝑫</m:t>
                        </m:r>
                      </m:e>
                    </m:d>
                  </m:oMath>
                </a14:m>
                <a:endParaRPr lang="en-US" sz="2600" b="1">
                  <a:solidFill>
                    <a:schemeClr val="accent2">
                      <a:lumMod val="75000"/>
                    </a:schemeClr>
                  </a:solidFill>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060513" y="3908048"/>
                <a:ext cx="5815074" cy="892552"/>
              </a:xfrm>
              <a:prstGeom prst="rect">
                <a:avLst/>
              </a:prstGeom>
              <a:blipFill rotWithShape="1">
                <a:blip r:embed="rId6"/>
                <a:stretch>
                  <a:fillRect l="-1782" t="-6122"/>
                </a:stretch>
              </a:blipFill>
            </p:spPr>
            <p:txBody>
              <a:bodyPr/>
              <a:lstStyle/>
              <a:p>
                <a:r>
                  <a:rPr lang="en-US">
                    <a:noFill/>
                  </a:rPr>
                  <a:t> </a:t>
                </a:r>
              </a:p>
            </p:txBody>
          </p:sp>
        </mc:Fallback>
      </mc:AlternateContent>
      <p:grpSp>
        <p:nvGrpSpPr>
          <p:cNvPr id="4" name="Group 3"/>
          <p:cNvGrpSpPr/>
          <p:nvPr/>
        </p:nvGrpSpPr>
        <p:grpSpPr>
          <a:xfrm>
            <a:off x="8583277" y="2362200"/>
            <a:ext cx="3209925" cy="2509629"/>
            <a:chOff x="8583277" y="2362200"/>
            <a:chExt cx="3209925" cy="2509629"/>
          </a:xfrm>
        </p:grpSpPr>
        <p:sp>
          <p:nvSpPr>
            <p:cNvPr id="15" name="TextBox 14"/>
            <p:cNvSpPr txBox="1"/>
            <p:nvPr/>
          </p:nvSpPr>
          <p:spPr>
            <a:xfrm>
              <a:off x="9142412" y="4533275"/>
              <a:ext cx="1257897" cy="338554"/>
            </a:xfrm>
            <a:prstGeom prst="rect">
              <a:avLst/>
            </a:prstGeom>
            <a:noFill/>
          </p:spPr>
          <p:txBody>
            <a:bodyPr wrap="square" rtlCol="0">
              <a:spAutoFit/>
            </a:bodyPr>
            <a:lstStyle/>
            <a:p>
              <a:pPr algn="ctr"/>
              <a:r>
                <a:rPr lang="en-US" sz="1600" b="1">
                  <a:solidFill>
                    <a:srgbClr val="FF0000"/>
                  </a:solidFill>
                  <a:latin typeface="Arial" pitchFamily="34" charset="0"/>
                  <a:cs typeface="Arial" pitchFamily="34" charset="0"/>
                </a:rPr>
                <a:t>Hình 2.2</a:t>
              </a:r>
            </a:p>
          </p:txBody>
        </p:sp>
        <p:pic>
          <p:nvPicPr>
            <p:cNvPr id="1536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83277" y="2362200"/>
              <a:ext cx="32099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AutoShape 4"/>
          <p:cNvSpPr>
            <a:spLocks noChangeArrowheads="1"/>
          </p:cNvSpPr>
          <p:nvPr/>
        </p:nvSpPr>
        <p:spPr bwMode="gray">
          <a:xfrm>
            <a:off x="447214" y="171449"/>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2" y="311467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59560"/>
            <a:ext cx="11772899" cy="2240815"/>
            <a:chOff x="150812" y="759560"/>
            <a:chExt cx="11772899" cy="2240815"/>
          </a:xfrm>
        </p:grpSpPr>
        <p:sp>
          <p:nvSpPr>
            <p:cNvPr id="8" name="Rounded Rectangle 7"/>
            <p:cNvSpPr/>
            <p:nvPr/>
          </p:nvSpPr>
          <p:spPr>
            <a:xfrm>
              <a:off x="1941512" y="759560"/>
              <a:ext cx="9982199" cy="2240815"/>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1848" y="790575"/>
              <a:ext cx="9821863" cy="2154414"/>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Bảng F của giải vô địch bóng đá thế giới World Cup 2018 gồm bốn đội: Đức, Hàn Quốc, Mexico và Thuỵ Điển. Biểu diễn các đội này bằng các điểm phân biệt kí hiệu lần lượt là D, H, M, T (vẽ sao cho không có ba điểm nào thẳng hàng để dễ quan sát) và nếu hai đội nào đấu với nhau thì ta nối hai điểm tương ứng bằng một đoạn thẳng, ta sẽ được một đồ thị G. Viết tập hợp các đỉnh và tập hợp các cạnh của đồ thị G.</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1522413" y="3495675"/>
            <a:ext cx="10277474" cy="769441"/>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Trong một bảng đấu, các đội sẽ thi đấu vòng tròn, có nghĩa là mỗi một đội sẽ lần lượt thi đấu với ba đội còn lại</a:t>
            </a:r>
            <a:endParaRPr lang="vi-VN" sz="2200" b="1">
              <a:solidFill>
                <a:srgbClr val="FF0000"/>
              </a:solidFill>
              <a:latin typeface="Arial" pitchFamily="34" charset="0"/>
              <a:cs typeface="Arial" pitchFamily="34" charset="0"/>
            </a:endParaRPr>
          </a:p>
        </p:txBody>
      </p:sp>
      <p:sp>
        <p:nvSpPr>
          <p:cNvPr id="18" name="TextBox 17"/>
          <p:cNvSpPr txBox="1"/>
          <p:nvPr/>
        </p:nvSpPr>
        <p:spPr>
          <a:xfrm>
            <a:off x="1893886" y="4356988"/>
            <a:ext cx="6029325" cy="1107996"/>
          </a:xfrm>
          <a:prstGeom prst="rect">
            <a:avLst/>
          </a:prstGeom>
          <a:noFill/>
        </p:spPr>
        <p:txBody>
          <a:bodyPr wrap="square" rtlCol="0">
            <a:spAutoFit/>
          </a:bodyPr>
          <a:lstStyle/>
          <a:p>
            <a:pPr algn="just"/>
            <a:r>
              <a:rPr lang="vi-VN" sz="2200" b="1">
                <a:latin typeface="Arial" pitchFamily="34" charset="0"/>
                <a:cs typeface="Arial" pitchFamily="34" charset="0"/>
              </a:rPr>
              <a:t>Do đó, từ mỗi điểm D, H, M, T, ta vẽ các đoạn thẳng đến các điểm còn lại ta được đồ thị G như hình vẽ </a:t>
            </a:r>
            <a:r>
              <a:rPr lang="en-US" sz="2200" b="1">
                <a:latin typeface="Arial" pitchFamily="34" charset="0"/>
                <a:cs typeface="Arial" pitchFamily="34" charset="0"/>
              </a:rPr>
              <a:t>bên</a:t>
            </a:r>
            <a:r>
              <a:rPr lang="vi-VN" sz="2200" b="1">
                <a:latin typeface="Arial" pitchFamily="34" charset="0"/>
                <a:cs typeface="Arial" pitchFamily="34" charset="0"/>
              </a:rPr>
              <a:t>.</a:t>
            </a:r>
            <a:endParaRPr lang="vi-VN" sz="2200" b="1">
              <a:solidFill>
                <a:srgbClr val="FF0000"/>
              </a:solidFill>
              <a:latin typeface="Arial" pitchFamily="34" charset="0"/>
              <a:cs typeface="Arial" pitchFamily="34" charset="0"/>
            </a:endParaRPr>
          </a:p>
        </p:txBody>
      </p:sp>
      <p:sp>
        <p:nvSpPr>
          <p:cNvPr id="28" name="AutoShape 4"/>
          <p:cNvSpPr>
            <a:spLocks noChangeArrowheads="1"/>
          </p:cNvSpPr>
          <p:nvPr/>
        </p:nvSpPr>
        <p:spPr bwMode="gray">
          <a:xfrm>
            <a:off x="447214" y="114300"/>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pic>
        <p:nvPicPr>
          <p:cNvPr id="1638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8012" y="3851820"/>
            <a:ext cx="33147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4222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6386"/>
                                        </p:tgtEl>
                                        <p:attrNameLst>
                                          <p:attrName>style.visibility</p:attrName>
                                        </p:attrNameLst>
                                      </p:cBhvr>
                                      <p:to>
                                        <p:strVal val="visible"/>
                                      </p:to>
                                    </p:set>
                                    <p:animEffect transition="in" filter="wipe(left)">
                                      <p:cBhvr>
                                        <p:cTn id="25"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12" y="33527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1156173"/>
            <a:ext cx="11620501" cy="2067758"/>
            <a:chOff x="227012" y="762000"/>
            <a:chExt cx="11620501" cy="2067758"/>
          </a:xfrm>
        </p:grpSpPr>
        <p:sp>
          <p:nvSpPr>
            <p:cNvPr id="17" name="Rounded Rectangle 16"/>
            <p:cNvSpPr/>
            <p:nvPr/>
          </p:nvSpPr>
          <p:spPr>
            <a:xfrm>
              <a:off x="289088" y="762000"/>
              <a:ext cx="11558425" cy="2067758"/>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065212" y="802838"/>
              <a:ext cx="10648950" cy="1969770"/>
            </a:xfrm>
            <a:prstGeom prst="rect">
              <a:avLst/>
            </a:prstGeom>
            <a:noFill/>
          </p:spPr>
          <p:txBody>
            <a:bodyPr wrap="square" rtlCol="0">
              <a:spAutoFit/>
            </a:bodyPr>
            <a:lstStyle/>
            <a:p>
              <a:r>
                <a:rPr lang="en-US" sz="2600" b="1">
                  <a:latin typeface="Arial" pitchFamily="34" charset="0"/>
                  <a:cs typeface="Arial" pitchFamily="34" charset="0"/>
                </a:rPr>
                <a:t>          </a:t>
              </a:r>
              <a:r>
                <a:rPr lang="vi-VN" b="1">
                  <a:solidFill>
                    <a:schemeClr val="accent2">
                      <a:lumMod val="75000"/>
                    </a:schemeClr>
                  </a:solidFill>
                  <a:latin typeface="Arial" pitchFamily="34" charset="0"/>
                  <a:cs typeface="Arial" pitchFamily="34" charset="0"/>
                </a:rPr>
                <a:t>Nhận biết khái niệm đơn đồ thị</a:t>
              </a:r>
              <a:endParaRPr lang="en-US" b="1">
                <a:solidFill>
                  <a:schemeClr val="accent2">
                    <a:lumMod val="75000"/>
                  </a:schemeClr>
                </a:solidFill>
                <a:latin typeface="Arial" pitchFamily="34" charset="0"/>
                <a:cs typeface="Arial" pitchFamily="34" charset="0"/>
              </a:endParaRPr>
            </a:p>
            <a:p>
              <a:r>
                <a:rPr lang="en-US" b="1">
                  <a:latin typeface="Arial" pitchFamily="34" charset="0"/>
                  <a:cs typeface="Arial" pitchFamily="34" charset="0"/>
                </a:rPr>
                <a:t>           </a:t>
              </a:r>
              <a:r>
                <a:rPr lang="vi-VN" b="1">
                  <a:latin typeface="Arial" pitchFamily="34" charset="0"/>
                  <a:cs typeface="Arial" pitchFamily="34" charset="0"/>
                </a:rPr>
                <a:t>Xét đồ thị cho trong Hình 2.2.</a:t>
              </a:r>
              <a:endParaRPr lang="en-US" b="1">
                <a:latin typeface="Arial" pitchFamily="34" charset="0"/>
                <a:cs typeface="Arial" pitchFamily="34" charset="0"/>
              </a:endParaRPr>
            </a:p>
            <a:p>
              <a:pPr marL="457200" indent="-457200">
                <a:buAutoNum type="alphaLcParenR"/>
              </a:pPr>
              <a:r>
                <a:rPr lang="vi-VN" b="1">
                  <a:latin typeface="Arial" pitchFamily="34" charset="0"/>
                  <a:cs typeface="Arial" pitchFamily="34" charset="0"/>
                </a:rPr>
                <a:t>Đồ thị trên có khuyên không?</a:t>
              </a:r>
              <a:endParaRPr lang="en-US" b="1">
                <a:latin typeface="Arial" pitchFamily="34" charset="0"/>
                <a:cs typeface="Arial" pitchFamily="34" charset="0"/>
              </a:endParaRPr>
            </a:p>
            <a:p>
              <a:pPr marL="457200" indent="-457200">
                <a:buAutoNum type="alphaLcParenR"/>
              </a:pPr>
              <a:r>
                <a:rPr lang="vi-VN" b="1">
                  <a:latin typeface="Arial" pitchFamily="34" charset="0"/>
                  <a:cs typeface="Arial" pitchFamily="34" charset="0"/>
                </a:rPr>
                <a:t>Có hai đỉnh nào của đồ thị được nối với nhau bằng nhiều hơn một cạnh không?</a:t>
              </a: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227012" y="764441"/>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760412" y="3810000"/>
            <a:ext cx="7366163" cy="830997"/>
          </a:xfrm>
          <a:prstGeom prst="rect">
            <a:avLst/>
          </a:prstGeom>
          <a:noFill/>
        </p:spPr>
        <p:txBody>
          <a:bodyPr wrap="square" rtlCol="0">
            <a:spAutoFit/>
          </a:bodyPr>
          <a:lstStyle/>
          <a:p>
            <a:pPr algn="just"/>
            <a:r>
              <a:rPr lang="vi-VN" b="1">
                <a:latin typeface="Arial" pitchFamily="34" charset="0"/>
                <a:cs typeface="Arial" pitchFamily="34" charset="0"/>
              </a:rPr>
              <a:t>a) Đồ thị trên không có khuyên vì không có cạnh nào có hai đầu mút trùng nhau tại một đỉnh.</a:t>
            </a:r>
            <a:endParaRPr lang="en-US" b="1">
              <a:solidFill>
                <a:schemeClr val="accent2">
                  <a:lumMod val="75000"/>
                </a:schemeClr>
              </a:solidFill>
              <a:latin typeface="Arial" pitchFamily="34" charset="0"/>
              <a:cs typeface="Arial" pitchFamily="34" charset="0"/>
            </a:endParaRPr>
          </a:p>
        </p:txBody>
      </p:sp>
      <p:sp>
        <p:nvSpPr>
          <p:cNvPr id="16" name="AutoShape 4"/>
          <p:cNvSpPr>
            <a:spLocks noChangeArrowheads="1"/>
          </p:cNvSpPr>
          <p:nvPr/>
        </p:nvSpPr>
        <p:spPr bwMode="gray">
          <a:xfrm>
            <a:off x="447214" y="95249"/>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sp>
        <p:nvSpPr>
          <p:cNvPr id="21" name="TextBox 20"/>
          <p:cNvSpPr txBox="1"/>
          <p:nvPr/>
        </p:nvSpPr>
        <p:spPr>
          <a:xfrm>
            <a:off x="325272" y="609600"/>
            <a:ext cx="4854739" cy="492443"/>
          </a:xfrm>
          <a:prstGeom prst="rect">
            <a:avLst/>
          </a:prstGeom>
          <a:noFill/>
        </p:spPr>
        <p:txBody>
          <a:bodyPr wrap="square" rtlCol="0">
            <a:spAutoFit/>
          </a:bodyPr>
          <a:lstStyle/>
          <a:p>
            <a:pPr algn="just"/>
            <a:r>
              <a:rPr lang="en-US" sz="2600" b="1">
                <a:solidFill>
                  <a:schemeClr val="accent2">
                    <a:lumMod val="75000"/>
                  </a:schemeClr>
                </a:solidFill>
                <a:latin typeface="Arial" pitchFamily="34" charset="0"/>
                <a:cs typeface="Arial" pitchFamily="34" charset="0"/>
              </a:rPr>
              <a:t>b) Đơn đồ thị và đa đồ thị</a:t>
            </a:r>
          </a:p>
        </p:txBody>
      </p:sp>
      <p:grpSp>
        <p:nvGrpSpPr>
          <p:cNvPr id="22" name="Group 21"/>
          <p:cNvGrpSpPr/>
          <p:nvPr/>
        </p:nvGrpSpPr>
        <p:grpSpPr>
          <a:xfrm>
            <a:off x="8795346" y="3278460"/>
            <a:ext cx="3209925" cy="2509629"/>
            <a:chOff x="8583277" y="2362200"/>
            <a:chExt cx="3209925" cy="2509629"/>
          </a:xfrm>
        </p:grpSpPr>
        <p:sp>
          <p:nvSpPr>
            <p:cNvPr id="23" name="TextBox 22"/>
            <p:cNvSpPr txBox="1"/>
            <p:nvPr/>
          </p:nvSpPr>
          <p:spPr>
            <a:xfrm>
              <a:off x="9142412" y="4533275"/>
              <a:ext cx="1257897" cy="338554"/>
            </a:xfrm>
            <a:prstGeom prst="rect">
              <a:avLst/>
            </a:prstGeom>
            <a:noFill/>
          </p:spPr>
          <p:txBody>
            <a:bodyPr wrap="square" rtlCol="0">
              <a:spAutoFit/>
            </a:bodyPr>
            <a:lstStyle/>
            <a:p>
              <a:pPr algn="ctr"/>
              <a:r>
                <a:rPr lang="en-US" sz="1600" b="1">
                  <a:solidFill>
                    <a:srgbClr val="FF0000"/>
                  </a:solidFill>
                  <a:latin typeface="Arial" pitchFamily="34" charset="0"/>
                  <a:cs typeface="Arial" pitchFamily="34" charset="0"/>
                </a:rPr>
                <a:t>Hình 2.2</a:t>
              </a:r>
            </a:p>
          </p:txBody>
        </p:sp>
        <p:pic>
          <p:nvPicPr>
            <p:cNvPr id="2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3277" y="2362200"/>
              <a:ext cx="32099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24"/>
          <p:cNvSpPr txBox="1"/>
          <p:nvPr/>
        </p:nvSpPr>
        <p:spPr>
          <a:xfrm>
            <a:off x="760412" y="4761562"/>
            <a:ext cx="7366163" cy="830997"/>
          </a:xfrm>
          <a:prstGeom prst="rect">
            <a:avLst/>
          </a:prstGeom>
          <a:noFill/>
        </p:spPr>
        <p:txBody>
          <a:bodyPr wrap="square" rtlCol="0">
            <a:spAutoFit/>
          </a:bodyPr>
          <a:lstStyle/>
          <a:p>
            <a:pPr algn="just"/>
            <a:r>
              <a:rPr lang="vi-VN" b="1">
                <a:latin typeface="Arial" pitchFamily="34" charset="0"/>
                <a:cs typeface="Arial" pitchFamily="34" charset="0"/>
              </a:rPr>
              <a:t>b) Không có hai đỉnh nào của đồ thị được nối với nhau bằng nhiều hơn một cạnh.</a:t>
            </a:r>
            <a:endParaRPr lang="en-US"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707051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61399" y="836860"/>
            <a:ext cx="11725838" cy="2653245"/>
            <a:chOff x="536012" y="4495799"/>
            <a:chExt cx="11725838" cy="2653245"/>
          </a:xfrm>
        </p:grpSpPr>
        <p:sp>
          <p:nvSpPr>
            <p:cNvPr id="14" name="Rounded Rectangle 13"/>
            <p:cNvSpPr/>
            <p:nvPr/>
          </p:nvSpPr>
          <p:spPr>
            <a:xfrm>
              <a:off x="536012" y="4495799"/>
              <a:ext cx="11125201" cy="2287339"/>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598024" y="4674841"/>
              <a:ext cx="10377389" cy="2092881"/>
            </a:xfrm>
            <a:prstGeom prst="rect">
              <a:avLst/>
            </a:prstGeom>
            <a:noFill/>
          </p:spPr>
          <p:txBody>
            <a:bodyPr wrap="square" rtlCol="0">
              <a:spAutoFit/>
            </a:bodyPr>
            <a:lstStyle/>
            <a:p>
              <a:pPr marL="342900" indent="-342900">
                <a:buFont typeface="Arial" pitchFamily="34" charset="0"/>
                <a:buChar char="•"/>
              </a:pPr>
              <a:r>
                <a:rPr lang="en-US" sz="2600" b="1">
                  <a:solidFill>
                    <a:schemeClr val="tx1"/>
                  </a:solidFill>
                  <a:latin typeface="Arial" pitchFamily="34" charset="0"/>
                  <a:cs typeface="Arial" pitchFamily="34" charset="0"/>
                </a:rPr>
                <a:t>Một đồ thị không có khuyên, trong đó hai đỉnh được nối bằng nhiều nhất một cạnh (không có hai cạnh nào cùng nối một cặp đỉnh) gọi là một </a:t>
              </a:r>
              <a:r>
                <a:rPr lang="en-US" sz="2600" b="1">
                  <a:solidFill>
                    <a:schemeClr val="accent2">
                      <a:lumMod val="75000"/>
                    </a:schemeClr>
                  </a:solidFill>
                  <a:latin typeface="Arial" pitchFamily="34" charset="0"/>
                  <a:cs typeface="Arial" pitchFamily="34" charset="0"/>
                </a:rPr>
                <a:t>đơn đồ thị</a:t>
              </a:r>
              <a:r>
                <a:rPr lang="en-US" sz="2600" b="1">
                  <a:solidFill>
                    <a:schemeClr val="tx1"/>
                  </a:solidFill>
                  <a:latin typeface="Arial" pitchFamily="34" charset="0"/>
                  <a:cs typeface="Arial" pitchFamily="34" charset="0"/>
                </a:rPr>
                <a:t>.</a:t>
              </a:r>
            </a:p>
            <a:p>
              <a:pPr marL="342900" indent="-342900">
                <a:buFont typeface="Arial" pitchFamily="34" charset="0"/>
                <a:buChar char="•"/>
              </a:pPr>
              <a:r>
                <a:rPr lang="en-US" sz="2600" b="1">
                  <a:latin typeface="Arial" pitchFamily="34" charset="0"/>
                  <a:cs typeface="Arial" pitchFamily="34" charset="0"/>
                </a:rPr>
                <a:t>Một đồ thị không có khuyên, trong đó hai đỉnh có thể nối bằng nhiều cạnh , gọi là </a:t>
              </a:r>
              <a:r>
                <a:rPr lang="en-US" sz="2600" b="1">
                  <a:solidFill>
                    <a:schemeClr val="accent2">
                      <a:lumMod val="75000"/>
                    </a:schemeClr>
                  </a:solidFill>
                  <a:latin typeface="Arial" pitchFamily="34" charset="0"/>
                  <a:cs typeface="Arial" pitchFamily="34" charset="0"/>
                </a:rPr>
                <a:t>một đa đồ thị</a:t>
              </a:r>
              <a:r>
                <a:rPr lang="en-US" sz="2600" b="1">
                  <a:latin typeface="Arial" pitchFamily="34" charset="0"/>
                  <a:cs typeface="Arial" pitchFamily="34" charset="0"/>
                </a:rPr>
                <a:t>.</a:t>
              </a:r>
              <a:endParaRPr lang="vi-VN" sz="2600" b="1">
                <a:solidFill>
                  <a:schemeClr val="tx1"/>
                </a:solidFill>
                <a:latin typeface="Arial" pitchFamily="34" charset="0"/>
                <a:cs typeface="Arial"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79540" y="5557300"/>
              <a:ext cx="1482310" cy="1591744"/>
            </a:xfrm>
            <a:prstGeom prst="rect">
              <a:avLst/>
            </a:prstGeom>
          </p:spPr>
        </p:pic>
      </p:grpSp>
      <p:grpSp>
        <p:nvGrpSpPr>
          <p:cNvPr id="7" name="Group 6"/>
          <p:cNvGrpSpPr/>
          <p:nvPr/>
        </p:nvGrpSpPr>
        <p:grpSpPr>
          <a:xfrm>
            <a:off x="3955025" y="3205371"/>
            <a:ext cx="3209925" cy="2509629"/>
            <a:chOff x="8583277" y="2362200"/>
            <a:chExt cx="3209925" cy="2509629"/>
          </a:xfrm>
        </p:grpSpPr>
        <p:sp>
          <p:nvSpPr>
            <p:cNvPr id="8" name="TextBox 7"/>
            <p:cNvSpPr txBox="1"/>
            <p:nvPr/>
          </p:nvSpPr>
          <p:spPr>
            <a:xfrm>
              <a:off x="9142412" y="4533275"/>
              <a:ext cx="1257897" cy="338554"/>
            </a:xfrm>
            <a:prstGeom prst="rect">
              <a:avLst/>
            </a:prstGeom>
            <a:noFill/>
          </p:spPr>
          <p:txBody>
            <a:bodyPr wrap="square" rtlCol="0">
              <a:spAutoFit/>
            </a:bodyPr>
            <a:lstStyle/>
            <a:p>
              <a:pPr algn="ctr"/>
              <a:r>
                <a:rPr lang="en-US" sz="1600" b="1">
                  <a:solidFill>
                    <a:srgbClr val="FF0000"/>
                  </a:solidFill>
                  <a:latin typeface="Arial" pitchFamily="34" charset="0"/>
                  <a:cs typeface="Arial" pitchFamily="34" charset="0"/>
                </a:rPr>
                <a:t>Hình 2.2</a:t>
              </a: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3277" y="2362200"/>
              <a:ext cx="32099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AutoShape 4"/>
          <p:cNvSpPr>
            <a:spLocks noChangeArrowheads="1"/>
          </p:cNvSpPr>
          <p:nvPr/>
        </p:nvSpPr>
        <p:spPr bwMode="gray">
          <a:xfrm>
            <a:off x="447214" y="95249"/>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chemeClr val="bg1"/>
                </a:solidFill>
                <a:latin typeface="Arial" pitchFamily="34" charset="0"/>
                <a:cs typeface="Arial" pitchFamily="34" charset="0"/>
              </a:rPr>
              <a:t>  </a:t>
            </a:r>
            <a:r>
              <a:rPr lang="en-US" sz="2000" b="1">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4454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41324</TotalTime>
  <Words>3855</Words>
  <Application>Microsoft Office PowerPoint</Application>
  <PresentationFormat>Custom</PresentationFormat>
  <Paragraphs>253</Paragraphs>
  <Slides>38</Slides>
  <Notes>31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.VnCentury SchoolbookH</vt:lpstr>
      <vt:lpstr>Arial</vt:lpstr>
      <vt:lpstr>Bahnschrift Light Condensed</vt:lpstr>
      <vt:lpstr>Calibri</vt:lpstr>
      <vt:lpstr>Cambria Math</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trancongtinhqn@gmail.com</cp:lastModifiedBy>
  <cp:revision>2542</cp:revision>
  <dcterms:created xsi:type="dcterms:W3CDTF">2021-08-04T05:24:17Z</dcterms:created>
  <dcterms:modified xsi:type="dcterms:W3CDTF">2025-04-24T13:19:03Z</dcterms:modified>
</cp:coreProperties>
</file>