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5"/>
  </p:notesMasterIdLst>
  <p:sldIdLst>
    <p:sldId id="264" r:id="rId3"/>
    <p:sldId id="281" r:id="rId4"/>
    <p:sldId id="282" r:id="rId5"/>
    <p:sldId id="256" r:id="rId6"/>
    <p:sldId id="266" r:id="rId7"/>
    <p:sldId id="262" r:id="rId8"/>
    <p:sldId id="283" r:id="rId9"/>
    <p:sldId id="285" r:id="rId10"/>
    <p:sldId id="284" r:id="rId11"/>
    <p:sldId id="286" r:id="rId12"/>
    <p:sldId id="289" r:id="rId13"/>
    <p:sldId id="290" r:id="rId14"/>
    <p:sldId id="295" r:id="rId15"/>
    <p:sldId id="260" r:id="rId16"/>
    <p:sldId id="287" r:id="rId17"/>
    <p:sldId id="296" r:id="rId18"/>
    <p:sldId id="291" r:id="rId19"/>
    <p:sldId id="293" r:id="rId20"/>
    <p:sldId id="297" r:id="rId21"/>
    <p:sldId id="298" r:id="rId22"/>
    <p:sldId id="300" r:id="rId23"/>
    <p:sldId id="299" r:id="rId24"/>
    <p:sldId id="292" r:id="rId25"/>
    <p:sldId id="304" r:id="rId26"/>
    <p:sldId id="301" r:id="rId27"/>
    <p:sldId id="305" r:id="rId28"/>
    <p:sldId id="332" r:id="rId29"/>
    <p:sldId id="303" r:id="rId30"/>
    <p:sldId id="306" r:id="rId31"/>
    <p:sldId id="302" r:id="rId32"/>
    <p:sldId id="315" r:id="rId33"/>
    <p:sldId id="321" r:id="rId34"/>
    <p:sldId id="322" r:id="rId35"/>
    <p:sldId id="324" r:id="rId36"/>
    <p:sldId id="326" r:id="rId37"/>
    <p:sldId id="327" r:id="rId38"/>
    <p:sldId id="329" r:id="rId39"/>
    <p:sldId id="288" r:id="rId40"/>
    <p:sldId id="272" r:id="rId41"/>
    <p:sldId id="333" r:id="rId42"/>
    <p:sldId id="330" r:id="rId43"/>
    <p:sldId id="331" r:id="rId44"/>
  </p:sldIdLst>
  <p:sldSz cx="18288000" cy="10287000"/>
  <p:notesSz cx="6858000" cy="9144000"/>
  <p:embeddedFontLst>
    <p:embeddedFont>
      <p:font typeface="Bebas Neue" charset="0"/>
      <p:regular r:id="rId46"/>
    </p:embeddedFont>
    <p:embeddedFont>
      <p:font typeface="Cambria Math" pitchFamily="18" charset="0"/>
      <p:regular r:id="rId47"/>
    </p:embeddedFont>
    <p:embeddedFont>
      <p:font typeface="Nunito Light" charset="0"/>
      <p:regular r:id="rId48"/>
      <p:italic r:id="rId49"/>
    </p:embeddedFont>
    <p:embeddedFont>
      <p:font typeface="Open Sans" charset="0"/>
      <p:regular r:id="rId50"/>
      <p:bold r:id="rId51"/>
      <p:italic r:id="rId52"/>
      <p:boldItalic r:id="rId53"/>
    </p:embeddedFont>
    <p:embeddedFont>
      <p:font typeface="Calibri" pitchFamily="34" charset="0"/>
      <p:regular r:id="rId54"/>
      <p:bold r:id="rId55"/>
      <p:italic r:id="rId56"/>
      <p:boldItalic r:id="rId57"/>
    </p:embeddedFont>
    <p:embeddedFont>
      <p:font typeface="KG Primary Penmanship" charset="0"/>
      <p:regular r:id="rId58"/>
    </p:embeddedFont>
    <p:embeddedFont>
      <p:font typeface="Passion One" charset="0"/>
      <p:regular r:id="rId59"/>
      <p:bold r:id="rId60"/>
    </p:embeddedFont>
    <p:embeddedFont>
      <p:font typeface="Open Sans Light"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7347"/>
    <a:srgbClr val="577590"/>
    <a:srgbClr val="F94144"/>
    <a:srgbClr val="90BE6D"/>
    <a:srgbClr val="F9C74F"/>
    <a:srgbClr val="FFF4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1" d="100"/>
          <a:sy n="51" d="100"/>
        </p:scale>
        <p:origin x="-456"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54FBC8-CB6B-4990-96D2-69BF5576E6CA}"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6913A-810C-4C0C-A527-564CF5FD94F4}" type="slidenum">
              <a:rPr lang="en-US" smtClean="0"/>
              <a:t>‹#›</a:t>
            </a:fld>
            <a:endParaRPr lang="en-US"/>
          </a:p>
        </p:txBody>
      </p:sp>
    </p:spTree>
    <p:extLst>
      <p:ext uri="{BB962C8B-B14F-4D97-AF65-F5344CB8AC3E}">
        <p14:creationId xmlns:p14="http://schemas.microsoft.com/office/powerpoint/2010/main" val="251381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56913A-810C-4C0C-A527-564CF5FD94F4}" type="slidenum">
              <a:rPr lang="en-US" smtClean="0"/>
              <a:t>22</a:t>
            </a:fld>
            <a:endParaRPr lang="en-US"/>
          </a:p>
        </p:txBody>
      </p:sp>
    </p:spTree>
    <p:extLst>
      <p:ext uri="{BB962C8B-B14F-4D97-AF65-F5344CB8AC3E}">
        <p14:creationId xmlns:p14="http://schemas.microsoft.com/office/powerpoint/2010/main" val="3952758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450" y="1768500"/>
            <a:ext cx="9400200" cy="54120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32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1426450" y="7566950"/>
            <a:ext cx="8301000" cy="95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1" name="Google Shape;11;p2"/>
          <p:cNvGrpSpPr/>
          <p:nvPr/>
        </p:nvGrpSpPr>
        <p:grpSpPr>
          <a:xfrm>
            <a:off x="16408393" y="4618887"/>
            <a:ext cx="2250270" cy="712626"/>
            <a:chOff x="5762775" y="261825"/>
            <a:chExt cx="564600" cy="178800"/>
          </a:xfrm>
        </p:grpSpPr>
        <p:sp>
          <p:nvSpPr>
            <p:cNvPr id="12" name="Google Shape;12;p2"/>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 name="Google Shape;14;p2"/>
          <p:cNvSpPr/>
          <p:nvPr/>
        </p:nvSpPr>
        <p:spPr>
          <a:xfrm>
            <a:off x="14910372" y="20435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5" name="Google Shape;15;p2"/>
          <p:cNvGrpSpPr/>
          <p:nvPr/>
        </p:nvGrpSpPr>
        <p:grpSpPr>
          <a:xfrm>
            <a:off x="-325711" y="607486"/>
            <a:ext cx="3504286" cy="1100420"/>
            <a:chOff x="4626925" y="135475"/>
            <a:chExt cx="973900" cy="305825"/>
          </a:xfrm>
        </p:grpSpPr>
        <p:sp>
          <p:nvSpPr>
            <p:cNvPr id="16" name="Google Shape;16;p2"/>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81504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1511200" y="4403800"/>
            <a:ext cx="7567200" cy="325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106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4" name="Google Shape;24;p3"/>
          <p:cNvSpPr txBox="1">
            <a:spLocks noGrp="1"/>
          </p:cNvSpPr>
          <p:nvPr>
            <p:ph type="title" idx="2" hasCustomPrompt="1"/>
          </p:nvPr>
        </p:nvSpPr>
        <p:spPr>
          <a:xfrm>
            <a:off x="1734850" y="2351900"/>
            <a:ext cx="2046000" cy="16836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2000"/>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grpSp>
        <p:nvGrpSpPr>
          <p:cNvPr id="25" name="Google Shape;25;p3"/>
          <p:cNvGrpSpPr/>
          <p:nvPr/>
        </p:nvGrpSpPr>
        <p:grpSpPr>
          <a:xfrm>
            <a:off x="8166639" y="528786"/>
            <a:ext cx="3504286" cy="1100420"/>
            <a:chOff x="4626925" y="135475"/>
            <a:chExt cx="973900" cy="305825"/>
          </a:xfrm>
        </p:grpSpPr>
        <p:sp>
          <p:nvSpPr>
            <p:cNvPr id="26" name="Google Shape;26;p3"/>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3"/>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30;p3"/>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3"/>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2" name="Google Shape;32;p3"/>
          <p:cNvSpPr/>
          <p:nvPr/>
        </p:nvSpPr>
        <p:spPr>
          <a:xfrm>
            <a:off x="-1126728" y="142035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 name="Google Shape;33;p3"/>
          <p:cNvSpPr/>
          <p:nvPr/>
        </p:nvSpPr>
        <p:spPr>
          <a:xfrm>
            <a:off x="15550820" y="142035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3"/>
          <p:cNvSpPr/>
          <p:nvPr/>
        </p:nvSpPr>
        <p:spPr>
          <a:xfrm>
            <a:off x="10977190" y="235187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5" name="Google Shape;35;p3"/>
          <p:cNvGrpSpPr/>
          <p:nvPr/>
        </p:nvGrpSpPr>
        <p:grpSpPr>
          <a:xfrm>
            <a:off x="16492293" y="4298687"/>
            <a:ext cx="2250270" cy="712626"/>
            <a:chOff x="5762775" y="261825"/>
            <a:chExt cx="564600" cy="178800"/>
          </a:xfrm>
        </p:grpSpPr>
        <p:sp>
          <p:nvSpPr>
            <p:cNvPr id="36" name="Google Shape;36;p3"/>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3"/>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06270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1440000" y="2447300"/>
            <a:ext cx="15408000" cy="61656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SzPts val="1200"/>
              <a:buFont typeface="Nunito Light"/>
              <a:buChar char="●"/>
              <a:defRPr/>
            </a:lvl1pPr>
            <a:lvl2pPr marL="1828800" lvl="1" indent="-609600" rtl="0">
              <a:lnSpc>
                <a:spcPct val="100000"/>
              </a:lnSpc>
              <a:spcBef>
                <a:spcPts val="0"/>
              </a:spcBef>
              <a:spcAft>
                <a:spcPts val="0"/>
              </a:spcAft>
              <a:buSzPts val="1200"/>
              <a:buFont typeface="Nunito Light"/>
              <a:buChar char="○"/>
              <a:defRPr/>
            </a:lvl2pPr>
            <a:lvl3pPr marL="2743200" lvl="2" indent="-609600" rtl="0">
              <a:lnSpc>
                <a:spcPct val="100000"/>
              </a:lnSpc>
              <a:spcBef>
                <a:spcPts val="0"/>
              </a:spcBef>
              <a:spcAft>
                <a:spcPts val="0"/>
              </a:spcAft>
              <a:buSzPts val="1200"/>
              <a:buFont typeface="Nunito Light"/>
              <a:buChar char="■"/>
              <a:defRPr/>
            </a:lvl3pPr>
            <a:lvl4pPr marL="3657600" lvl="3" indent="-609600" rtl="0">
              <a:lnSpc>
                <a:spcPct val="100000"/>
              </a:lnSpc>
              <a:spcBef>
                <a:spcPts val="0"/>
              </a:spcBef>
              <a:spcAft>
                <a:spcPts val="0"/>
              </a:spcAft>
              <a:buSzPts val="1200"/>
              <a:buFont typeface="Nunito Light"/>
              <a:buChar char="●"/>
              <a:defRPr/>
            </a:lvl4pPr>
            <a:lvl5pPr marL="4572000" lvl="4" indent="-609600" rtl="0">
              <a:lnSpc>
                <a:spcPct val="100000"/>
              </a:lnSpc>
              <a:spcBef>
                <a:spcPts val="0"/>
              </a:spcBef>
              <a:spcAft>
                <a:spcPts val="0"/>
              </a:spcAft>
              <a:buSzPts val="1200"/>
              <a:buFont typeface="Nunito Light"/>
              <a:buChar char="○"/>
              <a:defRPr/>
            </a:lvl5pPr>
            <a:lvl6pPr marL="5486400" lvl="5" indent="-609600" rtl="0">
              <a:lnSpc>
                <a:spcPct val="100000"/>
              </a:lnSpc>
              <a:spcBef>
                <a:spcPts val="0"/>
              </a:spcBef>
              <a:spcAft>
                <a:spcPts val="0"/>
              </a:spcAft>
              <a:buSzPts val="1200"/>
              <a:buFont typeface="Nunito Light"/>
              <a:buChar char="■"/>
              <a:defRPr/>
            </a:lvl6pPr>
            <a:lvl7pPr marL="6400800" lvl="6" indent="-609600" rtl="0">
              <a:lnSpc>
                <a:spcPct val="100000"/>
              </a:lnSpc>
              <a:spcBef>
                <a:spcPts val="0"/>
              </a:spcBef>
              <a:spcAft>
                <a:spcPts val="0"/>
              </a:spcAft>
              <a:buSzPts val="1200"/>
              <a:buFont typeface="Nunito Light"/>
              <a:buChar char="●"/>
              <a:defRPr/>
            </a:lvl7pPr>
            <a:lvl8pPr marL="7315200" lvl="7" indent="-609600" rtl="0">
              <a:lnSpc>
                <a:spcPct val="100000"/>
              </a:lnSpc>
              <a:spcBef>
                <a:spcPts val="0"/>
              </a:spcBef>
              <a:spcAft>
                <a:spcPts val="0"/>
              </a:spcAft>
              <a:buSzPts val="1200"/>
              <a:buFont typeface="Nunito Light"/>
              <a:buChar char="○"/>
              <a:defRPr/>
            </a:lvl8pPr>
            <a:lvl9pPr marL="8229600" lvl="8" indent="-609600" rtl="0">
              <a:lnSpc>
                <a:spcPct val="100000"/>
              </a:lnSpc>
              <a:spcBef>
                <a:spcPts val="0"/>
              </a:spcBef>
              <a:spcAft>
                <a:spcPts val="0"/>
              </a:spcAft>
              <a:buSzPts val="1200"/>
              <a:buFont typeface="Nunito Light"/>
              <a:buChar char="■"/>
              <a:defRPr/>
            </a:lvl9pPr>
          </a:lstStyle>
          <a:p>
            <a:endParaRPr/>
          </a:p>
        </p:txBody>
      </p:sp>
      <p:sp>
        <p:nvSpPr>
          <p:cNvPr id="41" name="Google Shape;41;p4"/>
          <p:cNvSpPr/>
          <p:nvPr/>
        </p:nvSpPr>
        <p:spPr>
          <a:xfrm>
            <a:off x="5498720" y="63130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4"/>
          <p:cNvSpPr/>
          <p:nvPr/>
        </p:nvSpPr>
        <p:spPr>
          <a:xfrm>
            <a:off x="16516340" y="72237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3" name="Google Shape;43;p4"/>
          <p:cNvGrpSpPr/>
          <p:nvPr/>
        </p:nvGrpSpPr>
        <p:grpSpPr>
          <a:xfrm>
            <a:off x="-553061" y="-115088"/>
            <a:ext cx="3504286" cy="1100420"/>
            <a:chOff x="4626925" y="135475"/>
            <a:chExt cx="973900" cy="305825"/>
          </a:xfrm>
        </p:grpSpPr>
        <p:sp>
          <p:nvSpPr>
            <p:cNvPr id="44" name="Google Shape;44;p4"/>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4"/>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4"/>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4"/>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4"/>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4"/>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 name="Google Shape;50;p4"/>
          <p:cNvGrpSpPr/>
          <p:nvPr/>
        </p:nvGrpSpPr>
        <p:grpSpPr>
          <a:xfrm>
            <a:off x="16632043" y="8560387"/>
            <a:ext cx="2250270" cy="712626"/>
            <a:chOff x="5762775" y="261825"/>
            <a:chExt cx="564600" cy="178800"/>
          </a:xfrm>
        </p:grpSpPr>
        <p:sp>
          <p:nvSpPr>
            <p:cNvPr id="51" name="Google Shape;51;p4"/>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4"/>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066620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1" name="Google Shape;71;p6"/>
          <p:cNvGrpSpPr/>
          <p:nvPr/>
        </p:nvGrpSpPr>
        <p:grpSpPr>
          <a:xfrm>
            <a:off x="-137483" y="366387"/>
            <a:ext cx="2250270" cy="712626"/>
            <a:chOff x="5762775" y="261825"/>
            <a:chExt cx="564600" cy="178800"/>
          </a:xfrm>
        </p:grpSpPr>
        <p:sp>
          <p:nvSpPr>
            <p:cNvPr id="72" name="Google Shape;72;p6"/>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6"/>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 name="Google Shape;74;p6"/>
          <p:cNvSpPr/>
          <p:nvPr/>
        </p:nvSpPr>
        <p:spPr>
          <a:xfrm>
            <a:off x="14027420" y="63130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5" name="Google Shape;75;p6"/>
          <p:cNvGrpSpPr/>
          <p:nvPr/>
        </p:nvGrpSpPr>
        <p:grpSpPr>
          <a:xfrm>
            <a:off x="-764511" y="8950362"/>
            <a:ext cx="3504286" cy="1100420"/>
            <a:chOff x="4626925" y="135475"/>
            <a:chExt cx="973900" cy="305825"/>
          </a:xfrm>
        </p:grpSpPr>
        <p:sp>
          <p:nvSpPr>
            <p:cNvPr id="76" name="Google Shape;76;p6"/>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77;p6"/>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6"/>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6"/>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6"/>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6"/>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2" name="Google Shape;82;p6"/>
          <p:cNvSpPr/>
          <p:nvPr/>
        </p:nvSpPr>
        <p:spPr>
          <a:xfrm>
            <a:off x="16861572" y="159710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 name="Google Shape;83;p6"/>
          <p:cNvSpPr/>
          <p:nvPr/>
        </p:nvSpPr>
        <p:spPr>
          <a:xfrm>
            <a:off x="10897040" y="987322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52178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8268250" y="2115300"/>
            <a:ext cx="8589600" cy="1252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 name="Google Shape;86;p7"/>
          <p:cNvSpPr txBox="1">
            <a:spLocks noGrp="1"/>
          </p:cNvSpPr>
          <p:nvPr>
            <p:ph type="subTitle" idx="1"/>
          </p:nvPr>
        </p:nvSpPr>
        <p:spPr>
          <a:xfrm>
            <a:off x="8268250" y="3487200"/>
            <a:ext cx="8589600" cy="459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Open Sans Light"/>
              <a:buAutoNum type="arabicPeriod"/>
              <a:defRPr/>
            </a:lvl1pPr>
            <a:lvl2pPr lvl="1" algn="ctr" rtl="0">
              <a:lnSpc>
                <a:spcPct val="100000"/>
              </a:lnSpc>
              <a:spcBef>
                <a:spcPts val="2000"/>
              </a:spcBef>
              <a:spcAft>
                <a:spcPts val="0"/>
              </a:spcAft>
              <a:buClr>
                <a:srgbClr val="E76A28"/>
              </a:buClr>
              <a:buSzPts val="1200"/>
              <a:buFont typeface="Nunito Light"/>
              <a:buAutoNum type="alphaLcPeriod"/>
              <a:defRPr/>
            </a:lvl2pPr>
            <a:lvl3pPr lvl="2" algn="ctr" rtl="0">
              <a:lnSpc>
                <a:spcPct val="100000"/>
              </a:lnSpc>
              <a:spcBef>
                <a:spcPts val="0"/>
              </a:spcBef>
              <a:spcAft>
                <a:spcPts val="0"/>
              </a:spcAft>
              <a:buClr>
                <a:srgbClr val="E76A28"/>
              </a:buClr>
              <a:buSzPts val="1200"/>
              <a:buFont typeface="Nunito Light"/>
              <a:buAutoNum type="romanLcPeriod"/>
              <a:defRPr/>
            </a:lvl3pPr>
            <a:lvl4pPr lvl="3" algn="ctr" rtl="0">
              <a:lnSpc>
                <a:spcPct val="100000"/>
              </a:lnSpc>
              <a:spcBef>
                <a:spcPts val="0"/>
              </a:spcBef>
              <a:spcAft>
                <a:spcPts val="0"/>
              </a:spcAft>
              <a:buClr>
                <a:srgbClr val="E76A28"/>
              </a:buClr>
              <a:buSzPts val="1200"/>
              <a:buFont typeface="Nunito Light"/>
              <a:buAutoNum type="arabicPeriod"/>
              <a:defRPr/>
            </a:lvl4pPr>
            <a:lvl5pPr lvl="4" algn="ctr" rtl="0">
              <a:lnSpc>
                <a:spcPct val="100000"/>
              </a:lnSpc>
              <a:spcBef>
                <a:spcPts val="0"/>
              </a:spcBef>
              <a:spcAft>
                <a:spcPts val="0"/>
              </a:spcAft>
              <a:buClr>
                <a:srgbClr val="E76A28"/>
              </a:buClr>
              <a:buSzPts val="1200"/>
              <a:buFont typeface="Nunito Light"/>
              <a:buAutoNum type="alphaLcPeriod"/>
              <a:defRPr/>
            </a:lvl5pPr>
            <a:lvl6pPr lvl="5" algn="ctr" rtl="0">
              <a:lnSpc>
                <a:spcPct val="100000"/>
              </a:lnSpc>
              <a:spcBef>
                <a:spcPts val="0"/>
              </a:spcBef>
              <a:spcAft>
                <a:spcPts val="0"/>
              </a:spcAft>
              <a:buClr>
                <a:srgbClr val="999999"/>
              </a:buClr>
              <a:buSzPts val="1200"/>
              <a:buFont typeface="Nunito Light"/>
              <a:buAutoNum type="romanLcPeriod"/>
              <a:defRPr/>
            </a:lvl6pPr>
            <a:lvl7pPr lvl="6" algn="ctr" rtl="0">
              <a:lnSpc>
                <a:spcPct val="100000"/>
              </a:lnSpc>
              <a:spcBef>
                <a:spcPts val="0"/>
              </a:spcBef>
              <a:spcAft>
                <a:spcPts val="0"/>
              </a:spcAft>
              <a:buClr>
                <a:srgbClr val="999999"/>
              </a:buClr>
              <a:buSzPts val="1200"/>
              <a:buFont typeface="Nunito Light"/>
              <a:buAutoNum type="arabicPeriod"/>
              <a:defRPr/>
            </a:lvl7pPr>
            <a:lvl8pPr lvl="7" algn="ctr" rtl="0">
              <a:lnSpc>
                <a:spcPct val="100000"/>
              </a:lnSpc>
              <a:spcBef>
                <a:spcPts val="0"/>
              </a:spcBef>
              <a:spcAft>
                <a:spcPts val="0"/>
              </a:spcAft>
              <a:buClr>
                <a:srgbClr val="999999"/>
              </a:buClr>
              <a:buSzPts val="1200"/>
              <a:buFont typeface="Nunito Light"/>
              <a:buAutoNum type="alphaLcPeriod"/>
              <a:defRPr/>
            </a:lvl8pPr>
            <a:lvl9pPr lvl="8" algn="ctr" rtl="0">
              <a:lnSpc>
                <a:spcPct val="100000"/>
              </a:lnSpc>
              <a:spcBef>
                <a:spcPts val="0"/>
              </a:spcBef>
              <a:spcAft>
                <a:spcPts val="0"/>
              </a:spcAft>
              <a:buClr>
                <a:srgbClr val="999999"/>
              </a:buClr>
              <a:buSzPts val="1200"/>
              <a:buFont typeface="Nunito Light"/>
              <a:buAutoNum type="romanLcPeriod"/>
              <a:defRPr/>
            </a:lvl9pPr>
          </a:lstStyle>
          <a:p>
            <a:endParaRPr/>
          </a:p>
        </p:txBody>
      </p:sp>
      <p:grpSp>
        <p:nvGrpSpPr>
          <p:cNvPr id="87" name="Google Shape;87;p7"/>
          <p:cNvGrpSpPr/>
          <p:nvPr/>
        </p:nvGrpSpPr>
        <p:grpSpPr>
          <a:xfrm>
            <a:off x="16534143" y="970887"/>
            <a:ext cx="2250270" cy="712626"/>
            <a:chOff x="5762775" y="261825"/>
            <a:chExt cx="564600" cy="178800"/>
          </a:xfrm>
        </p:grpSpPr>
        <p:sp>
          <p:nvSpPr>
            <p:cNvPr id="88" name="Google Shape;88;p7"/>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7"/>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0" name="Google Shape;90;p7"/>
          <p:cNvGrpSpPr/>
          <p:nvPr/>
        </p:nvGrpSpPr>
        <p:grpSpPr>
          <a:xfrm>
            <a:off x="-538511" y="4762886"/>
            <a:ext cx="3504286" cy="1100420"/>
            <a:chOff x="4626925" y="135475"/>
            <a:chExt cx="973900" cy="305825"/>
          </a:xfrm>
        </p:grpSpPr>
        <p:sp>
          <p:nvSpPr>
            <p:cNvPr id="91" name="Google Shape;91;p7"/>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7"/>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7"/>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 name="Google Shape;94;p7"/>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 name="Google Shape;95;p7"/>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7"/>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93189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7"/>
        <p:cNvGrpSpPr/>
        <p:nvPr/>
      </p:nvGrpSpPr>
      <p:grpSpPr>
        <a:xfrm>
          <a:off x="0" y="0"/>
          <a:ext cx="0" cy="0"/>
          <a:chOff x="0" y="0"/>
          <a:chExt cx="0" cy="0"/>
        </a:xfrm>
      </p:grpSpPr>
      <p:sp>
        <p:nvSpPr>
          <p:cNvPr id="98" name="Google Shape;98;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99" name="Google Shape;99;p8"/>
          <p:cNvSpPr/>
          <p:nvPr/>
        </p:nvSpPr>
        <p:spPr>
          <a:xfrm>
            <a:off x="5498720" y="63130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 name="Google Shape;100;p8"/>
          <p:cNvSpPr/>
          <p:nvPr/>
        </p:nvSpPr>
        <p:spPr>
          <a:xfrm>
            <a:off x="15666540" y="351032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1" name="Google Shape;101;p8"/>
          <p:cNvGrpSpPr/>
          <p:nvPr/>
        </p:nvGrpSpPr>
        <p:grpSpPr>
          <a:xfrm>
            <a:off x="-1417761" y="4297862"/>
            <a:ext cx="3504286" cy="1100420"/>
            <a:chOff x="4626925" y="135475"/>
            <a:chExt cx="973900" cy="305825"/>
          </a:xfrm>
        </p:grpSpPr>
        <p:sp>
          <p:nvSpPr>
            <p:cNvPr id="102" name="Google Shape;102;p8"/>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 name="Google Shape;103;p8"/>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 name="Google Shape;104;p8"/>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 name="Google Shape;105;p8"/>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 name="Google Shape;106;p8"/>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 name="Google Shape;107;p8"/>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8" name="Google Shape;108;p8"/>
          <p:cNvGrpSpPr/>
          <p:nvPr/>
        </p:nvGrpSpPr>
        <p:grpSpPr>
          <a:xfrm>
            <a:off x="16632043" y="8560387"/>
            <a:ext cx="2250270" cy="712626"/>
            <a:chOff x="5762775" y="261825"/>
            <a:chExt cx="564600" cy="178800"/>
          </a:xfrm>
        </p:grpSpPr>
        <p:sp>
          <p:nvSpPr>
            <p:cNvPr id="109" name="Google Shape;109;p8"/>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 name="Google Shape;110;p8"/>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371103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9"/>
          <p:cNvSpPr txBox="1">
            <a:spLocks noGrp="1"/>
          </p:cNvSpPr>
          <p:nvPr>
            <p:ph type="title"/>
          </p:nvPr>
        </p:nvSpPr>
        <p:spPr>
          <a:xfrm>
            <a:off x="4271100" y="2378200"/>
            <a:ext cx="97458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3" name="Google Shape;113;p9"/>
          <p:cNvSpPr txBox="1">
            <a:spLocks noGrp="1"/>
          </p:cNvSpPr>
          <p:nvPr>
            <p:ph type="subTitle" idx="1"/>
          </p:nvPr>
        </p:nvSpPr>
        <p:spPr>
          <a:xfrm>
            <a:off x="4271100" y="6307000"/>
            <a:ext cx="9745800" cy="13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32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4" name="Google Shape;114;p9"/>
          <p:cNvSpPr/>
          <p:nvPr/>
        </p:nvSpPr>
        <p:spPr>
          <a:xfrm>
            <a:off x="1875870" y="668425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 name="Google Shape;115;p9"/>
          <p:cNvSpPr/>
          <p:nvPr/>
        </p:nvSpPr>
        <p:spPr>
          <a:xfrm>
            <a:off x="17053090" y="808727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6" name="Google Shape;116;p9"/>
          <p:cNvGrpSpPr/>
          <p:nvPr/>
        </p:nvGrpSpPr>
        <p:grpSpPr>
          <a:xfrm>
            <a:off x="-61111" y="1539812"/>
            <a:ext cx="3504286" cy="1100420"/>
            <a:chOff x="4626925" y="135475"/>
            <a:chExt cx="973900" cy="305825"/>
          </a:xfrm>
        </p:grpSpPr>
        <p:sp>
          <p:nvSpPr>
            <p:cNvPr id="117" name="Google Shape;117;p9"/>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9"/>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9"/>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9"/>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9"/>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9"/>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3" name="Google Shape;123;p9"/>
          <p:cNvGrpSpPr/>
          <p:nvPr/>
        </p:nvGrpSpPr>
        <p:grpSpPr>
          <a:xfrm>
            <a:off x="15797143" y="4356137"/>
            <a:ext cx="2250270" cy="712626"/>
            <a:chOff x="5762775" y="261825"/>
            <a:chExt cx="564600" cy="178800"/>
          </a:xfrm>
        </p:grpSpPr>
        <p:sp>
          <p:nvSpPr>
            <p:cNvPr id="124" name="Google Shape;124;p9"/>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9"/>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719771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txBox="1">
            <a:spLocks noGrp="1"/>
          </p:cNvSpPr>
          <p:nvPr>
            <p:ph type="title"/>
          </p:nvPr>
        </p:nvSpPr>
        <p:spPr>
          <a:xfrm>
            <a:off x="1440000" y="8028900"/>
            <a:ext cx="15408000" cy="11454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1927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8"/>
        <p:cNvGrpSpPr/>
        <p:nvPr/>
      </p:nvGrpSpPr>
      <p:grpSpPr>
        <a:xfrm>
          <a:off x="0" y="0"/>
          <a:ext cx="0" cy="0"/>
          <a:chOff x="0" y="0"/>
          <a:chExt cx="0" cy="0"/>
        </a:xfrm>
      </p:grpSpPr>
      <p:sp>
        <p:nvSpPr>
          <p:cNvPr id="129" name="Google Shape;129;p11"/>
          <p:cNvSpPr txBox="1">
            <a:spLocks noGrp="1"/>
          </p:cNvSpPr>
          <p:nvPr>
            <p:ph type="title" hasCustomPrompt="1"/>
          </p:nvPr>
        </p:nvSpPr>
        <p:spPr>
          <a:xfrm>
            <a:off x="8242300" y="3832600"/>
            <a:ext cx="7477800" cy="2106000"/>
          </a:xfrm>
          <a:prstGeom prst="rect">
            <a:avLst/>
          </a:prstGeom>
          <a:solidFill>
            <a:schemeClr val="accent5"/>
          </a:solidFill>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30" name="Google Shape;130;p11"/>
          <p:cNvSpPr txBox="1">
            <a:spLocks noGrp="1"/>
          </p:cNvSpPr>
          <p:nvPr>
            <p:ph type="subTitle" idx="1"/>
          </p:nvPr>
        </p:nvSpPr>
        <p:spPr>
          <a:xfrm>
            <a:off x="8242300" y="5898900"/>
            <a:ext cx="74778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31" name="Google Shape;131;p11"/>
          <p:cNvSpPr/>
          <p:nvPr/>
        </p:nvSpPr>
        <p:spPr>
          <a:xfrm>
            <a:off x="-1272778" y="432275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2" name="Google Shape;132;p11"/>
          <p:cNvGrpSpPr/>
          <p:nvPr/>
        </p:nvGrpSpPr>
        <p:grpSpPr>
          <a:xfrm>
            <a:off x="14953243" y="457087"/>
            <a:ext cx="2250270" cy="712626"/>
            <a:chOff x="5762775" y="261825"/>
            <a:chExt cx="564600" cy="178800"/>
          </a:xfrm>
        </p:grpSpPr>
        <p:sp>
          <p:nvSpPr>
            <p:cNvPr id="133" name="Google Shape;133;p11"/>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11"/>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184126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3340676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6"/>
        <p:cNvGrpSpPr/>
        <p:nvPr/>
      </p:nvGrpSpPr>
      <p:grpSpPr>
        <a:xfrm>
          <a:off x="0" y="0"/>
          <a:ext cx="0" cy="0"/>
          <a:chOff x="0" y="0"/>
          <a:chExt cx="0" cy="0"/>
        </a:xfrm>
      </p:grpSpPr>
      <p:sp>
        <p:nvSpPr>
          <p:cNvPr id="137" name="Google Shape;137;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 name="Google Shape;138;p13"/>
          <p:cNvSpPr txBox="1">
            <a:spLocks noGrp="1"/>
          </p:cNvSpPr>
          <p:nvPr>
            <p:ph type="title" idx="2" hasCustomPrompt="1"/>
          </p:nvPr>
        </p:nvSpPr>
        <p:spPr>
          <a:xfrm>
            <a:off x="3339000" y="3114150"/>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9" name="Google Shape;139;p13"/>
          <p:cNvSpPr txBox="1">
            <a:spLocks noGrp="1"/>
          </p:cNvSpPr>
          <p:nvPr>
            <p:ph type="title" idx="3" hasCustomPrompt="1"/>
          </p:nvPr>
        </p:nvSpPr>
        <p:spPr>
          <a:xfrm>
            <a:off x="3339000" y="5980992"/>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40" name="Google Shape;140;p13"/>
          <p:cNvSpPr txBox="1">
            <a:spLocks noGrp="1"/>
          </p:cNvSpPr>
          <p:nvPr>
            <p:ph type="title" idx="4" hasCustomPrompt="1"/>
          </p:nvPr>
        </p:nvSpPr>
        <p:spPr>
          <a:xfrm>
            <a:off x="8511000" y="3114150"/>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41" name="Google Shape;141;p13"/>
          <p:cNvSpPr txBox="1">
            <a:spLocks noGrp="1"/>
          </p:cNvSpPr>
          <p:nvPr>
            <p:ph type="title" idx="5" hasCustomPrompt="1"/>
          </p:nvPr>
        </p:nvSpPr>
        <p:spPr>
          <a:xfrm>
            <a:off x="8511000" y="5980992"/>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42" name="Google Shape;142;p13"/>
          <p:cNvSpPr txBox="1">
            <a:spLocks noGrp="1"/>
          </p:cNvSpPr>
          <p:nvPr>
            <p:ph type="title" idx="6" hasCustomPrompt="1"/>
          </p:nvPr>
        </p:nvSpPr>
        <p:spPr>
          <a:xfrm>
            <a:off x="13683000" y="3114150"/>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43" name="Google Shape;143;p13"/>
          <p:cNvSpPr txBox="1">
            <a:spLocks noGrp="1"/>
          </p:cNvSpPr>
          <p:nvPr>
            <p:ph type="title" idx="7" hasCustomPrompt="1"/>
          </p:nvPr>
        </p:nvSpPr>
        <p:spPr>
          <a:xfrm>
            <a:off x="13683000" y="5980992"/>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44" name="Google Shape;144;p13"/>
          <p:cNvSpPr txBox="1">
            <a:spLocks noGrp="1"/>
          </p:cNvSpPr>
          <p:nvPr>
            <p:ph type="subTitle" idx="1"/>
          </p:nvPr>
        </p:nvSpPr>
        <p:spPr>
          <a:xfrm>
            <a:off x="1440000" y="407045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45" name="Google Shape;145;p13"/>
          <p:cNvSpPr txBox="1">
            <a:spLocks noGrp="1"/>
          </p:cNvSpPr>
          <p:nvPr>
            <p:ph type="subTitle" idx="8"/>
          </p:nvPr>
        </p:nvSpPr>
        <p:spPr>
          <a:xfrm>
            <a:off x="6612000" y="407045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46" name="Google Shape;146;p13"/>
          <p:cNvSpPr txBox="1">
            <a:spLocks noGrp="1"/>
          </p:cNvSpPr>
          <p:nvPr>
            <p:ph type="subTitle" idx="9"/>
          </p:nvPr>
        </p:nvSpPr>
        <p:spPr>
          <a:xfrm>
            <a:off x="11784000" y="407045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47" name="Google Shape;147;p13"/>
          <p:cNvSpPr txBox="1">
            <a:spLocks noGrp="1"/>
          </p:cNvSpPr>
          <p:nvPr>
            <p:ph type="subTitle" idx="13"/>
          </p:nvPr>
        </p:nvSpPr>
        <p:spPr>
          <a:xfrm>
            <a:off x="1440000" y="693740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48" name="Google Shape;148;p13"/>
          <p:cNvSpPr txBox="1">
            <a:spLocks noGrp="1"/>
          </p:cNvSpPr>
          <p:nvPr>
            <p:ph type="subTitle" idx="14"/>
          </p:nvPr>
        </p:nvSpPr>
        <p:spPr>
          <a:xfrm>
            <a:off x="6612000" y="693740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49" name="Google Shape;149;p13"/>
          <p:cNvSpPr txBox="1">
            <a:spLocks noGrp="1"/>
          </p:cNvSpPr>
          <p:nvPr>
            <p:ph type="subTitle" idx="15"/>
          </p:nvPr>
        </p:nvSpPr>
        <p:spPr>
          <a:xfrm>
            <a:off x="11784000" y="693740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997908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
        <p:cNvGrpSpPr/>
        <p:nvPr/>
      </p:nvGrpSpPr>
      <p:grpSpPr>
        <a:xfrm>
          <a:off x="0" y="0"/>
          <a:ext cx="0" cy="0"/>
          <a:chOff x="0" y="0"/>
          <a:chExt cx="0" cy="0"/>
        </a:xfrm>
      </p:grpSpPr>
      <p:sp>
        <p:nvSpPr>
          <p:cNvPr id="167" name="Google Shape;167;p15"/>
          <p:cNvSpPr txBox="1">
            <a:spLocks noGrp="1"/>
          </p:cNvSpPr>
          <p:nvPr>
            <p:ph type="title"/>
          </p:nvPr>
        </p:nvSpPr>
        <p:spPr>
          <a:xfrm>
            <a:off x="1731250" y="1063450"/>
            <a:ext cx="4148400" cy="229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8" name="Google Shape;168;p15"/>
          <p:cNvSpPr txBox="1">
            <a:spLocks noGrp="1"/>
          </p:cNvSpPr>
          <p:nvPr>
            <p:ph type="subTitle" idx="1"/>
          </p:nvPr>
        </p:nvSpPr>
        <p:spPr>
          <a:xfrm>
            <a:off x="1731250" y="3249750"/>
            <a:ext cx="4148400" cy="2387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69" name="Google Shape;169;p15"/>
          <p:cNvGrpSpPr/>
          <p:nvPr/>
        </p:nvGrpSpPr>
        <p:grpSpPr>
          <a:xfrm>
            <a:off x="-878611" y="7924136"/>
            <a:ext cx="3504286" cy="1100420"/>
            <a:chOff x="4626925" y="135475"/>
            <a:chExt cx="973900" cy="305825"/>
          </a:xfrm>
        </p:grpSpPr>
        <p:sp>
          <p:nvSpPr>
            <p:cNvPr id="170" name="Google Shape;170;p15"/>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15"/>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15"/>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15"/>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5"/>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5"/>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6" name="Google Shape;176;p15"/>
          <p:cNvSpPr/>
          <p:nvPr/>
        </p:nvSpPr>
        <p:spPr>
          <a:xfrm>
            <a:off x="-340078" y="107900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7" name="Google Shape;177;p15"/>
          <p:cNvGrpSpPr/>
          <p:nvPr/>
        </p:nvGrpSpPr>
        <p:grpSpPr>
          <a:xfrm>
            <a:off x="15855493" y="1078987"/>
            <a:ext cx="2250270" cy="712626"/>
            <a:chOff x="5762775" y="261825"/>
            <a:chExt cx="564600" cy="178800"/>
          </a:xfrm>
        </p:grpSpPr>
        <p:sp>
          <p:nvSpPr>
            <p:cNvPr id="178" name="Google Shape;178;p15"/>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5"/>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71223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
        <p:cNvGrpSpPr/>
        <p:nvPr/>
      </p:nvGrpSpPr>
      <p:grpSpPr>
        <a:xfrm>
          <a:off x="0" y="0"/>
          <a:ext cx="0" cy="0"/>
          <a:chOff x="0" y="0"/>
          <a:chExt cx="0" cy="0"/>
        </a:xfrm>
      </p:grpSpPr>
      <p:sp>
        <p:nvSpPr>
          <p:cNvPr id="196" name="Google Shape;196;p1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17"/>
          <p:cNvSpPr txBox="1">
            <a:spLocks noGrp="1"/>
          </p:cNvSpPr>
          <p:nvPr>
            <p:ph type="subTitle" idx="1"/>
          </p:nvPr>
        </p:nvSpPr>
        <p:spPr>
          <a:xfrm>
            <a:off x="1440000" y="5386150"/>
            <a:ext cx="9948000" cy="141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8" name="Google Shape;198;p17"/>
          <p:cNvSpPr txBox="1">
            <a:spLocks noGrp="1"/>
          </p:cNvSpPr>
          <p:nvPr>
            <p:ph type="subTitle" idx="2"/>
          </p:nvPr>
        </p:nvSpPr>
        <p:spPr>
          <a:xfrm>
            <a:off x="1440000" y="3030050"/>
            <a:ext cx="9948000" cy="141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9" name="Google Shape;199;p17"/>
          <p:cNvSpPr txBox="1">
            <a:spLocks noGrp="1"/>
          </p:cNvSpPr>
          <p:nvPr>
            <p:ph type="subTitle" idx="3"/>
          </p:nvPr>
        </p:nvSpPr>
        <p:spPr>
          <a:xfrm>
            <a:off x="1440000" y="7754450"/>
            <a:ext cx="9948000" cy="141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0" name="Google Shape;200;p17"/>
          <p:cNvSpPr txBox="1">
            <a:spLocks noGrp="1"/>
          </p:cNvSpPr>
          <p:nvPr>
            <p:ph type="subTitle" idx="4"/>
          </p:nvPr>
        </p:nvSpPr>
        <p:spPr>
          <a:xfrm>
            <a:off x="1440000" y="4429500"/>
            <a:ext cx="9948000" cy="98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01" name="Google Shape;201;p17"/>
          <p:cNvSpPr txBox="1">
            <a:spLocks noGrp="1"/>
          </p:cNvSpPr>
          <p:nvPr>
            <p:ph type="subTitle" idx="5"/>
          </p:nvPr>
        </p:nvSpPr>
        <p:spPr>
          <a:xfrm>
            <a:off x="1440000" y="2073200"/>
            <a:ext cx="9948000" cy="98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02" name="Google Shape;202;p17"/>
          <p:cNvSpPr txBox="1">
            <a:spLocks noGrp="1"/>
          </p:cNvSpPr>
          <p:nvPr>
            <p:ph type="subTitle" idx="6"/>
          </p:nvPr>
        </p:nvSpPr>
        <p:spPr>
          <a:xfrm>
            <a:off x="1440000" y="6797800"/>
            <a:ext cx="9948000" cy="98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03" name="Google Shape;203;p17"/>
          <p:cNvGrpSpPr/>
          <p:nvPr/>
        </p:nvGrpSpPr>
        <p:grpSpPr>
          <a:xfrm>
            <a:off x="15833239" y="4368086"/>
            <a:ext cx="3504286" cy="1100420"/>
            <a:chOff x="4626925" y="135475"/>
            <a:chExt cx="973900" cy="305825"/>
          </a:xfrm>
        </p:grpSpPr>
        <p:sp>
          <p:nvSpPr>
            <p:cNvPr id="204" name="Google Shape;204;p17"/>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17"/>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17"/>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17"/>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17"/>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17"/>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10" name="Google Shape;210;p17"/>
          <p:cNvSpPr/>
          <p:nvPr/>
        </p:nvSpPr>
        <p:spPr>
          <a:xfrm>
            <a:off x="10797072" y="49685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361141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1"/>
        <p:cNvGrpSpPr/>
        <p:nvPr/>
      </p:nvGrpSpPr>
      <p:grpSpPr>
        <a:xfrm>
          <a:off x="0" y="0"/>
          <a:ext cx="0" cy="0"/>
          <a:chOff x="0" y="0"/>
          <a:chExt cx="0" cy="0"/>
        </a:xfrm>
      </p:grpSpPr>
      <p:sp>
        <p:nvSpPr>
          <p:cNvPr id="212" name="Google Shape;212;p18"/>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 name="Google Shape;213;p18"/>
          <p:cNvSpPr txBox="1">
            <a:spLocks noGrp="1"/>
          </p:cNvSpPr>
          <p:nvPr>
            <p:ph type="subTitle" idx="1"/>
          </p:nvPr>
        </p:nvSpPr>
        <p:spPr>
          <a:xfrm>
            <a:off x="2003148" y="3471250"/>
            <a:ext cx="6628800" cy="24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4" name="Google Shape;214;p18"/>
          <p:cNvSpPr txBox="1">
            <a:spLocks noGrp="1"/>
          </p:cNvSpPr>
          <p:nvPr>
            <p:ph type="subTitle" idx="2"/>
          </p:nvPr>
        </p:nvSpPr>
        <p:spPr>
          <a:xfrm>
            <a:off x="9656052" y="3471250"/>
            <a:ext cx="6628800" cy="24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5" name="Google Shape;215;p18"/>
          <p:cNvSpPr txBox="1">
            <a:spLocks noGrp="1"/>
          </p:cNvSpPr>
          <p:nvPr>
            <p:ph type="subTitle" idx="3"/>
          </p:nvPr>
        </p:nvSpPr>
        <p:spPr>
          <a:xfrm>
            <a:off x="2003148" y="6792400"/>
            <a:ext cx="6628800" cy="24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6" name="Google Shape;216;p18"/>
          <p:cNvSpPr txBox="1">
            <a:spLocks noGrp="1"/>
          </p:cNvSpPr>
          <p:nvPr>
            <p:ph type="subTitle" idx="4"/>
          </p:nvPr>
        </p:nvSpPr>
        <p:spPr>
          <a:xfrm>
            <a:off x="9656052" y="6792400"/>
            <a:ext cx="6628800" cy="24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7" name="Google Shape;217;p18"/>
          <p:cNvSpPr txBox="1">
            <a:spLocks noGrp="1"/>
          </p:cNvSpPr>
          <p:nvPr>
            <p:ph type="subTitle" idx="5"/>
          </p:nvPr>
        </p:nvSpPr>
        <p:spPr>
          <a:xfrm>
            <a:off x="2003150" y="2571750"/>
            <a:ext cx="6628800" cy="91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18" name="Google Shape;218;p18"/>
          <p:cNvSpPr txBox="1">
            <a:spLocks noGrp="1"/>
          </p:cNvSpPr>
          <p:nvPr>
            <p:ph type="subTitle" idx="6"/>
          </p:nvPr>
        </p:nvSpPr>
        <p:spPr>
          <a:xfrm>
            <a:off x="2003150" y="5893350"/>
            <a:ext cx="6628800" cy="91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19" name="Google Shape;219;p18"/>
          <p:cNvSpPr txBox="1">
            <a:spLocks noGrp="1"/>
          </p:cNvSpPr>
          <p:nvPr>
            <p:ph type="subTitle" idx="7"/>
          </p:nvPr>
        </p:nvSpPr>
        <p:spPr>
          <a:xfrm>
            <a:off x="9656000" y="2571750"/>
            <a:ext cx="6628800" cy="91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20" name="Google Shape;220;p18"/>
          <p:cNvSpPr txBox="1">
            <a:spLocks noGrp="1"/>
          </p:cNvSpPr>
          <p:nvPr>
            <p:ph type="subTitle" idx="8"/>
          </p:nvPr>
        </p:nvSpPr>
        <p:spPr>
          <a:xfrm>
            <a:off x="9655998" y="5893350"/>
            <a:ext cx="6628800" cy="91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21" name="Google Shape;221;p18"/>
          <p:cNvSpPr/>
          <p:nvPr/>
        </p:nvSpPr>
        <p:spPr>
          <a:xfrm>
            <a:off x="-1272778" y="432275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2" name="Google Shape;222;p18"/>
          <p:cNvSpPr/>
          <p:nvPr/>
        </p:nvSpPr>
        <p:spPr>
          <a:xfrm>
            <a:off x="599440" y="708852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23" name="Google Shape;223;p18"/>
          <p:cNvGrpSpPr/>
          <p:nvPr/>
        </p:nvGrpSpPr>
        <p:grpSpPr>
          <a:xfrm>
            <a:off x="16697639" y="6365762"/>
            <a:ext cx="3504286" cy="1100420"/>
            <a:chOff x="4626925" y="135475"/>
            <a:chExt cx="973900" cy="305825"/>
          </a:xfrm>
        </p:grpSpPr>
        <p:sp>
          <p:nvSpPr>
            <p:cNvPr id="224" name="Google Shape;224;p18"/>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 name="Google Shape;225;p18"/>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 name="Google Shape;226;p18"/>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18"/>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 name="Google Shape;228;p18"/>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 name="Google Shape;229;p18"/>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0" name="Google Shape;230;p18"/>
          <p:cNvSpPr/>
          <p:nvPr/>
        </p:nvSpPr>
        <p:spPr>
          <a:xfrm>
            <a:off x="17410370" y="320615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1" name="Google Shape;231;p18"/>
          <p:cNvGrpSpPr/>
          <p:nvPr/>
        </p:nvGrpSpPr>
        <p:grpSpPr>
          <a:xfrm>
            <a:off x="14953243" y="457087"/>
            <a:ext cx="2250270" cy="712626"/>
            <a:chOff x="5762775" y="261825"/>
            <a:chExt cx="564600" cy="178800"/>
          </a:xfrm>
        </p:grpSpPr>
        <p:sp>
          <p:nvSpPr>
            <p:cNvPr id="232" name="Google Shape;232;p18"/>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18"/>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953984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4"/>
        <p:cNvGrpSpPr/>
        <p:nvPr/>
      </p:nvGrpSpPr>
      <p:grpSpPr>
        <a:xfrm>
          <a:off x="0" y="0"/>
          <a:ext cx="0" cy="0"/>
          <a:chOff x="0" y="0"/>
          <a:chExt cx="0" cy="0"/>
        </a:xfrm>
      </p:grpSpPr>
      <p:sp>
        <p:nvSpPr>
          <p:cNvPr id="235" name="Google Shape;235;p1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6" name="Google Shape;236;p19"/>
          <p:cNvSpPr txBox="1">
            <a:spLocks noGrp="1"/>
          </p:cNvSpPr>
          <p:nvPr>
            <p:ph type="subTitle" idx="1"/>
          </p:nvPr>
        </p:nvSpPr>
        <p:spPr>
          <a:xfrm>
            <a:off x="1440000" y="3420320"/>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7" name="Google Shape;237;p19"/>
          <p:cNvSpPr txBox="1">
            <a:spLocks noGrp="1"/>
          </p:cNvSpPr>
          <p:nvPr>
            <p:ph type="subTitle" idx="2"/>
          </p:nvPr>
        </p:nvSpPr>
        <p:spPr>
          <a:xfrm>
            <a:off x="6910500" y="3420320"/>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8" name="Google Shape;238;p19"/>
          <p:cNvSpPr txBox="1">
            <a:spLocks noGrp="1"/>
          </p:cNvSpPr>
          <p:nvPr>
            <p:ph type="subTitle" idx="3"/>
          </p:nvPr>
        </p:nvSpPr>
        <p:spPr>
          <a:xfrm>
            <a:off x="1440000" y="6880908"/>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9" name="Google Shape;239;p19"/>
          <p:cNvSpPr txBox="1">
            <a:spLocks noGrp="1"/>
          </p:cNvSpPr>
          <p:nvPr>
            <p:ph type="subTitle" idx="4"/>
          </p:nvPr>
        </p:nvSpPr>
        <p:spPr>
          <a:xfrm>
            <a:off x="6910500" y="6880908"/>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0" name="Google Shape;240;p19"/>
          <p:cNvSpPr txBox="1">
            <a:spLocks noGrp="1"/>
          </p:cNvSpPr>
          <p:nvPr>
            <p:ph type="subTitle" idx="5"/>
          </p:nvPr>
        </p:nvSpPr>
        <p:spPr>
          <a:xfrm>
            <a:off x="12381000" y="3420320"/>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1" name="Google Shape;241;p19"/>
          <p:cNvSpPr txBox="1">
            <a:spLocks noGrp="1"/>
          </p:cNvSpPr>
          <p:nvPr>
            <p:ph type="subTitle" idx="6"/>
          </p:nvPr>
        </p:nvSpPr>
        <p:spPr>
          <a:xfrm>
            <a:off x="12381000" y="6880908"/>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2" name="Google Shape;242;p19"/>
          <p:cNvSpPr txBox="1">
            <a:spLocks noGrp="1"/>
          </p:cNvSpPr>
          <p:nvPr>
            <p:ph type="subTitle" idx="7"/>
          </p:nvPr>
        </p:nvSpPr>
        <p:spPr>
          <a:xfrm>
            <a:off x="1440000" y="2672550"/>
            <a:ext cx="44670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3" name="Google Shape;243;p19"/>
          <p:cNvSpPr txBox="1">
            <a:spLocks noGrp="1"/>
          </p:cNvSpPr>
          <p:nvPr>
            <p:ph type="subTitle" idx="8"/>
          </p:nvPr>
        </p:nvSpPr>
        <p:spPr>
          <a:xfrm>
            <a:off x="6910500" y="2672550"/>
            <a:ext cx="44622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4" name="Google Shape;244;p19"/>
          <p:cNvSpPr txBox="1">
            <a:spLocks noGrp="1"/>
          </p:cNvSpPr>
          <p:nvPr>
            <p:ph type="subTitle" idx="9"/>
          </p:nvPr>
        </p:nvSpPr>
        <p:spPr>
          <a:xfrm>
            <a:off x="12381000" y="2672550"/>
            <a:ext cx="44622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5" name="Google Shape;245;p19"/>
          <p:cNvSpPr txBox="1">
            <a:spLocks noGrp="1"/>
          </p:cNvSpPr>
          <p:nvPr>
            <p:ph type="subTitle" idx="13"/>
          </p:nvPr>
        </p:nvSpPr>
        <p:spPr>
          <a:xfrm>
            <a:off x="1440000" y="6126702"/>
            <a:ext cx="44670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6" name="Google Shape;246;p19"/>
          <p:cNvSpPr txBox="1">
            <a:spLocks noGrp="1"/>
          </p:cNvSpPr>
          <p:nvPr>
            <p:ph type="subTitle" idx="14"/>
          </p:nvPr>
        </p:nvSpPr>
        <p:spPr>
          <a:xfrm>
            <a:off x="6910500" y="6126712"/>
            <a:ext cx="44622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7" name="Google Shape;247;p19"/>
          <p:cNvSpPr txBox="1">
            <a:spLocks noGrp="1"/>
          </p:cNvSpPr>
          <p:nvPr>
            <p:ph type="subTitle" idx="15"/>
          </p:nvPr>
        </p:nvSpPr>
        <p:spPr>
          <a:xfrm>
            <a:off x="12381000" y="6126712"/>
            <a:ext cx="44622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8" name="Google Shape;248;p19"/>
          <p:cNvSpPr/>
          <p:nvPr/>
        </p:nvSpPr>
        <p:spPr>
          <a:xfrm>
            <a:off x="-771278" y="849510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9" name="Google Shape;249;p19"/>
          <p:cNvSpPr/>
          <p:nvPr/>
        </p:nvSpPr>
        <p:spPr>
          <a:xfrm>
            <a:off x="483740" y="2965800"/>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0" name="Google Shape;250;p19"/>
          <p:cNvGrpSpPr/>
          <p:nvPr/>
        </p:nvGrpSpPr>
        <p:grpSpPr>
          <a:xfrm>
            <a:off x="16861543" y="5561987"/>
            <a:ext cx="2250270" cy="712626"/>
            <a:chOff x="5762775" y="261825"/>
            <a:chExt cx="564600" cy="178800"/>
          </a:xfrm>
        </p:grpSpPr>
        <p:sp>
          <p:nvSpPr>
            <p:cNvPr id="251" name="Google Shape;251;p19"/>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19"/>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53" name="Google Shape;253;p19"/>
          <p:cNvSpPr/>
          <p:nvPr/>
        </p:nvSpPr>
        <p:spPr>
          <a:xfrm>
            <a:off x="17397520" y="860680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4" name="Google Shape;254;p19"/>
          <p:cNvGrpSpPr/>
          <p:nvPr/>
        </p:nvGrpSpPr>
        <p:grpSpPr>
          <a:xfrm>
            <a:off x="8468039" y="463562"/>
            <a:ext cx="3504286" cy="1100420"/>
            <a:chOff x="4626925" y="135475"/>
            <a:chExt cx="973900" cy="305825"/>
          </a:xfrm>
        </p:grpSpPr>
        <p:sp>
          <p:nvSpPr>
            <p:cNvPr id="255" name="Google Shape;255;p19"/>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19"/>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19"/>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19"/>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19"/>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19"/>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13785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6"/>
        <p:cNvGrpSpPr/>
        <p:nvPr/>
      </p:nvGrpSpPr>
      <p:grpSpPr>
        <a:xfrm>
          <a:off x="0" y="0"/>
          <a:ext cx="0" cy="0"/>
          <a:chOff x="0" y="0"/>
          <a:chExt cx="0" cy="0"/>
        </a:xfrm>
      </p:grpSpPr>
      <p:grpSp>
        <p:nvGrpSpPr>
          <p:cNvPr id="297" name="Google Shape;297;p22"/>
          <p:cNvGrpSpPr/>
          <p:nvPr/>
        </p:nvGrpSpPr>
        <p:grpSpPr>
          <a:xfrm>
            <a:off x="13585093" y="8851687"/>
            <a:ext cx="2250270" cy="712626"/>
            <a:chOff x="5762775" y="261825"/>
            <a:chExt cx="564600" cy="178800"/>
          </a:xfrm>
        </p:grpSpPr>
        <p:sp>
          <p:nvSpPr>
            <p:cNvPr id="298" name="Google Shape;298;p22"/>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22"/>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0" name="Google Shape;300;p22"/>
          <p:cNvGrpSpPr/>
          <p:nvPr/>
        </p:nvGrpSpPr>
        <p:grpSpPr>
          <a:xfrm>
            <a:off x="-802111" y="2351886"/>
            <a:ext cx="3504286" cy="1100420"/>
            <a:chOff x="4626925" y="135475"/>
            <a:chExt cx="973900" cy="305825"/>
          </a:xfrm>
        </p:grpSpPr>
        <p:sp>
          <p:nvSpPr>
            <p:cNvPr id="301" name="Google Shape;301;p22"/>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22"/>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22"/>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22"/>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22"/>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22"/>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7" name="Google Shape;307;p22"/>
          <p:cNvSpPr/>
          <p:nvPr/>
        </p:nvSpPr>
        <p:spPr>
          <a:xfrm>
            <a:off x="16508290" y="235187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549197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8"/>
        <p:cNvGrpSpPr/>
        <p:nvPr/>
      </p:nvGrpSpPr>
      <p:grpSpPr>
        <a:xfrm>
          <a:off x="0" y="0"/>
          <a:ext cx="0" cy="0"/>
          <a:chOff x="0" y="0"/>
          <a:chExt cx="0" cy="0"/>
        </a:xfrm>
      </p:grpSpPr>
      <p:grpSp>
        <p:nvGrpSpPr>
          <p:cNvPr id="309" name="Google Shape;309;p23"/>
          <p:cNvGrpSpPr/>
          <p:nvPr/>
        </p:nvGrpSpPr>
        <p:grpSpPr>
          <a:xfrm>
            <a:off x="16492293" y="4298687"/>
            <a:ext cx="2250270" cy="712626"/>
            <a:chOff x="5762775" y="261825"/>
            <a:chExt cx="564600" cy="178800"/>
          </a:xfrm>
        </p:grpSpPr>
        <p:sp>
          <p:nvSpPr>
            <p:cNvPr id="310" name="Google Shape;310;p23"/>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23"/>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12" name="Google Shape;312;p23"/>
          <p:cNvSpPr/>
          <p:nvPr/>
        </p:nvSpPr>
        <p:spPr>
          <a:xfrm>
            <a:off x="5765922" y="60100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3" name="Google Shape;313;p23"/>
          <p:cNvGrpSpPr/>
          <p:nvPr/>
        </p:nvGrpSpPr>
        <p:grpSpPr>
          <a:xfrm>
            <a:off x="-533761" y="7655536"/>
            <a:ext cx="3504286" cy="1100420"/>
            <a:chOff x="4626925" y="135475"/>
            <a:chExt cx="973900" cy="305825"/>
          </a:xfrm>
        </p:grpSpPr>
        <p:sp>
          <p:nvSpPr>
            <p:cNvPr id="314" name="Google Shape;314;p23"/>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23"/>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23"/>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23"/>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23"/>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23"/>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20" name="Google Shape;320;p23"/>
          <p:cNvSpPr/>
          <p:nvPr/>
        </p:nvSpPr>
        <p:spPr>
          <a:xfrm>
            <a:off x="15550820" y="142035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1" name="Google Shape;321;p23"/>
          <p:cNvSpPr/>
          <p:nvPr/>
        </p:nvSpPr>
        <p:spPr>
          <a:xfrm>
            <a:off x="10977190" y="235187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965324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1pPr>
            <a:lvl2pPr lvl="1"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2pPr>
            <a:lvl3pPr lvl="2"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3pPr>
            <a:lvl4pPr lvl="3"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4pPr>
            <a:lvl5pPr lvl="4"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5pPr>
            <a:lvl6pPr lvl="5"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6pPr>
            <a:lvl7pPr lvl="6"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7pPr>
            <a:lvl8pPr lvl="7"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8pPr>
            <a:lvl9pPr lvl="8"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8412767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0.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6" name="TextBox 6"/>
          <p:cNvSpPr txBox="1"/>
          <p:nvPr/>
        </p:nvSpPr>
        <p:spPr>
          <a:xfrm>
            <a:off x="4300289" y="759054"/>
            <a:ext cx="9687422" cy="1015663"/>
          </a:xfrm>
          <a:prstGeom prst="rect">
            <a:avLst/>
          </a:prstGeom>
        </p:spPr>
        <p:txBody>
          <a:bodyPr lIns="0" tIns="0" rIns="0" bIns="0" rtlCol="0" anchor="t">
            <a:spAutoFit/>
          </a:bodyPr>
          <a:lstStyle/>
          <a:p>
            <a:pPr marL="0" lvl="1" indent="0" algn="ctr">
              <a:spcBef>
                <a:spcPct val="0"/>
              </a:spcBef>
            </a:pPr>
            <a:r>
              <a:rPr lang="en-US" sz="6600" b="1" spc="-96" dirty="0">
                <a:solidFill>
                  <a:schemeClr val="tx2"/>
                </a:solidFill>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xmlns="" id="{220B3194-1662-0073-9F1C-3FFF33145468}"/>
              </a:ext>
            </a:extLst>
          </p:cNvPr>
          <p:cNvSpPr txBox="1"/>
          <p:nvPr/>
        </p:nvSpPr>
        <p:spPr>
          <a:xfrm>
            <a:off x="990600" y="2220645"/>
            <a:ext cx="16306800" cy="3313664"/>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đèn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cồn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đun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thủy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đựng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đựng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dầu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đựng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đun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23ED2946-125F-06A3-6C7F-095BE66E85E8}"/>
              </a:ext>
            </a:extLst>
          </p:cNvPr>
          <p:cNvPicPr>
            <a:picLocks noChangeAspect="1"/>
          </p:cNvPicPr>
          <p:nvPr/>
        </p:nvPicPr>
        <p:blipFill>
          <a:blip r:embed="rId2"/>
          <a:stretch>
            <a:fillRect/>
          </a:stretch>
        </p:blipFill>
        <p:spPr>
          <a:xfrm>
            <a:off x="3810000" y="5910317"/>
            <a:ext cx="4074784" cy="4270124"/>
          </a:xfrm>
          <a:prstGeom prst="rect">
            <a:avLst/>
          </a:prstGeom>
        </p:spPr>
      </p:pic>
      <p:pic>
        <p:nvPicPr>
          <p:cNvPr id="19" name="Picture 18">
            <a:extLst>
              <a:ext uri="{FF2B5EF4-FFF2-40B4-BE49-F238E27FC236}">
                <a16:creationId xmlns:a16="http://schemas.microsoft.com/office/drawing/2014/main" xmlns="" id="{F6338F21-59C0-7449-24B4-E7B7A03D927F}"/>
              </a:ext>
            </a:extLst>
          </p:cNvPr>
          <p:cNvPicPr>
            <a:picLocks noChangeAspect="1"/>
          </p:cNvPicPr>
          <p:nvPr/>
        </p:nvPicPr>
        <p:blipFill>
          <a:blip r:embed="rId3"/>
          <a:stretch>
            <a:fillRect/>
          </a:stretch>
        </p:blipFill>
        <p:spPr>
          <a:xfrm>
            <a:off x="9601200" y="5980237"/>
            <a:ext cx="3941340" cy="4130283"/>
          </a:xfrm>
          <a:prstGeom prst="rect">
            <a:avLst/>
          </a:prstGeom>
        </p:spPr>
      </p:pic>
      <p:grpSp>
        <p:nvGrpSpPr>
          <p:cNvPr id="23" name="Group 22">
            <a:extLst>
              <a:ext uri="{FF2B5EF4-FFF2-40B4-BE49-F238E27FC236}">
                <a16:creationId xmlns:a16="http://schemas.microsoft.com/office/drawing/2014/main" xmlns="" id="{F1E4F158-05DE-19DB-32EE-0EAC7D7A5AEB}"/>
              </a:ext>
            </a:extLst>
          </p:cNvPr>
          <p:cNvGrpSpPr/>
          <p:nvPr/>
        </p:nvGrpSpPr>
        <p:grpSpPr>
          <a:xfrm>
            <a:off x="14836988" y="455442"/>
            <a:ext cx="2602990" cy="1765203"/>
            <a:chOff x="14630400" y="399533"/>
            <a:chExt cx="2602990" cy="1765203"/>
          </a:xfrm>
        </p:grpSpPr>
        <p:pic>
          <p:nvPicPr>
            <p:cNvPr id="21" name="Picture 20">
              <a:extLst>
                <a:ext uri="{FF2B5EF4-FFF2-40B4-BE49-F238E27FC236}">
                  <a16:creationId xmlns:a16="http://schemas.microsoft.com/office/drawing/2014/main" xmlns="" id="{C2A177D1-4D9F-3D86-B783-893BDC8A4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52247">
              <a:off x="15883710" y="538572"/>
              <a:ext cx="1349680" cy="1626164"/>
            </a:xfrm>
            <a:prstGeom prst="rect">
              <a:avLst/>
            </a:prstGeom>
          </p:spPr>
        </p:pic>
        <p:sp>
          <p:nvSpPr>
            <p:cNvPr id="22" name="Speech Bubble: Oval 21">
              <a:extLst>
                <a:ext uri="{FF2B5EF4-FFF2-40B4-BE49-F238E27FC236}">
                  <a16:creationId xmlns:a16="http://schemas.microsoft.com/office/drawing/2014/main" xmlns="" id="{0A4165BF-39DA-E257-5213-23D8288E8316}"/>
                </a:ext>
              </a:extLst>
            </p:cNvPr>
            <p:cNvSpPr/>
            <p:nvPr/>
          </p:nvSpPr>
          <p:spPr>
            <a:xfrm>
              <a:off x="14630400" y="399533"/>
              <a:ext cx="1076958" cy="952122"/>
            </a:xfrm>
            <a:prstGeom prst="wedgeEllipseCallout">
              <a:avLst>
                <a:gd name="adj1" fmla="val 49339"/>
                <a:gd name="adj2" fmla="val 5386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1’</a:t>
              </a:r>
            </a:p>
          </p:txBody>
        </p:sp>
      </p:grpSp>
      <p:sp>
        <p:nvSpPr>
          <p:cNvPr id="24" name="Speech Bubble: Rectangle with Corners Rounded 23">
            <a:extLst>
              <a:ext uri="{FF2B5EF4-FFF2-40B4-BE49-F238E27FC236}">
                <a16:creationId xmlns:a16="http://schemas.microsoft.com/office/drawing/2014/main" xmlns="" id="{A947644B-8C1B-FFD6-43F2-E9AA8DDA43DD}"/>
              </a:ext>
            </a:extLst>
          </p:cNvPr>
          <p:cNvSpPr/>
          <p:nvPr/>
        </p:nvSpPr>
        <p:spPr>
          <a:xfrm rot="20353846">
            <a:off x="457517" y="6438835"/>
            <a:ext cx="3272132" cy="2097418"/>
          </a:xfrm>
          <a:prstGeom prst="wedgeRoundRectCallout">
            <a:avLst>
              <a:gd name="adj1" fmla="val 42895"/>
              <a:gd name="adj2" fmla="val 91470"/>
              <a:gd name="adj3" fmla="val 16667"/>
            </a:avLst>
          </a:prstGeom>
          <a:solidFill>
            <a:schemeClr val="accent6">
              <a:lumMod val="60000"/>
              <a:lumOff val="40000"/>
            </a:schemeClr>
          </a:solidFill>
          <a:ln>
            <a:solidFill>
              <a:schemeClr val="tx1"/>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Nhận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xét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thích</a:t>
            </a:r>
            <a:endParaRPr lang="en-US" sz="4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strips(upLeft)">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3B7E1FF-011A-BD0B-20C5-8E0F51FBEFBB}"/>
              </a:ext>
            </a:extLst>
          </p:cNvPr>
          <p:cNvSpPr/>
          <p:nvPr/>
        </p:nvSpPr>
        <p:spPr>
          <a:xfrm>
            <a:off x="1028700" y="0"/>
            <a:ext cx="16230600" cy="102870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AC0C6632-0F4B-D2E0-98D0-1C112FBE675A}"/>
              </a:ext>
            </a:extLst>
          </p:cNvPr>
          <p:cNvGrpSpPr/>
          <p:nvPr/>
        </p:nvGrpSpPr>
        <p:grpSpPr>
          <a:xfrm>
            <a:off x="2057400" y="800100"/>
            <a:ext cx="14574982" cy="6513409"/>
            <a:chOff x="2057400" y="800100"/>
            <a:chExt cx="14574982" cy="6513409"/>
          </a:xfrm>
        </p:grpSpPr>
        <p:sp>
          <p:nvSpPr>
            <p:cNvPr id="4" name="TextBox 3">
              <a:extLst>
                <a:ext uri="{FF2B5EF4-FFF2-40B4-BE49-F238E27FC236}">
                  <a16:creationId xmlns:a16="http://schemas.microsoft.com/office/drawing/2014/main" xmlns="" id="{9B68787C-36C7-67EE-1869-8517A02C24F7}"/>
                </a:ext>
              </a:extLst>
            </p:cNvPr>
            <p:cNvSpPr txBox="1"/>
            <p:nvPr/>
          </p:nvSpPr>
          <p:spPr>
            <a:xfrm>
              <a:off x="2057400" y="800100"/>
              <a:ext cx="14554200" cy="3086807"/>
            </a:xfrm>
            <a:prstGeom prst="rect">
              <a:avLst/>
            </a:prstGeom>
            <a:noFill/>
          </p:spPr>
          <p:txBody>
            <a:bodyPr wrap="square">
              <a:spAutoFit/>
            </a:bodyPr>
            <a:lstStyle/>
            <a:p>
              <a:pPr marL="0" marR="0" algn="just">
                <a:lnSpc>
                  <a:spcPct val="170000"/>
                </a:lnSpc>
                <a:spcBef>
                  <a:spcPts val="0"/>
                </a:spcBef>
                <a:spcAft>
                  <a:spcPts val="800"/>
                </a:spcAft>
              </a:pPr>
              <a:r>
                <a:rPr lang="en-US" sz="4000" b="1"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2: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m (kg)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effectLst/>
                  <a:latin typeface="Arial" panose="020B0604020202020204" pitchFamily="34" charset="0"/>
                  <a:ea typeface="Times New Roman" panose="02020603050405020304" pitchFamily="18" charset="0"/>
                  <a:cs typeface="Arial" panose="020B0604020202020204" pitchFamily="34" charset="0"/>
                </a:rPr>
                <a:t> c (J/</a:t>
              </a:r>
              <a:r>
                <a:rPr lang="en-US" sz="4000" dirty="0" err="1">
                  <a:effectLst/>
                  <a:latin typeface="Arial" panose="020B0604020202020204" pitchFamily="34" charset="0"/>
                  <a:ea typeface="Times New Roman" panose="02020603050405020304" pitchFamily="18" charset="0"/>
                  <a:cs typeface="Arial" panose="020B0604020202020204" pitchFamily="34" charset="0"/>
                </a:rPr>
                <a:t>kg.K</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nhận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Q (J)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thì</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thêm</a:t>
              </a:r>
              <a:r>
                <a:rPr lang="en-US" sz="4000" dirty="0">
                  <a:effectLst/>
                  <a:latin typeface="Arial" panose="020B0604020202020204" pitchFamily="34" charset="0"/>
                  <a:ea typeface="Times New Roman" panose="02020603050405020304" pitchFamily="18" charset="0"/>
                  <a:cs typeface="Arial" panose="020B0604020202020204" pitchFamily="34" charset="0"/>
                </a:rPr>
                <a:t> ΔT (K).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sau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đây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A7E9D590-21AD-07F7-CBCB-1898B1AF4512}"/>
                    </a:ext>
                  </a:extLst>
                </p:cNvPr>
                <p:cNvSpPr txBox="1"/>
                <p:nvPr/>
              </p:nvSpPr>
              <p:spPr>
                <a:xfrm>
                  <a:off x="2078182" y="4152900"/>
                  <a:ext cx="14554200" cy="3160609"/>
                </a:xfrm>
                <a:prstGeom prst="rect">
                  <a:avLst/>
                </a:prstGeom>
                <a:noFill/>
              </p:spPr>
              <p:txBody>
                <a:bodyPr wrap="square">
                  <a:spAutoFit/>
                </a:bodyPr>
                <a:lstStyle/>
                <a:p>
                  <a:pPr marL="0" marR="0" lvl="0" indent="0" algn="just" defTabSz="914400" rtl="0" eaLnBrk="1" fontAlgn="auto" latinLnBrk="0" hangingPunct="1">
                    <a:lnSpc>
                      <a:spcPct val="17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𝑚𝑐</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𝑇</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a:ea typeface="Times New Roman" panose="020206030504050203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𝑐</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𝑇</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𝑚</m:t>
                          </m:r>
                        </m:den>
                      </m:f>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7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𝑐</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f>
                        <m:fPr>
                          <m:ctrlPr>
                            <a:rPr kumimoji="0" lang="en-US" sz="4000" b="0" i="1" u="none" strike="noStrike" kern="1200" cap="none" spc="0" normalizeH="0" baseline="0" noProof="0">
                              <a:ln>
                                <a:noFill/>
                              </a:ln>
                              <a:solidFill>
                                <a:prstClr val="black"/>
                              </a:solidFill>
                              <a:effectLst/>
                              <a:uLnTx/>
                              <a:uFillTx/>
                              <a:latin typeface="Cambria Math"/>
                              <a:ea typeface="Times New Roman" panose="020206030504050203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𝑚</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𝑇</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m:t>
                          </m:r>
                        </m:den>
                      </m:f>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𝑐</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f>
                        <m:fPr>
                          <m:ctrlPr>
                            <a:rPr kumimoji="0" lang="en-US" sz="4000" b="0" i="1" u="none" strike="noStrike" kern="1200" cap="none" spc="0" normalizeH="0" baseline="0" noProof="0">
                              <a:ln>
                                <a:noFill/>
                              </a:ln>
                              <a:solidFill>
                                <a:prstClr val="black"/>
                              </a:solidFill>
                              <a:effectLst/>
                              <a:uLnTx/>
                              <a:uFillTx/>
                              <a:latin typeface="Cambria Math"/>
                              <a:ea typeface="Times New Roman" panose="020206030504050203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𝑄𝑚</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𝑇</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dirty="0"/>
                </a:p>
              </p:txBody>
            </p:sp>
          </mc:Choice>
          <mc:Fallback xmlns="">
            <p:sp>
              <p:nvSpPr>
                <p:cNvPr id="6" name="TextBox 5">
                  <a:extLst>
                    <a:ext uri="{FF2B5EF4-FFF2-40B4-BE49-F238E27FC236}">
                      <a16:creationId xmlns:a16="http://schemas.microsoft.com/office/drawing/2014/main" id="{A7E9D590-21AD-07F7-CBCB-1898B1AF4512}"/>
                    </a:ext>
                  </a:extLst>
                </p:cNvPr>
                <p:cNvSpPr txBox="1">
                  <a:spLocks noRot="1" noChangeAspect="1" noMove="1" noResize="1" noEditPoints="1" noAdjustHandles="1" noChangeArrowheads="1" noChangeShapeType="1" noTextEdit="1"/>
                </p:cNvSpPr>
                <p:nvPr/>
              </p:nvSpPr>
              <p:spPr>
                <a:xfrm>
                  <a:off x="2078182" y="4152900"/>
                  <a:ext cx="14554200" cy="3160609"/>
                </a:xfrm>
                <a:prstGeom prst="rect">
                  <a:avLst/>
                </a:prstGeom>
                <a:blipFill>
                  <a:blip r:embed="rId2"/>
                  <a:stretch>
                    <a:fillRect l="-1508" b="-771"/>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xmlns="" id="{EF2FA436-7E88-9720-8B20-A1831DA3751E}"/>
              </a:ext>
            </a:extLst>
          </p:cNvPr>
          <p:cNvPicPr>
            <a:picLocks noChangeAspect="1"/>
          </p:cNvPicPr>
          <p:nvPr/>
        </p:nvPicPr>
        <p:blipFill>
          <a:blip r:embed="rId3"/>
          <a:stretch>
            <a:fillRect/>
          </a:stretch>
        </p:blipFill>
        <p:spPr>
          <a:xfrm>
            <a:off x="13182600" y="5664793"/>
            <a:ext cx="4014355" cy="4622207"/>
          </a:xfrm>
          <a:prstGeom prst="rect">
            <a:avLst/>
          </a:prstGeom>
        </p:spPr>
      </p:pic>
      <p:sp>
        <p:nvSpPr>
          <p:cNvPr id="8" name="Oval 7">
            <a:extLst>
              <a:ext uri="{FF2B5EF4-FFF2-40B4-BE49-F238E27FC236}">
                <a16:creationId xmlns:a16="http://schemas.microsoft.com/office/drawing/2014/main" xmlns="" id="{51ED1B53-7CBD-9675-B2CB-5C1BECB7A557}"/>
              </a:ext>
            </a:extLst>
          </p:cNvPr>
          <p:cNvSpPr/>
          <p:nvPr/>
        </p:nvSpPr>
        <p:spPr>
          <a:xfrm>
            <a:off x="1828800" y="4639108"/>
            <a:ext cx="1008784" cy="1008784"/>
          </a:xfrm>
          <a:prstGeom prst="ellipse">
            <a:avLst/>
          </a:prstGeom>
          <a:noFill/>
          <a:ln w="38100">
            <a:solidFill>
              <a:srgbClr val="F941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02169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3B7E1FF-011A-BD0B-20C5-8E0F51FBEFBB}"/>
              </a:ext>
            </a:extLst>
          </p:cNvPr>
          <p:cNvSpPr/>
          <p:nvPr/>
        </p:nvSpPr>
        <p:spPr>
          <a:xfrm>
            <a:off x="1028700" y="0"/>
            <a:ext cx="16230600" cy="102870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FB1FC941-889C-8FEC-BF85-75E3DDB9B0BB}"/>
              </a:ext>
            </a:extLst>
          </p:cNvPr>
          <p:cNvGrpSpPr/>
          <p:nvPr/>
        </p:nvGrpSpPr>
        <p:grpSpPr>
          <a:xfrm>
            <a:off x="2057400" y="800100"/>
            <a:ext cx="14554200" cy="7133238"/>
            <a:chOff x="2057400" y="800100"/>
            <a:chExt cx="14554200" cy="7133238"/>
          </a:xfrm>
        </p:grpSpPr>
        <p:sp>
          <p:nvSpPr>
            <p:cNvPr id="4" name="TextBox 3">
              <a:extLst>
                <a:ext uri="{FF2B5EF4-FFF2-40B4-BE49-F238E27FC236}">
                  <a16:creationId xmlns:a16="http://schemas.microsoft.com/office/drawing/2014/main" xmlns="" id="{9B68787C-36C7-67EE-1869-8517A02C24F7}"/>
                </a:ext>
              </a:extLst>
            </p:cNvPr>
            <p:cNvSpPr txBox="1"/>
            <p:nvPr/>
          </p:nvSpPr>
          <p:spPr>
            <a:xfrm>
              <a:off x="2057400" y="800100"/>
              <a:ext cx="14554200" cy="4133247"/>
            </a:xfrm>
            <a:prstGeom prst="rect">
              <a:avLst/>
            </a:prstGeom>
            <a:noFill/>
          </p:spPr>
          <p:txBody>
            <a:bodyPr wrap="square">
              <a:spAutoFit/>
            </a:bodyPr>
            <a:lstStyle/>
            <a:p>
              <a:pPr algn="just">
                <a:lnSpc>
                  <a:spcPct val="170000"/>
                </a:lnSpc>
                <a:spcAft>
                  <a:spcPts val="800"/>
                </a:spcAft>
              </a:pPr>
              <a:r>
                <a:rPr lang="en-US" sz="4000" b="1"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3: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thùng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đựng</a:t>
              </a:r>
              <a:r>
                <a:rPr lang="en-US" sz="4000" dirty="0">
                  <a:effectLst/>
                  <a:latin typeface="Arial" panose="020B0604020202020204" pitchFamily="34" charset="0"/>
                  <a:ea typeface="Times New Roman" panose="02020603050405020304" pitchFamily="18" charset="0"/>
                  <a:cs typeface="Arial" panose="020B0604020202020204" pitchFamily="34" charset="0"/>
                </a:rPr>
                <a:t> 20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ở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20</a:t>
              </a:r>
              <a:r>
                <a:rPr lang="en-US" sz="4000" baseline="30000" dirty="0">
                  <a:latin typeface="Arial" panose="020B0604020202020204" pitchFamily="34" charset="0"/>
                  <a:ea typeface="Times New Roman" panose="02020603050405020304" pitchFamily="18" charset="0"/>
                  <a:cs typeface="Arial" panose="020B0604020202020204" pitchFamily="34" charset="0"/>
                </a:rPr>
                <a:t>o</a:t>
              </a:r>
              <a:r>
                <a:rPr lang="en-US" sz="4000" dirty="0">
                  <a:effectLst/>
                  <a:latin typeface="Arial" panose="020B0604020202020204" pitchFamily="34" charset="0"/>
                  <a:ea typeface="Times New Roman" panose="02020603050405020304" pitchFamily="18" charset="0"/>
                  <a:cs typeface="Arial" panose="020B0604020202020204" pitchFamily="34" charset="0"/>
                </a:rPr>
                <a:t>C. Cho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1000 kg/m</a:t>
              </a:r>
              <a:r>
                <a:rPr lang="en-US" sz="4000" baseline="30000" dirty="0">
                  <a:effectLst/>
                  <a:latin typeface="Arial" panose="020B0604020202020204" pitchFamily="34" charset="0"/>
                  <a:ea typeface="Times New Roman" panose="02020603050405020304" pitchFamily="18" charset="0"/>
                  <a:cs typeface="Arial" panose="020B0604020202020204" pitchFamily="34" charset="0"/>
                </a:rPr>
                <a:t>3</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4200 J/</a:t>
              </a:r>
              <a:r>
                <a:rPr lang="en-US" sz="4000" dirty="0" err="1">
                  <a:effectLst/>
                  <a:latin typeface="Arial" panose="020B0604020202020204" pitchFamily="34" charset="0"/>
                  <a:ea typeface="Times New Roman" panose="02020603050405020304" pitchFamily="18" charset="0"/>
                  <a:cs typeface="Arial" panose="020B0604020202020204" pitchFamily="34" charset="0"/>
                </a:rPr>
                <a:t>kgK</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thùng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tới</a:t>
              </a:r>
              <a:r>
                <a:rPr lang="en-US" sz="4000" dirty="0">
                  <a:effectLst/>
                  <a:latin typeface="Arial" panose="020B0604020202020204" pitchFamily="34" charset="0"/>
                  <a:ea typeface="Times New Roman" panose="02020603050405020304" pitchFamily="18" charset="0"/>
                  <a:cs typeface="Arial" panose="020B0604020202020204" pitchFamily="34" charset="0"/>
                </a:rPr>
                <a:t> 70</a:t>
              </a:r>
              <a:r>
                <a:rPr lang="en-US" sz="4000" baseline="30000" dirty="0">
                  <a:latin typeface="Arial" panose="020B0604020202020204" pitchFamily="34" charset="0"/>
                  <a:ea typeface="Times New Roman" panose="02020603050405020304" pitchFamily="18" charset="0"/>
                  <a:cs typeface="Arial" panose="020B0604020202020204" pitchFamily="34" charset="0"/>
                </a:rPr>
                <a:t>o</a:t>
              </a: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A7E9D590-21AD-07F7-CBCB-1898B1AF4512}"/>
                </a:ext>
              </a:extLst>
            </p:cNvPr>
            <p:cNvSpPr txBox="1"/>
            <p:nvPr/>
          </p:nvSpPr>
          <p:spPr>
            <a:xfrm>
              <a:off x="2057400" y="5452531"/>
              <a:ext cx="10134600" cy="2480807"/>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294 kJ                               B. 4</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200 kJ</a:t>
              </a:r>
            </a:p>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5</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880 kJ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1 680 kJ</a:t>
              </a:r>
              <a:endParaRPr lang="en-US" dirty="0"/>
            </a:p>
          </p:txBody>
        </p:sp>
      </p:grpSp>
      <p:pic>
        <p:nvPicPr>
          <p:cNvPr id="7" name="Picture 6">
            <a:extLst>
              <a:ext uri="{FF2B5EF4-FFF2-40B4-BE49-F238E27FC236}">
                <a16:creationId xmlns:a16="http://schemas.microsoft.com/office/drawing/2014/main" xmlns="" id="{EF2FA436-7E88-9720-8B20-A1831DA3751E}"/>
              </a:ext>
            </a:extLst>
          </p:cNvPr>
          <p:cNvPicPr>
            <a:picLocks noChangeAspect="1"/>
          </p:cNvPicPr>
          <p:nvPr/>
        </p:nvPicPr>
        <p:blipFill>
          <a:blip r:embed="rId2"/>
          <a:stretch>
            <a:fillRect/>
          </a:stretch>
        </p:blipFill>
        <p:spPr>
          <a:xfrm>
            <a:off x="13182600" y="5664793"/>
            <a:ext cx="4014355" cy="4622207"/>
          </a:xfrm>
          <a:prstGeom prst="rect">
            <a:avLst/>
          </a:prstGeom>
        </p:spPr>
      </p:pic>
      <p:sp>
        <p:nvSpPr>
          <p:cNvPr id="5" name="Oval 4">
            <a:extLst>
              <a:ext uri="{FF2B5EF4-FFF2-40B4-BE49-F238E27FC236}">
                <a16:creationId xmlns:a16="http://schemas.microsoft.com/office/drawing/2014/main" xmlns="" id="{838F7CB1-98B8-566F-B8C3-541127C32018}"/>
              </a:ext>
            </a:extLst>
          </p:cNvPr>
          <p:cNvSpPr/>
          <p:nvPr/>
        </p:nvSpPr>
        <p:spPr>
          <a:xfrm>
            <a:off x="8325716" y="5708395"/>
            <a:ext cx="1008784" cy="1008784"/>
          </a:xfrm>
          <a:prstGeom prst="ellipse">
            <a:avLst/>
          </a:prstGeom>
          <a:noFill/>
          <a:ln w="38100">
            <a:solidFill>
              <a:srgbClr val="F941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39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3B7E1FF-011A-BD0B-20C5-8E0F51FBEFBB}"/>
              </a:ext>
            </a:extLst>
          </p:cNvPr>
          <p:cNvSpPr/>
          <p:nvPr/>
        </p:nvSpPr>
        <p:spPr>
          <a:xfrm>
            <a:off x="1028700" y="0"/>
            <a:ext cx="16230600" cy="102870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0D5A92EC-6AB1-B527-BDF9-C67996FF1EEE}"/>
              </a:ext>
            </a:extLst>
          </p:cNvPr>
          <p:cNvSpPr txBox="1"/>
          <p:nvPr/>
        </p:nvSpPr>
        <p:spPr>
          <a:xfrm>
            <a:off x="1838325" y="372995"/>
            <a:ext cx="14611350" cy="9541010"/>
          </a:xfrm>
          <a:prstGeom prst="rect">
            <a:avLst/>
          </a:prstGeom>
          <a:noFill/>
        </p:spPr>
        <p:txBody>
          <a:bodyPr wrap="square">
            <a:spAutoFit/>
          </a:bodyPr>
          <a:lstStyle/>
          <a:p>
            <a:pPr marL="0" marR="0" algn="just">
              <a:lnSpc>
                <a:spcPct val="150000"/>
              </a:lnSpc>
              <a:spcBef>
                <a:spcPts val="0"/>
              </a:spcBef>
              <a:spcAft>
                <a:spcPts val="800"/>
              </a:spcAft>
            </a:pPr>
            <a:r>
              <a:rPr lang="en-US" sz="3600" b="1"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4</a:t>
            </a:r>
            <a:r>
              <a:rPr lang="en-US" sz="3600" b="1" dirty="0">
                <a:solidFill>
                  <a:schemeClr val="tx2"/>
                </a:solidFill>
                <a:latin typeface="Arial" panose="020B0604020202020204" pitchFamily="34" charset="0"/>
                <a:ea typeface="Times New Roman" panose="02020603050405020304" pitchFamily="18" charset="0"/>
                <a:cs typeface="Arial" panose="020B0604020202020204" pitchFamily="34" charset="0"/>
              </a:rPr>
              <a:t>:</a:t>
            </a:r>
            <a:r>
              <a:rPr lang="en-US" sz="36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effectLst/>
                <a:latin typeface="Arial" panose="020B0604020202020204" pitchFamily="34" charset="0"/>
                <a:ea typeface="Times New Roman" panose="02020603050405020304" pitchFamily="18" charset="0"/>
                <a:cs typeface="Arial" panose="020B0604020202020204" pitchFamily="34" charset="0"/>
              </a:rPr>
              <a:t> dung </a:t>
            </a:r>
            <a:r>
              <a:rPr lang="en-US" sz="36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lần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lượt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là</a:t>
            </a:r>
            <a:r>
              <a:rPr lang="en-US" sz="3600" dirty="0">
                <a:effectLst/>
                <a:latin typeface="Arial" panose="020B0604020202020204" pitchFamily="34" charset="0"/>
                <a:ea typeface="Times New Roman" panose="02020603050405020304" pitchFamily="18" charset="0"/>
                <a:cs typeface="Arial" panose="020B0604020202020204" pitchFamily="34" charset="0"/>
              </a:rPr>
              <a:t> 4200 J/</a:t>
            </a:r>
            <a:r>
              <a:rPr lang="en-US" sz="3600" dirty="0" err="1">
                <a:effectLst/>
                <a:latin typeface="Arial" panose="020B0604020202020204" pitchFamily="34" charset="0"/>
                <a:ea typeface="Times New Roman" panose="02020603050405020304" pitchFamily="18" charset="0"/>
                <a:cs typeface="Arial" panose="020B0604020202020204" pitchFamily="34" charset="0"/>
              </a:rPr>
              <a:t>kg.K</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2100 J/</a:t>
            </a:r>
            <a:r>
              <a:rPr lang="en-US" sz="3600" dirty="0" err="1">
                <a:effectLst/>
                <a:latin typeface="Arial" panose="020B0604020202020204" pitchFamily="34" charset="0"/>
                <a:ea typeface="Times New Roman" panose="02020603050405020304" pitchFamily="18" charset="0"/>
                <a:cs typeface="Arial" panose="020B0604020202020204" pitchFamily="34" charset="0"/>
              </a:rPr>
              <a:t>kg.K</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Phát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đây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b="1" dirty="0">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effectLst/>
                <a:latin typeface="Arial" panose="020B0604020202020204" pitchFamily="34" charset="0"/>
                <a:ea typeface="Times New Roman" panose="02020603050405020304" pitchFamily="18" charset="0"/>
                <a:cs typeface="Arial" panose="020B0604020202020204" pitchFamily="34" charset="0"/>
              </a:rPr>
              <a:t>đúng</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50000"/>
              </a:lnSpc>
              <a:spcBef>
                <a:spcPts val="0"/>
              </a:spcBef>
              <a:spcAft>
                <a:spcPts val="800"/>
              </a:spcAft>
              <a:buFont typeface="+mj-lt"/>
              <a:buAutoNum type="alphaUcPeriod"/>
            </a:pPr>
            <a:r>
              <a:rPr lang="en-US" sz="36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600" dirty="0">
                <a:effectLst/>
                <a:latin typeface="Arial" panose="020B0604020202020204" pitchFamily="34" charset="0"/>
                <a:ea typeface="Times New Roman" panose="02020603050405020304" pitchFamily="18" charset="0"/>
                <a:cs typeface="Arial" panose="020B0604020202020204" pitchFamily="34" charset="0"/>
              </a:rPr>
              <a:t> 1 kg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thêm</a:t>
            </a:r>
            <a:r>
              <a:rPr lang="en-US" sz="3600" dirty="0">
                <a:effectLst/>
                <a:latin typeface="Arial" panose="020B0604020202020204" pitchFamily="34" charset="0"/>
                <a:ea typeface="Times New Roman" panose="02020603050405020304" pitchFamily="18" charset="0"/>
                <a:cs typeface="Arial" panose="020B0604020202020204" pitchFamily="34" charset="0"/>
              </a:rPr>
              <a:t> 1</a:t>
            </a:r>
            <a:r>
              <a:rPr lang="en-US" sz="3600" baseline="30000" dirty="0">
                <a:latin typeface="Arial" panose="020B0604020202020204" pitchFamily="34" charset="0"/>
                <a:ea typeface="Times New Roman" panose="02020603050405020304" pitchFamily="18" charset="0"/>
                <a:cs typeface="Arial" panose="020B0604020202020204" pitchFamily="34" charset="0"/>
              </a:rPr>
              <a:t>o</a:t>
            </a:r>
            <a:r>
              <a:rPr lang="en-US" sz="3600" dirty="0">
                <a:effectLst/>
                <a:latin typeface="Arial" panose="020B0604020202020204" pitchFamily="34" charset="0"/>
                <a:ea typeface="Times New Roman" panose="02020603050405020304" pitchFamily="18" charset="0"/>
                <a:cs typeface="Arial" panose="020B0604020202020204" pitchFamily="34" charset="0"/>
              </a:rPr>
              <a:t>C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thì</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cung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effectLst/>
                <a:latin typeface="Arial" panose="020B0604020202020204" pitchFamily="34" charset="0"/>
                <a:ea typeface="Times New Roman" panose="02020603050405020304" pitchFamily="18" charset="0"/>
                <a:cs typeface="Arial" panose="020B0604020202020204" pitchFamily="34" charset="0"/>
              </a:rPr>
              <a:t> 200 J.</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50000"/>
              </a:lnSpc>
              <a:spcBef>
                <a:spcPts val="0"/>
              </a:spcBef>
              <a:spcAft>
                <a:spcPts val="800"/>
              </a:spcAft>
              <a:buFont typeface="+mj-lt"/>
              <a:buAutoNum type="alphaUcPeriod"/>
            </a:pPr>
            <a:r>
              <a:rPr lang="en-US" sz="36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600" dirty="0">
                <a:effectLst/>
                <a:latin typeface="Arial" panose="020B0604020202020204" pitchFamily="34" charset="0"/>
                <a:ea typeface="Times New Roman" panose="02020603050405020304" pitchFamily="18" charset="0"/>
                <a:cs typeface="Arial" panose="020B0604020202020204" pitchFamily="34" charset="0"/>
              </a:rPr>
              <a:t> 1 kg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thêm</a:t>
            </a:r>
            <a:r>
              <a:rPr lang="en-US" sz="3600" dirty="0">
                <a:effectLst/>
                <a:latin typeface="Arial" panose="020B0604020202020204" pitchFamily="34" charset="0"/>
                <a:ea typeface="Times New Roman" panose="02020603050405020304" pitchFamily="18" charset="0"/>
                <a:cs typeface="Arial" panose="020B0604020202020204" pitchFamily="34" charset="0"/>
              </a:rPr>
              <a:t> 1</a:t>
            </a:r>
            <a:r>
              <a:rPr lang="en-US" sz="3600" baseline="30000" dirty="0">
                <a:latin typeface="Arial" panose="020B0604020202020204" pitchFamily="34" charset="0"/>
                <a:ea typeface="Times New Roman" panose="02020603050405020304" pitchFamily="18" charset="0"/>
                <a:cs typeface="Arial" panose="020B0604020202020204" pitchFamily="34" charset="0"/>
              </a:rPr>
              <a:t>o</a:t>
            </a:r>
            <a:r>
              <a:rPr lang="en-US" sz="3600" dirty="0">
                <a:effectLst/>
                <a:latin typeface="Arial" panose="020B0604020202020204" pitchFamily="34" charset="0"/>
                <a:ea typeface="Times New Roman" panose="02020603050405020304" pitchFamily="18" charset="0"/>
                <a:cs typeface="Arial" panose="020B0604020202020204" pitchFamily="34" charset="0"/>
              </a:rPr>
              <a:t>C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thì</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cung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effectLst/>
                <a:latin typeface="Arial" panose="020B0604020202020204" pitchFamily="34" charset="0"/>
                <a:ea typeface="Times New Roman" panose="02020603050405020304" pitchFamily="18" charset="0"/>
                <a:cs typeface="Arial" panose="020B0604020202020204" pitchFamily="34" charset="0"/>
              </a:rPr>
              <a:t> 2100 J.</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50000"/>
              </a:lnSpc>
              <a:spcBef>
                <a:spcPts val="0"/>
              </a:spcBef>
              <a:spcAft>
                <a:spcPts val="800"/>
              </a:spcAft>
              <a:buFont typeface="+mj-lt"/>
              <a:buAutoNum type="alphaUcPeriod"/>
            </a:pPr>
            <a:r>
              <a:rPr lang="en-US" sz="36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cùng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cung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như</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nhau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thì</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như</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nhau</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Font typeface="+mj-lt"/>
              <a:buAutoNum type="alphaUcPeriod"/>
            </a:pPr>
            <a:r>
              <a:rPr lang="en-US" sz="36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cung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cùng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là</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như</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nhau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thì</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gấp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đôi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B38110F3-5993-ABF3-2FAD-CE5E739B972C}"/>
              </a:ext>
            </a:extLst>
          </p:cNvPr>
          <p:cNvPicPr>
            <a:picLocks noChangeAspect="1"/>
          </p:cNvPicPr>
          <p:nvPr/>
        </p:nvPicPr>
        <p:blipFill>
          <a:blip r:embed="rId2"/>
          <a:stretch>
            <a:fillRect/>
          </a:stretch>
        </p:blipFill>
        <p:spPr>
          <a:xfrm>
            <a:off x="16367196" y="7124700"/>
            <a:ext cx="1920804" cy="3162300"/>
          </a:xfrm>
          <a:prstGeom prst="rect">
            <a:avLst/>
          </a:prstGeom>
        </p:spPr>
      </p:pic>
      <p:sp>
        <p:nvSpPr>
          <p:cNvPr id="11" name="Oval 10">
            <a:extLst>
              <a:ext uri="{FF2B5EF4-FFF2-40B4-BE49-F238E27FC236}">
                <a16:creationId xmlns:a16="http://schemas.microsoft.com/office/drawing/2014/main" xmlns="" id="{DDDE6FA8-2C91-6D18-3AD7-F0D8F53CF938}"/>
              </a:ext>
            </a:extLst>
          </p:cNvPr>
          <p:cNvSpPr/>
          <p:nvPr/>
        </p:nvSpPr>
        <p:spPr>
          <a:xfrm>
            <a:off x="1600200" y="5600700"/>
            <a:ext cx="1008784" cy="1008784"/>
          </a:xfrm>
          <a:prstGeom prst="ellipse">
            <a:avLst/>
          </a:prstGeom>
          <a:noFill/>
          <a:ln w="38100">
            <a:solidFill>
              <a:srgbClr val="F941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5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626135" y="-644402"/>
            <a:ext cx="19540271" cy="2511302"/>
            <a:chOff x="0" y="0"/>
            <a:chExt cx="5146409" cy="1019457"/>
          </a:xfrm>
        </p:grpSpPr>
        <p:sp>
          <p:nvSpPr>
            <p:cNvPr id="3" name="Freeform 3"/>
            <p:cNvSpPr/>
            <p:nvPr/>
          </p:nvSpPr>
          <p:spPr>
            <a:xfrm>
              <a:off x="0" y="0"/>
              <a:ext cx="5146409" cy="1019457"/>
            </a:xfrm>
            <a:custGeom>
              <a:avLst/>
              <a:gdLst/>
              <a:ahLst/>
              <a:cxnLst/>
              <a:rect l="l" t="t" r="r" b="b"/>
              <a:pathLst>
                <a:path w="5146409" h="1019457">
                  <a:moveTo>
                    <a:pt x="0" y="0"/>
                  </a:moveTo>
                  <a:lnTo>
                    <a:pt x="5146409" y="0"/>
                  </a:lnTo>
                  <a:lnTo>
                    <a:pt x="5146409" y="1019457"/>
                  </a:lnTo>
                  <a:lnTo>
                    <a:pt x="0" y="1019457"/>
                  </a:lnTo>
                  <a:close/>
                </a:path>
              </a:pathLst>
            </a:custGeom>
            <a:solidFill>
              <a:srgbClr val="FFF4DD"/>
            </a:solidFill>
          </p:spPr>
        </p:sp>
        <p:sp>
          <p:nvSpPr>
            <p:cNvPr id="4" name="TextBox 4"/>
            <p:cNvSpPr txBox="1"/>
            <p:nvPr/>
          </p:nvSpPr>
          <p:spPr>
            <a:xfrm>
              <a:off x="0" y="-19050"/>
              <a:ext cx="5146409" cy="1038507"/>
            </a:xfrm>
            <a:prstGeom prst="rect">
              <a:avLst/>
            </a:prstGeom>
          </p:spPr>
          <p:txBody>
            <a:bodyPr lIns="50800" tIns="50800" rIns="50800" bIns="50800" rtlCol="0" anchor="ctr"/>
            <a:lstStyle/>
            <a:p>
              <a:pPr algn="ctr">
                <a:lnSpc>
                  <a:spcPts val="2859"/>
                </a:lnSpc>
              </a:pPr>
              <a:endParaRPr/>
            </a:p>
          </p:txBody>
        </p:sp>
      </p:grpSp>
      <p:sp>
        <p:nvSpPr>
          <p:cNvPr id="9" name="TextBox 9"/>
          <p:cNvSpPr txBox="1"/>
          <p:nvPr/>
        </p:nvSpPr>
        <p:spPr>
          <a:xfrm>
            <a:off x="3950093" y="623455"/>
            <a:ext cx="10387814" cy="886909"/>
          </a:xfrm>
          <a:prstGeom prst="rect">
            <a:avLst/>
          </a:prstGeom>
        </p:spPr>
        <p:txBody>
          <a:bodyPr lIns="0" tIns="0" rIns="0" bIns="0" rtlCol="0" anchor="t">
            <a:spAutoFit/>
          </a:bodyPr>
          <a:lstStyle/>
          <a:p>
            <a:pPr marL="0" lvl="1" indent="0" algn="ctr">
              <a:lnSpc>
                <a:spcPts val="7372"/>
              </a:lnSpc>
              <a:spcBef>
                <a:spcPct val="0"/>
              </a:spcBef>
            </a:pPr>
            <a:r>
              <a:rPr lang="en-US" sz="6000" b="1" spc="-121" dirty="0">
                <a:solidFill>
                  <a:schemeClr val="tx2"/>
                </a:solidFill>
                <a:latin typeface="Arial" panose="020B0604020202020204" pitchFamily="34" charset="0"/>
                <a:cs typeface="Arial" panose="020B0604020202020204" pitchFamily="34" charset="0"/>
              </a:rPr>
              <a:t>GHI NHỚ</a:t>
            </a:r>
          </a:p>
        </p:txBody>
      </p:sp>
      <p:sp>
        <p:nvSpPr>
          <p:cNvPr id="23" name="TextBox 22">
            <a:extLst>
              <a:ext uri="{FF2B5EF4-FFF2-40B4-BE49-F238E27FC236}">
                <a16:creationId xmlns:a16="http://schemas.microsoft.com/office/drawing/2014/main" xmlns="" id="{2AB25F6C-F27A-4437-E0C7-77A6F20021E6}"/>
              </a:ext>
            </a:extLst>
          </p:cNvPr>
          <p:cNvSpPr txBox="1"/>
          <p:nvPr/>
        </p:nvSpPr>
        <p:spPr>
          <a:xfrm>
            <a:off x="1226127" y="2290391"/>
            <a:ext cx="16348364" cy="1911549"/>
          </a:xfrm>
          <a:prstGeom prst="rect">
            <a:avLst/>
          </a:prstGeom>
          <a:noFill/>
        </p:spPr>
        <p:txBody>
          <a:bodyPr wrap="square">
            <a:spAutoFit/>
          </a:bodyPr>
          <a:lstStyle/>
          <a:p>
            <a:pPr algn="just">
              <a:lnSpc>
                <a:spcPct val="150000"/>
              </a:lnSpc>
            </a:pPr>
            <a:r>
              <a:rPr lang="vi-VN" sz="4200" dirty="0">
                <a:solidFill>
                  <a:schemeClr val="bg1"/>
                </a:solidFill>
                <a:latin typeface="Arial" panose="020B0604020202020204" pitchFamily="34" charset="0"/>
                <a:cs typeface="Arial" panose="020B0604020202020204" pitchFamily="34" charset="0"/>
              </a:rPr>
              <a:t>Hệ thức tính nhiệt lượng trong quá trình truyền nhiệt để làm thay đổi nhiệt độ của vật là:</a:t>
            </a:r>
            <a:endParaRPr lang="en-US" sz="4200" dirty="0">
              <a:solidFill>
                <a:schemeClr val="bg1"/>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2B8A42E3-603D-B956-FBAD-34D9F0712CFE}"/>
              </a:ext>
            </a:extLst>
          </p:cNvPr>
          <p:cNvSpPr/>
          <p:nvPr/>
        </p:nvSpPr>
        <p:spPr>
          <a:xfrm>
            <a:off x="6172200" y="4621967"/>
            <a:ext cx="5943600" cy="1295400"/>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Q = </a:t>
            </a:r>
            <a:r>
              <a:rPr lang="en-US" sz="4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mcΔT</a:t>
            </a:r>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xmlns="" id="{90E1FEC0-AFD6-817C-F3FD-219FC27BD215}"/>
              </a:ext>
            </a:extLst>
          </p:cNvPr>
          <p:cNvGrpSpPr/>
          <p:nvPr/>
        </p:nvGrpSpPr>
        <p:grpSpPr>
          <a:xfrm>
            <a:off x="1253836" y="6515100"/>
            <a:ext cx="14541894" cy="3086229"/>
            <a:chOff x="1253836" y="6515100"/>
            <a:chExt cx="14541894" cy="3086229"/>
          </a:xfrm>
        </p:grpSpPr>
        <p:sp>
          <p:nvSpPr>
            <p:cNvPr id="26" name="TextBox 25">
              <a:extLst>
                <a:ext uri="{FF2B5EF4-FFF2-40B4-BE49-F238E27FC236}">
                  <a16:creationId xmlns:a16="http://schemas.microsoft.com/office/drawing/2014/main" xmlns="" id="{8BEF0B60-A02D-6F57-9006-EF1E31AA7D25}"/>
                </a:ext>
              </a:extLst>
            </p:cNvPr>
            <p:cNvSpPr txBox="1"/>
            <p:nvPr/>
          </p:nvSpPr>
          <p:spPr>
            <a:xfrm>
              <a:off x="1253836" y="6515100"/>
              <a:ext cx="2696257" cy="942053"/>
            </a:xfrm>
            <a:prstGeom prst="rect">
              <a:avLst/>
            </a:prstGeom>
            <a:noFill/>
          </p:spPr>
          <p:txBody>
            <a:bodyPr wrap="square">
              <a:spAutoFit/>
            </a:bodyPr>
            <a:lstStyle/>
            <a:p>
              <a:pPr marL="0" marR="0" algn="just">
                <a:lnSpc>
                  <a:spcPct val="150000"/>
                </a:lnSpc>
                <a:spcBef>
                  <a:spcPts val="0"/>
                </a:spcBef>
                <a:spcAft>
                  <a:spcPts val="800"/>
                </a:spcAft>
              </a:pP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 </a:t>
              </a:r>
              <a:r>
                <a:rPr lang="en-US" sz="4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đó</a:t>
              </a: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p:txBody>
        </p:sp>
        <p:sp>
          <p:nvSpPr>
            <p:cNvPr id="28" name="TextBox 27">
              <a:extLst>
                <a:ext uri="{FF2B5EF4-FFF2-40B4-BE49-F238E27FC236}">
                  <a16:creationId xmlns:a16="http://schemas.microsoft.com/office/drawing/2014/main" xmlns="" id="{7ED80E35-C831-192C-D8F5-5EE52A26ADE5}"/>
                </a:ext>
              </a:extLst>
            </p:cNvPr>
            <p:cNvSpPr txBox="1"/>
            <p:nvPr/>
          </p:nvSpPr>
          <p:spPr>
            <a:xfrm>
              <a:off x="3977802" y="6515100"/>
              <a:ext cx="11817928" cy="3086229"/>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Wingdings" panose="05000000000000000000" pitchFamily="2" charset="2"/>
                <a:buChar char="§"/>
                <a:tabLst/>
                <a:defRPr/>
              </a:pP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 (kg)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khối</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800"/>
                </a:spcAft>
                <a:buClrTx/>
                <a:buSzTx/>
                <a:buFont typeface="Wingdings" panose="05000000000000000000" pitchFamily="2" charset="2"/>
                <a:buChar char="§"/>
                <a:tabLst/>
                <a:defRPr/>
              </a:pP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 (J/</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kg.K</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nhiệt</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dung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riêng</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chất</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800"/>
                </a:spcAft>
                <a:buClrTx/>
                <a:buSzTx/>
                <a:buFont typeface="Wingdings" panose="05000000000000000000" pitchFamily="2" charset="2"/>
                <a:buChar char="§"/>
                <a:tabLst/>
                <a:defRPr/>
              </a:pP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ΔT (K)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tăng</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nhiệt</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1" name="Picture 30">
            <a:extLst>
              <a:ext uri="{FF2B5EF4-FFF2-40B4-BE49-F238E27FC236}">
                <a16:creationId xmlns:a16="http://schemas.microsoft.com/office/drawing/2014/main" xmlns="" id="{FEEEF830-F3A7-FFF1-CFEB-257CB766A8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29663"/>
            <a:ext cx="1207663" cy="1380701"/>
          </a:xfrm>
          <a:prstGeom prst="rect">
            <a:avLst/>
          </a:prstGeom>
        </p:spPr>
      </p:pic>
      <p:pic>
        <p:nvPicPr>
          <p:cNvPr id="33" name="Picture 32">
            <a:extLst>
              <a:ext uri="{FF2B5EF4-FFF2-40B4-BE49-F238E27FC236}">
                <a16:creationId xmlns:a16="http://schemas.microsoft.com/office/drawing/2014/main" xmlns="" id="{28F3BF2F-BE48-7807-AAE0-718D7E1DE0FD}"/>
              </a:ext>
            </a:extLst>
          </p:cNvPr>
          <p:cNvPicPr>
            <a:picLocks noChangeAspect="1"/>
          </p:cNvPicPr>
          <p:nvPr/>
        </p:nvPicPr>
        <p:blipFill>
          <a:blip r:embed="rId3"/>
          <a:stretch>
            <a:fillRect/>
          </a:stretch>
        </p:blipFill>
        <p:spPr>
          <a:xfrm>
            <a:off x="16442800" y="5753100"/>
            <a:ext cx="1182727" cy="4115157"/>
          </a:xfrm>
          <a:prstGeom prst="rect">
            <a:avLst/>
          </a:prstGeom>
        </p:spPr>
      </p:pic>
    </p:spTree>
    <p:extLst>
      <p:ext uri="{BB962C8B-B14F-4D97-AF65-F5344CB8AC3E}">
        <p14:creationId xmlns:p14="http://schemas.microsoft.com/office/powerpoint/2010/main" val="23440970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804787" y="1028700"/>
            <a:ext cx="10912242" cy="8114922"/>
            <a:chOff x="0" y="0"/>
            <a:chExt cx="39763839" cy="29570501"/>
          </a:xfrm>
        </p:grpSpPr>
        <p:sp>
          <p:nvSpPr>
            <p:cNvPr id="3" name="Freeform 3"/>
            <p:cNvSpPr/>
            <p:nvPr/>
          </p:nvSpPr>
          <p:spPr>
            <a:xfrm>
              <a:off x="-50165" y="-508"/>
              <a:ext cx="39828227" cy="29573931"/>
            </a:xfrm>
            <a:custGeom>
              <a:avLst/>
              <a:gdLst/>
              <a:ahLst/>
              <a:cxnLst/>
              <a:rect l="l" t="t" r="r" b="b"/>
              <a:pathLst>
                <a:path w="39828227" h="29573931">
                  <a:moveTo>
                    <a:pt x="39809813" y="28367431"/>
                  </a:moveTo>
                  <a:cubicBezTo>
                    <a:pt x="39796096" y="28672739"/>
                    <a:pt x="39756219" y="29010430"/>
                    <a:pt x="39546160" y="29249699"/>
                  </a:cubicBezTo>
                  <a:cubicBezTo>
                    <a:pt x="39463483" y="29343932"/>
                    <a:pt x="39356169" y="29412638"/>
                    <a:pt x="39237931" y="29453027"/>
                  </a:cubicBezTo>
                  <a:cubicBezTo>
                    <a:pt x="39126806" y="29490999"/>
                    <a:pt x="39010857" y="29498999"/>
                    <a:pt x="38894523" y="29506366"/>
                  </a:cubicBezTo>
                  <a:cubicBezTo>
                    <a:pt x="38640141" y="29522495"/>
                    <a:pt x="38385509" y="29537480"/>
                    <a:pt x="38130873" y="29549418"/>
                  </a:cubicBezTo>
                  <a:cubicBezTo>
                    <a:pt x="36998958" y="29563262"/>
                    <a:pt x="31490866" y="29573931"/>
                    <a:pt x="25978061" y="29569993"/>
                  </a:cubicBezTo>
                  <a:cubicBezTo>
                    <a:pt x="20977795" y="29566437"/>
                    <a:pt x="15979890" y="29555135"/>
                    <a:pt x="10979624" y="29549672"/>
                  </a:cubicBezTo>
                  <a:cubicBezTo>
                    <a:pt x="7500458" y="29545864"/>
                    <a:pt x="4021294" y="29541927"/>
                    <a:pt x="1903222" y="29544339"/>
                  </a:cubicBezTo>
                  <a:cubicBezTo>
                    <a:pt x="1724279" y="29546624"/>
                    <a:pt x="1545209" y="29550689"/>
                    <a:pt x="1366266" y="29544720"/>
                  </a:cubicBezTo>
                  <a:cubicBezTo>
                    <a:pt x="1203325" y="29539260"/>
                    <a:pt x="1034288" y="29529608"/>
                    <a:pt x="877824" y="29480076"/>
                  </a:cubicBezTo>
                  <a:cubicBezTo>
                    <a:pt x="717296" y="29429276"/>
                    <a:pt x="571881" y="29335806"/>
                    <a:pt x="459994" y="29209820"/>
                  </a:cubicBezTo>
                  <a:cubicBezTo>
                    <a:pt x="340233" y="29075074"/>
                    <a:pt x="253238" y="28905655"/>
                    <a:pt x="219710" y="28728237"/>
                  </a:cubicBezTo>
                  <a:cubicBezTo>
                    <a:pt x="199390" y="28620795"/>
                    <a:pt x="195072" y="28511193"/>
                    <a:pt x="194056" y="28402102"/>
                  </a:cubicBezTo>
                  <a:cubicBezTo>
                    <a:pt x="192913" y="28286912"/>
                    <a:pt x="193040" y="28171595"/>
                    <a:pt x="191897" y="28056408"/>
                  </a:cubicBezTo>
                  <a:cubicBezTo>
                    <a:pt x="187452" y="27581045"/>
                    <a:pt x="175260" y="21689121"/>
                    <a:pt x="155702" y="15679053"/>
                  </a:cubicBezTo>
                  <a:cubicBezTo>
                    <a:pt x="136144" y="9694696"/>
                    <a:pt x="109093" y="3711947"/>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8315340" y="1016"/>
                    <a:pt x="16197193" y="508"/>
                  </a:cubicBezTo>
                  <a:cubicBezTo>
                    <a:pt x="24253833" y="0"/>
                    <a:pt x="32310475" y="8509"/>
                    <a:pt x="38015810" y="20447"/>
                  </a:cubicBezTo>
                  <a:cubicBezTo>
                    <a:pt x="38244283" y="26797"/>
                    <a:pt x="38472629" y="34036"/>
                    <a:pt x="38701102" y="41783"/>
                  </a:cubicBezTo>
                  <a:cubicBezTo>
                    <a:pt x="38807402" y="45339"/>
                    <a:pt x="38914463" y="45339"/>
                    <a:pt x="39020000" y="60325"/>
                  </a:cubicBezTo>
                  <a:cubicBezTo>
                    <a:pt x="39112075" y="73406"/>
                    <a:pt x="39202371" y="97409"/>
                    <a:pt x="39288096" y="133604"/>
                  </a:cubicBezTo>
                  <a:cubicBezTo>
                    <a:pt x="39415985" y="187579"/>
                    <a:pt x="39558352" y="273050"/>
                    <a:pt x="39618168" y="404368"/>
                  </a:cubicBezTo>
                  <a:cubicBezTo>
                    <a:pt x="39667700" y="513207"/>
                    <a:pt x="39686623" y="634619"/>
                    <a:pt x="39701354" y="752348"/>
                  </a:cubicBezTo>
                  <a:cubicBezTo>
                    <a:pt x="39735771" y="1026287"/>
                    <a:pt x="39734502" y="1304036"/>
                    <a:pt x="39732850" y="1579753"/>
                  </a:cubicBezTo>
                  <a:cubicBezTo>
                    <a:pt x="39730819" y="1908302"/>
                    <a:pt x="39732344" y="4766122"/>
                    <a:pt x="39730056" y="8924959"/>
                  </a:cubicBezTo>
                  <a:cubicBezTo>
                    <a:pt x="39727517" y="13355377"/>
                    <a:pt x="39735265" y="17777756"/>
                    <a:pt x="39757109" y="22200141"/>
                  </a:cubicBezTo>
                  <a:cubicBezTo>
                    <a:pt x="39782382" y="27352085"/>
                    <a:pt x="39828227" y="27958870"/>
                    <a:pt x="39809813" y="28367431"/>
                  </a:cubicBezTo>
                  <a:close/>
                </a:path>
              </a:pathLst>
            </a:custGeom>
            <a:solidFill>
              <a:srgbClr val="FFF4DD"/>
            </a:solidFill>
          </p:spPr>
        </p:sp>
      </p:grpSp>
      <p:grpSp>
        <p:nvGrpSpPr>
          <p:cNvPr id="4" name="Group 4"/>
          <p:cNvGrpSpPr/>
          <p:nvPr/>
        </p:nvGrpSpPr>
        <p:grpSpPr>
          <a:xfrm>
            <a:off x="12007738" y="1028700"/>
            <a:ext cx="5475475" cy="8114922"/>
            <a:chOff x="0" y="0"/>
            <a:chExt cx="19959707" cy="29581264"/>
          </a:xfrm>
        </p:grpSpPr>
        <p:sp>
          <p:nvSpPr>
            <p:cNvPr id="5" name="Freeform 5"/>
            <p:cNvSpPr/>
            <p:nvPr/>
          </p:nvSpPr>
          <p:spPr>
            <a:xfrm>
              <a:off x="-50165" y="-508"/>
              <a:ext cx="20024096" cy="29584693"/>
            </a:xfrm>
            <a:custGeom>
              <a:avLst/>
              <a:gdLst/>
              <a:ahLst/>
              <a:cxnLst/>
              <a:rect l="l" t="t" r="r" b="b"/>
              <a:pathLst>
                <a:path w="20024096" h="29584693">
                  <a:moveTo>
                    <a:pt x="20005682" y="28378193"/>
                  </a:moveTo>
                  <a:cubicBezTo>
                    <a:pt x="19991965" y="28683501"/>
                    <a:pt x="19952087" y="29021196"/>
                    <a:pt x="19742030" y="29260462"/>
                  </a:cubicBezTo>
                  <a:cubicBezTo>
                    <a:pt x="19659353" y="29354698"/>
                    <a:pt x="19552037" y="29423404"/>
                    <a:pt x="19433800" y="29463789"/>
                  </a:cubicBezTo>
                  <a:cubicBezTo>
                    <a:pt x="19322675" y="29501762"/>
                    <a:pt x="19206724" y="29509764"/>
                    <a:pt x="19090392" y="29517128"/>
                  </a:cubicBezTo>
                  <a:cubicBezTo>
                    <a:pt x="18836011" y="29533257"/>
                    <a:pt x="18581377" y="29548246"/>
                    <a:pt x="18326741" y="29560183"/>
                  </a:cubicBezTo>
                  <a:cubicBezTo>
                    <a:pt x="17682114" y="29574024"/>
                    <a:pt x="15212396" y="29584693"/>
                    <a:pt x="12740564" y="29580755"/>
                  </a:cubicBezTo>
                  <a:cubicBezTo>
                    <a:pt x="10498544" y="29577199"/>
                    <a:pt x="8257583" y="29565897"/>
                    <a:pt x="6015564" y="29560437"/>
                  </a:cubicBezTo>
                  <a:cubicBezTo>
                    <a:pt x="4455575" y="29556626"/>
                    <a:pt x="2895587" y="29552689"/>
                    <a:pt x="1903222" y="29555101"/>
                  </a:cubicBezTo>
                  <a:cubicBezTo>
                    <a:pt x="1724279" y="29557389"/>
                    <a:pt x="1545209" y="29561451"/>
                    <a:pt x="1366266" y="29555482"/>
                  </a:cubicBezTo>
                  <a:cubicBezTo>
                    <a:pt x="1203325" y="29550022"/>
                    <a:pt x="1034288" y="29540370"/>
                    <a:pt x="877824" y="29490841"/>
                  </a:cubicBezTo>
                  <a:cubicBezTo>
                    <a:pt x="717296" y="29440041"/>
                    <a:pt x="571881" y="29346568"/>
                    <a:pt x="459994" y="29220585"/>
                  </a:cubicBezTo>
                  <a:cubicBezTo>
                    <a:pt x="340233" y="29085837"/>
                    <a:pt x="253238" y="28916421"/>
                    <a:pt x="219710" y="28738999"/>
                  </a:cubicBezTo>
                  <a:cubicBezTo>
                    <a:pt x="199390" y="28631557"/>
                    <a:pt x="195072" y="28521958"/>
                    <a:pt x="194056" y="28412864"/>
                  </a:cubicBezTo>
                  <a:cubicBezTo>
                    <a:pt x="192913" y="28297674"/>
                    <a:pt x="193040" y="28182360"/>
                    <a:pt x="191897" y="28067170"/>
                  </a:cubicBezTo>
                  <a:cubicBezTo>
                    <a:pt x="187452" y="27591810"/>
                    <a:pt x="175260" y="21697407"/>
                    <a:pt x="155702" y="15684808"/>
                  </a:cubicBezTo>
                  <a:cubicBezTo>
                    <a:pt x="136144" y="9697929"/>
                    <a:pt x="109093" y="371266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4820952" y="1016"/>
                    <a:pt x="8355018" y="508"/>
                  </a:cubicBezTo>
                  <a:cubicBezTo>
                    <a:pt x="11967455" y="0"/>
                    <a:pt x="15579892" y="8509"/>
                    <a:pt x="18211680" y="20447"/>
                  </a:cubicBezTo>
                  <a:cubicBezTo>
                    <a:pt x="18440153" y="26797"/>
                    <a:pt x="18668498" y="34036"/>
                    <a:pt x="18896971" y="41783"/>
                  </a:cubicBezTo>
                  <a:cubicBezTo>
                    <a:pt x="19003270" y="45339"/>
                    <a:pt x="19110332" y="45339"/>
                    <a:pt x="19215868" y="60325"/>
                  </a:cubicBezTo>
                  <a:cubicBezTo>
                    <a:pt x="19307943" y="73406"/>
                    <a:pt x="19398240" y="97409"/>
                    <a:pt x="19483965" y="133604"/>
                  </a:cubicBezTo>
                  <a:cubicBezTo>
                    <a:pt x="19611855" y="187579"/>
                    <a:pt x="19754221" y="273050"/>
                    <a:pt x="19814038" y="404368"/>
                  </a:cubicBezTo>
                  <a:cubicBezTo>
                    <a:pt x="19863568" y="513207"/>
                    <a:pt x="19882491" y="634619"/>
                    <a:pt x="19897223" y="752348"/>
                  </a:cubicBezTo>
                  <a:cubicBezTo>
                    <a:pt x="19931640" y="1026287"/>
                    <a:pt x="19930370" y="1304036"/>
                    <a:pt x="19928719" y="1579753"/>
                  </a:cubicBezTo>
                  <a:cubicBezTo>
                    <a:pt x="19926688" y="1908302"/>
                    <a:pt x="19928212" y="4767279"/>
                    <a:pt x="19925925" y="8927868"/>
                  </a:cubicBezTo>
                  <a:cubicBezTo>
                    <a:pt x="19923386" y="13360151"/>
                    <a:pt x="19931133" y="17784395"/>
                    <a:pt x="19952977" y="22208642"/>
                  </a:cubicBezTo>
                  <a:cubicBezTo>
                    <a:pt x="19978249" y="27362757"/>
                    <a:pt x="20024096" y="27969635"/>
                    <a:pt x="20005682" y="28378193"/>
                  </a:cubicBezTo>
                  <a:close/>
                </a:path>
              </a:pathLst>
            </a:custGeom>
            <a:solidFill>
              <a:srgbClr val="C2D4FF"/>
            </a:solidFill>
          </p:spPr>
        </p:sp>
      </p:grpSp>
      <p:sp>
        <p:nvSpPr>
          <p:cNvPr id="16" name="TextBox 15">
            <a:extLst>
              <a:ext uri="{FF2B5EF4-FFF2-40B4-BE49-F238E27FC236}">
                <a16:creationId xmlns:a16="http://schemas.microsoft.com/office/drawing/2014/main" xmlns="" id="{8E18CA49-67E2-5167-F2C0-DF5E5188D335}"/>
              </a:ext>
            </a:extLst>
          </p:cNvPr>
          <p:cNvSpPr txBox="1"/>
          <p:nvPr/>
        </p:nvSpPr>
        <p:spPr>
          <a:xfrm>
            <a:off x="1447800" y="1485900"/>
            <a:ext cx="8877300" cy="769441"/>
          </a:xfrm>
          <a:prstGeom prst="rect">
            <a:avLst/>
          </a:prstGeom>
          <a:noFill/>
        </p:spPr>
        <p:txBody>
          <a:bodyPr wrap="square">
            <a:spAutoFit/>
          </a:bodyPr>
          <a:lstStyle/>
          <a:p>
            <a:pPr marL="742950" indent="-742950">
              <a:buFont typeface="+mj-lt"/>
              <a:buAutoNum type="arabicPeriod" startAt="2"/>
            </a:pPr>
            <a:r>
              <a:rPr lang="en-US" sz="4400" b="1" dirty="0" err="1">
                <a:solidFill>
                  <a:schemeClr val="tx2"/>
                </a:solidFill>
                <a:latin typeface="Arial" panose="020B0604020202020204" pitchFamily="34" charset="0"/>
                <a:cs typeface="Arial" panose="020B0604020202020204" pitchFamily="34" charset="0"/>
              </a:rPr>
              <a:t>Định</a:t>
            </a:r>
            <a:r>
              <a:rPr lang="en-US" sz="4400" b="1" dirty="0">
                <a:solidFill>
                  <a:schemeClr val="tx2"/>
                </a:solidFill>
                <a:latin typeface="Arial" panose="020B0604020202020204" pitchFamily="34" charset="0"/>
                <a:cs typeface="Arial" panose="020B0604020202020204" pitchFamily="34" charset="0"/>
              </a:rPr>
              <a:t> </a:t>
            </a:r>
            <a:r>
              <a:rPr lang="en-US" sz="4400" b="1" dirty="0" err="1">
                <a:solidFill>
                  <a:schemeClr val="tx2"/>
                </a:solidFill>
                <a:latin typeface="Arial" panose="020B0604020202020204" pitchFamily="34" charset="0"/>
                <a:cs typeface="Arial" panose="020B0604020202020204" pitchFamily="34" charset="0"/>
              </a:rPr>
              <a:t>nghĩa</a:t>
            </a:r>
            <a:r>
              <a:rPr lang="en-US" sz="4400" b="1" dirty="0">
                <a:solidFill>
                  <a:schemeClr val="tx2"/>
                </a:solidFill>
                <a:latin typeface="Arial" panose="020B0604020202020204" pitchFamily="34" charset="0"/>
                <a:cs typeface="Arial" panose="020B0604020202020204" pitchFamily="34" charset="0"/>
              </a:rPr>
              <a:t> </a:t>
            </a:r>
            <a:r>
              <a:rPr lang="en-US" sz="4400" b="1" dirty="0" err="1">
                <a:solidFill>
                  <a:schemeClr val="tx2"/>
                </a:solidFill>
                <a:latin typeface="Arial" panose="020B0604020202020204" pitchFamily="34" charset="0"/>
                <a:cs typeface="Arial" panose="020B0604020202020204" pitchFamily="34" charset="0"/>
              </a:rPr>
              <a:t>nhiệt</a:t>
            </a:r>
            <a:r>
              <a:rPr lang="en-US" sz="4400" b="1" dirty="0">
                <a:solidFill>
                  <a:schemeClr val="tx2"/>
                </a:solidFill>
                <a:latin typeface="Arial" panose="020B0604020202020204" pitchFamily="34" charset="0"/>
                <a:cs typeface="Arial" panose="020B0604020202020204" pitchFamily="34" charset="0"/>
              </a:rPr>
              <a:t> dung </a:t>
            </a:r>
            <a:r>
              <a:rPr lang="en-US" sz="4400" b="1" dirty="0" err="1">
                <a:solidFill>
                  <a:schemeClr val="tx2"/>
                </a:solidFill>
                <a:latin typeface="Arial" panose="020B0604020202020204" pitchFamily="34" charset="0"/>
                <a:cs typeface="Arial" panose="020B0604020202020204" pitchFamily="34" charset="0"/>
              </a:rPr>
              <a:t>riêng</a:t>
            </a:r>
            <a:endParaRPr lang="en-US" sz="4400" b="1" dirty="0">
              <a:solidFill>
                <a:schemeClr val="tx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8160F861-0DF6-DAD2-FE89-47681B7BC52F}"/>
              </a:ext>
            </a:extLst>
          </p:cNvPr>
          <p:cNvSpPr txBox="1"/>
          <p:nvPr/>
        </p:nvSpPr>
        <p:spPr>
          <a:xfrm>
            <a:off x="1447800" y="2736925"/>
            <a:ext cx="9372600" cy="5723426"/>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Kí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effectLst/>
                <a:latin typeface="Arial" panose="020B0604020202020204" pitchFamily="34" charset="0"/>
                <a:ea typeface="Times New Roman" panose="02020603050405020304" pitchFamily="18" charset="0"/>
                <a:cs typeface="Arial" panose="020B0604020202020204" pitchFamily="34" charset="0"/>
              </a:rPr>
              <a:t>: 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Đơn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đo</a:t>
            </a:r>
            <a:r>
              <a:rPr lang="en-US" sz="4000" dirty="0">
                <a:effectLst/>
                <a:latin typeface="Arial" panose="020B0604020202020204" pitchFamily="34" charset="0"/>
                <a:ea typeface="Times New Roman" panose="02020603050405020304" pitchFamily="18" charset="0"/>
                <a:cs typeface="Arial" panose="020B0604020202020204" pitchFamily="34" charset="0"/>
              </a:rPr>
              <a:t>: J/</a:t>
            </a:r>
            <a:r>
              <a:rPr lang="en-US" sz="4000" dirty="0" err="1">
                <a:effectLst/>
                <a:latin typeface="Arial" panose="020B0604020202020204" pitchFamily="34" charset="0"/>
                <a:ea typeface="Times New Roman" panose="02020603050405020304" pitchFamily="18" charset="0"/>
                <a:cs typeface="Arial" panose="020B0604020202020204" pitchFamily="34" charset="0"/>
              </a:rPr>
              <a:t>kg.K</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xmlns="" id="{2B859890-7D46-8556-FE26-0D68482030C0}"/>
              </a:ext>
            </a:extLst>
          </p:cNvPr>
          <p:cNvPicPr>
            <a:picLocks noChangeAspect="1"/>
          </p:cNvPicPr>
          <p:nvPr/>
        </p:nvPicPr>
        <p:blipFill>
          <a:blip r:embed="rId2"/>
          <a:stretch>
            <a:fillRect/>
          </a:stretch>
        </p:blipFill>
        <p:spPr>
          <a:xfrm>
            <a:off x="12272041" y="2070170"/>
            <a:ext cx="4937007" cy="6390181"/>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890288A-FA6A-7CC9-B369-8837F725CA56}"/>
              </a:ext>
            </a:extLst>
          </p:cNvPr>
          <p:cNvSpPr/>
          <p:nvPr/>
        </p:nvSpPr>
        <p:spPr>
          <a:xfrm>
            <a:off x="980208" y="483001"/>
            <a:ext cx="6563591" cy="1143000"/>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1 (SGK - tr.21)</a:t>
            </a:r>
          </a:p>
        </p:txBody>
      </p:sp>
      <p:sp>
        <p:nvSpPr>
          <p:cNvPr id="4" name="TextBox 3">
            <a:extLst>
              <a:ext uri="{FF2B5EF4-FFF2-40B4-BE49-F238E27FC236}">
                <a16:creationId xmlns:a16="http://schemas.microsoft.com/office/drawing/2014/main" xmlns="" id="{893002A3-CA65-44EE-C591-7539F3F2C173}"/>
              </a:ext>
            </a:extLst>
          </p:cNvPr>
          <p:cNvSpPr txBox="1"/>
          <p:nvPr/>
        </p:nvSpPr>
        <p:spPr>
          <a:xfrm>
            <a:off x="980208" y="1846471"/>
            <a:ext cx="16230600" cy="274825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Biết nhiệt dung riêng của nước lớn gấp hơn hai lần của dầu, tại sao trong bộ tản nhiệt (làm mát) của máy biến thế, người ta lại dùng dầu mà không dùng nước như trong bộ tản nhiệt của động cơ nhiệt?</a:t>
            </a:r>
            <a:endParaRPr lang="en-US" sz="40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9F0F6747-DDC4-5819-F7FF-C5DC1B571D76}"/>
              </a:ext>
            </a:extLst>
          </p:cNvPr>
          <p:cNvGrpSpPr/>
          <p:nvPr/>
        </p:nvGrpSpPr>
        <p:grpSpPr>
          <a:xfrm>
            <a:off x="952499" y="4838700"/>
            <a:ext cx="7752762" cy="5275824"/>
            <a:chOff x="966353" y="4686300"/>
            <a:chExt cx="7752762" cy="5275824"/>
          </a:xfrm>
        </p:grpSpPr>
        <p:pic>
          <p:nvPicPr>
            <p:cNvPr id="6" name="Picture 5">
              <a:extLst>
                <a:ext uri="{FF2B5EF4-FFF2-40B4-BE49-F238E27FC236}">
                  <a16:creationId xmlns:a16="http://schemas.microsoft.com/office/drawing/2014/main" xmlns="" id="{35AAB24C-068A-785D-774B-881FB56C995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105" b="8915"/>
            <a:stretch/>
          </p:blipFill>
          <p:spPr>
            <a:xfrm>
              <a:off x="966353" y="4686300"/>
              <a:ext cx="7752762" cy="4572142"/>
            </a:xfrm>
            <a:prstGeom prst="rect">
              <a:avLst/>
            </a:prstGeom>
          </p:spPr>
        </p:pic>
        <p:sp>
          <p:nvSpPr>
            <p:cNvPr id="7" name="TextBox 6">
              <a:extLst>
                <a:ext uri="{FF2B5EF4-FFF2-40B4-BE49-F238E27FC236}">
                  <a16:creationId xmlns:a16="http://schemas.microsoft.com/office/drawing/2014/main" xmlns="" id="{182D8AE6-D99C-47BB-11C0-99BDFC900718}"/>
                </a:ext>
              </a:extLst>
            </p:cNvPr>
            <p:cNvSpPr txBox="1"/>
            <p:nvPr/>
          </p:nvSpPr>
          <p:spPr>
            <a:xfrm>
              <a:off x="1718534" y="9438904"/>
              <a:ext cx="6248400" cy="523220"/>
            </a:xfrm>
            <a:prstGeom prst="rect">
              <a:avLst/>
            </a:prstGeom>
            <a:noFill/>
          </p:spPr>
          <p:txBody>
            <a:bodyPr wrap="square" rtlCol="0">
              <a:spAutoFit/>
            </a:bodyPr>
            <a:lstStyle/>
            <a:p>
              <a:pPr algn="ctr"/>
              <a:r>
                <a:rPr lang="en-US" sz="2800" i="1" dirty="0" err="1">
                  <a:solidFill>
                    <a:srgbClr val="0070C0"/>
                  </a:solidFill>
                  <a:latin typeface="Arial" panose="020B0604020202020204" pitchFamily="34" charset="0"/>
                  <a:cs typeface="Arial" panose="020B0604020202020204" pitchFamily="34" charset="0"/>
                </a:rPr>
                <a:t>Sơ</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đồ</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tản</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nhiệt</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của</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máy</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biến</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thế</a:t>
              </a:r>
              <a:endParaRPr lang="en-US" sz="2800" i="1" dirty="0">
                <a:solidFill>
                  <a:srgbClr val="0070C0"/>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xmlns="" id="{4974913D-04DE-EC92-688C-D7386B2A995C}"/>
              </a:ext>
            </a:extLst>
          </p:cNvPr>
          <p:cNvGrpSpPr/>
          <p:nvPr/>
        </p:nvGrpSpPr>
        <p:grpSpPr>
          <a:xfrm>
            <a:off x="9458047" y="4800600"/>
            <a:ext cx="7752761" cy="5313924"/>
            <a:chOff x="9458047" y="4800600"/>
            <a:chExt cx="7752761" cy="5313924"/>
          </a:xfrm>
        </p:grpSpPr>
        <p:pic>
          <p:nvPicPr>
            <p:cNvPr id="10" name="Picture 9">
              <a:extLst>
                <a:ext uri="{FF2B5EF4-FFF2-40B4-BE49-F238E27FC236}">
                  <a16:creationId xmlns:a16="http://schemas.microsoft.com/office/drawing/2014/main" xmlns="" id="{B07A468D-12C7-B3AE-85A2-C79D7CCDE839}"/>
                </a:ext>
              </a:extLst>
            </p:cNvPr>
            <p:cNvPicPr>
              <a:picLocks noChangeAspect="1"/>
            </p:cNvPicPr>
            <p:nvPr/>
          </p:nvPicPr>
          <p:blipFill>
            <a:blip r:embed="rId3">
              <a:clrChange>
                <a:clrFrom>
                  <a:srgbClr val="E6E6E6"/>
                </a:clrFrom>
                <a:clrTo>
                  <a:srgbClr val="E6E6E6">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458047" y="4800600"/>
              <a:ext cx="7752761" cy="4602346"/>
            </a:xfrm>
            <a:prstGeom prst="rect">
              <a:avLst/>
            </a:prstGeom>
          </p:spPr>
        </p:pic>
        <p:sp>
          <p:nvSpPr>
            <p:cNvPr id="11" name="TextBox 10">
              <a:extLst>
                <a:ext uri="{FF2B5EF4-FFF2-40B4-BE49-F238E27FC236}">
                  <a16:creationId xmlns:a16="http://schemas.microsoft.com/office/drawing/2014/main" xmlns="" id="{9B69501D-D0D9-40BC-63E8-5B85B9061172}"/>
                </a:ext>
              </a:extLst>
            </p:cNvPr>
            <p:cNvSpPr txBox="1"/>
            <p:nvPr/>
          </p:nvSpPr>
          <p:spPr>
            <a:xfrm>
              <a:off x="10210227" y="9591304"/>
              <a:ext cx="6248400" cy="523220"/>
            </a:xfrm>
            <a:prstGeom prst="rect">
              <a:avLst/>
            </a:prstGeom>
            <a:noFill/>
          </p:spPr>
          <p:txBody>
            <a:bodyPr wrap="square" rtlCol="0">
              <a:spAutoFit/>
            </a:bodyPr>
            <a:lstStyle/>
            <a:p>
              <a:pPr algn="ctr"/>
              <a:r>
                <a:rPr lang="en-US" sz="2800" i="1" dirty="0" err="1">
                  <a:solidFill>
                    <a:srgbClr val="0070C0"/>
                  </a:solidFill>
                  <a:latin typeface="Arial" panose="020B0604020202020204" pitchFamily="34" charset="0"/>
                  <a:cs typeface="Arial" panose="020B0604020202020204" pitchFamily="34" charset="0"/>
                </a:rPr>
                <a:t>Sơ</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đồ</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tản</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nhiệt</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của</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động</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cơ</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nhiệt</a:t>
              </a:r>
              <a:endParaRPr lang="en-US" sz="2800" i="1"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9741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F0F6747-DDC4-5819-F7FF-C5DC1B571D76}"/>
              </a:ext>
            </a:extLst>
          </p:cNvPr>
          <p:cNvGrpSpPr/>
          <p:nvPr/>
        </p:nvGrpSpPr>
        <p:grpSpPr>
          <a:xfrm>
            <a:off x="952499" y="4838700"/>
            <a:ext cx="7752762" cy="5275824"/>
            <a:chOff x="966353" y="4686300"/>
            <a:chExt cx="7752762" cy="5275824"/>
          </a:xfrm>
        </p:grpSpPr>
        <p:pic>
          <p:nvPicPr>
            <p:cNvPr id="6" name="Picture 5">
              <a:extLst>
                <a:ext uri="{FF2B5EF4-FFF2-40B4-BE49-F238E27FC236}">
                  <a16:creationId xmlns:a16="http://schemas.microsoft.com/office/drawing/2014/main" xmlns="" id="{35AAB24C-068A-785D-774B-881FB56C995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105" b="8915"/>
            <a:stretch/>
          </p:blipFill>
          <p:spPr>
            <a:xfrm>
              <a:off x="966353" y="4686300"/>
              <a:ext cx="7752762" cy="4572142"/>
            </a:xfrm>
            <a:prstGeom prst="rect">
              <a:avLst/>
            </a:prstGeom>
          </p:spPr>
        </p:pic>
        <p:sp>
          <p:nvSpPr>
            <p:cNvPr id="7" name="TextBox 6">
              <a:extLst>
                <a:ext uri="{FF2B5EF4-FFF2-40B4-BE49-F238E27FC236}">
                  <a16:creationId xmlns:a16="http://schemas.microsoft.com/office/drawing/2014/main" xmlns="" id="{182D8AE6-D99C-47BB-11C0-99BDFC900718}"/>
                </a:ext>
              </a:extLst>
            </p:cNvPr>
            <p:cNvSpPr txBox="1"/>
            <p:nvPr/>
          </p:nvSpPr>
          <p:spPr>
            <a:xfrm>
              <a:off x="1718534" y="9438904"/>
              <a:ext cx="6248400" cy="523220"/>
            </a:xfrm>
            <a:prstGeom prst="rect">
              <a:avLst/>
            </a:prstGeom>
            <a:noFill/>
          </p:spPr>
          <p:txBody>
            <a:bodyPr wrap="square" rtlCol="0">
              <a:spAutoFit/>
            </a:bodyPr>
            <a:lstStyle/>
            <a:p>
              <a:pPr algn="ctr"/>
              <a:r>
                <a:rPr lang="en-US" sz="2800" i="1" dirty="0" err="1">
                  <a:solidFill>
                    <a:srgbClr val="0070C0"/>
                  </a:solidFill>
                  <a:latin typeface="Arial" panose="020B0604020202020204" pitchFamily="34" charset="0"/>
                  <a:cs typeface="Arial" panose="020B0604020202020204" pitchFamily="34" charset="0"/>
                </a:rPr>
                <a:t>Sơ</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đồ</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tản</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nhiệt</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của</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máy</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biến</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thế</a:t>
              </a:r>
              <a:endParaRPr lang="en-US" sz="2800" i="1" dirty="0">
                <a:solidFill>
                  <a:srgbClr val="0070C0"/>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xmlns="" id="{4974913D-04DE-EC92-688C-D7386B2A995C}"/>
              </a:ext>
            </a:extLst>
          </p:cNvPr>
          <p:cNvGrpSpPr/>
          <p:nvPr/>
        </p:nvGrpSpPr>
        <p:grpSpPr>
          <a:xfrm>
            <a:off x="9458047" y="4800600"/>
            <a:ext cx="7752761" cy="5313924"/>
            <a:chOff x="9458047" y="4800600"/>
            <a:chExt cx="7752761" cy="5313924"/>
          </a:xfrm>
        </p:grpSpPr>
        <p:pic>
          <p:nvPicPr>
            <p:cNvPr id="10" name="Picture 9">
              <a:extLst>
                <a:ext uri="{FF2B5EF4-FFF2-40B4-BE49-F238E27FC236}">
                  <a16:creationId xmlns:a16="http://schemas.microsoft.com/office/drawing/2014/main" xmlns="" id="{B07A468D-12C7-B3AE-85A2-C79D7CCDE839}"/>
                </a:ext>
              </a:extLst>
            </p:cNvPr>
            <p:cNvPicPr>
              <a:picLocks noChangeAspect="1"/>
            </p:cNvPicPr>
            <p:nvPr/>
          </p:nvPicPr>
          <p:blipFill>
            <a:blip r:embed="rId3">
              <a:clrChange>
                <a:clrFrom>
                  <a:srgbClr val="E6E6E6"/>
                </a:clrFrom>
                <a:clrTo>
                  <a:srgbClr val="E6E6E6">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458047" y="4800600"/>
              <a:ext cx="7752761" cy="4602346"/>
            </a:xfrm>
            <a:prstGeom prst="rect">
              <a:avLst/>
            </a:prstGeom>
          </p:spPr>
        </p:pic>
        <p:sp>
          <p:nvSpPr>
            <p:cNvPr id="11" name="TextBox 10">
              <a:extLst>
                <a:ext uri="{FF2B5EF4-FFF2-40B4-BE49-F238E27FC236}">
                  <a16:creationId xmlns:a16="http://schemas.microsoft.com/office/drawing/2014/main" xmlns="" id="{9B69501D-D0D9-40BC-63E8-5B85B9061172}"/>
                </a:ext>
              </a:extLst>
            </p:cNvPr>
            <p:cNvSpPr txBox="1"/>
            <p:nvPr/>
          </p:nvSpPr>
          <p:spPr>
            <a:xfrm>
              <a:off x="10210227" y="9591304"/>
              <a:ext cx="6248400" cy="523220"/>
            </a:xfrm>
            <a:prstGeom prst="rect">
              <a:avLst/>
            </a:prstGeom>
            <a:noFill/>
          </p:spPr>
          <p:txBody>
            <a:bodyPr wrap="square" rtlCol="0">
              <a:spAutoFit/>
            </a:bodyPr>
            <a:lstStyle/>
            <a:p>
              <a:pPr algn="ctr"/>
              <a:r>
                <a:rPr lang="en-US" sz="2800" i="1" dirty="0" err="1">
                  <a:solidFill>
                    <a:srgbClr val="0070C0"/>
                  </a:solidFill>
                  <a:latin typeface="Arial" panose="020B0604020202020204" pitchFamily="34" charset="0"/>
                  <a:cs typeface="Arial" panose="020B0604020202020204" pitchFamily="34" charset="0"/>
                </a:rPr>
                <a:t>Sơ</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đồ</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tản</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nhiệt</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của</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động</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cơ</a:t>
              </a:r>
              <a:r>
                <a:rPr lang="en-US" sz="2800" i="1" dirty="0">
                  <a:solidFill>
                    <a:srgbClr val="0070C0"/>
                  </a:solidFill>
                  <a:latin typeface="Arial" panose="020B0604020202020204" pitchFamily="34" charset="0"/>
                  <a:cs typeface="Arial" panose="020B0604020202020204" pitchFamily="34" charset="0"/>
                </a:rPr>
                <a:t> </a:t>
              </a:r>
              <a:r>
                <a:rPr lang="en-US" sz="2800" i="1" dirty="0" err="1">
                  <a:solidFill>
                    <a:srgbClr val="0070C0"/>
                  </a:solidFill>
                  <a:latin typeface="Arial" panose="020B0604020202020204" pitchFamily="34" charset="0"/>
                  <a:cs typeface="Arial" panose="020B0604020202020204" pitchFamily="34" charset="0"/>
                </a:rPr>
                <a:t>nhiệt</a:t>
              </a:r>
              <a:endParaRPr lang="en-US" sz="2800" i="1" dirty="0">
                <a:solidFill>
                  <a:srgbClr val="0070C0"/>
                </a:solidFill>
                <a:latin typeface="Arial" panose="020B0604020202020204" pitchFamily="34" charset="0"/>
                <a:cs typeface="Arial" panose="020B0604020202020204" pitchFamily="34" charset="0"/>
              </a:endParaRPr>
            </a:p>
          </p:txBody>
        </p:sp>
      </p:grpSp>
      <p:sp>
        <p:nvSpPr>
          <p:cNvPr id="3" name="Arrow: Up 2">
            <a:extLst>
              <a:ext uri="{FF2B5EF4-FFF2-40B4-BE49-F238E27FC236}">
                <a16:creationId xmlns:a16="http://schemas.microsoft.com/office/drawing/2014/main" xmlns="" id="{9B332F94-EBC4-634E-98EA-1AA8F42C38D6}"/>
              </a:ext>
            </a:extLst>
          </p:cNvPr>
          <p:cNvSpPr/>
          <p:nvPr/>
        </p:nvSpPr>
        <p:spPr>
          <a:xfrm>
            <a:off x="4267200" y="3834069"/>
            <a:ext cx="762000" cy="914400"/>
          </a:xfrm>
          <a:prstGeom prst="upArrow">
            <a:avLst/>
          </a:prstGeom>
          <a:solidFill>
            <a:srgbClr val="F94144"/>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F5107AA-FB26-9087-2B85-FB19E0855ABC}"/>
              </a:ext>
            </a:extLst>
          </p:cNvPr>
          <p:cNvSpPr txBox="1"/>
          <p:nvPr/>
        </p:nvSpPr>
        <p:spPr>
          <a:xfrm>
            <a:off x="771819" y="671205"/>
            <a:ext cx="7933442" cy="2748253"/>
          </a:xfrm>
          <a:prstGeom prst="rect">
            <a:avLst/>
          </a:prstGeom>
          <a:noFill/>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p>
        </p:txBody>
      </p:sp>
      <p:sp>
        <p:nvSpPr>
          <p:cNvPr id="13" name="Arrow: Up 12">
            <a:extLst>
              <a:ext uri="{FF2B5EF4-FFF2-40B4-BE49-F238E27FC236}">
                <a16:creationId xmlns:a16="http://schemas.microsoft.com/office/drawing/2014/main" xmlns="" id="{297E8173-C27A-8CC8-D6AA-186DA054F0D1}"/>
              </a:ext>
            </a:extLst>
          </p:cNvPr>
          <p:cNvSpPr/>
          <p:nvPr/>
        </p:nvSpPr>
        <p:spPr>
          <a:xfrm>
            <a:off x="13219843" y="3834069"/>
            <a:ext cx="762000" cy="914400"/>
          </a:xfrm>
          <a:prstGeom prst="upArrow">
            <a:avLst/>
          </a:prstGeom>
          <a:solidFill>
            <a:srgbClr val="F94144"/>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B48EF866-819C-FE7E-B9FF-347191D6E9D9}"/>
              </a:ext>
            </a:extLst>
          </p:cNvPr>
          <p:cNvSpPr txBox="1"/>
          <p:nvPr/>
        </p:nvSpPr>
        <p:spPr>
          <a:xfrm>
            <a:off x="9962721" y="671205"/>
            <a:ext cx="7276243" cy="2748253"/>
          </a:xfrm>
          <a:prstGeom prst="rect">
            <a:avLst/>
          </a:prstGeom>
          <a:noFill/>
        </p:spPr>
        <p:txBody>
          <a:bodyPr wrap="square">
            <a:spAutoFit/>
          </a:bodyPr>
          <a:lstStyle/>
          <a:p>
            <a:pPr algn="ctr">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nhanh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hơn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dầu</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63397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6D064F2-CE1E-1393-CCBF-EDFF222E7AB2}"/>
              </a:ext>
            </a:extLst>
          </p:cNvPr>
          <p:cNvSpPr/>
          <p:nvPr/>
        </p:nvSpPr>
        <p:spPr>
          <a:xfrm>
            <a:off x="959426" y="876300"/>
            <a:ext cx="6563591" cy="1143000"/>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2 (SGK - tr.21)</a:t>
            </a:r>
          </a:p>
        </p:txBody>
      </p:sp>
      <p:sp>
        <p:nvSpPr>
          <p:cNvPr id="4" name="TextBox 3">
            <a:extLst>
              <a:ext uri="{FF2B5EF4-FFF2-40B4-BE49-F238E27FC236}">
                <a16:creationId xmlns:a16="http://schemas.microsoft.com/office/drawing/2014/main" xmlns="" id="{06A06D9B-5DDE-BD6B-C9DA-722B91A74B5D}"/>
              </a:ext>
            </a:extLst>
          </p:cNvPr>
          <p:cNvSpPr txBox="1"/>
          <p:nvPr/>
        </p:nvSpPr>
        <p:spPr>
          <a:xfrm>
            <a:off x="959426" y="2384379"/>
            <a:ext cx="7630392" cy="5518242"/>
          </a:xfrm>
          <a:prstGeom prst="rect">
            <a:avLst/>
          </a:prstGeom>
          <a:noFill/>
        </p:spPr>
        <p:txBody>
          <a:bodyPr wrap="square">
            <a:spAutoFit/>
          </a:bodyPr>
          <a:lstStyle/>
          <a:p>
            <a:pPr marL="0" marR="0" algn="just">
              <a:lnSpc>
                <a:spcPct val="150000"/>
              </a:lnSpc>
              <a:spcBef>
                <a:spcPts val="0"/>
              </a:spcBef>
              <a:spcAft>
                <a:spcPts val="8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Hãy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dựa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4000" dirty="0">
                <a:effectLst/>
                <a:latin typeface="Arial" panose="020B0604020202020204" pitchFamily="34" charset="0"/>
                <a:ea typeface="Times New Roman" panose="02020603050405020304" pitchFamily="18" charset="0"/>
                <a:cs typeface="Arial" panose="020B0604020202020204" pitchFamily="34" charset="0"/>
              </a:rPr>
              <a:t> 4.1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thích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sao</a:t>
            </a:r>
            <a:r>
              <a:rPr lang="en-US" sz="4000" dirty="0">
                <a:effectLst/>
                <a:latin typeface="Arial" panose="020B0604020202020204" pitchFamily="34" charset="0"/>
                <a:ea typeface="Times New Roman" panose="02020603050405020304" pitchFamily="18" charset="0"/>
                <a:cs typeface="Arial" panose="020B0604020202020204" pitchFamily="34" charset="0"/>
              </a:rPr>
              <a:t> ban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ngày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biển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liền</a:t>
            </a:r>
            <a:r>
              <a:rPr lang="en-US" sz="4000" dirty="0">
                <a:effectLst/>
                <a:latin typeface="Arial" panose="020B0604020202020204" pitchFamily="34" charset="0"/>
                <a:ea typeface="Times New Roman" panose="02020603050405020304" pitchFamily="18" charset="0"/>
                <a:cs typeface="Arial" panose="020B0604020202020204" pitchFamily="34" charset="0"/>
              </a:rPr>
              <a:t>, ban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đêm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ấm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liền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biển</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2BA70A09-8116-BEAE-0F98-EE7135F70697}"/>
              </a:ext>
            </a:extLst>
          </p:cNvPr>
          <p:cNvSpPr txBox="1"/>
          <p:nvPr/>
        </p:nvSpPr>
        <p:spPr>
          <a:xfrm>
            <a:off x="9895610" y="872836"/>
            <a:ext cx="7467600" cy="1478418"/>
          </a:xfrm>
          <a:prstGeom prst="rect">
            <a:avLst/>
          </a:prstGeom>
          <a:noFill/>
        </p:spPr>
        <p:txBody>
          <a:bodyPr wrap="square" rtlCol="0">
            <a:spAutoFit/>
          </a:bodyPr>
          <a:lstStyle/>
          <a:p>
            <a:pPr algn="ctr">
              <a:lnSpc>
                <a:spcPct val="150000"/>
              </a:lnSpc>
            </a:pPr>
            <a:r>
              <a:rPr lang="en-US" sz="3200" b="1" dirty="0" err="1">
                <a:latin typeface="Arial" panose="020B0604020202020204" pitchFamily="34" charset="0"/>
                <a:cs typeface="Arial" panose="020B0604020202020204" pitchFamily="34" charset="0"/>
              </a:rPr>
              <a:t>Bảng</a:t>
            </a:r>
            <a:r>
              <a:rPr lang="en-US" sz="3200" b="1" dirty="0">
                <a:latin typeface="Arial" panose="020B0604020202020204" pitchFamily="34" charset="0"/>
                <a:cs typeface="Arial" panose="020B0604020202020204" pitchFamily="34" charset="0"/>
              </a:rPr>
              <a:t> 4.1. </a:t>
            </a:r>
            <a:r>
              <a:rPr lang="en-US" sz="3200" dirty="0" err="1">
                <a:latin typeface="Arial" panose="020B0604020202020204" pitchFamily="34" charset="0"/>
                <a:cs typeface="Arial" panose="020B0604020202020204" pitchFamily="34" charset="0"/>
              </a:rPr>
              <a:t>Giá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nhiệt</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riêng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chất</a:t>
            </a:r>
            <a:endParaRPr lang="en-US" sz="32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xmlns="" id="{696D4840-0ECA-6586-A499-AA3AA29E6890}"/>
              </a:ext>
            </a:extLst>
          </p:cNvPr>
          <p:cNvGraphicFramePr>
            <a:graphicFrameLocks noGrp="1"/>
          </p:cNvGraphicFramePr>
          <p:nvPr>
            <p:extLst>
              <p:ext uri="{D42A27DB-BD31-4B8C-83A1-F6EECF244321}">
                <p14:modId xmlns:p14="http://schemas.microsoft.com/office/powerpoint/2010/main" val="2608537074"/>
              </p:ext>
            </p:extLst>
          </p:nvPr>
        </p:nvGraphicFramePr>
        <p:xfrm>
          <a:off x="10086110" y="2671975"/>
          <a:ext cx="7086600" cy="7261017"/>
        </p:xfrm>
        <a:graphic>
          <a:graphicData uri="http://schemas.openxmlformats.org/drawingml/2006/table">
            <a:tbl>
              <a:tblPr firstRow="1" bandRow="1">
                <a:tableStyleId>{5940675A-B579-460E-94D1-54222C63F5DA}</a:tableStyleId>
              </a:tblPr>
              <a:tblGrid>
                <a:gridCol w="2552700">
                  <a:extLst>
                    <a:ext uri="{9D8B030D-6E8A-4147-A177-3AD203B41FA5}">
                      <a16:colId xmlns:a16="http://schemas.microsoft.com/office/drawing/2014/main" xmlns="" val="3110442180"/>
                    </a:ext>
                  </a:extLst>
                </a:gridCol>
                <a:gridCol w="4533900">
                  <a:extLst>
                    <a:ext uri="{9D8B030D-6E8A-4147-A177-3AD203B41FA5}">
                      <a16:colId xmlns:a16="http://schemas.microsoft.com/office/drawing/2014/main" xmlns="" val="3227804590"/>
                    </a:ext>
                  </a:extLst>
                </a:gridCol>
              </a:tblGrid>
              <a:tr h="1463721">
                <a:tc>
                  <a:txBody>
                    <a:bodyPr/>
                    <a:lstStyle/>
                    <a:p>
                      <a:pPr algn="ctr">
                        <a:lnSpc>
                          <a:spcPct val="130000"/>
                        </a:lnSpc>
                      </a:pPr>
                      <a:r>
                        <a:rPr lang="en-US" sz="3200" b="1" dirty="0" err="1">
                          <a:latin typeface="Arial" panose="020B0604020202020204" pitchFamily="34" charset="0"/>
                          <a:cs typeface="Arial" panose="020B0604020202020204" pitchFamily="34" charset="0"/>
                        </a:rPr>
                        <a:t>Chất</a:t>
                      </a:r>
                      <a:endParaRPr lang="en-US" sz="3200" b="1"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30000"/>
                        </a:lnSpc>
                      </a:pPr>
                      <a:r>
                        <a:rPr lang="en-US" sz="3200" b="1" dirty="0" err="1">
                          <a:latin typeface="Arial" panose="020B0604020202020204" pitchFamily="34" charset="0"/>
                          <a:cs typeface="Arial" panose="020B0604020202020204" pitchFamily="34" charset="0"/>
                        </a:rPr>
                        <a:t>Nhiệt</a:t>
                      </a:r>
                      <a:r>
                        <a:rPr lang="en-US" sz="3200" b="1" dirty="0">
                          <a:latin typeface="Arial" panose="020B0604020202020204" pitchFamily="34" charset="0"/>
                          <a:cs typeface="Arial" panose="020B0604020202020204" pitchFamily="34" charset="0"/>
                        </a:rPr>
                        <a:t> dung </a:t>
                      </a:r>
                      <a:r>
                        <a:rPr lang="en-US" sz="3200" b="1" dirty="0" err="1">
                          <a:latin typeface="Arial" panose="020B0604020202020204" pitchFamily="34" charset="0"/>
                          <a:cs typeface="Arial" panose="020B0604020202020204" pitchFamily="34" charset="0"/>
                        </a:rPr>
                        <a:t>riêng</a:t>
                      </a:r>
                      <a:r>
                        <a:rPr lang="en-US" sz="3200" b="1" dirty="0">
                          <a:latin typeface="Arial" panose="020B0604020202020204" pitchFamily="34" charset="0"/>
                          <a:cs typeface="Arial" panose="020B0604020202020204" pitchFamily="34" charset="0"/>
                        </a:rPr>
                        <a:t> (J/</a:t>
                      </a:r>
                      <a:r>
                        <a:rPr lang="en-US" sz="3200" b="1" dirty="0" err="1">
                          <a:latin typeface="Arial" panose="020B0604020202020204" pitchFamily="34" charset="0"/>
                          <a:cs typeface="Arial" panose="020B0604020202020204" pitchFamily="34" charset="0"/>
                        </a:rPr>
                        <a:t>kg.K</a:t>
                      </a:r>
                      <a:r>
                        <a:rPr lang="en-US" sz="3200" b="1" dirty="0">
                          <a:latin typeface="Arial" panose="020B0604020202020204" pitchFamily="34" charset="0"/>
                          <a:cs typeface="Arial" panose="020B0604020202020204" pitchFamily="34" charset="0"/>
                        </a:rPr>
                        <a: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2457692009"/>
                  </a:ext>
                </a:extLst>
              </a:tr>
              <a:tr h="3975100">
                <a:tc>
                  <a:txBody>
                    <a:bodyPr/>
                    <a:lstStyle/>
                    <a:p>
                      <a:pPr algn="l">
                        <a:lnSpc>
                          <a:spcPct val="130000"/>
                        </a:lnSpc>
                      </a:pPr>
                      <a:r>
                        <a:rPr lang="en-US" sz="3200" dirty="0" err="1">
                          <a:latin typeface="Arial" panose="020B0604020202020204" pitchFamily="34" charset="0"/>
                          <a:cs typeface="Arial" panose="020B0604020202020204" pitchFamily="34" charset="0"/>
                        </a:rPr>
                        <a:t>Nước</a:t>
                      </a:r>
                      <a:endParaRPr lang="en-US" sz="3200" dirty="0">
                        <a:latin typeface="Arial" panose="020B0604020202020204" pitchFamily="34" charset="0"/>
                        <a:cs typeface="Arial" panose="020B0604020202020204" pitchFamily="34" charset="0"/>
                      </a:endParaRPr>
                    </a:p>
                    <a:p>
                      <a:pPr algn="l">
                        <a:lnSpc>
                          <a:spcPct val="130000"/>
                        </a:lnSpc>
                      </a:pP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đá</a:t>
                      </a:r>
                      <a:endParaRPr lang="en-US" sz="3200" dirty="0">
                        <a:latin typeface="Arial" panose="020B0604020202020204" pitchFamily="34" charset="0"/>
                        <a:cs typeface="Arial" panose="020B0604020202020204" pitchFamily="34" charset="0"/>
                      </a:endParaRPr>
                    </a:p>
                    <a:p>
                      <a:pPr algn="l">
                        <a:lnSpc>
                          <a:spcPct val="130000"/>
                        </a:lnSpc>
                      </a:pP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khí</a:t>
                      </a:r>
                      <a:endParaRPr lang="en-US" sz="3200" dirty="0">
                        <a:latin typeface="Arial" panose="020B0604020202020204" pitchFamily="34" charset="0"/>
                        <a:cs typeface="Arial" panose="020B0604020202020204" pitchFamily="34" charset="0"/>
                      </a:endParaRPr>
                    </a:p>
                    <a:p>
                      <a:pPr algn="l">
                        <a:lnSpc>
                          <a:spcPct val="130000"/>
                        </a:lnSpc>
                      </a:pPr>
                      <a:r>
                        <a:rPr lang="en-US" sz="3200" dirty="0" err="1">
                          <a:latin typeface="Arial" panose="020B0604020202020204" pitchFamily="34" charset="0"/>
                          <a:cs typeface="Arial" panose="020B0604020202020204" pitchFamily="34" charset="0"/>
                        </a:rPr>
                        <a:t>Thủy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tinh</a:t>
                      </a:r>
                      <a:endParaRPr lang="en-US" sz="3200" dirty="0">
                        <a:latin typeface="Arial" panose="020B0604020202020204" pitchFamily="34" charset="0"/>
                        <a:cs typeface="Arial" panose="020B0604020202020204" pitchFamily="34" charset="0"/>
                      </a:endParaRPr>
                    </a:p>
                    <a:p>
                      <a:pPr algn="l">
                        <a:lnSpc>
                          <a:spcPct val="130000"/>
                        </a:lnSpc>
                      </a:pPr>
                      <a:r>
                        <a:rPr lang="en-US" sz="3200" dirty="0" err="1">
                          <a:latin typeface="Arial" panose="020B0604020202020204" pitchFamily="34" charset="0"/>
                          <a:cs typeface="Arial" panose="020B0604020202020204" pitchFamily="34" charset="0"/>
                        </a:rPr>
                        <a:t>Đất</a:t>
                      </a:r>
                      <a:endParaRPr lang="en-US" sz="3200" dirty="0">
                        <a:latin typeface="Arial" panose="020B0604020202020204" pitchFamily="34" charset="0"/>
                        <a:cs typeface="Arial" panose="020B0604020202020204" pitchFamily="34" charset="0"/>
                      </a:endParaRPr>
                    </a:p>
                    <a:p>
                      <a:pPr algn="l">
                        <a:lnSpc>
                          <a:spcPct val="130000"/>
                        </a:lnSpc>
                      </a:pPr>
                      <a:r>
                        <a:rPr lang="en-US" sz="3200" dirty="0" err="1">
                          <a:latin typeface="Arial" panose="020B0604020202020204" pitchFamily="34" charset="0"/>
                          <a:cs typeface="Arial" panose="020B0604020202020204" pitchFamily="34" charset="0"/>
                        </a:rPr>
                        <a:t>Sắt</a:t>
                      </a:r>
                      <a:endParaRPr lang="en-US" sz="3200" dirty="0">
                        <a:latin typeface="Arial" panose="020B0604020202020204" pitchFamily="34" charset="0"/>
                        <a:cs typeface="Arial" panose="020B0604020202020204" pitchFamily="34" charset="0"/>
                      </a:endParaRPr>
                    </a:p>
                    <a:p>
                      <a:pPr algn="l">
                        <a:lnSpc>
                          <a:spcPct val="130000"/>
                        </a:lnSpc>
                      </a:pPr>
                      <a:r>
                        <a:rPr lang="en-US" sz="3200" dirty="0" err="1">
                          <a:latin typeface="Arial" panose="020B0604020202020204" pitchFamily="34" charset="0"/>
                          <a:cs typeface="Arial" panose="020B0604020202020204" pitchFamily="34" charset="0"/>
                        </a:rPr>
                        <a:t>Đồng</a:t>
                      </a:r>
                      <a:endParaRPr lang="en-US" sz="3200" dirty="0">
                        <a:latin typeface="Arial" panose="020B0604020202020204" pitchFamily="34" charset="0"/>
                        <a:cs typeface="Arial" panose="020B0604020202020204" pitchFamily="34" charset="0"/>
                      </a:endParaRPr>
                    </a:p>
                    <a:p>
                      <a:pPr algn="l">
                        <a:lnSpc>
                          <a:spcPct val="130000"/>
                        </a:lnSpc>
                      </a:pPr>
                      <a:r>
                        <a:rPr lang="en-US" sz="3200" dirty="0" err="1">
                          <a:latin typeface="Arial" panose="020B0604020202020204" pitchFamily="34" charset="0"/>
                          <a:cs typeface="Arial" panose="020B0604020202020204" pitchFamily="34" charset="0"/>
                        </a:rPr>
                        <a:t>Thủy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ngân</a:t>
                      </a:r>
                      <a:endParaRPr lang="en-US" sz="3200" dirty="0">
                        <a:latin typeface="Arial" panose="020B0604020202020204" pitchFamily="34" charset="0"/>
                        <a:cs typeface="Arial" panose="020B0604020202020204" pitchFamily="34" charset="0"/>
                      </a:endParaRPr>
                    </a:p>
                    <a:p>
                      <a:pPr algn="l">
                        <a:lnSpc>
                          <a:spcPct val="130000"/>
                        </a:lnSpc>
                      </a:pPr>
                      <a:r>
                        <a:rPr lang="en-US" sz="3200" dirty="0" err="1">
                          <a:latin typeface="Arial" panose="020B0604020202020204" pitchFamily="34" charset="0"/>
                          <a:cs typeface="Arial" panose="020B0604020202020204" pitchFamily="34" charset="0"/>
                        </a:rPr>
                        <a:t>Chì</a:t>
                      </a:r>
                      <a:endParaRPr lang="en-US" sz="3200" dirty="0">
                        <a:latin typeface="Arial" panose="020B0604020202020204" pitchFamily="34" charset="0"/>
                        <a:cs typeface="Arial" panose="020B06040202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3200" dirty="0">
                          <a:latin typeface="Arial" panose="020B0604020202020204" pitchFamily="34" charset="0"/>
                          <a:cs typeface="Arial" panose="020B0604020202020204" pitchFamily="34" charset="0"/>
                        </a:rPr>
                        <a:t>4 200</a:t>
                      </a:r>
                    </a:p>
                    <a:p>
                      <a:pPr algn="ctr">
                        <a:lnSpc>
                          <a:spcPct val="130000"/>
                        </a:lnSpc>
                      </a:pPr>
                      <a:r>
                        <a:rPr lang="en-US" sz="3200" dirty="0">
                          <a:latin typeface="Arial" panose="020B0604020202020204" pitchFamily="34" charset="0"/>
                          <a:cs typeface="Arial" panose="020B0604020202020204" pitchFamily="34" charset="0"/>
                        </a:rPr>
                        <a:t>2 100</a:t>
                      </a:r>
                    </a:p>
                    <a:p>
                      <a:pPr algn="ctr">
                        <a:lnSpc>
                          <a:spcPct val="130000"/>
                        </a:lnSpc>
                      </a:pPr>
                      <a:r>
                        <a:rPr lang="en-US" sz="3200" dirty="0">
                          <a:latin typeface="Arial" panose="020B0604020202020204" pitchFamily="34" charset="0"/>
                          <a:cs typeface="Arial" panose="020B0604020202020204" pitchFamily="34" charset="0"/>
                        </a:rPr>
                        <a:t>1 000</a:t>
                      </a:r>
                    </a:p>
                    <a:p>
                      <a:pPr algn="ctr">
                        <a:lnSpc>
                          <a:spcPct val="130000"/>
                        </a:lnSpc>
                      </a:pPr>
                      <a:r>
                        <a:rPr lang="en-US" sz="3200" dirty="0">
                          <a:latin typeface="Arial" panose="020B0604020202020204" pitchFamily="34" charset="0"/>
                          <a:cs typeface="Arial" panose="020B0604020202020204" pitchFamily="34" charset="0"/>
                        </a:rPr>
                        <a:t>840</a:t>
                      </a:r>
                    </a:p>
                    <a:p>
                      <a:pPr algn="ctr">
                        <a:lnSpc>
                          <a:spcPct val="130000"/>
                        </a:lnSpc>
                      </a:pPr>
                      <a:r>
                        <a:rPr lang="en-US" sz="3200" dirty="0">
                          <a:latin typeface="Arial" panose="020B0604020202020204" pitchFamily="34" charset="0"/>
                          <a:cs typeface="Arial" panose="020B0604020202020204" pitchFamily="34" charset="0"/>
                        </a:rPr>
                        <a:t>800</a:t>
                      </a:r>
                    </a:p>
                    <a:p>
                      <a:pPr algn="ctr">
                        <a:lnSpc>
                          <a:spcPct val="130000"/>
                        </a:lnSpc>
                      </a:pPr>
                      <a:r>
                        <a:rPr lang="en-US" sz="3200" dirty="0">
                          <a:latin typeface="Arial" panose="020B0604020202020204" pitchFamily="34" charset="0"/>
                          <a:cs typeface="Arial" panose="020B0604020202020204" pitchFamily="34" charset="0"/>
                        </a:rPr>
                        <a:t>440</a:t>
                      </a:r>
                    </a:p>
                    <a:p>
                      <a:pPr algn="ctr">
                        <a:lnSpc>
                          <a:spcPct val="130000"/>
                        </a:lnSpc>
                      </a:pPr>
                      <a:r>
                        <a:rPr lang="en-US" sz="3200" dirty="0">
                          <a:latin typeface="Arial" panose="020B0604020202020204" pitchFamily="34" charset="0"/>
                          <a:cs typeface="Arial" panose="020B0604020202020204" pitchFamily="34" charset="0"/>
                        </a:rPr>
                        <a:t>380</a:t>
                      </a:r>
                    </a:p>
                    <a:p>
                      <a:pPr algn="ctr">
                        <a:lnSpc>
                          <a:spcPct val="130000"/>
                        </a:lnSpc>
                      </a:pPr>
                      <a:r>
                        <a:rPr lang="en-US" sz="3200" dirty="0">
                          <a:latin typeface="Arial" panose="020B0604020202020204" pitchFamily="34" charset="0"/>
                          <a:cs typeface="Arial" panose="020B0604020202020204" pitchFamily="34" charset="0"/>
                        </a:rPr>
                        <a:t>140</a:t>
                      </a:r>
                    </a:p>
                    <a:p>
                      <a:pPr algn="ctr">
                        <a:lnSpc>
                          <a:spcPct val="130000"/>
                        </a:lnSpc>
                      </a:pPr>
                      <a:r>
                        <a:rPr lang="en-US" sz="3200" dirty="0">
                          <a:latin typeface="Arial" panose="020B0604020202020204" pitchFamily="34" charset="0"/>
                          <a:cs typeface="Arial" panose="020B0604020202020204" pitchFamily="34" charset="0"/>
                        </a:rPr>
                        <a:t>130</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44982929"/>
                  </a:ext>
                </a:extLst>
              </a:tr>
            </a:tbl>
          </a:graphicData>
        </a:graphic>
      </p:graphicFrame>
      <p:pic>
        <p:nvPicPr>
          <p:cNvPr id="8" name="Picture 7">
            <a:extLst>
              <a:ext uri="{FF2B5EF4-FFF2-40B4-BE49-F238E27FC236}">
                <a16:creationId xmlns:a16="http://schemas.microsoft.com/office/drawing/2014/main" xmlns="" id="{2D30E763-FB4B-5A03-8DEF-DF30EF7F4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612" y="7505700"/>
            <a:ext cx="2196412" cy="2528317"/>
          </a:xfrm>
          <a:prstGeom prst="rect">
            <a:avLst/>
          </a:prstGeom>
        </p:spPr>
      </p:pic>
    </p:spTree>
    <p:extLst>
      <p:ext uri="{BB962C8B-B14F-4D97-AF65-F5344CB8AC3E}">
        <p14:creationId xmlns:p14="http://schemas.microsoft.com/office/powerpoint/2010/main" val="414440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FE1DAA5-BE42-8E87-5AC4-C25C7C1C8F67}"/>
              </a:ext>
            </a:extLst>
          </p:cNvPr>
          <p:cNvPicPr>
            <a:picLocks noChangeAspect="1"/>
          </p:cNvPicPr>
          <p:nvPr/>
        </p:nvPicPr>
        <p:blipFill rotWithShape="1">
          <a:blip r:embed="rId2">
            <a:extLst>
              <a:ext uri="{28A0092B-C50C-407E-A947-70E740481C1C}">
                <a14:useLocalDpi xmlns:a14="http://schemas.microsoft.com/office/drawing/2010/main" val="0"/>
              </a:ext>
            </a:extLst>
          </a:blip>
          <a:srcRect l="1706" t="2593" r="1857" b="52222"/>
          <a:stretch/>
        </p:blipFill>
        <p:spPr>
          <a:xfrm>
            <a:off x="228600" y="342900"/>
            <a:ext cx="8610600" cy="4648200"/>
          </a:xfrm>
          <a:prstGeom prst="rect">
            <a:avLst/>
          </a:prstGeom>
        </p:spPr>
      </p:pic>
      <p:pic>
        <p:nvPicPr>
          <p:cNvPr id="5" name="Picture 4">
            <a:extLst>
              <a:ext uri="{FF2B5EF4-FFF2-40B4-BE49-F238E27FC236}">
                <a16:creationId xmlns:a16="http://schemas.microsoft.com/office/drawing/2014/main" xmlns="" id="{C4325578-9F72-6CB2-D9A4-D55D521978F0}"/>
              </a:ext>
            </a:extLst>
          </p:cNvPr>
          <p:cNvPicPr>
            <a:picLocks noChangeAspect="1"/>
          </p:cNvPicPr>
          <p:nvPr/>
        </p:nvPicPr>
        <p:blipFill rotWithShape="1">
          <a:blip r:embed="rId2">
            <a:extLst>
              <a:ext uri="{28A0092B-C50C-407E-A947-70E740481C1C}">
                <a14:useLocalDpi xmlns:a14="http://schemas.microsoft.com/office/drawing/2010/main" val="0"/>
              </a:ext>
            </a:extLst>
          </a:blip>
          <a:srcRect l="2560" t="52323" r="1004" b="2492"/>
          <a:stretch/>
        </p:blipFill>
        <p:spPr>
          <a:xfrm>
            <a:off x="228600" y="5257800"/>
            <a:ext cx="8610600" cy="4648200"/>
          </a:xfrm>
          <a:prstGeom prst="rect">
            <a:avLst/>
          </a:prstGeom>
        </p:spPr>
      </p:pic>
      <p:grpSp>
        <p:nvGrpSpPr>
          <p:cNvPr id="6" name="Group 5">
            <a:extLst>
              <a:ext uri="{FF2B5EF4-FFF2-40B4-BE49-F238E27FC236}">
                <a16:creationId xmlns:a16="http://schemas.microsoft.com/office/drawing/2014/main" xmlns="" id="{91100355-F981-093C-C7F3-87A99EE098D1}"/>
              </a:ext>
            </a:extLst>
          </p:cNvPr>
          <p:cNvGrpSpPr/>
          <p:nvPr/>
        </p:nvGrpSpPr>
        <p:grpSpPr>
          <a:xfrm>
            <a:off x="9601200" y="571500"/>
            <a:ext cx="4381500" cy="1186887"/>
            <a:chOff x="876300" y="716705"/>
            <a:chExt cx="4381500" cy="1186887"/>
          </a:xfrm>
        </p:grpSpPr>
        <p:pic>
          <p:nvPicPr>
            <p:cNvPr id="7" name="Picture 6">
              <a:extLst>
                <a:ext uri="{FF2B5EF4-FFF2-40B4-BE49-F238E27FC236}">
                  <a16:creationId xmlns:a16="http://schemas.microsoft.com/office/drawing/2014/main" xmlns="" id="{AE5DD841-E713-13EF-A138-2CCFC83BC52C}"/>
                </a:ext>
              </a:extLst>
            </p:cNvPr>
            <p:cNvPicPr>
              <a:picLocks noChangeAspect="1"/>
            </p:cNvPicPr>
            <p:nvPr/>
          </p:nvPicPr>
          <p:blipFill>
            <a:blip r:embed="rId3"/>
            <a:stretch>
              <a:fillRect/>
            </a:stretch>
          </p:blipFill>
          <p:spPr>
            <a:xfrm>
              <a:off x="876300" y="716705"/>
              <a:ext cx="4381500" cy="1186887"/>
            </a:xfrm>
            <a:prstGeom prst="rect">
              <a:avLst/>
            </a:prstGeom>
          </p:spPr>
        </p:pic>
        <p:sp>
          <p:nvSpPr>
            <p:cNvPr id="8" name="TextBox 7">
              <a:extLst>
                <a:ext uri="{FF2B5EF4-FFF2-40B4-BE49-F238E27FC236}">
                  <a16:creationId xmlns:a16="http://schemas.microsoft.com/office/drawing/2014/main" xmlns="" id="{2B890983-688B-885F-0929-7C23BF224F41}"/>
                </a:ext>
              </a:extLst>
            </p:cNvPr>
            <p:cNvSpPr txBox="1"/>
            <p:nvPr/>
          </p:nvSpPr>
          <p:spPr>
            <a:xfrm>
              <a:off x="2171523" y="947996"/>
              <a:ext cx="2743200" cy="738664"/>
            </a:xfrm>
            <a:prstGeom prst="rect">
              <a:avLst/>
            </a:prstGeom>
            <a:noFill/>
          </p:spPr>
          <p:txBody>
            <a:bodyPr wrap="square" rtlCol="0">
              <a:spAutoFit/>
            </a:bodyPr>
            <a:lstStyle/>
            <a:p>
              <a:r>
                <a:rPr lang="en-US" sz="4200" b="1" dirty="0" err="1">
                  <a:solidFill>
                    <a:schemeClr val="bg1"/>
                  </a:solidFill>
                  <a:latin typeface="Arial" panose="020B0604020202020204" pitchFamily="34" charset="0"/>
                  <a:cs typeface="Arial" panose="020B0604020202020204" pitchFamily="34" charset="0"/>
                </a:rPr>
                <a:t>Giải</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thích</a:t>
              </a:r>
              <a:endParaRPr lang="en-US" sz="4200" b="1" dirty="0">
                <a:solidFill>
                  <a:schemeClr val="bg1"/>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xmlns="" id="{8FECD4F1-D70A-A9DE-D8C6-0BD95B3BB53E}"/>
              </a:ext>
            </a:extLst>
          </p:cNvPr>
          <p:cNvSpPr txBox="1"/>
          <p:nvPr/>
        </p:nvSpPr>
        <p:spPr>
          <a:xfrm>
            <a:off x="9144000" y="2016693"/>
            <a:ext cx="8763000" cy="7571240"/>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en-US" sz="3600" dirty="0" err="1">
                <a:latin typeface="Arial" panose="020B0604020202020204" pitchFamily="34" charset="0"/>
                <a:ea typeface="Calibri" panose="020F0502020204030204" pitchFamily="34" charset="0"/>
                <a:cs typeface="Arial" panose="020B0604020202020204" pitchFamily="34" charset="0"/>
              </a:rPr>
              <a:t>Đất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nhiệt</a:t>
            </a:r>
            <a:r>
              <a:rPr lang="en-US" sz="3600" dirty="0">
                <a:latin typeface="Arial" panose="020B0604020202020204" pitchFamily="34" charset="0"/>
                <a:ea typeface="Calibri" panose="020F0502020204030204" pitchFamily="34" charset="0"/>
                <a:cs typeface="Arial" panose="020B0604020202020204" pitchFamily="34" charset="0"/>
              </a:rPr>
              <a:t> dung </a:t>
            </a:r>
            <a:r>
              <a:rPr lang="en-US" sz="3600" dirty="0" err="1">
                <a:latin typeface="Arial" panose="020B0604020202020204" pitchFamily="34" charset="0"/>
                <a:ea typeface="Calibri" panose="020F0502020204030204" pitchFamily="34" charset="0"/>
                <a:cs typeface="Arial" panose="020B0604020202020204" pitchFamily="34" charset="0"/>
              </a:rPr>
              <a:t>riêng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nhỏ</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hơn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nước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khoảng</a:t>
            </a:r>
            <a:r>
              <a:rPr lang="en-US" sz="3600" dirty="0">
                <a:latin typeface="Arial" panose="020B0604020202020204" pitchFamily="34" charset="0"/>
                <a:ea typeface="Calibri" panose="020F0502020204030204" pitchFamily="34" charset="0"/>
                <a:cs typeface="Arial" panose="020B0604020202020204" pitchFamily="34" charset="0"/>
              </a:rPr>
              <a:t> 5 </a:t>
            </a:r>
            <a:r>
              <a:rPr lang="en-US" sz="3600" dirty="0" err="1">
                <a:latin typeface="Arial" panose="020B0604020202020204" pitchFamily="34" charset="0"/>
                <a:ea typeface="Calibri" panose="020F0502020204030204" pitchFamily="34" charset="0"/>
                <a:cs typeface="Arial" panose="020B0604020202020204" pitchFamily="34" charset="0"/>
              </a:rPr>
              <a:t>lần</a:t>
            </a:r>
            <a:r>
              <a:rPr lang="en-US" sz="3600" dirty="0">
                <a:latin typeface="Arial" panose="020B0604020202020204" pitchFamily="34" charset="0"/>
                <a:ea typeface="Calibri" panose="020F0502020204030204" pitchFamily="34" charset="0"/>
                <a:cs typeface="Arial" panose="020B0604020202020204" pitchFamily="34" charset="0"/>
              </a:rPr>
              <a:t>. Ban </a:t>
            </a:r>
            <a:r>
              <a:rPr lang="en-US" sz="3600" dirty="0" err="1">
                <a:latin typeface="Arial" panose="020B0604020202020204" pitchFamily="34" charset="0"/>
                <a:ea typeface="Calibri" panose="020F0502020204030204" pitchFamily="34" charset="0"/>
                <a:cs typeface="Arial" panose="020B0604020202020204" pitchFamily="34" charset="0"/>
              </a:rPr>
              <a:t>ngày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Mặt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mọc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thì</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mặt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nóng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nhanh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hơn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nước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biển</a:t>
            </a:r>
            <a:r>
              <a:rPr lang="en-US" sz="3600" dirty="0">
                <a:latin typeface="Arial" panose="020B0604020202020204" pitchFamily="34" charset="0"/>
                <a:ea typeface="Calibri" panose="020F0502020204030204" pitchFamily="34" charset="0"/>
                <a:cs typeface="Arial" panose="020B0604020202020204" pitchFamily="34" charset="0"/>
              </a:rPr>
              <a:t> → </a:t>
            </a:r>
            <a:r>
              <a:rPr lang="en-US" sz="3600" dirty="0" err="1">
                <a:latin typeface="Arial" panose="020B0604020202020204" pitchFamily="34" charset="0"/>
                <a:ea typeface="Calibri" panose="020F0502020204030204" pitchFamily="34" charset="0"/>
                <a:cs typeface="Arial" panose="020B0604020202020204" pitchFamily="34" charset="0"/>
              </a:rPr>
              <a:t>nhiệt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độ</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liền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lớn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hơn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nhiệt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độ</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ngoài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biển</a:t>
            </a:r>
            <a:r>
              <a:rPr lang="en-US" sz="3600" dirty="0">
                <a:latin typeface="Arial" panose="020B0604020202020204" pitchFamily="34" charset="0"/>
                <a:ea typeface="Calibri" panose="020F0502020204030204" pitchFamily="34" charset="0"/>
                <a:cs typeface="Arial" panose="020B0604020202020204" pitchFamily="34" charset="0"/>
              </a:rPr>
              <a:t> →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liền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áp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suất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nhỏ</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hơn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ngoài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biển</a:t>
            </a:r>
            <a:r>
              <a:rPr lang="en-US" sz="3600" dirty="0">
                <a:latin typeface="Arial" panose="020B0604020202020204" pitchFamily="34" charset="0"/>
                <a:ea typeface="Calibri" panose="020F0502020204030204" pitchFamily="34" charset="0"/>
                <a:cs typeface="Arial" panose="020B0604020202020204" pitchFamily="34" charset="0"/>
              </a:rPr>
              <a:t> → </a:t>
            </a:r>
            <a:r>
              <a:rPr lang="en-US" sz="3600" dirty="0" err="1">
                <a:latin typeface="Arial" panose="020B0604020202020204" pitchFamily="34" charset="0"/>
                <a:ea typeface="Calibri" panose="020F0502020204030204" pitchFamily="34" charset="0"/>
                <a:cs typeface="Arial" panose="020B0604020202020204" pitchFamily="34" charset="0"/>
              </a:rPr>
              <a:t>gió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thổi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từ</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liền</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800"/>
              </a:spcAft>
              <a:buFont typeface="Wingdings" panose="05000000000000000000" pitchFamily="2" charset="2"/>
              <a:buChar char="§"/>
            </a:pPr>
            <a:r>
              <a:rPr lang="en-US" sz="3600" dirty="0">
                <a:effectLst/>
                <a:latin typeface="Arial" panose="020B0604020202020204" pitchFamily="34" charset="0"/>
                <a:ea typeface="Calibri" panose="020F0502020204030204" pitchFamily="34" charset="0"/>
                <a:cs typeface="Arial" panose="020B0604020202020204" pitchFamily="34" charset="0"/>
              </a:rPr>
              <a:t>Ban </a:t>
            </a:r>
            <a:r>
              <a:rPr lang="en-US" sz="3600" dirty="0" err="1">
                <a:latin typeface="Arial" panose="020B0604020202020204" pitchFamily="34" charset="0"/>
                <a:ea typeface="Calibri" panose="020F0502020204030204" pitchFamily="34" charset="0"/>
                <a:cs typeface="Arial" panose="020B0604020202020204" pitchFamily="34" charset="0"/>
              </a:rPr>
              <a:t>đêm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thì</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lại</a:t>
            </a:r>
            <a:r>
              <a:rPr lang="en-US" sz="3600" dirty="0">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15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anim calcmode="lin" valueType="num">
                                      <p:cBhvr>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left)">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A15B550-2585-0256-BACF-5B6CAA21E38C}"/>
              </a:ext>
            </a:extLst>
          </p:cNvPr>
          <p:cNvSpPr/>
          <p:nvPr/>
        </p:nvSpPr>
        <p:spPr>
          <a:xfrm>
            <a:off x="1023504" y="916094"/>
            <a:ext cx="6563591" cy="1143000"/>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3 (SGK - tr.21)</a:t>
            </a:r>
          </a:p>
        </p:txBody>
      </p:sp>
      <p:sp>
        <p:nvSpPr>
          <p:cNvPr id="4" name="TextBox 3">
            <a:extLst>
              <a:ext uri="{FF2B5EF4-FFF2-40B4-BE49-F238E27FC236}">
                <a16:creationId xmlns:a16="http://schemas.microsoft.com/office/drawing/2014/main" xmlns="" id="{8C1C15C6-70E7-B0DE-1132-37CF29030228}"/>
              </a:ext>
            </a:extLst>
          </p:cNvPr>
          <p:cNvSpPr txBox="1"/>
          <p:nvPr/>
        </p:nvSpPr>
        <p:spPr>
          <a:xfrm>
            <a:off x="995795" y="2628900"/>
            <a:ext cx="16240992" cy="7062254"/>
          </a:xfrm>
          <a:prstGeom prst="rect">
            <a:avLst/>
          </a:prstGeom>
          <a:noFill/>
        </p:spPr>
        <p:txBody>
          <a:bodyPr wrap="square">
            <a:spAutoFit/>
          </a:bodyPr>
          <a:lstStyle/>
          <a:p>
            <a:pPr marL="0" marR="0" algn="just">
              <a:lnSpc>
                <a:spcPct val="160000"/>
              </a:lnSpc>
              <a:spcBef>
                <a:spcPts val="0"/>
              </a:spcBef>
              <a:spcAft>
                <a:spcPts val="8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thùng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đựng</a:t>
            </a:r>
            <a:r>
              <a:rPr lang="en-US" sz="4000" dirty="0">
                <a:effectLst/>
                <a:latin typeface="Arial" panose="020B0604020202020204" pitchFamily="34" charset="0"/>
                <a:ea typeface="Times New Roman" panose="02020603050405020304" pitchFamily="18" charset="0"/>
                <a:cs typeface="Arial" panose="020B0604020202020204" pitchFamily="34" charset="0"/>
              </a:rPr>
              <a:t> 20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ở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20</a:t>
            </a:r>
            <a:r>
              <a:rPr lang="en-US" sz="4000" baseline="30000" dirty="0">
                <a:latin typeface="Arial" panose="020B0604020202020204" pitchFamily="34" charset="0"/>
                <a:ea typeface="Times New Roman" panose="02020603050405020304" pitchFamily="18" charset="0"/>
                <a:cs typeface="Arial" panose="020B0604020202020204" pitchFamily="34" charset="0"/>
              </a:rPr>
              <a:t>o</a:t>
            </a:r>
            <a:r>
              <a:rPr lang="en-US" sz="4000" dirty="0">
                <a:effectLst/>
                <a:latin typeface="Arial" panose="020B0604020202020204" pitchFamily="34" charset="0"/>
                <a:ea typeface="Times New Roman" panose="02020603050405020304" pitchFamily="18" charset="0"/>
                <a:cs typeface="Arial" panose="020B0604020202020204" pitchFamily="34" charset="0"/>
              </a:rPr>
              <a:t>C. Cho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1 000 kg/m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60000"/>
              </a:lnSpc>
              <a:spcBef>
                <a:spcPts val="0"/>
              </a:spcBef>
              <a:spcAft>
                <a:spcPts val="800"/>
              </a:spcAft>
              <a:buFont typeface="+mj-lt"/>
              <a:buAutoNum type="alphaLcParenR"/>
            </a:pPr>
            <a:r>
              <a:rPr lang="en-US" sz="40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thùng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tới</a:t>
            </a:r>
            <a:r>
              <a:rPr lang="en-US" sz="4000" dirty="0">
                <a:effectLst/>
                <a:latin typeface="Arial" panose="020B0604020202020204" pitchFamily="34" charset="0"/>
                <a:ea typeface="Times New Roman" panose="02020603050405020304" pitchFamily="18" charset="0"/>
                <a:cs typeface="Arial" panose="020B0604020202020204" pitchFamily="34" charset="0"/>
              </a:rPr>
              <a:t> 70</a:t>
            </a:r>
            <a:r>
              <a:rPr lang="en-US" sz="4000" baseline="30000" dirty="0">
                <a:latin typeface="Arial" panose="020B0604020202020204" pitchFamily="34" charset="0"/>
                <a:ea typeface="Times New Roman" panose="02020603050405020304" pitchFamily="18" charset="0"/>
                <a:cs typeface="Arial" panose="020B0604020202020204" pitchFamily="34" charset="0"/>
              </a:rPr>
              <a:t>o</a:t>
            </a:r>
            <a:r>
              <a:rPr lang="en-US" sz="4000" dirty="0">
                <a:effectLst/>
                <a:latin typeface="Arial" panose="020B0604020202020204" pitchFamily="34" charset="0"/>
                <a:ea typeface="Times New Roman" panose="02020603050405020304" pitchFamily="18" charset="0"/>
                <a:cs typeface="Arial" panose="020B0604020202020204" pitchFamily="34" charset="0"/>
              </a:rPr>
              <a:t>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60000"/>
              </a:lnSpc>
              <a:spcBef>
                <a:spcPts val="0"/>
              </a:spcBef>
              <a:spcAft>
                <a:spcPts val="800"/>
              </a:spcAft>
              <a:buFont typeface="+mj-lt"/>
              <a:buAutoNum type="alphaLcParenR"/>
            </a:pPr>
            <a:r>
              <a:rPr lang="en-US" sz="40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thiết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dùng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thiết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suất</a:t>
            </a:r>
            <a:r>
              <a:rPr lang="en-US" sz="4000" dirty="0">
                <a:effectLst/>
                <a:latin typeface="Arial" panose="020B0604020202020204" pitchFamily="34" charset="0"/>
                <a:ea typeface="Times New Roman" panose="02020603050405020304" pitchFamily="18" charset="0"/>
                <a:cs typeface="Arial" panose="020B0604020202020204" pitchFamily="34" charset="0"/>
              </a:rPr>
              <a:t> 2,5 kW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đun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80%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tiêu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thụ</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dùng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nóng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BF3A7F5E-C762-8E15-02C3-27023B4EED52}"/>
              </a:ext>
            </a:extLst>
          </p:cNvPr>
          <p:cNvPicPr>
            <a:picLocks noChangeAspect="1"/>
          </p:cNvPicPr>
          <p:nvPr/>
        </p:nvPicPr>
        <p:blipFill>
          <a:blip r:embed="rId2"/>
          <a:stretch>
            <a:fillRect/>
          </a:stretch>
        </p:blipFill>
        <p:spPr>
          <a:xfrm>
            <a:off x="15163800" y="259313"/>
            <a:ext cx="2634491" cy="2237931"/>
          </a:xfrm>
          <a:prstGeom prst="rect">
            <a:avLst/>
          </a:prstGeom>
        </p:spPr>
      </p:pic>
    </p:spTree>
    <p:extLst>
      <p:ext uri="{BB962C8B-B14F-4D97-AF65-F5344CB8AC3E}">
        <p14:creationId xmlns:p14="http://schemas.microsoft.com/office/powerpoint/2010/main" val="209294162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23ED2946-125F-06A3-6C7F-095BE66E85E8}"/>
              </a:ext>
            </a:extLst>
          </p:cNvPr>
          <p:cNvPicPr>
            <a:picLocks noChangeAspect="1"/>
          </p:cNvPicPr>
          <p:nvPr/>
        </p:nvPicPr>
        <p:blipFill>
          <a:blip r:embed="rId2"/>
          <a:stretch>
            <a:fillRect/>
          </a:stretch>
        </p:blipFill>
        <p:spPr>
          <a:xfrm>
            <a:off x="3810000" y="5910317"/>
            <a:ext cx="4074784" cy="4270124"/>
          </a:xfrm>
          <a:prstGeom prst="rect">
            <a:avLst/>
          </a:prstGeom>
        </p:spPr>
      </p:pic>
      <p:pic>
        <p:nvPicPr>
          <p:cNvPr id="19" name="Picture 18">
            <a:extLst>
              <a:ext uri="{FF2B5EF4-FFF2-40B4-BE49-F238E27FC236}">
                <a16:creationId xmlns:a16="http://schemas.microsoft.com/office/drawing/2014/main" xmlns="" id="{F6338F21-59C0-7449-24B4-E7B7A03D927F}"/>
              </a:ext>
            </a:extLst>
          </p:cNvPr>
          <p:cNvPicPr>
            <a:picLocks noChangeAspect="1"/>
          </p:cNvPicPr>
          <p:nvPr/>
        </p:nvPicPr>
        <p:blipFill>
          <a:blip r:embed="rId3"/>
          <a:stretch>
            <a:fillRect/>
          </a:stretch>
        </p:blipFill>
        <p:spPr>
          <a:xfrm>
            <a:off x="9601200" y="5980237"/>
            <a:ext cx="3941340" cy="4130283"/>
          </a:xfrm>
          <a:prstGeom prst="rect">
            <a:avLst/>
          </a:prstGeom>
        </p:spPr>
      </p:pic>
      <p:grpSp>
        <p:nvGrpSpPr>
          <p:cNvPr id="3" name="Google Shape;1589;p37">
            <a:extLst>
              <a:ext uri="{FF2B5EF4-FFF2-40B4-BE49-F238E27FC236}">
                <a16:creationId xmlns:a16="http://schemas.microsoft.com/office/drawing/2014/main" xmlns="" id="{C89E3A07-9879-CEB0-3624-EBD70944C5AB}"/>
              </a:ext>
            </a:extLst>
          </p:cNvPr>
          <p:cNvGrpSpPr/>
          <p:nvPr/>
        </p:nvGrpSpPr>
        <p:grpSpPr>
          <a:xfrm rot="776372">
            <a:off x="6209167" y="4097268"/>
            <a:ext cx="557314" cy="3294453"/>
            <a:chOff x="2542502" y="-605393"/>
            <a:chExt cx="901795" cy="5330784"/>
          </a:xfrm>
        </p:grpSpPr>
        <p:sp>
          <p:nvSpPr>
            <p:cNvPr id="4" name="Google Shape;1590;p37">
              <a:extLst>
                <a:ext uri="{FF2B5EF4-FFF2-40B4-BE49-F238E27FC236}">
                  <a16:creationId xmlns:a16="http://schemas.microsoft.com/office/drawing/2014/main" xmlns="" id="{581405E8-385E-AB69-6A60-218F82C44BE4}"/>
                </a:ext>
              </a:extLst>
            </p:cNvPr>
            <p:cNvSpPr/>
            <p:nvPr/>
          </p:nvSpPr>
          <p:spPr>
            <a:xfrm rot="10800000">
              <a:off x="2702738" y="-605393"/>
              <a:ext cx="581327" cy="5070629"/>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 name="Google Shape;1591;p37">
              <a:extLst>
                <a:ext uri="{FF2B5EF4-FFF2-40B4-BE49-F238E27FC236}">
                  <a16:creationId xmlns:a16="http://schemas.microsoft.com/office/drawing/2014/main" xmlns="" id="{B7110DEB-4F00-660E-0AA9-1A38B9A91093}"/>
                </a:ext>
              </a:extLst>
            </p:cNvPr>
            <p:cNvSpPr/>
            <p:nvPr/>
          </p:nvSpPr>
          <p:spPr>
            <a:xfrm rot="10800000">
              <a:off x="2542502" y="3827816"/>
              <a:ext cx="901795" cy="897575"/>
            </a:xfrm>
            <a:prstGeom prst="ellipse">
              <a:avLst/>
            </a:prstGeom>
            <a:solidFill>
              <a:schemeClr val="bg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1592;p37">
              <a:extLst>
                <a:ext uri="{FF2B5EF4-FFF2-40B4-BE49-F238E27FC236}">
                  <a16:creationId xmlns:a16="http://schemas.microsoft.com/office/drawing/2014/main" xmlns="" id="{C6CC7345-1F2A-0C82-4AC3-2FDFCFEF9C40}"/>
                </a:ext>
              </a:extLst>
            </p:cNvPr>
            <p:cNvSpPr/>
            <p:nvPr/>
          </p:nvSpPr>
          <p:spPr>
            <a:xfrm>
              <a:off x="2839450" y="-337795"/>
              <a:ext cx="307800" cy="4507440"/>
            </a:xfrm>
            <a:prstGeom prst="round2SameRect">
              <a:avLst>
                <a:gd name="adj1" fmla="val 50000"/>
                <a:gd name="adj2" fmla="val 0"/>
              </a:avLst>
            </a:pr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 name="Google Shape;1593;p37">
              <a:extLst>
                <a:ext uri="{FF2B5EF4-FFF2-40B4-BE49-F238E27FC236}">
                  <a16:creationId xmlns:a16="http://schemas.microsoft.com/office/drawing/2014/main" xmlns="" id="{2F60B535-EFFF-E368-F8CE-8713AA05BF21}"/>
                </a:ext>
              </a:extLst>
            </p:cNvPr>
            <p:cNvSpPr/>
            <p:nvPr/>
          </p:nvSpPr>
          <p:spPr>
            <a:xfrm>
              <a:off x="2839452" y="1907114"/>
              <a:ext cx="311593" cy="2262285"/>
            </a:xfrm>
            <a:prstGeom prst="round2SameRect">
              <a:avLst>
                <a:gd name="adj1" fmla="val 50000"/>
                <a:gd name="adj2" fmla="val 0"/>
              </a:avLst>
            </a:pr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1594;p37">
              <a:extLst>
                <a:ext uri="{FF2B5EF4-FFF2-40B4-BE49-F238E27FC236}">
                  <a16:creationId xmlns:a16="http://schemas.microsoft.com/office/drawing/2014/main" xmlns="" id="{74D50277-534E-5E3E-AB8F-E44488084DA2}"/>
                </a:ext>
              </a:extLst>
            </p:cNvPr>
            <p:cNvSpPr/>
            <p:nvPr/>
          </p:nvSpPr>
          <p:spPr>
            <a:xfrm>
              <a:off x="2679355" y="3960491"/>
              <a:ext cx="628200" cy="632100"/>
            </a:xfrm>
            <a:prstGeom prst="ellipse">
              <a:avLst/>
            </a:prstGeom>
            <a:solidFill>
              <a:srgbClr val="EC3A3B"/>
            </a:solidFill>
            <a:ln>
              <a:noFill/>
            </a:ln>
          </p:spPr>
          <p:txBody>
            <a:bodyPr spcFirstLastPara="1" wrap="square" lIns="91425" tIns="91425" rIns="91425" bIns="91425" anchor="ctr" anchorCtr="0">
              <a:noAutofit/>
            </a:bodyPr>
            <a:lstStyle/>
            <a:p>
              <a:pPr algn="ctr">
                <a:buClr>
                  <a:srgbClr val="000000"/>
                </a:buClr>
                <a:buSzPts val="1100"/>
                <a:buFont typeface="Arial"/>
                <a:buNone/>
              </a:pPr>
              <a:endParaRPr sz="1400" kern="0" dirty="0">
                <a:solidFill>
                  <a:srgbClr val="000000"/>
                </a:solidFill>
                <a:latin typeface="Arial"/>
                <a:cs typeface="Arial"/>
                <a:sym typeface="Arial"/>
              </a:endParaRPr>
            </a:p>
          </p:txBody>
        </p:sp>
      </p:grpSp>
      <p:grpSp>
        <p:nvGrpSpPr>
          <p:cNvPr id="10" name="Google Shape;1589;p37">
            <a:extLst>
              <a:ext uri="{FF2B5EF4-FFF2-40B4-BE49-F238E27FC236}">
                <a16:creationId xmlns:a16="http://schemas.microsoft.com/office/drawing/2014/main" xmlns="" id="{78808CFC-CEFE-6AB8-EA22-B0E203CEE851}"/>
              </a:ext>
            </a:extLst>
          </p:cNvPr>
          <p:cNvGrpSpPr/>
          <p:nvPr/>
        </p:nvGrpSpPr>
        <p:grpSpPr>
          <a:xfrm rot="776372">
            <a:off x="11946391" y="4119443"/>
            <a:ext cx="557314" cy="3294453"/>
            <a:chOff x="2542502" y="-605393"/>
            <a:chExt cx="901795" cy="5330784"/>
          </a:xfrm>
        </p:grpSpPr>
        <p:sp>
          <p:nvSpPr>
            <p:cNvPr id="11" name="Google Shape;1590;p37">
              <a:extLst>
                <a:ext uri="{FF2B5EF4-FFF2-40B4-BE49-F238E27FC236}">
                  <a16:creationId xmlns:a16="http://schemas.microsoft.com/office/drawing/2014/main" xmlns="" id="{08C524FA-4F49-CD51-00D5-85E97187D086}"/>
                </a:ext>
              </a:extLst>
            </p:cNvPr>
            <p:cNvSpPr/>
            <p:nvPr/>
          </p:nvSpPr>
          <p:spPr>
            <a:xfrm rot="10800000">
              <a:off x="2702738" y="-605393"/>
              <a:ext cx="581327" cy="5070629"/>
            </a:xfrm>
            <a:prstGeom prst="roundRect">
              <a:avLst>
                <a:gd name="adj" fmla="val 50000"/>
              </a:avLst>
            </a:prstGeom>
            <a:solidFill>
              <a:schemeClr val="bg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 name="Google Shape;1591;p37">
              <a:extLst>
                <a:ext uri="{FF2B5EF4-FFF2-40B4-BE49-F238E27FC236}">
                  <a16:creationId xmlns:a16="http://schemas.microsoft.com/office/drawing/2014/main" xmlns="" id="{E0E6967F-0450-451E-7D0F-656B7354FAE9}"/>
                </a:ext>
              </a:extLst>
            </p:cNvPr>
            <p:cNvSpPr/>
            <p:nvPr/>
          </p:nvSpPr>
          <p:spPr>
            <a:xfrm rot="10800000">
              <a:off x="2542502" y="3827816"/>
              <a:ext cx="901795" cy="897575"/>
            </a:xfrm>
            <a:prstGeom prst="ellipse">
              <a:avLst/>
            </a:prstGeom>
            <a:solidFill>
              <a:schemeClr val="bg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1592;p37">
              <a:extLst>
                <a:ext uri="{FF2B5EF4-FFF2-40B4-BE49-F238E27FC236}">
                  <a16:creationId xmlns:a16="http://schemas.microsoft.com/office/drawing/2014/main" xmlns="" id="{3E3868CD-FFFB-DDF6-23AF-D5119AE9F0A5}"/>
                </a:ext>
              </a:extLst>
            </p:cNvPr>
            <p:cNvSpPr/>
            <p:nvPr/>
          </p:nvSpPr>
          <p:spPr>
            <a:xfrm>
              <a:off x="2839450" y="-337795"/>
              <a:ext cx="307800" cy="4507440"/>
            </a:xfrm>
            <a:prstGeom prst="round2SameRect">
              <a:avLst>
                <a:gd name="adj1" fmla="val 50000"/>
                <a:gd name="adj2" fmla="val 0"/>
              </a:avLst>
            </a:pr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1593;p37">
              <a:extLst>
                <a:ext uri="{FF2B5EF4-FFF2-40B4-BE49-F238E27FC236}">
                  <a16:creationId xmlns:a16="http://schemas.microsoft.com/office/drawing/2014/main" xmlns="" id="{9C60CD59-5B8F-0857-96DD-9C9DB744CB5E}"/>
                </a:ext>
              </a:extLst>
            </p:cNvPr>
            <p:cNvSpPr/>
            <p:nvPr/>
          </p:nvSpPr>
          <p:spPr>
            <a:xfrm>
              <a:off x="2839450" y="919997"/>
              <a:ext cx="307800" cy="3249402"/>
            </a:xfrm>
            <a:prstGeom prst="round2SameRect">
              <a:avLst>
                <a:gd name="adj1" fmla="val 50000"/>
                <a:gd name="adj2" fmla="val 0"/>
              </a:avLst>
            </a:pr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1594;p37">
              <a:extLst>
                <a:ext uri="{FF2B5EF4-FFF2-40B4-BE49-F238E27FC236}">
                  <a16:creationId xmlns:a16="http://schemas.microsoft.com/office/drawing/2014/main" xmlns="" id="{5451364A-474F-D6FA-D2FB-589F3A75C1A0}"/>
                </a:ext>
              </a:extLst>
            </p:cNvPr>
            <p:cNvSpPr/>
            <p:nvPr/>
          </p:nvSpPr>
          <p:spPr>
            <a:xfrm>
              <a:off x="2679355" y="3960491"/>
              <a:ext cx="628200" cy="632100"/>
            </a:xfrm>
            <a:prstGeom prst="ellipse">
              <a:avLst/>
            </a:prstGeom>
            <a:solidFill>
              <a:srgbClr val="EC3A3B"/>
            </a:solidFill>
            <a:ln>
              <a:noFill/>
            </a:ln>
          </p:spPr>
          <p:txBody>
            <a:bodyPr spcFirstLastPara="1" wrap="square" lIns="91425" tIns="91425" rIns="91425" bIns="91425" anchor="ctr" anchorCtr="0">
              <a:noAutofit/>
            </a:bodyPr>
            <a:lstStyle/>
            <a:p>
              <a:pPr algn="ctr">
                <a:buClr>
                  <a:srgbClr val="000000"/>
                </a:buClr>
                <a:buSzPts val="1100"/>
                <a:buFont typeface="Arial"/>
                <a:buNone/>
              </a:pPr>
              <a:endParaRPr sz="1400" kern="0" dirty="0">
                <a:solidFill>
                  <a:srgbClr val="000000"/>
                </a:solidFill>
                <a:latin typeface="Arial"/>
                <a:cs typeface="Arial"/>
                <a:sym typeface="Arial"/>
              </a:endParaRPr>
            </a:p>
          </p:txBody>
        </p:sp>
      </p:grpSp>
      <p:grpSp>
        <p:nvGrpSpPr>
          <p:cNvPr id="26" name="Group 25">
            <a:extLst>
              <a:ext uri="{FF2B5EF4-FFF2-40B4-BE49-F238E27FC236}">
                <a16:creationId xmlns:a16="http://schemas.microsoft.com/office/drawing/2014/main" xmlns="" id="{9D3BC52A-75F0-CFD6-E8A0-52D19F25C251}"/>
              </a:ext>
            </a:extLst>
          </p:cNvPr>
          <p:cNvGrpSpPr/>
          <p:nvPr/>
        </p:nvGrpSpPr>
        <p:grpSpPr>
          <a:xfrm>
            <a:off x="990600" y="571500"/>
            <a:ext cx="3124200" cy="2002692"/>
            <a:chOff x="1295400" y="571500"/>
            <a:chExt cx="2971800" cy="1905000"/>
          </a:xfrm>
        </p:grpSpPr>
        <p:sp>
          <p:nvSpPr>
            <p:cNvPr id="24" name="Freeform 8">
              <a:extLst>
                <a:ext uri="{FF2B5EF4-FFF2-40B4-BE49-F238E27FC236}">
                  <a16:creationId xmlns:a16="http://schemas.microsoft.com/office/drawing/2014/main" xmlns="" id="{B9C170F0-D667-953B-7873-E518FEBE8193}"/>
                </a:ext>
              </a:extLst>
            </p:cNvPr>
            <p:cNvSpPr/>
            <p:nvPr/>
          </p:nvSpPr>
          <p:spPr>
            <a:xfrm>
              <a:off x="1295400" y="571500"/>
              <a:ext cx="2971800" cy="1905000"/>
            </a:xfrm>
            <a:custGeom>
              <a:avLst/>
              <a:gdLst/>
              <a:ahLst/>
              <a:cxnLst/>
              <a:rect l="l" t="t" r="r" b="b"/>
              <a:pathLst>
                <a:path w="2557368" h="1774174">
                  <a:moveTo>
                    <a:pt x="0" y="0"/>
                  </a:moveTo>
                  <a:lnTo>
                    <a:pt x="2557368" y="0"/>
                  </a:lnTo>
                  <a:lnTo>
                    <a:pt x="2557368" y="1774174"/>
                  </a:lnTo>
                  <a:lnTo>
                    <a:pt x="0" y="17741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TextBox 24">
              <a:extLst>
                <a:ext uri="{FF2B5EF4-FFF2-40B4-BE49-F238E27FC236}">
                  <a16:creationId xmlns:a16="http://schemas.microsoft.com/office/drawing/2014/main" xmlns="" id="{15244275-3BB2-BB2E-0A60-D9C701987462}"/>
                </a:ext>
              </a:extLst>
            </p:cNvPr>
            <p:cNvSpPr txBox="1"/>
            <p:nvPr/>
          </p:nvSpPr>
          <p:spPr>
            <a:xfrm>
              <a:off x="1295400" y="1028700"/>
              <a:ext cx="2971800" cy="707886"/>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Nhận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xét</a:t>
              </a:r>
              <a:r>
                <a:rPr lang="en-US" sz="4000" b="1" dirty="0">
                  <a:solidFill>
                    <a:srgbClr val="C00000"/>
                  </a:solidFill>
                  <a:latin typeface="Arial" panose="020B0604020202020204" pitchFamily="34" charset="0"/>
                  <a:cs typeface="Arial" panose="020B0604020202020204" pitchFamily="34" charset="0"/>
                </a:rPr>
                <a:t>:</a:t>
              </a:r>
            </a:p>
          </p:txBody>
        </p:sp>
      </p:grpSp>
      <p:sp>
        <p:nvSpPr>
          <p:cNvPr id="28" name="TextBox 27">
            <a:extLst>
              <a:ext uri="{FF2B5EF4-FFF2-40B4-BE49-F238E27FC236}">
                <a16:creationId xmlns:a16="http://schemas.microsoft.com/office/drawing/2014/main" xmlns="" id="{645A3E26-96C7-8D08-E51D-7CFE918E5E76}"/>
              </a:ext>
            </a:extLst>
          </p:cNvPr>
          <p:cNvSpPr txBox="1"/>
          <p:nvPr/>
        </p:nvSpPr>
        <p:spPr>
          <a:xfrm>
            <a:off x="3619500" y="2739068"/>
            <a:ext cx="11049000" cy="707886"/>
          </a:xfrm>
          <a:prstGeom prst="rect">
            <a:avLst/>
          </a:prstGeom>
          <a:noFill/>
        </p:spPr>
        <p:txBody>
          <a:bodyPr wrap="square">
            <a:spAutoFit/>
          </a:bodyPr>
          <a:lstStyle/>
          <a:p>
            <a:pPr algn="ctr"/>
            <a:r>
              <a:rPr lang="en-US" sz="4000" dirty="0">
                <a:latin typeface="Arial" panose="020B0604020202020204" pitchFamily="34" charset="0"/>
                <a:cs typeface="Arial" panose="020B0604020202020204" pitchFamily="34" charset="0"/>
              </a:rPr>
              <a:t>N</a:t>
            </a:r>
            <a:r>
              <a:rPr lang="vi-VN" sz="4000" dirty="0">
                <a:latin typeface="Arial" panose="020B0604020202020204" pitchFamily="34" charset="0"/>
                <a:cs typeface="Arial" panose="020B0604020202020204" pitchFamily="34" charset="0"/>
              </a:rPr>
              <a:t>hiệt độ của dầu cao hơn nhiệt độ của nước.</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378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6445673-3830-7E64-E914-F561B529A636}"/>
              </a:ext>
            </a:extLst>
          </p:cNvPr>
          <p:cNvGrpSpPr/>
          <p:nvPr/>
        </p:nvGrpSpPr>
        <p:grpSpPr>
          <a:xfrm>
            <a:off x="7955280" y="495300"/>
            <a:ext cx="2377440" cy="1524000"/>
            <a:chOff x="1295400" y="666750"/>
            <a:chExt cx="2971800" cy="1905000"/>
          </a:xfrm>
        </p:grpSpPr>
        <p:sp>
          <p:nvSpPr>
            <p:cNvPr id="3" name="Freeform 8">
              <a:extLst>
                <a:ext uri="{FF2B5EF4-FFF2-40B4-BE49-F238E27FC236}">
                  <a16:creationId xmlns:a16="http://schemas.microsoft.com/office/drawing/2014/main" xmlns="" id="{9CFDF53E-C778-799D-EC5A-AEC17CBD42F8}"/>
                </a:ext>
              </a:extLst>
            </p:cNvPr>
            <p:cNvSpPr/>
            <p:nvPr/>
          </p:nvSpPr>
          <p:spPr>
            <a:xfrm>
              <a:off x="1295400" y="666750"/>
              <a:ext cx="2971800" cy="1905000"/>
            </a:xfrm>
            <a:custGeom>
              <a:avLst/>
              <a:gdLst/>
              <a:ahLst/>
              <a:cxnLst/>
              <a:rect l="l" t="t" r="r" b="b"/>
              <a:pathLst>
                <a:path w="2557368" h="1774174">
                  <a:moveTo>
                    <a:pt x="0" y="0"/>
                  </a:moveTo>
                  <a:lnTo>
                    <a:pt x="2557368" y="0"/>
                  </a:lnTo>
                  <a:lnTo>
                    <a:pt x="2557368" y="1774174"/>
                  </a:lnTo>
                  <a:lnTo>
                    <a:pt x="0" y="177417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xmlns="" id="{9E141AD4-C426-B9B0-8E69-2631DA721AF0}"/>
                </a:ext>
              </a:extLst>
            </p:cNvPr>
            <p:cNvSpPr txBox="1"/>
            <p:nvPr/>
          </p:nvSpPr>
          <p:spPr>
            <a:xfrm>
              <a:off x="1590675" y="1081571"/>
              <a:ext cx="2381250" cy="884858"/>
            </a:xfrm>
            <a:prstGeom prst="rect">
              <a:avLst/>
            </a:prstGeom>
            <a:noFill/>
          </p:spPr>
          <p:txBody>
            <a:bodyPr wrap="square" rtlCol="0" anchor="ctr">
              <a:spAutoFit/>
            </a:bodyPr>
            <a:lstStyle/>
            <a:p>
              <a:pPr algn="ctr"/>
              <a:r>
                <a:rPr lang="en-US" sz="4000" b="1" dirty="0" err="1">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xmlns="" id="{7DF172E2-55F0-E989-41AC-BBBBADD58D30}"/>
              </a:ext>
            </a:extLst>
          </p:cNvPr>
          <p:cNvSpPr txBox="1"/>
          <p:nvPr/>
        </p:nvSpPr>
        <p:spPr>
          <a:xfrm>
            <a:off x="1524000" y="2141162"/>
            <a:ext cx="14935200" cy="2850845"/>
          </a:xfrm>
          <a:prstGeom prst="rect">
            <a:avLst/>
          </a:prstGeom>
          <a:noFill/>
        </p:spPr>
        <p:txBody>
          <a:bodyPr wrap="square">
            <a:spAutoFit/>
          </a:bodyPr>
          <a:lstStyle/>
          <a:p>
            <a:pPr marL="742950" marR="0" indent="-742950" algn="just">
              <a:lnSpc>
                <a:spcPct val="150000"/>
              </a:lnSpc>
              <a:spcBef>
                <a:spcPts val="0"/>
              </a:spcBef>
              <a:spcAft>
                <a:spcPts val="800"/>
              </a:spcAft>
              <a:buAutoNum type="alphaLcParenR"/>
            </a:pP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thùng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tới</a:t>
            </a:r>
            <a:r>
              <a:rPr lang="en-US" sz="4000" dirty="0">
                <a:effectLst/>
                <a:latin typeface="Arial" panose="020B0604020202020204" pitchFamily="34" charset="0"/>
                <a:ea typeface="Times New Roman" panose="02020603050405020304" pitchFamily="18" charset="0"/>
                <a:cs typeface="Arial" panose="020B0604020202020204" pitchFamily="34" charset="0"/>
              </a:rPr>
              <a:t> 70</a:t>
            </a:r>
            <a:r>
              <a:rPr lang="en-US" sz="4000" baseline="30000" dirty="0">
                <a:effectLst/>
                <a:latin typeface="Arial" panose="020B0604020202020204" pitchFamily="34" charset="0"/>
                <a:ea typeface="Times New Roman" panose="02020603050405020304" pitchFamily="18" charset="0"/>
                <a:cs typeface="Arial" panose="020B0604020202020204" pitchFamily="34" charset="0"/>
              </a:rPr>
              <a:t>o</a:t>
            </a: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marR="0" algn="ctr">
              <a:lnSpc>
                <a:spcPct val="15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Q = </a:t>
            </a:r>
            <a:r>
              <a:rPr lang="en-US" sz="4000" dirty="0" err="1">
                <a:effectLst/>
                <a:latin typeface="Arial" panose="020B0604020202020204" pitchFamily="34" charset="0"/>
                <a:ea typeface="Times New Roman" panose="02020603050405020304" pitchFamily="18" charset="0"/>
                <a:cs typeface="Arial" panose="020B0604020202020204" pitchFamily="34" charset="0"/>
              </a:rPr>
              <a:t>mcΔt</a:t>
            </a:r>
            <a:r>
              <a:rPr lang="en-US" sz="4000" dirty="0">
                <a:effectLst/>
                <a:latin typeface="Arial" panose="020B0604020202020204" pitchFamily="34" charset="0"/>
                <a:ea typeface="Times New Roman" panose="02020603050405020304" pitchFamily="18" charset="0"/>
                <a:cs typeface="Arial" panose="020B0604020202020204" pitchFamily="34" charset="0"/>
              </a:rPr>
              <a:t> = 20. 4 200.(70 – 20) = 4,2.10</a:t>
            </a:r>
            <a:r>
              <a:rPr lang="en-US" sz="4000" baseline="30000" dirty="0">
                <a:effectLst/>
                <a:latin typeface="Arial" panose="020B0604020202020204" pitchFamily="34" charset="0"/>
                <a:ea typeface="Times New Roman" panose="02020603050405020304" pitchFamily="18" charset="0"/>
                <a:cs typeface="Arial" panose="020B0604020202020204" pitchFamily="34" charset="0"/>
              </a:rPr>
              <a:t>6</a:t>
            </a:r>
            <a:r>
              <a:rPr lang="en-US" sz="4000" dirty="0">
                <a:effectLst/>
                <a:latin typeface="Arial" panose="020B0604020202020204" pitchFamily="34" charset="0"/>
                <a:ea typeface="Times New Roman" panose="02020603050405020304" pitchFamily="18" charset="0"/>
                <a:cs typeface="Arial" panose="020B0604020202020204" pitchFamily="34" charset="0"/>
              </a:rPr>
              <a:t> (J)</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5BC062FB-F410-486F-7D25-FA1DB25AEB79}"/>
              </a:ext>
            </a:extLst>
          </p:cNvPr>
          <p:cNvPicPr>
            <a:picLocks noChangeAspect="1"/>
          </p:cNvPicPr>
          <p:nvPr/>
        </p:nvPicPr>
        <p:blipFill>
          <a:blip r:embed="rId4"/>
          <a:stretch>
            <a:fillRect/>
          </a:stretch>
        </p:blipFill>
        <p:spPr>
          <a:xfrm>
            <a:off x="685800" y="895812"/>
            <a:ext cx="2499577" cy="85961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FC5AE7FD-044E-99AF-6A5F-7D111E4606E2}"/>
                  </a:ext>
                </a:extLst>
              </p:cNvPr>
              <p:cNvSpPr txBox="1"/>
              <p:nvPr/>
            </p:nvSpPr>
            <p:spPr>
              <a:xfrm>
                <a:off x="1524000" y="5091545"/>
                <a:ext cx="16154400" cy="4908973"/>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thiết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đun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nóng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𝑄</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𝑡𝑝</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a:ea typeface="Times New Roman" panose="02020603050405020304" pitchFamily="18" charset="0"/>
                              <a:cs typeface="Times New Roman" panose="02020603050405020304" pitchFamily="18" charset="0"/>
                            </a:rPr>
                          </m:ctrlPr>
                        </m:fPr>
                        <m:num>
                          <m:sSub>
                            <m:sSubPr>
                              <m:ctrlPr>
                                <a:rPr lang="en-US" sz="4000" i="1">
                                  <a:effectLst/>
                                  <a:latin typeface="Cambria Math"/>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𝑄</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𝑐𝑖</m:t>
                              </m:r>
                            </m:sub>
                          </m:sSub>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𝐻</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4,2.</m:t>
                          </m:r>
                          <m:sSup>
                            <m:sSupPr>
                              <m:ctrlPr>
                                <a:rPr lang="en-US" sz="4000" i="1">
                                  <a:effectLst/>
                                  <a:latin typeface="Cambria Math"/>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6</m:t>
                              </m:r>
                            </m:sup>
                          </m:sSup>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80%</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=5,25.</m:t>
                      </m:r>
                      <m:sSup>
                        <m:sSupPr>
                          <m:ctrlPr>
                            <a:rPr lang="en-US" sz="4000" i="1">
                              <a:effectLst/>
                              <a:latin typeface="Cambria Math"/>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6</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𝐽</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thiết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đun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a:ea typeface="Times New Roman" panose="02020603050405020304" pitchFamily="18" charset="0"/>
                              <a:cs typeface="Times New Roman" panose="02020603050405020304" pitchFamily="18" charset="0"/>
                            </a:rPr>
                          </m:ctrlPr>
                        </m:fPr>
                        <m:num>
                          <m:sSub>
                            <m:sSubPr>
                              <m:ctrlPr>
                                <a:rPr lang="en-US" sz="4000" i="1">
                                  <a:effectLst/>
                                  <a:latin typeface="Cambria Math"/>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𝑄</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𝑡𝑝</m:t>
                              </m:r>
                            </m:sub>
                          </m:sSub>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𝑃</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5,25.</m:t>
                          </m:r>
                          <m:sSup>
                            <m:sSupPr>
                              <m:ctrlPr>
                                <a:rPr lang="en-US" sz="4000" i="1">
                                  <a:effectLst/>
                                  <a:latin typeface="Cambria Math"/>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6</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2,5.</m:t>
                          </m:r>
                          <m:sSup>
                            <m:sSupPr>
                              <m:ctrlPr>
                                <a:rPr lang="en-US" sz="4000" i="1">
                                  <a:effectLst/>
                                  <a:latin typeface="Cambria Math"/>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=2100</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𝑠</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FC5AE7FD-044E-99AF-6A5F-7D111E4606E2}"/>
                  </a:ext>
                </a:extLst>
              </p:cNvPr>
              <p:cNvSpPr txBox="1">
                <a:spLocks noRot="1" noChangeAspect="1" noMove="1" noResize="1" noEditPoints="1" noAdjustHandles="1" noChangeArrowheads="1" noChangeShapeType="1" noTextEdit="1"/>
              </p:cNvSpPr>
              <p:nvPr/>
            </p:nvSpPr>
            <p:spPr>
              <a:xfrm>
                <a:off x="1524000" y="5091545"/>
                <a:ext cx="16154400" cy="4908973"/>
              </a:xfrm>
              <a:prstGeom prst="rect">
                <a:avLst/>
              </a:prstGeom>
              <a:blipFill>
                <a:blip r:embed="rId5"/>
                <a:stretch>
                  <a:fillRect l="-132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xmlns="" id="{BC32DDD5-4AAE-021A-AA14-DC40F8D3AD41}"/>
              </a:ext>
            </a:extLst>
          </p:cNvPr>
          <p:cNvPicPr>
            <a:picLocks noChangeAspect="1"/>
          </p:cNvPicPr>
          <p:nvPr/>
        </p:nvPicPr>
        <p:blipFill>
          <a:blip r:embed="rId6"/>
          <a:stretch>
            <a:fillRect/>
          </a:stretch>
        </p:blipFill>
        <p:spPr>
          <a:xfrm>
            <a:off x="14837404" y="6705600"/>
            <a:ext cx="3243591" cy="3394456"/>
          </a:xfrm>
          <a:prstGeom prst="rect">
            <a:avLst/>
          </a:prstGeom>
        </p:spPr>
      </p:pic>
    </p:spTree>
    <p:extLst>
      <p:ext uri="{BB962C8B-B14F-4D97-AF65-F5344CB8AC3E}">
        <p14:creationId xmlns:p14="http://schemas.microsoft.com/office/powerpoint/2010/main" val="134980203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1401026" y="3416149"/>
            <a:ext cx="8581173" cy="5456703"/>
            <a:chOff x="0" y="0"/>
            <a:chExt cx="29871511" cy="19727647"/>
          </a:xfrm>
        </p:grpSpPr>
        <p:sp>
          <p:nvSpPr>
            <p:cNvPr id="3" name="Freeform 3"/>
            <p:cNvSpPr/>
            <p:nvPr/>
          </p:nvSpPr>
          <p:spPr>
            <a:xfrm>
              <a:off x="-50165" y="-508"/>
              <a:ext cx="29935900" cy="19731076"/>
            </a:xfrm>
            <a:custGeom>
              <a:avLst/>
              <a:gdLst/>
              <a:ahLst/>
              <a:cxnLst/>
              <a:rect l="l" t="t" r="r" b="b"/>
              <a:pathLst>
                <a:path w="29935900" h="19731076">
                  <a:moveTo>
                    <a:pt x="29917486" y="18524576"/>
                  </a:moveTo>
                  <a:cubicBezTo>
                    <a:pt x="29903769" y="18829884"/>
                    <a:pt x="29863889" y="19167577"/>
                    <a:pt x="29653834" y="19406844"/>
                  </a:cubicBezTo>
                  <a:cubicBezTo>
                    <a:pt x="29571157" y="19501079"/>
                    <a:pt x="29463839" y="19569786"/>
                    <a:pt x="29345605" y="19610172"/>
                  </a:cubicBezTo>
                  <a:cubicBezTo>
                    <a:pt x="29234480" y="19648144"/>
                    <a:pt x="29118527" y="19656145"/>
                    <a:pt x="29002196" y="19663512"/>
                  </a:cubicBezTo>
                  <a:cubicBezTo>
                    <a:pt x="28747815" y="19679642"/>
                    <a:pt x="28493179" y="19694627"/>
                    <a:pt x="28238544" y="19706566"/>
                  </a:cubicBezTo>
                  <a:cubicBezTo>
                    <a:pt x="27350034" y="19720408"/>
                    <a:pt x="23359637" y="19731076"/>
                    <a:pt x="19365822" y="19727140"/>
                  </a:cubicBezTo>
                  <a:cubicBezTo>
                    <a:pt x="15743322" y="19723583"/>
                    <a:pt x="12122534" y="19712280"/>
                    <a:pt x="8500035" y="19706818"/>
                  </a:cubicBezTo>
                  <a:cubicBezTo>
                    <a:pt x="5979513" y="19703009"/>
                    <a:pt x="3458994" y="19699072"/>
                    <a:pt x="1903222" y="19701485"/>
                  </a:cubicBezTo>
                  <a:cubicBezTo>
                    <a:pt x="1724279" y="19703770"/>
                    <a:pt x="1545209" y="19707835"/>
                    <a:pt x="1366266" y="19701867"/>
                  </a:cubicBezTo>
                  <a:cubicBezTo>
                    <a:pt x="1203325" y="19696405"/>
                    <a:pt x="1034288" y="19686753"/>
                    <a:pt x="877824" y="19637223"/>
                  </a:cubicBezTo>
                  <a:cubicBezTo>
                    <a:pt x="717296" y="19586423"/>
                    <a:pt x="571881" y="19492951"/>
                    <a:pt x="459994" y="19366966"/>
                  </a:cubicBezTo>
                  <a:cubicBezTo>
                    <a:pt x="340233" y="19232219"/>
                    <a:pt x="253238" y="19062802"/>
                    <a:pt x="219710" y="18885383"/>
                  </a:cubicBezTo>
                  <a:cubicBezTo>
                    <a:pt x="199390" y="18777942"/>
                    <a:pt x="195072" y="18668341"/>
                    <a:pt x="194056" y="18559247"/>
                  </a:cubicBezTo>
                  <a:cubicBezTo>
                    <a:pt x="192913" y="18444058"/>
                    <a:pt x="193040" y="18328743"/>
                    <a:pt x="191897" y="18213553"/>
                  </a:cubicBezTo>
                  <a:cubicBezTo>
                    <a:pt x="187452" y="17738193"/>
                    <a:pt x="175260" y="14111980"/>
                    <a:pt x="155702" y="10417150"/>
                  </a:cubicBezTo>
                  <a:cubicBezTo>
                    <a:pt x="136144" y="6738126"/>
                    <a:pt x="109093" y="306009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569864" y="1016"/>
                    <a:pt x="12279962" y="508"/>
                  </a:cubicBezTo>
                  <a:cubicBezTo>
                    <a:pt x="18116685" y="0"/>
                    <a:pt x="23953410" y="8509"/>
                    <a:pt x="28123484" y="20447"/>
                  </a:cubicBezTo>
                  <a:cubicBezTo>
                    <a:pt x="28351957" y="26797"/>
                    <a:pt x="28580303" y="34036"/>
                    <a:pt x="28808775" y="41783"/>
                  </a:cubicBezTo>
                  <a:cubicBezTo>
                    <a:pt x="28915073" y="45339"/>
                    <a:pt x="29022136" y="45339"/>
                    <a:pt x="29127671" y="60325"/>
                  </a:cubicBezTo>
                  <a:cubicBezTo>
                    <a:pt x="29219746" y="73406"/>
                    <a:pt x="29310044" y="97409"/>
                    <a:pt x="29395769" y="133604"/>
                  </a:cubicBezTo>
                  <a:cubicBezTo>
                    <a:pt x="29523659" y="187579"/>
                    <a:pt x="29666025" y="273050"/>
                    <a:pt x="29725842" y="404368"/>
                  </a:cubicBezTo>
                  <a:cubicBezTo>
                    <a:pt x="29775371" y="513207"/>
                    <a:pt x="29794294" y="634619"/>
                    <a:pt x="29809028" y="752348"/>
                  </a:cubicBezTo>
                  <a:cubicBezTo>
                    <a:pt x="29843444" y="1026287"/>
                    <a:pt x="29842173" y="1304036"/>
                    <a:pt x="29840523" y="1579753"/>
                  </a:cubicBezTo>
                  <a:cubicBezTo>
                    <a:pt x="29838492" y="1908302"/>
                    <a:pt x="29840015" y="3708169"/>
                    <a:pt x="29837730" y="6264912"/>
                  </a:cubicBezTo>
                  <a:cubicBezTo>
                    <a:pt x="29835190" y="8988615"/>
                    <a:pt x="29842936" y="11707377"/>
                    <a:pt x="29864779" y="14426142"/>
                  </a:cubicBezTo>
                  <a:cubicBezTo>
                    <a:pt x="29890052" y="17593422"/>
                    <a:pt x="29935900" y="18116018"/>
                    <a:pt x="29917486" y="18524576"/>
                  </a:cubicBezTo>
                  <a:close/>
                </a:path>
              </a:pathLst>
            </a:custGeom>
            <a:solidFill>
              <a:srgbClr val="FFF4DD"/>
            </a:solidFill>
          </p:spPr>
        </p:sp>
      </p:grpSp>
      <p:grpSp>
        <p:nvGrpSpPr>
          <p:cNvPr id="4" name="Group 4"/>
          <p:cNvGrpSpPr/>
          <p:nvPr/>
        </p:nvGrpSpPr>
        <p:grpSpPr>
          <a:xfrm>
            <a:off x="10287000" y="1414148"/>
            <a:ext cx="6599973" cy="7458703"/>
            <a:chOff x="0" y="0"/>
            <a:chExt cx="25164460" cy="26965490"/>
          </a:xfrm>
        </p:grpSpPr>
        <p:sp>
          <p:nvSpPr>
            <p:cNvPr id="5" name="Freeform 5"/>
            <p:cNvSpPr/>
            <p:nvPr/>
          </p:nvSpPr>
          <p:spPr>
            <a:xfrm>
              <a:off x="-50165" y="-508"/>
              <a:ext cx="25228850" cy="26968921"/>
            </a:xfrm>
            <a:custGeom>
              <a:avLst/>
              <a:gdLst/>
              <a:ahLst/>
              <a:cxnLst/>
              <a:rect l="l" t="t" r="r" b="b"/>
              <a:pathLst>
                <a:path w="25228850" h="26968921">
                  <a:moveTo>
                    <a:pt x="25210434" y="25762419"/>
                  </a:moveTo>
                  <a:cubicBezTo>
                    <a:pt x="25196718" y="26067726"/>
                    <a:pt x="25156840" y="26405420"/>
                    <a:pt x="24946782" y="26644689"/>
                  </a:cubicBezTo>
                  <a:cubicBezTo>
                    <a:pt x="24864105" y="26738922"/>
                    <a:pt x="24756790" y="26807628"/>
                    <a:pt x="24638553" y="26848017"/>
                  </a:cubicBezTo>
                  <a:cubicBezTo>
                    <a:pt x="24527428" y="26885989"/>
                    <a:pt x="24411476" y="26893989"/>
                    <a:pt x="24295146" y="26901356"/>
                  </a:cubicBezTo>
                  <a:cubicBezTo>
                    <a:pt x="24040764" y="26917485"/>
                    <a:pt x="23786129" y="26932470"/>
                    <a:pt x="23531495" y="26944408"/>
                  </a:cubicBezTo>
                  <a:cubicBezTo>
                    <a:pt x="22758802" y="26958252"/>
                    <a:pt x="19490566" y="26968921"/>
                    <a:pt x="16219530" y="26964983"/>
                  </a:cubicBezTo>
                  <a:cubicBezTo>
                    <a:pt x="13252612" y="26961427"/>
                    <a:pt x="10287094" y="26950122"/>
                    <a:pt x="7320176" y="26944662"/>
                  </a:cubicBezTo>
                  <a:cubicBezTo>
                    <a:pt x="5255805" y="26940851"/>
                    <a:pt x="3191435" y="26936917"/>
                    <a:pt x="1903222" y="26939329"/>
                  </a:cubicBezTo>
                  <a:cubicBezTo>
                    <a:pt x="1724279" y="26941614"/>
                    <a:pt x="1545209" y="26945679"/>
                    <a:pt x="1366266" y="26939710"/>
                  </a:cubicBezTo>
                  <a:cubicBezTo>
                    <a:pt x="1203325" y="26934247"/>
                    <a:pt x="1034288" y="26924598"/>
                    <a:pt x="877824" y="26875066"/>
                  </a:cubicBezTo>
                  <a:cubicBezTo>
                    <a:pt x="717296" y="26824266"/>
                    <a:pt x="571881" y="26730796"/>
                    <a:pt x="459994" y="26604810"/>
                  </a:cubicBezTo>
                  <a:cubicBezTo>
                    <a:pt x="340233" y="26470064"/>
                    <a:pt x="253238" y="26300645"/>
                    <a:pt x="219710" y="26123227"/>
                  </a:cubicBezTo>
                  <a:cubicBezTo>
                    <a:pt x="199390" y="26015785"/>
                    <a:pt x="195072" y="25906184"/>
                    <a:pt x="194056" y="25797090"/>
                  </a:cubicBezTo>
                  <a:cubicBezTo>
                    <a:pt x="192913" y="25681902"/>
                    <a:pt x="193040" y="25566586"/>
                    <a:pt x="191897" y="25451396"/>
                  </a:cubicBezTo>
                  <a:cubicBezTo>
                    <a:pt x="187452" y="24976036"/>
                    <a:pt x="175260" y="19683755"/>
                    <a:pt x="155702" y="14286438"/>
                  </a:cubicBezTo>
                  <a:cubicBezTo>
                    <a:pt x="136144" y="8912210"/>
                    <a:pt x="109093" y="3539427"/>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739317" y="1016"/>
                    <a:pt x="10416032" y="508"/>
                  </a:cubicBezTo>
                  <a:cubicBezTo>
                    <a:pt x="15196456" y="0"/>
                    <a:pt x="19976880" y="8509"/>
                    <a:pt x="23416432" y="20447"/>
                  </a:cubicBezTo>
                  <a:cubicBezTo>
                    <a:pt x="23644905" y="26797"/>
                    <a:pt x="23873252" y="34036"/>
                    <a:pt x="24101725" y="41783"/>
                  </a:cubicBezTo>
                  <a:cubicBezTo>
                    <a:pt x="24208024" y="45339"/>
                    <a:pt x="24315084" y="45339"/>
                    <a:pt x="24420622" y="60325"/>
                  </a:cubicBezTo>
                  <a:cubicBezTo>
                    <a:pt x="24512697" y="73406"/>
                    <a:pt x="24602993" y="97409"/>
                    <a:pt x="24688718" y="133604"/>
                  </a:cubicBezTo>
                  <a:cubicBezTo>
                    <a:pt x="24816607" y="187579"/>
                    <a:pt x="24958975" y="273050"/>
                    <a:pt x="25018791" y="404368"/>
                  </a:cubicBezTo>
                  <a:cubicBezTo>
                    <a:pt x="25068322" y="513207"/>
                    <a:pt x="25087245" y="634619"/>
                    <a:pt x="25101977" y="752348"/>
                  </a:cubicBezTo>
                  <a:cubicBezTo>
                    <a:pt x="25136393" y="1026287"/>
                    <a:pt x="25135124" y="1304036"/>
                    <a:pt x="25133473" y="1579753"/>
                  </a:cubicBezTo>
                  <a:cubicBezTo>
                    <a:pt x="25131440" y="1908302"/>
                    <a:pt x="25132964" y="4486124"/>
                    <a:pt x="25130678" y="8220950"/>
                  </a:cubicBezTo>
                  <a:cubicBezTo>
                    <a:pt x="25128138" y="12199669"/>
                    <a:pt x="25135885" y="16171169"/>
                    <a:pt x="25157729" y="20142674"/>
                  </a:cubicBezTo>
                  <a:cubicBezTo>
                    <a:pt x="25183001" y="24769357"/>
                    <a:pt x="25228850" y="25353861"/>
                    <a:pt x="25210434" y="25762419"/>
                  </a:cubicBezTo>
                  <a:close/>
                </a:path>
              </a:pathLst>
            </a:custGeom>
            <a:solidFill>
              <a:srgbClr val="FFF4DD"/>
            </a:solidFill>
          </p:spPr>
        </p:sp>
      </p:grpSp>
      <p:grpSp>
        <p:nvGrpSpPr>
          <p:cNvPr id="6" name="Group 6"/>
          <p:cNvGrpSpPr/>
          <p:nvPr/>
        </p:nvGrpSpPr>
        <p:grpSpPr>
          <a:xfrm>
            <a:off x="1401027" y="1414148"/>
            <a:ext cx="8585258" cy="1707280"/>
            <a:chOff x="0" y="0"/>
            <a:chExt cx="11016685" cy="2276373"/>
          </a:xfrm>
        </p:grpSpPr>
        <p:grpSp>
          <p:nvGrpSpPr>
            <p:cNvPr id="7" name="Group 7"/>
            <p:cNvGrpSpPr/>
            <p:nvPr/>
          </p:nvGrpSpPr>
          <p:grpSpPr>
            <a:xfrm>
              <a:off x="0" y="0"/>
              <a:ext cx="11016685" cy="2276373"/>
              <a:chOff x="0" y="0"/>
              <a:chExt cx="30108320" cy="6221269"/>
            </a:xfrm>
          </p:grpSpPr>
          <p:sp>
            <p:nvSpPr>
              <p:cNvPr id="8" name="Freeform 8"/>
              <p:cNvSpPr/>
              <p:nvPr/>
            </p:nvSpPr>
            <p:spPr>
              <a:xfrm>
                <a:off x="-50165" y="-508"/>
                <a:ext cx="30172711" cy="6224698"/>
              </a:xfrm>
              <a:custGeom>
                <a:avLst/>
                <a:gdLst/>
                <a:ahLst/>
                <a:cxnLst/>
                <a:rect l="l" t="t" r="r" b="b"/>
                <a:pathLst>
                  <a:path w="30172711" h="6224698">
                    <a:moveTo>
                      <a:pt x="30154293" y="5018198"/>
                    </a:moveTo>
                    <a:cubicBezTo>
                      <a:pt x="30140579" y="5323506"/>
                      <a:pt x="30100700" y="5661199"/>
                      <a:pt x="29890641" y="5900467"/>
                    </a:cubicBezTo>
                    <a:cubicBezTo>
                      <a:pt x="29807964" y="5994701"/>
                      <a:pt x="29700650" y="6063408"/>
                      <a:pt x="29582412" y="6103794"/>
                    </a:cubicBezTo>
                    <a:cubicBezTo>
                      <a:pt x="29471287" y="6141767"/>
                      <a:pt x="29355337" y="6149768"/>
                      <a:pt x="29239007" y="6157134"/>
                    </a:cubicBezTo>
                    <a:cubicBezTo>
                      <a:pt x="28984625" y="6173263"/>
                      <a:pt x="28729990" y="6188249"/>
                      <a:pt x="28475354" y="6200187"/>
                    </a:cubicBezTo>
                    <a:cubicBezTo>
                      <a:pt x="27581015" y="6214030"/>
                      <a:pt x="23554287" y="6224698"/>
                      <a:pt x="19524110" y="6220761"/>
                    </a:cubicBezTo>
                    <a:cubicBezTo>
                      <a:pt x="15868629" y="6217205"/>
                      <a:pt x="12214874" y="6205902"/>
                      <a:pt x="8559394" y="6200441"/>
                    </a:cubicBezTo>
                    <a:cubicBezTo>
                      <a:pt x="6015923" y="6196631"/>
                      <a:pt x="3472455" y="6192694"/>
                      <a:pt x="1903222" y="6195107"/>
                    </a:cubicBezTo>
                    <a:cubicBezTo>
                      <a:pt x="1724279" y="6197393"/>
                      <a:pt x="1545209" y="6201457"/>
                      <a:pt x="1366266" y="6195488"/>
                    </a:cubicBezTo>
                    <a:cubicBezTo>
                      <a:pt x="1203325" y="6190027"/>
                      <a:pt x="1034288" y="6180375"/>
                      <a:pt x="877824" y="6130845"/>
                    </a:cubicBezTo>
                    <a:cubicBezTo>
                      <a:pt x="717296" y="6080045"/>
                      <a:pt x="571881" y="5986573"/>
                      <a:pt x="459994" y="5860589"/>
                    </a:cubicBezTo>
                    <a:cubicBezTo>
                      <a:pt x="340233" y="5725842"/>
                      <a:pt x="253238" y="5556424"/>
                      <a:pt x="219710" y="5379005"/>
                    </a:cubicBezTo>
                    <a:cubicBezTo>
                      <a:pt x="199390" y="5271563"/>
                      <a:pt x="195072" y="5161962"/>
                      <a:pt x="194056" y="5052869"/>
                    </a:cubicBezTo>
                    <a:cubicBezTo>
                      <a:pt x="192913" y="4937680"/>
                      <a:pt x="193040" y="4822364"/>
                      <a:pt x="191897" y="4707175"/>
                    </a:cubicBezTo>
                    <a:cubicBezTo>
                      <a:pt x="187452" y="4231814"/>
                      <a:pt x="175260" y="3714619"/>
                      <a:pt x="155702" y="3196760"/>
                    </a:cubicBezTo>
                    <a:cubicBezTo>
                      <a:pt x="136144" y="2681116"/>
                      <a:pt x="109093" y="2165612"/>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11648" y="1016"/>
                      <a:pt x="12373735" y="508"/>
                    </a:cubicBezTo>
                    <a:cubicBezTo>
                      <a:pt x="18263601" y="0"/>
                      <a:pt x="24153467" y="8509"/>
                      <a:pt x="28360291" y="20447"/>
                    </a:cubicBezTo>
                    <a:cubicBezTo>
                      <a:pt x="28588764" y="26797"/>
                      <a:pt x="28817113" y="34036"/>
                      <a:pt x="29045586" y="41783"/>
                    </a:cubicBezTo>
                    <a:cubicBezTo>
                      <a:pt x="29151883" y="45339"/>
                      <a:pt x="29258943" y="45339"/>
                      <a:pt x="29364481" y="60325"/>
                    </a:cubicBezTo>
                    <a:cubicBezTo>
                      <a:pt x="29456556" y="73406"/>
                      <a:pt x="29546854" y="97409"/>
                      <a:pt x="29632579" y="133604"/>
                    </a:cubicBezTo>
                    <a:cubicBezTo>
                      <a:pt x="29760466" y="187579"/>
                      <a:pt x="29902836" y="273050"/>
                      <a:pt x="29962652" y="404368"/>
                    </a:cubicBezTo>
                    <a:cubicBezTo>
                      <a:pt x="30012181" y="513207"/>
                      <a:pt x="30031104" y="634619"/>
                      <a:pt x="30045838" y="752348"/>
                    </a:cubicBezTo>
                    <a:cubicBezTo>
                      <a:pt x="30080254" y="1026287"/>
                      <a:pt x="30078983" y="1304036"/>
                      <a:pt x="30077334" y="1579753"/>
                    </a:cubicBezTo>
                    <a:cubicBezTo>
                      <a:pt x="30075300" y="1908302"/>
                      <a:pt x="30076825" y="2256445"/>
                      <a:pt x="30074537" y="2614792"/>
                    </a:cubicBezTo>
                    <a:cubicBezTo>
                      <a:pt x="30071998" y="2996540"/>
                      <a:pt x="30079746" y="3377595"/>
                      <a:pt x="30101590" y="3758651"/>
                    </a:cubicBezTo>
                    <a:cubicBezTo>
                      <a:pt x="30126862" y="4202569"/>
                      <a:pt x="30172711" y="4609639"/>
                      <a:pt x="30154293" y="5018198"/>
                    </a:cubicBezTo>
                    <a:close/>
                  </a:path>
                </a:pathLst>
              </a:custGeom>
              <a:solidFill>
                <a:srgbClr val="FFF4DD"/>
              </a:solidFill>
            </p:spPr>
          </p:sp>
        </p:grpSp>
        <p:sp>
          <p:nvSpPr>
            <p:cNvPr id="9" name="TextBox 9"/>
            <p:cNvSpPr txBox="1"/>
            <p:nvPr/>
          </p:nvSpPr>
          <p:spPr>
            <a:xfrm>
              <a:off x="1428011" y="235816"/>
              <a:ext cx="8507846" cy="1805622"/>
            </a:xfrm>
            <a:prstGeom prst="rect">
              <a:avLst/>
            </a:prstGeom>
          </p:spPr>
          <p:txBody>
            <a:bodyPr lIns="0" tIns="0" rIns="0" bIns="0" rtlCol="0" anchor="t">
              <a:sp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n-US" sz="8800" b="1" i="0" u="none" strike="noStrike" kern="1200" cap="none" spc="-121"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II.</a:t>
              </a:r>
            </a:p>
          </p:txBody>
        </p:sp>
      </p:grpSp>
      <p:sp>
        <p:nvSpPr>
          <p:cNvPr id="32" name="TextBox 12">
            <a:extLst>
              <a:ext uri="{FF2B5EF4-FFF2-40B4-BE49-F238E27FC236}">
                <a16:creationId xmlns:a16="http://schemas.microsoft.com/office/drawing/2014/main" xmlns="" id="{04C41A5E-6444-253B-F4AC-E6945FE4707B}"/>
              </a:ext>
            </a:extLst>
          </p:cNvPr>
          <p:cNvSpPr txBox="1"/>
          <p:nvPr/>
        </p:nvSpPr>
        <p:spPr>
          <a:xfrm>
            <a:off x="1588846" y="3953720"/>
            <a:ext cx="8195207"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THỰC HÀNH ĐO NHIỆT DUNG RIÊNG CỦA NƯỚC</a:t>
            </a:r>
            <a:endPar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9" name="Group 28">
            <a:extLst>
              <a:ext uri="{FF2B5EF4-FFF2-40B4-BE49-F238E27FC236}">
                <a16:creationId xmlns:a16="http://schemas.microsoft.com/office/drawing/2014/main" xmlns="" id="{1FBFDEBB-EE67-84D7-BDE7-33C731852D54}"/>
              </a:ext>
            </a:extLst>
          </p:cNvPr>
          <p:cNvGrpSpPr/>
          <p:nvPr/>
        </p:nvGrpSpPr>
        <p:grpSpPr>
          <a:xfrm>
            <a:off x="11617084" y="2518599"/>
            <a:ext cx="3930378" cy="5784251"/>
            <a:chOff x="11617084" y="2518599"/>
            <a:chExt cx="3930378" cy="5784251"/>
          </a:xfrm>
        </p:grpSpPr>
        <p:pic>
          <p:nvPicPr>
            <p:cNvPr id="26" name="Picture 25">
              <a:extLst>
                <a:ext uri="{FF2B5EF4-FFF2-40B4-BE49-F238E27FC236}">
                  <a16:creationId xmlns:a16="http://schemas.microsoft.com/office/drawing/2014/main" xmlns="" id="{18E9F05A-0812-A3A7-C697-D8987CE32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7084" y="3391763"/>
              <a:ext cx="3930378" cy="4911087"/>
            </a:xfrm>
            <a:prstGeom prst="rect">
              <a:avLst/>
            </a:prstGeom>
          </p:spPr>
        </p:pic>
        <p:pic>
          <p:nvPicPr>
            <p:cNvPr id="28" name="Picture 27">
              <a:extLst>
                <a:ext uri="{FF2B5EF4-FFF2-40B4-BE49-F238E27FC236}">
                  <a16:creationId xmlns:a16="http://schemas.microsoft.com/office/drawing/2014/main" xmlns="" id="{B25503F1-A6F1-04AF-383E-337D35BEC4CA}"/>
                </a:ext>
              </a:extLst>
            </p:cNvPr>
            <p:cNvPicPr>
              <a:picLocks noChangeAspect="1"/>
            </p:cNvPicPr>
            <p:nvPr/>
          </p:nvPicPr>
          <p:blipFill>
            <a:blip r:embed="rId3"/>
            <a:stretch>
              <a:fillRect/>
            </a:stretch>
          </p:blipFill>
          <p:spPr>
            <a:xfrm>
              <a:off x="13030200" y="2518599"/>
              <a:ext cx="1200600" cy="1746327"/>
            </a:xfrm>
            <a:prstGeom prst="rect">
              <a:avLst/>
            </a:prstGeom>
          </p:spPr>
        </p:pic>
      </p:grpSp>
    </p:spTree>
    <p:extLst>
      <p:ext uri="{BB962C8B-B14F-4D97-AF65-F5344CB8AC3E}">
        <p14:creationId xmlns:p14="http://schemas.microsoft.com/office/powerpoint/2010/main" val="518106683"/>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DC3AFF2D-AF39-7966-E20A-BB1ACF4450B8}"/>
              </a:ext>
            </a:extLst>
          </p:cNvPr>
          <p:cNvGrpSpPr/>
          <p:nvPr/>
        </p:nvGrpSpPr>
        <p:grpSpPr>
          <a:xfrm>
            <a:off x="1302327" y="411315"/>
            <a:ext cx="8305800" cy="1401471"/>
            <a:chOff x="1295400" y="571500"/>
            <a:chExt cx="8305800" cy="1401471"/>
          </a:xfrm>
        </p:grpSpPr>
        <p:pic>
          <p:nvPicPr>
            <p:cNvPr id="3" name="Picture 2">
              <a:extLst>
                <a:ext uri="{FF2B5EF4-FFF2-40B4-BE49-F238E27FC236}">
                  <a16:creationId xmlns:a16="http://schemas.microsoft.com/office/drawing/2014/main" xmlns="" id="{94A8C9A4-031F-E15D-0273-D521C7A31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571500"/>
              <a:ext cx="1447800" cy="1401471"/>
            </a:xfrm>
            <a:prstGeom prst="rect">
              <a:avLst/>
            </a:prstGeom>
          </p:spPr>
        </p:pic>
        <p:sp>
          <p:nvSpPr>
            <p:cNvPr id="4" name="TextBox 3">
              <a:extLst>
                <a:ext uri="{FF2B5EF4-FFF2-40B4-BE49-F238E27FC236}">
                  <a16:creationId xmlns:a16="http://schemas.microsoft.com/office/drawing/2014/main" xmlns="" id="{29058224-8939-A176-ECDA-C0ADCBA13D0A}"/>
                </a:ext>
              </a:extLst>
            </p:cNvPr>
            <p:cNvSpPr txBox="1"/>
            <p:nvPr/>
          </p:nvSpPr>
          <p:spPr>
            <a:xfrm>
              <a:off x="2743200" y="1104900"/>
              <a:ext cx="6858000" cy="707886"/>
            </a:xfrm>
            <a:prstGeom prst="rect">
              <a:avLst/>
            </a:prstGeom>
            <a:noFill/>
          </p:spPr>
          <p:txBody>
            <a:bodyPr wrap="square" rtlCol="0">
              <a:spAutoFit/>
            </a:bodyPr>
            <a:lstStyle/>
            <a:p>
              <a:r>
                <a:rPr lang="en-US" sz="4000" b="1" dirty="0">
                  <a:solidFill>
                    <a:schemeClr val="tx2"/>
                  </a:solidFill>
                  <a:latin typeface="Arial" panose="020B0604020202020204" pitchFamily="34" charset="0"/>
                  <a:cs typeface="Arial" panose="020B0604020202020204" pitchFamily="34" charset="0"/>
                </a:rPr>
                <a:t>Chia </a:t>
              </a:r>
              <a:r>
                <a:rPr lang="en-US" sz="4000" b="1" dirty="0" err="1">
                  <a:solidFill>
                    <a:schemeClr val="tx2"/>
                  </a:solidFill>
                  <a:latin typeface="Arial" panose="020B0604020202020204" pitchFamily="34" charset="0"/>
                  <a:cs typeface="Arial" panose="020B0604020202020204" pitchFamily="34" charset="0"/>
                </a:rPr>
                <a:t>lớp</a:t>
              </a:r>
              <a:r>
                <a:rPr lang="en-US" sz="4000" b="1" dirty="0">
                  <a:solidFill>
                    <a:schemeClr val="tx2"/>
                  </a:solidFill>
                  <a:latin typeface="Arial" panose="020B0604020202020204" pitchFamily="34" charset="0"/>
                  <a:cs typeface="Arial" panose="020B0604020202020204" pitchFamily="34" charset="0"/>
                </a:rPr>
                <a:t> </a:t>
              </a:r>
              <a:r>
                <a:rPr lang="en-US" sz="4000" b="1" dirty="0" err="1">
                  <a:solidFill>
                    <a:schemeClr val="tx2"/>
                  </a:solidFill>
                  <a:latin typeface="Arial" panose="020B0604020202020204" pitchFamily="34" charset="0"/>
                  <a:cs typeface="Arial" panose="020B0604020202020204" pitchFamily="34" charset="0"/>
                </a:rPr>
                <a:t>thành</a:t>
              </a:r>
              <a:r>
                <a:rPr lang="en-US" sz="4000" b="1" dirty="0">
                  <a:solidFill>
                    <a:schemeClr val="tx2"/>
                  </a:solidFill>
                  <a:latin typeface="Arial" panose="020B0604020202020204" pitchFamily="34" charset="0"/>
                  <a:cs typeface="Arial" panose="020B0604020202020204" pitchFamily="34" charset="0"/>
                </a:rPr>
                <a:t> 6 - 8 </a:t>
              </a:r>
              <a:r>
                <a:rPr lang="en-US" sz="4000" b="1" dirty="0" err="1">
                  <a:solidFill>
                    <a:schemeClr val="tx2"/>
                  </a:solidFill>
                  <a:latin typeface="Arial" panose="020B0604020202020204" pitchFamily="34" charset="0"/>
                  <a:cs typeface="Arial" panose="020B0604020202020204" pitchFamily="34" charset="0"/>
                </a:rPr>
                <a:t>nhóm</a:t>
              </a:r>
              <a:endParaRPr lang="en-US" sz="4000" b="1" dirty="0">
                <a:solidFill>
                  <a:schemeClr val="tx2"/>
                </a:solidFill>
                <a:latin typeface="Arial" panose="020B0604020202020204" pitchFamily="34"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xmlns="" id="{C2AA5704-95D8-B41A-FEEB-EE2D426AE066}"/>
              </a:ext>
            </a:extLst>
          </p:cNvPr>
          <p:cNvSpPr/>
          <p:nvPr/>
        </p:nvSpPr>
        <p:spPr>
          <a:xfrm>
            <a:off x="-228600" y="2313148"/>
            <a:ext cx="6400800" cy="1118308"/>
          </a:xfrm>
          <a:prstGeom prst="roundRect">
            <a:avLst/>
          </a:prstGeom>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 1. </a:t>
            </a:r>
            <a:r>
              <a:rPr lang="en-US" sz="4000" b="1" dirty="0" err="1">
                <a:solidFill>
                  <a:schemeClr val="tx1"/>
                </a:solidFill>
                <a:latin typeface="Arial" panose="020B0604020202020204" pitchFamily="34" charset="0"/>
                <a:cs typeface="Arial" panose="020B0604020202020204" pitchFamily="34" charset="0"/>
              </a:rPr>
              <a:t>Mục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đích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thí</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nghiệm</a:t>
            </a:r>
            <a:endParaRPr lang="en-US" sz="4000" b="1"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013F760D-049C-6A3B-D5B2-310DD6B9C2C9}"/>
              </a:ext>
            </a:extLst>
          </p:cNvPr>
          <p:cNvSpPr txBox="1"/>
          <p:nvPr/>
        </p:nvSpPr>
        <p:spPr>
          <a:xfrm>
            <a:off x="6781800" y="2518359"/>
            <a:ext cx="8480207" cy="707886"/>
          </a:xfrm>
          <a:prstGeom prst="rect">
            <a:avLst/>
          </a:prstGeom>
          <a:noFill/>
        </p:spPr>
        <p:txBody>
          <a:bodyPr wrap="none" rtlCol="0">
            <a:spAutoFit/>
          </a:bodyPr>
          <a:lstStyle/>
          <a:p>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dung </a:t>
            </a:r>
            <a:r>
              <a:rPr lang="en-US" sz="4000" dirty="0" err="1">
                <a:latin typeface="Arial" panose="020B0604020202020204" pitchFamily="34" charset="0"/>
                <a:cs typeface="Arial" panose="020B0604020202020204" pitchFamily="34" charset="0"/>
              </a:rPr>
              <a:t>riêng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a:t>
            </a:r>
          </a:p>
        </p:txBody>
      </p:sp>
      <p:sp>
        <p:nvSpPr>
          <p:cNvPr id="9" name="Rectangle: Rounded Corners 8">
            <a:extLst>
              <a:ext uri="{FF2B5EF4-FFF2-40B4-BE49-F238E27FC236}">
                <a16:creationId xmlns:a16="http://schemas.microsoft.com/office/drawing/2014/main" xmlns="" id="{F445DB03-70BE-0777-E59B-19CD5DA87FA5}"/>
              </a:ext>
            </a:extLst>
          </p:cNvPr>
          <p:cNvSpPr/>
          <p:nvPr/>
        </p:nvSpPr>
        <p:spPr>
          <a:xfrm>
            <a:off x="-228600" y="4130019"/>
            <a:ext cx="6400800" cy="1118308"/>
          </a:xfrm>
          <a:prstGeom prst="roundRect">
            <a:avLst/>
          </a:prstGeom>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 2. </a:t>
            </a:r>
            <a:r>
              <a:rPr lang="en-US" sz="4000" b="1" dirty="0" err="1">
                <a:solidFill>
                  <a:schemeClr val="tx1"/>
                </a:solidFill>
                <a:latin typeface="Arial" panose="020B0604020202020204" pitchFamily="34" charset="0"/>
                <a:cs typeface="Arial" panose="020B0604020202020204" pitchFamily="34" charset="0"/>
              </a:rPr>
              <a:t>Dụng</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cụ</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thí</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nghiệm</a:t>
            </a:r>
            <a:endParaRPr lang="en-US" sz="4000" b="1"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2482765B-6AF4-E520-7BFB-DFE258195C8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3426" y="5448300"/>
            <a:ext cx="13749402" cy="4838700"/>
          </a:xfrm>
          <a:prstGeom prst="rect">
            <a:avLst/>
          </a:prstGeom>
        </p:spPr>
      </p:pic>
    </p:spTree>
    <p:extLst>
      <p:ext uri="{BB962C8B-B14F-4D97-AF65-F5344CB8AC3E}">
        <p14:creationId xmlns:p14="http://schemas.microsoft.com/office/powerpoint/2010/main" val="905660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DE093BA-B46B-094E-4704-D569342618E8}"/>
              </a:ext>
            </a:extLst>
          </p:cNvPr>
          <p:cNvSpPr/>
          <p:nvPr/>
        </p:nvSpPr>
        <p:spPr>
          <a:xfrm>
            <a:off x="-304800" y="495300"/>
            <a:ext cx="9067800" cy="1118308"/>
          </a:xfrm>
          <a:prstGeom prst="roundRect">
            <a:avLst/>
          </a:prstGeom>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  3. </a:t>
            </a:r>
            <a:r>
              <a:rPr lang="en-US" sz="4000" b="1" dirty="0" err="1">
                <a:solidFill>
                  <a:schemeClr val="tx1"/>
                </a:solidFill>
                <a:latin typeface="Arial" panose="020B0604020202020204" pitchFamily="34" charset="0"/>
                <a:cs typeface="Arial" panose="020B0604020202020204" pitchFamily="34" charset="0"/>
              </a:rPr>
              <a:t>Thiết</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kế</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phương</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án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thí</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nghiệm</a:t>
            </a:r>
            <a:endParaRPr lang="en-US" sz="4000" b="1"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F426DF56-872E-15D3-5CA0-A9B2336DD249}"/>
              </a:ext>
            </a:extLst>
          </p:cNvPr>
          <p:cNvSpPr/>
          <p:nvPr/>
        </p:nvSpPr>
        <p:spPr>
          <a:xfrm>
            <a:off x="1066800" y="2237853"/>
            <a:ext cx="6063096" cy="1143000"/>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(SGK - tr.21)</a:t>
            </a:r>
          </a:p>
        </p:txBody>
      </p:sp>
      <p:sp>
        <p:nvSpPr>
          <p:cNvPr id="5" name="TextBox 4">
            <a:extLst>
              <a:ext uri="{FF2B5EF4-FFF2-40B4-BE49-F238E27FC236}">
                <a16:creationId xmlns:a16="http://schemas.microsoft.com/office/drawing/2014/main" xmlns="" id="{C228A42A-1899-3594-1E49-E17CF0419D74}"/>
              </a:ext>
            </a:extLst>
          </p:cNvPr>
          <p:cNvSpPr txBox="1"/>
          <p:nvPr/>
        </p:nvSpPr>
        <p:spPr>
          <a:xfrm>
            <a:off x="1066800" y="3695700"/>
            <a:ext cx="16459200" cy="6031203"/>
          </a:xfrm>
          <a:prstGeom prst="rect">
            <a:avLst/>
          </a:prstGeom>
          <a:noFill/>
        </p:spPr>
        <p:txBody>
          <a:bodyPr wrap="square">
            <a:spAutoFit/>
          </a:bodyPr>
          <a:lstStyle/>
          <a:p>
            <a:pPr marL="0" marR="0" algn="just">
              <a:lnSpc>
                <a:spcPct val="150000"/>
              </a:lnSpc>
              <a:spcBef>
                <a:spcPts val="0"/>
              </a:spcBef>
              <a:spcAft>
                <a:spcPts val="8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Hãy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trả</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câu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hỏi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sau</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Q = mc</a:t>
            </a:r>
            <a:r>
              <a:rPr lang="el-GR" sz="4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Δ</a:t>
            </a:r>
            <a:r>
              <a:rPr lang="en-US" sz="4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a:t>
            </a:r>
            <a:r>
              <a:rPr lang="en-US" sz="4000" dirty="0">
                <a:effectLst/>
                <a:latin typeface="Arial" panose="020B0604020202020204" pitchFamily="34" charset="0"/>
                <a:ea typeface="Times New Roman" panose="02020603050405020304" pitchFamily="18" charset="0"/>
                <a:cs typeface="Arial" panose="020B0604020202020204" pitchFamily="34" charset="0"/>
              </a:rPr>
              <a:t>,</a:t>
            </a:r>
            <a:r>
              <a:rPr lang="en-US" sz="4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lấy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đâu</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Xác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Mô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tả</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tiến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hành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E8FBA407-8CA4-DDEB-3318-A809D2421671}"/>
              </a:ext>
            </a:extLst>
          </p:cNvPr>
          <p:cNvPicPr>
            <a:picLocks noChangeAspect="1"/>
          </p:cNvPicPr>
          <p:nvPr/>
        </p:nvPicPr>
        <p:blipFill>
          <a:blip r:embed="rId2"/>
          <a:stretch>
            <a:fillRect/>
          </a:stretch>
        </p:blipFill>
        <p:spPr>
          <a:xfrm>
            <a:off x="12314586" y="988450"/>
            <a:ext cx="5059013" cy="2677930"/>
          </a:xfrm>
          <a:prstGeom prst="rect">
            <a:avLst/>
          </a:prstGeom>
        </p:spPr>
      </p:pic>
    </p:spTree>
    <p:extLst>
      <p:ext uri="{BB962C8B-B14F-4D97-AF65-F5344CB8AC3E}">
        <p14:creationId xmlns:p14="http://schemas.microsoft.com/office/powerpoint/2010/main" val="1637692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242FC7C-8517-E42C-C1CA-A87491577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2386" y="241740"/>
            <a:ext cx="1843228" cy="1895641"/>
          </a:xfrm>
          <a:prstGeom prst="rect">
            <a:avLst/>
          </a:prstGeom>
        </p:spPr>
      </p:pic>
      <p:grpSp>
        <p:nvGrpSpPr>
          <p:cNvPr id="13" name="Group 12">
            <a:extLst>
              <a:ext uri="{FF2B5EF4-FFF2-40B4-BE49-F238E27FC236}">
                <a16:creationId xmlns:a16="http://schemas.microsoft.com/office/drawing/2014/main" xmlns="" id="{251CE724-8C41-93C8-222C-B942AD55D317}"/>
              </a:ext>
            </a:extLst>
          </p:cNvPr>
          <p:cNvGrpSpPr/>
          <p:nvPr/>
        </p:nvGrpSpPr>
        <p:grpSpPr>
          <a:xfrm>
            <a:off x="723900" y="2395247"/>
            <a:ext cx="16840200" cy="2615460"/>
            <a:chOff x="723900" y="2395247"/>
            <a:chExt cx="16840200" cy="2615460"/>
          </a:xfrm>
        </p:grpSpPr>
        <p:sp>
          <p:nvSpPr>
            <p:cNvPr id="3" name="TextBox 2">
              <a:extLst>
                <a:ext uri="{FF2B5EF4-FFF2-40B4-BE49-F238E27FC236}">
                  <a16:creationId xmlns:a16="http://schemas.microsoft.com/office/drawing/2014/main" xmlns="" id="{42C24743-B351-67BA-45B6-B0F38745475A}"/>
                </a:ext>
              </a:extLst>
            </p:cNvPr>
            <p:cNvSpPr txBox="1"/>
            <p:nvPr/>
          </p:nvSpPr>
          <p:spPr>
            <a:xfrm>
              <a:off x="1828800" y="2395247"/>
              <a:ext cx="15735300" cy="2615460"/>
            </a:xfrm>
            <a:prstGeom prst="rect">
              <a:avLst/>
            </a:prstGeom>
            <a:noFill/>
          </p:spPr>
          <p:txBody>
            <a:bodyPr wrap="square">
              <a:spAutoFit/>
            </a:bodyPr>
            <a:lstStyle/>
            <a:p>
              <a:pPr marR="0" algn="just">
                <a:lnSpc>
                  <a:spcPct val="150000"/>
                </a:lnSpc>
                <a:spcBef>
                  <a:spcPts val="0"/>
                </a:spcBef>
                <a:spcAft>
                  <a:spcPts val="80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xác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effectLst/>
                  <a:latin typeface="Arial" panose="020B0604020202020204" pitchFamily="34" charset="0"/>
                  <a:ea typeface="Times New Roman" panose="02020603050405020304" pitchFamily="18" charset="0"/>
                  <a:cs typeface="Arial" panose="020B0604020202020204" pitchFamily="34" charset="0"/>
                </a:rPr>
                <a:t> dung </a:t>
              </a:r>
              <a:r>
                <a:rPr lang="en-US" sz="38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effectLst/>
                  <a:latin typeface="Arial" panose="020B0604020202020204" pitchFamily="34" charset="0"/>
                  <a:ea typeface="Times New Roman" panose="02020603050405020304" pitchFamily="18" charset="0"/>
                  <a:cs typeface="Arial" panose="020B0604020202020204" pitchFamily="34" charset="0"/>
                </a:rPr>
                <a:t> ta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đo</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đại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effectLst/>
                  <a:latin typeface="Arial" panose="020B0604020202020204" pitchFamily="34" charset="0"/>
                  <a:ea typeface="Times New Roman" panose="02020603050405020304" pitchFamily="18" charset="0"/>
                  <a:cs typeface="Arial" panose="020B0604020202020204" pitchFamily="34" charset="0"/>
                </a:rPr>
                <a:t> Q </a:t>
              </a:r>
              <a:r>
                <a:rPr lang="en-US" sz="3800" dirty="0" err="1">
                  <a:effectLst/>
                  <a:latin typeface="Arial" panose="020B0604020202020204" pitchFamily="34" charset="0"/>
                  <a:ea typeface="Times New Roman" panose="02020603050405020304" pitchFamily="18" charset="0"/>
                  <a:cs typeface="Arial" panose="020B0604020202020204" pitchFamily="34" charset="0"/>
                </a:rPr>
                <a:t>cung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nóng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800" dirty="0">
                  <a:effectLst/>
                  <a:latin typeface="Arial" panose="020B0604020202020204" pitchFamily="34" charset="0"/>
                  <a:ea typeface="Times New Roman" panose="02020603050405020304" pitchFamily="18" charset="0"/>
                  <a:cs typeface="Arial" panose="020B0604020202020204" pitchFamily="34" charset="0"/>
                </a:rPr>
                <a:t> ban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đầu</a:t>
              </a:r>
              <a:r>
                <a:rPr lang="en-US" sz="3800" dirty="0">
                  <a:effectLst/>
                  <a:latin typeface="Arial" panose="020B0604020202020204" pitchFamily="34" charset="0"/>
                  <a:ea typeface="Times New Roman" panose="02020603050405020304" pitchFamily="18" charset="0"/>
                  <a:cs typeface="Arial" panose="020B0604020202020204" pitchFamily="34" charset="0"/>
                </a:rPr>
                <a:t> t</a:t>
              </a:r>
              <a:r>
                <a:rPr lang="en-US" sz="3800" baseline="-25000" dirty="0">
                  <a:effectLst/>
                  <a:latin typeface="Arial" panose="020B0604020202020204" pitchFamily="34" charset="0"/>
                  <a:ea typeface="Times New Roman" panose="02020603050405020304" pitchFamily="18" charset="0"/>
                  <a:cs typeface="Arial" panose="020B0604020202020204" pitchFamily="34" charset="0"/>
                </a:rPr>
                <a:t>1</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lúc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sau</a:t>
              </a:r>
              <a:r>
                <a:rPr lang="en-US" sz="3800" dirty="0">
                  <a:effectLst/>
                  <a:latin typeface="Arial" panose="020B0604020202020204" pitchFamily="34" charset="0"/>
                  <a:ea typeface="Times New Roman" panose="02020603050405020304" pitchFamily="18" charset="0"/>
                  <a:cs typeface="Arial" panose="020B0604020202020204" pitchFamily="34" charset="0"/>
                </a:rPr>
                <a:t> t</a:t>
              </a:r>
              <a:r>
                <a:rPr lang="en-US" sz="38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từ</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3800" dirty="0">
                  <a:effectLst/>
                  <a:latin typeface="Arial" panose="020B0604020202020204" pitchFamily="34" charset="0"/>
                  <a:ea typeface="Times New Roman" panose="02020603050405020304" pitchFamily="18" charset="0"/>
                  <a:cs typeface="Arial" panose="020B0604020202020204" pitchFamily="34" charset="0"/>
                </a:rPr>
                <a:t> ∆t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thay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2D8BC89F-A65F-69A4-407C-E82341C43E40}"/>
                </a:ext>
              </a:extLst>
            </p:cNvPr>
            <p:cNvPicPr>
              <a:picLocks noChangeAspect="1"/>
            </p:cNvPicPr>
            <p:nvPr/>
          </p:nvPicPr>
          <p:blipFill>
            <a:blip r:embed="rId3"/>
            <a:stretch>
              <a:fillRect/>
            </a:stretch>
          </p:blipFill>
          <p:spPr>
            <a:xfrm>
              <a:off x="723900" y="2628900"/>
              <a:ext cx="895037" cy="891338"/>
            </a:xfrm>
            <a:prstGeom prst="rect">
              <a:avLst/>
            </a:prstGeom>
          </p:spPr>
        </p:pic>
      </p:grpSp>
      <p:grpSp>
        <p:nvGrpSpPr>
          <p:cNvPr id="14" name="Group 13">
            <a:extLst>
              <a:ext uri="{FF2B5EF4-FFF2-40B4-BE49-F238E27FC236}">
                <a16:creationId xmlns:a16="http://schemas.microsoft.com/office/drawing/2014/main" xmlns="" id="{C2622893-4B0A-A9B0-EE53-CB6D870C6B58}"/>
              </a:ext>
            </a:extLst>
          </p:cNvPr>
          <p:cNvGrpSpPr/>
          <p:nvPr/>
        </p:nvGrpSpPr>
        <p:grpSpPr>
          <a:xfrm>
            <a:off x="723899" y="5526438"/>
            <a:ext cx="16840201" cy="1738296"/>
            <a:chOff x="723899" y="5526438"/>
            <a:chExt cx="16840201" cy="1738296"/>
          </a:xfrm>
        </p:grpSpPr>
        <p:sp>
          <p:nvSpPr>
            <p:cNvPr id="7" name="TextBox 6">
              <a:extLst>
                <a:ext uri="{FF2B5EF4-FFF2-40B4-BE49-F238E27FC236}">
                  <a16:creationId xmlns:a16="http://schemas.microsoft.com/office/drawing/2014/main" xmlns="" id="{A3E81193-24A0-A27B-B7A2-D80DF4F14DB3}"/>
                </a:ext>
              </a:extLst>
            </p:cNvPr>
            <p:cNvSpPr txBox="1"/>
            <p:nvPr/>
          </p:nvSpPr>
          <p:spPr>
            <a:xfrm>
              <a:off x="1828800" y="5526438"/>
              <a:ext cx="15735300" cy="1738296"/>
            </a:xfrm>
            <a:prstGeom prst="rect">
              <a:avLst/>
            </a:prstGeom>
            <a:noFill/>
          </p:spPr>
          <p:txBody>
            <a:bodyPr wrap="square">
              <a:spAutoFit/>
            </a:bodyPr>
            <a:lstStyle/>
            <a:p>
              <a:pPr marR="0" algn="just">
                <a:lnSpc>
                  <a:spcPct val="150000"/>
                </a:lnSpc>
                <a:spcBef>
                  <a:spcPts val="0"/>
                </a:spcBef>
                <a:spcAft>
                  <a:spcPts val="80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mà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kế</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cung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cách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cho</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dòng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3800" dirty="0">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trở</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8395B408-E6DA-2160-A25E-85073EFFC964}"/>
                </a:ext>
              </a:extLst>
            </p:cNvPr>
            <p:cNvPicPr>
              <a:picLocks noChangeAspect="1"/>
            </p:cNvPicPr>
            <p:nvPr/>
          </p:nvPicPr>
          <p:blipFill>
            <a:blip r:embed="rId3"/>
            <a:stretch>
              <a:fillRect/>
            </a:stretch>
          </p:blipFill>
          <p:spPr>
            <a:xfrm>
              <a:off x="723899" y="5875425"/>
              <a:ext cx="895037" cy="891338"/>
            </a:xfrm>
            <a:prstGeom prst="rect">
              <a:avLst/>
            </a:prstGeom>
          </p:spPr>
        </p:pic>
      </p:grpSp>
      <p:grpSp>
        <p:nvGrpSpPr>
          <p:cNvPr id="15" name="Group 14">
            <a:extLst>
              <a:ext uri="{FF2B5EF4-FFF2-40B4-BE49-F238E27FC236}">
                <a16:creationId xmlns:a16="http://schemas.microsoft.com/office/drawing/2014/main" xmlns="" id="{C4FF3F42-23A1-7452-39F8-A00080B652E9}"/>
              </a:ext>
            </a:extLst>
          </p:cNvPr>
          <p:cNvGrpSpPr/>
          <p:nvPr/>
        </p:nvGrpSpPr>
        <p:grpSpPr>
          <a:xfrm>
            <a:off x="723899" y="7734300"/>
            <a:ext cx="16840201" cy="1738296"/>
            <a:chOff x="723899" y="7734300"/>
            <a:chExt cx="16840201" cy="1738296"/>
          </a:xfrm>
        </p:grpSpPr>
        <p:sp>
          <p:nvSpPr>
            <p:cNvPr id="9" name="TextBox 8">
              <a:extLst>
                <a:ext uri="{FF2B5EF4-FFF2-40B4-BE49-F238E27FC236}">
                  <a16:creationId xmlns:a16="http://schemas.microsoft.com/office/drawing/2014/main" xmlns="" id="{46E34FB0-747A-A362-25CB-3AA5705C47BE}"/>
                </a:ext>
              </a:extLst>
            </p:cNvPr>
            <p:cNvSpPr txBox="1"/>
            <p:nvPr/>
          </p:nvSpPr>
          <p:spPr>
            <a:xfrm>
              <a:off x="1828800" y="7734300"/>
              <a:ext cx="15735300" cy="1738296"/>
            </a:xfrm>
            <a:prstGeom prst="rect">
              <a:avLst/>
            </a:prstGeom>
            <a:noFill/>
          </p:spPr>
          <p:txBody>
            <a:bodyPr wrap="square">
              <a:spAutoFit/>
            </a:bodyPr>
            <a:lstStyle/>
            <a:p>
              <a:pPr marL="0" marR="0" algn="just">
                <a:lnSpc>
                  <a:spcPct val="150000"/>
                </a:lnSpc>
                <a:spcBef>
                  <a:spcPts val="0"/>
                </a:spcBef>
                <a:spcAft>
                  <a:spcPts val="80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Xác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cách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xác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đã</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cung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cho</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dây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trở</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1DA6787D-2513-2373-F91B-813B2CF8E02D}"/>
                </a:ext>
              </a:extLst>
            </p:cNvPr>
            <p:cNvPicPr>
              <a:picLocks noChangeAspect="1"/>
            </p:cNvPicPr>
            <p:nvPr/>
          </p:nvPicPr>
          <p:blipFill>
            <a:blip r:embed="rId3"/>
            <a:stretch>
              <a:fillRect/>
            </a:stretch>
          </p:blipFill>
          <p:spPr>
            <a:xfrm>
              <a:off x="723899" y="8241003"/>
              <a:ext cx="895037" cy="891338"/>
            </a:xfrm>
            <a:prstGeom prst="rect">
              <a:avLst/>
            </a:prstGeom>
          </p:spPr>
        </p:pic>
      </p:grpSp>
    </p:spTree>
    <p:extLst>
      <p:ext uri="{BB962C8B-B14F-4D97-AF65-F5344CB8AC3E}">
        <p14:creationId xmlns:p14="http://schemas.microsoft.com/office/powerpoint/2010/main" val="23390864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0446BD4-4675-9A00-A51D-3F4C04F2A9FF}"/>
              </a:ext>
            </a:extLst>
          </p:cNvPr>
          <p:cNvSpPr/>
          <p:nvPr/>
        </p:nvSpPr>
        <p:spPr>
          <a:xfrm>
            <a:off x="-304800" y="495300"/>
            <a:ext cx="6858000" cy="1118308"/>
          </a:xfrm>
          <a:prstGeom prst="roundRect">
            <a:avLst/>
          </a:prstGeom>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  4. </a:t>
            </a:r>
            <a:r>
              <a:rPr lang="en-US" sz="4000" b="1" dirty="0" err="1">
                <a:solidFill>
                  <a:schemeClr val="tx1"/>
                </a:solidFill>
                <a:latin typeface="Arial" panose="020B0604020202020204" pitchFamily="34" charset="0"/>
                <a:cs typeface="Arial" panose="020B0604020202020204" pitchFamily="34" charset="0"/>
              </a:rPr>
              <a:t>Tiến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hành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thí</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nghiệm</a:t>
            </a:r>
            <a:endParaRPr lang="en-US" sz="4000" b="1" dirty="0">
              <a:solidFill>
                <a:schemeClr val="tx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xmlns="" id="{4687EF7D-636E-FBDD-DF56-503AE4D175EB}"/>
              </a:ext>
            </a:extLst>
          </p:cNvPr>
          <p:cNvCxnSpPr/>
          <p:nvPr/>
        </p:nvCxnSpPr>
        <p:spPr>
          <a:xfrm>
            <a:off x="1295400" y="1613608"/>
            <a:ext cx="0" cy="8673392"/>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D240E8A2-7D53-0913-4F0B-ED1059FFAAA9}"/>
              </a:ext>
            </a:extLst>
          </p:cNvPr>
          <p:cNvGrpSpPr/>
          <p:nvPr/>
        </p:nvGrpSpPr>
        <p:grpSpPr>
          <a:xfrm>
            <a:off x="1151660" y="2664182"/>
            <a:ext cx="3200398" cy="904679"/>
            <a:chOff x="1151659" y="2135835"/>
            <a:chExt cx="3200398" cy="904679"/>
          </a:xfrm>
        </p:grpSpPr>
        <p:sp>
          <p:nvSpPr>
            <p:cNvPr id="6" name="Oval 5">
              <a:extLst>
                <a:ext uri="{FF2B5EF4-FFF2-40B4-BE49-F238E27FC236}">
                  <a16:creationId xmlns:a16="http://schemas.microsoft.com/office/drawing/2014/main" xmlns="" id="{C09492B2-46FB-E573-C32F-D478393D2359}"/>
                </a:ext>
              </a:extLst>
            </p:cNvPr>
            <p:cNvSpPr/>
            <p:nvPr/>
          </p:nvSpPr>
          <p:spPr>
            <a:xfrm>
              <a:off x="1151659" y="2444434"/>
              <a:ext cx="287482" cy="287482"/>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8030A7F9-DB33-7575-87D8-D66ADF016070}"/>
                </a:ext>
              </a:extLst>
            </p:cNvPr>
            <p:cNvSpPr/>
            <p:nvPr/>
          </p:nvSpPr>
          <p:spPr>
            <a:xfrm>
              <a:off x="1896343" y="2135835"/>
              <a:ext cx="2455714" cy="9046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latin typeface="Arial" panose="020B0604020202020204" pitchFamily="34" charset="0"/>
                  <a:cs typeface="Arial" panose="020B0604020202020204" pitchFamily="34" charset="0"/>
                </a:rPr>
                <a:t>Bước</a:t>
              </a:r>
              <a:r>
                <a:rPr lang="en-US" sz="4000" b="1" dirty="0">
                  <a:latin typeface="Arial" panose="020B0604020202020204" pitchFamily="34" charset="0"/>
                  <a:cs typeface="Arial" panose="020B0604020202020204" pitchFamily="34" charset="0"/>
                </a:rPr>
                <a:t> 1:</a:t>
              </a:r>
            </a:p>
          </p:txBody>
        </p:sp>
        <p:cxnSp>
          <p:nvCxnSpPr>
            <p:cNvPr id="9" name="Straight Connector 8">
              <a:extLst>
                <a:ext uri="{FF2B5EF4-FFF2-40B4-BE49-F238E27FC236}">
                  <a16:creationId xmlns:a16="http://schemas.microsoft.com/office/drawing/2014/main" xmlns="" id="{039D2744-4EEC-8670-B6C5-258080C43BB1}"/>
                </a:ext>
              </a:extLst>
            </p:cNvPr>
            <p:cNvCxnSpPr>
              <a:stCxn id="6" idx="6"/>
              <a:endCxn id="7" idx="1"/>
            </p:cNvCxnSpPr>
            <p:nvPr/>
          </p:nvCxnSpPr>
          <p:spPr>
            <a:xfrm>
              <a:off x="1439141" y="2588175"/>
              <a:ext cx="45720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xmlns="" id="{8243BA34-87DF-D7C2-A556-2A9BF0DA98F9}"/>
              </a:ext>
            </a:extLst>
          </p:cNvPr>
          <p:cNvSpPr txBox="1"/>
          <p:nvPr/>
        </p:nvSpPr>
        <p:spPr>
          <a:xfrm>
            <a:off x="4953000" y="2395247"/>
            <a:ext cx="12039596" cy="274825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Đổ một lượng nước vào bình nhiệt lượng kế sao cho toàn bộ điện trở nhiệt chìm trong nước, xác định khối lượng nước này.</a:t>
            </a:r>
            <a:endParaRPr lang="en-US" sz="40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58DAC43A-62B9-3F5A-9743-9777E8A30656}"/>
              </a:ext>
            </a:extLst>
          </p:cNvPr>
          <p:cNvGrpSpPr/>
          <p:nvPr/>
        </p:nvGrpSpPr>
        <p:grpSpPr>
          <a:xfrm>
            <a:off x="1151660" y="5778661"/>
            <a:ext cx="3200398" cy="904679"/>
            <a:chOff x="1151659" y="2135835"/>
            <a:chExt cx="3200398" cy="904679"/>
          </a:xfrm>
        </p:grpSpPr>
        <p:sp>
          <p:nvSpPr>
            <p:cNvPr id="14" name="Oval 13">
              <a:extLst>
                <a:ext uri="{FF2B5EF4-FFF2-40B4-BE49-F238E27FC236}">
                  <a16:creationId xmlns:a16="http://schemas.microsoft.com/office/drawing/2014/main" xmlns="" id="{A20FC60B-F3D0-FA0E-3E76-BA38F1475609}"/>
                </a:ext>
              </a:extLst>
            </p:cNvPr>
            <p:cNvSpPr/>
            <p:nvPr/>
          </p:nvSpPr>
          <p:spPr>
            <a:xfrm>
              <a:off x="1151659" y="2444434"/>
              <a:ext cx="287482" cy="287482"/>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B9EA7942-8F10-4C21-57EF-AC0B2A6B8CEB}"/>
                </a:ext>
              </a:extLst>
            </p:cNvPr>
            <p:cNvSpPr/>
            <p:nvPr/>
          </p:nvSpPr>
          <p:spPr>
            <a:xfrm>
              <a:off x="1896343" y="2135835"/>
              <a:ext cx="2455714" cy="9046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latin typeface="Arial" panose="020B0604020202020204" pitchFamily="34" charset="0"/>
                  <a:cs typeface="Arial" panose="020B0604020202020204" pitchFamily="34" charset="0"/>
                </a:rPr>
                <a:t>Bước</a:t>
              </a:r>
              <a:r>
                <a:rPr lang="en-US" sz="4000" b="1" dirty="0">
                  <a:latin typeface="Arial" panose="020B0604020202020204" pitchFamily="34" charset="0"/>
                  <a:cs typeface="Arial" panose="020B0604020202020204" pitchFamily="34" charset="0"/>
                </a:rPr>
                <a:t> 2:</a:t>
              </a:r>
            </a:p>
          </p:txBody>
        </p:sp>
        <p:cxnSp>
          <p:nvCxnSpPr>
            <p:cNvPr id="16" name="Straight Connector 15">
              <a:extLst>
                <a:ext uri="{FF2B5EF4-FFF2-40B4-BE49-F238E27FC236}">
                  <a16:creationId xmlns:a16="http://schemas.microsoft.com/office/drawing/2014/main" xmlns="" id="{B7429A22-F3EF-C459-D0B8-6F75A27AA660}"/>
                </a:ext>
              </a:extLst>
            </p:cNvPr>
            <p:cNvCxnSpPr>
              <a:stCxn id="14" idx="6"/>
              <a:endCxn id="15" idx="1"/>
            </p:cNvCxnSpPr>
            <p:nvPr/>
          </p:nvCxnSpPr>
          <p:spPr>
            <a:xfrm>
              <a:off x="1439141" y="2588175"/>
              <a:ext cx="45720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36FF6C1C-821A-07BF-7075-0FE5506CDCF7}"/>
              </a:ext>
            </a:extLst>
          </p:cNvPr>
          <p:cNvSpPr txBox="1"/>
          <p:nvPr/>
        </p:nvSpPr>
        <p:spPr>
          <a:xfrm>
            <a:off x="4953000" y="5755912"/>
            <a:ext cx="11125190" cy="90159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Cắm đầu đo của nhiệt kế vào nhiệt lượng kế.</a:t>
            </a:r>
            <a:endParaRPr lang="en-US" sz="40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9EEA91E5-2497-035F-1A28-331E8B536C06}"/>
              </a:ext>
            </a:extLst>
          </p:cNvPr>
          <p:cNvGrpSpPr/>
          <p:nvPr/>
        </p:nvGrpSpPr>
        <p:grpSpPr>
          <a:xfrm>
            <a:off x="1144742" y="8097612"/>
            <a:ext cx="3200398" cy="904679"/>
            <a:chOff x="1151659" y="2135835"/>
            <a:chExt cx="3200398" cy="904679"/>
          </a:xfrm>
        </p:grpSpPr>
        <p:sp>
          <p:nvSpPr>
            <p:cNvPr id="19" name="Oval 18">
              <a:extLst>
                <a:ext uri="{FF2B5EF4-FFF2-40B4-BE49-F238E27FC236}">
                  <a16:creationId xmlns:a16="http://schemas.microsoft.com/office/drawing/2014/main" xmlns="" id="{617C304B-8943-C5BB-68F4-9392E9FD5D93}"/>
                </a:ext>
              </a:extLst>
            </p:cNvPr>
            <p:cNvSpPr/>
            <p:nvPr/>
          </p:nvSpPr>
          <p:spPr>
            <a:xfrm>
              <a:off x="1151659" y="2444434"/>
              <a:ext cx="287482" cy="287482"/>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497782A1-AA0B-E162-F001-4B3D61425CBA}"/>
                </a:ext>
              </a:extLst>
            </p:cNvPr>
            <p:cNvSpPr/>
            <p:nvPr/>
          </p:nvSpPr>
          <p:spPr>
            <a:xfrm>
              <a:off x="1896343" y="2135835"/>
              <a:ext cx="2455714" cy="9046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latin typeface="Arial" panose="020B0604020202020204" pitchFamily="34" charset="0"/>
                  <a:cs typeface="Arial" panose="020B0604020202020204" pitchFamily="34" charset="0"/>
                </a:rPr>
                <a:t>Bước</a:t>
              </a:r>
              <a:r>
                <a:rPr lang="en-US" sz="4000" b="1" dirty="0">
                  <a:latin typeface="Arial" panose="020B0604020202020204" pitchFamily="34" charset="0"/>
                  <a:cs typeface="Arial" panose="020B0604020202020204" pitchFamily="34" charset="0"/>
                </a:rPr>
                <a:t> 3:</a:t>
              </a:r>
            </a:p>
          </p:txBody>
        </p:sp>
        <p:cxnSp>
          <p:nvCxnSpPr>
            <p:cNvPr id="21" name="Straight Connector 20">
              <a:extLst>
                <a:ext uri="{FF2B5EF4-FFF2-40B4-BE49-F238E27FC236}">
                  <a16:creationId xmlns:a16="http://schemas.microsoft.com/office/drawing/2014/main" xmlns="" id="{46E68489-5264-320F-8911-5CB3843C7F28}"/>
                </a:ext>
              </a:extLst>
            </p:cNvPr>
            <p:cNvCxnSpPr>
              <a:stCxn id="19" idx="6"/>
              <a:endCxn id="20" idx="1"/>
            </p:cNvCxnSpPr>
            <p:nvPr/>
          </p:nvCxnSpPr>
          <p:spPr>
            <a:xfrm>
              <a:off x="1439141" y="2588175"/>
              <a:ext cx="45720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xmlns="" id="{598B1CB2-4CCD-C7A0-16CB-7E7EC264D382}"/>
              </a:ext>
            </a:extLst>
          </p:cNvPr>
          <p:cNvSpPr txBox="1"/>
          <p:nvPr/>
        </p:nvSpPr>
        <p:spPr>
          <a:xfrm>
            <a:off x="4946082" y="8074863"/>
            <a:ext cx="10751110" cy="90159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Nối oát kế với nhiệt lượng kế và nguồn điện.</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792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ppt_x</p:attrName>
                                        </p:attrNameLst>
                                      </p:cBhvr>
                                      <p:tavLst>
                                        <p:tav tm="0">
                                          <p:val>
                                            <p:strVal val="#ppt_x-#ppt_w/2"/>
                                          </p:val>
                                        </p:tav>
                                        <p:tav tm="100000">
                                          <p:val>
                                            <p:strVal val="#ppt_x"/>
                                          </p:val>
                                        </p:tav>
                                      </p:tavLst>
                                    </p:anim>
                                    <p:anim calcmode="lin" valueType="num">
                                      <p:cBhvr>
                                        <p:cTn id="18" dur="500" fill="hold"/>
                                        <p:tgtEl>
                                          <p:spTgt spid="10"/>
                                        </p:tgtEl>
                                        <p:attrNameLst>
                                          <p:attrName>ppt_y</p:attrName>
                                        </p:attrNameLst>
                                      </p:cBhvr>
                                      <p:tavLst>
                                        <p:tav tm="0">
                                          <p:val>
                                            <p:strVal val="#ppt_y"/>
                                          </p:val>
                                        </p:tav>
                                        <p:tav tm="100000">
                                          <p:val>
                                            <p:strVal val="#ppt_y"/>
                                          </p:val>
                                        </p:tav>
                                      </p:tavLst>
                                    </p:anim>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ppt_x</p:attrName>
                                        </p:attrNameLst>
                                      </p:cBhvr>
                                      <p:tavLst>
                                        <p:tav tm="0">
                                          <p:val>
                                            <p:strVal val="#ppt_x-#ppt_w/2"/>
                                          </p:val>
                                        </p:tav>
                                        <p:tav tm="100000">
                                          <p:val>
                                            <p:strVal val="#ppt_x"/>
                                          </p:val>
                                        </p:tav>
                                      </p:tavLst>
                                    </p:anim>
                                    <p:anim calcmode="lin" valueType="num">
                                      <p:cBhvr>
                                        <p:cTn id="30" dur="500" fill="hold"/>
                                        <p:tgtEl>
                                          <p:spTgt spid="13"/>
                                        </p:tgtEl>
                                        <p:attrNameLst>
                                          <p:attrName>ppt_y</p:attrName>
                                        </p:attrNameLst>
                                      </p:cBhvr>
                                      <p:tavLst>
                                        <p:tav tm="0">
                                          <p:val>
                                            <p:strVal val="#ppt_y"/>
                                          </p:val>
                                        </p:tav>
                                        <p:tav tm="100000">
                                          <p:val>
                                            <p:strVal val="#ppt_y"/>
                                          </p:val>
                                        </p:tav>
                                      </p:tavLst>
                                    </p:anim>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ppt_x</p:attrName>
                                        </p:attrNameLst>
                                      </p:cBhvr>
                                      <p:tavLst>
                                        <p:tav tm="0">
                                          <p:val>
                                            <p:strVal val="#ppt_x-#ppt_w/2"/>
                                          </p:val>
                                        </p:tav>
                                        <p:tav tm="100000">
                                          <p:val>
                                            <p:strVal val="#ppt_x"/>
                                          </p:val>
                                        </p:tav>
                                      </p:tavLst>
                                    </p:anim>
                                    <p:anim calcmode="lin" valueType="num">
                                      <p:cBhvr>
                                        <p:cTn id="42" dur="500" fill="hold"/>
                                        <p:tgtEl>
                                          <p:spTgt spid="18"/>
                                        </p:tgtEl>
                                        <p:attrNameLst>
                                          <p:attrName>ppt_y</p:attrName>
                                        </p:attrNameLst>
                                      </p:cBhvr>
                                      <p:tavLst>
                                        <p:tav tm="0">
                                          <p:val>
                                            <p:strVal val="#ppt_y"/>
                                          </p:val>
                                        </p:tav>
                                        <p:tav tm="100000">
                                          <p:val>
                                            <p:strVal val="#ppt_y"/>
                                          </p:val>
                                        </p:tav>
                                      </p:tavLst>
                                    </p:anim>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7"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0446BD4-4675-9A00-A51D-3F4C04F2A9FF}"/>
              </a:ext>
            </a:extLst>
          </p:cNvPr>
          <p:cNvSpPr/>
          <p:nvPr/>
        </p:nvSpPr>
        <p:spPr>
          <a:xfrm>
            <a:off x="-304800" y="495300"/>
            <a:ext cx="6858000" cy="1118308"/>
          </a:xfrm>
          <a:prstGeom prst="roundRect">
            <a:avLst/>
          </a:prstGeom>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  4. </a:t>
            </a:r>
            <a:r>
              <a:rPr lang="en-US" sz="4000" b="1" dirty="0" err="1">
                <a:solidFill>
                  <a:schemeClr val="tx1"/>
                </a:solidFill>
                <a:latin typeface="Arial" panose="020B0604020202020204" pitchFamily="34" charset="0"/>
                <a:cs typeface="Arial" panose="020B0604020202020204" pitchFamily="34" charset="0"/>
              </a:rPr>
              <a:t>Tiến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hành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thí</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nghiệm</a:t>
            </a:r>
            <a:endParaRPr lang="en-US" sz="4000" b="1" dirty="0">
              <a:solidFill>
                <a:schemeClr val="tx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xmlns="" id="{4687EF7D-636E-FBDD-DF56-503AE4D175EB}"/>
              </a:ext>
            </a:extLst>
          </p:cNvPr>
          <p:cNvCxnSpPr/>
          <p:nvPr/>
        </p:nvCxnSpPr>
        <p:spPr>
          <a:xfrm>
            <a:off x="1295400" y="1613608"/>
            <a:ext cx="0" cy="8673392"/>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D240E8A2-7D53-0913-4F0B-ED1059FFAAA9}"/>
              </a:ext>
            </a:extLst>
          </p:cNvPr>
          <p:cNvGrpSpPr/>
          <p:nvPr/>
        </p:nvGrpSpPr>
        <p:grpSpPr>
          <a:xfrm>
            <a:off x="1151660" y="2664182"/>
            <a:ext cx="3200398" cy="904679"/>
            <a:chOff x="1151659" y="2135835"/>
            <a:chExt cx="3200398" cy="904679"/>
          </a:xfrm>
        </p:grpSpPr>
        <p:sp>
          <p:nvSpPr>
            <p:cNvPr id="6" name="Oval 5">
              <a:extLst>
                <a:ext uri="{FF2B5EF4-FFF2-40B4-BE49-F238E27FC236}">
                  <a16:creationId xmlns:a16="http://schemas.microsoft.com/office/drawing/2014/main" xmlns="" id="{C09492B2-46FB-E573-C32F-D478393D2359}"/>
                </a:ext>
              </a:extLst>
            </p:cNvPr>
            <p:cNvSpPr/>
            <p:nvPr/>
          </p:nvSpPr>
          <p:spPr>
            <a:xfrm>
              <a:off x="1151659" y="2444434"/>
              <a:ext cx="287482" cy="287482"/>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8030A7F9-DB33-7575-87D8-D66ADF016070}"/>
                </a:ext>
              </a:extLst>
            </p:cNvPr>
            <p:cNvSpPr/>
            <p:nvPr/>
          </p:nvSpPr>
          <p:spPr>
            <a:xfrm>
              <a:off x="1896343" y="2135835"/>
              <a:ext cx="2455714" cy="9046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latin typeface="Arial" panose="020B0604020202020204" pitchFamily="34" charset="0"/>
                  <a:cs typeface="Arial" panose="020B0604020202020204" pitchFamily="34" charset="0"/>
                </a:rPr>
                <a:t>Bước</a:t>
              </a:r>
              <a:r>
                <a:rPr lang="en-US" sz="4000" b="1" dirty="0">
                  <a:latin typeface="Arial" panose="020B0604020202020204" pitchFamily="34" charset="0"/>
                  <a:cs typeface="Arial" panose="020B0604020202020204" pitchFamily="34" charset="0"/>
                </a:rPr>
                <a:t> 4:</a:t>
              </a:r>
            </a:p>
          </p:txBody>
        </p:sp>
        <p:cxnSp>
          <p:nvCxnSpPr>
            <p:cNvPr id="9" name="Straight Connector 8">
              <a:extLst>
                <a:ext uri="{FF2B5EF4-FFF2-40B4-BE49-F238E27FC236}">
                  <a16:creationId xmlns:a16="http://schemas.microsoft.com/office/drawing/2014/main" xmlns="" id="{039D2744-4EEC-8670-B6C5-258080C43BB1}"/>
                </a:ext>
              </a:extLst>
            </p:cNvPr>
            <p:cNvCxnSpPr>
              <a:stCxn id="6" idx="6"/>
              <a:endCxn id="7" idx="1"/>
            </p:cNvCxnSpPr>
            <p:nvPr/>
          </p:nvCxnSpPr>
          <p:spPr>
            <a:xfrm>
              <a:off x="1439141" y="2588175"/>
              <a:ext cx="45720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xmlns="" id="{8243BA34-87DF-D7C2-A556-2A9BF0DA98F9}"/>
              </a:ext>
            </a:extLst>
          </p:cNvPr>
          <p:cNvSpPr txBox="1"/>
          <p:nvPr/>
        </p:nvSpPr>
        <p:spPr>
          <a:xfrm>
            <a:off x="4953000" y="2521984"/>
            <a:ext cx="4038600" cy="901593"/>
          </a:xfrm>
          <a:prstGeom prst="rect">
            <a:avLst/>
          </a:prstGeom>
          <a:noFill/>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xmlns="" id="{58DAC43A-62B9-3F5A-9743-9777E8A30656}"/>
              </a:ext>
            </a:extLst>
          </p:cNvPr>
          <p:cNvGrpSpPr/>
          <p:nvPr/>
        </p:nvGrpSpPr>
        <p:grpSpPr>
          <a:xfrm>
            <a:off x="1144733" y="4862326"/>
            <a:ext cx="3200398" cy="904679"/>
            <a:chOff x="1151659" y="2135835"/>
            <a:chExt cx="3200398" cy="904679"/>
          </a:xfrm>
        </p:grpSpPr>
        <p:sp>
          <p:nvSpPr>
            <p:cNvPr id="14" name="Oval 13">
              <a:extLst>
                <a:ext uri="{FF2B5EF4-FFF2-40B4-BE49-F238E27FC236}">
                  <a16:creationId xmlns:a16="http://schemas.microsoft.com/office/drawing/2014/main" xmlns="" id="{A20FC60B-F3D0-FA0E-3E76-BA38F1475609}"/>
                </a:ext>
              </a:extLst>
            </p:cNvPr>
            <p:cNvSpPr/>
            <p:nvPr/>
          </p:nvSpPr>
          <p:spPr>
            <a:xfrm>
              <a:off x="1151659" y="2444434"/>
              <a:ext cx="287482" cy="287482"/>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B9EA7942-8F10-4C21-57EF-AC0B2A6B8CEB}"/>
                </a:ext>
              </a:extLst>
            </p:cNvPr>
            <p:cNvSpPr/>
            <p:nvPr/>
          </p:nvSpPr>
          <p:spPr>
            <a:xfrm>
              <a:off x="1896343" y="2135835"/>
              <a:ext cx="2455714" cy="9046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latin typeface="Arial" panose="020B0604020202020204" pitchFamily="34" charset="0"/>
                  <a:cs typeface="Arial" panose="020B0604020202020204" pitchFamily="34" charset="0"/>
                </a:rPr>
                <a:t>Bước</a:t>
              </a:r>
              <a:r>
                <a:rPr lang="en-US" sz="4000" b="1" dirty="0">
                  <a:latin typeface="Arial" panose="020B0604020202020204" pitchFamily="34" charset="0"/>
                  <a:cs typeface="Arial" panose="020B0604020202020204" pitchFamily="34" charset="0"/>
                </a:rPr>
                <a:t> 5:</a:t>
              </a:r>
            </a:p>
          </p:txBody>
        </p:sp>
        <p:cxnSp>
          <p:nvCxnSpPr>
            <p:cNvPr id="16" name="Straight Connector 15">
              <a:extLst>
                <a:ext uri="{FF2B5EF4-FFF2-40B4-BE49-F238E27FC236}">
                  <a16:creationId xmlns:a16="http://schemas.microsoft.com/office/drawing/2014/main" xmlns="" id="{B7429A22-F3EF-C459-D0B8-6F75A27AA660}"/>
                </a:ext>
              </a:extLst>
            </p:cNvPr>
            <p:cNvCxnSpPr>
              <a:stCxn id="14" idx="6"/>
              <a:endCxn id="15" idx="1"/>
            </p:cNvCxnSpPr>
            <p:nvPr/>
          </p:nvCxnSpPr>
          <p:spPr>
            <a:xfrm>
              <a:off x="1439141" y="2588175"/>
              <a:ext cx="45720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36FF6C1C-821A-07BF-7075-0FE5506CDCF7}"/>
              </a:ext>
            </a:extLst>
          </p:cNvPr>
          <p:cNvSpPr txBox="1"/>
          <p:nvPr/>
        </p:nvSpPr>
        <p:spPr>
          <a:xfrm>
            <a:off x="4918366" y="4576177"/>
            <a:ext cx="12039597" cy="274825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Khuấy liên tục để nước nóng đều. Đọc công suất dòng điện từ oát kế, nhiệt độ từ nhiệt kế sau mỗi khoảng thời gian 1 phút.</a:t>
            </a:r>
            <a:endParaRPr lang="en-US" sz="40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2B32D58A-32D3-1232-5CFB-6A388E03D892}"/>
              </a:ext>
            </a:extLst>
          </p:cNvPr>
          <p:cNvGrpSpPr/>
          <p:nvPr/>
        </p:nvGrpSpPr>
        <p:grpSpPr>
          <a:xfrm>
            <a:off x="1117026" y="8107346"/>
            <a:ext cx="3200398" cy="904679"/>
            <a:chOff x="1151659" y="2135835"/>
            <a:chExt cx="3200398" cy="904679"/>
          </a:xfrm>
        </p:grpSpPr>
        <p:sp>
          <p:nvSpPr>
            <p:cNvPr id="5" name="Oval 4">
              <a:extLst>
                <a:ext uri="{FF2B5EF4-FFF2-40B4-BE49-F238E27FC236}">
                  <a16:creationId xmlns:a16="http://schemas.microsoft.com/office/drawing/2014/main" xmlns="" id="{640CB0A0-964D-63A1-3390-EFCC7F1B9B78}"/>
                </a:ext>
              </a:extLst>
            </p:cNvPr>
            <p:cNvSpPr/>
            <p:nvPr/>
          </p:nvSpPr>
          <p:spPr>
            <a:xfrm>
              <a:off x="1151659" y="2444434"/>
              <a:ext cx="287482" cy="287482"/>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E2792018-DA43-5B50-1239-655A65DE0FA4}"/>
                </a:ext>
              </a:extLst>
            </p:cNvPr>
            <p:cNvSpPr/>
            <p:nvPr/>
          </p:nvSpPr>
          <p:spPr>
            <a:xfrm>
              <a:off x="1896343" y="2135835"/>
              <a:ext cx="2455714" cy="9046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latin typeface="Arial" panose="020B0604020202020204" pitchFamily="34" charset="0"/>
                  <a:cs typeface="Arial" panose="020B0604020202020204" pitchFamily="34" charset="0"/>
                </a:rPr>
                <a:t>Bước</a:t>
              </a:r>
              <a:r>
                <a:rPr lang="en-US" sz="4000" b="1" dirty="0">
                  <a:latin typeface="Arial" panose="020B0604020202020204" pitchFamily="34" charset="0"/>
                  <a:cs typeface="Arial" panose="020B0604020202020204" pitchFamily="34" charset="0"/>
                </a:rPr>
                <a:t> 6:</a:t>
              </a:r>
            </a:p>
          </p:txBody>
        </p:sp>
        <p:cxnSp>
          <p:nvCxnSpPr>
            <p:cNvPr id="11" name="Straight Connector 10">
              <a:extLst>
                <a:ext uri="{FF2B5EF4-FFF2-40B4-BE49-F238E27FC236}">
                  <a16:creationId xmlns:a16="http://schemas.microsoft.com/office/drawing/2014/main" xmlns="" id="{58597FBC-D03D-D328-052E-853909C69A75}"/>
                </a:ext>
              </a:extLst>
            </p:cNvPr>
            <p:cNvCxnSpPr>
              <a:stCxn id="5" idx="6"/>
              <a:endCxn id="8" idx="1"/>
            </p:cNvCxnSpPr>
            <p:nvPr/>
          </p:nvCxnSpPr>
          <p:spPr>
            <a:xfrm>
              <a:off x="1439141" y="2588175"/>
              <a:ext cx="45720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xmlns="" id="{7D073C54-51F3-35F9-256B-F424C1F08B6F}"/>
              </a:ext>
            </a:extLst>
          </p:cNvPr>
          <p:cNvSpPr txBox="1"/>
          <p:nvPr/>
        </p:nvSpPr>
        <p:spPr>
          <a:xfrm>
            <a:off x="4918366" y="7965148"/>
            <a:ext cx="4038600" cy="901593"/>
          </a:xfrm>
          <a:prstGeom prst="rect">
            <a:avLst/>
          </a:prstGeom>
          <a:noFill/>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437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ppt_x</p:attrName>
                                        </p:attrNameLst>
                                      </p:cBhvr>
                                      <p:tavLst>
                                        <p:tav tm="0">
                                          <p:val>
                                            <p:strVal val="#ppt_x-#ppt_w/2"/>
                                          </p:val>
                                        </p:tav>
                                        <p:tav tm="100000">
                                          <p:val>
                                            <p:strVal val="#ppt_x"/>
                                          </p:val>
                                        </p:tav>
                                      </p:tavLst>
                                    </p:anim>
                                    <p:anim calcmode="lin" valueType="num">
                                      <p:cBhvr>
                                        <p:cTn id="20" dur="500" fill="hold"/>
                                        <p:tgtEl>
                                          <p:spTgt spid="13"/>
                                        </p:tgtEl>
                                        <p:attrNameLst>
                                          <p:attrName>ppt_y</p:attrName>
                                        </p:attrNameLst>
                                      </p:cBhvr>
                                      <p:tavLst>
                                        <p:tav tm="0">
                                          <p:val>
                                            <p:strVal val="#ppt_y"/>
                                          </p:val>
                                        </p:tav>
                                        <p:tav tm="100000">
                                          <p:val>
                                            <p:strVal val="#ppt_y"/>
                                          </p:val>
                                        </p:tav>
                                      </p:tavLst>
                                    </p:anim>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pic>
        <p:nvPicPr>
          <p:cNvPr id="18" name="Thí nghiệm_ Đo nhiệt dung riêng của nước">
            <a:hlinkClick r:id="" action="ppaction://media"/>
            <a:extLst>
              <a:ext uri="{FF2B5EF4-FFF2-40B4-BE49-F238E27FC236}">
                <a16:creationId xmlns:a16="http://schemas.microsoft.com/office/drawing/2014/main" xmlns="" id="{D5EDDCDD-3665-8F3B-22BA-EB3F7EA02E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05200" y="571500"/>
            <a:ext cx="11277600" cy="8458200"/>
          </a:xfrm>
          <a:prstGeom prst="rect">
            <a:avLst/>
          </a:prstGeom>
        </p:spPr>
      </p:pic>
      <p:sp>
        <p:nvSpPr>
          <p:cNvPr id="19" name="TextBox 18">
            <a:extLst>
              <a:ext uri="{FF2B5EF4-FFF2-40B4-BE49-F238E27FC236}">
                <a16:creationId xmlns:a16="http://schemas.microsoft.com/office/drawing/2014/main" xmlns="" id="{19E938D8-96F3-BE02-774C-0D2F3194BACC}"/>
              </a:ext>
            </a:extLst>
          </p:cNvPr>
          <p:cNvSpPr txBox="1"/>
          <p:nvPr/>
        </p:nvSpPr>
        <p:spPr>
          <a:xfrm>
            <a:off x="5219700" y="9361557"/>
            <a:ext cx="7848600" cy="707886"/>
          </a:xfrm>
          <a:prstGeom prst="rect">
            <a:avLst/>
          </a:prstGeom>
          <a:noFill/>
        </p:spPr>
        <p:txBody>
          <a:bodyPr wrap="square" rtlCol="0">
            <a:spAutoFit/>
          </a:bodyPr>
          <a:lstStyle/>
          <a:p>
            <a:pPr algn="ctr"/>
            <a:r>
              <a:rPr lang="en-US" sz="4000" i="1" dirty="0">
                <a:solidFill>
                  <a:srgbClr val="000000"/>
                </a:solidFill>
                <a:latin typeface="Arial" panose="020B0604020202020204" pitchFamily="34" charset="0"/>
                <a:cs typeface="Arial" panose="020B0604020202020204" pitchFamily="34" charset="0"/>
              </a:rPr>
              <a:t>Video </a:t>
            </a:r>
            <a:r>
              <a:rPr lang="en-US" sz="4000" i="1" dirty="0" err="1">
                <a:solidFill>
                  <a:srgbClr val="000000"/>
                </a:solidFill>
                <a:latin typeface="Arial" panose="020B0604020202020204" pitchFamily="34" charset="0"/>
                <a:cs typeface="Arial" panose="020B0604020202020204" pitchFamily="34" charset="0"/>
              </a:rPr>
              <a:t>tham</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khảo</a:t>
            </a:r>
            <a:endParaRPr lang="en-US" sz="40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973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8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4BBA0CB-9FBF-6D40-514F-8A1ABBD8D766}"/>
              </a:ext>
            </a:extLst>
          </p:cNvPr>
          <p:cNvSpPr/>
          <p:nvPr/>
        </p:nvSpPr>
        <p:spPr>
          <a:xfrm>
            <a:off x="-304800" y="495300"/>
            <a:ext cx="6553200" cy="1118308"/>
          </a:xfrm>
          <a:prstGeom prst="roundRect">
            <a:avLst/>
          </a:prstGeom>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   5. </a:t>
            </a:r>
            <a:r>
              <a:rPr lang="en-US" sz="4000" b="1" dirty="0" err="1">
                <a:solidFill>
                  <a:schemeClr val="tx1"/>
                </a:solidFill>
                <a:latin typeface="Arial" panose="020B0604020202020204" pitchFamily="34" charset="0"/>
                <a:cs typeface="Arial" panose="020B0604020202020204" pitchFamily="34" charset="0"/>
              </a:rPr>
              <a:t>Kết</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quả</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thí</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nghiệm</a:t>
            </a:r>
            <a:endParaRPr lang="en-US" sz="4000" b="1"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7AEB5CC4-6CB0-C79B-A2EC-F72A16804A29}"/>
              </a:ext>
            </a:extLst>
          </p:cNvPr>
          <p:cNvSpPr/>
          <p:nvPr/>
        </p:nvSpPr>
        <p:spPr>
          <a:xfrm>
            <a:off x="1066800" y="2237853"/>
            <a:ext cx="6063096" cy="107684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(SGK - tr.22)</a:t>
            </a:r>
          </a:p>
        </p:txBody>
      </p:sp>
      <p:sp>
        <p:nvSpPr>
          <p:cNvPr id="5" name="TextBox 4">
            <a:extLst>
              <a:ext uri="{FF2B5EF4-FFF2-40B4-BE49-F238E27FC236}">
                <a16:creationId xmlns:a16="http://schemas.microsoft.com/office/drawing/2014/main" xmlns="" id="{900463A2-8C68-700D-9CE4-5FA02A73F2DB}"/>
              </a:ext>
            </a:extLst>
          </p:cNvPr>
          <p:cNvSpPr txBox="1"/>
          <p:nvPr/>
        </p:nvSpPr>
        <p:spPr>
          <a:xfrm>
            <a:off x="1066800" y="3699164"/>
            <a:ext cx="9299862"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err="1">
                <a:effectLst/>
                <a:latin typeface="Arial" panose="020B0604020202020204" pitchFamily="34" charset="0"/>
                <a:ea typeface="Times New Roman" panose="02020603050405020304" pitchFamily="18" charset="0"/>
                <a:cs typeface="Arial" panose="020B0604020202020204" pitchFamily="34" charset="0"/>
              </a:rPr>
              <a:t>Vẽ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theo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τ</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vẽ</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tham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khảo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4000" dirty="0">
                <a:effectLst/>
                <a:latin typeface="Arial" panose="020B0604020202020204" pitchFamily="34" charset="0"/>
                <a:ea typeface="Times New Roman" panose="02020603050405020304" pitchFamily="18" charset="0"/>
                <a:cs typeface="Arial" panose="020B0604020202020204" pitchFamily="34" charset="0"/>
              </a:rPr>
              <a:t> 4.2).</a:t>
            </a:r>
          </a:p>
        </p:txBody>
      </p:sp>
      <p:sp>
        <p:nvSpPr>
          <p:cNvPr id="7" name="TextBox 6">
            <a:extLst>
              <a:ext uri="{FF2B5EF4-FFF2-40B4-BE49-F238E27FC236}">
                <a16:creationId xmlns:a16="http://schemas.microsoft.com/office/drawing/2014/main" xmlns="" id="{091E8451-2F39-CCCB-160B-EBFD6A648DB3}"/>
              </a:ext>
            </a:extLst>
          </p:cNvPr>
          <p:cNvSpPr txBox="1"/>
          <p:nvPr/>
        </p:nvSpPr>
        <p:spPr>
          <a:xfrm>
            <a:off x="1066800" y="6675020"/>
            <a:ext cx="9299862" cy="274825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M, 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định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τ</a:t>
            </a:r>
            <a:r>
              <a:rPr kumimoji="0" lang="en-US" sz="4000" b="0" i="0" u="none" strike="noStrike" kern="1200" cap="none" spc="0" normalizeH="0" baseline="-2500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τ</a:t>
            </a:r>
            <a:r>
              <a:rPr kumimoji="0" lang="en-US" sz="4000" b="0" i="0" u="none" strike="noStrike" kern="1200" cap="none" spc="0" normalizeH="0" baseline="-2500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t>
            </a:r>
            <a:r>
              <a:rPr kumimoji="0" lang="en-US" sz="4000" b="0" i="0" u="none" strike="noStrike" kern="1200" cap="none" spc="0" normalizeH="0" baseline="-2500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t>
            </a:r>
            <a:r>
              <a:rPr kumimoji="0" lang="en-US" sz="4000" b="0" i="0" u="none" strike="noStrike" kern="1200" cap="none" spc="0" normalizeH="0" baseline="-2500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16B9FC8F-32B8-3926-E89E-F0573E0B1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6599" y="2237854"/>
            <a:ext cx="6991717" cy="7347618"/>
          </a:xfrm>
          <a:prstGeom prst="rect">
            <a:avLst/>
          </a:prstGeom>
        </p:spPr>
      </p:pic>
    </p:spTree>
    <p:extLst>
      <p:ext uri="{BB962C8B-B14F-4D97-AF65-F5344CB8AC3E}">
        <p14:creationId xmlns:p14="http://schemas.microsoft.com/office/powerpoint/2010/main" val="417416128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33CC76-DA7C-270F-5AD8-9A7722EEC842}"/>
              </a:ext>
            </a:extLst>
          </p:cNvPr>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2371653" y="38100"/>
            <a:ext cx="14011347" cy="10147281"/>
          </a:xfrm>
          <a:prstGeom prst="rect">
            <a:avLst/>
          </a:prstGeom>
        </p:spPr>
      </p:pic>
    </p:spTree>
    <p:extLst>
      <p:ext uri="{BB962C8B-B14F-4D97-AF65-F5344CB8AC3E}">
        <p14:creationId xmlns:p14="http://schemas.microsoft.com/office/powerpoint/2010/main" val="2737296990"/>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645A3E26-96C7-8D08-E51D-7CFE918E5E76}"/>
              </a:ext>
            </a:extLst>
          </p:cNvPr>
          <p:cNvSpPr txBox="1"/>
          <p:nvPr/>
        </p:nvSpPr>
        <p:spPr>
          <a:xfrm>
            <a:off x="1143177" y="2395247"/>
            <a:ext cx="11849100" cy="274825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Trong cùng một khoảng thời gian, năng lượng nhiệt mà các chất lỏng nhận được từ đèn cồn coi là như nhau.</a:t>
            </a:r>
          </a:p>
        </p:txBody>
      </p:sp>
      <p:sp>
        <p:nvSpPr>
          <p:cNvPr id="2" name="Freeform 5">
            <a:extLst>
              <a:ext uri="{FF2B5EF4-FFF2-40B4-BE49-F238E27FC236}">
                <a16:creationId xmlns:a16="http://schemas.microsoft.com/office/drawing/2014/main" xmlns="" id="{59A6E4F2-D3FF-42B5-D4C0-1DA9831495D6}"/>
              </a:ext>
            </a:extLst>
          </p:cNvPr>
          <p:cNvSpPr/>
          <p:nvPr/>
        </p:nvSpPr>
        <p:spPr>
          <a:xfrm>
            <a:off x="14592885" y="915997"/>
            <a:ext cx="2551938" cy="3725457"/>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7">
            <a:extLst>
              <a:ext uri="{FF2B5EF4-FFF2-40B4-BE49-F238E27FC236}">
                <a16:creationId xmlns:a16="http://schemas.microsoft.com/office/drawing/2014/main" xmlns="" id="{BECE7CC3-1AAD-8CE1-AE72-19DEB44EF747}"/>
              </a:ext>
            </a:extLst>
          </p:cNvPr>
          <p:cNvSpPr/>
          <p:nvPr/>
        </p:nvSpPr>
        <p:spPr>
          <a:xfrm>
            <a:off x="14591192" y="5645546"/>
            <a:ext cx="2553631" cy="3725457"/>
          </a:xfrm>
          <a:custGeom>
            <a:avLst/>
            <a:gdLst/>
            <a:ahLst/>
            <a:cxnLst/>
            <a:rect l="l" t="t" r="r" b="b"/>
            <a:pathLst>
              <a:path w="2820508" h="4114800">
                <a:moveTo>
                  <a:pt x="0" y="0"/>
                </a:moveTo>
                <a:lnTo>
                  <a:pt x="2820509" y="0"/>
                </a:lnTo>
                <a:lnTo>
                  <a:pt x="282050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TextBox 16">
            <a:extLst>
              <a:ext uri="{FF2B5EF4-FFF2-40B4-BE49-F238E27FC236}">
                <a16:creationId xmlns:a16="http://schemas.microsoft.com/office/drawing/2014/main" xmlns="" id="{F38B8B20-60E2-90E0-7EE3-753F04FF21C7}"/>
              </a:ext>
            </a:extLst>
          </p:cNvPr>
          <p:cNvSpPr txBox="1"/>
          <p:nvPr/>
        </p:nvSpPr>
        <p:spPr>
          <a:xfrm>
            <a:off x="1143177" y="5448300"/>
            <a:ext cx="11849100" cy="367158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dầu và nước khác nhau về bản chất, lượng dầu cần ít năng lượng nhiệt hơn (so với nước) để tăng lên 1</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nên nhiệt độ của dầu lớn hơn sau cùng 1 phút đun nóng.</a:t>
            </a:r>
          </a:p>
        </p:txBody>
      </p:sp>
      <p:grpSp>
        <p:nvGrpSpPr>
          <p:cNvPr id="22" name="Group 21">
            <a:extLst>
              <a:ext uri="{FF2B5EF4-FFF2-40B4-BE49-F238E27FC236}">
                <a16:creationId xmlns:a16="http://schemas.microsoft.com/office/drawing/2014/main" xmlns="" id="{459D8879-311D-472D-85D1-6F0D05436D23}"/>
              </a:ext>
            </a:extLst>
          </p:cNvPr>
          <p:cNvGrpSpPr/>
          <p:nvPr/>
        </p:nvGrpSpPr>
        <p:grpSpPr>
          <a:xfrm>
            <a:off x="1143177" y="716705"/>
            <a:ext cx="4381500" cy="1186887"/>
            <a:chOff x="876300" y="716705"/>
            <a:chExt cx="4381500" cy="1186887"/>
          </a:xfrm>
        </p:grpSpPr>
        <p:pic>
          <p:nvPicPr>
            <p:cNvPr id="20" name="Picture 19">
              <a:extLst>
                <a:ext uri="{FF2B5EF4-FFF2-40B4-BE49-F238E27FC236}">
                  <a16:creationId xmlns:a16="http://schemas.microsoft.com/office/drawing/2014/main" xmlns="" id="{F1D3C0F5-E437-E429-E8FC-BA06AA775297}"/>
                </a:ext>
              </a:extLst>
            </p:cNvPr>
            <p:cNvPicPr>
              <a:picLocks noChangeAspect="1"/>
            </p:cNvPicPr>
            <p:nvPr/>
          </p:nvPicPr>
          <p:blipFill>
            <a:blip r:embed="rId6"/>
            <a:stretch>
              <a:fillRect/>
            </a:stretch>
          </p:blipFill>
          <p:spPr>
            <a:xfrm>
              <a:off x="876300" y="716705"/>
              <a:ext cx="4381500" cy="1186887"/>
            </a:xfrm>
            <a:prstGeom prst="rect">
              <a:avLst/>
            </a:prstGeom>
          </p:spPr>
        </p:pic>
        <p:sp>
          <p:nvSpPr>
            <p:cNvPr id="21" name="TextBox 20">
              <a:extLst>
                <a:ext uri="{FF2B5EF4-FFF2-40B4-BE49-F238E27FC236}">
                  <a16:creationId xmlns:a16="http://schemas.microsoft.com/office/drawing/2014/main" xmlns="" id="{361C71F4-4D1D-E848-22C7-6F06F828E8A2}"/>
                </a:ext>
              </a:extLst>
            </p:cNvPr>
            <p:cNvSpPr txBox="1"/>
            <p:nvPr/>
          </p:nvSpPr>
          <p:spPr>
            <a:xfrm>
              <a:off x="2171523" y="947996"/>
              <a:ext cx="2743200" cy="738664"/>
            </a:xfrm>
            <a:prstGeom prst="rect">
              <a:avLst/>
            </a:prstGeom>
            <a:noFill/>
          </p:spPr>
          <p:txBody>
            <a:bodyPr wrap="square" rtlCol="0">
              <a:spAutoFit/>
            </a:bodyPr>
            <a:lstStyle/>
            <a:p>
              <a:r>
                <a:rPr lang="en-US" sz="4200" b="1" dirty="0" err="1">
                  <a:solidFill>
                    <a:schemeClr val="bg1"/>
                  </a:solidFill>
                  <a:latin typeface="Arial" panose="020B0604020202020204" pitchFamily="34" charset="0"/>
                  <a:cs typeface="Arial" panose="020B0604020202020204" pitchFamily="34" charset="0"/>
                </a:rPr>
                <a:t>Giải</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thích</a:t>
              </a:r>
              <a:endParaRPr lang="en-US" sz="4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3125553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xmlns="" id="{F8A4783E-D03F-28DB-7812-167775A1850E}"/>
              </a:ext>
            </a:extLst>
          </p:cNvPr>
          <p:cNvGrpSpPr/>
          <p:nvPr/>
        </p:nvGrpSpPr>
        <p:grpSpPr>
          <a:xfrm>
            <a:off x="228600" y="590499"/>
            <a:ext cx="2787794" cy="2787794"/>
            <a:chOff x="0" y="0"/>
            <a:chExt cx="812800" cy="812800"/>
          </a:xfrm>
        </p:grpSpPr>
        <p:sp>
          <p:nvSpPr>
            <p:cNvPr id="5" name="Freeform 6">
              <a:extLst>
                <a:ext uri="{FF2B5EF4-FFF2-40B4-BE49-F238E27FC236}">
                  <a16:creationId xmlns:a16="http://schemas.microsoft.com/office/drawing/2014/main" xmlns="" id="{52A3BBA3-5A1D-3ACB-C7D1-C3F33812D18C}"/>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92CEED"/>
            </a:solidFill>
            <a:ln w="19050" cap="sq">
              <a:solidFill>
                <a:srgbClr val="000000"/>
              </a:solidFill>
              <a:prstDash val="solid"/>
              <a:miter/>
            </a:ln>
          </p:spPr>
        </p:sp>
        <p:sp>
          <p:nvSpPr>
            <p:cNvPr id="6" name="TextBox 7">
              <a:extLst>
                <a:ext uri="{FF2B5EF4-FFF2-40B4-BE49-F238E27FC236}">
                  <a16:creationId xmlns:a16="http://schemas.microsoft.com/office/drawing/2014/main" xmlns="" id="{1EC2F744-7611-51C1-CEFD-8D3015987DDF}"/>
                </a:ext>
              </a:extLst>
            </p:cNvPr>
            <p:cNvSpPr txBox="1"/>
            <p:nvPr/>
          </p:nvSpPr>
          <p:spPr>
            <a:xfrm>
              <a:off x="127000" y="146050"/>
              <a:ext cx="558800" cy="539750"/>
            </a:xfrm>
            <a:prstGeom prst="rect">
              <a:avLst/>
            </a:prstGeom>
          </p:spPr>
          <p:txBody>
            <a:bodyPr lIns="50800" tIns="50800" rIns="50800" bIns="50800" rtlCol="0" anchor="ctr"/>
            <a:lstStyle/>
            <a:p>
              <a:pPr marL="0" lvl="0" indent="0" algn="ctr">
                <a:spcBef>
                  <a:spcPct val="0"/>
                </a:spcBef>
              </a:pPr>
              <a:r>
                <a:rPr lang="en-US" sz="4400" b="1" u="none" strike="noStrike" dirty="0" err="1">
                  <a:solidFill>
                    <a:srgbClr val="000000"/>
                  </a:solidFill>
                  <a:latin typeface="Arial" panose="020B0604020202020204" pitchFamily="34" charset="0"/>
                  <a:cs typeface="Arial" panose="020B0604020202020204" pitchFamily="34" charset="0"/>
                </a:rPr>
                <a:t>Gợi</a:t>
              </a:r>
              <a:r>
                <a:rPr lang="en-US" sz="4400" b="1" u="none" strike="noStrike" dirty="0">
                  <a:solidFill>
                    <a:srgbClr val="000000"/>
                  </a:solidFill>
                  <a:latin typeface="Arial" panose="020B0604020202020204" pitchFamily="34" charset="0"/>
                  <a:cs typeface="Arial" panose="020B0604020202020204" pitchFamily="34" charset="0"/>
                </a:rPr>
                <a:t> ý</a:t>
              </a:r>
            </a:p>
          </p:txBody>
        </p:sp>
      </p:grpSp>
      <p:sp>
        <p:nvSpPr>
          <p:cNvPr id="8" name="TextBox 7">
            <a:extLst>
              <a:ext uri="{FF2B5EF4-FFF2-40B4-BE49-F238E27FC236}">
                <a16:creationId xmlns:a16="http://schemas.microsoft.com/office/drawing/2014/main" xmlns="" id="{59DB00BD-0DC8-B453-3B24-BC5642D4AF2D}"/>
              </a:ext>
            </a:extLst>
          </p:cNvPr>
          <p:cNvSpPr txBox="1"/>
          <p:nvPr/>
        </p:nvSpPr>
        <p:spPr>
          <a:xfrm>
            <a:off x="3352800" y="630040"/>
            <a:ext cx="14325600" cy="2748253"/>
          </a:xfrm>
          <a:prstGeom prst="rect">
            <a:avLst/>
          </a:prstGeom>
          <a:noFill/>
        </p:spPr>
        <p:txBody>
          <a:bodyPr wrap="square">
            <a:spAutoFit/>
          </a:bodyPr>
          <a:lstStyle/>
          <a:p>
            <a:pPr marL="0" marR="0" algn="just">
              <a:lnSpc>
                <a:spcPct val="150000"/>
              </a:lnSpc>
              <a:spcBef>
                <a:spcPts val="0"/>
              </a:spcBef>
              <a:spcAft>
                <a:spcPts val="8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Đồ</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sự</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thay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bình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theo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cắt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tương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ban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đầu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B45E87B4-B34C-0979-ADEA-923E254D072A}"/>
              </a:ext>
            </a:extLst>
          </p:cNvPr>
          <p:cNvSpPr txBox="1"/>
          <p:nvPr/>
        </p:nvSpPr>
        <p:spPr>
          <a:xfrm>
            <a:off x="914400" y="3537496"/>
            <a:ext cx="7620000" cy="2956259"/>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Theo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800"/>
              </a:spcAft>
              <a:buFont typeface="Arial" panose="020B0604020202020204" pitchFamily="34" charset="0"/>
              <a:buChar char="•"/>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τ</a:t>
            </a:r>
            <a:r>
              <a:rPr lang="en-US" sz="4000" baseline="-25000" dirty="0" err="1">
                <a:effectLst/>
                <a:latin typeface="Arial" panose="020B0604020202020204" pitchFamily="34" charset="0"/>
                <a:ea typeface="Times New Roman" panose="02020603050405020304" pitchFamily="18" charset="0"/>
                <a:cs typeface="Arial" panose="020B0604020202020204" pitchFamily="34" charset="0"/>
              </a:rPr>
              <a:t>M</a:t>
            </a:r>
            <a:r>
              <a:rPr lang="en-US" sz="4000" dirty="0">
                <a:effectLst/>
                <a:latin typeface="Arial" panose="020B0604020202020204" pitchFamily="34" charset="0"/>
                <a:ea typeface="Times New Roman" panose="02020603050405020304" pitchFamily="18" charset="0"/>
                <a:cs typeface="Arial" panose="020B0604020202020204" pitchFamily="34" charset="0"/>
              </a:rPr>
              <a:t> = 100 (s)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a:t>
            </a:r>
            <a:r>
              <a:rPr lang="en-US" sz="4000" baseline="-25000" dirty="0" err="1">
                <a:effectLst/>
                <a:latin typeface="Arial" panose="020B0604020202020204" pitchFamily="34" charset="0"/>
                <a:ea typeface="Times New Roman" panose="02020603050405020304" pitchFamily="18" charset="0"/>
                <a:cs typeface="Arial" panose="020B0604020202020204" pitchFamily="34" charset="0"/>
              </a:rPr>
              <a:t>M</a:t>
            </a:r>
            <a:r>
              <a:rPr lang="en-US" sz="4000" dirty="0">
                <a:effectLst/>
                <a:latin typeface="Arial" panose="020B0604020202020204" pitchFamily="34" charset="0"/>
                <a:ea typeface="Times New Roman" panose="02020603050405020304" pitchFamily="18" charset="0"/>
                <a:cs typeface="Arial" panose="020B0604020202020204" pitchFamily="34" charset="0"/>
              </a:rPr>
              <a:t> = 26</a:t>
            </a:r>
            <a:r>
              <a:rPr lang="en-US" sz="4000" baseline="30000" dirty="0">
                <a:latin typeface="Arial" panose="020B0604020202020204" pitchFamily="34" charset="0"/>
                <a:ea typeface="Times New Roman" panose="02020603050405020304" pitchFamily="18" charset="0"/>
                <a:cs typeface="Arial" panose="020B0604020202020204" pitchFamily="34" charset="0"/>
              </a:rPr>
              <a:t>o</a:t>
            </a:r>
            <a:r>
              <a:rPr lang="en-US" sz="4000" dirty="0">
                <a:effectLst/>
                <a:latin typeface="Arial" panose="020B0604020202020204" pitchFamily="34" charset="0"/>
                <a:ea typeface="Times New Roman" panose="02020603050405020304" pitchFamily="18" charset="0"/>
                <a:cs typeface="Arial" panose="020B0604020202020204" pitchFamily="34" charset="0"/>
              </a:rPr>
              <a:t>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τ</a:t>
            </a:r>
            <a:r>
              <a:rPr lang="en-US" sz="4000" baseline="-25000" dirty="0" err="1">
                <a:effectLst/>
                <a:latin typeface="Arial" panose="020B0604020202020204" pitchFamily="34" charset="0"/>
                <a:ea typeface="Times New Roman" panose="02020603050405020304" pitchFamily="18" charset="0"/>
                <a:cs typeface="Arial" panose="020B0604020202020204" pitchFamily="34" charset="0"/>
              </a:rPr>
              <a:t>N</a:t>
            </a:r>
            <a:r>
              <a:rPr lang="en-US" sz="4000" dirty="0">
                <a:effectLst/>
                <a:latin typeface="Arial" panose="020B0604020202020204" pitchFamily="34" charset="0"/>
                <a:ea typeface="Times New Roman" panose="02020603050405020304" pitchFamily="18" charset="0"/>
                <a:cs typeface="Arial" panose="020B0604020202020204" pitchFamily="34" charset="0"/>
              </a:rPr>
              <a:t>  = 400 (s)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a:t>
            </a:r>
            <a:r>
              <a:rPr lang="en-US" sz="4000" baseline="-25000" dirty="0" err="1">
                <a:effectLst/>
                <a:latin typeface="Arial" panose="020B0604020202020204" pitchFamily="34" charset="0"/>
                <a:ea typeface="Times New Roman" panose="02020603050405020304" pitchFamily="18" charset="0"/>
                <a:cs typeface="Arial" panose="020B0604020202020204" pitchFamily="34" charset="0"/>
              </a:rPr>
              <a:t>N</a:t>
            </a:r>
            <a:r>
              <a:rPr lang="en-US" sz="4000" dirty="0">
                <a:effectLst/>
                <a:latin typeface="Arial" panose="020B0604020202020204" pitchFamily="34" charset="0"/>
                <a:ea typeface="Times New Roman" panose="02020603050405020304" pitchFamily="18" charset="0"/>
                <a:cs typeface="Arial" panose="020B0604020202020204" pitchFamily="34" charset="0"/>
              </a:rPr>
              <a:t> = 33</a:t>
            </a:r>
            <a:r>
              <a:rPr lang="en-US" sz="4000" baseline="30000" dirty="0">
                <a:latin typeface="Arial" panose="020B0604020202020204" pitchFamily="34" charset="0"/>
                <a:ea typeface="Times New Roman" panose="02020603050405020304" pitchFamily="18" charset="0"/>
                <a:cs typeface="Arial" panose="020B0604020202020204" pitchFamily="34" charset="0"/>
              </a:rPr>
              <a:t>o</a:t>
            </a:r>
            <a:r>
              <a:rPr lang="en-US" sz="4000" dirty="0">
                <a:effectLst/>
                <a:latin typeface="Arial" panose="020B0604020202020204" pitchFamily="34" charset="0"/>
                <a:ea typeface="Times New Roman" panose="02020603050405020304" pitchFamily="18" charset="0"/>
                <a:cs typeface="Arial" panose="020B0604020202020204" pitchFamily="34" charset="0"/>
              </a:rPr>
              <a:t>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F7C4B94E-0CEF-1DB3-5D7F-883B66C94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5204" y="6493755"/>
            <a:ext cx="3282796" cy="379324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F4CA42BA-4E0F-91F1-A71C-325ED3F637EE}"/>
                  </a:ext>
                </a:extLst>
              </p:cNvPr>
              <p:cNvSpPr txBox="1"/>
              <p:nvPr/>
            </p:nvSpPr>
            <p:spPr>
              <a:xfrm>
                <a:off x="886691" y="6493755"/>
                <a:ext cx="13743709" cy="3322128"/>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𝑐</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4000" b="0" i="1" u="none" strike="noStrike" kern="1200" cap="none" spc="0" normalizeH="0" baseline="0" noProof="0" dirty="0" smtClean="0">
                            <a:ln>
                              <a:noFill/>
                            </a:ln>
                            <a:solidFill>
                              <a:prstClr val="black"/>
                            </a:solidFill>
                            <a:effectLst/>
                            <a:uLnTx/>
                            <a:uFillTx/>
                            <a:latin typeface="Cambria Math"/>
                            <a:cs typeface="Arial" panose="020B0604020202020204" pitchFamily="34" charset="0"/>
                          </a:rPr>
                        </m:ctrlPr>
                      </m:fPr>
                      <m:num>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15,54</m:t>
                        </m:r>
                      </m:num>
                      <m:den>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0,15</m:t>
                        </m:r>
                      </m:den>
                    </m:f>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4000" b="0" i="1" u="none" strike="noStrike" kern="1200" cap="none" spc="0" normalizeH="0" baseline="0" noProof="0" dirty="0" smtClean="0">
                            <a:ln>
                              <a:noFill/>
                            </a:ln>
                            <a:solidFill>
                              <a:prstClr val="black"/>
                            </a:solidFill>
                            <a:effectLst/>
                            <a:uLnTx/>
                            <a:uFillTx/>
                            <a:latin typeface="Cambria Math"/>
                            <a:cs typeface="Arial" panose="020B0604020202020204" pitchFamily="34" charset="0"/>
                          </a:rPr>
                        </m:ctrlPr>
                      </m:fPr>
                      <m:num>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400−100</m:t>
                        </m:r>
                      </m:num>
                      <m:den>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33 −26</m:t>
                        </m:r>
                      </m:den>
                    </m:f>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=4 440</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(J/</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kg.K</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R="0" lvl="0" algn="just" defTabSz="914400" rtl="0" eaLnBrk="1" fontAlgn="auto" latinLnBrk="0" hangingPunct="1">
                  <a:lnSpc>
                    <a:spcPct val="150000"/>
                  </a:lnSpc>
                  <a:spcBef>
                    <a:spcPts val="0"/>
                  </a:spcBef>
                  <a:spcAft>
                    <a:spcPts val="800"/>
                  </a:spcAft>
                  <a:buClrTx/>
                  <a:buSzTx/>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So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sánh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trị</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dung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riêng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tiêu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chuẩn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4 200 J/</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kg.K</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thấy</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trị</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sai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240,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khoảng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5,7%.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F4CA42BA-4E0F-91F1-A71C-325ED3F637EE}"/>
                  </a:ext>
                </a:extLst>
              </p:cNvPr>
              <p:cNvSpPr txBox="1">
                <a:spLocks noRot="1" noChangeAspect="1" noMove="1" noResize="1" noEditPoints="1" noAdjustHandles="1" noChangeArrowheads="1" noChangeShapeType="1" noTextEdit="1"/>
              </p:cNvSpPr>
              <p:nvPr/>
            </p:nvSpPr>
            <p:spPr>
              <a:xfrm>
                <a:off x="886691" y="6493755"/>
                <a:ext cx="13743709" cy="3322128"/>
              </a:xfrm>
              <a:prstGeom prst="rect">
                <a:avLst/>
              </a:prstGeom>
              <a:blipFill>
                <a:blip r:embed="rId3"/>
                <a:stretch>
                  <a:fillRect l="-1552" r="-1552" b="-6972"/>
                </a:stretch>
              </a:blipFill>
            </p:spPr>
            <p:txBody>
              <a:bodyPr/>
              <a:lstStyle/>
              <a:p>
                <a:r>
                  <a:rPr lang="en-US">
                    <a:noFill/>
                  </a:rPr>
                  <a:t> </a:t>
                </a:r>
              </a:p>
            </p:txBody>
          </p:sp>
        </mc:Fallback>
      </mc:AlternateContent>
    </p:spTree>
    <p:extLst>
      <p:ext uri="{BB962C8B-B14F-4D97-AF65-F5344CB8AC3E}">
        <p14:creationId xmlns:p14="http://schemas.microsoft.com/office/powerpoint/2010/main" val="3793145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left)">
                                      <p:cBhvr>
                                        <p:cTn id="3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306AB-F685-02D7-0F13-59DE80E2E6DB}"/>
              </a:ext>
            </a:extLst>
          </p:cNvPr>
          <p:cNvGrpSpPr/>
          <p:nvPr/>
        </p:nvGrpSpPr>
        <p:grpSpPr>
          <a:xfrm>
            <a:off x="685800" y="4533900"/>
            <a:ext cx="7870278" cy="2176086"/>
            <a:chOff x="143654" y="1771736"/>
            <a:chExt cx="3935139" cy="1088043"/>
          </a:xfrm>
        </p:grpSpPr>
        <p:sp>
          <p:nvSpPr>
            <p:cNvPr id="6" name="Rounded Rectangle 2">
              <a:extLst>
                <a:ext uri="{FF2B5EF4-FFF2-40B4-BE49-F238E27FC236}">
                  <a16:creationId xmlns:a16="http://schemas.microsoft.com/office/drawing/2014/main" xmlns="" id="{273F87B8-17AC-52CC-25DB-0490B010E470}"/>
                </a:ext>
              </a:extLst>
            </p:cNvPr>
            <p:cNvSpPr/>
            <p:nvPr/>
          </p:nvSpPr>
          <p:spPr>
            <a:xfrm>
              <a:off x="541583"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a:cs typeface="Arial" panose="020B0604020202020204" pitchFamily="34" charset="0"/>
                  <a:sym typeface="Arial"/>
                </a:rPr>
                <a:t>A. J/kg</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7" name="Picture 2" descr="https://cdn-icons-png.flaticon.com/128/595/595805.png">
              <a:extLst>
                <a:ext uri="{FF2B5EF4-FFF2-40B4-BE49-F238E27FC236}">
                  <a16:creationId xmlns:a16="http://schemas.microsoft.com/office/drawing/2014/main" xmlns="" id="{ADF703CC-2CEF-4C50-67FB-0ACE33893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4" y="2021267"/>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8F74F8A4-2372-8489-6FFA-D4FD7285BE22}"/>
              </a:ext>
            </a:extLst>
          </p:cNvPr>
          <p:cNvGrpSpPr/>
          <p:nvPr/>
        </p:nvGrpSpPr>
        <p:grpSpPr>
          <a:xfrm>
            <a:off x="9228322" y="4533902"/>
            <a:ext cx="7791314" cy="2176086"/>
            <a:chOff x="5104012" y="1771736"/>
            <a:chExt cx="3895657" cy="1088043"/>
          </a:xfrm>
        </p:grpSpPr>
        <p:sp>
          <p:nvSpPr>
            <p:cNvPr id="9" name="Rounded Rectangle 5">
              <a:extLst>
                <a:ext uri="{FF2B5EF4-FFF2-40B4-BE49-F238E27FC236}">
                  <a16:creationId xmlns:a16="http://schemas.microsoft.com/office/drawing/2014/main" xmlns="" id="{F52CB6AE-D765-3B42-8CB4-D885C6B77E00}"/>
                </a:ext>
              </a:extLst>
            </p:cNvPr>
            <p:cNvSpPr/>
            <p:nvPr/>
          </p:nvSpPr>
          <p:spPr>
            <a:xfrm>
              <a:off x="5462459"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B. </a:t>
              </a:r>
              <a:r>
                <a:rPr lang="en-US" sz="4400" dirty="0">
                  <a:solidFill>
                    <a:srgbClr val="000000"/>
                  </a:solidFill>
                  <a:latin typeface="Arial"/>
                  <a:cs typeface="Arial" panose="020B0604020202020204" pitchFamily="34" charset="0"/>
                  <a:sym typeface="Arial"/>
                </a:rPr>
                <a:t>J/</a:t>
              </a:r>
              <a:r>
                <a:rPr lang="en-US" sz="4400" dirty="0" err="1">
                  <a:solidFill>
                    <a:srgbClr val="000000"/>
                  </a:solidFill>
                  <a:latin typeface="Arial"/>
                  <a:cs typeface="Arial" panose="020B0604020202020204" pitchFamily="34" charset="0"/>
                  <a:sym typeface="Arial"/>
                </a:rPr>
                <a:t>kg.K</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0" name="Picture 2" descr="https://cdn-icons-png.flaticon.com/128/595/595805.png">
              <a:extLst>
                <a:ext uri="{FF2B5EF4-FFF2-40B4-BE49-F238E27FC236}">
                  <a16:creationId xmlns:a16="http://schemas.microsoft.com/office/drawing/2014/main" xmlns="" id="{B5A1F886-BD06-2EFD-021D-FE5C98328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8F01AEC5-5E1D-CC9F-2770-DBA4122F0152}"/>
              </a:ext>
            </a:extLst>
          </p:cNvPr>
          <p:cNvGrpSpPr/>
          <p:nvPr/>
        </p:nvGrpSpPr>
        <p:grpSpPr>
          <a:xfrm>
            <a:off x="726542" y="7191022"/>
            <a:ext cx="7829536" cy="2176086"/>
            <a:chOff x="164025" y="3365031"/>
            <a:chExt cx="3914768" cy="1088043"/>
          </a:xfrm>
        </p:grpSpPr>
        <p:sp>
          <p:nvSpPr>
            <p:cNvPr id="12" name="Rounded Rectangle 8">
              <a:extLst>
                <a:ext uri="{FF2B5EF4-FFF2-40B4-BE49-F238E27FC236}">
                  <a16:creationId xmlns:a16="http://schemas.microsoft.com/office/drawing/2014/main" xmlns="" id="{F50BF66C-CA19-16DD-F5CE-D81614CB9389}"/>
                </a:ext>
              </a:extLst>
            </p:cNvPr>
            <p:cNvSpPr/>
            <p:nvPr/>
          </p:nvSpPr>
          <p:spPr>
            <a:xfrm>
              <a:off x="541583" y="3365031"/>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C. </a:t>
              </a:r>
              <a:r>
                <a:rPr lang="en-US" sz="4400" dirty="0">
                  <a:solidFill>
                    <a:srgbClr val="000000"/>
                  </a:solidFill>
                  <a:latin typeface="Arial"/>
                  <a:cs typeface="Arial" panose="020B0604020202020204" pitchFamily="34" charset="0"/>
                  <a:sym typeface="Arial"/>
                </a:rPr>
                <a:t>J.kg/K</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3" name="Picture 2" descr="https://cdn-icons-png.flaticon.com/128/595/595805.png">
              <a:extLst>
                <a:ext uri="{FF2B5EF4-FFF2-40B4-BE49-F238E27FC236}">
                  <a16:creationId xmlns:a16="http://schemas.microsoft.com/office/drawing/2014/main" xmlns="" id="{17268BAB-29DB-0F71-D24B-1CB366A1B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D70280C-4678-79F5-B6ED-4822CE023971}"/>
              </a:ext>
            </a:extLst>
          </p:cNvPr>
          <p:cNvGrpSpPr/>
          <p:nvPr/>
        </p:nvGrpSpPr>
        <p:grpSpPr>
          <a:xfrm>
            <a:off x="9168932" y="7191022"/>
            <a:ext cx="7850704" cy="2176086"/>
            <a:chOff x="5072079" y="3493789"/>
            <a:chExt cx="3925352" cy="1088043"/>
          </a:xfrm>
        </p:grpSpPr>
        <p:sp>
          <p:nvSpPr>
            <p:cNvPr id="15" name="Rounded Rectangle 11">
              <a:extLst>
                <a:ext uri="{FF2B5EF4-FFF2-40B4-BE49-F238E27FC236}">
                  <a16:creationId xmlns:a16="http://schemas.microsoft.com/office/drawing/2014/main" xmlns="" id="{7B4B942D-689A-5602-FA8A-3108C5D97821}"/>
                </a:ext>
              </a:extLst>
            </p:cNvPr>
            <p:cNvSpPr/>
            <p:nvPr/>
          </p:nvSpPr>
          <p:spPr>
            <a:xfrm>
              <a:off x="5460221" y="3493789"/>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panose="020B0604020202020204" pitchFamily="34" charset="0"/>
                  <a:cs typeface="Arial" panose="020B0604020202020204" pitchFamily="34" charset="0"/>
                  <a:sym typeface="Arial"/>
                </a:rPr>
                <a:t>D. </a:t>
              </a:r>
              <a:r>
                <a:rPr lang="vi-VN" sz="4400" dirty="0">
                  <a:solidFill>
                    <a:srgbClr val="000000"/>
                  </a:solidFill>
                  <a:latin typeface="Arial" panose="020B0604020202020204" pitchFamily="34" charset="0"/>
                  <a:cs typeface="Arial" panose="020B0604020202020204" pitchFamily="34" charset="0"/>
                  <a:sym typeface="Arial"/>
                </a:rPr>
                <a:t>J/K</a:t>
              </a:r>
            </a:p>
          </p:txBody>
        </p:sp>
        <p:pic>
          <p:nvPicPr>
            <p:cNvPr id="16" name="Picture 2" descr="https://cdn-icons-png.flaticon.com/128/595/595805.png">
              <a:extLst>
                <a:ext uri="{FF2B5EF4-FFF2-40B4-BE49-F238E27FC236}">
                  <a16:creationId xmlns:a16="http://schemas.microsoft.com/office/drawing/2014/main" xmlns="" id="{4F031553-4F05-9401-302D-8D663C90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3C9C94D8-5885-8668-BF2A-ADCFD96B2515}"/>
              </a:ext>
            </a:extLst>
          </p:cNvPr>
          <p:cNvGrpSpPr/>
          <p:nvPr/>
        </p:nvGrpSpPr>
        <p:grpSpPr>
          <a:xfrm>
            <a:off x="9168932" y="4533900"/>
            <a:ext cx="7850704" cy="2176086"/>
            <a:chOff x="5064570" y="3454541"/>
            <a:chExt cx="3925352" cy="1088043"/>
          </a:xfrm>
        </p:grpSpPr>
        <p:sp>
          <p:nvSpPr>
            <p:cNvPr id="18" name="Rounded Rectangle 14">
              <a:extLst>
                <a:ext uri="{FF2B5EF4-FFF2-40B4-BE49-F238E27FC236}">
                  <a16:creationId xmlns:a16="http://schemas.microsoft.com/office/drawing/2014/main" xmlns="" id="{07BA7279-E84F-93F4-618F-422A2B4BC946}"/>
                </a:ext>
              </a:extLst>
            </p:cNvPr>
            <p:cNvSpPr/>
            <p:nvPr/>
          </p:nvSpPr>
          <p:spPr>
            <a:xfrm>
              <a:off x="5452712" y="3454541"/>
              <a:ext cx="3537210" cy="1088043"/>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a:cs typeface="Arial" panose="020B0604020202020204" pitchFamily="34" charset="0"/>
                  <a:sym typeface="Arial"/>
                </a:rPr>
                <a:t>B. J/</a:t>
              </a:r>
              <a:r>
                <a:rPr lang="en-US" sz="4400" dirty="0" err="1">
                  <a:solidFill>
                    <a:srgbClr val="000000"/>
                  </a:solidFill>
                  <a:latin typeface="Arial"/>
                  <a:cs typeface="Arial" panose="020B0604020202020204" pitchFamily="34" charset="0"/>
                  <a:sym typeface="Arial"/>
                </a:rPr>
                <a:t>kg.K</a:t>
              </a:r>
              <a:endParaRPr lang="en-US" sz="4400" dirty="0">
                <a:solidFill>
                  <a:srgbClr val="000000"/>
                </a:solidFill>
                <a:latin typeface="Arial"/>
                <a:cs typeface="Arial" panose="020B0604020202020204" pitchFamily="34" charset="0"/>
                <a:sym typeface="Arial"/>
              </a:endParaRPr>
            </a:p>
          </p:txBody>
        </p:sp>
        <p:pic>
          <p:nvPicPr>
            <p:cNvPr id="19" name="Picture 4" descr="https://cdn-icons-png.flaticon.com/128/447/447928.png">
              <a:extLst>
                <a:ext uri="{FF2B5EF4-FFF2-40B4-BE49-F238E27FC236}">
                  <a16:creationId xmlns:a16="http://schemas.microsoft.com/office/drawing/2014/main" xmlns="" id="{8094D5E3-0D92-0B70-D571-52DDF3689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64570" y="3668973"/>
              <a:ext cx="754458" cy="78410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xmlns="" id="{5366AC6C-29C2-B045-53A2-F015FB427D25}"/>
              </a:ext>
            </a:extLst>
          </p:cNvPr>
          <p:cNvSpPr/>
          <p:nvPr/>
        </p:nvSpPr>
        <p:spPr>
          <a:xfrm>
            <a:off x="3875570" y="2834337"/>
            <a:ext cx="10536859" cy="769441"/>
          </a:xfrm>
          <a:prstGeom prst="rect">
            <a:avLst/>
          </a:prstGeom>
        </p:spPr>
        <p:txBody>
          <a:bodyPr wrap="none">
            <a:spAutoFit/>
          </a:bodyPr>
          <a:lstStyle/>
          <a:p>
            <a:pPr algn="ctr" defTabSz="1828800">
              <a:defRPr/>
            </a:pPr>
            <a:r>
              <a:rPr lang="vi-VN" sz="4400" b="1" kern="0" dirty="0">
                <a:solidFill>
                  <a:srgbClr val="000000"/>
                </a:solidFill>
                <a:latin typeface="Arial" panose="020B0604020202020204" pitchFamily="34" charset="0"/>
                <a:cs typeface="Arial" panose="020B0604020202020204" pitchFamily="34" charset="0"/>
                <a:sym typeface="Arial"/>
              </a:rPr>
              <a:t>Câu </a:t>
            </a:r>
            <a:r>
              <a:rPr lang="en-US" sz="4400" b="1" kern="0" dirty="0">
                <a:solidFill>
                  <a:srgbClr val="000000"/>
                </a:solidFill>
                <a:latin typeface="Arial" panose="020B0604020202020204" pitchFamily="34" charset="0"/>
                <a:cs typeface="Arial" panose="020B0604020202020204" pitchFamily="34" charset="0"/>
                <a:sym typeface="Arial"/>
              </a:rPr>
              <a:t>1</a:t>
            </a:r>
            <a:r>
              <a:rPr lang="vi-VN" sz="4400" b="1" kern="0" dirty="0">
                <a:solidFill>
                  <a:srgbClr val="000000"/>
                </a:solidFill>
                <a:latin typeface="Arial" panose="020B0604020202020204" pitchFamily="34" charset="0"/>
                <a:cs typeface="Arial" panose="020B0604020202020204" pitchFamily="34" charset="0"/>
                <a:sym typeface="Arial"/>
              </a:rPr>
              <a:t>:</a:t>
            </a:r>
            <a:r>
              <a:rPr lang="vi-VN" sz="4400" kern="0" dirty="0">
                <a:solidFill>
                  <a:srgbClr val="000000"/>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rPr>
              <a:t>Đơn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vị</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của</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nhiệt</a:t>
            </a:r>
            <a:r>
              <a:rPr lang="en-US" sz="4400" dirty="0">
                <a:solidFill>
                  <a:srgbClr val="000000"/>
                </a:solidFill>
                <a:latin typeface="Arial" panose="020B0604020202020204" pitchFamily="34" charset="0"/>
                <a:cs typeface="Arial" panose="020B0604020202020204" pitchFamily="34" charset="0"/>
              </a:rPr>
              <a:t> dung </a:t>
            </a:r>
            <a:r>
              <a:rPr lang="en-US" sz="4400" dirty="0" err="1">
                <a:solidFill>
                  <a:srgbClr val="000000"/>
                </a:solidFill>
                <a:latin typeface="Arial" panose="020B0604020202020204" pitchFamily="34" charset="0"/>
                <a:cs typeface="Arial" panose="020B0604020202020204" pitchFamily="34" charset="0"/>
              </a:rPr>
              <a:t>riêng</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là</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gì</a:t>
            </a:r>
            <a:r>
              <a:rPr lang="en-US" sz="4400" dirty="0">
                <a:solidFill>
                  <a:srgbClr val="000000"/>
                </a:solidFill>
                <a:latin typeface="Arial" panose="020B0604020202020204" pitchFamily="34" charset="0"/>
                <a:cs typeface="Arial" panose="020B0604020202020204" pitchFamily="34" charset="0"/>
              </a:rPr>
              <a:t>?</a:t>
            </a:r>
          </a:p>
        </p:txBody>
      </p:sp>
      <p:sp>
        <p:nvSpPr>
          <p:cNvPr id="2" name="Google Shape;4790;p48">
            <a:extLst>
              <a:ext uri="{FF2B5EF4-FFF2-40B4-BE49-F238E27FC236}">
                <a16:creationId xmlns:a16="http://schemas.microsoft.com/office/drawing/2014/main" xmlns="" id="{C33FA4BF-407C-F32D-BFED-E7EA8285012A}"/>
              </a:ext>
            </a:extLst>
          </p:cNvPr>
          <p:cNvSpPr txBox="1">
            <a:spLocks/>
          </p:cNvSpPr>
          <p:nvPr/>
        </p:nvSpPr>
        <p:spPr>
          <a:xfrm>
            <a:off x="1440000" y="821295"/>
            <a:ext cx="15408000" cy="1145400"/>
          </a:xfrm>
          <a:prstGeom prst="rect">
            <a:avLst/>
          </a:prstGeom>
          <a:noFill/>
          <a:ln>
            <a:noFill/>
          </a:ln>
        </p:spPr>
        <p:txBody>
          <a:bodyPr spcFirstLastPara="1" wrap="square" lIns="182850" tIns="182850" rIns="182850" bIns="18285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1pPr>
            <a:lvl2pPr marR="0" lvl="1"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2pPr>
            <a:lvl3pPr marR="0" lvl="2"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3pPr>
            <a:lvl4pPr marR="0" lvl="3"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4pPr>
            <a:lvl5pPr marR="0" lvl="4"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5pPr>
            <a:lvl6pPr marR="0" lvl="5"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6pPr>
            <a:lvl7pPr marR="0" lvl="6"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7pPr>
            <a:lvl8pPr marR="0" lvl="7"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8pPr>
            <a:lvl9pPr marR="0" lvl="8"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9pPr>
          </a:lstStyle>
          <a:p>
            <a:pPr algn="ctr" defTabSz="1828800">
              <a:lnSpc>
                <a:spcPct val="150000"/>
              </a:lnSpc>
              <a:buClr>
                <a:srgbClr val="FFC8BB"/>
              </a:buClr>
            </a:pPr>
            <a:r>
              <a:rPr lang="en-US" sz="7200" kern="0" dirty="0">
                <a:solidFill>
                  <a:srgbClr val="FCB282">
                    <a:lumMod val="50000"/>
                  </a:srgbClr>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306248124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306AB-F685-02D7-0F13-59DE80E2E6DB}"/>
              </a:ext>
            </a:extLst>
          </p:cNvPr>
          <p:cNvGrpSpPr/>
          <p:nvPr/>
        </p:nvGrpSpPr>
        <p:grpSpPr>
          <a:xfrm>
            <a:off x="706745" y="3744193"/>
            <a:ext cx="7870278" cy="2176086"/>
            <a:chOff x="143654" y="1771736"/>
            <a:chExt cx="3935139" cy="1088043"/>
          </a:xfrm>
        </p:grpSpPr>
        <p:sp>
          <p:nvSpPr>
            <p:cNvPr id="6" name="Rounded Rectangle 2">
              <a:extLst>
                <a:ext uri="{FF2B5EF4-FFF2-40B4-BE49-F238E27FC236}">
                  <a16:creationId xmlns:a16="http://schemas.microsoft.com/office/drawing/2014/main" xmlns="" id="{273F87B8-17AC-52CC-25DB-0490B010E470}"/>
                </a:ext>
              </a:extLst>
            </p:cNvPr>
            <p:cNvSpPr/>
            <p:nvPr/>
          </p:nvSpPr>
          <p:spPr>
            <a:xfrm>
              <a:off x="541583"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a:cs typeface="Arial" panose="020B0604020202020204" pitchFamily="34" charset="0"/>
                  <a:sym typeface="Arial"/>
                </a:rPr>
                <a:t>A. Q = </a:t>
              </a:r>
              <a:r>
                <a:rPr lang="en-US" sz="4400" dirty="0" err="1">
                  <a:solidFill>
                    <a:srgbClr val="000000"/>
                  </a:solidFill>
                  <a:latin typeface="Arial"/>
                  <a:cs typeface="Arial" panose="020B0604020202020204" pitchFamily="34" charset="0"/>
                  <a:sym typeface="Arial"/>
                </a:rPr>
                <a:t>UIt</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7" name="Picture 2" descr="https://cdn-icons-png.flaticon.com/128/595/595805.png">
              <a:extLst>
                <a:ext uri="{FF2B5EF4-FFF2-40B4-BE49-F238E27FC236}">
                  <a16:creationId xmlns:a16="http://schemas.microsoft.com/office/drawing/2014/main" xmlns="" id="{ADF703CC-2CEF-4C50-67FB-0ACE33893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4" y="2021267"/>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8F74F8A4-2372-8489-6FFA-D4FD7285BE22}"/>
              </a:ext>
            </a:extLst>
          </p:cNvPr>
          <p:cNvGrpSpPr/>
          <p:nvPr/>
        </p:nvGrpSpPr>
        <p:grpSpPr>
          <a:xfrm>
            <a:off x="9249267" y="3744195"/>
            <a:ext cx="7791314" cy="2176086"/>
            <a:chOff x="5104012" y="1771736"/>
            <a:chExt cx="3895657" cy="1088043"/>
          </a:xfrm>
        </p:grpSpPr>
        <p:sp>
          <p:nvSpPr>
            <p:cNvPr id="9" name="Rounded Rectangle 5">
              <a:extLst>
                <a:ext uri="{FF2B5EF4-FFF2-40B4-BE49-F238E27FC236}">
                  <a16:creationId xmlns:a16="http://schemas.microsoft.com/office/drawing/2014/main" xmlns="" id="{F52CB6AE-D765-3B42-8CB4-D885C6B77E00}"/>
                </a:ext>
              </a:extLst>
            </p:cNvPr>
            <p:cNvSpPr/>
            <p:nvPr/>
          </p:nvSpPr>
          <p:spPr>
            <a:xfrm>
              <a:off x="5462459"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panose="020B0604020202020204" pitchFamily="34" charset="0"/>
                  <a:cs typeface="Arial" panose="020B0604020202020204" pitchFamily="34" charset="0"/>
                  <a:sym typeface="Arial"/>
                </a:rPr>
                <a:t>B. </a:t>
              </a:r>
              <a:r>
                <a:rPr lang="vi-VN" sz="4400" dirty="0">
                  <a:solidFill>
                    <a:srgbClr val="000000"/>
                  </a:solidFill>
                  <a:latin typeface="Arial" panose="020B0604020202020204" pitchFamily="34" charset="0"/>
                  <a:cs typeface="Arial" panose="020B0604020202020204" pitchFamily="34" charset="0"/>
                  <a:sym typeface="Arial"/>
                </a:rPr>
                <a:t>Q = </a:t>
              </a:r>
              <a:r>
                <a:rPr lang="el-GR" sz="4400" dirty="0">
                  <a:solidFill>
                    <a:srgbClr val="000000"/>
                  </a:solidFill>
                  <a:latin typeface="Times New Roman" panose="02020603050405020304" pitchFamily="18" charset="0"/>
                  <a:cs typeface="Times New Roman" panose="02020603050405020304" pitchFamily="18" charset="0"/>
                  <a:sym typeface="Arial"/>
                </a:rPr>
                <a:t>λ</a:t>
              </a:r>
              <a:r>
                <a:rPr lang="vi-VN" sz="4400" dirty="0">
                  <a:solidFill>
                    <a:srgbClr val="000000"/>
                  </a:solidFill>
                  <a:latin typeface="Arial" panose="020B0604020202020204" pitchFamily="34" charset="0"/>
                  <a:cs typeface="Arial" panose="020B0604020202020204" pitchFamily="34" charset="0"/>
                  <a:sym typeface="Arial"/>
                </a:rPr>
                <a:t>m</a:t>
              </a:r>
            </a:p>
          </p:txBody>
        </p:sp>
        <p:pic>
          <p:nvPicPr>
            <p:cNvPr id="10" name="Picture 2" descr="https://cdn-icons-png.flaticon.com/128/595/595805.png">
              <a:extLst>
                <a:ext uri="{FF2B5EF4-FFF2-40B4-BE49-F238E27FC236}">
                  <a16:creationId xmlns:a16="http://schemas.microsoft.com/office/drawing/2014/main" xmlns="" id="{B5A1F886-BD06-2EFD-021D-FE5C98328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8F01AEC5-5E1D-CC9F-2770-DBA4122F0152}"/>
              </a:ext>
            </a:extLst>
          </p:cNvPr>
          <p:cNvGrpSpPr/>
          <p:nvPr/>
        </p:nvGrpSpPr>
        <p:grpSpPr>
          <a:xfrm>
            <a:off x="747486" y="6712577"/>
            <a:ext cx="7829536" cy="2176086"/>
            <a:chOff x="164025" y="3365031"/>
            <a:chExt cx="3914768" cy="1088043"/>
          </a:xfrm>
        </p:grpSpPr>
        <p:sp>
          <p:nvSpPr>
            <p:cNvPr id="12" name="Rounded Rectangle 8">
              <a:extLst>
                <a:ext uri="{FF2B5EF4-FFF2-40B4-BE49-F238E27FC236}">
                  <a16:creationId xmlns:a16="http://schemas.microsoft.com/office/drawing/2014/main" xmlns="" id="{F50BF66C-CA19-16DD-F5CE-D81614CB9389}"/>
                </a:ext>
              </a:extLst>
            </p:cNvPr>
            <p:cNvSpPr/>
            <p:nvPr/>
          </p:nvSpPr>
          <p:spPr>
            <a:xfrm>
              <a:off x="541583" y="3365031"/>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panose="020B0604020202020204" pitchFamily="34" charset="0"/>
                  <a:cs typeface="Arial" panose="020B0604020202020204" pitchFamily="34" charset="0"/>
                  <a:sym typeface="Arial"/>
                </a:rPr>
                <a:t>C. </a:t>
              </a:r>
              <a:r>
                <a:rPr lang="vi-VN" sz="4400" dirty="0">
                  <a:solidFill>
                    <a:srgbClr val="000000"/>
                  </a:solidFill>
                  <a:latin typeface="Arial" panose="020B0604020202020204" pitchFamily="34" charset="0"/>
                  <a:cs typeface="Arial" panose="020B0604020202020204" pitchFamily="34" charset="0"/>
                  <a:sym typeface="Arial"/>
                </a:rPr>
                <a:t>Q = mc</a:t>
              </a:r>
              <a:r>
                <a:rPr lang="el-GR" sz="4400" dirty="0">
                  <a:solidFill>
                    <a:srgbClr val="000000"/>
                  </a:solidFill>
                  <a:latin typeface="Arial" panose="020B0604020202020204" pitchFamily="34" charset="0"/>
                  <a:cs typeface="Arial" panose="020B0604020202020204" pitchFamily="34" charset="0"/>
                  <a:sym typeface="Arial"/>
                </a:rPr>
                <a:t>Δ</a:t>
              </a:r>
              <a:r>
                <a:rPr lang="vi-VN" sz="4400" dirty="0">
                  <a:solidFill>
                    <a:srgbClr val="000000"/>
                  </a:solidFill>
                  <a:latin typeface="Arial" panose="020B0604020202020204" pitchFamily="34" charset="0"/>
                  <a:cs typeface="Arial" panose="020B0604020202020204" pitchFamily="34" charset="0"/>
                  <a:sym typeface="Arial"/>
                </a:rPr>
                <a:t>t</a:t>
              </a:r>
            </a:p>
          </p:txBody>
        </p:sp>
        <p:pic>
          <p:nvPicPr>
            <p:cNvPr id="13" name="Picture 2" descr="https://cdn-icons-png.flaticon.com/128/595/595805.png">
              <a:extLst>
                <a:ext uri="{FF2B5EF4-FFF2-40B4-BE49-F238E27FC236}">
                  <a16:creationId xmlns:a16="http://schemas.microsoft.com/office/drawing/2014/main" xmlns="" id="{17268BAB-29DB-0F71-D24B-1CB366A1B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D70280C-4678-79F5-B6ED-4822CE023971}"/>
              </a:ext>
            </a:extLst>
          </p:cNvPr>
          <p:cNvGrpSpPr/>
          <p:nvPr/>
        </p:nvGrpSpPr>
        <p:grpSpPr>
          <a:xfrm>
            <a:off x="9189876" y="6712577"/>
            <a:ext cx="7850704" cy="2176086"/>
            <a:chOff x="5072079" y="3493789"/>
            <a:chExt cx="3925352" cy="1088043"/>
          </a:xfrm>
        </p:grpSpPr>
        <p:sp>
          <p:nvSpPr>
            <p:cNvPr id="15" name="Rounded Rectangle 11">
              <a:extLst>
                <a:ext uri="{FF2B5EF4-FFF2-40B4-BE49-F238E27FC236}">
                  <a16:creationId xmlns:a16="http://schemas.microsoft.com/office/drawing/2014/main" xmlns="" id="{7B4B942D-689A-5602-FA8A-3108C5D97821}"/>
                </a:ext>
              </a:extLst>
            </p:cNvPr>
            <p:cNvSpPr/>
            <p:nvPr/>
          </p:nvSpPr>
          <p:spPr>
            <a:xfrm>
              <a:off x="5460221" y="3493789"/>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D. </a:t>
              </a:r>
              <a:r>
                <a:rPr lang="en-US" sz="4400" dirty="0">
                  <a:solidFill>
                    <a:srgbClr val="000000"/>
                  </a:solidFill>
                  <a:latin typeface="Arial"/>
                  <a:cs typeface="Arial" panose="020B0604020202020204" pitchFamily="34" charset="0"/>
                  <a:sym typeface="Arial"/>
                </a:rPr>
                <a:t>Q = </a:t>
              </a:r>
              <a:r>
                <a:rPr lang="en-US" sz="4400" dirty="0" err="1">
                  <a:solidFill>
                    <a:srgbClr val="000000"/>
                  </a:solidFill>
                  <a:latin typeface="Arial"/>
                  <a:cs typeface="Arial" panose="020B0604020202020204" pitchFamily="34" charset="0"/>
                  <a:sym typeface="Arial"/>
                </a:rPr>
                <a:t>Lm</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6" name="Picture 2" descr="https://cdn-icons-png.flaticon.com/128/595/595805.png">
              <a:extLst>
                <a:ext uri="{FF2B5EF4-FFF2-40B4-BE49-F238E27FC236}">
                  <a16:creationId xmlns:a16="http://schemas.microsoft.com/office/drawing/2014/main" xmlns="" id="{4F031553-4F05-9401-302D-8D663C90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3C9C94D8-5885-8668-BF2A-ADCFD96B2515}"/>
              </a:ext>
            </a:extLst>
          </p:cNvPr>
          <p:cNvGrpSpPr/>
          <p:nvPr/>
        </p:nvGrpSpPr>
        <p:grpSpPr>
          <a:xfrm>
            <a:off x="754942" y="6712577"/>
            <a:ext cx="7822080" cy="2176086"/>
            <a:chOff x="5094266" y="3454541"/>
            <a:chExt cx="3911040" cy="1088043"/>
          </a:xfrm>
        </p:grpSpPr>
        <p:sp>
          <p:nvSpPr>
            <p:cNvPr id="18" name="Rounded Rectangle 14">
              <a:extLst>
                <a:ext uri="{FF2B5EF4-FFF2-40B4-BE49-F238E27FC236}">
                  <a16:creationId xmlns:a16="http://schemas.microsoft.com/office/drawing/2014/main" xmlns="" id="{07BA7279-E84F-93F4-618F-422A2B4BC946}"/>
                </a:ext>
              </a:extLst>
            </p:cNvPr>
            <p:cNvSpPr/>
            <p:nvPr/>
          </p:nvSpPr>
          <p:spPr>
            <a:xfrm>
              <a:off x="5452712" y="3454541"/>
              <a:ext cx="3552594" cy="1088043"/>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panose="020B0604020202020204" pitchFamily="34" charset="0"/>
                  <a:cs typeface="Arial" panose="020B0604020202020204" pitchFamily="34" charset="0"/>
                  <a:sym typeface="Arial"/>
                </a:rPr>
                <a:t>C. </a:t>
              </a:r>
              <a:r>
                <a:rPr lang="vi-VN" sz="4400" dirty="0">
                  <a:solidFill>
                    <a:srgbClr val="000000"/>
                  </a:solidFill>
                  <a:latin typeface="Arial" panose="020B0604020202020204" pitchFamily="34" charset="0"/>
                  <a:cs typeface="Arial" panose="020B0604020202020204" pitchFamily="34" charset="0"/>
                  <a:sym typeface="Arial"/>
                </a:rPr>
                <a:t>Q = mc</a:t>
              </a:r>
              <a:r>
                <a:rPr lang="el-GR" sz="4400" dirty="0">
                  <a:solidFill>
                    <a:srgbClr val="000000"/>
                  </a:solidFill>
                  <a:latin typeface="Arial" panose="020B0604020202020204" pitchFamily="34" charset="0"/>
                  <a:cs typeface="Arial" panose="020B0604020202020204" pitchFamily="34" charset="0"/>
                  <a:sym typeface="Arial"/>
                </a:rPr>
                <a:t>Δ</a:t>
              </a:r>
              <a:r>
                <a:rPr lang="vi-VN" sz="4400" dirty="0">
                  <a:solidFill>
                    <a:srgbClr val="000000"/>
                  </a:solidFill>
                  <a:latin typeface="Arial" panose="020B0604020202020204" pitchFamily="34" charset="0"/>
                  <a:cs typeface="Arial" panose="020B0604020202020204" pitchFamily="34" charset="0"/>
                  <a:sym typeface="Arial"/>
                </a:rPr>
                <a:t>t</a:t>
              </a:r>
            </a:p>
          </p:txBody>
        </p:sp>
        <p:pic>
          <p:nvPicPr>
            <p:cNvPr id="19" name="Picture 4" descr="https://cdn-icons-png.flaticon.com/128/447/447928.png">
              <a:extLst>
                <a:ext uri="{FF2B5EF4-FFF2-40B4-BE49-F238E27FC236}">
                  <a16:creationId xmlns:a16="http://schemas.microsoft.com/office/drawing/2014/main" xmlns="" id="{8094D5E3-0D92-0B70-D571-52DDF3689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94266" y="3669616"/>
              <a:ext cx="754458" cy="78410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xmlns="" id="{5366AC6C-29C2-B045-53A2-F015FB427D25}"/>
              </a:ext>
            </a:extLst>
          </p:cNvPr>
          <p:cNvSpPr/>
          <p:nvPr/>
        </p:nvSpPr>
        <p:spPr>
          <a:xfrm>
            <a:off x="1471834" y="1090566"/>
            <a:ext cx="15568746" cy="1998176"/>
          </a:xfrm>
          <a:prstGeom prst="rect">
            <a:avLst/>
          </a:prstGeom>
        </p:spPr>
        <p:txBody>
          <a:bodyPr wrap="square">
            <a:spAutoFit/>
          </a:bodyPr>
          <a:lstStyle/>
          <a:p>
            <a:pPr algn="ctr" defTabSz="1828800">
              <a:lnSpc>
                <a:spcPct val="150000"/>
              </a:lnSpc>
              <a:defRPr/>
            </a:pPr>
            <a:r>
              <a:rPr lang="vi-VN" sz="4400" b="1" kern="0" dirty="0">
                <a:solidFill>
                  <a:sysClr val="windowText" lastClr="000000"/>
                </a:solidFill>
                <a:latin typeface="Arial"/>
                <a:cs typeface="Arial"/>
                <a:sym typeface="Arial"/>
              </a:rPr>
              <a:t>Câu </a:t>
            </a:r>
            <a:r>
              <a:rPr lang="en-US" sz="4400" b="1" kern="0" dirty="0">
                <a:solidFill>
                  <a:sysClr val="windowText" lastClr="000000"/>
                </a:solidFill>
                <a:latin typeface="Arial"/>
                <a:cs typeface="Arial"/>
                <a:sym typeface="Arial"/>
              </a:rPr>
              <a:t>2</a:t>
            </a:r>
            <a:r>
              <a:rPr lang="vi-VN" sz="4400" b="1" kern="0" dirty="0">
                <a:solidFill>
                  <a:sysClr val="windowText" lastClr="000000"/>
                </a:solidFill>
                <a:latin typeface="Arial"/>
                <a:cs typeface="Arial"/>
                <a:sym typeface="Arial"/>
              </a:rPr>
              <a:t>:</a:t>
            </a:r>
            <a:r>
              <a:rPr lang="vi-VN" sz="4400" kern="0" dirty="0">
                <a:solidFill>
                  <a:sysClr val="windowText" lastClr="000000"/>
                </a:solidFill>
                <a:latin typeface="Arial"/>
                <a:cs typeface="Arial"/>
                <a:sym typeface="Arial"/>
              </a:rPr>
              <a:t> </a:t>
            </a:r>
            <a:r>
              <a:rPr lang="vi-VN" sz="4400" kern="0" dirty="0">
                <a:solidFill>
                  <a:srgbClr val="000000"/>
                </a:solidFill>
                <a:latin typeface="Arial"/>
                <a:cs typeface="Arial"/>
                <a:sym typeface="Arial"/>
              </a:rPr>
              <a:t>Đâu là công thức tính nhiệt lượng trong quá trình truyền nhiệt để làm thay đổi nhiệt độ của vật?</a:t>
            </a:r>
            <a:endParaRPr lang="en-US" sz="4400" kern="0" dirty="0">
              <a:solidFill>
                <a:srgbClr val="000000"/>
              </a:solidFill>
              <a:latin typeface="Arial"/>
              <a:cs typeface="Arial"/>
              <a:sym typeface="Arial"/>
            </a:endParaRPr>
          </a:p>
        </p:txBody>
      </p:sp>
    </p:spTree>
    <p:extLst>
      <p:ext uri="{BB962C8B-B14F-4D97-AF65-F5344CB8AC3E}">
        <p14:creationId xmlns:p14="http://schemas.microsoft.com/office/powerpoint/2010/main" val="87489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306AB-F685-02D7-0F13-59DE80E2E6DB}"/>
              </a:ext>
            </a:extLst>
          </p:cNvPr>
          <p:cNvGrpSpPr/>
          <p:nvPr/>
        </p:nvGrpSpPr>
        <p:grpSpPr>
          <a:xfrm>
            <a:off x="706745" y="3744193"/>
            <a:ext cx="7870278" cy="2176086"/>
            <a:chOff x="143654" y="1771736"/>
            <a:chExt cx="3935139" cy="1088043"/>
          </a:xfrm>
        </p:grpSpPr>
        <p:sp>
          <p:nvSpPr>
            <p:cNvPr id="6" name="Rounded Rectangle 2">
              <a:extLst>
                <a:ext uri="{FF2B5EF4-FFF2-40B4-BE49-F238E27FC236}">
                  <a16:creationId xmlns:a16="http://schemas.microsoft.com/office/drawing/2014/main" xmlns="" id="{273F87B8-17AC-52CC-25DB-0490B010E470}"/>
                </a:ext>
              </a:extLst>
            </p:cNvPr>
            <p:cNvSpPr/>
            <p:nvPr/>
          </p:nvSpPr>
          <p:spPr>
            <a:xfrm>
              <a:off x="541583"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a:cs typeface="Arial" panose="020B0604020202020204" pitchFamily="34" charset="0"/>
                  <a:sym typeface="Arial"/>
                </a:rPr>
                <a:t>A. 4 200 J/</a:t>
              </a:r>
              <a:r>
                <a:rPr lang="en-US" sz="4400" dirty="0" err="1">
                  <a:solidFill>
                    <a:srgbClr val="000000"/>
                  </a:solidFill>
                  <a:latin typeface="Arial"/>
                  <a:cs typeface="Arial" panose="020B0604020202020204" pitchFamily="34" charset="0"/>
                  <a:sym typeface="Arial"/>
                </a:rPr>
                <a:t>kg.K</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7" name="Picture 2" descr="https://cdn-icons-png.flaticon.com/128/595/595805.png">
              <a:extLst>
                <a:ext uri="{FF2B5EF4-FFF2-40B4-BE49-F238E27FC236}">
                  <a16:creationId xmlns:a16="http://schemas.microsoft.com/office/drawing/2014/main" xmlns="" id="{ADF703CC-2CEF-4C50-67FB-0ACE33893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4" y="2021267"/>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8F74F8A4-2372-8489-6FFA-D4FD7285BE22}"/>
              </a:ext>
            </a:extLst>
          </p:cNvPr>
          <p:cNvGrpSpPr/>
          <p:nvPr/>
        </p:nvGrpSpPr>
        <p:grpSpPr>
          <a:xfrm>
            <a:off x="9249267" y="3744195"/>
            <a:ext cx="7791314" cy="2176086"/>
            <a:chOff x="5104012" y="1771736"/>
            <a:chExt cx="3895657" cy="1088043"/>
          </a:xfrm>
        </p:grpSpPr>
        <p:sp>
          <p:nvSpPr>
            <p:cNvPr id="9" name="Rounded Rectangle 5">
              <a:extLst>
                <a:ext uri="{FF2B5EF4-FFF2-40B4-BE49-F238E27FC236}">
                  <a16:creationId xmlns:a16="http://schemas.microsoft.com/office/drawing/2014/main" xmlns="" id="{F52CB6AE-D765-3B42-8CB4-D885C6B77E00}"/>
                </a:ext>
              </a:extLst>
            </p:cNvPr>
            <p:cNvSpPr/>
            <p:nvPr/>
          </p:nvSpPr>
          <p:spPr>
            <a:xfrm>
              <a:off x="5462459"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B. </a:t>
              </a:r>
              <a:r>
                <a:rPr lang="en-US" sz="4400" dirty="0">
                  <a:solidFill>
                    <a:srgbClr val="000000"/>
                  </a:solidFill>
                  <a:latin typeface="Arial" panose="020B0604020202020204" pitchFamily="34" charset="0"/>
                  <a:cs typeface="Arial" panose="020B0604020202020204" pitchFamily="34" charset="0"/>
                  <a:sym typeface="Arial"/>
                </a:rPr>
                <a:t>2 100 J/</a:t>
              </a:r>
              <a:r>
                <a:rPr lang="en-US" sz="4400" dirty="0" err="1">
                  <a:solidFill>
                    <a:srgbClr val="000000"/>
                  </a:solidFill>
                  <a:latin typeface="Arial" panose="020B0604020202020204" pitchFamily="34" charset="0"/>
                  <a:cs typeface="Arial" panose="020B0604020202020204" pitchFamily="34" charset="0"/>
                  <a:sym typeface="Arial"/>
                </a:rPr>
                <a:t>kg.K</a:t>
              </a:r>
              <a:endParaRPr lang="en-US" sz="4400" dirty="0">
                <a:solidFill>
                  <a:srgbClr val="000000"/>
                </a:solidFill>
                <a:latin typeface="Arial" panose="020B0604020202020204" pitchFamily="34" charset="0"/>
                <a:cs typeface="Arial" panose="020B0604020202020204" pitchFamily="34" charset="0"/>
                <a:sym typeface="Arial"/>
              </a:endParaRPr>
            </a:p>
          </p:txBody>
        </p:sp>
        <p:pic>
          <p:nvPicPr>
            <p:cNvPr id="10" name="Picture 2" descr="https://cdn-icons-png.flaticon.com/128/595/595805.png">
              <a:extLst>
                <a:ext uri="{FF2B5EF4-FFF2-40B4-BE49-F238E27FC236}">
                  <a16:creationId xmlns:a16="http://schemas.microsoft.com/office/drawing/2014/main" xmlns="" id="{B5A1F886-BD06-2EFD-021D-FE5C98328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8F01AEC5-5E1D-CC9F-2770-DBA4122F0152}"/>
              </a:ext>
            </a:extLst>
          </p:cNvPr>
          <p:cNvGrpSpPr/>
          <p:nvPr/>
        </p:nvGrpSpPr>
        <p:grpSpPr>
          <a:xfrm>
            <a:off x="747486" y="6712577"/>
            <a:ext cx="7829536" cy="2176086"/>
            <a:chOff x="164025" y="3365031"/>
            <a:chExt cx="3914768" cy="1088043"/>
          </a:xfrm>
        </p:grpSpPr>
        <p:sp>
          <p:nvSpPr>
            <p:cNvPr id="12" name="Rounded Rectangle 8">
              <a:extLst>
                <a:ext uri="{FF2B5EF4-FFF2-40B4-BE49-F238E27FC236}">
                  <a16:creationId xmlns:a16="http://schemas.microsoft.com/office/drawing/2014/main" xmlns="" id="{F50BF66C-CA19-16DD-F5CE-D81614CB9389}"/>
                </a:ext>
              </a:extLst>
            </p:cNvPr>
            <p:cNvSpPr/>
            <p:nvPr/>
          </p:nvSpPr>
          <p:spPr>
            <a:xfrm>
              <a:off x="541583" y="3365031"/>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C. </a:t>
              </a:r>
              <a:r>
                <a:rPr lang="en-US" sz="4400" dirty="0">
                  <a:solidFill>
                    <a:srgbClr val="000000"/>
                  </a:solidFill>
                  <a:latin typeface="Arial" panose="020B0604020202020204" pitchFamily="34" charset="0"/>
                  <a:cs typeface="Arial" panose="020B0604020202020204" pitchFamily="34" charset="0"/>
                  <a:sym typeface="Arial"/>
                </a:rPr>
                <a:t>10 000 J/</a:t>
              </a:r>
              <a:r>
                <a:rPr lang="en-US" sz="4400" dirty="0" err="1">
                  <a:solidFill>
                    <a:srgbClr val="000000"/>
                  </a:solidFill>
                  <a:latin typeface="Arial" panose="020B0604020202020204" pitchFamily="34" charset="0"/>
                  <a:cs typeface="Arial" panose="020B0604020202020204" pitchFamily="34" charset="0"/>
                  <a:sym typeface="Arial"/>
                </a:rPr>
                <a:t>kg.K</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3" name="Picture 2" descr="https://cdn-icons-png.flaticon.com/128/595/595805.png">
              <a:extLst>
                <a:ext uri="{FF2B5EF4-FFF2-40B4-BE49-F238E27FC236}">
                  <a16:creationId xmlns:a16="http://schemas.microsoft.com/office/drawing/2014/main" xmlns="" id="{17268BAB-29DB-0F71-D24B-1CB366A1B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D70280C-4678-79F5-B6ED-4822CE023971}"/>
              </a:ext>
            </a:extLst>
          </p:cNvPr>
          <p:cNvGrpSpPr/>
          <p:nvPr/>
        </p:nvGrpSpPr>
        <p:grpSpPr>
          <a:xfrm>
            <a:off x="9189876" y="6712577"/>
            <a:ext cx="7850704" cy="2176086"/>
            <a:chOff x="5072079" y="3493789"/>
            <a:chExt cx="3925352" cy="1088043"/>
          </a:xfrm>
        </p:grpSpPr>
        <p:sp>
          <p:nvSpPr>
            <p:cNvPr id="15" name="Rounded Rectangle 11">
              <a:extLst>
                <a:ext uri="{FF2B5EF4-FFF2-40B4-BE49-F238E27FC236}">
                  <a16:creationId xmlns:a16="http://schemas.microsoft.com/office/drawing/2014/main" xmlns="" id="{7B4B942D-689A-5602-FA8A-3108C5D97821}"/>
                </a:ext>
              </a:extLst>
            </p:cNvPr>
            <p:cNvSpPr/>
            <p:nvPr/>
          </p:nvSpPr>
          <p:spPr>
            <a:xfrm>
              <a:off x="5460221" y="3493789"/>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D. </a:t>
              </a:r>
              <a:r>
                <a:rPr lang="en-US" sz="4400" dirty="0">
                  <a:solidFill>
                    <a:srgbClr val="000000"/>
                  </a:solidFill>
                  <a:latin typeface="Arial" panose="020B0604020202020204" pitchFamily="34" charset="0"/>
                  <a:cs typeface="Arial" panose="020B0604020202020204" pitchFamily="34" charset="0"/>
                  <a:sym typeface="Arial"/>
                </a:rPr>
                <a:t>8</a:t>
              </a:r>
              <a:r>
                <a:rPr lang="en-US" sz="4400" dirty="0">
                  <a:solidFill>
                    <a:srgbClr val="000000"/>
                  </a:solidFill>
                  <a:latin typeface="Arial"/>
                  <a:cs typeface="Arial" panose="020B0604020202020204" pitchFamily="34" charset="0"/>
                  <a:sym typeface="Arial"/>
                </a:rPr>
                <a:t>40 J/</a:t>
              </a:r>
              <a:r>
                <a:rPr lang="en-US" sz="4400" dirty="0" err="1">
                  <a:solidFill>
                    <a:srgbClr val="000000"/>
                  </a:solidFill>
                  <a:latin typeface="Arial"/>
                  <a:cs typeface="Arial" panose="020B0604020202020204" pitchFamily="34" charset="0"/>
                  <a:sym typeface="Arial"/>
                </a:rPr>
                <a:t>kg.K</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6" name="Picture 2" descr="https://cdn-icons-png.flaticon.com/128/595/595805.png">
              <a:extLst>
                <a:ext uri="{FF2B5EF4-FFF2-40B4-BE49-F238E27FC236}">
                  <a16:creationId xmlns:a16="http://schemas.microsoft.com/office/drawing/2014/main" xmlns="" id="{4F031553-4F05-9401-302D-8D663C90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3C9C94D8-5885-8668-BF2A-ADCFD96B2515}"/>
              </a:ext>
            </a:extLst>
          </p:cNvPr>
          <p:cNvGrpSpPr/>
          <p:nvPr/>
        </p:nvGrpSpPr>
        <p:grpSpPr>
          <a:xfrm>
            <a:off x="754942" y="3740729"/>
            <a:ext cx="7822080" cy="2176086"/>
            <a:chOff x="5094266" y="3454541"/>
            <a:chExt cx="3911040" cy="1088043"/>
          </a:xfrm>
        </p:grpSpPr>
        <p:sp>
          <p:nvSpPr>
            <p:cNvPr id="18" name="Rounded Rectangle 14">
              <a:extLst>
                <a:ext uri="{FF2B5EF4-FFF2-40B4-BE49-F238E27FC236}">
                  <a16:creationId xmlns:a16="http://schemas.microsoft.com/office/drawing/2014/main" xmlns="" id="{07BA7279-E84F-93F4-618F-422A2B4BC946}"/>
                </a:ext>
              </a:extLst>
            </p:cNvPr>
            <p:cNvSpPr/>
            <p:nvPr/>
          </p:nvSpPr>
          <p:spPr>
            <a:xfrm>
              <a:off x="5452712" y="3454541"/>
              <a:ext cx="3552594" cy="1088043"/>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a:cs typeface="Arial" panose="020B0604020202020204" pitchFamily="34" charset="0"/>
                  <a:sym typeface="Arial"/>
                </a:rPr>
                <a:t>A. 4 200 J/</a:t>
              </a:r>
              <a:r>
                <a:rPr lang="en-US" sz="4400" dirty="0" err="1">
                  <a:solidFill>
                    <a:srgbClr val="000000"/>
                  </a:solidFill>
                  <a:latin typeface="Arial"/>
                  <a:cs typeface="Arial" panose="020B0604020202020204" pitchFamily="34" charset="0"/>
                  <a:sym typeface="Arial"/>
                </a:rPr>
                <a:t>kg.K</a:t>
              </a:r>
              <a:endParaRPr lang="en-US" sz="4400" dirty="0">
                <a:solidFill>
                  <a:srgbClr val="000000"/>
                </a:solidFill>
                <a:latin typeface="Arial"/>
                <a:cs typeface="Arial" panose="020B0604020202020204" pitchFamily="34" charset="0"/>
                <a:sym typeface="Arial"/>
              </a:endParaRPr>
            </a:p>
          </p:txBody>
        </p:sp>
        <p:pic>
          <p:nvPicPr>
            <p:cNvPr id="19" name="Picture 4" descr="https://cdn-icons-png.flaticon.com/128/447/447928.png">
              <a:extLst>
                <a:ext uri="{FF2B5EF4-FFF2-40B4-BE49-F238E27FC236}">
                  <a16:creationId xmlns:a16="http://schemas.microsoft.com/office/drawing/2014/main" xmlns="" id="{8094D5E3-0D92-0B70-D571-52DDF3689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94266" y="3669616"/>
              <a:ext cx="754458" cy="78410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xmlns="" id="{5366AC6C-29C2-B045-53A2-F015FB427D25}"/>
              </a:ext>
            </a:extLst>
          </p:cNvPr>
          <p:cNvSpPr/>
          <p:nvPr/>
        </p:nvSpPr>
        <p:spPr>
          <a:xfrm>
            <a:off x="754942" y="1279418"/>
            <a:ext cx="16923284" cy="998671"/>
          </a:xfrm>
          <a:prstGeom prst="rect">
            <a:avLst/>
          </a:prstGeom>
        </p:spPr>
        <p:txBody>
          <a:bodyPr wrap="square">
            <a:spAutoFit/>
          </a:bodyPr>
          <a:lstStyle/>
          <a:p>
            <a:pPr algn="ctr">
              <a:lnSpc>
                <a:spcPct val="150000"/>
              </a:lnSpc>
            </a:pPr>
            <a:r>
              <a:rPr lang="vi-VN" sz="4400" b="1" kern="0" dirty="0">
                <a:solidFill>
                  <a:srgbClr val="000000"/>
                </a:solidFill>
                <a:latin typeface="Arial" panose="020B0604020202020204" pitchFamily="34" charset="0"/>
                <a:cs typeface="Arial" panose="020B0604020202020204" pitchFamily="34" charset="0"/>
                <a:sym typeface="Arial"/>
              </a:rPr>
              <a:t>Câu </a:t>
            </a:r>
            <a:r>
              <a:rPr lang="en-US" sz="4400" b="1" kern="0" dirty="0">
                <a:solidFill>
                  <a:srgbClr val="000000"/>
                </a:solidFill>
                <a:latin typeface="Arial" panose="020B0604020202020204" pitchFamily="34" charset="0"/>
                <a:cs typeface="Arial" panose="020B0604020202020204" pitchFamily="34" charset="0"/>
                <a:sym typeface="Arial"/>
              </a:rPr>
              <a:t>3</a:t>
            </a:r>
            <a:r>
              <a:rPr lang="vi-VN" sz="4400" b="1" kern="0" dirty="0">
                <a:solidFill>
                  <a:srgbClr val="000000"/>
                </a:solidFill>
                <a:latin typeface="Arial" panose="020B0604020202020204" pitchFamily="34" charset="0"/>
                <a:cs typeface="Arial" panose="020B0604020202020204" pitchFamily="34" charset="0"/>
                <a:sym typeface="Arial"/>
              </a:rPr>
              <a:t>:</a:t>
            </a:r>
            <a:r>
              <a:rPr lang="vi-VN" sz="4400" kern="0" dirty="0">
                <a:solidFill>
                  <a:srgbClr val="000000"/>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dung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riêng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bao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nhiêu</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6748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306AB-F685-02D7-0F13-59DE80E2E6DB}"/>
              </a:ext>
            </a:extLst>
          </p:cNvPr>
          <p:cNvGrpSpPr/>
          <p:nvPr/>
        </p:nvGrpSpPr>
        <p:grpSpPr>
          <a:xfrm>
            <a:off x="405525" y="3122962"/>
            <a:ext cx="8483130" cy="2616848"/>
            <a:chOff x="143654" y="1771736"/>
            <a:chExt cx="4241565" cy="1308424"/>
          </a:xfrm>
        </p:grpSpPr>
        <p:sp>
          <p:nvSpPr>
            <p:cNvPr id="6" name="Rounded Rectangle 2">
              <a:extLst>
                <a:ext uri="{FF2B5EF4-FFF2-40B4-BE49-F238E27FC236}">
                  <a16:creationId xmlns:a16="http://schemas.microsoft.com/office/drawing/2014/main" xmlns="" id="{273F87B8-17AC-52CC-25DB-0490B010E470}"/>
                </a:ext>
              </a:extLst>
            </p:cNvPr>
            <p:cNvSpPr/>
            <p:nvPr/>
          </p:nvSpPr>
          <p:spPr>
            <a:xfrm>
              <a:off x="541582" y="1771736"/>
              <a:ext cx="3843637" cy="1308424"/>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742950" indent="-742950" algn="ctr" defTabSz="1828800">
                <a:lnSpc>
                  <a:spcPct val="150000"/>
                </a:lnSpc>
                <a:buAutoNum type="alphaUcPeriod"/>
                <a:defRPr/>
              </a:pPr>
              <a:r>
                <a:rPr lang="vi-VN" sz="4000" dirty="0">
                  <a:solidFill>
                    <a:srgbClr val="000000"/>
                  </a:solidFill>
                  <a:latin typeface="Arial"/>
                  <a:cs typeface="Arial" panose="020B0604020202020204" pitchFamily="34" charset="0"/>
                  <a:sym typeface="Arial"/>
                </a:rPr>
                <a:t>Được đo bằng đơn vị </a:t>
              </a:r>
              <a:endParaRPr lang="en-US" sz="4000" dirty="0">
                <a:solidFill>
                  <a:srgbClr val="000000"/>
                </a:solidFill>
                <a:latin typeface="Arial"/>
                <a:cs typeface="Arial" panose="020B0604020202020204" pitchFamily="34" charset="0"/>
                <a:sym typeface="Arial"/>
              </a:endParaRPr>
            </a:p>
            <a:p>
              <a:pPr algn="ctr" defTabSz="1828800">
                <a:lnSpc>
                  <a:spcPct val="150000"/>
                </a:lnSpc>
                <a:defRPr/>
              </a:pPr>
              <a:r>
                <a:rPr lang="vi-VN" sz="4000" dirty="0">
                  <a:solidFill>
                    <a:srgbClr val="000000"/>
                  </a:solidFill>
                  <a:latin typeface="Arial"/>
                  <a:cs typeface="Arial" panose="020B0604020202020204" pitchFamily="34" charset="0"/>
                  <a:sym typeface="Arial"/>
                </a:rPr>
                <a:t>J/kg.K.</a:t>
              </a:r>
              <a:endParaRPr lang="vi-VN" sz="4000" dirty="0">
                <a:solidFill>
                  <a:srgbClr val="000000"/>
                </a:solidFill>
                <a:latin typeface="Arial" panose="020B0604020202020204" pitchFamily="34" charset="0"/>
                <a:cs typeface="Arial" panose="020B0604020202020204" pitchFamily="34" charset="0"/>
                <a:sym typeface="Arial"/>
              </a:endParaRPr>
            </a:p>
          </p:txBody>
        </p:sp>
        <p:pic>
          <p:nvPicPr>
            <p:cNvPr id="7" name="Picture 2" descr="https://cdn-icons-png.flaticon.com/128/595/595805.png">
              <a:extLst>
                <a:ext uri="{FF2B5EF4-FFF2-40B4-BE49-F238E27FC236}">
                  <a16:creationId xmlns:a16="http://schemas.microsoft.com/office/drawing/2014/main" xmlns="" id="{ADF703CC-2CEF-4C50-67FB-0ACE33893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4" y="2067501"/>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8F74F8A4-2372-8489-6FFA-D4FD7285BE22}"/>
              </a:ext>
            </a:extLst>
          </p:cNvPr>
          <p:cNvGrpSpPr/>
          <p:nvPr/>
        </p:nvGrpSpPr>
        <p:grpSpPr>
          <a:xfrm>
            <a:off x="8948047" y="3110637"/>
            <a:ext cx="8542522" cy="2629174"/>
            <a:chOff x="5104012" y="1718487"/>
            <a:chExt cx="4271261" cy="1314587"/>
          </a:xfrm>
        </p:grpSpPr>
        <p:sp>
          <p:nvSpPr>
            <p:cNvPr id="9" name="Rounded Rectangle 5">
              <a:extLst>
                <a:ext uri="{FF2B5EF4-FFF2-40B4-BE49-F238E27FC236}">
                  <a16:creationId xmlns:a16="http://schemas.microsoft.com/office/drawing/2014/main" xmlns="" id="{F52CB6AE-D765-3B42-8CB4-D885C6B77E00}"/>
                </a:ext>
              </a:extLst>
            </p:cNvPr>
            <p:cNvSpPr/>
            <p:nvPr/>
          </p:nvSpPr>
          <p:spPr>
            <a:xfrm>
              <a:off x="5462459" y="1718487"/>
              <a:ext cx="3912814" cy="1314587"/>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lnSpc>
                  <a:spcPct val="150000"/>
                </a:lnSpc>
                <a:defRPr/>
              </a:pPr>
              <a:r>
                <a:rPr lang="vi-VN" sz="4000" dirty="0">
                  <a:solidFill>
                    <a:srgbClr val="000000"/>
                  </a:solidFill>
                  <a:latin typeface="Arial" panose="020B0604020202020204" pitchFamily="34" charset="0"/>
                  <a:cs typeface="Arial" panose="020B0604020202020204" pitchFamily="34" charset="0"/>
                  <a:sym typeface="Arial"/>
                </a:rPr>
                <a:t>B</a:t>
              </a:r>
              <a:r>
                <a:rPr lang="en-US" sz="4000" dirty="0">
                  <a:solidFill>
                    <a:srgbClr val="000000"/>
                  </a:solidFill>
                  <a:latin typeface="Arial" panose="020B0604020202020204" pitchFamily="34" charset="0"/>
                  <a:cs typeface="Arial" panose="020B0604020202020204" pitchFamily="34" charset="0"/>
                  <a:sym typeface="Arial"/>
                </a:rPr>
                <a:t>. </a:t>
              </a:r>
              <a:r>
                <a:rPr lang="vi-VN" sz="4000" dirty="0">
                  <a:solidFill>
                    <a:srgbClr val="000000"/>
                  </a:solidFill>
                  <a:latin typeface="Arial" panose="020B0604020202020204" pitchFamily="34" charset="0"/>
                  <a:cs typeface="Arial" panose="020B0604020202020204" pitchFamily="34" charset="0"/>
                  <a:sym typeface="Arial"/>
                </a:rPr>
                <a:t>Nhiệt dung riêng được </a:t>
              </a:r>
              <a:endParaRPr lang="en-US" sz="4000" dirty="0">
                <a:solidFill>
                  <a:srgbClr val="000000"/>
                </a:solidFill>
                <a:latin typeface="Arial" panose="020B0604020202020204" pitchFamily="34" charset="0"/>
                <a:cs typeface="Arial" panose="020B0604020202020204" pitchFamily="34" charset="0"/>
                <a:sym typeface="Arial"/>
              </a:endParaRPr>
            </a:p>
            <a:p>
              <a:pPr algn="ctr" defTabSz="1828800">
                <a:lnSpc>
                  <a:spcPct val="150000"/>
                </a:lnSpc>
                <a:defRPr/>
              </a:pPr>
              <a:r>
                <a:rPr lang="vi-VN" sz="4000" dirty="0">
                  <a:solidFill>
                    <a:srgbClr val="000000"/>
                  </a:solidFill>
                  <a:latin typeface="Arial" panose="020B0604020202020204" pitchFamily="34" charset="0"/>
                  <a:cs typeface="Arial" panose="020B0604020202020204" pitchFamily="34" charset="0"/>
                  <a:sym typeface="Arial"/>
                </a:rPr>
                <a:t>kí hiệu là Q.</a:t>
              </a:r>
            </a:p>
          </p:txBody>
        </p:sp>
        <p:pic>
          <p:nvPicPr>
            <p:cNvPr id="10" name="Picture 2" descr="https://cdn-icons-png.flaticon.com/128/595/595805.png">
              <a:extLst>
                <a:ext uri="{FF2B5EF4-FFF2-40B4-BE49-F238E27FC236}">
                  <a16:creationId xmlns:a16="http://schemas.microsoft.com/office/drawing/2014/main" xmlns="" id="{B5A1F886-BD06-2EFD-021D-FE5C98328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8F01AEC5-5E1D-CC9F-2770-DBA4122F0152}"/>
              </a:ext>
            </a:extLst>
          </p:cNvPr>
          <p:cNvGrpSpPr/>
          <p:nvPr/>
        </p:nvGrpSpPr>
        <p:grpSpPr>
          <a:xfrm>
            <a:off x="405525" y="6470481"/>
            <a:ext cx="8522946" cy="2645150"/>
            <a:chOff x="153442" y="3365031"/>
            <a:chExt cx="4261473" cy="1322575"/>
          </a:xfrm>
        </p:grpSpPr>
        <p:sp>
          <p:nvSpPr>
            <p:cNvPr id="12" name="Rounded Rectangle 8">
              <a:extLst>
                <a:ext uri="{FF2B5EF4-FFF2-40B4-BE49-F238E27FC236}">
                  <a16:creationId xmlns:a16="http://schemas.microsoft.com/office/drawing/2014/main" xmlns="" id="{F50BF66C-CA19-16DD-F5CE-D81614CB9389}"/>
                </a:ext>
              </a:extLst>
            </p:cNvPr>
            <p:cNvSpPr/>
            <p:nvPr/>
          </p:nvSpPr>
          <p:spPr>
            <a:xfrm>
              <a:off x="541583" y="3365031"/>
              <a:ext cx="3873332" cy="1322575"/>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lnSpc>
                  <a:spcPct val="130000"/>
                </a:lnSpc>
                <a:defRPr/>
              </a:pPr>
              <a:r>
                <a:rPr lang="vi-VN" sz="4000" dirty="0">
                  <a:solidFill>
                    <a:srgbClr val="000000"/>
                  </a:solidFill>
                  <a:latin typeface="Arial" panose="020B0604020202020204" pitchFamily="34" charset="0"/>
                  <a:cs typeface="Arial" panose="020B0604020202020204" pitchFamily="34" charset="0"/>
                  <a:sym typeface="Arial"/>
                </a:rPr>
                <a:t>C</a:t>
              </a:r>
              <a:r>
                <a:rPr lang="en-US" sz="4000" dirty="0">
                  <a:solidFill>
                    <a:srgbClr val="000000"/>
                  </a:solidFill>
                  <a:latin typeface="Arial" panose="020B0604020202020204" pitchFamily="34" charset="0"/>
                  <a:cs typeface="Arial" panose="020B0604020202020204" pitchFamily="34" charset="0"/>
                  <a:sym typeface="Arial"/>
                </a:rPr>
                <a:t>. </a:t>
              </a:r>
              <a:r>
                <a:rPr lang="vi-VN" sz="4000" dirty="0">
                  <a:solidFill>
                    <a:srgbClr val="000000"/>
                  </a:solidFill>
                  <a:latin typeface="Arial" panose="020B0604020202020204" pitchFamily="34" charset="0"/>
                  <a:cs typeface="Arial" panose="020B0604020202020204" pitchFamily="34" charset="0"/>
                  <a:sym typeface="Arial"/>
                </a:rPr>
                <a:t>Nhiệt lượng trong quá trình truyền nhiệt để làm thay đổi nhiệt độ của vật là: Q = mc</a:t>
              </a:r>
              <a:r>
                <a:rPr lang="el-GR" sz="4000" dirty="0">
                  <a:solidFill>
                    <a:srgbClr val="000000"/>
                  </a:solidFill>
                  <a:latin typeface="Arial" panose="020B0604020202020204" pitchFamily="34" charset="0"/>
                  <a:cs typeface="Arial" panose="020B0604020202020204" pitchFamily="34" charset="0"/>
                  <a:sym typeface="Arial"/>
                </a:rPr>
                <a:t>Δ</a:t>
              </a:r>
              <a:r>
                <a:rPr lang="vi-VN" sz="4000" dirty="0">
                  <a:solidFill>
                    <a:srgbClr val="000000"/>
                  </a:solidFill>
                  <a:latin typeface="Arial" panose="020B0604020202020204" pitchFamily="34" charset="0"/>
                  <a:cs typeface="Arial" panose="020B0604020202020204" pitchFamily="34" charset="0"/>
                  <a:sym typeface="Arial"/>
                </a:rPr>
                <a:t>t.</a:t>
              </a:r>
            </a:p>
          </p:txBody>
        </p:sp>
        <p:pic>
          <p:nvPicPr>
            <p:cNvPr id="13" name="Picture 2" descr="https://cdn-icons-png.flaticon.com/128/595/595805.png">
              <a:extLst>
                <a:ext uri="{FF2B5EF4-FFF2-40B4-BE49-F238E27FC236}">
                  <a16:creationId xmlns:a16="http://schemas.microsoft.com/office/drawing/2014/main" xmlns="" id="{17268BAB-29DB-0F71-D24B-1CB366A1B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42" y="3667871"/>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D70280C-4678-79F5-B6ED-4822CE023971}"/>
              </a:ext>
            </a:extLst>
          </p:cNvPr>
          <p:cNvGrpSpPr/>
          <p:nvPr/>
        </p:nvGrpSpPr>
        <p:grpSpPr>
          <a:xfrm>
            <a:off x="8928471" y="6470478"/>
            <a:ext cx="8542522" cy="2616848"/>
            <a:chOff x="5072079" y="3493789"/>
            <a:chExt cx="4271261" cy="1308424"/>
          </a:xfrm>
        </p:grpSpPr>
        <p:sp>
          <p:nvSpPr>
            <p:cNvPr id="15" name="Rounded Rectangle 11">
              <a:extLst>
                <a:ext uri="{FF2B5EF4-FFF2-40B4-BE49-F238E27FC236}">
                  <a16:creationId xmlns:a16="http://schemas.microsoft.com/office/drawing/2014/main" xmlns="" id="{7B4B942D-689A-5602-FA8A-3108C5D97821}"/>
                </a:ext>
              </a:extLst>
            </p:cNvPr>
            <p:cNvSpPr/>
            <p:nvPr/>
          </p:nvSpPr>
          <p:spPr>
            <a:xfrm>
              <a:off x="5460220" y="3493789"/>
              <a:ext cx="3883120" cy="1308424"/>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lnSpc>
                  <a:spcPct val="130000"/>
                </a:lnSpc>
                <a:defRPr/>
              </a:pPr>
              <a:r>
                <a:rPr lang="en-US" sz="4000" dirty="0">
                  <a:solidFill>
                    <a:srgbClr val="000000"/>
                  </a:solidFill>
                  <a:latin typeface="Arial" panose="020B0604020202020204" pitchFamily="34" charset="0"/>
                  <a:cs typeface="Arial" panose="020B0604020202020204" pitchFamily="34" charset="0"/>
                  <a:sym typeface="Arial"/>
                </a:rPr>
                <a:t>D. </a:t>
              </a:r>
              <a:r>
                <a:rPr lang="vi-VN" sz="4000" dirty="0">
                  <a:solidFill>
                    <a:srgbClr val="000000"/>
                  </a:solidFill>
                  <a:latin typeface="Arial" panose="020B0604020202020204" pitchFamily="34" charset="0"/>
                  <a:cs typeface="Arial" panose="020B0604020202020204" pitchFamily="34" charset="0"/>
                  <a:sym typeface="Arial"/>
                </a:rPr>
                <a:t>Vật làm bằng chất có nhiệt dung riêng nhỏ thì dễ nóng lên và cũng dễ nguội đi.</a:t>
              </a:r>
              <a:endParaRPr lang="en-US"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2" descr="https://cdn-icons-png.flaticon.com/128/595/595805.png">
              <a:extLst>
                <a:ext uri="{FF2B5EF4-FFF2-40B4-BE49-F238E27FC236}">
                  <a16:creationId xmlns:a16="http://schemas.microsoft.com/office/drawing/2014/main" xmlns="" id="{4F031553-4F05-9401-302D-8D663C90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3C9C94D8-5885-8668-BF2A-ADCFD96B2515}"/>
              </a:ext>
            </a:extLst>
          </p:cNvPr>
          <p:cNvGrpSpPr/>
          <p:nvPr/>
        </p:nvGrpSpPr>
        <p:grpSpPr>
          <a:xfrm>
            <a:off x="8928471" y="3110637"/>
            <a:ext cx="8560514" cy="2642098"/>
            <a:chOff x="5114965" y="3454540"/>
            <a:chExt cx="4280257" cy="1321049"/>
          </a:xfrm>
        </p:grpSpPr>
        <p:sp>
          <p:nvSpPr>
            <p:cNvPr id="18" name="Rounded Rectangle 14">
              <a:extLst>
                <a:ext uri="{FF2B5EF4-FFF2-40B4-BE49-F238E27FC236}">
                  <a16:creationId xmlns:a16="http://schemas.microsoft.com/office/drawing/2014/main" xmlns="" id="{07BA7279-E84F-93F4-618F-422A2B4BC946}"/>
                </a:ext>
              </a:extLst>
            </p:cNvPr>
            <p:cNvSpPr/>
            <p:nvPr/>
          </p:nvSpPr>
          <p:spPr>
            <a:xfrm>
              <a:off x="5482407" y="3454540"/>
              <a:ext cx="3912815" cy="1321049"/>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Nhiệt dung riêng được </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18288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kí hiệu là Q.</a:t>
              </a:r>
            </a:p>
          </p:txBody>
        </p:sp>
        <p:pic>
          <p:nvPicPr>
            <p:cNvPr id="19" name="Picture 4" descr="https://cdn-icons-png.flaticon.com/128/447/447928.png">
              <a:extLst>
                <a:ext uri="{FF2B5EF4-FFF2-40B4-BE49-F238E27FC236}">
                  <a16:creationId xmlns:a16="http://schemas.microsoft.com/office/drawing/2014/main" xmlns="" id="{8094D5E3-0D92-0B70-D571-52DDF3689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114965" y="3723013"/>
              <a:ext cx="754458" cy="78410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xmlns="" id="{5366AC6C-29C2-B045-53A2-F015FB427D25}"/>
              </a:ext>
            </a:extLst>
          </p:cNvPr>
          <p:cNvSpPr/>
          <p:nvPr/>
        </p:nvSpPr>
        <p:spPr>
          <a:xfrm>
            <a:off x="999406" y="687115"/>
            <a:ext cx="16289188" cy="1824923"/>
          </a:xfrm>
          <a:prstGeom prst="rect">
            <a:avLst/>
          </a:prstGeom>
        </p:spPr>
        <p:txBody>
          <a:bodyPr wrap="square">
            <a:spAutoFit/>
          </a:bodyPr>
          <a:lstStyle/>
          <a:p>
            <a:pPr algn="ctr" defTabSz="1828800">
              <a:lnSpc>
                <a:spcPct val="150000"/>
              </a:lnSpc>
              <a:defRPr/>
            </a:pPr>
            <a:r>
              <a:rPr lang="vi-VN" sz="4000" b="1" kern="0" dirty="0">
                <a:solidFill>
                  <a:sysClr val="windowText" lastClr="000000"/>
                </a:solidFill>
                <a:latin typeface="Arial"/>
                <a:cs typeface="Arial"/>
                <a:sym typeface="Arial"/>
              </a:rPr>
              <a:t>Câu </a:t>
            </a:r>
            <a:r>
              <a:rPr lang="en-US" sz="4000" b="1" kern="0" dirty="0">
                <a:solidFill>
                  <a:sysClr val="windowText" lastClr="000000"/>
                </a:solidFill>
                <a:latin typeface="Arial"/>
                <a:cs typeface="Arial"/>
                <a:sym typeface="Arial"/>
              </a:rPr>
              <a:t>4</a:t>
            </a:r>
            <a:r>
              <a:rPr lang="vi-VN" sz="4000" b="1" kern="0" dirty="0">
                <a:solidFill>
                  <a:sysClr val="windowText" lastClr="000000"/>
                </a:solidFill>
                <a:latin typeface="Arial"/>
                <a:cs typeface="Arial"/>
                <a:sym typeface="Arial"/>
              </a:rPr>
              <a:t>: </a:t>
            </a:r>
            <a:r>
              <a:rPr lang="vi-VN" sz="4000" kern="0" dirty="0">
                <a:solidFill>
                  <a:sysClr val="windowText" lastClr="000000"/>
                </a:solidFill>
                <a:latin typeface="Arial"/>
                <a:cs typeface="Arial"/>
                <a:sym typeface="Arial"/>
              </a:rPr>
              <a:t>Phát biểu nào sau đây </a:t>
            </a:r>
            <a:r>
              <a:rPr lang="vi-VN" sz="4000" b="1" kern="0" dirty="0">
                <a:solidFill>
                  <a:sysClr val="windowText" lastClr="000000"/>
                </a:solidFill>
                <a:latin typeface="Arial"/>
                <a:cs typeface="Arial"/>
                <a:sym typeface="Arial"/>
              </a:rPr>
              <a:t>không </a:t>
            </a:r>
            <a:r>
              <a:rPr lang="vi-VN" sz="4000" kern="0" dirty="0">
                <a:solidFill>
                  <a:sysClr val="windowText" lastClr="000000"/>
                </a:solidFill>
                <a:latin typeface="Arial"/>
                <a:cs typeface="Arial"/>
                <a:sym typeface="Arial"/>
              </a:rPr>
              <a:t>đúng khi nói về nhiệt dung riêng của một chất?</a:t>
            </a:r>
            <a:endParaRPr lang="en-US" sz="4000" kern="0" dirty="0">
              <a:solidFill>
                <a:srgbClr val="000000"/>
              </a:solidFill>
              <a:latin typeface="Arial"/>
              <a:cs typeface="Arial"/>
              <a:sym typeface="Arial"/>
            </a:endParaRPr>
          </a:p>
        </p:txBody>
      </p:sp>
    </p:spTree>
    <p:extLst>
      <p:ext uri="{BB962C8B-B14F-4D97-AF65-F5344CB8AC3E}">
        <p14:creationId xmlns:p14="http://schemas.microsoft.com/office/powerpoint/2010/main" val="310198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306AB-F685-02D7-0F13-59DE80E2E6DB}"/>
              </a:ext>
            </a:extLst>
          </p:cNvPr>
          <p:cNvGrpSpPr/>
          <p:nvPr/>
        </p:nvGrpSpPr>
        <p:grpSpPr>
          <a:xfrm>
            <a:off x="405531" y="3792267"/>
            <a:ext cx="8483130" cy="2176086"/>
            <a:chOff x="143654" y="1771736"/>
            <a:chExt cx="4241565" cy="1088043"/>
          </a:xfrm>
        </p:grpSpPr>
        <p:sp>
          <p:nvSpPr>
            <p:cNvPr id="6" name="Rounded Rectangle 2">
              <a:extLst>
                <a:ext uri="{FF2B5EF4-FFF2-40B4-BE49-F238E27FC236}">
                  <a16:creationId xmlns:a16="http://schemas.microsoft.com/office/drawing/2014/main" xmlns="" id="{273F87B8-17AC-52CC-25DB-0490B010E470}"/>
                </a:ext>
              </a:extLst>
            </p:cNvPr>
            <p:cNvSpPr/>
            <p:nvPr/>
          </p:nvSpPr>
          <p:spPr>
            <a:xfrm>
              <a:off x="541582" y="1771736"/>
              <a:ext cx="3843637"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914400" indent="-914400" algn="ctr" defTabSz="1828800">
                <a:lnSpc>
                  <a:spcPct val="150000"/>
                </a:lnSpc>
                <a:buFontTx/>
                <a:buAutoNum type="alphaUcPeriod"/>
                <a:defRPr/>
              </a:pPr>
              <a:r>
                <a:rPr lang="vi-VN" sz="4400" dirty="0">
                  <a:solidFill>
                    <a:srgbClr val="000000"/>
                  </a:solidFill>
                  <a:latin typeface="Arial"/>
                  <a:cs typeface="Arial" panose="020B0604020202020204" pitchFamily="34" charset="0"/>
                  <a:sym typeface="Arial"/>
                </a:rPr>
                <a:t>Nhiệt độ nước </a:t>
              </a:r>
              <a:endParaRPr lang="en-US" sz="4400" dirty="0">
                <a:solidFill>
                  <a:srgbClr val="000000"/>
                </a:solidFill>
                <a:latin typeface="Arial"/>
                <a:cs typeface="Arial" panose="020B0604020202020204" pitchFamily="34" charset="0"/>
                <a:sym typeface="Arial"/>
              </a:endParaRPr>
            </a:p>
            <a:p>
              <a:pPr algn="ctr" defTabSz="1828800">
                <a:lnSpc>
                  <a:spcPct val="150000"/>
                </a:lnSpc>
                <a:defRPr/>
              </a:pPr>
              <a:r>
                <a:rPr lang="vi-VN" sz="4400" dirty="0">
                  <a:solidFill>
                    <a:srgbClr val="000000"/>
                  </a:solidFill>
                  <a:latin typeface="Arial"/>
                  <a:cs typeface="Arial" panose="020B0604020202020204" pitchFamily="34" charset="0"/>
                  <a:sym typeface="Arial"/>
                </a:rPr>
                <a:t>sau khi đun.</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7" name="Picture 2" descr="https://cdn-icons-png.flaticon.com/128/595/595805.png">
              <a:extLst>
                <a:ext uri="{FF2B5EF4-FFF2-40B4-BE49-F238E27FC236}">
                  <a16:creationId xmlns:a16="http://schemas.microsoft.com/office/drawing/2014/main" xmlns="" id="{ADF703CC-2CEF-4C50-67FB-0ACE33893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4" y="2021267"/>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8F74F8A4-2372-8489-6FFA-D4FD7285BE22}"/>
              </a:ext>
            </a:extLst>
          </p:cNvPr>
          <p:cNvGrpSpPr/>
          <p:nvPr/>
        </p:nvGrpSpPr>
        <p:grpSpPr>
          <a:xfrm>
            <a:off x="8948053" y="3792269"/>
            <a:ext cx="8542522" cy="2176086"/>
            <a:chOff x="5104012" y="1771736"/>
            <a:chExt cx="4271261" cy="1088043"/>
          </a:xfrm>
        </p:grpSpPr>
        <p:sp>
          <p:nvSpPr>
            <p:cNvPr id="9" name="Rounded Rectangle 5">
              <a:extLst>
                <a:ext uri="{FF2B5EF4-FFF2-40B4-BE49-F238E27FC236}">
                  <a16:creationId xmlns:a16="http://schemas.microsoft.com/office/drawing/2014/main" xmlns="" id="{F52CB6AE-D765-3B42-8CB4-D885C6B77E00}"/>
                </a:ext>
              </a:extLst>
            </p:cNvPr>
            <p:cNvSpPr/>
            <p:nvPr/>
          </p:nvSpPr>
          <p:spPr>
            <a:xfrm>
              <a:off x="5462459" y="1771736"/>
              <a:ext cx="3912814"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B. </a:t>
              </a:r>
              <a:r>
                <a:rPr lang="en-US" sz="4400" dirty="0" err="1">
                  <a:solidFill>
                    <a:srgbClr val="000000"/>
                  </a:solidFill>
                  <a:latin typeface="Arial" panose="020B0604020202020204" pitchFamily="34" charset="0"/>
                  <a:cs typeface="Arial" panose="020B0604020202020204" pitchFamily="34" charset="0"/>
                  <a:sym typeface="Arial"/>
                </a:rPr>
                <a:t>Thời</a:t>
              </a:r>
              <a:r>
                <a:rPr lang="en-US" sz="4400" dirty="0">
                  <a:solidFill>
                    <a:srgbClr val="000000"/>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sym typeface="Arial"/>
                </a:rPr>
                <a:t>gian</a:t>
              </a:r>
              <a:r>
                <a:rPr lang="en-US" sz="4400" dirty="0">
                  <a:solidFill>
                    <a:srgbClr val="000000"/>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sym typeface="Arial"/>
                </a:rPr>
                <a:t>đun</a:t>
              </a:r>
              <a:r>
                <a:rPr lang="en-US" sz="4400" dirty="0">
                  <a:solidFill>
                    <a:srgbClr val="000000"/>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sym typeface="Arial"/>
                </a:rPr>
                <a:t>nước</a:t>
              </a:r>
              <a:r>
                <a:rPr lang="en-US" sz="4400" dirty="0">
                  <a:solidFill>
                    <a:srgbClr val="000000"/>
                  </a:solidFill>
                  <a:latin typeface="Arial"/>
                  <a:cs typeface="Arial" panose="020B0604020202020204" pitchFamily="34" charset="0"/>
                  <a:sym typeface="Arial"/>
                </a:rPr>
                <a:t>.</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0" name="Picture 2" descr="https://cdn-icons-png.flaticon.com/128/595/595805.png">
              <a:extLst>
                <a:ext uri="{FF2B5EF4-FFF2-40B4-BE49-F238E27FC236}">
                  <a16:creationId xmlns:a16="http://schemas.microsoft.com/office/drawing/2014/main" xmlns="" id="{B5A1F886-BD06-2EFD-021D-FE5C98328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8F01AEC5-5E1D-CC9F-2770-DBA4122F0152}"/>
              </a:ext>
            </a:extLst>
          </p:cNvPr>
          <p:cNvGrpSpPr/>
          <p:nvPr/>
        </p:nvGrpSpPr>
        <p:grpSpPr>
          <a:xfrm>
            <a:off x="446272" y="6765729"/>
            <a:ext cx="8501780" cy="2176086"/>
            <a:chOff x="164025" y="3365031"/>
            <a:chExt cx="4250890" cy="1088043"/>
          </a:xfrm>
        </p:grpSpPr>
        <p:sp>
          <p:nvSpPr>
            <p:cNvPr id="12" name="Rounded Rectangle 8">
              <a:extLst>
                <a:ext uri="{FF2B5EF4-FFF2-40B4-BE49-F238E27FC236}">
                  <a16:creationId xmlns:a16="http://schemas.microsoft.com/office/drawing/2014/main" xmlns="" id="{F50BF66C-CA19-16DD-F5CE-D81614CB9389}"/>
                </a:ext>
              </a:extLst>
            </p:cNvPr>
            <p:cNvSpPr/>
            <p:nvPr/>
          </p:nvSpPr>
          <p:spPr>
            <a:xfrm>
              <a:off x="541583" y="3365031"/>
              <a:ext cx="3873332"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C. </a:t>
              </a:r>
              <a:r>
                <a:rPr lang="en-US" sz="4400" dirty="0" err="1">
                  <a:solidFill>
                    <a:srgbClr val="000000"/>
                  </a:solidFill>
                  <a:latin typeface="Arial"/>
                  <a:cs typeface="Arial" panose="020B0604020202020204" pitchFamily="34" charset="0"/>
                  <a:sym typeface="Arial"/>
                </a:rPr>
                <a:t>Công</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suất</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dòng</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điện</a:t>
              </a:r>
              <a:r>
                <a:rPr lang="en-US" sz="4400" dirty="0">
                  <a:solidFill>
                    <a:srgbClr val="000000"/>
                  </a:solidFill>
                  <a:latin typeface="Arial"/>
                  <a:cs typeface="Arial" panose="020B0604020202020204" pitchFamily="34" charset="0"/>
                  <a:sym typeface="Arial"/>
                </a:rPr>
                <a:t>.</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3" name="Picture 2" descr="https://cdn-icons-png.flaticon.com/128/595/595805.png">
              <a:extLst>
                <a:ext uri="{FF2B5EF4-FFF2-40B4-BE49-F238E27FC236}">
                  <a16:creationId xmlns:a16="http://schemas.microsoft.com/office/drawing/2014/main" xmlns="" id="{17268BAB-29DB-0F71-D24B-1CB366A1B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D70280C-4678-79F5-B6ED-4822CE023971}"/>
              </a:ext>
            </a:extLst>
          </p:cNvPr>
          <p:cNvGrpSpPr/>
          <p:nvPr/>
        </p:nvGrpSpPr>
        <p:grpSpPr>
          <a:xfrm>
            <a:off x="8948053" y="6765727"/>
            <a:ext cx="8542522" cy="2176086"/>
            <a:chOff x="5072079" y="3493789"/>
            <a:chExt cx="4271261" cy="1088043"/>
          </a:xfrm>
        </p:grpSpPr>
        <p:sp>
          <p:nvSpPr>
            <p:cNvPr id="15" name="Rounded Rectangle 11">
              <a:extLst>
                <a:ext uri="{FF2B5EF4-FFF2-40B4-BE49-F238E27FC236}">
                  <a16:creationId xmlns:a16="http://schemas.microsoft.com/office/drawing/2014/main" xmlns="" id="{7B4B942D-689A-5602-FA8A-3108C5D97821}"/>
                </a:ext>
              </a:extLst>
            </p:cNvPr>
            <p:cNvSpPr/>
            <p:nvPr/>
          </p:nvSpPr>
          <p:spPr>
            <a:xfrm>
              <a:off x="5460220" y="3493789"/>
              <a:ext cx="388312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D. </a:t>
              </a:r>
              <a:r>
                <a:rPr lang="en-US" sz="4400" kern="0" dirty="0" err="1">
                  <a:solidFill>
                    <a:srgbClr val="0D0D0D"/>
                  </a:solidFill>
                  <a:latin typeface="Arial" panose="020B0604020202020204" pitchFamily="34" charset="0"/>
                  <a:ea typeface="Calibri" panose="020F0502020204030204" pitchFamily="34" charset="0"/>
                  <a:cs typeface="Arial" panose="020B0604020202020204" pitchFamily="34" charset="0"/>
                  <a:sym typeface="Arial"/>
                </a:rPr>
                <a:t>Cường</a:t>
              </a:r>
              <a:r>
                <a:rPr lang="en-US" sz="4400" kern="0" dirty="0">
                  <a:solidFill>
                    <a:srgbClr val="0D0D0D"/>
                  </a:solidFill>
                  <a:latin typeface="Arial" panose="020B0604020202020204" pitchFamily="34" charset="0"/>
                  <a:ea typeface="Calibri" panose="020F0502020204030204" pitchFamily="34" charset="0"/>
                  <a:cs typeface="Arial" panose="020B0604020202020204" pitchFamily="34" charset="0"/>
                  <a:sym typeface="Arial"/>
                </a:rPr>
                <a:t> </a:t>
              </a:r>
              <a:r>
                <a:rPr lang="en-US" sz="4400" kern="0" dirty="0" err="1">
                  <a:solidFill>
                    <a:srgbClr val="0D0D0D"/>
                  </a:solidFill>
                  <a:latin typeface="Arial" panose="020B0604020202020204" pitchFamily="34" charset="0"/>
                  <a:ea typeface="Calibri" panose="020F0502020204030204" pitchFamily="34" charset="0"/>
                  <a:cs typeface="Arial" panose="020B0604020202020204" pitchFamily="34" charset="0"/>
                  <a:sym typeface="Arial"/>
                </a:rPr>
                <a:t>độ</a:t>
              </a:r>
              <a:r>
                <a:rPr lang="en-US" sz="4400" kern="0" dirty="0">
                  <a:solidFill>
                    <a:srgbClr val="0D0D0D"/>
                  </a:solidFill>
                  <a:latin typeface="Arial" panose="020B0604020202020204" pitchFamily="34" charset="0"/>
                  <a:ea typeface="Calibri" panose="020F0502020204030204" pitchFamily="34" charset="0"/>
                  <a:cs typeface="Arial" panose="020B0604020202020204" pitchFamily="34" charset="0"/>
                  <a:sym typeface="Arial"/>
                </a:rPr>
                <a:t> </a:t>
              </a:r>
              <a:r>
                <a:rPr lang="en-US" sz="4400" kern="0" dirty="0" err="1">
                  <a:solidFill>
                    <a:srgbClr val="0D0D0D"/>
                  </a:solidFill>
                  <a:latin typeface="Arial" panose="020B0604020202020204" pitchFamily="34" charset="0"/>
                  <a:ea typeface="Calibri" panose="020F0502020204030204" pitchFamily="34" charset="0"/>
                  <a:cs typeface="Arial" panose="020B0604020202020204" pitchFamily="34" charset="0"/>
                  <a:sym typeface="Arial"/>
                </a:rPr>
                <a:t>dòng</a:t>
              </a:r>
              <a:r>
                <a:rPr lang="en-US" sz="4400" kern="0" dirty="0">
                  <a:solidFill>
                    <a:srgbClr val="0D0D0D"/>
                  </a:solidFill>
                  <a:latin typeface="Arial" panose="020B0604020202020204" pitchFamily="34" charset="0"/>
                  <a:ea typeface="Calibri" panose="020F0502020204030204" pitchFamily="34" charset="0"/>
                  <a:cs typeface="Arial" panose="020B0604020202020204" pitchFamily="34" charset="0"/>
                  <a:sym typeface="Arial"/>
                </a:rPr>
                <a:t> </a:t>
              </a:r>
              <a:r>
                <a:rPr lang="en-US" sz="4400" kern="0" dirty="0" err="1">
                  <a:solidFill>
                    <a:srgbClr val="0D0D0D"/>
                  </a:solidFill>
                  <a:latin typeface="Arial" panose="020B0604020202020204" pitchFamily="34" charset="0"/>
                  <a:ea typeface="Calibri" panose="020F0502020204030204" pitchFamily="34" charset="0"/>
                  <a:cs typeface="Arial" panose="020B0604020202020204" pitchFamily="34" charset="0"/>
                  <a:sym typeface="Arial"/>
                </a:rPr>
                <a:t>điện</a:t>
              </a:r>
              <a:r>
                <a:rPr lang="vi-VN" sz="4400" kern="0" dirty="0">
                  <a:solidFill>
                    <a:srgbClr val="0D0D0D"/>
                  </a:solidFill>
                  <a:latin typeface="Arial" panose="020B0604020202020204" pitchFamily="34" charset="0"/>
                  <a:ea typeface="Calibri" panose="020F0502020204030204" pitchFamily="34" charset="0"/>
                  <a:cs typeface="Arial" panose="020B0604020202020204" pitchFamily="34" charset="0"/>
                  <a:sym typeface="Arial"/>
                </a:rPr>
                <a:t>.</a:t>
              </a:r>
              <a:endParaRPr lang="en-US" sz="4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2" descr="https://cdn-icons-png.flaticon.com/128/595/595805.png">
              <a:extLst>
                <a:ext uri="{FF2B5EF4-FFF2-40B4-BE49-F238E27FC236}">
                  <a16:creationId xmlns:a16="http://schemas.microsoft.com/office/drawing/2014/main" xmlns="" id="{4F031553-4F05-9401-302D-8D663C90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3C9C94D8-5885-8668-BF2A-ADCFD96B2515}"/>
              </a:ext>
            </a:extLst>
          </p:cNvPr>
          <p:cNvGrpSpPr/>
          <p:nvPr/>
        </p:nvGrpSpPr>
        <p:grpSpPr>
          <a:xfrm>
            <a:off x="8981905" y="6751552"/>
            <a:ext cx="8542516" cy="2204436"/>
            <a:chOff x="5094266" y="3454541"/>
            <a:chExt cx="4271258" cy="1102218"/>
          </a:xfrm>
        </p:grpSpPr>
        <p:sp>
          <p:nvSpPr>
            <p:cNvPr id="18" name="Rounded Rectangle 14">
              <a:extLst>
                <a:ext uri="{FF2B5EF4-FFF2-40B4-BE49-F238E27FC236}">
                  <a16:creationId xmlns:a16="http://schemas.microsoft.com/office/drawing/2014/main" xmlns="" id="{07BA7279-E84F-93F4-618F-422A2B4BC946}"/>
                </a:ext>
              </a:extLst>
            </p:cNvPr>
            <p:cNvSpPr/>
            <p:nvPr/>
          </p:nvSpPr>
          <p:spPr>
            <a:xfrm>
              <a:off x="5452711" y="3454541"/>
              <a:ext cx="3912813" cy="1102218"/>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a:cs typeface="Arial" panose="020B0604020202020204" pitchFamily="34" charset="0"/>
                  <a:sym typeface="Arial"/>
                </a:rPr>
                <a:t>D. </a:t>
              </a:r>
              <a:r>
                <a:rPr lang="en-US" sz="4400" dirty="0" err="1">
                  <a:solidFill>
                    <a:srgbClr val="000000"/>
                  </a:solidFill>
                  <a:latin typeface="Arial"/>
                  <a:cs typeface="Arial" panose="020B0604020202020204" pitchFamily="34" charset="0"/>
                  <a:sym typeface="Arial"/>
                </a:rPr>
                <a:t>Cường</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độ</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dòng</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điện</a:t>
              </a:r>
              <a:r>
                <a:rPr lang="en-US" sz="4400" dirty="0">
                  <a:solidFill>
                    <a:srgbClr val="000000"/>
                  </a:solidFill>
                  <a:latin typeface="Arial"/>
                  <a:cs typeface="Arial" panose="020B0604020202020204" pitchFamily="34" charset="0"/>
                  <a:sym typeface="Arial"/>
                </a:rPr>
                <a:t>.</a:t>
              </a:r>
            </a:p>
          </p:txBody>
        </p:sp>
        <p:pic>
          <p:nvPicPr>
            <p:cNvPr id="19" name="Picture 4" descr="https://cdn-icons-png.flaticon.com/128/447/447928.png">
              <a:extLst>
                <a:ext uri="{FF2B5EF4-FFF2-40B4-BE49-F238E27FC236}">
                  <a16:creationId xmlns:a16="http://schemas.microsoft.com/office/drawing/2014/main" xmlns="" id="{8094D5E3-0D92-0B70-D571-52DDF3689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94266" y="3669616"/>
              <a:ext cx="754458" cy="78410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xmlns="" id="{5366AC6C-29C2-B045-53A2-F015FB427D25}"/>
              </a:ext>
            </a:extLst>
          </p:cNvPr>
          <p:cNvSpPr/>
          <p:nvPr/>
        </p:nvSpPr>
        <p:spPr>
          <a:xfrm>
            <a:off x="1201386" y="904426"/>
            <a:ext cx="16289188" cy="1998176"/>
          </a:xfrm>
          <a:prstGeom prst="rect">
            <a:avLst/>
          </a:prstGeom>
        </p:spPr>
        <p:txBody>
          <a:bodyPr wrap="square">
            <a:spAutoFit/>
          </a:bodyPr>
          <a:lstStyle/>
          <a:p>
            <a:pPr algn="ctr" defTabSz="1828800">
              <a:lnSpc>
                <a:spcPct val="150000"/>
              </a:lnSpc>
              <a:defRPr/>
            </a:pPr>
            <a:r>
              <a:rPr lang="vi-VN" sz="4400" b="1" kern="0" dirty="0">
                <a:solidFill>
                  <a:sysClr val="windowText" lastClr="000000"/>
                </a:solidFill>
                <a:latin typeface="Arial"/>
                <a:cs typeface="Arial"/>
                <a:sym typeface="Arial"/>
              </a:rPr>
              <a:t>Câu </a:t>
            </a:r>
            <a:r>
              <a:rPr lang="en-US" sz="4400" b="1" kern="0" dirty="0">
                <a:solidFill>
                  <a:sysClr val="windowText" lastClr="000000"/>
                </a:solidFill>
                <a:latin typeface="Arial"/>
                <a:cs typeface="Arial"/>
                <a:sym typeface="Arial"/>
              </a:rPr>
              <a:t>5</a:t>
            </a:r>
            <a:r>
              <a:rPr lang="vi-VN" sz="4400" b="1" kern="0" dirty="0">
                <a:solidFill>
                  <a:sysClr val="windowText" lastClr="000000"/>
                </a:solidFill>
                <a:latin typeface="Arial"/>
                <a:cs typeface="Arial"/>
                <a:sym typeface="Arial"/>
              </a:rPr>
              <a:t>:</a:t>
            </a:r>
            <a:r>
              <a:rPr lang="vi-VN" sz="4400" kern="0" dirty="0">
                <a:solidFill>
                  <a:sysClr val="windowText" lastClr="000000"/>
                </a:solidFill>
                <a:latin typeface="Arial"/>
                <a:cs typeface="Arial"/>
                <a:sym typeface="Arial"/>
              </a:rPr>
              <a:t> </a:t>
            </a:r>
            <a:r>
              <a:rPr lang="vi-VN" sz="4400" kern="0" dirty="0">
                <a:solidFill>
                  <a:srgbClr val="000000"/>
                </a:solidFill>
                <a:latin typeface="Arial"/>
                <a:cs typeface="Arial"/>
                <a:sym typeface="Arial"/>
              </a:rPr>
              <a:t>Để xác định nhiệt dung riêng của nước bằng thí nghiệm thì </a:t>
            </a:r>
            <a:r>
              <a:rPr lang="vi-VN" sz="4400" b="1" kern="0" dirty="0">
                <a:solidFill>
                  <a:srgbClr val="000000"/>
                </a:solidFill>
                <a:latin typeface="Arial"/>
                <a:cs typeface="Arial"/>
                <a:sym typeface="Arial"/>
              </a:rPr>
              <a:t>không </a:t>
            </a:r>
            <a:r>
              <a:rPr lang="vi-VN" sz="4400" kern="0" dirty="0">
                <a:solidFill>
                  <a:srgbClr val="000000"/>
                </a:solidFill>
                <a:latin typeface="Arial"/>
                <a:cs typeface="Arial"/>
                <a:sym typeface="Arial"/>
              </a:rPr>
              <a:t>cần đo đại lượng nào sau đây?</a:t>
            </a:r>
            <a:endParaRPr lang="en-US" sz="4400" kern="0" dirty="0">
              <a:solidFill>
                <a:srgbClr val="000000"/>
              </a:solidFill>
              <a:latin typeface="Arial"/>
              <a:cs typeface="Arial"/>
              <a:sym typeface="Arial"/>
            </a:endParaRPr>
          </a:p>
        </p:txBody>
      </p:sp>
    </p:spTree>
    <p:extLst>
      <p:ext uri="{BB962C8B-B14F-4D97-AF65-F5344CB8AC3E}">
        <p14:creationId xmlns:p14="http://schemas.microsoft.com/office/powerpoint/2010/main" val="246971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306AB-F685-02D7-0F13-59DE80E2E6DB}"/>
              </a:ext>
            </a:extLst>
          </p:cNvPr>
          <p:cNvGrpSpPr/>
          <p:nvPr/>
        </p:nvGrpSpPr>
        <p:grpSpPr>
          <a:xfrm>
            <a:off x="221673" y="8206557"/>
            <a:ext cx="4419600" cy="1433788"/>
            <a:chOff x="166191" y="1957214"/>
            <a:chExt cx="2209800" cy="716894"/>
          </a:xfrm>
        </p:grpSpPr>
        <p:sp>
          <p:nvSpPr>
            <p:cNvPr id="6" name="Rounded Rectangle 2">
              <a:extLst>
                <a:ext uri="{FF2B5EF4-FFF2-40B4-BE49-F238E27FC236}">
                  <a16:creationId xmlns:a16="http://schemas.microsoft.com/office/drawing/2014/main" xmlns="" id="{273F87B8-17AC-52CC-25DB-0490B010E470}"/>
                </a:ext>
              </a:extLst>
            </p:cNvPr>
            <p:cNvSpPr/>
            <p:nvPr/>
          </p:nvSpPr>
          <p:spPr>
            <a:xfrm>
              <a:off x="524638" y="1957214"/>
              <a:ext cx="1851353" cy="640036"/>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3600" dirty="0">
                  <a:solidFill>
                    <a:srgbClr val="000000"/>
                  </a:solidFill>
                  <a:latin typeface="Arial"/>
                  <a:cs typeface="Arial" panose="020B0604020202020204" pitchFamily="34" charset="0"/>
                  <a:sym typeface="Arial"/>
                </a:rPr>
                <a:t>  A. 380 J/</a:t>
              </a:r>
              <a:r>
                <a:rPr lang="en-US" sz="3600" dirty="0" err="1">
                  <a:solidFill>
                    <a:srgbClr val="000000"/>
                  </a:solidFill>
                  <a:latin typeface="Arial"/>
                  <a:cs typeface="Arial" panose="020B0604020202020204" pitchFamily="34" charset="0"/>
                  <a:sym typeface="Arial"/>
                </a:rPr>
                <a:t>kg.K</a:t>
              </a:r>
              <a:endParaRPr lang="vi-VN" sz="3600" dirty="0">
                <a:solidFill>
                  <a:srgbClr val="000000"/>
                </a:solidFill>
                <a:latin typeface="Arial" panose="020B0604020202020204" pitchFamily="34" charset="0"/>
                <a:cs typeface="Arial" panose="020B0604020202020204" pitchFamily="34" charset="0"/>
                <a:sym typeface="Arial"/>
              </a:endParaRPr>
            </a:p>
          </p:txBody>
        </p:sp>
        <p:pic>
          <p:nvPicPr>
            <p:cNvPr id="7" name="Picture 2" descr="https://cdn-icons-png.flaticon.com/128/595/595805.png">
              <a:extLst>
                <a:ext uri="{FF2B5EF4-FFF2-40B4-BE49-F238E27FC236}">
                  <a16:creationId xmlns:a16="http://schemas.microsoft.com/office/drawing/2014/main" xmlns="" id="{ADF703CC-2CEF-4C50-67FB-0ACE33893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91" y="1957214"/>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3C9C94D8-5885-8668-BF2A-ADCFD96B2515}"/>
              </a:ext>
            </a:extLst>
          </p:cNvPr>
          <p:cNvGrpSpPr/>
          <p:nvPr/>
        </p:nvGrpSpPr>
        <p:grpSpPr>
          <a:xfrm>
            <a:off x="196404" y="8206557"/>
            <a:ext cx="4475750" cy="1571580"/>
            <a:chOff x="5071755" y="3686836"/>
            <a:chExt cx="2237875" cy="785790"/>
          </a:xfrm>
        </p:grpSpPr>
        <p:sp>
          <p:nvSpPr>
            <p:cNvPr id="18" name="Rounded Rectangle 14">
              <a:extLst>
                <a:ext uri="{FF2B5EF4-FFF2-40B4-BE49-F238E27FC236}">
                  <a16:creationId xmlns:a16="http://schemas.microsoft.com/office/drawing/2014/main" xmlns="" id="{07BA7279-E84F-93F4-618F-422A2B4BC946}"/>
                </a:ext>
              </a:extLst>
            </p:cNvPr>
            <p:cNvSpPr/>
            <p:nvPr/>
          </p:nvSpPr>
          <p:spPr>
            <a:xfrm>
              <a:off x="5452712" y="3686836"/>
              <a:ext cx="1856918" cy="640036"/>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3600" dirty="0">
                  <a:solidFill>
                    <a:srgbClr val="000000"/>
                  </a:solidFill>
                  <a:latin typeface="Arial"/>
                  <a:cs typeface="Arial" panose="020B0604020202020204" pitchFamily="34" charset="0"/>
                  <a:sym typeface="Arial"/>
                </a:rPr>
                <a:t>  A. 380 J/</a:t>
              </a:r>
              <a:r>
                <a:rPr lang="en-US" sz="3600" dirty="0" err="1">
                  <a:solidFill>
                    <a:srgbClr val="000000"/>
                  </a:solidFill>
                  <a:latin typeface="Arial"/>
                  <a:cs typeface="Arial" panose="020B0604020202020204" pitchFamily="34" charset="0"/>
                  <a:sym typeface="Arial"/>
                </a:rPr>
                <a:t>kg.K</a:t>
              </a:r>
              <a:endParaRPr lang="vi-VN" sz="3600" dirty="0">
                <a:solidFill>
                  <a:srgbClr val="000000"/>
                </a:solidFill>
                <a:latin typeface="Arial" panose="020B0604020202020204" pitchFamily="34" charset="0"/>
                <a:cs typeface="Arial" panose="020B0604020202020204" pitchFamily="34" charset="0"/>
                <a:sym typeface="Arial"/>
              </a:endParaRPr>
            </a:p>
          </p:txBody>
        </p:sp>
        <p:pic>
          <p:nvPicPr>
            <p:cNvPr id="19" name="Picture 4" descr="https://cdn-icons-png.flaticon.com/128/447/447928.png">
              <a:extLst>
                <a:ext uri="{FF2B5EF4-FFF2-40B4-BE49-F238E27FC236}">
                  <a16:creationId xmlns:a16="http://schemas.microsoft.com/office/drawing/2014/main" xmlns="" id="{8094D5E3-0D92-0B70-D571-52DDF3689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71755" y="3688524"/>
              <a:ext cx="754458" cy="78410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xmlns="" id="{5366AC6C-29C2-B045-53A2-F015FB427D25}"/>
              </a:ext>
            </a:extLst>
          </p:cNvPr>
          <p:cNvSpPr/>
          <p:nvPr/>
        </p:nvSpPr>
        <p:spPr>
          <a:xfrm>
            <a:off x="515332" y="739228"/>
            <a:ext cx="17195576" cy="4144661"/>
          </a:xfrm>
          <a:prstGeom prst="rect">
            <a:avLst/>
          </a:prstGeom>
        </p:spPr>
        <p:txBody>
          <a:bodyPr wrap="square">
            <a:spAutoFit/>
          </a:bodyPr>
          <a:lstStyle/>
          <a:p>
            <a:pPr algn="just" defTabSz="1828800">
              <a:lnSpc>
                <a:spcPct val="150000"/>
              </a:lnSpc>
              <a:defRPr/>
            </a:pPr>
            <a:r>
              <a:rPr lang="vi-VN" sz="3600" b="1" kern="0" dirty="0">
                <a:solidFill>
                  <a:sysClr val="windowText" lastClr="000000"/>
                </a:solidFill>
                <a:latin typeface="Arial"/>
                <a:cs typeface="Arial"/>
                <a:sym typeface="Arial"/>
              </a:rPr>
              <a:t>Câu </a:t>
            </a:r>
            <a:r>
              <a:rPr lang="en-US" sz="3600" b="1" kern="0" dirty="0">
                <a:solidFill>
                  <a:sysClr val="windowText" lastClr="000000"/>
                </a:solidFill>
                <a:latin typeface="Arial"/>
                <a:cs typeface="Arial"/>
                <a:sym typeface="Arial"/>
              </a:rPr>
              <a:t>6</a:t>
            </a:r>
            <a:r>
              <a:rPr lang="vi-VN" sz="3600" b="1" kern="0" dirty="0">
                <a:solidFill>
                  <a:sysClr val="windowText" lastClr="000000"/>
                </a:solidFill>
                <a:latin typeface="Arial"/>
                <a:cs typeface="Arial"/>
                <a:sym typeface="Arial"/>
              </a:rPr>
              <a:t>:</a:t>
            </a:r>
            <a:r>
              <a:rPr lang="vi-VN" sz="3600" kern="0" dirty="0">
                <a:solidFill>
                  <a:sysClr val="windowText" lastClr="000000"/>
                </a:solidFill>
                <a:latin typeface="Arial"/>
                <a:cs typeface="Arial"/>
                <a:sym typeface="Arial"/>
              </a:rPr>
              <a:t> </a:t>
            </a:r>
            <a:r>
              <a:rPr lang="vi-VN" sz="3600" kern="0" dirty="0">
                <a:solidFill>
                  <a:srgbClr val="000000"/>
                </a:solidFill>
                <a:latin typeface="Arial"/>
                <a:cs typeface="Arial"/>
                <a:sym typeface="Arial"/>
              </a:rPr>
              <a:t>Người ta thực hiện thí nghiệm xác định nhiệt dung riêng của đồng với một miếng đồng kim loại có khối lượng 850 g. Lúc đầu, nhiệt độ của miếng đồng là 12</a:t>
            </a:r>
            <a:r>
              <a:rPr lang="en-US" sz="3600" kern="0" baseline="30000" dirty="0">
                <a:solidFill>
                  <a:srgbClr val="000000"/>
                </a:solidFill>
                <a:latin typeface="Arial"/>
                <a:cs typeface="Arial"/>
                <a:sym typeface="Arial"/>
              </a:rPr>
              <a:t>o</a:t>
            </a:r>
            <a:r>
              <a:rPr lang="vi-VN" sz="3600" kern="0" dirty="0">
                <a:solidFill>
                  <a:srgbClr val="000000"/>
                </a:solidFill>
                <a:latin typeface="Arial"/>
                <a:cs typeface="Arial"/>
                <a:sym typeface="Arial"/>
              </a:rPr>
              <a:t>C. Ghi lại thời gian từ khi bật bộ phận đốt nóng đến khi nhiệt độ miếng đồng tăng tới 30</a:t>
            </a:r>
            <a:r>
              <a:rPr lang="en-US" sz="3600" kern="0" baseline="30000" dirty="0">
                <a:solidFill>
                  <a:srgbClr val="000000"/>
                </a:solidFill>
                <a:latin typeface="Arial"/>
                <a:cs typeface="Arial"/>
                <a:sym typeface="Arial"/>
              </a:rPr>
              <a:t>o</a:t>
            </a:r>
            <a:r>
              <a:rPr lang="vi-VN" sz="3600" kern="0" dirty="0">
                <a:solidFill>
                  <a:srgbClr val="000000"/>
                </a:solidFill>
                <a:latin typeface="Arial"/>
                <a:cs typeface="Arial"/>
                <a:sym typeface="Arial"/>
              </a:rPr>
              <a:t>C. Sau đó, miếng đồng được làm nguội về nhiệt độ ban đầu và thí nghiệm được lặp lại nhưng thay đổi công suất đốt nóng. Kết quả đo được như sau</a:t>
            </a:r>
            <a:r>
              <a:rPr lang="en-US" sz="3600" kern="0" dirty="0">
                <a:solidFill>
                  <a:srgbClr val="000000"/>
                </a:solidFill>
                <a:latin typeface="Arial"/>
                <a:cs typeface="Arial"/>
                <a:sym typeface="Arial"/>
              </a:rPr>
              <a:t>:</a:t>
            </a:r>
          </a:p>
        </p:txBody>
      </p:sp>
      <p:graphicFrame>
        <p:nvGraphicFramePr>
          <p:cNvPr id="2" name="Table 1">
            <a:extLst>
              <a:ext uri="{FF2B5EF4-FFF2-40B4-BE49-F238E27FC236}">
                <a16:creationId xmlns:a16="http://schemas.microsoft.com/office/drawing/2014/main" xmlns="" id="{42425B54-87BA-16D5-9AB5-D2CA192A7FA3}"/>
              </a:ext>
            </a:extLst>
          </p:cNvPr>
          <p:cNvGraphicFramePr>
            <a:graphicFrameLocks noGrp="1"/>
          </p:cNvGraphicFramePr>
          <p:nvPr>
            <p:extLst>
              <p:ext uri="{D42A27DB-BD31-4B8C-83A1-F6EECF244321}">
                <p14:modId xmlns:p14="http://schemas.microsoft.com/office/powerpoint/2010/main" val="1678311644"/>
              </p:ext>
            </p:extLst>
          </p:nvPr>
        </p:nvGraphicFramePr>
        <p:xfrm>
          <a:off x="651478" y="5295137"/>
          <a:ext cx="16923284" cy="1568204"/>
        </p:xfrm>
        <a:graphic>
          <a:graphicData uri="http://schemas.openxmlformats.org/drawingml/2006/table">
            <a:tbl>
              <a:tblPr firstRow="1" firstCol="1" bandRow="1"/>
              <a:tblGrid>
                <a:gridCol w="8461642">
                  <a:extLst>
                    <a:ext uri="{9D8B030D-6E8A-4147-A177-3AD203B41FA5}">
                      <a16:colId xmlns:a16="http://schemas.microsoft.com/office/drawing/2014/main" xmlns="" val="2857524727"/>
                    </a:ext>
                  </a:extLst>
                </a:gridCol>
                <a:gridCol w="8461642">
                  <a:extLst>
                    <a:ext uri="{9D8B030D-6E8A-4147-A177-3AD203B41FA5}">
                      <a16:colId xmlns:a16="http://schemas.microsoft.com/office/drawing/2014/main" xmlns="" val="621132434"/>
                    </a:ext>
                  </a:extLst>
                </a:gridCol>
              </a:tblGrid>
              <a:tr h="784102">
                <a:tc>
                  <a:txBody>
                    <a:bodyPr/>
                    <a:lstStyle/>
                    <a:p>
                      <a:pPr marL="0" marR="0" algn="ctr">
                        <a:lnSpc>
                          <a:spcPct val="100000"/>
                        </a:lnSpc>
                        <a:spcBef>
                          <a:spcPts val="0"/>
                        </a:spcBef>
                        <a:spcAft>
                          <a:spcPts val="0"/>
                        </a:spcAft>
                      </a:pP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suất</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phận</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đốt</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nóng</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(W)</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0000"/>
                        </a:lnSpc>
                        <a:spcBef>
                          <a:spcPts val="0"/>
                        </a:spcBef>
                        <a:spcAft>
                          <a:spcPts val="0"/>
                        </a:spcAft>
                      </a:pP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đốt</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nóng</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(s)</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87726416"/>
                  </a:ext>
                </a:extLst>
              </a:tr>
              <a:tr h="784102">
                <a:tc>
                  <a:txBody>
                    <a:bodyPr/>
                    <a:lstStyle/>
                    <a:p>
                      <a:pPr marL="0" marR="0" algn="ctr">
                        <a:lnSpc>
                          <a:spcPct val="100000"/>
                        </a:lnSpc>
                        <a:spcBef>
                          <a:spcPts val="0"/>
                        </a:spcBef>
                        <a:spcAft>
                          <a:spcPts val="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40</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0000"/>
                        </a:lnSpc>
                        <a:spcBef>
                          <a:spcPts val="0"/>
                        </a:spcBef>
                        <a:spcAft>
                          <a:spcPts val="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146</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3028415325"/>
                  </a:ext>
                </a:extLst>
              </a:tr>
            </a:tbl>
          </a:graphicData>
        </a:graphic>
      </p:graphicFrame>
      <p:sp>
        <p:nvSpPr>
          <p:cNvPr id="4" name="TextBox 3">
            <a:extLst>
              <a:ext uri="{FF2B5EF4-FFF2-40B4-BE49-F238E27FC236}">
                <a16:creationId xmlns:a16="http://schemas.microsoft.com/office/drawing/2014/main" xmlns="" id="{47357B7C-5CE6-1C47-0DE7-893966D0D9BB}"/>
              </a:ext>
            </a:extLst>
          </p:cNvPr>
          <p:cNvSpPr txBox="1"/>
          <p:nvPr/>
        </p:nvSpPr>
        <p:spPr>
          <a:xfrm>
            <a:off x="640182" y="7095636"/>
            <a:ext cx="6217732" cy="646331"/>
          </a:xfrm>
          <a:prstGeom prst="rect">
            <a:avLst/>
          </a:prstGeom>
          <a:noFill/>
        </p:spPr>
        <p:txBody>
          <a:bodyPr wrap="square">
            <a:spAutoFit/>
          </a:bodyPr>
          <a:lstStyle/>
          <a:p>
            <a:pPr marL="0" marR="0">
              <a:spcBef>
                <a:spcPts val="0"/>
              </a:spcBef>
              <a:spcAft>
                <a:spcPts val="0"/>
              </a:spcAft>
            </a:pP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Nhiệt</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dung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riêng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p:txBody>
      </p:sp>
      <p:grpSp>
        <p:nvGrpSpPr>
          <p:cNvPr id="21" name="Group 20">
            <a:extLst>
              <a:ext uri="{FF2B5EF4-FFF2-40B4-BE49-F238E27FC236}">
                <a16:creationId xmlns:a16="http://schemas.microsoft.com/office/drawing/2014/main" xmlns="" id="{F8D25C75-C955-6D10-D46D-6C05CA6D3487}"/>
              </a:ext>
            </a:extLst>
          </p:cNvPr>
          <p:cNvGrpSpPr/>
          <p:nvPr/>
        </p:nvGrpSpPr>
        <p:grpSpPr>
          <a:xfrm>
            <a:off x="4641273" y="8206557"/>
            <a:ext cx="4419600" cy="1433788"/>
            <a:chOff x="166191" y="1957214"/>
            <a:chExt cx="2209800" cy="716894"/>
          </a:xfrm>
        </p:grpSpPr>
        <p:sp>
          <p:nvSpPr>
            <p:cNvPr id="22" name="Rounded Rectangle 2">
              <a:extLst>
                <a:ext uri="{FF2B5EF4-FFF2-40B4-BE49-F238E27FC236}">
                  <a16:creationId xmlns:a16="http://schemas.microsoft.com/office/drawing/2014/main" xmlns="" id="{97C3E678-2090-7CCA-1E82-44EE4CCCEA40}"/>
                </a:ext>
              </a:extLst>
            </p:cNvPr>
            <p:cNvSpPr/>
            <p:nvPr/>
          </p:nvSpPr>
          <p:spPr>
            <a:xfrm>
              <a:off x="524638" y="1957214"/>
              <a:ext cx="1851353" cy="640036"/>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3600" dirty="0">
                  <a:solidFill>
                    <a:srgbClr val="000000"/>
                  </a:solidFill>
                  <a:latin typeface="Arial"/>
                  <a:cs typeface="Arial" panose="020B0604020202020204" pitchFamily="34" charset="0"/>
                  <a:sym typeface="Arial"/>
                </a:rPr>
                <a:t>  B. 880 J/</a:t>
              </a:r>
              <a:r>
                <a:rPr lang="en-US" sz="3600" dirty="0" err="1">
                  <a:solidFill>
                    <a:srgbClr val="000000"/>
                  </a:solidFill>
                  <a:latin typeface="Arial"/>
                  <a:cs typeface="Arial" panose="020B0604020202020204" pitchFamily="34" charset="0"/>
                  <a:sym typeface="Arial"/>
                </a:rPr>
                <a:t>kg.K</a:t>
              </a:r>
              <a:endParaRPr lang="vi-VN" sz="3600" dirty="0">
                <a:solidFill>
                  <a:srgbClr val="000000"/>
                </a:solidFill>
                <a:latin typeface="Arial" panose="020B0604020202020204" pitchFamily="34" charset="0"/>
                <a:cs typeface="Arial" panose="020B0604020202020204" pitchFamily="34" charset="0"/>
                <a:sym typeface="Arial"/>
              </a:endParaRPr>
            </a:p>
          </p:txBody>
        </p:sp>
        <p:pic>
          <p:nvPicPr>
            <p:cNvPr id="23" name="Picture 2" descr="https://cdn-icons-png.flaticon.com/128/595/595805.png">
              <a:extLst>
                <a:ext uri="{FF2B5EF4-FFF2-40B4-BE49-F238E27FC236}">
                  <a16:creationId xmlns:a16="http://schemas.microsoft.com/office/drawing/2014/main" xmlns="" id="{A3BFB73D-D6F3-554C-1E32-E96EF5C18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91" y="1957214"/>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xmlns="" id="{5630C58F-4010-4802-E80E-EB2BD310828A}"/>
              </a:ext>
            </a:extLst>
          </p:cNvPr>
          <p:cNvGrpSpPr/>
          <p:nvPr/>
        </p:nvGrpSpPr>
        <p:grpSpPr>
          <a:xfrm>
            <a:off x="9029993" y="8206557"/>
            <a:ext cx="4419600" cy="1433788"/>
            <a:chOff x="166191" y="1957214"/>
            <a:chExt cx="2209800" cy="716894"/>
          </a:xfrm>
        </p:grpSpPr>
        <p:sp>
          <p:nvSpPr>
            <p:cNvPr id="25" name="Rounded Rectangle 2">
              <a:extLst>
                <a:ext uri="{FF2B5EF4-FFF2-40B4-BE49-F238E27FC236}">
                  <a16:creationId xmlns:a16="http://schemas.microsoft.com/office/drawing/2014/main" xmlns="" id="{A89E1A86-B399-36C7-2E1A-DF17AFF5A4CC}"/>
                </a:ext>
              </a:extLst>
            </p:cNvPr>
            <p:cNvSpPr/>
            <p:nvPr/>
          </p:nvSpPr>
          <p:spPr>
            <a:xfrm>
              <a:off x="524638" y="1957214"/>
              <a:ext cx="1851353" cy="640036"/>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3600" dirty="0">
                  <a:solidFill>
                    <a:srgbClr val="000000"/>
                  </a:solidFill>
                  <a:latin typeface="Arial"/>
                  <a:cs typeface="Arial" panose="020B0604020202020204" pitchFamily="34" charset="0"/>
                  <a:sym typeface="Arial"/>
                </a:rPr>
                <a:t>  C. 140 J/</a:t>
              </a:r>
              <a:r>
                <a:rPr lang="en-US" sz="3600" dirty="0" err="1">
                  <a:solidFill>
                    <a:srgbClr val="000000"/>
                  </a:solidFill>
                  <a:latin typeface="Arial"/>
                  <a:cs typeface="Arial" panose="020B0604020202020204" pitchFamily="34" charset="0"/>
                  <a:sym typeface="Arial"/>
                </a:rPr>
                <a:t>kg.K</a:t>
              </a:r>
              <a:endParaRPr lang="vi-VN" sz="3600" dirty="0">
                <a:solidFill>
                  <a:srgbClr val="000000"/>
                </a:solidFill>
                <a:latin typeface="Arial" panose="020B0604020202020204" pitchFamily="34" charset="0"/>
                <a:cs typeface="Arial" panose="020B0604020202020204" pitchFamily="34" charset="0"/>
                <a:sym typeface="Arial"/>
              </a:endParaRPr>
            </a:p>
          </p:txBody>
        </p:sp>
        <p:pic>
          <p:nvPicPr>
            <p:cNvPr id="26" name="Picture 2" descr="https://cdn-icons-png.flaticon.com/128/595/595805.png">
              <a:extLst>
                <a:ext uri="{FF2B5EF4-FFF2-40B4-BE49-F238E27FC236}">
                  <a16:creationId xmlns:a16="http://schemas.microsoft.com/office/drawing/2014/main" xmlns="" id="{760CD77C-3E56-BDF4-FB53-A756BCE40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91" y="1957214"/>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xmlns="" id="{F91583EA-7793-9C32-0CD2-83638251A6B7}"/>
              </a:ext>
            </a:extLst>
          </p:cNvPr>
          <p:cNvGrpSpPr/>
          <p:nvPr/>
        </p:nvGrpSpPr>
        <p:grpSpPr>
          <a:xfrm>
            <a:off x="13487400" y="8206557"/>
            <a:ext cx="4419600" cy="1433788"/>
            <a:chOff x="166191" y="1957214"/>
            <a:chExt cx="2209800" cy="716894"/>
          </a:xfrm>
        </p:grpSpPr>
        <p:sp>
          <p:nvSpPr>
            <p:cNvPr id="28" name="Rounded Rectangle 2">
              <a:extLst>
                <a:ext uri="{FF2B5EF4-FFF2-40B4-BE49-F238E27FC236}">
                  <a16:creationId xmlns:a16="http://schemas.microsoft.com/office/drawing/2014/main" xmlns="" id="{BD25F76A-3FA3-628F-AE76-FD3E0BF936FB}"/>
                </a:ext>
              </a:extLst>
            </p:cNvPr>
            <p:cNvSpPr/>
            <p:nvPr/>
          </p:nvSpPr>
          <p:spPr>
            <a:xfrm>
              <a:off x="524638" y="1957214"/>
              <a:ext cx="1851353" cy="640036"/>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3600" dirty="0">
                  <a:solidFill>
                    <a:srgbClr val="000000"/>
                  </a:solidFill>
                  <a:latin typeface="Arial"/>
                  <a:cs typeface="Arial" panose="020B0604020202020204" pitchFamily="34" charset="0"/>
                  <a:sym typeface="Arial"/>
                </a:rPr>
                <a:t>  D. 800 J/</a:t>
              </a:r>
              <a:r>
                <a:rPr lang="en-US" sz="3600" dirty="0" err="1">
                  <a:solidFill>
                    <a:srgbClr val="000000"/>
                  </a:solidFill>
                  <a:latin typeface="Arial"/>
                  <a:cs typeface="Arial" panose="020B0604020202020204" pitchFamily="34" charset="0"/>
                  <a:sym typeface="Arial"/>
                </a:rPr>
                <a:t>kg.K</a:t>
              </a:r>
              <a:endParaRPr lang="vi-VN" sz="3600" dirty="0">
                <a:solidFill>
                  <a:srgbClr val="000000"/>
                </a:solidFill>
                <a:latin typeface="Arial" panose="020B0604020202020204" pitchFamily="34" charset="0"/>
                <a:cs typeface="Arial" panose="020B0604020202020204" pitchFamily="34" charset="0"/>
                <a:sym typeface="Arial"/>
              </a:endParaRPr>
            </a:p>
          </p:txBody>
        </p:sp>
        <p:pic>
          <p:nvPicPr>
            <p:cNvPr id="29" name="Picture 2" descr="https://cdn-icons-png.flaticon.com/128/595/595805.png">
              <a:extLst>
                <a:ext uri="{FF2B5EF4-FFF2-40B4-BE49-F238E27FC236}">
                  <a16:creationId xmlns:a16="http://schemas.microsoft.com/office/drawing/2014/main" xmlns="" id="{B5A0A635-7026-BBAA-8101-8345966CD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91" y="1957214"/>
              <a:ext cx="716893" cy="7168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97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anim calcmode="lin" valueType="num">
                                      <p:cBhvr>
                                        <p:cTn id="33" dur="500" fill="hold"/>
                                        <p:tgtEl>
                                          <p:spTgt spid="24"/>
                                        </p:tgtEl>
                                        <p:attrNameLst>
                                          <p:attrName>ppt_x</p:attrName>
                                        </p:attrNameLst>
                                      </p:cBhvr>
                                      <p:tavLst>
                                        <p:tav tm="0">
                                          <p:val>
                                            <p:strVal val="#ppt_x"/>
                                          </p:val>
                                        </p:tav>
                                        <p:tav tm="100000">
                                          <p:val>
                                            <p:strVal val="#ppt_x"/>
                                          </p:val>
                                        </p:tav>
                                      </p:tavLst>
                                    </p:anim>
                                    <p:anim calcmode="lin" valueType="num">
                                      <p:cBhvr>
                                        <p:cTn id="34" dur="5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anim calcmode="lin" valueType="num">
                                      <p:cBhvr>
                                        <p:cTn id="38" dur="500" fill="hold"/>
                                        <p:tgtEl>
                                          <p:spTgt spid="27"/>
                                        </p:tgtEl>
                                        <p:attrNameLst>
                                          <p:attrName>ppt_x</p:attrName>
                                        </p:attrNameLst>
                                      </p:cBhvr>
                                      <p:tavLst>
                                        <p:tav tm="0">
                                          <p:val>
                                            <p:strVal val="#ppt_x"/>
                                          </p:val>
                                        </p:tav>
                                        <p:tav tm="100000">
                                          <p:val>
                                            <p:strVal val="#ppt_x"/>
                                          </p:val>
                                        </p:tav>
                                      </p:tavLst>
                                    </p:anim>
                                    <p:anim calcmode="lin" valueType="num">
                                      <p:cBhvr>
                                        <p:cTn id="3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5366AC6C-29C2-B045-53A2-F015FB427D25}"/>
              </a:ext>
            </a:extLst>
          </p:cNvPr>
          <p:cNvSpPr/>
          <p:nvPr/>
        </p:nvSpPr>
        <p:spPr>
          <a:xfrm>
            <a:off x="945370" y="688306"/>
            <a:ext cx="16397259" cy="3671583"/>
          </a:xfrm>
          <a:prstGeom prst="rect">
            <a:avLst/>
          </a:prstGeom>
        </p:spPr>
        <p:txBody>
          <a:bodyPr wrap="square">
            <a:spAutoFit/>
          </a:bodyPr>
          <a:lstStyle/>
          <a:p>
            <a:pPr algn="just">
              <a:lnSpc>
                <a:spcPct val="150000"/>
              </a:lnSpc>
            </a:pPr>
            <a:r>
              <a:rPr lang="vi-VN" sz="4000" b="1" kern="0" dirty="0">
                <a:solidFill>
                  <a:srgbClr val="000000"/>
                </a:solidFill>
                <a:latin typeface="Arial" panose="020B0604020202020204" pitchFamily="34" charset="0"/>
                <a:cs typeface="Arial" panose="020B0604020202020204" pitchFamily="34" charset="0"/>
                <a:sym typeface="Arial"/>
              </a:rPr>
              <a:t>Câu </a:t>
            </a:r>
            <a:r>
              <a:rPr lang="en-US" sz="4000" b="1" kern="0" dirty="0">
                <a:solidFill>
                  <a:srgbClr val="000000"/>
                </a:solidFill>
                <a:latin typeface="Arial" panose="020B0604020202020204" pitchFamily="34" charset="0"/>
                <a:cs typeface="Arial" panose="020B0604020202020204" pitchFamily="34" charset="0"/>
                <a:sym typeface="Arial"/>
              </a:rPr>
              <a:t>7</a:t>
            </a:r>
            <a:r>
              <a:rPr lang="vi-VN" sz="4000" b="1" kern="0" dirty="0">
                <a:solidFill>
                  <a:srgbClr val="000000"/>
                </a:solidFill>
                <a:latin typeface="Arial" panose="020B0604020202020204" pitchFamily="34" charset="0"/>
                <a:cs typeface="Arial" panose="020B0604020202020204" pitchFamily="34" charset="0"/>
                <a:sym typeface="Arial"/>
              </a:rPr>
              <a:t>:</a:t>
            </a:r>
            <a:r>
              <a:rPr lang="vi-VN" sz="4000" kern="0" dirty="0">
                <a:solidFill>
                  <a:srgbClr val="000000"/>
                </a:solidFill>
                <a:latin typeface="Arial" panose="020B0604020202020204" pitchFamily="34" charset="0"/>
                <a:cs typeface="Arial" panose="020B0604020202020204" pitchFamily="34" charset="0"/>
                <a:sym typeface="Arial"/>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ấm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đun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nhôm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0,4 kg,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chứa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3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đun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bếp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Khi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740 kJ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thì</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ấm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80</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dung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riêng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nhôm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880 J/</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kg.K</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dung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riêng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4200 J/</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kg.K</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ban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7B778E96-5286-4DD2-3915-06404018F4D9}"/>
              </a:ext>
            </a:extLst>
          </p:cNvPr>
          <p:cNvGrpSpPr/>
          <p:nvPr/>
        </p:nvGrpSpPr>
        <p:grpSpPr>
          <a:xfrm>
            <a:off x="706134" y="4955882"/>
            <a:ext cx="7870278" cy="2176086"/>
            <a:chOff x="143654" y="1771736"/>
            <a:chExt cx="3935139" cy="1088043"/>
          </a:xfrm>
        </p:grpSpPr>
        <p:sp>
          <p:nvSpPr>
            <p:cNvPr id="8" name="Rounded Rectangle 2">
              <a:extLst>
                <a:ext uri="{FF2B5EF4-FFF2-40B4-BE49-F238E27FC236}">
                  <a16:creationId xmlns:a16="http://schemas.microsoft.com/office/drawing/2014/main" xmlns="" id="{05DE6D20-71A6-AF01-1BB4-B364F8A516DA}"/>
                </a:ext>
              </a:extLst>
            </p:cNvPr>
            <p:cNvSpPr/>
            <p:nvPr/>
          </p:nvSpPr>
          <p:spPr>
            <a:xfrm>
              <a:off x="541583"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a:cs typeface="Arial" panose="020B0604020202020204" pitchFamily="34" charset="0"/>
                  <a:sym typeface="Arial"/>
                </a:rPr>
                <a:t>A. 32</a:t>
              </a:r>
              <a:r>
                <a:rPr lang="en-US" sz="4400" baseline="30000" dirty="0">
                  <a:solidFill>
                    <a:srgbClr val="000000"/>
                  </a:solidFill>
                  <a:latin typeface="Arial"/>
                  <a:cs typeface="Arial" panose="020B0604020202020204" pitchFamily="34" charset="0"/>
                  <a:sym typeface="Arial"/>
                </a:rPr>
                <a:t>o</a:t>
              </a:r>
              <a:r>
                <a:rPr lang="en-US" sz="4400" dirty="0">
                  <a:solidFill>
                    <a:srgbClr val="000000"/>
                  </a:solidFill>
                  <a:latin typeface="Arial"/>
                  <a:cs typeface="Arial" panose="020B0604020202020204" pitchFamily="34" charset="0"/>
                  <a:sym typeface="Arial"/>
                </a:rPr>
                <a:t>C</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9" name="Picture 2" descr="https://cdn-icons-png.flaticon.com/128/595/595805.png">
              <a:extLst>
                <a:ext uri="{FF2B5EF4-FFF2-40B4-BE49-F238E27FC236}">
                  <a16:creationId xmlns:a16="http://schemas.microsoft.com/office/drawing/2014/main" xmlns="" id="{2C1DEB0F-ACA3-5E53-B172-BBC7BE49E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4" y="2021267"/>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B97C4C1F-97E4-E1E9-26BE-8FC6EF3F5103}"/>
              </a:ext>
            </a:extLst>
          </p:cNvPr>
          <p:cNvGrpSpPr/>
          <p:nvPr/>
        </p:nvGrpSpPr>
        <p:grpSpPr>
          <a:xfrm>
            <a:off x="9248656" y="4955884"/>
            <a:ext cx="7791314" cy="2176086"/>
            <a:chOff x="5104012" y="1771736"/>
            <a:chExt cx="3895657" cy="1088043"/>
          </a:xfrm>
        </p:grpSpPr>
        <p:sp>
          <p:nvSpPr>
            <p:cNvPr id="11" name="Rounded Rectangle 5">
              <a:extLst>
                <a:ext uri="{FF2B5EF4-FFF2-40B4-BE49-F238E27FC236}">
                  <a16:creationId xmlns:a16="http://schemas.microsoft.com/office/drawing/2014/main" xmlns="" id="{113D3C8C-3D21-2944-08D8-34CB65C69416}"/>
                </a:ext>
              </a:extLst>
            </p:cNvPr>
            <p:cNvSpPr/>
            <p:nvPr/>
          </p:nvSpPr>
          <p:spPr>
            <a:xfrm>
              <a:off x="5462459"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cs typeface="Arial" panose="020B0604020202020204" pitchFamily="34" charset="0"/>
                  <a:sym typeface="Arial"/>
                </a:rPr>
                <a:t>B</a:t>
              </a:r>
              <a:r>
                <a:rPr kumimoji="0" lang="en-US" sz="4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23</a:t>
              </a:r>
              <a:r>
                <a:rPr kumimoji="0" lang="en-US" sz="44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sym typeface="Arial"/>
                </a:rPr>
                <a:t>o</a:t>
              </a:r>
              <a:r>
                <a:rPr kumimoji="0" lang="en-US" sz="4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C</a:t>
              </a:r>
              <a:endPar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2" name="Picture 2" descr="https://cdn-icons-png.flaticon.com/128/595/595805.png">
              <a:extLst>
                <a:ext uri="{FF2B5EF4-FFF2-40B4-BE49-F238E27FC236}">
                  <a16:creationId xmlns:a16="http://schemas.microsoft.com/office/drawing/2014/main" xmlns="" id="{EF07B054-1C86-A6B0-7ED4-5A99A377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75707E02-0B15-C793-687B-148B45AA300C}"/>
              </a:ext>
            </a:extLst>
          </p:cNvPr>
          <p:cNvGrpSpPr/>
          <p:nvPr/>
        </p:nvGrpSpPr>
        <p:grpSpPr>
          <a:xfrm>
            <a:off x="746876" y="7508552"/>
            <a:ext cx="7829536" cy="2176086"/>
            <a:chOff x="164025" y="3365031"/>
            <a:chExt cx="3914768" cy="1088043"/>
          </a:xfrm>
        </p:grpSpPr>
        <p:sp>
          <p:nvSpPr>
            <p:cNvPr id="14" name="Rounded Rectangle 8">
              <a:extLst>
                <a:ext uri="{FF2B5EF4-FFF2-40B4-BE49-F238E27FC236}">
                  <a16:creationId xmlns:a16="http://schemas.microsoft.com/office/drawing/2014/main" xmlns="" id="{60118AE6-FF13-3A72-773A-3452C65588F7}"/>
                </a:ext>
              </a:extLst>
            </p:cNvPr>
            <p:cNvSpPr/>
            <p:nvPr/>
          </p:nvSpPr>
          <p:spPr>
            <a:xfrm>
              <a:off x="541583" y="3365031"/>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C. </a:t>
              </a:r>
              <a:r>
                <a:rPr lang="en-US" sz="4400" dirty="0">
                  <a:solidFill>
                    <a:srgbClr val="000000"/>
                  </a:solidFill>
                  <a:latin typeface="Arial"/>
                  <a:cs typeface="Arial" panose="020B0604020202020204" pitchFamily="34" charset="0"/>
                  <a:sym typeface="Arial"/>
                </a:rPr>
                <a:t>28</a:t>
              </a:r>
              <a:r>
                <a:rPr lang="en-US" sz="4400" baseline="30000" dirty="0">
                  <a:solidFill>
                    <a:srgbClr val="000000"/>
                  </a:solidFill>
                  <a:latin typeface="Arial"/>
                  <a:cs typeface="Arial" panose="020B0604020202020204" pitchFamily="34" charset="0"/>
                  <a:sym typeface="Arial"/>
                </a:rPr>
                <a:t>o</a:t>
              </a:r>
              <a:r>
                <a:rPr lang="en-US" sz="4400" dirty="0">
                  <a:solidFill>
                    <a:srgbClr val="000000"/>
                  </a:solidFill>
                  <a:latin typeface="Arial"/>
                  <a:cs typeface="Arial" panose="020B0604020202020204" pitchFamily="34" charset="0"/>
                  <a:sym typeface="Arial"/>
                </a:rPr>
                <a:t>C</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5" name="Picture 2" descr="https://cdn-icons-png.flaticon.com/128/595/595805.png">
              <a:extLst>
                <a:ext uri="{FF2B5EF4-FFF2-40B4-BE49-F238E27FC236}">
                  <a16:creationId xmlns:a16="http://schemas.microsoft.com/office/drawing/2014/main" xmlns="" id="{B7E224C7-830D-D1F0-7601-52CBEDE0A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B6102E64-906E-E2C6-5D1A-AB0C1698DC5A}"/>
              </a:ext>
            </a:extLst>
          </p:cNvPr>
          <p:cNvGrpSpPr/>
          <p:nvPr/>
        </p:nvGrpSpPr>
        <p:grpSpPr>
          <a:xfrm>
            <a:off x="9189264" y="7474413"/>
            <a:ext cx="7850704" cy="2176086"/>
            <a:chOff x="5072079" y="3493789"/>
            <a:chExt cx="3925352" cy="1088043"/>
          </a:xfrm>
        </p:grpSpPr>
        <p:sp>
          <p:nvSpPr>
            <p:cNvPr id="30" name="Rounded Rectangle 11">
              <a:extLst>
                <a:ext uri="{FF2B5EF4-FFF2-40B4-BE49-F238E27FC236}">
                  <a16:creationId xmlns:a16="http://schemas.microsoft.com/office/drawing/2014/main" xmlns="" id="{A4DE4B1F-DBDF-A787-7E03-CF28F509497A}"/>
                </a:ext>
              </a:extLst>
            </p:cNvPr>
            <p:cNvSpPr/>
            <p:nvPr/>
          </p:nvSpPr>
          <p:spPr>
            <a:xfrm>
              <a:off x="5460221" y="3493789"/>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D. </a:t>
              </a:r>
              <a:r>
                <a:rPr lang="en-US" sz="4400" dirty="0">
                  <a:solidFill>
                    <a:srgbClr val="000000"/>
                  </a:solidFill>
                  <a:latin typeface="Arial"/>
                  <a:cs typeface="Arial" panose="020B0604020202020204" pitchFamily="34" charset="0"/>
                  <a:sym typeface="Arial"/>
                </a:rPr>
                <a:t>19</a:t>
              </a:r>
              <a:r>
                <a:rPr lang="en-US" sz="4400" baseline="30000" dirty="0">
                  <a:solidFill>
                    <a:srgbClr val="000000"/>
                  </a:solidFill>
                  <a:latin typeface="Arial"/>
                  <a:cs typeface="Arial" panose="020B0604020202020204" pitchFamily="34" charset="0"/>
                  <a:sym typeface="Arial"/>
                </a:rPr>
                <a:t>o</a:t>
              </a:r>
              <a:r>
                <a:rPr lang="en-US" sz="4400" dirty="0">
                  <a:solidFill>
                    <a:srgbClr val="000000"/>
                  </a:solidFill>
                  <a:latin typeface="Arial"/>
                  <a:cs typeface="Arial" panose="020B0604020202020204" pitchFamily="34" charset="0"/>
                  <a:sym typeface="Arial"/>
                </a:rPr>
                <a:t>C</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31" name="Picture 2" descr="https://cdn-icons-png.flaticon.com/128/595/595805.png">
              <a:extLst>
                <a:ext uri="{FF2B5EF4-FFF2-40B4-BE49-F238E27FC236}">
                  <a16:creationId xmlns:a16="http://schemas.microsoft.com/office/drawing/2014/main" xmlns="" id="{CCE35528-1738-B7E1-56EE-EBDE3FE3F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xmlns="" id="{63EADE37-DAF6-0336-6C08-B993A04EA971}"/>
              </a:ext>
            </a:extLst>
          </p:cNvPr>
          <p:cNvGrpSpPr/>
          <p:nvPr/>
        </p:nvGrpSpPr>
        <p:grpSpPr>
          <a:xfrm>
            <a:off x="9248656" y="4947272"/>
            <a:ext cx="7791312" cy="2176086"/>
            <a:chOff x="5094266" y="3454541"/>
            <a:chExt cx="3895656" cy="1088043"/>
          </a:xfrm>
        </p:grpSpPr>
        <p:sp>
          <p:nvSpPr>
            <p:cNvPr id="33" name="Rounded Rectangle 14">
              <a:extLst>
                <a:ext uri="{FF2B5EF4-FFF2-40B4-BE49-F238E27FC236}">
                  <a16:creationId xmlns:a16="http://schemas.microsoft.com/office/drawing/2014/main" xmlns="" id="{A23D4F45-1D6D-63B4-CD99-7F4462BA3FCD}"/>
                </a:ext>
              </a:extLst>
            </p:cNvPr>
            <p:cNvSpPr/>
            <p:nvPr/>
          </p:nvSpPr>
          <p:spPr>
            <a:xfrm>
              <a:off x="5452712" y="3454541"/>
              <a:ext cx="3537210" cy="1088043"/>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B. 23</a:t>
              </a:r>
              <a:r>
                <a:rPr kumimoji="0" lang="en-US" sz="44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sym typeface="Arial"/>
                </a:rPr>
                <a:t>o</a:t>
              </a:r>
              <a:r>
                <a:rPr kumimoji="0" lang="en-US" sz="4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C</a:t>
              </a:r>
              <a:endPar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34" name="Picture 4" descr="https://cdn-icons-png.flaticon.com/128/447/447928.png">
              <a:extLst>
                <a:ext uri="{FF2B5EF4-FFF2-40B4-BE49-F238E27FC236}">
                  <a16:creationId xmlns:a16="http://schemas.microsoft.com/office/drawing/2014/main" xmlns="" id="{07647996-D58F-EEAE-B69F-03D2508E3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94266" y="3669616"/>
              <a:ext cx="754458" cy="7841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9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60FC8A0-39EE-8AC5-9AA5-275221BE8590}"/>
              </a:ext>
            </a:extLst>
          </p:cNvPr>
          <p:cNvGrpSpPr/>
          <p:nvPr/>
        </p:nvGrpSpPr>
        <p:grpSpPr>
          <a:xfrm>
            <a:off x="5534441" y="571500"/>
            <a:ext cx="7219117" cy="1295400"/>
            <a:chOff x="5534441" y="647700"/>
            <a:chExt cx="7219117" cy="1295400"/>
          </a:xfrm>
        </p:grpSpPr>
        <p:sp>
          <p:nvSpPr>
            <p:cNvPr id="2" name="Freeform 13">
              <a:extLst>
                <a:ext uri="{FF2B5EF4-FFF2-40B4-BE49-F238E27FC236}">
                  <a16:creationId xmlns:a16="http://schemas.microsoft.com/office/drawing/2014/main" xmlns="" id="{152BC224-2E38-99B9-D5C7-F7CC4084C4D7}"/>
                </a:ext>
              </a:extLst>
            </p:cNvPr>
            <p:cNvSpPr/>
            <p:nvPr/>
          </p:nvSpPr>
          <p:spPr>
            <a:xfrm>
              <a:off x="5534441" y="647700"/>
              <a:ext cx="7219117" cy="1295400"/>
            </a:xfrm>
            <a:custGeom>
              <a:avLst/>
              <a:gdLst/>
              <a:ahLst/>
              <a:cxnLst/>
              <a:rect l="l" t="t" r="r" b="b"/>
              <a:pathLst>
                <a:path w="12322382" h="2814701">
                  <a:moveTo>
                    <a:pt x="12293680" y="1495171"/>
                  </a:moveTo>
                  <a:cubicBezTo>
                    <a:pt x="12279202" y="1606931"/>
                    <a:pt x="12251643" y="1719834"/>
                    <a:pt x="12207447" y="1823720"/>
                  </a:cubicBezTo>
                  <a:cubicBezTo>
                    <a:pt x="12174808" y="1900301"/>
                    <a:pt x="12129723" y="1971675"/>
                    <a:pt x="12084130" y="2041144"/>
                  </a:cubicBezTo>
                  <a:cubicBezTo>
                    <a:pt x="11984816" y="2192655"/>
                    <a:pt x="11876866" y="2353691"/>
                    <a:pt x="11731578" y="2464816"/>
                  </a:cubicBezTo>
                  <a:cubicBezTo>
                    <a:pt x="11548063" y="2605024"/>
                    <a:pt x="11318828" y="2672461"/>
                    <a:pt x="11093403" y="2706497"/>
                  </a:cubicBezTo>
                  <a:cubicBezTo>
                    <a:pt x="10832037" y="2745994"/>
                    <a:pt x="10567369" y="2743073"/>
                    <a:pt x="10303717" y="2749042"/>
                  </a:cubicBezTo>
                  <a:cubicBezTo>
                    <a:pt x="10033207" y="2755265"/>
                    <a:pt x="9763078" y="2771140"/>
                    <a:pt x="9492949"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6287734" y="7620"/>
                  </a:cubicBezTo>
                  <a:cubicBezTo>
                    <a:pt x="9625283" y="0"/>
                    <a:pt x="9950784" y="39624"/>
                    <a:pt x="10226628" y="32004"/>
                  </a:cubicBezTo>
                  <a:cubicBezTo>
                    <a:pt x="10490280" y="24765"/>
                    <a:pt x="10835085" y="42672"/>
                    <a:pt x="11097721" y="72771"/>
                  </a:cubicBezTo>
                  <a:cubicBezTo>
                    <a:pt x="11532823" y="122428"/>
                    <a:pt x="11779838" y="161163"/>
                    <a:pt x="12030917" y="540258"/>
                  </a:cubicBezTo>
                  <a:cubicBezTo>
                    <a:pt x="12094925" y="638302"/>
                    <a:pt x="12152202" y="740664"/>
                    <a:pt x="12197922" y="848614"/>
                  </a:cubicBezTo>
                  <a:cubicBezTo>
                    <a:pt x="12284155" y="1052957"/>
                    <a:pt x="12322382" y="1273937"/>
                    <a:pt x="12293680" y="1495171"/>
                  </a:cubicBezTo>
                  <a:close/>
                </a:path>
              </a:pathLst>
            </a:custGeom>
            <a:solidFill>
              <a:srgbClr val="EB7347"/>
            </a:solidFill>
          </p:spPr>
        </p:sp>
        <p:sp>
          <p:nvSpPr>
            <p:cNvPr id="3" name="TextBox 2">
              <a:extLst>
                <a:ext uri="{FF2B5EF4-FFF2-40B4-BE49-F238E27FC236}">
                  <a16:creationId xmlns:a16="http://schemas.microsoft.com/office/drawing/2014/main" xmlns="" id="{7833A173-B067-B71B-9504-4D697D95E90B}"/>
                </a:ext>
              </a:extLst>
            </p:cNvPr>
            <p:cNvSpPr txBox="1"/>
            <p:nvPr/>
          </p:nvSpPr>
          <p:spPr>
            <a:xfrm>
              <a:off x="5791199" y="941457"/>
              <a:ext cx="6705600"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TRẮC NGHIỆM ĐÚNG - SAI</a:t>
              </a:r>
            </a:p>
          </p:txBody>
        </p:sp>
      </p:grpSp>
      <p:sp>
        <p:nvSpPr>
          <p:cNvPr id="6" name="TextBox 5">
            <a:extLst>
              <a:ext uri="{FF2B5EF4-FFF2-40B4-BE49-F238E27FC236}">
                <a16:creationId xmlns:a16="http://schemas.microsoft.com/office/drawing/2014/main" xmlns="" id="{9F78D4BC-2099-16E6-C94C-08C2F1F8A50B}"/>
              </a:ext>
            </a:extLst>
          </p:cNvPr>
          <p:cNvSpPr txBox="1"/>
          <p:nvPr/>
        </p:nvSpPr>
        <p:spPr>
          <a:xfrm>
            <a:off x="838198" y="2176173"/>
            <a:ext cx="16611601" cy="2615460"/>
          </a:xfrm>
          <a:prstGeom prst="rect">
            <a:avLst/>
          </a:prstGeom>
          <a:noFill/>
        </p:spPr>
        <p:txBody>
          <a:bodyPr wrap="square">
            <a:spAutoFit/>
          </a:bodyPr>
          <a:lstStyle/>
          <a:p>
            <a:pPr marL="0" marR="0" algn="just">
              <a:lnSpc>
                <a:spcPct val="150000"/>
              </a:lnSpc>
              <a:spcBef>
                <a:spcPts val="0"/>
              </a:spcBef>
              <a:spcAft>
                <a:spcPts val="0"/>
              </a:spcAft>
            </a:pP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hệ</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nóng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bằng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năng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lượng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mặt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trời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suất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chuyển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đổi</a:t>
            </a:r>
            <a:r>
              <a:rPr lang="en-US" sz="3800" dirty="0">
                <a:effectLst/>
                <a:latin typeface="Arial" panose="020B0604020202020204" pitchFamily="34" charset="0"/>
                <a:ea typeface="Calibri" panose="020F0502020204030204" pitchFamily="34" charset="0"/>
                <a:cs typeface="Arial" panose="020B0604020202020204" pitchFamily="34" charset="0"/>
              </a:rPr>
              <a:t> 25%; </a:t>
            </a:r>
            <a:r>
              <a:rPr lang="en-US" sz="3800" dirty="0" err="1">
                <a:effectLst/>
                <a:latin typeface="Arial" panose="020B0604020202020204" pitchFamily="34" charset="0"/>
                <a:ea typeface="Calibri" panose="020F0502020204030204" pitchFamily="34" charset="0"/>
                <a:cs typeface="Arial" panose="020B0604020202020204" pitchFamily="34" charset="0"/>
              </a:rPr>
              <a:t>cường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độ</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bức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xạ</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mặt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trời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bộ</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nhiệt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1000 W/m</a:t>
            </a:r>
            <a:r>
              <a:rPr lang="en-US" sz="3800" baseline="30000" dirty="0">
                <a:effectLst/>
                <a:latin typeface="Arial" panose="020B0604020202020204" pitchFamily="34" charset="0"/>
                <a:ea typeface="Calibri" panose="020F0502020204030204" pitchFamily="34" charset="0"/>
                <a:cs typeface="Arial" panose="020B0604020202020204" pitchFamily="34" charset="0"/>
              </a:rPr>
              <a:t>2</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bộ</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4 m</a:t>
            </a:r>
            <a:r>
              <a:rPr lang="en-US" sz="3800" baseline="30000" dirty="0">
                <a:effectLst/>
                <a:latin typeface="Arial" panose="020B0604020202020204" pitchFamily="34" charset="0"/>
                <a:ea typeface="Calibri" panose="020F0502020204030204" pitchFamily="34" charset="0"/>
                <a:cs typeface="Arial" panose="020B0604020202020204" pitchFamily="34" charset="0"/>
              </a:rPr>
              <a:t>2</a:t>
            </a:r>
            <a:r>
              <a:rPr lang="en-US" sz="3800" dirty="0">
                <a:effectLst/>
                <a:latin typeface="Arial" panose="020B0604020202020204" pitchFamily="34" charset="0"/>
                <a:ea typeface="Calibri" panose="020F0502020204030204" pitchFamily="34" charset="0"/>
                <a:cs typeface="Arial" panose="020B0604020202020204" pitchFamily="34" charset="0"/>
              </a:rPr>
              <a:t>. Cho </a:t>
            </a:r>
            <a:r>
              <a:rPr lang="en-US" sz="3800" dirty="0" err="1">
                <a:effectLst/>
                <a:latin typeface="Arial" panose="020B0604020202020204" pitchFamily="34" charset="0"/>
                <a:ea typeface="Calibri" panose="020F0502020204030204" pitchFamily="34" charset="0"/>
                <a:cs typeface="Arial" panose="020B0604020202020204" pitchFamily="34" charset="0"/>
              </a:rPr>
              <a:t>nhiệt</a:t>
            </a:r>
            <a:r>
              <a:rPr lang="en-US" sz="3800" dirty="0">
                <a:effectLst/>
                <a:latin typeface="Arial" panose="020B0604020202020204" pitchFamily="34" charset="0"/>
                <a:ea typeface="Calibri" panose="020F0502020204030204" pitchFamily="34" charset="0"/>
                <a:cs typeface="Arial" panose="020B0604020202020204" pitchFamily="34" charset="0"/>
              </a:rPr>
              <a:t> dung </a:t>
            </a:r>
            <a:r>
              <a:rPr lang="en-US" sz="3800" dirty="0" err="1">
                <a:effectLst/>
                <a:latin typeface="Arial" panose="020B0604020202020204" pitchFamily="34" charset="0"/>
                <a:ea typeface="Calibri" panose="020F0502020204030204" pitchFamily="34" charset="0"/>
                <a:cs typeface="Arial" panose="020B0604020202020204" pitchFamily="34" charset="0"/>
              </a:rPr>
              <a:t>riêng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nước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4200 J/</a:t>
            </a:r>
            <a:r>
              <a:rPr lang="en-US" sz="3800" dirty="0" err="1">
                <a:effectLst/>
                <a:latin typeface="Arial" panose="020B0604020202020204" pitchFamily="34" charset="0"/>
                <a:ea typeface="Calibri" panose="020F0502020204030204" pitchFamily="34" charset="0"/>
                <a:cs typeface="Arial" panose="020B0604020202020204" pitchFamily="34" charset="0"/>
              </a:rPr>
              <a:t>kg.K</a:t>
            </a:r>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p:sp>
        <p:nvSpPr>
          <p:cNvPr id="8" name="TextBox 7">
            <a:extLst>
              <a:ext uri="{FF2B5EF4-FFF2-40B4-BE49-F238E27FC236}">
                <a16:creationId xmlns:a16="http://schemas.microsoft.com/office/drawing/2014/main" xmlns="" id="{3392583B-DF9F-8584-73A2-9D34B373E57D}"/>
              </a:ext>
            </a:extLst>
          </p:cNvPr>
          <p:cNvSpPr txBox="1"/>
          <p:nvPr/>
        </p:nvSpPr>
        <p:spPr>
          <a:xfrm>
            <a:off x="872834" y="5053719"/>
            <a:ext cx="16230602" cy="4925323"/>
          </a:xfrm>
          <a:prstGeom prst="rect">
            <a:avLst/>
          </a:prstGeom>
          <a:noFill/>
        </p:spPr>
        <p:txBody>
          <a:bodyPr wrap="square">
            <a:spAutoFit/>
          </a:bodyPr>
          <a:lstStyle/>
          <a:p>
            <a:pPr marL="742950" marR="0" lvl="0" indent="-742950" algn="just" defTabSz="914400" rtl="0" eaLnBrk="1" fontAlgn="auto" latinLnBrk="0" hangingPunct="1">
              <a:lnSpc>
                <a:spcPct val="170000"/>
              </a:lnSpc>
              <a:spcBef>
                <a:spcPts val="0"/>
              </a:spcBef>
              <a:spcAft>
                <a:spcPts val="0"/>
              </a:spcAft>
              <a:buClrTx/>
              <a:buSzTx/>
              <a:buFont typeface="+mj-lt"/>
              <a:buAutoNum type="alphaLcParenR"/>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Công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suất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xạ</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chiếu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bộ</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4200 W.</a:t>
            </a:r>
          </a:p>
          <a:p>
            <a:pPr marL="742950" marR="0" lvl="0" indent="-742950" algn="just" defTabSz="914400" rtl="0" eaLnBrk="1" fontAlgn="auto" latinLnBrk="0" hangingPunct="1">
              <a:lnSpc>
                <a:spcPct val="170000"/>
              </a:lnSpc>
              <a:spcBef>
                <a:spcPts val="0"/>
              </a:spcBef>
              <a:spcAft>
                <a:spcPts val="0"/>
              </a:spcAft>
              <a:buClrTx/>
              <a:buSzTx/>
              <a:buFont typeface="+mj-lt"/>
              <a:buAutoNum type="alphaLcParenR"/>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 1h,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năng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mặt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trời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chiếu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bộ</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14,4 MJ.</a:t>
            </a:r>
          </a:p>
          <a:p>
            <a:pPr marL="742950" marR="0" lvl="0" indent="-742950" algn="just" defTabSz="914400" rtl="0" eaLnBrk="1" fontAlgn="auto" latinLnBrk="0" hangingPunct="1">
              <a:lnSpc>
                <a:spcPct val="170000"/>
              </a:lnSpc>
              <a:spcBef>
                <a:spcPts val="0"/>
              </a:spcBef>
              <a:spcAft>
                <a:spcPts val="0"/>
              </a:spcAft>
              <a:buClrTx/>
              <a:buSzTx/>
              <a:buFont typeface="+mj-lt"/>
              <a:buAutoNum type="alphaLcParenR"/>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 1h,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phần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năng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chuyển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năng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36 MJ.</a:t>
            </a:r>
          </a:p>
          <a:p>
            <a:pPr marL="742950" marR="0" lvl="0" indent="-742950" algn="just" defTabSz="914400" rtl="0" eaLnBrk="1" fontAlgn="auto" latinLnBrk="0" hangingPunct="1">
              <a:lnSpc>
                <a:spcPct val="170000"/>
              </a:lnSpc>
              <a:spcBef>
                <a:spcPts val="0"/>
              </a:spcBef>
              <a:spcAft>
                <a:spcPts val="0"/>
              </a:spcAft>
              <a:buClrTx/>
              <a:buSzTx/>
              <a:buFont typeface="+mj-lt"/>
              <a:buAutoNum type="alphaLcParenR"/>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Nếu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thống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nóng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30 kg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khoảng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thời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gian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giờ</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tăng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28,6</a:t>
            </a:r>
            <a:r>
              <a:rPr lang="en-US" sz="38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p>
        </p:txBody>
      </p:sp>
      <p:pic>
        <p:nvPicPr>
          <p:cNvPr id="9" name="Picture 8">
            <a:extLst>
              <a:ext uri="{FF2B5EF4-FFF2-40B4-BE49-F238E27FC236}">
                <a16:creationId xmlns:a16="http://schemas.microsoft.com/office/drawing/2014/main" xmlns="" id="{F76DB4CF-DD57-28EC-D6F8-C83E7B98A6A3}"/>
              </a:ext>
            </a:extLst>
          </p:cNvPr>
          <p:cNvPicPr>
            <a:picLocks noChangeAspect="1"/>
          </p:cNvPicPr>
          <p:nvPr/>
        </p:nvPicPr>
        <p:blipFill>
          <a:blip r:embed="rId2"/>
          <a:stretch>
            <a:fillRect/>
          </a:stretch>
        </p:blipFill>
        <p:spPr>
          <a:xfrm>
            <a:off x="17092978" y="5153891"/>
            <a:ext cx="874528" cy="870914"/>
          </a:xfrm>
          <a:prstGeom prst="rect">
            <a:avLst/>
          </a:prstGeom>
        </p:spPr>
      </p:pic>
      <p:pic>
        <p:nvPicPr>
          <p:cNvPr id="10" name="Picture 9">
            <a:extLst>
              <a:ext uri="{FF2B5EF4-FFF2-40B4-BE49-F238E27FC236}">
                <a16:creationId xmlns:a16="http://schemas.microsoft.com/office/drawing/2014/main" xmlns="" id="{8CE63E07-6638-180D-D242-CD8F0763D598}"/>
              </a:ext>
            </a:extLst>
          </p:cNvPr>
          <p:cNvPicPr>
            <a:picLocks noChangeAspect="1"/>
          </p:cNvPicPr>
          <p:nvPr/>
        </p:nvPicPr>
        <p:blipFill>
          <a:blip r:embed="rId2"/>
          <a:stretch>
            <a:fillRect/>
          </a:stretch>
        </p:blipFill>
        <p:spPr>
          <a:xfrm>
            <a:off x="17099905" y="6185905"/>
            <a:ext cx="874528" cy="870914"/>
          </a:xfrm>
          <a:prstGeom prst="rect">
            <a:avLst/>
          </a:prstGeom>
        </p:spPr>
      </p:pic>
      <p:pic>
        <p:nvPicPr>
          <p:cNvPr id="11" name="Picture 10">
            <a:extLst>
              <a:ext uri="{FF2B5EF4-FFF2-40B4-BE49-F238E27FC236}">
                <a16:creationId xmlns:a16="http://schemas.microsoft.com/office/drawing/2014/main" xmlns="" id="{0A30B0B9-7DE8-D807-F623-F4D68E31C920}"/>
              </a:ext>
            </a:extLst>
          </p:cNvPr>
          <p:cNvPicPr>
            <a:picLocks noChangeAspect="1"/>
          </p:cNvPicPr>
          <p:nvPr/>
        </p:nvPicPr>
        <p:blipFill>
          <a:blip r:embed="rId2"/>
          <a:stretch>
            <a:fillRect/>
          </a:stretch>
        </p:blipFill>
        <p:spPr>
          <a:xfrm>
            <a:off x="17099905" y="8708093"/>
            <a:ext cx="874528" cy="870914"/>
          </a:xfrm>
          <a:prstGeom prst="rect">
            <a:avLst/>
          </a:prstGeom>
        </p:spPr>
      </p:pic>
      <p:pic>
        <p:nvPicPr>
          <p:cNvPr id="12" name="Picture 11">
            <a:extLst>
              <a:ext uri="{FF2B5EF4-FFF2-40B4-BE49-F238E27FC236}">
                <a16:creationId xmlns:a16="http://schemas.microsoft.com/office/drawing/2014/main" xmlns="" id="{A9F2F731-CF9F-0370-F947-0528C76890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117579" y="7366092"/>
            <a:ext cx="849927" cy="870914"/>
          </a:xfrm>
          <a:prstGeom prst="rect">
            <a:avLst/>
          </a:prstGeom>
        </p:spPr>
      </p:pic>
      <p:pic>
        <p:nvPicPr>
          <p:cNvPr id="13" name="Picture 12">
            <a:extLst>
              <a:ext uri="{FF2B5EF4-FFF2-40B4-BE49-F238E27FC236}">
                <a16:creationId xmlns:a16="http://schemas.microsoft.com/office/drawing/2014/main" xmlns="" id="{13268F5F-3444-6584-A7E9-6749664D2D72}"/>
              </a:ext>
            </a:extLst>
          </p:cNvPr>
          <p:cNvPicPr>
            <a:picLocks noChangeAspect="1"/>
          </p:cNvPicPr>
          <p:nvPr/>
        </p:nvPicPr>
        <p:blipFill>
          <a:blip r:embed="rId4"/>
          <a:stretch>
            <a:fillRect/>
          </a:stretch>
        </p:blipFill>
        <p:spPr>
          <a:xfrm>
            <a:off x="0" y="-320857"/>
            <a:ext cx="4457650" cy="2245335"/>
          </a:xfrm>
          <a:prstGeom prst="rect">
            <a:avLst/>
          </a:prstGeom>
        </p:spPr>
      </p:pic>
    </p:spTree>
    <p:extLst>
      <p:ext uri="{BB962C8B-B14F-4D97-AF65-F5344CB8AC3E}">
        <p14:creationId xmlns:p14="http://schemas.microsoft.com/office/powerpoint/2010/main" val="16876984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9450267" y="1714500"/>
            <a:ext cx="7499508" cy="7140414"/>
            <a:chOff x="0" y="0"/>
            <a:chExt cx="9999344" cy="9520552"/>
          </a:xfrm>
        </p:grpSpPr>
        <p:grpSp>
          <p:nvGrpSpPr>
            <p:cNvPr id="3" name="Group 3"/>
            <p:cNvGrpSpPr/>
            <p:nvPr/>
          </p:nvGrpSpPr>
          <p:grpSpPr>
            <a:xfrm>
              <a:off x="0" y="0"/>
              <a:ext cx="9999344" cy="9520552"/>
              <a:chOff x="0" y="0"/>
              <a:chExt cx="5631815" cy="5362150"/>
            </a:xfrm>
          </p:grpSpPr>
          <p:sp>
            <p:nvSpPr>
              <p:cNvPr id="4" name="Freeform 4"/>
              <p:cNvSpPr/>
              <p:nvPr/>
            </p:nvSpPr>
            <p:spPr>
              <a:xfrm>
                <a:off x="-19558" y="-6477"/>
                <a:ext cx="5670677" cy="5382471"/>
              </a:xfrm>
              <a:custGeom>
                <a:avLst/>
                <a:gdLst/>
                <a:ahLst/>
                <a:cxnLst/>
                <a:rect l="l" t="t" r="r" b="b"/>
                <a:pathLst>
                  <a:path w="5670677" h="5382471">
                    <a:moveTo>
                      <a:pt x="5641975" y="3669471"/>
                    </a:moveTo>
                    <a:cubicBezTo>
                      <a:pt x="5627497" y="4174700"/>
                      <a:pt x="5599938" y="4287603"/>
                      <a:pt x="5555742" y="4391489"/>
                    </a:cubicBezTo>
                    <a:cubicBezTo>
                      <a:pt x="5523103" y="4468071"/>
                      <a:pt x="5478018" y="4539444"/>
                      <a:pt x="5432425" y="4608914"/>
                    </a:cubicBezTo>
                    <a:cubicBezTo>
                      <a:pt x="5333111" y="4760424"/>
                      <a:pt x="5225161" y="4921460"/>
                      <a:pt x="5079873" y="5032585"/>
                    </a:cubicBezTo>
                    <a:cubicBezTo>
                      <a:pt x="4896358" y="5172793"/>
                      <a:pt x="4667123" y="5240230"/>
                      <a:pt x="4441698" y="5274266"/>
                    </a:cubicBezTo>
                    <a:cubicBezTo>
                      <a:pt x="4180332" y="5313764"/>
                      <a:pt x="3915664" y="5310842"/>
                      <a:pt x="3652012" y="5316811"/>
                    </a:cubicBezTo>
                    <a:cubicBezTo>
                      <a:pt x="3381502" y="5323034"/>
                      <a:pt x="3111373" y="5338909"/>
                      <a:pt x="2841244" y="5353515"/>
                    </a:cubicBezTo>
                    <a:cubicBezTo>
                      <a:pt x="2582291" y="5382471"/>
                      <a:pt x="1825117" y="5373072"/>
                      <a:pt x="1292479" y="5302841"/>
                    </a:cubicBezTo>
                    <a:cubicBezTo>
                      <a:pt x="841502" y="5243405"/>
                      <a:pt x="587502" y="5133042"/>
                      <a:pt x="286639" y="4771219"/>
                    </a:cubicBezTo>
                    <a:cubicBezTo>
                      <a:pt x="151130" y="4608278"/>
                      <a:pt x="54610" y="4411809"/>
                      <a:pt x="28702" y="4200227"/>
                    </a:cubicBezTo>
                    <a:cubicBezTo>
                      <a:pt x="0" y="259784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2830068" y="7620"/>
                    </a:cubicBezTo>
                    <a:cubicBezTo>
                      <a:pt x="2973578" y="0"/>
                      <a:pt x="3299079" y="39624"/>
                      <a:pt x="3574923" y="32004"/>
                    </a:cubicBezTo>
                    <a:cubicBezTo>
                      <a:pt x="3838575" y="24765"/>
                      <a:pt x="4183380" y="42672"/>
                      <a:pt x="4446016" y="72771"/>
                    </a:cubicBezTo>
                    <a:cubicBezTo>
                      <a:pt x="4881118" y="122428"/>
                      <a:pt x="5128133" y="161163"/>
                      <a:pt x="5379212" y="540258"/>
                    </a:cubicBezTo>
                    <a:cubicBezTo>
                      <a:pt x="5443220" y="638302"/>
                      <a:pt x="5500497" y="740664"/>
                      <a:pt x="5546217" y="848614"/>
                    </a:cubicBezTo>
                    <a:cubicBezTo>
                      <a:pt x="5632450" y="1052957"/>
                      <a:pt x="5670677" y="1273937"/>
                      <a:pt x="5641975" y="3669471"/>
                    </a:cubicBezTo>
                    <a:close/>
                  </a:path>
                </a:pathLst>
              </a:custGeom>
              <a:solidFill>
                <a:srgbClr val="FFF4DD"/>
              </a:solidFill>
            </p:spPr>
          </p:sp>
        </p:grpSp>
        <p:sp>
          <p:nvSpPr>
            <p:cNvPr id="5" name="TextBox 5"/>
            <p:cNvSpPr txBox="1"/>
            <p:nvPr/>
          </p:nvSpPr>
          <p:spPr>
            <a:xfrm>
              <a:off x="1364899" y="1500823"/>
              <a:ext cx="7269547" cy="1202808"/>
            </a:xfrm>
            <a:prstGeom prst="rect">
              <a:avLst/>
            </a:prstGeom>
          </p:spPr>
          <p:txBody>
            <a:bodyPr lIns="0" tIns="0" rIns="0" bIns="0" rtlCol="0" anchor="t">
              <a:spAutoFit/>
            </a:bodyPr>
            <a:lstStyle/>
            <a:p>
              <a:pPr marL="0" lvl="1" indent="0" algn="ctr">
                <a:lnSpc>
                  <a:spcPts val="6479"/>
                </a:lnSpc>
                <a:spcBef>
                  <a:spcPct val="0"/>
                </a:spcBef>
              </a:pPr>
              <a:endParaRPr lang="en-US" sz="7199" u="none" strike="noStrike" dirty="0">
                <a:solidFill>
                  <a:srgbClr val="000000"/>
                </a:solidFill>
                <a:latin typeface="KG Primary Penmanship"/>
              </a:endParaRPr>
            </a:p>
          </p:txBody>
        </p:sp>
      </p:grpSp>
      <p:sp>
        <p:nvSpPr>
          <p:cNvPr id="13" name="TextBox 12">
            <a:extLst>
              <a:ext uri="{FF2B5EF4-FFF2-40B4-BE49-F238E27FC236}">
                <a16:creationId xmlns:a16="http://schemas.microsoft.com/office/drawing/2014/main" xmlns="" id="{00F4CE2B-B9FD-EA7A-1C5B-D1508324DE90}"/>
              </a:ext>
            </a:extLst>
          </p:cNvPr>
          <p:cNvSpPr txBox="1"/>
          <p:nvPr/>
        </p:nvSpPr>
        <p:spPr>
          <a:xfrm>
            <a:off x="9768987" y="2640072"/>
            <a:ext cx="6861729" cy="5299079"/>
          </a:xfrm>
          <a:prstGeom prst="rect">
            <a:avLst/>
          </a:prstGeom>
          <a:noFill/>
        </p:spPr>
        <p:txBody>
          <a:bodyPr wrap="square">
            <a:spAutoFit/>
          </a:bodyPr>
          <a:lstStyle/>
          <a:p>
            <a:pPr algn="ctr">
              <a:lnSpc>
                <a:spcPct val="200000"/>
              </a:lnSpc>
            </a:pPr>
            <a:r>
              <a:rPr lang="en-US" sz="4400" dirty="0">
                <a:latin typeface="Arial" panose="020B0604020202020204" pitchFamily="34" charset="0"/>
                <a:cs typeface="Arial" panose="020B0604020202020204" pitchFamily="34" charset="0"/>
              </a:rPr>
              <a:t>Em </a:t>
            </a: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quan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nhiệt</a:t>
            </a:r>
            <a:r>
              <a:rPr lang="en-US" sz="4400" dirty="0">
                <a:latin typeface="Arial" panose="020B0604020202020204" pitchFamily="34" charset="0"/>
                <a:cs typeface="Arial" panose="020B0604020202020204" pitchFamily="34" charset="0"/>
              </a:rPr>
              <a:t> dung </a:t>
            </a:r>
            <a:r>
              <a:rPr lang="en-US" sz="4400" dirty="0" err="1">
                <a:latin typeface="Arial" panose="020B0604020202020204" pitchFamily="34" charset="0"/>
                <a:cs typeface="Arial" panose="020B0604020202020204" pitchFamily="34" charset="0"/>
              </a:rPr>
              <a:t>riêng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thích</a:t>
            </a:r>
            <a:r>
              <a:rPr lang="en-US" sz="4400" dirty="0">
                <a:latin typeface="Arial" panose="020B0604020202020204" pitchFamily="34" charset="0"/>
                <a:cs typeface="Arial" panose="020B0604020202020204" pitchFamily="34" charset="0"/>
              </a:rPr>
              <a:t>.</a:t>
            </a:r>
          </a:p>
        </p:txBody>
      </p:sp>
      <p:sp>
        <p:nvSpPr>
          <p:cNvPr id="14" name="Google Shape;4790;p48">
            <a:extLst>
              <a:ext uri="{FF2B5EF4-FFF2-40B4-BE49-F238E27FC236}">
                <a16:creationId xmlns:a16="http://schemas.microsoft.com/office/drawing/2014/main" xmlns="" id="{191B4F94-D8D5-8F99-D0A8-CD92FDCA39D9}"/>
              </a:ext>
            </a:extLst>
          </p:cNvPr>
          <p:cNvSpPr txBox="1">
            <a:spLocks/>
          </p:cNvSpPr>
          <p:nvPr/>
        </p:nvSpPr>
        <p:spPr>
          <a:xfrm>
            <a:off x="1460782" y="1333500"/>
            <a:ext cx="7383880" cy="1145400"/>
          </a:xfrm>
          <a:prstGeom prst="rect">
            <a:avLst/>
          </a:prstGeom>
          <a:noFill/>
          <a:ln>
            <a:noFill/>
          </a:ln>
        </p:spPr>
        <p:txBody>
          <a:bodyPr spcFirstLastPara="1" wrap="square" lIns="182850" tIns="182850" rIns="182850" bIns="18285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1pPr>
            <a:lvl2pPr marR="0" lvl="1"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2pPr>
            <a:lvl3pPr marR="0" lvl="2"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3pPr>
            <a:lvl4pPr marR="0" lvl="3"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4pPr>
            <a:lvl5pPr marR="0" lvl="4"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5pPr>
            <a:lvl6pPr marR="0" lvl="5"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6pPr>
            <a:lvl7pPr marR="0" lvl="6"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7pPr>
            <a:lvl8pPr marR="0" lvl="7"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8pPr>
            <a:lvl9pPr marR="0" lvl="8"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9pPr>
          </a:lstStyle>
          <a:p>
            <a:pPr algn="ctr" defTabSz="1828800">
              <a:lnSpc>
                <a:spcPct val="150000"/>
              </a:lnSpc>
              <a:buClr>
                <a:srgbClr val="FFC8BB"/>
              </a:buClr>
            </a:pPr>
            <a:r>
              <a:rPr lang="en-US" sz="7200" kern="0" dirty="0">
                <a:solidFill>
                  <a:schemeClr val="bg1"/>
                </a:solidFill>
                <a:latin typeface="Arial" panose="020B0604020202020204" pitchFamily="34" charset="0"/>
                <a:cs typeface="Arial" panose="020B0604020202020204" pitchFamily="34" charset="0"/>
              </a:rPr>
              <a:t>VẬN DỤNG</a:t>
            </a:r>
          </a:p>
        </p:txBody>
      </p:sp>
      <p:pic>
        <p:nvPicPr>
          <p:cNvPr id="15" name="Picture 14">
            <a:extLst>
              <a:ext uri="{FF2B5EF4-FFF2-40B4-BE49-F238E27FC236}">
                <a16:creationId xmlns:a16="http://schemas.microsoft.com/office/drawing/2014/main" xmlns="" id="{FC16BED8-C4C1-ABAA-287B-BBDA33D36F85}"/>
              </a:ext>
            </a:extLst>
          </p:cNvPr>
          <p:cNvPicPr>
            <a:picLocks noChangeAspect="1"/>
          </p:cNvPicPr>
          <p:nvPr/>
        </p:nvPicPr>
        <p:blipFill>
          <a:blip r:embed="rId2"/>
          <a:stretch>
            <a:fillRect/>
          </a:stretch>
        </p:blipFill>
        <p:spPr>
          <a:xfrm flipH="1">
            <a:off x="2485722" y="4145328"/>
            <a:ext cx="5334000" cy="614167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1115069" y="1006841"/>
            <a:ext cx="9562318" cy="8273317"/>
            <a:chOff x="0" y="0"/>
            <a:chExt cx="25933954" cy="22438056"/>
          </a:xfrm>
        </p:grpSpPr>
        <p:sp>
          <p:nvSpPr>
            <p:cNvPr id="3" name="Freeform 3"/>
            <p:cNvSpPr/>
            <p:nvPr/>
          </p:nvSpPr>
          <p:spPr>
            <a:xfrm>
              <a:off x="-50165" y="-508"/>
              <a:ext cx="25998344" cy="22441485"/>
            </a:xfrm>
            <a:custGeom>
              <a:avLst/>
              <a:gdLst/>
              <a:ahLst/>
              <a:cxnLst/>
              <a:rect l="l" t="t" r="r" b="b"/>
              <a:pathLst>
                <a:path w="25998344" h="22441485">
                  <a:moveTo>
                    <a:pt x="25979928" y="21234986"/>
                  </a:moveTo>
                  <a:cubicBezTo>
                    <a:pt x="25966213" y="21540292"/>
                    <a:pt x="25926334" y="21877987"/>
                    <a:pt x="25716276" y="22117254"/>
                  </a:cubicBezTo>
                  <a:cubicBezTo>
                    <a:pt x="25633599" y="22211489"/>
                    <a:pt x="25526284" y="22280195"/>
                    <a:pt x="25408047" y="22320581"/>
                  </a:cubicBezTo>
                  <a:cubicBezTo>
                    <a:pt x="25296922" y="22358554"/>
                    <a:pt x="25180971" y="22366555"/>
                    <a:pt x="25064640" y="22373921"/>
                  </a:cubicBezTo>
                  <a:cubicBezTo>
                    <a:pt x="24810258" y="22390050"/>
                    <a:pt x="24555623" y="22405037"/>
                    <a:pt x="24300989" y="22416974"/>
                  </a:cubicBezTo>
                  <a:cubicBezTo>
                    <a:pt x="23509363" y="22430816"/>
                    <a:pt x="20123068" y="22441486"/>
                    <a:pt x="16733875" y="22437548"/>
                  </a:cubicBezTo>
                  <a:cubicBezTo>
                    <a:pt x="13659785" y="22433991"/>
                    <a:pt x="10587146" y="22422688"/>
                    <a:pt x="7513056" y="22417228"/>
                  </a:cubicBezTo>
                  <a:cubicBezTo>
                    <a:pt x="5374114" y="22413417"/>
                    <a:pt x="3235175" y="22409481"/>
                    <a:pt x="1903222" y="22411894"/>
                  </a:cubicBezTo>
                  <a:cubicBezTo>
                    <a:pt x="1724279" y="22414180"/>
                    <a:pt x="1545209" y="22418244"/>
                    <a:pt x="1366266" y="22412275"/>
                  </a:cubicBezTo>
                  <a:cubicBezTo>
                    <a:pt x="1203325" y="22406813"/>
                    <a:pt x="1034288" y="22397163"/>
                    <a:pt x="877824" y="22347632"/>
                  </a:cubicBezTo>
                  <a:cubicBezTo>
                    <a:pt x="717296" y="22296832"/>
                    <a:pt x="571881" y="22203361"/>
                    <a:pt x="459994" y="22077376"/>
                  </a:cubicBezTo>
                  <a:cubicBezTo>
                    <a:pt x="340233" y="21942629"/>
                    <a:pt x="253238" y="21773212"/>
                    <a:pt x="219710" y="21595791"/>
                  </a:cubicBezTo>
                  <a:cubicBezTo>
                    <a:pt x="199390" y="21488350"/>
                    <a:pt x="195072" y="21378749"/>
                    <a:pt x="194056" y="21269656"/>
                  </a:cubicBezTo>
                  <a:cubicBezTo>
                    <a:pt x="192913" y="21154466"/>
                    <a:pt x="193040" y="21039151"/>
                    <a:pt x="191897" y="20923963"/>
                  </a:cubicBezTo>
                  <a:cubicBezTo>
                    <a:pt x="187452" y="20448601"/>
                    <a:pt x="175260" y="16198484"/>
                    <a:pt x="155702" y="11866111"/>
                  </a:cubicBezTo>
                  <a:cubicBezTo>
                    <a:pt x="136144" y="7552271"/>
                    <a:pt x="109093" y="3239591"/>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875092" y="1016"/>
                    <a:pt x="10720741" y="508"/>
                  </a:cubicBezTo>
                  <a:cubicBezTo>
                    <a:pt x="15673847" y="0"/>
                    <a:pt x="20626951" y="8509"/>
                    <a:pt x="24185926" y="20447"/>
                  </a:cubicBezTo>
                  <a:cubicBezTo>
                    <a:pt x="24414399" y="26797"/>
                    <a:pt x="24642746" y="34036"/>
                    <a:pt x="24871219" y="41783"/>
                  </a:cubicBezTo>
                  <a:cubicBezTo>
                    <a:pt x="24977518" y="45339"/>
                    <a:pt x="25084578" y="45339"/>
                    <a:pt x="25190116" y="60325"/>
                  </a:cubicBezTo>
                  <a:cubicBezTo>
                    <a:pt x="25282191" y="73406"/>
                    <a:pt x="25372488" y="97409"/>
                    <a:pt x="25458213" y="133604"/>
                  </a:cubicBezTo>
                  <a:cubicBezTo>
                    <a:pt x="25586101" y="187579"/>
                    <a:pt x="25728469" y="273050"/>
                    <a:pt x="25788285" y="404368"/>
                  </a:cubicBezTo>
                  <a:cubicBezTo>
                    <a:pt x="25837816" y="513207"/>
                    <a:pt x="25856739" y="634619"/>
                    <a:pt x="25871471" y="752348"/>
                  </a:cubicBezTo>
                  <a:cubicBezTo>
                    <a:pt x="25905888" y="1026287"/>
                    <a:pt x="25904618" y="1304036"/>
                    <a:pt x="25902967" y="1579753"/>
                  </a:cubicBezTo>
                  <a:cubicBezTo>
                    <a:pt x="25900934" y="1908302"/>
                    <a:pt x="25902458" y="3999495"/>
                    <a:pt x="25900172" y="6997404"/>
                  </a:cubicBezTo>
                  <a:cubicBezTo>
                    <a:pt x="25897632" y="10191082"/>
                    <a:pt x="25905379" y="13378966"/>
                    <a:pt x="25927223" y="16566855"/>
                  </a:cubicBezTo>
                  <a:cubicBezTo>
                    <a:pt x="25952496" y="20280648"/>
                    <a:pt x="25998344" y="20826426"/>
                    <a:pt x="25979928" y="21234986"/>
                  </a:cubicBezTo>
                  <a:close/>
                </a:path>
              </a:pathLst>
            </a:custGeom>
            <a:solidFill>
              <a:srgbClr val="FFF4DD"/>
            </a:solidFill>
          </p:spPr>
        </p:sp>
      </p:grpSp>
      <p:sp>
        <p:nvSpPr>
          <p:cNvPr id="23" name="TextBox 23"/>
          <p:cNvSpPr txBox="1"/>
          <p:nvPr/>
        </p:nvSpPr>
        <p:spPr>
          <a:xfrm>
            <a:off x="1749401" y="2286065"/>
            <a:ext cx="8280401" cy="5947269"/>
          </a:xfrm>
          <a:prstGeom prst="rect">
            <a:avLst/>
          </a:prstGeom>
        </p:spPr>
        <p:txBody>
          <a:bodyPr lIns="0" tIns="0" rIns="0" bIns="0" rtlCol="0" anchor="t">
            <a:spAutoFit/>
          </a:bodyPr>
          <a:lstStyle/>
          <a:p>
            <a:pPr marL="0" lvl="1" indent="0" algn="ctr">
              <a:lnSpc>
                <a:spcPts val="12646"/>
              </a:lnSpc>
            </a:pPr>
            <a:r>
              <a:rPr lang="en-US" sz="10000" b="1" u="none" strike="noStrike" spc="-208" dirty="0">
                <a:solidFill>
                  <a:schemeClr val="tx2">
                    <a:lumMod val="75000"/>
                  </a:schemeClr>
                </a:solidFill>
                <a:latin typeface="Arial" panose="020B0604020202020204" pitchFamily="34" charset="0"/>
                <a:cs typeface="Arial" panose="020B0604020202020204" pitchFamily="34" charset="0"/>
              </a:rPr>
              <a:t>BÀI </a:t>
            </a:r>
            <a:r>
              <a:rPr lang="en-US" sz="10000" b="1" spc="-208" dirty="0">
                <a:solidFill>
                  <a:schemeClr val="tx2">
                    <a:lumMod val="75000"/>
                  </a:schemeClr>
                </a:solidFill>
                <a:latin typeface="Arial" panose="020B0604020202020204" pitchFamily="34" charset="0"/>
                <a:cs typeface="Arial" panose="020B0604020202020204" pitchFamily="34" charset="0"/>
              </a:rPr>
              <a:t>4: </a:t>
            </a:r>
          </a:p>
          <a:p>
            <a:pPr marL="0" lvl="1" indent="0" algn="ctr">
              <a:lnSpc>
                <a:spcPct val="150000"/>
              </a:lnSpc>
            </a:pPr>
            <a:r>
              <a:rPr lang="en-US" sz="10000" b="1" spc="-208" dirty="0">
                <a:solidFill>
                  <a:schemeClr val="tx2">
                    <a:lumMod val="75000"/>
                  </a:schemeClr>
                </a:solidFill>
                <a:latin typeface="Arial" panose="020B0604020202020204" pitchFamily="34" charset="0"/>
                <a:cs typeface="Arial" panose="020B0604020202020204" pitchFamily="34" charset="0"/>
              </a:rPr>
              <a:t>NHIỆT DUNG RIÊNG</a:t>
            </a:r>
            <a:endParaRPr lang="en-US" sz="10000" b="1" u="none" strike="noStrike" spc="-208" dirty="0">
              <a:solidFill>
                <a:schemeClr val="tx2">
                  <a:lumMod val="75000"/>
                </a:schemeClr>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xmlns="" id="{DD71D793-4AEB-3017-D085-51987A5AD5DF}"/>
              </a:ext>
            </a:extLst>
          </p:cNvPr>
          <p:cNvGrpSpPr/>
          <p:nvPr/>
        </p:nvGrpSpPr>
        <p:grpSpPr>
          <a:xfrm>
            <a:off x="11192871" y="1036045"/>
            <a:ext cx="5998557" cy="8274119"/>
            <a:chOff x="11014621" y="1006841"/>
            <a:chExt cx="5998557" cy="8274119"/>
          </a:xfrm>
        </p:grpSpPr>
        <p:grpSp>
          <p:nvGrpSpPr>
            <p:cNvPr id="4" name="Group 4"/>
            <p:cNvGrpSpPr/>
            <p:nvPr/>
          </p:nvGrpSpPr>
          <p:grpSpPr>
            <a:xfrm>
              <a:off x="11028383" y="1006841"/>
              <a:ext cx="5964218" cy="2126717"/>
              <a:chOff x="0" y="0"/>
              <a:chExt cx="22398675" cy="7752504"/>
            </a:xfrm>
          </p:grpSpPr>
          <p:sp>
            <p:nvSpPr>
              <p:cNvPr id="5" name="Freeform 5"/>
              <p:cNvSpPr/>
              <p:nvPr/>
            </p:nvSpPr>
            <p:spPr>
              <a:xfrm>
                <a:off x="-50165" y="-508"/>
                <a:ext cx="22463064" cy="7755932"/>
              </a:xfrm>
              <a:custGeom>
                <a:avLst/>
                <a:gdLst/>
                <a:ahLst/>
                <a:cxnLst/>
                <a:rect l="l" t="t" r="r" b="b"/>
                <a:pathLst>
                  <a:path w="22463064" h="7755932">
                    <a:moveTo>
                      <a:pt x="22444649" y="6549432"/>
                    </a:moveTo>
                    <a:cubicBezTo>
                      <a:pt x="22430932" y="6854741"/>
                      <a:pt x="22391054" y="7192433"/>
                      <a:pt x="22180997" y="7431702"/>
                    </a:cubicBezTo>
                    <a:cubicBezTo>
                      <a:pt x="22098320" y="7525935"/>
                      <a:pt x="21991004" y="7594642"/>
                      <a:pt x="21872768" y="7635029"/>
                    </a:cubicBezTo>
                    <a:cubicBezTo>
                      <a:pt x="21761643" y="7673002"/>
                      <a:pt x="21645692" y="7681003"/>
                      <a:pt x="21529359" y="7688368"/>
                    </a:cubicBezTo>
                    <a:cubicBezTo>
                      <a:pt x="21274978" y="7704497"/>
                      <a:pt x="21020344" y="7719483"/>
                      <a:pt x="20765708" y="7731421"/>
                    </a:cubicBezTo>
                    <a:cubicBezTo>
                      <a:pt x="20061069" y="7745265"/>
                      <a:pt x="17217164" y="7755932"/>
                      <a:pt x="14370821" y="7751995"/>
                    </a:cubicBezTo>
                    <a:cubicBezTo>
                      <a:pt x="11789111" y="7748440"/>
                      <a:pt x="9208620" y="7737137"/>
                      <a:pt x="6626910" y="7731676"/>
                    </a:cubicBezTo>
                    <a:cubicBezTo>
                      <a:pt x="4830565" y="7727866"/>
                      <a:pt x="3034223" y="7723929"/>
                      <a:pt x="1903222" y="7726342"/>
                    </a:cubicBezTo>
                    <a:cubicBezTo>
                      <a:pt x="1724279" y="7728628"/>
                      <a:pt x="1545209" y="7732692"/>
                      <a:pt x="1366266" y="7726722"/>
                    </a:cubicBezTo>
                    <a:cubicBezTo>
                      <a:pt x="1203325" y="7721262"/>
                      <a:pt x="1034288" y="7711609"/>
                      <a:pt x="877824" y="7662080"/>
                    </a:cubicBezTo>
                    <a:cubicBezTo>
                      <a:pt x="717296" y="7611280"/>
                      <a:pt x="571881" y="7517807"/>
                      <a:pt x="459994" y="7391824"/>
                    </a:cubicBezTo>
                    <a:cubicBezTo>
                      <a:pt x="340233" y="7257077"/>
                      <a:pt x="253238" y="7087658"/>
                      <a:pt x="219710" y="6910240"/>
                    </a:cubicBezTo>
                    <a:cubicBezTo>
                      <a:pt x="199390" y="6802797"/>
                      <a:pt x="195072" y="6693196"/>
                      <a:pt x="194056" y="6584104"/>
                    </a:cubicBezTo>
                    <a:cubicBezTo>
                      <a:pt x="192913" y="6468915"/>
                      <a:pt x="193040" y="6353599"/>
                      <a:pt x="191897" y="6238410"/>
                    </a:cubicBezTo>
                    <a:cubicBezTo>
                      <a:pt x="187452" y="5763049"/>
                      <a:pt x="175260" y="4893380"/>
                      <a:pt x="155702" y="4015344"/>
                    </a:cubicBezTo>
                    <a:cubicBezTo>
                      <a:pt x="136144" y="3141065"/>
                      <a:pt x="109093" y="226702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251301" y="1016"/>
                      <a:pt x="9320817" y="508"/>
                    </a:cubicBezTo>
                    <a:cubicBezTo>
                      <a:pt x="13480578" y="0"/>
                      <a:pt x="17640338" y="8509"/>
                      <a:pt x="20650647" y="20447"/>
                    </a:cubicBezTo>
                    <a:cubicBezTo>
                      <a:pt x="20879120" y="26797"/>
                      <a:pt x="21107466" y="34036"/>
                      <a:pt x="21335939" y="41783"/>
                    </a:cubicBezTo>
                    <a:cubicBezTo>
                      <a:pt x="21442238" y="45339"/>
                      <a:pt x="21549299" y="45339"/>
                      <a:pt x="21654835" y="60325"/>
                    </a:cubicBezTo>
                    <a:cubicBezTo>
                      <a:pt x="21746910" y="73406"/>
                      <a:pt x="21837207" y="97409"/>
                      <a:pt x="21922932" y="133604"/>
                    </a:cubicBezTo>
                    <a:cubicBezTo>
                      <a:pt x="22050822" y="187579"/>
                      <a:pt x="22193189" y="273050"/>
                      <a:pt x="22253005" y="404368"/>
                    </a:cubicBezTo>
                    <a:cubicBezTo>
                      <a:pt x="22302535" y="513207"/>
                      <a:pt x="22321458" y="634619"/>
                      <a:pt x="22336191" y="752348"/>
                    </a:cubicBezTo>
                    <a:cubicBezTo>
                      <a:pt x="22370607" y="1026287"/>
                      <a:pt x="22369338" y="1304036"/>
                      <a:pt x="22367686" y="1579753"/>
                    </a:cubicBezTo>
                    <a:cubicBezTo>
                      <a:pt x="22365656" y="1908302"/>
                      <a:pt x="22367180" y="2421028"/>
                      <a:pt x="22364893" y="3028610"/>
                    </a:cubicBezTo>
                    <a:cubicBezTo>
                      <a:pt x="22362353" y="3675869"/>
                      <a:pt x="22370100" y="4321952"/>
                      <a:pt x="22391944" y="4968037"/>
                    </a:cubicBezTo>
                    <a:cubicBezTo>
                      <a:pt x="22417217" y="5720707"/>
                      <a:pt x="22463064" y="6140874"/>
                      <a:pt x="22444649" y="6549432"/>
                    </a:cubicBezTo>
                    <a:close/>
                  </a:path>
                </a:pathLst>
              </a:custGeom>
              <a:solidFill>
                <a:srgbClr val="C2D4FF"/>
              </a:solidFill>
            </p:spPr>
          </p:sp>
        </p:grpSp>
        <p:grpSp>
          <p:nvGrpSpPr>
            <p:cNvPr id="6" name="Group 6"/>
            <p:cNvGrpSpPr/>
            <p:nvPr/>
          </p:nvGrpSpPr>
          <p:grpSpPr>
            <a:xfrm>
              <a:off x="11028383" y="2172731"/>
              <a:ext cx="5981363" cy="2558552"/>
              <a:chOff x="0" y="0"/>
              <a:chExt cx="22398675" cy="9326670"/>
            </a:xfrm>
          </p:grpSpPr>
          <p:sp>
            <p:nvSpPr>
              <p:cNvPr id="7" name="Freeform 7"/>
              <p:cNvSpPr/>
              <p:nvPr/>
            </p:nvSpPr>
            <p:spPr>
              <a:xfrm>
                <a:off x="-50165" y="-508"/>
                <a:ext cx="22463064" cy="9330099"/>
              </a:xfrm>
              <a:custGeom>
                <a:avLst/>
                <a:gdLst/>
                <a:ahLst/>
                <a:cxnLst/>
                <a:rect l="l" t="t" r="r" b="b"/>
                <a:pathLst>
                  <a:path w="22463064" h="9330099">
                    <a:moveTo>
                      <a:pt x="22444649" y="8123599"/>
                    </a:moveTo>
                    <a:cubicBezTo>
                      <a:pt x="22430932" y="8428907"/>
                      <a:pt x="22391054" y="8766600"/>
                      <a:pt x="22180997" y="9005868"/>
                    </a:cubicBezTo>
                    <a:cubicBezTo>
                      <a:pt x="22098320" y="9100102"/>
                      <a:pt x="21991004" y="9168809"/>
                      <a:pt x="21872768" y="9209196"/>
                    </a:cubicBezTo>
                    <a:cubicBezTo>
                      <a:pt x="21761643" y="9247168"/>
                      <a:pt x="21645692" y="9255169"/>
                      <a:pt x="21529359" y="9262535"/>
                    </a:cubicBezTo>
                    <a:cubicBezTo>
                      <a:pt x="21274978" y="9278664"/>
                      <a:pt x="21020344" y="9293650"/>
                      <a:pt x="20765708" y="9305588"/>
                    </a:cubicBezTo>
                    <a:cubicBezTo>
                      <a:pt x="20061069" y="9319431"/>
                      <a:pt x="17217164" y="9330099"/>
                      <a:pt x="14370821" y="9326162"/>
                    </a:cubicBezTo>
                    <a:cubicBezTo>
                      <a:pt x="11789111" y="9322606"/>
                      <a:pt x="9208620" y="9311303"/>
                      <a:pt x="6626910" y="9305842"/>
                    </a:cubicBezTo>
                    <a:cubicBezTo>
                      <a:pt x="4830565" y="9302032"/>
                      <a:pt x="3034223" y="9298096"/>
                      <a:pt x="1903222" y="9300509"/>
                    </a:cubicBezTo>
                    <a:cubicBezTo>
                      <a:pt x="1724279" y="9302794"/>
                      <a:pt x="1545209" y="9306859"/>
                      <a:pt x="1366266" y="9300889"/>
                    </a:cubicBezTo>
                    <a:cubicBezTo>
                      <a:pt x="1203325" y="9295428"/>
                      <a:pt x="1034288" y="9285776"/>
                      <a:pt x="877824" y="9236247"/>
                    </a:cubicBezTo>
                    <a:cubicBezTo>
                      <a:pt x="717296" y="9185447"/>
                      <a:pt x="571881" y="9091974"/>
                      <a:pt x="459994" y="8965990"/>
                    </a:cubicBezTo>
                    <a:cubicBezTo>
                      <a:pt x="340233" y="8831243"/>
                      <a:pt x="253238" y="8661825"/>
                      <a:pt x="219710" y="8484406"/>
                    </a:cubicBezTo>
                    <a:cubicBezTo>
                      <a:pt x="199390" y="8376964"/>
                      <a:pt x="195072" y="8267363"/>
                      <a:pt x="194056" y="8158271"/>
                    </a:cubicBezTo>
                    <a:cubicBezTo>
                      <a:pt x="192913" y="8043081"/>
                      <a:pt x="193040" y="7927765"/>
                      <a:pt x="191897" y="7812576"/>
                    </a:cubicBezTo>
                    <a:cubicBezTo>
                      <a:pt x="187452" y="7337215"/>
                      <a:pt x="175260" y="6105191"/>
                      <a:pt x="155702" y="4856880"/>
                    </a:cubicBezTo>
                    <a:cubicBezTo>
                      <a:pt x="136144" y="3613908"/>
                      <a:pt x="109093" y="2371271"/>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251301" y="1016"/>
                      <a:pt x="9320817" y="508"/>
                    </a:cubicBezTo>
                    <a:cubicBezTo>
                      <a:pt x="13480578" y="0"/>
                      <a:pt x="17640338" y="8509"/>
                      <a:pt x="20650647" y="20447"/>
                    </a:cubicBezTo>
                    <a:cubicBezTo>
                      <a:pt x="20879120" y="26797"/>
                      <a:pt x="21107466" y="34036"/>
                      <a:pt x="21335939" y="41783"/>
                    </a:cubicBezTo>
                    <a:cubicBezTo>
                      <a:pt x="21442238" y="45339"/>
                      <a:pt x="21549299" y="45339"/>
                      <a:pt x="21654835" y="60325"/>
                    </a:cubicBezTo>
                    <a:cubicBezTo>
                      <a:pt x="21746910" y="73406"/>
                      <a:pt x="21837207" y="97409"/>
                      <a:pt x="21922932" y="133604"/>
                    </a:cubicBezTo>
                    <a:cubicBezTo>
                      <a:pt x="22050822" y="187579"/>
                      <a:pt x="22193189" y="273050"/>
                      <a:pt x="22253005" y="404368"/>
                    </a:cubicBezTo>
                    <a:cubicBezTo>
                      <a:pt x="22302535" y="513207"/>
                      <a:pt x="22321458" y="634619"/>
                      <a:pt x="22336191" y="752348"/>
                    </a:cubicBezTo>
                    <a:cubicBezTo>
                      <a:pt x="22370607" y="1026287"/>
                      <a:pt x="22369338" y="1304036"/>
                      <a:pt x="22367686" y="1579753"/>
                    </a:cubicBezTo>
                    <a:cubicBezTo>
                      <a:pt x="22365656" y="1908302"/>
                      <a:pt x="22367180" y="2590227"/>
                      <a:pt x="22364893" y="3454031"/>
                    </a:cubicBezTo>
                    <a:cubicBezTo>
                      <a:pt x="22362353" y="4374244"/>
                      <a:pt x="22370100" y="5292788"/>
                      <a:pt x="22391944" y="6211332"/>
                    </a:cubicBezTo>
                    <a:cubicBezTo>
                      <a:pt x="22417217" y="7281409"/>
                      <a:pt x="22463064" y="7715040"/>
                      <a:pt x="22444649" y="8123599"/>
                    </a:cubicBezTo>
                    <a:close/>
                  </a:path>
                </a:pathLst>
              </a:custGeom>
              <a:solidFill>
                <a:srgbClr val="37845D"/>
              </a:solidFill>
            </p:spPr>
          </p:sp>
        </p:grpSp>
        <p:grpSp>
          <p:nvGrpSpPr>
            <p:cNvPr id="8" name="Group 8"/>
            <p:cNvGrpSpPr/>
            <p:nvPr/>
          </p:nvGrpSpPr>
          <p:grpSpPr>
            <a:xfrm>
              <a:off x="11014621" y="4987727"/>
              <a:ext cx="5998557" cy="4293233"/>
              <a:chOff x="-50167" y="-507"/>
              <a:chExt cx="21866495" cy="15650090"/>
            </a:xfrm>
          </p:grpSpPr>
          <p:sp>
            <p:nvSpPr>
              <p:cNvPr id="9" name="Freeform 9"/>
              <p:cNvSpPr/>
              <p:nvPr/>
            </p:nvSpPr>
            <p:spPr>
              <a:xfrm>
                <a:off x="-50167" y="-507"/>
                <a:ext cx="21866495" cy="15650090"/>
              </a:xfrm>
              <a:custGeom>
                <a:avLst/>
                <a:gdLst/>
                <a:ahLst/>
                <a:cxnLst/>
                <a:rect l="l" t="t" r="r" b="b"/>
                <a:pathLst>
                  <a:path w="22463064" h="15650089">
                    <a:moveTo>
                      <a:pt x="22444649" y="14443589"/>
                    </a:moveTo>
                    <a:cubicBezTo>
                      <a:pt x="22430932" y="14748898"/>
                      <a:pt x="22391054" y="15086590"/>
                      <a:pt x="22180997" y="15325858"/>
                    </a:cubicBezTo>
                    <a:cubicBezTo>
                      <a:pt x="22098320" y="15420092"/>
                      <a:pt x="21991004" y="15488798"/>
                      <a:pt x="21872768" y="15529185"/>
                    </a:cubicBezTo>
                    <a:cubicBezTo>
                      <a:pt x="21761643" y="15567158"/>
                      <a:pt x="21645692" y="15575159"/>
                      <a:pt x="21529359" y="15582524"/>
                    </a:cubicBezTo>
                    <a:cubicBezTo>
                      <a:pt x="21274978" y="15598654"/>
                      <a:pt x="21020344" y="15613640"/>
                      <a:pt x="20765708" y="15625578"/>
                    </a:cubicBezTo>
                    <a:cubicBezTo>
                      <a:pt x="20061069" y="15639422"/>
                      <a:pt x="17217164" y="15650089"/>
                      <a:pt x="14370821" y="15646151"/>
                    </a:cubicBezTo>
                    <a:cubicBezTo>
                      <a:pt x="11789111" y="15642597"/>
                      <a:pt x="9208620" y="15631293"/>
                      <a:pt x="6626910" y="15625832"/>
                    </a:cubicBezTo>
                    <a:cubicBezTo>
                      <a:pt x="4830565" y="15622023"/>
                      <a:pt x="3034223" y="15618085"/>
                      <a:pt x="1903222" y="15620499"/>
                    </a:cubicBezTo>
                    <a:cubicBezTo>
                      <a:pt x="1724279" y="15622784"/>
                      <a:pt x="1545209" y="15626849"/>
                      <a:pt x="1366266" y="15620879"/>
                    </a:cubicBezTo>
                    <a:cubicBezTo>
                      <a:pt x="1203325" y="15615418"/>
                      <a:pt x="1034288" y="15605766"/>
                      <a:pt x="877824" y="15556236"/>
                    </a:cubicBezTo>
                    <a:cubicBezTo>
                      <a:pt x="717296" y="15505436"/>
                      <a:pt x="571881" y="15411964"/>
                      <a:pt x="459994" y="15285980"/>
                    </a:cubicBezTo>
                    <a:cubicBezTo>
                      <a:pt x="340233" y="15151233"/>
                      <a:pt x="253238" y="14981815"/>
                      <a:pt x="219710" y="14804397"/>
                    </a:cubicBezTo>
                    <a:cubicBezTo>
                      <a:pt x="199390" y="14696954"/>
                      <a:pt x="195072" y="14587353"/>
                      <a:pt x="194056" y="14478260"/>
                    </a:cubicBezTo>
                    <a:cubicBezTo>
                      <a:pt x="192913" y="14363072"/>
                      <a:pt x="193040" y="14247755"/>
                      <a:pt x="191897" y="14132566"/>
                    </a:cubicBezTo>
                    <a:cubicBezTo>
                      <a:pt x="187452" y="13657205"/>
                      <a:pt x="175260" y="10970391"/>
                      <a:pt x="155702" y="8235491"/>
                    </a:cubicBezTo>
                    <a:cubicBezTo>
                      <a:pt x="136144" y="5512290"/>
                      <a:pt x="109093" y="2789821"/>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251301" y="1016"/>
                      <a:pt x="9320817" y="508"/>
                    </a:cubicBezTo>
                    <a:cubicBezTo>
                      <a:pt x="13480578" y="0"/>
                      <a:pt x="17640338" y="8509"/>
                      <a:pt x="20650647" y="20447"/>
                    </a:cubicBezTo>
                    <a:cubicBezTo>
                      <a:pt x="20879120" y="26797"/>
                      <a:pt x="21107466" y="34036"/>
                      <a:pt x="21335939" y="41783"/>
                    </a:cubicBezTo>
                    <a:cubicBezTo>
                      <a:pt x="21442238" y="45339"/>
                      <a:pt x="21549299" y="45339"/>
                      <a:pt x="21654835" y="60325"/>
                    </a:cubicBezTo>
                    <a:cubicBezTo>
                      <a:pt x="21746910" y="73406"/>
                      <a:pt x="21837207" y="97409"/>
                      <a:pt x="21922932" y="133604"/>
                    </a:cubicBezTo>
                    <a:cubicBezTo>
                      <a:pt x="22050822" y="187579"/>
                      <a:pt x="22193189" y="273050"/>
                      <a:pt x="22253005" y="404368"/>
                    </a:cubicBezTo>
                    <a:cubicBezTo>
                      <a:pt x="22302535" y="513207"/>
                      <a:pt x="22321458" y="634619"/>
                      <a:pt x="22336191" y="752348"/>
                    </a:cubicBezTo>
                    <a:cubicBezTo>
                      <a:pt x="22370607" y="1026287"/>
                      <a:pt x="22369338" y="1304036"/>
                      <a:pt x="22367686" y="1579753"/>
                    </a:cubicBezTo>
                    <a:cubicBezTo>
                      <a:pt x="22365656" y="1908302"/>
                      <a:pt x="22367180" y="3269527"/>
                      <a:pt x="22364893" y="5162019"/>
                    </a:cubicBezTo>
                    <a:cubicBezTo>
                      <a:pt x="22362353" y="7178094"/>
                      <a:pt x="22370100" y="9190512"/>
                      <a:pt x="22391944" y="11202932"/>
                    </a:cubicBezTo>
                    <a:cubicBezTo>
                      <a:pt x="22417217" y="13547342"/>
                      <a:pt x="22463064" y="14035030"/>
                      <a:pt x="22444649" y="14443589"/>
                    </a:cubicBezTo>
                    <a:close/>
                  </a:path>
                </a:pathLst>
              </a:custGeom>
              <a:solidFill>
                <a:srgbClr val="FFF4DD"/>
              </a:solidFill>
            </p:spPr>
          </p:sp>
        </p:grpSp>
        <p:grpSp>
          <p:nvGrpSpPr>
            <p:cNvPr id="10" name="Group 10"/>
            <p:cNvGrpSpPr/>
            <p:nvPr/>
          </p:nvGrpSpPr>
          <p:grpSpPr>
            <a:xfrm>
              <a:off x="11014621" y="7319370"/>
              <a:ext cx="5998557" cy="1961589"/>
              <a:chOff x="-50167" y="-507"/>
              <a:chExt cx="21866495" cy="7150567"/>
            </a:xfrm>
          </p:grpSpPr>
          <p:sp>
            <p:nvSpPr>
              <p:cNvPr id="11" name="Freeform 11"/>
              <p:cNvSpPr/>
              <p:nvPr/>
            </p:nvSpPr>
            <p:spPr>
              <a:xfrm>
                <a:off x="-50167" y="-507"/>
                <a:ext cx="21866495" cy="7150567"/>
              </a:xfrm>
              <a:custGeom>
                <a:avLst/>
                <a:gdLst/>
                <a:ahLst/>
                <a:cxnLst/>
                <a:rect l="l" t="t" r="r" b="b"/>
                <a:pathLst>
                  <a:path w="22463064" h="7150568">
                    <a:moveTo>
                      <a:pt x="22444649" y="5944069"/>
                    </a:moveTo>
                    <a:cubicBezTo>
                      <a:pt x="22430932" y="6249377"/>
                      <a:pt x="22391054" y="6587070"/>
                      <a:pt x="22180997" y="6826338"/>
                    </a:cubicBezTo>
                    <a:cubicBezTo>
                      <a:pt x="22098320" y="6920572"/>
                      <a:pt x="21991004" y="6989278"/>
                      <a:pt x="21872768" y="7029665"/>
                    </a:cubicBezTo>
                    <a:cubicBezTo>
                      <a:pt x="21761643" y="7067638"/>
                      <a:pt x="21645692" y="7075639"/>
                      <a:pt x="21529359" y="7083004"/>
                    </a:cubicBezTo>
                    <a:cubicBezTo>
                      <a:pt x="21274978" y="7099134"/>
                      <a:pt x="21020344" y="7114120"/>
                      <a:pt x="20765708" y="7126058"/>
                    </a:cubicBezTo>
                    <a:cubicBezTo>
                      <a:pt x="20061069" y="7139901"/>
                      <a:pt x="17217164" y="7150568"/>
                      <a:pt x="14370821" y="7146631"/>
                    </a:cubicBezTo>
                    <a:cubicBezTo>
                      <a:pt x="11789111" y="7143076"/>
                      <a:pt x="9208620" y="7131773"/>
                      <a:pt x="6626910" y="7126312"/>
                    </a:cubicBezTo>
                    <a:cubicBezTo>
                      <a:pt x="4830565" y="7122502"/>
                      <a:pt x="3034223" y="7118565"/>
                      <a:pt x="1903222" y="7120978"/>
                    </a:cubicBezTo>
                    <a:cubicBezTo>
                      <a:pt x="1724279" y="7123264"/>
                      <a:pt x="1545209" y="7127328"/>
                      <a:pt x="1366266" y="7121359"/>
                    </a:cubicBezTo>
                    <a:cubicBezTo>
                      <a:pt x="1203325" y="7115898"/>
                      <a:pt x="1034288" y="7106246"/>
                      <a:pt x="877824" y="7056716"/>
                    </a:cubicBezTo>
                    <a:cubicBezTo>
                      <a:pt x="717296" y="7005916"/>
                      <a:pt x="571881" y="6912443"/>
                      <a:pt x="459994" y="6786460"/>
                    </a:cubicBezTo>
                    <a:cubicBezTo>
                      <a:pt x="340233" y="6651713"/>
                      <a:pt x="253238" y="6482295"/>
                      <a:pt x="219710" y="6304876"/>
                    </a:cubicBezTo>
                    <a:cubicBezTo>
                      <a:pt x="199390" y="6197434"/>
                      <a:pt x="195072" y="6087833"/>
                      <a:pt x="194056" y="5978740"/>
                    </a:cubicBezTo>
                    <a:cubicBezTo>
                      <a:pt x="192913" y="5863551"/>
                      <a:pt x="193040" y="5748235"/>
                      <a:pt x="191897" y="5633046"/>
                    </a:cubicBezTo>
                    <a:cubicBezTo>
                      <a:pt x="187452" y="5157685"/>
                      <a:pt x="175260" y="4427364"/>
                      <a:pt x="155702" y="3691722"/>
                    </a:cubicBezTo>
                    <a:cubicBezTo>
                      <a:pt x="136144" y="2959227"/>
                      <a:pt x="109093" y="2226929"/>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251301" y="1016"/>
                      <a:pt x="9320817" y="508"/>
                    </a:cubicBezTo>
                    <a:cubicBezTo>
                      <a:pt x="13480578" y="0"/>
                      <a:pt x="17640338" y="8509"/>
                      <a:pt x="20650647" y="20447"/>
                    </a:cubicBezTo>
                    <a:cubicBezTo>
                      <a:pt x="20879120" y="26797"/>
                      <a:pt x="21107466" y="34036"/>
                      <a:pt x="21335939" y="41783"/>
                    </a:cubicBezTo>
                    <a:cubicBezTo>
                      <a:pt x="21442238" y="45339"/>
                      <a:pt x="21549299" y="45339"/>
                      <a:pt x="21654835" y="60325"/>
                    </a:cubicBezTo>
                    <a:cubicBezTo>
                      <a:pt x="21746910" y="73406"/>
                      <a:pt x="21837207" y="97409"/>
                      <a:pt x="21922932" y="133604"/>
                    </a:cubicBezTo>
                    <a:cubicBezTo>
                      <a:pt x="22050822" y="187579"/>
                      <a:pt x="22193189" y="273050"/>
                      <a:pt x="22253005" y="404368"/>
                    </a:cubicBezTo>
                    <a:cubicBezTo>
                      <a:pt x="22302535" y="513207"/>
                      <a:pt x="22321458" y="634619"/>
                      <a:pt x="22336191" y="752348"/>
                    </a:cubicBezTo>
                    <a:cubicBezTo>
                      <a:pt x="22370607" y="1026287"/>
                      <a:pt x="22369338" y="1304036"/>
                      <a:pt x="22367686" y="1579753"/>
                    </a:cubicBezTo>
                    <a:cubicBezTo>
                      <a:pt x="22365656" y="1908302"/>
                      <a:pt x="22367180" y="2355961"/>
                      <a:pt x="22364893" y="2865010"/>
                    </a:cubicBezTo>
                    <a:cubicBezTo>
                      <a:pt x="22362353" y="3407300"/>
                      <a:pt x="22370100" y="3948607"/>
                      <a:pt x="22391944" y="4489914"/>
                    </a:cubicBezTo>
                    <a:cubicBezTo>
                      <a:pt x="22417217" y="5120520"/>
                      <a:pt x="22463064" y="5535510"/>
                      <a:pt x="22444649" y="5944069"/>
                    </a:cubicBezTo>
                    <a:close/>
                  </a:path>
                </a:pathLst>
              </a:custGeom>
              <a:solidFill>
                <a:srgbClr val="37845D"/>
              </a:solidFill>
            </p:spPr>
          </p:sp>
        </p:grpSp>
        <p:grpSp>
          <p:nvGrpSpPr>
            <p:cNvPr id="14" name="Group 14"/>
            <p:cNvGrpSpPr/>
            <p:nvPr/>
          </p:nvGrpSpPr>
          <p:grpSpPr>
            <a:xfrm>
              <a:off x="11726710" y="1836179"/>
              <a:ext cx="4747893" cy="2594758"/>
              <a:chOff x="0" y="0"/>
              <a:chExt cx="6330524" cy="3459678"/>
            </a:xfrm>
          </p:grpSpPr>
          <p:grpSp>
            <p:nvGrpSpPr>
              <p:cNvPr id="15" name="Group 15"/>
              <p:cNvGrpSpPr/>
              <p:nvPr/>
            </p:nvGrpSpPr>
            <p:grpSpPr>
              <a:xfrm>
                <a:off x="0" y="1464894"/>
                <a:ext cx="3454089" cy="1175425"/>
                <a:chOff x="0" y="0"/>
                <a:chExt cx="8211532" cy="2794381"/>
              </a:xfrm>
            </p:grpSpPr>
            <p:sp>
              <p:nvSpPr>
                <p:cNvPr id="16" name="Freeform 16"/>
                <p:cNvSpPr/>
                <p:nvPr/>
              </p:nvSpPr>
              <p:spPr>
                <a:xfrm>
                  <a:off x="-19558" y="-6477"/>
                  <a:ext cx="8250394" cy="2814701"/>
                </a:xfrm>
                <a:custGeom>
                  <a:avLst/>
                  <a:gdLst/>
                  <a:ahLst/>
                  <a:cxnLst/>
                  <a:rect l="l" t="t" r="r" b="b"/>
                  <a:pathLst>
                    <a:path w="8250394" h="2814701">
                      <a:moveTo>
                        <a:pt x="8221692" y="1495171"/>
                      </a:moveTo>
                      <a:cubicBezTo>
                        <a:pt x="8207214" y="1606931"/>
                        <a:pt x="8179655" y="1719834"/>
                        <a:pt x="8135460" y="1823720"/>
                      </a:cubicBezTo>
                      <a:cubicBezTo>
                        <a:pt x="8102820" y="1900301"/>
                        <a:pt x="8057736" y="1971675"/>
                        <a:pt x="8012142" y="2041144"/>
                      </a:cubicBezTo>
                      <a:cubicBezTo>
                        <a:pt x="7912828" y="2192655"/>
                        <a:pt x="7804878" y="2353691"/>
                        <a:pt x="7659590" y="2464816"/>
                      </a:cubicBezTo>
                      <a:cubicBezTo>
                        <a:pt x="7476076" y="2605024"/>
                        <a:pt x="7246840" y="2672461"/>
                        <a:pt x="7021415" y="2706497"/>
                      </a:cubicBezTo>
                      <a:cubicBezTo>
                        <a:pt x="6760050" y="2745994"/>
                        <a:pt x="6495381" y="2743073"/>
                        <a:pt x="6231729" y="2749042"/>
                      </a:cubicBezTo>
                      <a:cubicBezTo>
                        <a:pt x="5961219" y="2755265"/>
                        <a:pt x="5691090" y="2771140"/>
                        <a:pt x="5420961"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4171048" y="7620"/>
                      </a:cubicBezTo>
                      <a:cubicBezTo>
                        <a:pt x="5553295" y="0"/>
                        <a:pt x="5878796" y="39624"/>
                        <a:pt x="6154640" y="32004"/>
                      </a:cubicBezTo>
                      <a:cubicBezTo>
                        <a:pt x="6418292" y="24765"/>
                        <a:pt x="6763098" y="42672"/>
                        <a:pt x="7025733" y="72771"/>
                      </a:cubicBezTo>
                      <a:cubicBezTo>
                        <a:pt x="7460836" y="122428"/>
                        <a:pt x="7707851" y="161163"/>
                        <a:pt x="7958929" y="540258"/>
                      </a:cubicBezTo>
                      <a:cubicBezTo>
                        <a:pt x="8022938" y="638302"/>
                        <a:pt x="8080215" y="740664"/>
                        <a:pt x="8125935" y="848614"/>
                      </a:cubicBezTo>
                      <a:cubicBezTo>
                        <a:pt x="8212167" y="1052957"/>
                        <a:pt x="8250394" y="1273937"/>
                        <a:pt x="8221692" y="1495171"/>
                      </a:cubicBezTo>
                      <a:close/>
                    </a:path>
                  </a:pathLst>
                </a:custGeom>
                <a:solidFill>
                  <a:srgbClr val="FFF4DD"/>
                </a:solidFill>
              </p:spPr>
            </p:sp>
          </p:grpSp>
          <p:sp>
            <p:nvSpPr>
              <p:cNvPr id="17" name="Freeform 17"/>
              <p:cNvSpPr/>
              <p:nvPr/>
            </p:nvSpPr>
            <p:spPr>
              <a:xfrm>
                <a:off x="1088588" y="0"/>
                <a:ext cx="5241936" cy="3459678"/>
              </a:xfrm>
              <a:custGeom>
                <a:avLst/>
                <a:gdLst/>
                <a:ahLst/>
                <a:cxnLst/>
                <a:rect l="l" t="t" r="r" b="b"/>
                <a:pathLst>
                  <a:path w="5241936" h="3459678">
                    <a:moveTo>
                      <a:pt x="0" y="0"/>
                    </a:moveTo>
                    <a:lnTo>
                      <a:pt x="5241936" y="0"/>
                    </a:lnTo>
                    <a:lnTo>
                      <a:pt x="5241936" y="3459678"/>
                    </a:lnTo>
                    <a:lnTo>
                      <a:pt x="0" y="34596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8" name="Freeform 18"/>
            <p:cNvSpPr/>
            <p:nvPr/>
          </p:nvSpPr>
          <p:spPr>
            <a:xfrm>
              <a:off x="12469881" y="1006841"/>
              <a:ext cx="1837066" cy="908715"/>
            </a:xfrm>
            <a:custGeom>
              <a:avLst/>
              <a:gdLst/>
              <a:ahLst/>
              <a:cxnLst/>
              <a:rect l="l" t="t" r="r" b="b"/>
              <a:pathLst>
                <a:path w="1837066" h="908715">
                  <a:moveTo>
                    <a:pt x="0" y="0"/>
                  </a:moveTo>
                  <a:lnTo>
                    <a:pt x="1837066" y="0"/>
                  </a:lnTo>
                  <a:lnTo>
                    <a:pt x="1837066" y="908715"/>
                  </a:lnTo>
                  <a:lnTo>
                    <a:pt x="0" y="908715"/>
                  </a:lnTo>
                  <a:lnTo>
                    <a:pt x="0" y="0"/>
                  </a:lnTo>
                  <a:close/>
                </a:path>
              </a:pathLst>
            </a:custGeom>
            <a:blipFill>
              <a:blip r:embed="rId4">
                <a:extLst>
                  <a:ext uri="{96DAC541-7B7A-43D3-8B79-37D633B846F1}">
                    <asvg:svgBlip xmlns:asvg="http://schemas.microsoft.com/office/drawing/2016/SVG/main" xmlns="" r:embed="rId5"/>
                  </a:ext>
                </a:extLst>
              </a:blip>
              <a:stretch>
                <a:fillRect t="-98875"/>
              </a:stretch>
            </a:blipFill>
          </p:spPr>
        </p:sp>
        <p:pic>
          <p:nvPicPr>
            <p:cNvPr id="24" name="Picture 23">
              <a:extLst>
                <a:ext uri="{FF2B5EF4-FFF2-40B4-BE49-F238E27FC236}">
                  <a16:creationId xmlns:a16="http://schemas.microsoft.com/office/drawing/2014/main" xmlns="" id="{464DD815-3C0C-FF08-9D95-A0826F9ACADA}"/>
                </a:ext>
              </a:extLst>
            </p:cNvPr>
            <p:cNvPicPr>
              <a:picLocks noChangeAspect="1"/>
            </p:cNvPicPr>
            <p:nvPr/>
          </p:nvPicPr>
          <p:blipFill>
            <a:blip r:embed="rId6"/>
            <a:stretch>
              <a:fillRect/>
            </a:stretch>
          </p:blipFill>
          <p:spPr>
            <a:xfrm>
              <a:off x="11014621" y="4492311"/>
              <a:ext cx="5254570" cy="4612269"/>
            </a:xfrm>
            <a:prstGeom prst="rect">
              <a:avLst/>
            </a:prstGeom>
          </p:spPr>
        </p:pic>
      </p:grpSp>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xmlns="" id="{5FAF5E9C-E608-D29C-8A8C-D3B565936748}"/>
              </a:ext>
            </a:extLst>
          </p:cNvPr>
          <p:cNvSpPr txBox="1"/>
          <p:nvPr/>
        </p:nvSpPr>
        <p:spPr>
          <a:xfrm>
            <a:off x="3950093" y="800100"/>
            <a:ext cx="10387814" cy="1015663"/>
          </a:xfrm>
          <a:prstGeom prst="rect">
            <a:avLst/>
          </a:prstGeom>
        </p:spPr>
        <p:txBody>
          <a:bodyPr lIns="0" tIns="0" rIns="0" bIns="0" rtlCol="0" anchor="t">
            <a:spAutoFit/>
          </a:bodyPr>
          <a:lstStyle/>
          <a:p>
            <a:pPr marL="0" marR="0" lvl="1" indent="0" algn="ctr" defTabSz="914400" rtl="0" eaLnBrk="1" fontAlgn="auto" latinLnBrk="0" hangingPunct="1">
              <a:spcBef>
                <a:spcPct val="0"/>
              </a:spcBef>
              <a:spcAft>
                <a:spcPts val="0"/>
              </a:spcAft>
              <a:buClrTx/>
              <a:buSzTx/>
              <a:buFontTx/>
              <a:buNone/>
              <a:tabLst/>
              <a:defRPr/>
            </a:pPr>
            <a:r>
              <a:rPr kumimoji="0" lang="en-US" sz="6600" b="1" i="0" u="none" strike="noStrike" kern="1200" cap="none" spc="-12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EM ĐÃ HỌC</a:t>
            </a:r>
          </a:p>
        </p:txBody>
      </p:sp>
      <p:pic>
        <p:nvPicPr>
          <p:cNvPr id="4" name="Picture 3">
            <a:extLst>
              <a:ext uri="{FF2B5EF4-FFF2-40B4-BE49-F238E27FC236}">
                <a16:creationId xmlns:a16="http://schemas.microsoft.com/office/drawing/2014/main" xmlns="" id="{00F3EBD4-96A3-2A1F-C975-6B51E8117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7600" y="439008"/>
            <a:ext cx="3200400" cy="1534309"/>
          </a:xfrm>
          <a:prstGeom prst="rect">
            <a:avLst/>
          </a:prstGeom>
        </p:spPr>
      </p:pic>
      <p:grpSp>
        <p:nvGrpSpPr>
          <p:cNvPr id="14" name="Group 13">
            <a:extLst>
              <a:ext uri="{FF2B5EF4-FFF2-40B4-BE49-F238E27FC236}">
                <a16:creationId xmlns:a16="http://schemas.microsoft.com/office/drawing/2014/main" xmlns="" id="{A82C89F3-3666-1184-317E-4131396FEEA0}"/>
              </a:ext>
            </a:extLst>
          </p:cNvPr>
          <p:cNvGrpSpPr/>
          <p:nvPr/>
        </p:nvGrpSpPr>
        <p:grpSpPr>
          <a:xfrm>
            <a:off x="1295400" y="2395247"/>
            <a:ext cx="15316200" cy="2748253"/>
            <a:chOff x="1295400" y="2395247"/>
            <a:chExt cx="15316200" cy="2748253"/>
          </a:xfrm>
        </p:grpSpPr>
        <p:pic>
          <p:nvPicPr>
            <p:cNvPr id="5" name="Picture 4">
              <a:extLst>
                <a:ext uri="{FF2B5EF4-FFF2-40B4-BE49-F238E27FC236}">
                  <a16:creationId xmlns:a16="http://schemas.microsoft.com/office/drawing/2014/main" xmlns="" id="{D7573CE4-BEC7-7F7B-9E3B-F26687C85722}"/>
                </a:ext>
              </a:extLst>
            </p:cNvPr>
            <p:cNvPicPr>
              <a:picLocks noChangeAspect="1"/>
            </p:cNvPicPr>
            <p:nvPr/>
          </p:nvPicPr>
          <p:blipFill>
            <a:blip r:embed="rId3"/>
            <a:stretch>
              <a:fillRect/>
            </a:stretch>
          </p:blipFill>
          <p:spPr>
            <a:xfrm>
              <a:off x="1295400" y="2705100"/>
              <a:ext cx="1225402" cy="1450974"/>
            </a:xfrm>
            <a:prstGeom prst="rect">
              <a:avLst/>
            </a:prstGeom>
          </p:spPr>
        </p:pic>
        <p:sp>
          <p:nvSpPr>
            <p:cNvPr id="6" name="TextBox 5">
              <a:extLst>
                <a:ext uri="{FF2B5EF4-FFF2-40B4-BE49-F238E27FC236}">
                  <a16:creationId xmlns:a16="http://schemas.microsoft.com/office/drawing/2014/main" xmlns="" id="{2A08E7EC-4DC3-526B-3A50-DDB8A933DED3}"/>
                </a:ext>
              </a:extLst>
            </p:cNvPr>
            <p:cNvSpPr txBox="1"/>
            <p:nvPr/>
          </p:nvSpPr>
          <p:spPr>
            <a:xfrm>
              <a:off x="2895600" y="2395247"/>
              <a:ext cx="137160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dung </a:t>
              </a:r>
              <a:r>
                <a:rPr lang="en-US" sz="4000" dirty="0" err="1">
                  <a:latin typeface="Arial" panose="020B0604020202020204" pitchFamily="34" charset="0"/>
                  <a:cs typeface="Arial" panose="020B0604020202020204" pitchFamily="34" charset="0"/>
                </a:rPr>
                <a:t>riêng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1 kg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thêm</a:t>
              </a:r>
              <a:r>
                <a:rPr lang="en-US" sz="4000" dirty="0">
                  <a:latin typeface="Arial" panose="020B0604020202020204" pitchFamily="34" charset="0"/>
                  <a:cs typeface="Arial" panose="020B0604020202020204" pitchFamily="34" charset="0"/>
                </a:rPr>
                <a:t> 1</a:t>
              </a:r>
              <a:r>
                <a:rPr lang="en-US" sz="4000" baseline="30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dung </a:t>
              </a:r>
              <a:r>
                <a:rPr lang="en-US" sz="4000" dirty="0" err="1">
                  <a:latin typeface="Arial" panose="020B0604020202020204" pitchFamily="34" charset="0"/>
                  <a:cs typeface="Arial" panose="020B0604020202020204" pitchFamily="34" charset="0"/>
                </a:rPr>
                <a:t>riêng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J/</a:t>
              </a:r>
              <a:r>
                <a:rPr lang="en-US" sz="4000" dirty="0" err="1">
                  <a:latin typeface="Arial" panose="020B0604020202020204" pitchFamily="34" charset="0"/>
                  <a:cs typeface="Arial" panose="020B0604020202020204" pitchFamily="34" charset="0"/>
                </a:rPr>
                <a:t>kg.K</a:t>
              </a:r>
              <a:endParaRPr lang="en-US" sz="400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3A8C7F23-62A0-9FEB-7BF6-9505BA5BFA6D}"/>
              </a:ext>
            </a:extLst>
          </p:cNvPr>
          <p:cNvGrpSpPr/>
          <p:nvPr/>
        </p:nvGrpSpPr>
        <p:grpSpPr>
          <a:xfrm>
            <a:off x="1295400" y="5640739"/>
            <a:ext cx="15316200" cy="1824923"/>
            <a:chOff x="1295400" y="5640739"/>
            <a:chExt cx="15316200" cy="1824923"/>
          </a:xfrm>
        </p:grpSpPr>
        <p:sp>
          <p:nvSpPr>
            <p:cNvPr id="7" name="TextBox 6">
              <a:extLst>
                <a:ext uri="{FF2B5EF4-FFF2-40B4-BE49-F238E27FC236}">
                  <a16:creationId xmlns:a16="http://schemas.microsoft.com/office/drawing/2014/main" xmlns="" id="{100D20D2-5305-F85A-E0AE-05718DE2D7FF}"/>
                </a:ext>
              </a:extLst>
            </p:cNvPr>
            <p:cNvSpPr txBox="1"/>
            <p:nvPr/>
          </p:nvSpPr>
          <p:spPr>
            <a:xfrm>
              <a:off x="2895600" y="5640739"/>
              <a:ext cx="13716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Q = </a:t>
              </a:r>
              <a:r>
                <a:rPr lang="en-US" sz="4000" dirty="0" err="1">
                  <a:latin typeface="Arial" panose="020B0604020202020204" pitchFamily="34" charset="0"/>
                  <a:cs typeface="Arial" panose="020B0604020202020204" pitchFamily="34" charset="0"/>
                </a:rPr>
                <a:t>mc∆t</a:t>
              </a:r>
              <a:r>
                <a:rPr lang="en-US" sz="4000"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xmlns="" id="{3C3A68C4-70B0-52A6-606F-3A27453C3DDC}"/>
                </a:ext>
              </a:extLst>
            </p:cNvPr>
            <p:cNvPicPr>
              <a:picLocks noChangeAspect="1"/>
            </p:cNvPicPr>
            <p:nvPr/>
          </p:nvPicPr>
          <p:blipFill>
            <a:blip r:embed="rId3"/>
            <a:stretch>
              <a:fillRect/>
            </a:stretch>
          </p:blipFill>
          <p:spPr>
            <a:xfrm>
              <a:off x="1295400" y="5829300"/>
              <a:ext cx="1225402" cy="1450974"/>
            </a:xfrm>
            <a:prstGeom prst="rect">
              <a:avLst/>
            </a:prstGeom>
          </p:spPr>
        </p:pic>
      </p:grpSp>
      <p:grpSp>
        <p:nvGrpSpPr>
          <p:cNvPr id="16" name="Group 15">
            <a:extLst>
              <a:ext uri="{FF2B5EF4-FFF2-40B4-BE49-F238E27FC236}">
                <a16:creationId xmlns:a16="http://schemas.microsoft.com/office/drawing/2014/main" xmlns="" id="{771588D2-BAF0-BFD4-1E17-08A639A8B9C6}"/>
              </a:ext>
            </a:extLst>
          </p:cNvPr>
          <p:cNvGrpSpPr/>
          <p:nvPr/>
        </p:nvGrpSpPr>
        <p:grpSpPr>
          <a:xfrm>
            <a:off x="1295400" y="8048556"/>
            <a:ext cx="11887200" cy="1450974"/>
            <a:chOff x="1295400" y="8048556"/>
            <a:chExt cx="11887200" cy="1450974"/>
          </a:xfrm>
        </p:grpSpPr>
        <p:sp>
          <p:nvSpPr>
            <p:cNvPr id="9" name="TextBox 8">
              <a:extLst>
                <a:ext uri="{FF2B5EF4-FFF2-40B4-BE49-F238E27FC236}">
                  <a16:creationId xmlns:a16="http://schemas.microsoft.com/office/drawing/2014/main" xmlns="" id="{FA30869D-EEAD-F1D2-ABCB-57518A0A92F8}"/>
                </a:ext>
              </a:extLst>
            </p:cNvPr>
            <p:cNvSpPr txBox="1"/>
            <p:nvPr/>
          </p:nvSpPr>
          <p:spPr>
            <a:xfrm>
              <a:off x="2895600" y="8420100"/>
              <a:ext cx="1028700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dung </a:t>
              </a:r>
              <a:r>
                <a:rPr lang="en-US" sz="4000" dirty="0" err="1">
                  <a:latin typeface="Arial" panose="020B0604020202020204" pitchFamily="34" charset="0"/>
                  <a:cs typeface="Arial" panose="020B0604020202020204" pitchFamily="34" charset="0"/>
                </a:rPr>
                <a:t>riêng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xmlns="" id="{05BBBDBB-C0CC-F504-BDBA-CEDE91BDF3B2}"/>
                </a:ext>
              </a:extLst>
            </p:cNvPr>
            <p:cNvPicPr>
              <a:picLocks noChangeAspect="1"/>
            </p:cNvPicPr>
            <p:nvPr/>
          </p:nvPicPr>
          <p:blipFill>
            <a:blip r:embed="rId3"/>
            <a:stretch>
              <a:fillRect/>
            </a:stretch>
          </p:blipFill>
          <p:spPr>
            <a:xfrm>
              <a:off x="1295400" y="8048556"/>
              <a:ext cx="1225402" cy="1450974"/>
            </a:xfrm>
            <a:prstGeom prst="rect">
              <a:avLst/>
            </a:prstGeom>
          </p:spPr>
        </p:pic>
      </p:grpSp>
      <p:pic>
        <p:nvPicPr>
          <p:cNvPr id="17" name="Picture 16">
            <a:extLst>
              <a:ext uri="{FF2B5EF4-FFF2-40B4-BE49-F238E27FC236}">
                <a16:creationId xmlns:a16="http://schemas.microsoft.com/office/drawing/2014/main" xmlns="" id="{27D6DD74-0061-D267-A3CF-A0154422CCCC}"/>
              </a:ext>
            </a:extLst>
          </p:cNvPr>
          <p:cNvPicPr>
            <a:picLocks noChangeAspect="1"/>
          </p:cNvPicPr>
          <p:nvPr/>
        </p:nvPicPr>
        <p:blipFill>
          <a:blip r:embed="rId4"/>
          <a:stretch>
            <a:fillRect/>
          </a:stretch>
        </p:blipFill>
        <p:spPr>
          <a:xfrm>
            <a:off x="15087600" y="7891753"/>
            <a:ext cx="2633700" cy="2237426"/>
          </a:xfrm>
          <a:prstGeom prst="rect">
            <a:avLst/>
          </a:prstGeom>
        </p:spPr>
      </p:pic>
    </p:spTree>
    <p:extLst>
      <p:ext uri="{BB962C8B-B14F-4D97-AF65-F5344CB8AC3E}">
        <p14:creationId xmlns:p14="http://schemas.microsoft.com/office/powerpoint/2010/main" val="7170721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626135" y="-644402"/>
            <a:ext cx="19540271" cy="3870750"/>
            <a:chOff x="0" y="0"/>
            <a:chExt cx="5146409" cy="1019457"/>
          </a:xfrm>
        </p:grpSpPr>
        <p:sp>
          <p:nvSpPr>
            <p:cNvPr id="3" name="Freeform 3"/>
            <p:cNvSpPr/>
            <p:nvPr/>
          </p:nvSpPr>
          <p:spPr>
            <a:xfrm>
              <a:off x="0" y="0"/>
              <a:ext cx="5146409" cy="1019457"/>
            </a:xfrm>
            <a:custGeom>
              <a:avLst/>
              <a:gdLst/>
              <a:ahLst/>
              <a:cxnLst/>
              <a:rect l="l" t="t" r="r" b="b"/>
              <a:pathLst>
                <a:path w="5146409" h="1019457">
                  <a:moveTo>
                    <a:pt x="0" y="0"/>
                  </a:moveTo>
                  <a:lnTo>
                    <a:pt x="5146409" y="0"/>
                  </a:lnTo>
                  <a:lnTo>
                    <a:pt x="5146409" y="1019457"/>
                  </a:lnTo>
                  <a:lnTo>
                    <a:pt x="0" y="1019457"/>
                  </a:lnTo>
                  <a:close/>
                </a:path>
              </a:pathLst>
            </a:custGeom>
            <a:solidFill>
              <a:srgbClr val="FFF4DD"/>
            </a:solidFill>
          </p:spPr>
        </p:sp>
        <p:sp>
          <p:nvSpPr>
            <p:cNvPr id="4" name="TextBox 4"/>
            <p:cNvSpPr txBox="1"/>
            <p:nvPr/>
          </p:nvSpPr>
          <p:spPr>
            <a:xfrm>
              <a:off x="0" y="-19050"/>
              <a:ext cx="5146409" cy="1038507"/>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405659" y="3855081"/>
            <a:ext cx="5476682" cy="5609945"/>
            <a:chOff x="0" y="0"/>
            <a:chExt cx="8561921" cy="6856915"/>
          </a:xfrm>
        </p:grpSpPr>
        <p:sp>
          <p:nvSpPr>
            <p:cNvPr id="6" name="Freeform 6"/>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grpSp>
        <p:nvGrpSpPr>
          <p:cNvPr id="7" name="Group 7"/>
          <p:cNvGrpSpPr/>
          <p:nvPr/>
        </p:nvGrpSpPr>
        <p:grpSpPr>
          <a:xfrm>
            <a:off x="838200" y="3883865"/>
            <a:ext cx="5239564" cy="5609945"/>
            <a:chOff x="0" y="0"/>
            <a:chExt cx="8561921" cy="6856915"/>
          </a:xfrm>
        </p:grpSpPr>
        <p:sp>
          <p:nvSpPr>
            <p:cNvPr id="8" name="Freeform 8"/>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sp>
        <p:nvSpPr>
          <p:cNvPr id="9" name="TextBox 9"/>
          <p:cNvSpPr txBox="1"/>
          <p:nvPr/>
        </p:nvSpPr>
        <p:spPr>
          <a:xfrm>
            <a:off x="3950093" y="1028700"/>
            <a:ext cx="10387814" cy="948978"/>
          </a:xfrm>
          <a:prstGeom prst="rect">
            <a:avLst/>
          </a:prstGeom>
        </p:spPr>
        <p:txBody>
          <a:bodyPr lIns="0" tIns="0" rIns="0" bIns="0" rtlCol="0" anchor="t">
            <a:spAutoFit/>
          </a:bodyPr>
          <a:lstStyle/>
          <a:p>
            <a:pPr marL="0" marR="0" lvl="1" indent="0" algn="ctr" defTabSz="914400" rtl="0" eaLnBrk="1" fontAlgn="auto" latinLnBrk="0" hangingPunct="1">
              <a:lnSpc>
                <a:spcPts val="7372"/>
              </a:lnSpc>
              <a:spcBef>
                <a:spcPct val="0"/>
              </a:spcBef>
              <a:spcAft>
                <a:spcPts val="0"/>
              </a:spcAft>
              <a:buClrTx/>
              <a:buSzTx/>
              <a:buFontTx/>
              <a:buNone/>
              <a:tabLst/>
              <a:defRPr/>
            </a:pPr>
            <a:r>
              <a:rPr kumimoji="0" lang="en-US" sz="7200" b="1" i="0" u="none" strike="noStrike" kern="1200" cap="none" spc="-12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HƯỚNG DẪN VỀ NHÀ</a:t>
            </a:r>
          </a:p>
        </p:txBody>
      </p:sp>
      <p:sp>
        <p:nvSpPr>
          <p:cNvPr id="12" name="TextBox 12"/>
          <p:cNvSpPr txBox="1"/>
          <p:nvPr/>
        </p:nvSpPr>
        <p:spPr>
          <a:xfrm>
            <a:off x="1283950" y="5524500"/>
            <a:ext cx="4326069" cy="190584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400" dirty="0" err="1">
                <a:solidFill>
                  <a:srgbClr val="000000"/>
                </a:solidFill>
                <a:latin typeface="Arial" panose="020B0604020202020204" pitchFamily="34" charset="0"/>
                <a:cs typeface="Arial" panose="020B0604020202020204" pitchFamily="34" charset="0"/>
              </a:rPr>
              <a:t>Ôn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tập</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kiến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thức</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đã</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học</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xmlns="" id="{F29BB0BF-8977-F12F-0C74-43E9F05905D9}"/>
              </a:ext>
            </a:extLst>
          </p:cNvPr>
          <p:cNvPicPr>
            <a:picLocks noChangeAspect="1"/>
          </p:cNvPicPr>
          <p:nvPr/>
        </p:nvPicPr>
        <p:blipFill>
          <a:blip r:embed="rId2"/>
          <a:stretch>
            <a:fillRect/>
          </a:stretch>
        </p:blipFill>
        <p:spPr>
          <a:xfrm>
            <a:off x="1169084" y="647700"/>
            <a:ext cx="2225233" cy="2389839"/>
          </a:xfrm>
          <a:prstGeom prst="rect">
            <a:avLst/>
          </a:prstGeom>
        </p:spPr>
      </p:pic>
      <p:sp>
        <p:nvSpPr>
          <p:cNvPr id="22" name="TextBox 12">
            <a:extLst>
              <a:ext uri="{FF2B5EF4-FFF2-40B4-BE49-F238E27FC236}">
                <a16:creationId xmlns:a16="http://schemas.microsoft.com/office/drawing/2014/main" xmlns="" id="{622AA129-028D-FE6F-4337-92C2EE36FFE4}"/>
              </a:ext>
            </a:extLst>
          </p:cNvPr>
          <p:cNvSpPr txBox="1"/>
          <p:nvPr/>
        </p:nvSpPr>
        <p:spPr>
          <a:xfrm>
            <a:off x="6731245" y="5074227"/>
            <a:ext cx="4802519" cy="292150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400" dirty="0">
                <a:solidFill>
                  <a:srgbClr val="000000"/>
                </a:solidFill>
                <a:latin typeface="Arial" panose="020B0604020202020204" pitchFamily="34" charset="0"/>
                <a:cs typeface="Arial" panose="020B0604020202020204" pitchFamily="34" charset="0"/>
              </a:rPr>
              <a:t>Hoàn </a:t>
            </a:r>
            <a:r>
              <a:rPr lang="en-US" sz="4400" dirty="0" err="1">
                <a:solidFill>
                  <a:srgbClr val="000000"/>
                </a:solidFill>
                <a:latin typeface="Arial" panose="020B0604020202020204" pitchFamily="34" charset="0"/>
                <a:cs typeface="Arial" panose="020B0604020202020204" pitchFamily="34" charset="0"/>
              </a:rPr>
              <a:t>thành</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bài</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tập</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phần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Vận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dụng</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và</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bài</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tập</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trong</a:t>
            </a:r>
            <a:r>
              <a:rPr lang="en-US" sz="4400" dirty="0">
                <a:solidFill>
                  <a:srgbClr val="000000"/>
                </a:solidFill>
                <a:latin typeface="Arial" panose="020B0604020202020204" pitchFamily="34" charset="0"/>
                <a:cs typeface="Arial" panose="020B0604020202020204" pitchFamily="34" charset="0"/>
              </a:rPr>
              <a:t> SBT</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3" name="Group 5">
            <a:extLst>
              <a:ext uri="{FF2B5EF4-FFF2-40B4-BE49-F238E27FC236}">
                <a16:creationId xmlns:a16="http://schemas.microsoft.com/office/drawing/2014/main" xmlns="" id="{F50C22C1-9F27-CE3E-E0C2-054702537C58}"/>
              </a:ext>
            </a:extLst>
          </p:cNvPr>
          <p:cNvGrpSpPr/>
          <p:nvPr/>
        </p:nvGrpSpPr>
        <p:grpSpPr>
          <a:xfrm>
            <a:off x="12178542" y="3857470"/>
            <a:ext cx="5476682" cy="5609945"/>
            <a:chOff x="0" y="0"/>
            <a:chExt cx="8561921" cy="6856915"/>
          </a:xfrm>
        </p:grpSpPr>
        <p:sp>
          <p:nvSpPr>
            <p:cNvPr id="24" name="Freeform 6">
              <a:extLst>
                <a:ext uri="{FF2B5EF4-FFF2-40B4-BE49-F238E27FC236}">
                  <a16:creationId xmlns:a16="http://schemas.microsoft.com/office/drawing/2014/main" xmlns="" id="{7C67B62F-1D7B-6D11-2DDE-9C9BA5E98055}"/>
                </a:ext>
              </a:extLst>
            </p:cNvPr>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sp>
        <p:nvSpPr>
          <p:cNvPr id="25" name="TextBox 12">
            <a:extLst>
              <a:ext uri="{FF2B5EF4-FFF2-40B4-BE49-F238E27FC236}">
                <a16:creationId xmlns:a16="http://schemas.microsoft.com/office/drawing/2014/main" xmlns="" id="{9B31FB39-DA5B-0972-7065-437186132736}"/>
              </a:ext>
            </a:extLst>
          </p:cNvPr>
          <p:cNvSpPr txBox="1"/>
          <p:nvPr/>
        </p:nvSpPr>
        <p:spPr>
          <a:xfrm>
            <a:off x="12376621" y="5074226"/>
            <a:ext cx="5057533" cy="292150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vi-VN" sz="4400" dirty="0">
                <a:solidFill>
                  <a:srgbClr val="000000"/>
                </a:solidFill>
                <a:latin typeface="Arial" panose="020B0604020202020204" pitchFamily="34" charset="0"/>
                <a:cs typeface="Arial" panose="020B0604020202020204" pitchFamily="34" charset="0"/>
              </a:rPr>
              <a:t>Xem trước nội dung </a:t>
            </a:r>
            <a:r>
              <a:rPr lang="vi-VN" sz="4400" b="1" dirty="0">
                <a:solidFill>
                  <a:srgbClr val="000000"/>
                </a:solidFill>
                <a:latin typeface="Arial" panose="020B0604020202020204" pitchFamily="34" charset="0"/>
                <a:cs typeface="Arial" panose="020B0604020202020204" pitchFamily="34" charset="0"/>
              </a:rPr>
              <a:t>Bài 5: Nhiệt nóng chảy riêng</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836465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8" name="Freeform 8"/>
          <p:cNvSpPr/>
          <p:nvPr/>
        </p:nvSpPr>
        <p:spPr>
          <a:xfrm>
            <a:off x="4031816" y="6819900"/>
            <a:ext cx="10224367" cy="3604089"/>
          </a:xfrm>
          <a:custGeom>
            <a:avLst/>
            <a:gdLst/>
            <a:ahLst/>
            <a:cxnLst/>
            <a:rect l="l" t="t" r="r" b="b"/>
            <a:pathLst>
              <a:path w="10224367" h="3604089">
                <a:moveTo>
                  <a:pt x="0" y="0"/>
                </a:moveTo>
                <a:lnTo>
                  <a:pt x="10224367" y="0"/>
                </a:lnTo>
                <a:lnTo>
                  <a:pt x="10224367" y="3604090"/>
                </a:lnTo>
                <a:lnTo>
                  <a:pt x="0" y="36040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0">
            <a:extLst>
              <a:ext uri="{FF2B5EF4-FFF2-40B4-BE49-F238E27FC236}">
                <a16:creationId xmlns:a16="http://schemas.microsoft.com/office/drawing/2014/main" xmlns="" id="{18AEE107-CA70-39EA-BF13-544252548820}"/>
              </a:ext>
            </a:extLst>
          </p:cNvPr>
          <p:cNvSpPr txBox="1"/>
          <p:nvPr/>
        </p:nvSpPr>
        <p:spPr>
          <a:xfrm>
            <a:off x="495299" y="5372100"/>
            <a:ext cx="17297400" cy="3557512"/>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CẢM ƠN SỰ CHÚ Ý </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LẮNG NGHE CỦA CÁC EM!</a:t>
            </a:r>
          </a:p>
        </p:txBody>
      </p:sp>
      <p:pic>
        <p:nvPicPr>
          <p:cNvPr id="12" name="Picture 11">
            <a:extLst>
              <a:ext uri="{FF2B5EF4-FFF2-40B4-BE49-F238E27FC236}">
                <a16:creationId xmlns:a16="http://schemas.microsoft.com/office/drawing/2014/main" xmlns="" id="{B96E0A70-FA9B-FABD-1871-242AEDBD820F}"/>
              </a:ext>
            </a:extLst>
          </p:cNvPr>
          <p:cNvPicPr>
            <a:picLocks noChangeAspect="1"/>
          </p:cNvPicPr>
          <p:nvPr/>
        </p:nvPicPr>
        <p:blipFill>
          <a:blip r:embed="rId4"/>
          <a:stretch>
            <a:fillRect/>
          </a:stretch>
        </p:blipFill>
        <p:spPr>
          <a:xfrm>
            <a:off x="-561218" y="-2552700"/>
            <a:ext cx="4565325" cy="5486400"/>
          </a:xfrm>
          <a:prstGeom prst="rect">
            <a:avLst/>
          </a:prstGeom>
        </p:spPr>
      </p:pic>
    </p:spTree>
    <p:extLst>
      <p:ext uri="{BB962C8B-B14F-4D97-AF65-F5344CB8AC3E}">
        <p14:creationId xmlns:p14="http://schemas.microsoft.com/office/powerpoint/2010/main" val="386420340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626135" y="-644402"/>
            <a:ext cx="19540271" cy="3870750"/>
            <a:chOff x="0" y="0"/>
            <a:chExt cx="5146409" cy="1019457"/>
          </a:xfrm>
        </p:grpSpPr>
        <p:sp>
          <p:nvSpPr>
            <p:cNvPr id="3" name="Freeform 3"/>
            <p:cNvSpPr/>
            <p:nvPr/>
          </p:nvSpPr>
          <p:spPr>
            <a:xfrm>
              <a:off x="0" y="0"/>
              <a:ext cx="5146409" cy="1019457"/>
            </a:xfrm>
            <a:custGeom>
              <a:avLst/>
              <a:gdLst/>
              <a:ahLst/>
              <a:cxnLst/>
              <a:rect l="l" t="t" r="r" b="b"/>
              <a:pathLst>
                <a:path w="5146409" h="1019457">
                  <a:moveTo>
                    <a:pt x="0" y="0"/>
                  </a:moveTo>
                  <a:lnTo>
                    <a:pt x="5146409" y="0"/>
                  </a:lnTo>
                  <a:lnTo>
                    <a:pt x="5146409" y="1019457"/>
                  </a:lnTo>
                  <a:lnTo>
                    <a:pt x="0" y="1019457"/>
                  </a:lnTo>
                  <a:close/>
                </a:path>
              </a:pathLst>
            </a:custGeom>
            <a:solidFill>
              <a:srgbClr val="FFF4DD"/>
            </a:solidFill>
          </p:spPr>
        </p:sp>
        <p:sp>
          <p:nvSpPr>
            <p:cNvPr id="4" name="TextBox 4"/>
            <p:cNvSpPr txBox="1"/>
            <p:nvPr/>
          </p:nvSpPr>
          <p:spPr>
            <a:xfrm>
              <a:off x="0" y="-19050"/>
              <a:ext cx="5146409" cy="1038507"/>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9314636" y="3864158"/>
            <a:ext cx="7004886" cy="5609945"/>
            <a:chOff x="0" y="0"/>
            <a:chExt cx="8561921" cy="6856915"/>
          </a:xfrm>
        </p:grpSpPr>
        <p:sp>
          <p:nvSpPr>
            <p:cNvPr id="6" name="Freeform 6"/>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grpSp>
        <p:nvGrpSpPr>
          <p:cNvPr id="7" name="Group 7"/>
          <p:cNvGrpSpPr/>
          <p:nvPr/>
        </p:nvGrpSpPr>
        <p:grpSpPr>
          <a:xfrm>
            <a:off x="1968478" y="3864158"/>
            <a:ext cx="7004886" cy="5609945"/>
            <a:chOff x="0" y="0"/>
            <a:chExt cx="8561921" cy="6856915"/>
          </a:xfrm>
        </p:grpSpPr>
        <p:sp>
          <p:nvSpPr>
            <p:cNvPr id="8" name="Freeform 8"/>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sp>
        <p:nvSpPr>
          <p:cNvPr id="9" name="TextBox 9"/>
          <p:cNvSpPr txBox="1"/>
          <p:nvPr/>
        </p:nvSpPr>
        <p:spPr>
          <a:xfrm>
            <a:off x="3950093" y="1028700"/>
            <a:ext cx="10387814" cy="948978"/>
          </a:xfrm>
          <a:prstGeom prst="rect">
            <a:avLst/>
          </a:prstGeom>
        </p:spPr>
        <p:txBody>
          <a:bodyPr lIns="0" tIns="0" rIns="0" bIns="0" rtlCol="0" anchor="t">
            <a:spAutoFit/>
          </a:bodyPr>
          <a:lstStyle/>
          <a:p>
            <a:pPr marL="0" lvl="1" indent="0" algn="ctr">
              <a:lnSpc>
                <a:spcPts val="7372"/>
              </a:lnSpc>
              <a:spcBef>
                <a:spcPct val="0"/>
              </a:spcBef>
            </a:pPr>
            <a:r>
              <a:rPr lang="en-US" sz="7200" b="1" spc="-121" dirty="0">
                <a:solidFill>
                  <a:schemeClr val="tx2"/>
                </a:solidFill>
                <a:latin typeface="Arial" panose="020B0604020202020204" pitchFamily="34" charset="0"/>
                <a:cs typeface="Arial" panose="020B0604020202020204" pitchFamily="34" charset="0"/>
              </a:rPr>
              <a:t>NỘI DUNG BÀI HỌC</a:t>
            </a:r>
          </a:p>
        </p:txBody>
      </p:sp>
      <p:grpSp>
        <p:nvGrpSpPr>
          <p:cNvPr id="10" name="Group 10"/>
          <p:cNvGrpSpPr/>
          <p:nvPr/>
        </p:nvGrpSpPr>
        <p:grpSpPr>
          <a:xfrm>
            <a:off x="3118003" y="4460820"/>
            <a:ext cx="5095420" cy="3506458"/>
            <a:chOff x="0" y="133350"/>
            <a:chExt cx="6793893" cy="4675278"/>
          </a:xfrm>
        </p:grpSpPr>
        <p:sp>
          <p:nvSpPr>
            <p:cNvPr id="11" name="TextBox 11"/>
            <p:cNvSpPr txBox="1"/>
            <p:nvPr/>
          </p:nvSpPr>
          <p:spPr>
            <a:xfrm>
              <a:off x="368419" y="133350"/>
              <a:ext cx="5537610" cy="991724"/>
            </a:xfrm>
            <a:prstGeom prst="rect">
              <a:avLst/>
            </a:prstGeom>
          </p:spPr>
          <p:txBody>
            <a:bodyPr lIns="0" tIns="0" rIns="0" bIns="0" rtlCol="0" anchor="t">
              <a:spAutoFit/>
            </a:bodyPr>
            <a:lstStyle/>
            <a:p>
              <a:pPr marL="0" lvl="1" indent="0" algn="ctr">
                <a:lnSpc>
                  <a:spcPts val="5820"/>
                </a:lnSpc>
                <a:spcBef>
                  <a:spcPct val="0"/>
                </a:spcBef>
              </a:pPr>
              <a:r>
                <a:rPr lang="en-US" sz="6600" b="1" u="none" strike="noStrike" spc="-96" dirty="0">
                  <a:solidFill>
                    <a:srgbClr val="000000"/>
                  </a:solidFill>
                  <a:latin typeface="Arial" panose="020B0604020202020204" pitchFamily="34" charset="0"/>
                  <a:cs typeface="Arial" panose="020B0604020202020204" pitchFamily="34" charset="0"/>
                </a:rPr>
                <a:t>01</a:t>
              </a:r>
            </a:p>
          </p:txBody>
        </p:sp>
        <p:sp>
          <p:nvSpPr>
            <p:cNvPr id="12" name="TextBox 12"/>
            <p:cNvSpPr txBox="1"/>
            <p:nvPr/>
          </p:nvSpPr>
          <p:spPr>
            <a:xfrm>
              <a:off x="0" y="2036501"/>
              <a:ext cx="6793893" cy="2772127"/>
            </a:xfrm>
            <a:prstGeom prst="rect">
              <a:avLst/>
            </a:prstGeom>
          </p:spPr>
          <p:txBody>
            <a:bodyPr wrap="square" lIns="0" tIns="0" rIns="0" bIns="0" rtlCol="0" anchor="t">
              <a:spAutoFit/>
            </a:bodyPr>
            <a:lstStyle/>
            <a:p>
              <a:pPr marL="0" lvl="0" indent="0" algn="ctr">
                <a:lnSpc>
                  <a:spcPct val="150000"/>
                </a:lnSpc>
                <a:spcBef>
                  <a:spcPct val="0"/>
                </a:spcBef>
              </a:pPr>
              <a:r>
                <a:rPr lang="en-US" sz="4800" u="none" strike="noStrike" dirty="0" err="1">
                  <a:solidFill>
                    <a:srgbClr val="000000"/>
                  </a:solidFill>
                  <a:latin typeface="Arial" panose="020B0604020202020204" pitchFamily="34" charset="0"/>
                  <a:cs typeface="Arial" panose="020B0604020202020204" pitchFamily="34" charset="0"/>
                </a:rPr>
                <a:t>Khái</a:t>
              </a:r>
              <a:r>
                <a:rPr lang="en-US" sz="4800" u="none" strike="noStrike" dirty="0">
                  <a:solidFill>
                    <a:srgbClr val="000000"/>
                  </a:solidFill>
                  <a:latin typeface="Arial" panose="020B0604020202020204" pitchFamily="34" charset="0"/>
                  <a:cs typeface="Arial" panose="020B0604020202020204" pitchFamily="34" charset="0"/>
                </a:rPr>
                <a:t> </a:t>
              </a:r>
              <a:r>
                <a:rPr lang="en-US" sz="4800" u="none" strike="noStrike" dirty="0" err="1">
                  <a:solidFill>
                    <a:srgbClr val="000000"/>
                  </a:solidFill>
                  <a:latin typeface="Arial" panose="020B0604020202020204" pitchFamily="34" charset="0"/>
                  <a:cs typeface="Arial" panose="020B0604020202020204" pitchFamily="34" charset="0"/>
                </a:rPr>
                <a:t>niệm</a:t>
              </a:r>
              <a:r>
                <a:rPr lang="en-US" sz="4800" u="none" strike="noStrike" dirty="0">
                  <a:solidFill>
                    <a:srgbClr val="000000"/>
                  </a:solidFill>
                  <a:latin typeface="Arial" panose="020B0604020202020204" pitchFamily="34" charset="0"/>
                  <a:cs typeface="Arial" panose="020B0604020202020204" pitchFamily="34" charset="0"/>
                </a:rPr>
                <a:t> </a:t>
              </a:r>
            </a:p>
            <a:p>
              <a:pPr marL="0" lvl="0" indent="0" algn="ctr">
                <a:lnSpc>
                  <a:spcPct val="150000"/>
                </a:lnSpc>
                <a:spcBef>
                  <a:spcPct val="0"/>
                </a:spcBef>
              </a:pPr>
              <a:r>
                <a:rPr lang="en-US" sz="4800" u="none" strike="noStrike" dirty="0" err="1">
                  <a:solidFill>
                    <a:srgbClr val="000000"/>
                  </a:solidFill>
                  <a:latin typeface="Arial" panose="020B0604020202020204" pitchFamily="34" charset="0"/>
                  <a:cs typeface="Arial" panose="020B0604020202020204" pitchFamily="34" charset="0"/>
                </a:rPr>
                <a:t>nhiệt</a:t>
              </a:r>
              <a:r>
                <a:rPr lang="en-US" sz="4800" u="none" strike="noStrike" dirty="0">
                  <a:solidFill>
                    <a:srgbClr val="000000"/>
                  </a:solidFill>
                  <a:latin typeface="Arial" panose="020B0604020202020204" pitchFamily="34" charset="0"/>
                  <a:cs typeface="Arial" panose="020B0604020202020204" pitchFamily="34" charset="0"/>
                </a:rPr>
                <a:t> dung </a:t>
              </a:r>
              <a:r>
                <a:rPr lang="en-US" sz="4800" u="none" strike="noStrike" dirty="0" err="1">
                  <a:solidFill>
                    <a:srgbClr val="000000"/>
                  </a:solidFill>
                  <a:latin typeface="Arial" panose="020B0604020202020204" pitchFamily="34" charset="0"/>
                  <a:cs typeface="Arial" panose="020B0604020202020204" pitchFamily="34" charset="0"/>
                </a:rPr>
                <a:t>riêng</a:t>
              </a:r>
              <a:endParaRPr lang="en-US" sz="4800" u="none" strike="noStrike" dirty="0">
                <a:solidFill>
                  <a:srgbClr val="000000"/>
                </a:solidFill>
                <a:latin typeface="Arial" panose="020B0604020202020204" pitchFamily="34" charset="0"/>
                <a:cs typeface="Arial" panose="020B0604020202020204" pitchFamily="34" charset="0"/>
              </a:endParaRPr>
            </a:p>
          </p:txBody>
        </p:sp>
        <p:grpSp>
          <p:nvGrpSpPr>
            <p:cNvPr id="13" name="Group 13"/>
            <p:cNvGrpSpPr/>
            <p:nvPr/>
          </p:nvGrpSpPr>
          <p:grpSpPr>
            <a:xfrm>
              <a:off x="2157074" y="1502630"/>
              <a:ext cx="1960302" cy="229071"/>
              <a:chOff x="0" y="0"/>
              <a:chExt cx="23913255" cy="2794381"/>
            </a:xfrm>
          </p:grpSpPr>
          <p:sp>
            <p:nvSpPr>
              <p:cNvPr id="14" name="Freeform 14"/>
              <p:cNvSpPr/>
              <p:nvPr/>
            </p:nvSpPr>
            <p:spPr>
              <a:xfrm>
                <a:off x="-19558" y="-6477"/>
                <a:ext cx="23952117" cy="2814701"/>
              </a:xfrm>
              <a:custGeom>
                <a:avLst/>
                <a:gdLst/>
                <a:ahLst/>
                <a:cxnLst/>
                <a:rect l="l" t="t" r="r" b="b"/>
                <a:pathLst>
                  <a:path w="23952117" h="2814701">
                    <a:moveTo>
                      <a:pt x="23923415" y="1495171"/>
                    </a:moveTo>
                    <a:cubicBezTo>
                      <a:pt x="23908937" y="1606931"/>
                      <a:pt x="23881379" y="1719834"/>
                      <a:pt x="23837182" y="1823720"/>
                    </a:cubicBezTo>
                    <a:cubicBezTo>
                      <a:pt x="23804543" y="1900301"/>
                      <a:pt x="23759458" y="1971675"/>
                      <a:pt x="23713865" y="2041144"/>
                    </a:cubicBezTo>
                    <a:cubicBezTo>
                      <a:pt x="23614552" y="2192655"/>
                      <a:pt x="23506602" y="2353691"/>
                      <a:pt x="23361313" y="2464816"/>
                    </a:cubicBezTo>
                    <a:cubicBezTo>
                      <a:pt x="23177799" y="2605024"/>
                      <a:pt x="22948563" y="2672461"/>
                      <a:pt x="22723138" y="2706497"/>
                    </a:cubicBezTo>
                    <a:cubicBezTo>
                      <a:pt x="22461773" y="2745994"/>
                      <a:pt x="22197105" y="2743073"/>
                      <a:pt x="21933453" y="2749042"/>
                    </a:cubicBezTo>
                    <a:cubicBezTo>
                      <a:pt x="21662942" y="2755265"/>
                      <a:pt x="21392813" y="2771140"/>
                      <a:pt x="21122684"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12333061" y="7620"/>
                    </a:cubicBezTo>
                    <a:cubicBezTo>
                      <a:pt x="21255018" y="0"/>
                      <a:pt x="21580519" y="39624"/>
                      <a:pt x="21856363" y="32004"/>
                    </a:cubicBezTo>
                    <a:cubicBezTo>
                      <a:pt x="22120015" y="24765"/>
                      <a:pt x="22464821" y="42672"/>
                      <a:pt x="22727457" y="72771"/>
                    </a:cubicBezTo>
                    <a:cubicBezTo>
                      <a:pt x="23162558" y="122428"/>
                      <a:pt x="23409574" y="161163"/>
                      <a:pt x="23660653" y="540258"/>
                    </a:cubicBezTo>
                    <a:cubicBezTo>
                      <a:pt x="23724660" y="638302"/>
                      <a:pt x="23781937" y="740664"/>
                      <a:pt x="23827658" y="848614"/>
                    </a:cubicBezTo>
                    <a:cubicBezTo>
                      <a:pt x="23913890" y="1052957"/>
                      <a:pt x="23952117" y="1273937"/>
                      <a:pt x="23923415" y="1495171"/>
                    </a:cubicBezTo>
                    <a:close/>
                  </a:path>
                </a:pathLst>
              </a:custGeom>
              <a:solidFill>
                <a:srgbClr val="EB7347"/>
              </a:solidFill>
            </p:spPr>
          </p:sp>
        </p:grpSp>
      </p:grpSp>
      <p:grpSp>
        <p:nvGrpSpPr>
          <p:cNvPr id="15" name="Group 15"/>
          <p:cNvGrpSpPr/>
          <p:nvPr/>
        </p:nvGrpSpPr>
        <p:grpSpPr>
          <a:xfrm>
            <a:off x="9654772" y="4460820"/>
            <a:ext cx="6324600" cy="3610883"/>
            <a:chOff x="-944531" y="133351"/>
            <a:chExt cx="8432800" cy="4814509"/>
          </a:xfrm>
        </p:grpSpPr>
        <p:sp>
          <p:nvSpPr>
            <p:cNvPr id="16" name="TextBox 16"/>
            <p:cNvSpPr txBox="1"/>
            <p:nvPr/>
          </p:nvSpPr>
          <p:spPr>
            <a:xfrm>
              <a:off x="434667" y="133351"/>
              <a:ext cx="5674422" cy="991724"/>
            </a:xfrm>
            <a:prstGeom prst="rect">
              <a:avLst/>
            </a:prstGeom>
          </p:spPr>
          <p:txBody>
            <a:bodyPr lIns="0" tIns="0" rIns="0" bIns="0" rtlCol="0" anchor="t">
              <a:spAutoFit/>
            </a:bodyPr>
            <a:lstStyle/>
            <a:p>
              <a:pPr marL="0" lvl="1" indent="0" algn="ctr">
                <a:lnSpc>
                  <a:spcPts val="5820"/>
                </a:lnSpc>
                <a:spcBef>
                  <a:spcPct val="0"/>
                </a:spcBef>
              </a:pPr>
              <a:r>
                <a:rPr lang="en-US" sz="6600" b="1" u="none" strike="noStrike" spc="-96" dirty="0">
                  <a:solidFill>
                    <a:srgbClr val="000000"/>
                  </a:solidFill>
                  <a:latin typeface="Arial" panose="020B0604020202020204" pitchFamily="34" charset="0"/>
                  <a:cs typeface="Arial" panose="020B0604020202020204" pitchFamily="34" charset="0"/>
                </a:rPr>
                <a:t>02</a:t>
              </a:r>
            </a:p>
          </p:txBody>
        </p:sp>
        <p:sp>
          <p:nvSpPr>
            <p:cNvPr id="17" name="TextBox 17"/>
            <p:cNvSpPr txBox="1"/>
            <p:nvPr/>
          </p:nvSpPr>
          <p:spPr>
            <a:xfrm>
              <a:off x="-944531" y="2175734"/>
              <a:ext cx="8432800" cy="2772126"/>
            </a:xfrm>
            <a:prstGeom prst="rect">
              <a:avLst/>
            </a:prstGeom>
          </p:spPr>
          <p:txBody>
            <a:bodyPr wrap="square" lIns="0" tIns="0" rIns="0" bIns="0" rtlCol="0" anchor="t">
              <a:spAutoFit/>
            </a:bodyPr>
            <a:lstStyle/>
            <a:p>
              <a:pPr marL="0" lvl="0" indent="0" algn="ctr">
                <a:lnSpc>
                  <a:spcPct val="150000"/>
                </a:lnSpc>
                <a:spcBef>
                  <a:spcPct val="0"/>
                </a:spcBef>
              </a:pPr>
              <a:r>
                <a:rPr lang="en-US" sz="4800" dirty="0" err="1">
                  <a:solidFill>
                    <a:srgbClr val="000000"/>
                  </a:solidFill>
                  <a:latin typeface="Arial" panose="020B0604020202020204" pitchFamily="34" charset="0"/>
                  <a:cs typeface="Arial" panose="020B0604020202020204" pitchFamily="34" charset="0"/>
                </a:rPr>
                <a:t>Thực</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hành</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đo</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nhiệt</a:t>
              </a:r>
              <a:r>
                <a:rPr lang="en-US" sz="4800" dirty="0">
                  <a:solidFill>
                    <a:srgbClr val="000000"/>
                  </a:solidFill>
                  <a:latin typeface="Arial" panose="020B0604020202020204" pitchFamily="34" charset="0"/>
                  <a:cs typeface="Arial" panose="020B0604020202020204" pitchFamily="34" charset="0"/>
                </a:rPr>
                <a:t> dung </a:t>
              </a:r>
              <a:r>
                <a:rPr lang="en-US" sz="4800" dirty="0" err="1">
                  <a:solidFill>
                    <a:srgbClr val="000000"/>
                  </a:solidFill>
                  <a:latin typeface="Arial" panose="020B0604020202020204" pitchFamily="34" charset="0"/>
                  <a:cs typeface="Arial" panose="020B0604020202020204" pitchFamily="34" charset="0"/>
                </a:rPr>
                <a:t>riêng</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của</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nước</a:t>
              </a:r>
              <a:endParaRPr lang="en-US" sz="4800" u="none" strike="noStrike" dirty="0">
                <a:solidFill>
                  <a:srgbClr val="000000"/>
                </a:solidFill>
                <a:latin typeface="Arial" panose="020B0604020202020204" pitchFamily="34" charset="0"/>
                <a:cs typeface="Arial" panose="020B0604020202020204" pitchFamily="34" charset="0"/>
              </a:endParaRPr>
            </a:p>
          </p:txBody>
        </p:sp>
        <p:grpSp>
          <p:nvGrpSpPr>
            <p:cNvPr id="18" name="Group 18"/>
            <p:cNvGrpSpPr/>
            <p:nvPr/>
          </p:nvGrpSpPr>
          <p:grpSpPr>
            <a:xfrm>
              <a:off x="2291728" y="1502630"/>
              <a:ext cx="1960302" cy="229071"/>
              <a:chOff x="0" y="0"/>
              <a:chExt cx="23913255" cy="2794381"/>
            </a:xfrm>
          </p:grpSpPr>
          <p:sp>
            <p:nvSpPr>
              <p:cNvPr id="19" name="Freeform 19"/>
              <p:cNvSpPr/>
              <p:nvPr/>
            </p:nvSpPr>
            <p:spPr>
              <a:xfrm>
                <a:off x="-19558" y="-6477"/>
                <a:ext cx="23952117" cy="2814701"/>
              </a:xfrm>
              <a:custGeom>
                <a:avLst/>
                <a:gdLst/>
                <a:ahLst/>
                <a:cxnLst/>
                <a:rect l="l" t="t" r="r" b="b"/>
                <a:pathLst>
                  <a:path w="23952117" h="2814701">
                    <a:moveTo>
                      <a:pt x="23923415" y="1495171"/>
                    </a:moveTo>
                    <a:cubicBezTo>
                      <a:pt x="23908937" y="1606931"/>
                      <a:pt x="23881379" y="1719834"/>
                      <a:pt x="23837182" y="1823720"/>
                    </a:cubicBezTo>
                    <a:cubicBezTo>
                      <a:pt x="23804543" y="1900301"/>
                      <a:pt x="23759458" y="1971675"/>
                      <a:pt x="23713865" y="2041144"/>
                    </a:cubicBezTo>
                    <a:cubicBezTo>
                      <a:pt x="23614552" y="2192655"/>
                      <a:pt x="23506602" y="2353691"/>
                      <a:pt x="23361313" y="2464816"/>
                    </a:cubicBezTo>
                    <a:cubicBezTo>
                      <a:pt x="23177799" y="2605024"/>
                      <a:pt x="22948563" y="2672461"/>
                      <a:pt x="22723138" y="2706497"/>
                    </a:cubicBezTo>
                    <a:cubicBezTo>
                      <a:pt x="22461773" y="2745994"/>
                      <a:pt x="22197105" y="2743073"/>
                      <a:pt x="21933453" y="2749042"/>
                    </a:cubicBezTo>
                    <a:cubicBezTo>
                      <a:pt x="21662942" y="2755265"/>
                      <a:pt x="21392813" y="2771140"/>
                      <a:pt x="21122684"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12333061" y="7620"/>
                    </a:cubicBezTo>
                    <a:cubicBezTo>
                      <a:pt x="21255018" y="0"/>
                      <a:pt x="21580519" y="39624"/>
                      <a:pt x="21856363" y="32004"/>
                    </a:cubicBezTo>
                    <a:cubicBezTo>
                      <a:pt x="22120015" y="24765"/>
                      <a:pt x="22464821" y="42672"/>
                      <a:pt x="22727457" y="72771"/>
                    </a:cubicBezTo>
                    <a:cubicBezTo>
                      <a:pt x="23162558" y="122428"/>
                      <a:pt x="23409574" y="161163"/>
                      <a:pt x="23660653" y="540258"/>
                    </a:cubicBezTo>
                    <a:cubicBezTo>
                      <a:pt x="23724660" y="638302"/>
                      <a:pt x="23781937" y="740664"/>
                      <a:pt x="23827658" y="848614"/>
                    </a:cubicBezTo>
                    <a:cubicBezTo>
                      <a:pt x="23913890" y="1052957"/>
                      <a:pt x="23952117" y="1273937"/>
                      <a:pt x="23923415" y="1495171"/>
                    </a:cubicBezTo>
                    <a:close/>
                  </a:path>
                </a:pathLst>
              </a:custGeom>
              <a:solidFill>
                <a:srgbClr val="EB7347"/>
              </a:solidFill>
            </p:spPr>
          </p:sp>
        </p:grpSp>
      </p:grpSp>
      <p:pic>
        <p:nvPicPr>
          <p:cNvPr id="20" name="Picture 19">
            <a:extLst>
              <a:ext uri="{FF2B5EF4-FFF2-40B4-BE49-F238E27FC236}">
                <a16:creationId xmlns:a16="http://schemas.microsoft.com/office/drawing/2014/main" xmlns="" id="{F29BB0BF-8977-F12F-0C74-43E9F05905D9}"/>
              </a:ext>
            </a:extLst>
          </p:cNvPr>
          <p:cNvPicPr>
            <a:picLocks noChangeAspect="1"/>
          </p:cNvPicPr>
          <p:nvPr/>
        </p:nvPicPr>
        <p:blipFill>
          <a:blip r:embed="rId2"/>
          <a:stretch>
            <a:fillRect/>
          </a:stretch>
        </p:blipFill>
        <p:spPr>
          <a:xfrm>
            <a:off x="1169084" y="647700"/>
            <a:ext cx="2225233" cy="2389839"/>
          </a:xfrm>
          <a:prstGeom prst="rect">
            <a:avLst/>
          </a:prstGeom>
        </p:spPr>
      </p:pic>
      <p:pic>
        <p:nvPicPr>
          <p:cNvPr id="21" name="Picture 20">
            <a:extLst>
              <a:ext uri="{FF2B5EF4-FFF2-40B4-BE49-F238E27FC236}">
                <a16:creationId xmlns:a16="http://schemas.microsoft.com/office/drawing/2014/main" xmlns="" id="{1F53C6EC-C225-2A6B-D778-193AD6097BA6}"/>
              </a:ext>
            </a:extLst>
          </p:cNvPr>
          <p:cNvPicPr>
            <a:picLocks noChangeAspect="1"/>
          </p:cNvPicPr>
          <p:nvPr/>
        </p:nvPicPr>
        <p:blipFill>
          <a:blip r:embed="rId3"/>
          <a:stretch>
            <a:fillRect/>
          </a:stretch>
        </p:blipFill>
        <p:spPr>
          <a:xfrm>
            <a:off x="15876668" y="7382443"/>
            <a:ext cx="1671337" cy="2436614"/>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1401027" y="3416149"/>
            <a:ext cx="8262514" cy="5456703"/>
            <a:chOff x="0" y="0"/>
            <a:chExt cx="29871511" cy="19727647"/>
          </a:xfrm>
        </p:grpSpPr>
        <p:sp>
          <p:nvSpPr>
            <p:cNvPr id="3" name="Freeform 3"/>
            <p:cNvSpPr/>
            <p:nvPr/>
          </p:nvSpPr>
          <p:spPr>
            <a:xfrm>
              <a:off x="-50165" y="-508"/>
              <a:ext cx="29935900" cy="19731076"/>
            </a:xfrm>
            <a:custGeom>
              <a:avLst/>
              <a:gdLst/>
              <a:ahLst/>
              <a:cxnLst/>
              <a:rect l="l" t="t" r="r" b="b"/>
              <a:pathLst>
                <a:path w="29935900" h="19731076">
                  <a:moveTo>
                    <a:pt x="29917486" y="18524576"/>
                  </a:moveTo>
                  <a:cubicBezTo>
                    <a:pt x="29903769" y="18829884"/>
                    <a:pt x="29863889" y="19167577"/>
                    <a:pt x="29653834" y="19406844"/>
                  </a:cubicBezTo>
                  <a:cubicBezTo>
                    <a:pt x="29571157" y="19501079"/>
                    <a:pt x="29463839" y="19569786"/>
                    <a:pt x="29345605" y="19610172"/>
                  </a:cubicBezTo>
                  <a:cubicBezTo>
                    <a:pt x="29234480" y="19648144"/>
                    <a:pt x="29118527" y="19656145"/>
                    <a:pt x="29002196" y="19663512"/>
                  </a:cubicBezTo>
                  <a:cubicBezTo>
                    <a:pt x="28747815" y="19679642"/>
                    <a:pt x="28493179" y="19694627"/>
                    <a:pt x="28238544" y="19706566"/>
                  </a:cubicBezTo>
                  <a:cubicBezTo>
                    <a:pt x="27350034" y="19720408"/>
                    <a:pt x="23359637" y="19731076"/>
                    <a:pt x="19365822" y="19727140"/>
                  </a:cubicBezTo>
                  <a:cubicBezTo>
                    <a:pt x="15743322" y="19723583"/>
                    <a:pt x="12122534" y="19712280"/>
                    <a:pt x="8500035" y="19706818"/>
                  </a:cubicBezTo>
                  <a:cubicBezTo>
                    <a:pt x="5979513" y="19703009"/>
                    <a:pt x="3458994" y="19699072"/>
                    <a:pt x="1903222" y="19701485"/>
                  </a:cubicBezTo>
                  <a:cubicBezTo>
                    <a:pt x="1724279" y="19703770"/>
                    <a:pt x="1545209" y="19707835"/>
                    <a:pt x="1366266" y="19701867"/>
                  </a:cubicBezTo>
                  <a:cubicBezTo>
                    <a:pt x="1203325" y="19696405"/>
                    <a:pt x="1034288" y="19686753"/>
                    <a:pt x="877824" y="19637223"/>
                  </a:cubicBezTo>
                  <a:cubicBezTo>
                    <a:pt x="717296" y="19586423"/>
                    <a:pt x="571881" y="19492951"/>
                    <a:pt x="459994" y="19366966"/>
                  </a:cubicBezTo>
                  <a:cubicBezTo>
                    <a:pt x="340233" y="19232219"/>
                    <a:pt x="253238" y="19062802"/>
                    <a:pt x="219710" y="18885383"/>
                  </a:cubicBezTo>
                  <a:cubicBezTo>
                    <a:pt x="199390" y="18777942"/>
                    <a:pt x="195072" y="18668341"/>
                    <a:pt x="194056" y="18559247"/>
                  </a:cubicBezTo>
                  <a:cubicBezTo>
                    <a:pt x="192913" y="18444058"/>
                    <a:pt x="193040" y="18328743"/>
                    <a:pt x="191897" y="18213553"/>
                  </a:cubicBezTo>
                  <a:cubicBezTo>
                    <a:pt x="187452" y="17738193"/>
                    <a:pt x="175260" y="14111980"/>
                    <a:pt x="155702" y="10417150"/>
                  </a:cubicBezTo>
                  <a:cubicBezTo>
                    <a:pt x="136144" y="6738126"/>
                    <a:pt x="109093" y="306009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569864" y="1016"/>
                    <a:pt x="12279962" y="508"/>
                  </a:cubicBezTo>
                  <a:cubicBezTo>
                    <a:pt x="18116685" y="0"/>
                    <a:pt x="23953410" y="8509"/>
                    <a:pt x="28123484" y="20447"/>
                  </a:cubicBezTo>
                  <a:cubicBezTo>
                    <a:pt x="28351957" y="26797"/>
                    <a:pt x="28580303" y="34036"/>
                    <a:pt x="28808775" y="41783"/>
                  </a:cubicBezTo>
                  <a:cubicBezTo>
                    <a:pt x="28915073" y="45339"/>
                    <a:pt x="29022136" y="45339"/>
                    <a:pt x="29127671" y="60325"/>
                  </a:cubicBezTo>
                  <a:cubicBezTo>
                    <a:pt x="29219746" y="73406"/>
                    <a:pt x="29310044" y="97409"/>
                    <a:pt x="29395769" y="133604"/>
                  </a:cubicBezTo>
                  <a:cubicBezTo>
                    <a:pt x="29523659" y="187579"/>
                    <a:pt x="29666025" y="273050"/>
                    <a:pt x="29725842" y="404368"/>
                  </a:cubicBezTo>
                  <a:cubicBezTo>
                    <a:pt x="29775371" y="513207"/>
                    <a:pt x="29794294" y="634619"/>
                    <a:pt x="29809028" y="752348"/>
                  </a:cubicBezTo>
                  <a:cubicBezTo>
                    <a:pt x="29843444" y="1026287"/>
                    <a:pt x="29842173" y="1304036"/>
                    <a:pt x="29840523" y="1579753"/>
                  </a:cubicBezTo>
                  <a:cubicBezTo>
                    <a:pt x="29838492" y="1908302"/>
                    <a:pt x="29840015" y="3708169"/>
                    <a:pt x="29837730" y="6264912"/>
                  </a:cubicBezTo>
                  <a:cubicBezTo>
                    <a:pt x="29835190" y="8988615"/>
                    <a:pt x="29842936" y="11707377"/>
                    <a:pt x="29864779" y="14426142"/>
                  </a:cubicBezTo>
                  <a:cubicBezTo>
                    <a:pt x="29890052" y="17593422"/>
                    <a:pt x="29935900" y="18116018"/>
                    <a:pt x="29917486" y="18524576"/>
                  </a:cubicBezTo>
                  <a:close/>
                </a:path>
              </a:pathLst>
            </a:custGeom>
            <a:solidFill>
              <a:srgbClr val="FFF4DD"/>
            </a:solidFill>
          </p:spPr>
        </p:sp>
      </p:grpSp>
      <p:grpSp>
        <p:nvGrpSpPr>
          <p:cNvPr id="4" name="Group 4"/>
          <p:cNvGrpSpPr/>
          <p:nvPr/>
        </p:nvGrpSpPr>
        <p:grpSpPr>
          <a:xfrm>
            <a:off x="9926438" y="1414148"/>
            <a:ext cx="6960535" cy="7458703"/>
            <a:chOff x="0" y="0"/>
            <a:chExt cx="25164460" cy="26965490"/>
          </a:xfrm>
        </p:grpSpPr>
        <p:sp>
          <p:nvSpPr>
            <p:cNvPr id="5" name="Freeform 5"/>
            <p:cNvSpPr/>
            <p:nvPr/>
          </p:nvSpPr>
          <p:spPr>
            <a:xfrm>
              <a:off x="-50165" y="-508"/>
              <a:ext cx="25228850" cy="26968921"/>
            </a:xfrm>
            <a:custGeom>
              <a:avLst/>
              <a:gdLst/>
              <a:ahLst/>
              <a:cxnLst/>
              <a:rect l="l" t="t" r="r" b="b"/>
              <a:pathLst>
                <a:path w="25228850" h="26968921">
                  <a:moveTo>
                    <a:pt x="25210434" y="25762419"/>
                  </a:moveTo>
                  <a:cubicBezTo>
                    <a:pt x="25196718" y="26067726"/>
                    <a:pt x="25156840" y="26405420"/>
                    <a:pt x="24946782" y="26644689"/>
                  </a:cubicBezTo>
                  <a:cubicBezTo>
                    <a:pt x="24864105" y="26738922"/>
                    <a:pt x="24756790" y="26807628"/>
                    <a:pt x="24638553" y="26848017"/>
                  </a:cubicBezTo>
                  <a:cubicBezTo>
                    <a:pt x="24527428" y="26885989"/>
                    <a:pt x="24411476" y="26893989"/>
                    <a:pt x="24295146" y="26901356"/>
                  </a:cubicBezTo>
                  <a:cubicBezTo>
                    <a:pt x="24040764" y="26917485"/>
                    <a:pt x="23786129" y="26932470"/>
                    <a:pt x="23531495" y="26944408"/>
                  </a:cubicBezTo>
                  <a:cubicBezTo>
                    <a:pt x="22758802" y="26958252"/>
                    <a:pt x="19490566" y="26968921"/>
                    <a:pt x="16219530" y="26964983"/>
                  </a:cubicBezTo>
                  <a:cubicBezTo>
                    <a:pt x="13252612" y="26961427"/>
                    <a:pt x="10287094" y="26950122"/>
                    <a:pt x="7320176" y="26944662"/>
                  </a:cubicBezTo>
                  <a:cubicBezTo>
                    <a:pt x="5255805" y="26940851"/>
                    <a:pt x="3191435" y="26936917"/>
                    <a:pt x="1903222" y="26939329"/>
                  </a:cubicBezTo>
                  <a:cubicBezTo>
                    <a:pt x="1724279" y="26941614"/>
                    <a:pt x="1545209" y="26945679"/>
                    <a:pt x="1366266" y="26939710"/>
                  </a:cubicBezTo>
                  <a:cubicBezTo>
                    <a:pt x="1203325" y="26934247"/>
                    <a:pt x="1034288" y="26924598"/>
                    <a:pt x="877824" y="26875066"/>
                  </a:cubicBezTo>
                  <a:cubicBezTo>
                    <a:pt x="717296" y="26824266"/>
                    <a:pt x="571881" y="26730796"/>
                    <a:pt x="459994" y="26604810"/>
                  </a:cubicBezTo>
                  <a:cubicBezTo>
                    <a:pt x="340233" y="26470064"/>
                    <a:pt x="253238" y="26300645"/>
                    <a:pt x="219710" y="26123227"/>
                  </a:cubicBezTo>
                  <a:cubicBezTo>
                    <a:pt x="199390" y="26015785"/>
                    <a:pt x="195072" y="25906184"/>
                    <a:pt x="194056" y="25797090"/>
                  </a:cubicBezTo>
                  <a:cubicBezTo>
                    <a:pt x="192913" y="25681902"/>
                    <a:pt x="193040" y="25566586"/>
                    <a:pt x="191897" y="25451396"/>
                  </a:cubicBezTo>
                  <a:cubicBezTo>
                    <a:pt x="187452" y="24976036"/>
                    <a:pt x="175260" y="19683755"/>
                    <a:pt x="155702" y="14286438"/>
                  </a:cubicBezTo>
                  <a:cubicBezTo>
                    <a:pt x="136144" y="8912210"/>
                    <a:pt x="109093" y="3539427"/>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739317" y="1016"/>
                    <a:pt x="10416032" y="508"/>
                  </a:cubicBezTo>
                  <a:cubicBezTo>
                    <a:pt x="15196456" y="0"/>
                    <a:pt x="19976880" y="8509"/>
                    <a:pt x="23416432" y="20447"/>
                  </a:cubicBezTo>
                  <a:cubicBezTo>
                    <a:pt x="23644905" y="26797"/>
                    <a:pt x="23873252" y="34036"/>
                    <a:pt x="24101725" y="41783"/>
                  </a:cubicBezTo>
                  <a:cubicBezTo>
                    <a:pt x="24208024" y="45339"/>
                    <a:pt x="24315084" y="45339"/>
                    <a:pt x="24420622" y="60325"/>
                  </a:cubicBezTo>
                  <a:cubicBezTo>
                    <a:pt x="24512697" y="73406"/>
                    <a:pt x="24602993" y="97409"/>
                    <a:pt x="24688718" y="133604"/>
                  </a:cubicBezTo>
                  <a:cubicBezTo>
                    <a:pt x="24816607" y="187579"/>
                    <a:pt x="24958975" y="273050"/>
                    <a:pt x="25018791" y="404368"/>
                  </a:cubicBezTo>
                  <a:cubicBezTo>
                    <a:pt x="25068322" y="513207"/>
                    <a:pt x="25087245" y="634619"/>
                    <a:pt x="25101977" y="752348"/>
                  </a:cubicBezTo>
                  <a:cubicBezTo>
                    <a:pt x="25136393" y="1026287"/>
                    <a:pt x="25135124" y="1304036"/>
                    <a:pt x="25133473" y="1579753"/>
                  </a:cubicBezTo>
                  <a:cubicBezTo>
                    <a:pt x="25131440" y="1908302"/>
                    <a:pt x="25132964" y="4486124"/>
                    <a:pt x="25130678" y="8220950"/>
                  </a:cubicBezTo>
                  <a:cubicBezTo>
                    <a:pt x="25128138" y="12199669"/>
                    <a:pt x="25135885" y="16171169"/>
                    <a:pt x="25157729" y="20142674"/>
                  </a:cubicBezTo>
                  <a:cubicBezTo>
                    <a:pt x="25183001" y="24769357"/>
                    <a:pt x="25228850" y="25353861"/>
                    <a:pt x="25210434" y="25762419"/>
                  </a:cubicBezTo>
                  <a:close/>
                </a:path>
              </a:pathLst>
            </a:custGeom>
            <a:solidFill>
              <a:srgbClr val="FFF4DD"/>
            </a:solidFill>
          </p:spPr>
        </p:sp>
      </p:grpSp>
      <p:grpSp>
        <p:nvGrpSpPr>
          <p:cNvPr id="6" name="Group 6"/>
          <p:cNvGrpSpPr/>
          <p:nvPr/>
        </p:nvGrpSpPr>
        <p:grpSpPr>
          <a:xfrm>
            <a:off x="1401027" y="1414148"/>
            <a:ext cx="8262514" cy="1707280"/>
            <a:chOff x="0" y="0"/>
            <a:chExt cx="11016685" cy="2276373"/>
          </a:xfrm>
        </p:grpSpPr>
        <p:grpSp>
          <p:nvGrpSpPr>
            <p:cNvPr id="7" name="Group 7"/>
            <p:cNvGrpSpPr/>
            <p:nvPr/>
          </p:nvGrpSpPr>
          <p:grpSpPr>
            <a:xfrm>
              <a:off x="0" y="0"/>
              <a:ext cx="11016685" cy="2276373"/>
              <a:chOff x="0" y="0"/>
              <a:chExt cx="30108320" cy="6221269"/>
            </a:xfrm>
          </p:grpSpPr>
          <p:sp>
            <p:nvSpPr>
              <p:cNvPr id="8" name="Freeform 8"/>
              <p:cNvSpPr/>
              <p:nvPr/>
            </p:nvSpPr>
            <p:spPr>
              <a:xfrm>
                <a:off x="-50165" y="-508"/>
                <a:ext cx="30172711" cy="6224698"/>
              </a:xfrm>
              <a:custGeom>
                <a:avLst/>
                <a:gdLst/>
                <a:ahLst/>
                <a:cxnLst/>
                <a:rect l="l" t="t" r="r" b="b"/>
                <a:pathLst>
                  <a:path w="30172711" h="6224698">
                    <a:moveTo>
                      <a:pt x="30154293" y="5018198"/>
                    </a:moveTo>
                    <a:cubicBezTo>
                      <a:pt x="30140579" y="5323506"/>
                      <a:pt x="30100700" y="5661199"/>
                      <a:pt x="29890641" y="5900467"/>
                    </a:cubicBezTo>
                    <a:cubicBezTo>
                      <a:pt x="29807964" y="5994701"/>
                      <a:pt x="29700650" y="6063408"/>
                      <a:pt x="29582412" y="6103794"/>
                    </a:cubicBezTo>
                    <a:cubicBezTo>
                      <a:pt x="29471287" y="6141767"/>
                      <a:pt x="29355337" y="6149768"/>
                      <a:pt x="29239007" y="6157134"/>
                    </a:cubicBezTo>
                    <a:cubicBezTo>
                      <a:pt x="28984625" y="6173263"/>
                      <a:pt x="28729990" y="6188249"/>
                      <a:pt x="28475354" y="6200187"/>
                    </a:cubicBezTo>
                    <a:cubicBezTo>
                      <a:pt x="27581015" y="6214030"/>
                      <a:pt x="23554287" y="6224698"/>
                      <a:pt x="19524110" y="6220761"/>
                    </a:cubicBezTo>
                    <a:cubicBezTo>
                      <a:pt x="15868629" y="6217205"/>
                      <a:pt x="12214874" y="6205902"/>
                      <a:pt x="8559394" y="6200441"/>
                    </a:cubicBezTo>
                    <a:cubicBezTo>
                      <a:pt x="6015923" y="6196631"/>
                      <a:pt x="3472455" y="6192694"/>
                      <a:pt x="1903222" y="6195107"/>
                    </a:cubicBezTo>
                    <a:cubicBezTo>
                      <a:pt x="1724279" y="6197393"/>
                      <a:pt x="1545209" y="6201457"/>
                      <a:pt x="1366266" y="6195488"/>
                    </a:cubicBezTo>
                    <a:cubicBezTo>
                      <a:pt x="1203325" y="6190027"/>
                      <a:pt x="1034288" y="6180375"/>
                      <a:pt x="877824" y="6130845"/>
                    </a:cubicBezTo>
                    <a:cubicBezTo>
                      <a:pt x="717296" y="6080045"/>
                      <a:pt x="571881" y="5986573"/>
                      <a:pt x="459994" y="5860589"/>
                    </a:cubicBezTo>
                    <a:cubicBezTo>
                      <a:pt x="340233" y="5725842"/>
                      <a:pt x="253238" y="5556424"/>
                      <a:pt x="219710" y="5379005"/>
                    </a:cubicBezTo>
                    <a:cubicBezTo>
                      <a:pt x="199390" y="5271563"/>
                      <a:pt x="195072" y="5161962"/>
                      <a:pt x="194056" y="5052869"/>
                    </a:cubicBezTo>
                    <a:cubicBezTo>
                      <a:pt x="192913" y="4937680"/>
                      <a:pt x="193040" y="4822364"/>
                      <a:pt x="191897" y="4707175"/>
                    </a:cubicBezTo>
                    <a:cubicBezTo>
                      <a:pt x="187452" y="4231814"/>
                      <a:pt x="175260" y="3714619"/>
                      <a:pt x="155702" y="3196760"/>
                    </a:cubicBezTo>
                    <a:cubicBezTo>
                      <a:pt x="136144" y="2681116"/>
                      <a:pt x="109093" y="2165612"/>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11648" y="1016"/>
                      <a:pt x="12373735" y="508"/>
                    </a:cubicBezTo>
                    <a:cubicBezTo>
                      <a:pt x="18263601" y="0"/>
                      <a:pt x="24153467" y="8509"/>
                      <a:pt x="28360291" y="20447"/>
                    </a:cubicBezTo>
                    <a:cubicBezTo>
                      <a:pt x="28588764" y="26797"/>
                      <a:pt x="28817113" y="34036"/>
                      <a:pt x="29045586" y="41783"/>
                    </a:cubicBezTo>
                    <a:cubicBezTo>
                      <a:pt x="29151883" y="45339"/>
                      <a:pt x="29258943" y="45339"/>
                      <a:pt x="29364481" y="60325"/>
                    </a:cubicBezTo>
                    <a:cubicBezTo>
                      <a:pt x="29456556" y="73406"/>
                      <a:pt x="29546854" y="97409"/>
                      <a:pt x="29632579" y="133604"/>
                    </a:cubicBezTo>
                    <a:cubicBezTo>
                      <a:pt x="29760466" y="187579"/>
                      <a:pt x="29902836" y="273050"/>
                      <a:pt x="29962652" y="404368"/>
                    </a:cubicBezTo>
                    <a:cubicBezTo>
                      <a:pt x="30012181" y="513207"/>
                      <a:pt x="30031104" y="634619"/>
                      <a:pt x="30045838" y="752348"/>
                    </a:cubicBezTo>
                    <a:cubicBezTo>
                      <a:pt x="30080254" y="1026287"/>
                      <a:pt x="30078983" y="1304036"/>
                      <a:pt x="30077334" y="1579753"/>
                    </a:cubicBezTo>
                    <a:cubicBezTo>
                      <a:pt x="30075300" y="1908302"/>
                      <a:pt x="30076825" y="2256445"/>
                      <a:pt x="30074537" y="2614792"/>
                    </a:cubicBezTo>
                    <a:cubicBezTo>
                      <a:pt x="30071998" y="2996540"/>
                      <a:pt x="30079746" y="3377595"/>
                      <a:pt x="30101590" y="3758651"/>
                    </a:cubicBezTo>
                    <a:cubicBezTo>
                      <a:pt x="30126862" y="4202569"/>
                      <a:pt x="30172711" y="4609639"/>
                      <a:pt x="30154293" y="5018198"/>
                    </a:cubicBezTo>
                    <a:close/>
                  </a:path>
                </a:pathLst>
              </a:custGeom>
              <a:solidFill>
                <a:srgbClr val="FFF4DD"/>
              </a:solidFill>
            </p:spPr>
          </p:sp>
        </p:grpSp>
        <p:sp>
          <p:nvSpPr>
            <p:cNvPr id="9" name="TextBox 9"/>
            <p:cNvSpPr txBox="1"/>
            <p:nvPr/>
          </p:nvSpPr>
          <p:spPr>
            <a:xfrm>
              <a:off x="1318161" y="250041"/>
              <a:ext cx="8507846" cy="1805622"/>
            </a:xfrm>
            <a:prstGeom prst="rect">
              <a:avLst/>
            </a:prstGeom>
          </p:spPr>
          <p:txBody>
            <a:bodyPr lIns="0" tIns="0" rIns="0" bIns="0" rtlCol="0" anchor="t">
              <a:spAutoFit/>
            </a:bodyPr>
            <a:lstStyle/>
            <a:p>
              <a:pPr marL="0" lvl="1" indent="0" algn="ctr">
                <a:spcBef>
                  <a:spcPct val="0"/>
                </a:spcBef>
              </a:pPr>
              <a:r>
                <a:rPr lang="en-US" sz="8800" b="1" spc="-121" dirty="0">
                  <a:solidFill>
                    <a:srgbClr val="000000"/>
                  </a:solidFill>
                  <a:latin typeface="Arial" panose="020B0604020202020204" pitchFamily="34" charset="0"/>
                  <a:cs typeface="Arial" panose="020B0604020202020204" pitchFamily="34" charset="0"/>
                </a:rPr>
                <a:t>I.</a:t>
              </a:r>
            </a:p>
          </p:txBody>
        </p:sp>
      </p:grpSp>
      <p:grpSp>
        <p:nvGrpSpPr>
          <p:cNvPr id="31" name="Group 30">
            <a:extLst>
              <a:ext uri="{FF2B5EF4-FFF2-40B4-BE49-F238E27FC236}">
                <a16:creationId xmlns:a16="http://schemas.microsoft.com/office/drawing/2014/main" xmlns="" id="{ABB8F9E6-DCC0-E1C5-4AB6-475297FB0CD3}"/>
              </a:ext>
            </a:extLst>
          </p:cNvPr>
          <p:cNvGrpSpPr/>
          <p:nvPr/>
        </p:nvGrpSpPr>
        <p:grpSpPr>
          <a:xfrm>
            <a:off x="11084331" y="2955896"/>
            <a:ext cx="4814021" cy="4114800"/>
            <a:chOff x="11040077" y="1954482"/>
            <a:chExt cx="4814021" cy="4114800"/>
          </a:xfrm>
        </p:grpSpPr>
        <p:sp>
          <p:nvSpPr>
            <p:cNvPr id="10" name="Freeform 10"/>
            <p:cNvSpPr/>
            <p:nvPr/>
          </p:nvSpPr>
          <p:spPr>
            <a:xfrm>
              <a:off x="11040077" y="1954482"/>
              <a:ext cx="1339180" cy="4114800"/>
            </a:xfrm>
            <a:custGeom>
              <a:avLst/>
              <a:gdLst/>
              <a:ahLst/>
              <a:cxnLst/>
              <a:rect l="l" t="t" r="r" b="b"/>
              <a:pathLst>
                <a:path w="1339180" h="4114800">
                  <a:moveTo>
                    <a:pt x="0" y="0"/>
                  </a:moveTo>
                  <a:lnTo>
                    <a:pt x="1339180" y="0"/>
                  </a:lnTo>
                  <a:lnTo>
                    <a:pt x="133918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4514918" y="1954482"/>
              <a:ext cx="1339180" cy="4114800"/>
            </a:xfrm>
            <a:custGeom>
              <a:avLst/>
              <a:gdLst/>
              <a:ahLst/>
              <a:cxnLst/>
              <a:rect l="l" t="t" r="r" b="b"/>
              <a:pathLst>
                <a:path w="1339180" h="4114800">
                  <a:moveTo>
                    <a:pt x="0" y="0"/>
                  </a:moveTo>
                  <a:lnTo>
                    <a:pt x="1339181" y="0"/>
                  </a:lnTo>
                  <a:lnTo>
                    <a:pt x="133918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2" name="Group 12"/>
            <p:cNvGrpSpPr/>
            <p:nvPr/>
          </p:nvGrpSpPr>
          <p:grpSpPr>
            <a:xfrm>
              <a:off x="14798683" y="5029083"/>
              <a:ext cx="710183" cy="71018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D4FF"/>
              </a:solidFill>
            </p:spPr>
          </p:sp>
          <p:sp>
            <p:nvSpPr>
              <p:cNvPr id="14" name="TextBox 14"/>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11326011" y="5038608"/>
              <a:ext cx="710183" cy="71018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7347"/>
              </a:solidFill>
            </p:spPr>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8" name="Group 18"/>
            <p:cNvGrpSpPr/>
            <p:nvPr/>
          </p:nvGrpSpPr>
          <p:grpSpPr>
            <a:xfrm rot="-5400000">
              <a:off x="14745933" y="4788338"/>
              <a:ext cx="845945" cy="237293"/>
              <a:chOff x="0" y="0"/>
              <a:chExt cx="1448806" cy="406400"/>
            </a:xfrm>
          </p:grpSpPr>
          <p:sp>
            <p:nvSpPr>
              <p:cNvPr id="19" name="Freeform 19"/>
              <p:cNvSpPr/>
              <p:nvPr/>
            </p:nvSpPr>
            <p:spPr>
              <a:xfrm>
                <a:off x="0" y="0"/>
                <a:ext cx="1448806" cy="406400"/>
              </a:xfrm>
              <a:custGeom>
                <a:avLst/>
                <a:gdLst/>
                <a:ahLst/>
                <a:cxnLst/>
                <a:rect l="l" t="t" r="r" b="b"/>
                <a:pathLst>
                  <a:path w="1448806" h="406400">
                    <a:moveTo>
                      <a:pt x="1245606" y="0"/>
                    </a:moveTo>
                    <a:cubicBezTo>
                      <a:pt x="1357830" y="0"/>
                      <a:pt x="1448806" y="90976"/>
                      <a:pt x="1448806" y="203200"/>
                    </a:cubicBezTo>
                    <a:cubicBezTo>
                      <a:pt x="1448806" y="315424"/>
                      <a:pt x="1357830" y="406400"/>
                      <a:pt x="1245606" y="406400"/>
                    </a:cubicBezTo>
                    <a:lnTo>
                      <a:pt x="203200" y="406400"/>
                    </a:lnTo>
                    <a:cubicBezTo>
                      <a:pt x="90976" y="406400"/>
                      <a:pt x="0" y="315424"/>
                      <a:pt x="0" y="203200"/>
                    </a:cubicBezTo>
                    <a:cubicBezTo>
                      <a:pt x="0" y="90976"/>
                      <a:pt x="90976" y="0"/>
                      <a:pt x="203200" y="0"/>
                    </a:cubicBezTo>
                    <a:close/>
                  </a:path>
                </a:pathLst>
              </a:custGeom>
              <a:solidFill>
                <a:srgbClr val="C2D4FF"/>
              </a:solidFill>
              <a:ln cap="sq">
                <a:noFill/>
                <a:prstDash val="solid"/>
                <a:miter/>
              </a:ln>
            </p:spPr>
          </p:sp>
          <p:sp>
            <p:nvSpPr>
              <p:cNvPr id="20" name="TextBox 20"/>
              <p:cNvSpPr txBox="1"/>
              <p:nvPr/>
            </p:nvSpPr>
            <p:spPr>
              <a:xfrm>
                <a:off x="0" y="-19050"/>
                <a:ext cx="1448806" cy="425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21" name="Group 21"/>
            <p:cNvGrpSpPr/>
            <p:nvPr/>
          </p:nvGrpSpPr>
          <p:grpSpPr>
            <a:xfrm rot="-5400000">
              <a:off x="10427739" y="3942816"/>
              <a:ext cx="2536989" cy="237293"/>
              <a:chOff x="0" y="0"/>
              <a:chExt cx="4344968" cy="406400"/>
            </a:xfrm>
          </p:grpSpPr>
          <p:sp>
            <p:nvSpPr>
              <p:cNvPr id="22" name="Freeform 22"/>
              <p:cNvSpPr/>
              <p:nvPr/>
            </p:nvSpPr>
            <p:spPr>
              <a:xfrm>
                <a:off x="0" y="0"/>
                <a:ext cx="4344968" cy="406400"/>
              </a:xfrm>
              <a:custGeom>
                <a:avLst/>
                <a:gdLst/>
                <a:ahLst/>
                <a:cxnLst/>
                <a:rect l="l" t="t" r="r" b="b"/>
                <a:pathLst>
                  <a:path w="4344968" h="406400">
                    <a:moveTo>
                      <a:pt x="4141768" y="0"/>
                    </a:moveTo>
                    <a:cubicBezTo>
                      <a:pt x="4253992" y="0"/>
                      <a:pt x="4344968" y="90976"/>
                      <a:pt x="4344968" y="203200"/>
                    </a:cubicBezTo>
                    <a:cubicBezTo>
                      <a:pt x="4344968" y="315424"/>
                      <a:pt x="4253992" y="406400"/>
                      <a:pt x="4141768" y="406400"/>
                    </a:cubicBezTo>
                    <a:lnTo>
                      <a:pt x="203200" y="406400"/>
                    </a:lnTo>
                    <a:cubicBezTo>
                      <a:pt x="90976" y="406400"/>
                      <a:pt x="0" y="315424"/>
                      <a:pt x="0" y="203200"/>
                    </a:cubicBezTo>
                    <a:cubicBezTo>
                      <a:pt x="0" y="90976"/>
                      <a:pt x="90976" y="0"/>
                      <a:pt x="203200" y="0"/>
                    </a:cubicBezTo>
                    <a:close/>
                  </a:path>
                </a:pathLst>
              </a:custGeom>
              <a:solidFill>
                <a:srgbClr val="EB7347"/>
              </a:solidFill>
              <a:ln cap="sq">
                <a:noFill/>
                <a:prstDash val="solid"/>
                <a:miter/>
              </a:ln>
            </p:spPr>
          </p:sp>
          <p:sp>
            <p:nvSpPr>
              <p:cNvPr id="23" name="TextBox 23"/>
              <p:cNvSpPr txBox="1"/>
              <p:nvPr/>
            </p:nvSpPr>
            <p:spPr>
              <a:xfrm>
                <a:off x="0" y="-19050"/>
                <a:ext cx="4344968" cy="425450"/>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24" name="Freeform 24"/>
          <p:cNvSpPr/>
          <p:nvPr/>
        </p:nvSpPr>
        <p:spPr>
          <a:xfrm rot="-5400000">
            <a:off x="10185420" y="5058864"/>
            <a:ext cx="6442571" cy="169272"/>
          </a:xfrm>
          <a:custGeom>
            <a:avLst/>
            <a:gdLst/>
            <a:ahLst/>
            <a:cxnLst/>
            <a:rect l="l" t="t" r="r" b="b"/>
            <a:pathLst>
              <a:path w="6442571" h="169272">
                <a:moveTo>
                  <a:pt x="0" y="0"/>
                </a:moveTo>
                <a:lnTo>
                  <a:pt x="6442571" y="0"/>
                </a:lnTo>
                <a:lnTo>
                  <a:pt x="6442571" y="169272"/>
                </a:lnTo>
                <a:lnTo>
                  <a:pt x="0" y="169272"/>
                </a:lnTo>
                <a:lnTo>
                  <a:pt x="0" y="0"/>
                </a:lnTo>
                <a:close/>
              </a:path>
            </a:pathLst>
          </a:custGeom>
          <a:blipFill>
            <a:blip r:embed="rId4">
              <a:extLst>
                <a:ext uri="{96DAC541-7B7A-43D3-8B79-37D633B846F1}">
                  <asvg:svgBlip xmlns:asvg="http://schemas.microsoft.com/office/drawing/2016/SVG/main" xmlns="" r:embed="rId5"/>
                </a:ext>
              </a:extLst>
            </a:blip>
            <a:stretch>
              <a:fillRect r="-2544" b="-325769"/>
            </a:stretch>
          </a:blipFill>
        </p:spPr>
      </p:sp>
      <p:sp>
        <p:nvSpPr>
          <p:cNvPr id="32" name="TextBox 12">
            <a:extLst>
              <a:ext uri="{FF2B5EF4-FFF2-40B4-BE49-F238E27FC236}">
                <a16:creationId xmlns:a16="http://schemas.microsoft.com/office/drawing/2014/main" xmlns="" id="{04C41A5E-6444-253B-F4AC-E6945FE4707B}"/>
              </a:ext>
            </a:extLst>
          </p:cNvPr>
          <p:cNvSpPr txBox="1"/>
          <p:nvPr/>
        </p:nvSpPr>
        <p:spPr>
          <a:xfrm>
            <a:off x="1472238" y="3699623"/>
            <a:ext cx="7991045" cy="4780668"/>
          </a:xfrm>
          <a:prstGeom prst="rect">
            <a:avLst/>
          </a:prstGeom>
        </p:spPr>
        <p:txBody>
          <a:bodyPr wrap="square" lIns="0" tIns="0" rIns="0" bIns="0" rtlCol="0" anchor="t">
            <a:spAutoFit/>
          </a:bodyPr>
          <a:lstStyle/>
          <a:p>
            <a:pPr marL="0" lvl="0" indent="0" algn="ctr">
              <a:lnSpc>
                <a:spcPct val="150000"/>
              </a:lnSpc>
              <a:spcBef>
                <a:spcPct val="0"/>
              </a:spcBef>
            </a:pPr>
            <a:r>
              <a:rPr lang="en-US" sz="7200" b="1" u="none" strike="noStrike" dirty="0">
                <a:solidFill>
                  <a:srgbClr val="000000"/>
                </a:solidFill>
                <a:latin typeface="Arial" panose="020B0604020202020204" pitchFamily="34" charset="0"/>
                <a:cs typeface="Arial" panose="020B0604020202020204" pitchFamily="34" charset="0"/>
              </a:rPr>
              <a:t>KHÁI NIỆM </a:t>
            </a:r>
          </a:p>
          <a:p>
            <a:pPr marL="0" lvl="0" indent="0" algn="ctr">
              <a:lnSpc>
                <a:spcPct val="150000"/>
              </a:lnSpc>
              <a:spcBef>
                <a:spcPct val="0"/>
              </a:spcBef>
            </a:pPr>
            <a:r>
              <a:rPr lang="en-US" sz="7200" b="1" u="none" strike="noStrike" dirty="0">
                <a:solidFill>
                  <a:srgbClr val="000000"/>
                </a:solidFill>
                <a:latin typeface="Arial" panose="020B0604020202020204" pitchFamily="34" charset="0"/>
                <a:cs typeface="Arial" panose="020B0604020202020204" pitchFamily="34" charset="0"/>
              </a:rPr>
              <a:t>NHIỆT DUNG RIÊNG</a:t>
            </a: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xmlns="" id="{C059A953-4550-B518-27F5-C365776ED5D0}"/>
              </a:ext>
            </a:extLst>
          </p:cNvPr>
          <p:cNvSpPr txBox="1"/>
          <p:nvPr/>
        </p:nvSpPr>
        <p:spPr>
          <a:xfrm>
            <a:off x="1181100" y="495300"/>
            <a:ext cx="15925800" cy="1998176"/>
          </a:xfrm>
          <a:prstGeom prst="rect">
            <a:avLst/>
          </a:prstGeom>
          <a:noFill/>
        </p:spPr>
        <p:txBody>
          <a:bodyPr wrap="square">
            <a:spAutoFit/>
          </a:bodyPr>
          <a:lstStyle/>
          <a:p>
            <a:pPr marL="742950" indent="-742950" algn="just">
              <a:lnSpc>
                <a:spcPct val="150000"/>
              </a:lnSpc>
              <a:buFont typeface="+mj-lt"/>
              <a:buAutoNum type="arabicPeriod"/>
            </a:pPr>
            <a:r>
              <a:rPr lang="vi-VN" sz="4400" b="1" dirty="0">
                <a:solidFill>
                  <a:schemeClr val="tx2"/>
                </a:solidFill>
                <a:latin typeface="Arial" panose="020B0604020202020204" pitchFamily="34" charset="0"/>
                <a:cs typeface="Arial" panose="020B0604020202020204" pitchFamily="34" charset="0"/>
              </a:rPr>
              <a:t>Hệ thức tính nhiệt lượng trong quá trình truyền nhiệt để làm thay đổi nhiệt độ của vật</a:t>
            </a:r>
            <a:endParaRPr lang="en-US" sz="4400" b="1" dirty="0">
              <a:solidFill>
                <a:schemeClr val="tx2"/>
              </a:solidFill>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xmlns="" id="{86A0AAB7-A098-630F-B259-40B281D97E02}"/>
              </a:ext>
            </a:extLst>
          </p:cNvPr>
          <p:cNvSpPr/>
          <p:nvPr/>
        </p:nvSpPr>
        <p:spPr>
          <a:xfrm>
            <a:off x="1447800" y="3162300"/>
            <a:ext cx="15392400" cy="1676400"/>
          </a:xfrm>
          <a:prstGeom prst="roundRect">
            <a:avLst/>
          </a:prstGeom>
          <a:solidFill>
            <a:schemeClr val="bg1"/>
          </a:solidFill>
          <a:ln w="28575">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latin typeface="Arial" panose="020B0604020202020204" pitchFamily="34" charset="0"/>
                <a:cs typeface="Arial" panose="020B0604020202020204" pitchFamily="34" charset="0"/>
              </a:rPr>
              <a:t>C</a:t>
            </a:r>
            <a:r>
              <a:rPr lang="vi-VN" sz="4000" b="1" dirty="0">
                <a:solidFill>
                  <a:srgbClr val="C00000"/>
                </a:solidFill>
                <a:latin typeface="Arial" panose="020B0604020202020204" pitchFamily="34" charset="0"/>
                <a:cs typeface="Arial" panose="020B0604020202020204" pitchFamily="34" charset="0"/>
              </a:rPr>
              <a:t>ác yếu tố ảnh hưởng đến nhiệt lượng cần cung cấp cho vật</a:t>
            </a:r>
            <a:endParaRPr lang="en-US" sz="4000" b="1" dirty="0">
              <a:solidFill>
                <a:srgbClr val="C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97DAAD56-D5D8-7E96-C158-D8E72D079334}"/>
              </a:ext>
            </a:extLst>
          </p:cNvPr>
          <p:cNvGrpSpPr/>
          <p:nvPr/>
        </p:nvGrpSpPr>
        <p:grpSpPr>
          <a:xfrm>
            <a:off x="1447800" y="4838700"/>
            <a:ext cx="4724400" cy="3183083"/>
            <a:chOff x="1447800" y="4838700"/>
            <a:chExt cx="4724400" cy="3183083"/>
          </a:xfrm>
        </p:grpSpPr>
        <p:sp>
          <p:nvSpPr>
            <p:cNvPr id="36" name="Rectangle: Rounded Corners 35">
              <a:extLst>
                <a:ext uri="{FF2B5EF4-FFF2-40B4-BE49-F238E27FC236}">
                  <a16:creationId xmlns:a16="http://schemas.microsoft.com/office/drawing/2014/main" xmlns="" id="{F1A6756D-87EE-9C9E-DF3F-5A8BBC54BC24}"/>
                </a:ext>
              </a:extLst>
            </p:cNvPr>
            <p:cNvSpPr/>
            <p:nvPr/>
          </p:nvSpPr>
          <p:spPr>
            <a:xfrm>
              <a:off x="1447800" y="5430983"/>
              <a:ext cx="4724400" cy="2590800"/>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4000" dirty="0">
                <a:solidFill>
                  <a:schemeClr val="tx1"/>
                </a:solidFill>
                <a:latin typeface="Arial" panose="020B0604020202020204" pitchFamily="34" charset="0"/>
                <a:cs typeface="Arial" panose="020B0604020202020204" pitchFamily="34" charset="0"/>
              </a:endParaRPr>
            </a:p>
          </p:txBody>
        </p:sp>
        <p:cxnSp>
          <p:nvCxnSpPr>
            <p:cNvPr id="40" name="Straight Connector 39">
              <a:extLst>
                <a:ext uri="{FF2B5EF4-FFF2-40B4-BE49-F238E27FC236}">
                  <a16:creationId xmlns:a16="http://schemas.microsoft.com/office/drawing/2014/main" xmlns="" id="{19FFA37E-3E5D-2F92-B8F1-F4EAA9EF4195}"/>
                </a:ext>
              </a:extLst>
            </p:cNvPr>
            <p:cNvCxnSpPr>
              <a:stCxn id="36" idx="0"/>
            </p:cNvCxnSpPr>
            <p:nvPr/>
          </p:nvCxnSpPr>
          <p:spPr>
            <a:xfrm flipV="1">
              <a:off x="3810000" y="4838700"/>
              <a:ext cx="0" cy="592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xmlns="" id="{F680F8A4-D420-780C-988F-0A6407896313}"/>
              </a:ext>
            </a:extLst>
          </p:cNvPr>
          <p:cNvGrpSpPr/>
          <p:nvPr/>
        </p:nvGrpSpPr>
        <p:grpSpPr>
          <a:xfrm>
            <a:off x="6781800" y="4838700"/>
            <a:ext cx="4724400" cy="3183083"/>
            <a:chOff x="6781800" y="4838700"/>
            <a:chExt cx="4724400" cy="3183083"/>
          </a:xfrm>
        </p:grpSpPr>
        <p:sp>
          <p:nvSpPr>
            <p:cNvPr id="37" name="Rectangle: Rounded Corners 36">
              <a:extLst>
                <a:ext uri="{FF2B5EF4-FFF2-40B4-BE49-F238E27FC236}">
                  <a16:creationId xmlns:a16="http://schemas.microsoft.com/office/drawing/2014/main" xmlns="" id="{8D64E0D6-E430-27FC-3007-9C10FFBE6879}"/>
                </a:ext>
              </a:extLst>
            </p:cNvPr>
            <p:cNvSpPr/>
            <p:nvPr/>
          </p:nvSpPr>
          <p:spPr>
            <a:xfrm>
              <a:off x="6781800" y="5430983"/>
              <a:ext cx="4724400" cy="2590800"/>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tăng</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4000" dirty="0">
                <a:solidFill>
                  <a:schemeClr val="tx1"/>
                </a:solidFill>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xmlns="" id="{0173D518-41F2-008F-0B71-A6100692630B}"/>
                </a:ext>
              </a:extLst>
            </p:cNvPr>
            <p:cNvCxnSpPr>
              <a:stCxn id="37" idx="0"/>
              <a:endCxn id="35" idx="2"/>
            </p:cNvCxnSpPr>
            <p:nvPr/>
          </p:nvCxnSpPr>
          <p:spPr>
            <a:xfrm flipV="1">
              <a:off x="9144000" y="4838700"/>
              <a:ext cx="0" cy="592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xmlns="" id="{31183F01-19B1-B548-89C6-4F15286922CE}"/>
              </a:ext>
            </a:extLst>
          </p:cNvPr>
          <p:cNvGrpSpPr/>
          <p:nvPr/>
        </p:nvGrpSpPr>
        <p:grpSpPr>
          <a:xfrm>
            <a:off x="12115800" y="4838699"/>
            <a:ext cx="4724400" cy="3200402"/>
            <a:chOff x="12115800" y="4838699"/>
            <a:chExt cx="4724400" cy="3200402"/>
          </a:xfrm>
        </p:grpSpPr>
        <p:sp>
          <p:nvSpPr>
            <p:cNvPr id="38" name="Rectangle: Rounded Corners 37">
              <a:extLst>
                <a:ext uri="{FF2B5EF4-FFF2-40B4-BE49-F238E27FC236}">
                  <a16:creationId xmlns:a16="http://schemas.microsoft.com/office/drawing/2014/main" xmlns="" id="{AA2BE80C-9167-43D7-F13D-DC04DE5E5B99}"/>
                </a:ext>
              </a:extLst>
            </p:cNvPr>
            <p:cNvSpPr/>
            <p:nvPr/>
          </p:nvSpPr>
          <p:spPr>
            <a:xfrm>
              <a:off x="12115800" y="5448301"/>
              <a:ext cx="4724400" cy="2590800"/>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4000" dirty="0">
                <a:solidFill>
                  <a:schemeClr val="tx1"/>
                </a:solidFill>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xmlns="" id="{4F0BCDC4-504E-3215-BAD1-C706DB547352}"/>
                </a:ext>
              </a:extLst>
            </p:cNvPr>
            <p:cNvCxnSpPr>
              <a:cxnSpLocks/>
              <a:stCxn id="38" idx="0"/>
            </p:cNvCxnSpPr>
            <p:nvPr/>
          </p:nvCxnSpPr>
          <p:spPr>
            <a:xfrm flipV="1">
              <a:off x="14478000" y="4838699"/>
              <a:ext cx="0" cy="6096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6" name="Picture 45">
            <a:extLst>
              <a:ext uri="{FF2B5EF4-FFF2-40B4-BE49-F238E27FC236}">
                <a16:creationId xmlns:a16="http://schemas.microsoft.com/office/drawing/2014/main" xmlns="" id="{614E4797-552F-F475-4DBF-FBC8D6CA6643}"/>
              </a:ext>
            </a:extLst>
          </p:cNvPr>
          <p:cNvPicPr>
            <a:picLocks noChangeAspect="1"/>
          </p:cNvPicPr>
          <p:nvPr/>
        </p:nvPicPr>
        <p:blipFill>
          <a:blip r:embed="rId2"/>
          <a:stretch>
            <a:fillRect/>
          </a:stretch>
        </p:blipFill>
        <p:spPr>
          <a:xfrm>
            <a:off x="17048018" y="3144982"/>
            <a:ext cx="1010570" cy="1720010"/>
          </a:xfrm>
          <a:prstGeom prst="rect">
            <a:avLst/>
          </a:prstGeom>
        </p:spPr>
      </p:pic>
      <p:grpSp>
        <p:nvGrpSpPr>
          <p:cNvPr id="51" name="Group 50">
            <a:extLst>
              <a:ext uri="{FF2B5EF4-FFF2-40B4-BE49-F238E27FC236}">
                <a16:creationId xmlns:a16="http://schemas.microsoft.com/office/drawing/2014/main" xmlns="" id="{EBC94DF3-5ACA-E569-B094-A2594E1217BF}"/>
              </a:ext>
            </a:extLst>
          </p:cNvPr>
          <p:cNvGrpSpPr/>
          <p:nvPr/>
        </p:nvGrpSpPr>
        <p:grpSpPr>
          <a:xfrm>
            <a:off x="1004455" y="8110080"/>
            <a:ext cx="16292945" cy="2176920"/>
            <a:chOff x="1004455" y="8110080"/>
            <a:chExt cx="16292945" cy="2176920"/>
          </a:xfrm>
        </p:grpSpPr>
        <p:sp>
          <p:nvSpPr>
            <p:cNvPr id="48" name="TextBox 47">
              <a:extLst>
                <a:ext uri="{FF2B5EF4-FFF2-40B4-BE49-F238E27FC236}">
                  <a16:creationId xmlns:a16="http://schemas.microsoft.com/office/drawing/2014/main" xmlns="" id="{F14BF128-AA91-951F-A6B0-6D9C3645B4E2}"/>
                </a:ext>
              </a:extLst>
            </p:cNvPr>
            <p:cNvSpPr txBox="1"/>
            <p:nvPr/>
          </p:nvSpPr>
          <p:spPr>
            <a:xfrm>
              <a:off x="2857500" y="8844597"/>
              <a:ext cx="14439900" cy="707886"/>
            </a:xfrm>
            <a:prstGeom prst="rect">
              <a:avLst/>
            </a:prstGeom>
            <a:noFill/>
          </p:spPr>
          <p:txBody>
            <a:bodyPr wrap="square">
              <a:spAutoFit/>
            </a:bodyPr>
            <a:lstStyle/>
            <a:p>
              <a:r>
                <a:rPr lang="en-US" sz="4000" i="1" dirty="0" err="1">
                  <a:latin typeface="Arial" panose="020B0604020202020204" pitchFamily="34" charset="0"/>
                  <a:cs typeface="Arial" panose="020B0604020202020204" pitchFamily="34" charset="0"/>
                </a:rPr>
                <a:t>Hãy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tìm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ví</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đời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minh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họa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nội</a:t>
              </a:r>
              <a:r>
                <a:rPr lang="en-US" sz="4000" i="1" dirty="0">
                  <a:latin typeface="Arial" panose="020B0604020202020204" pitchFamily="34" charset="0"/>
                  <a:cs typeface="Arial" panose="020B0604020202020204" pitchFamily="34" charset="0"/>
                </a:rPr>
                <a:t> dung </a:t>
              </a:r>
              <a:r>
                <a:rPr lang="en-US" sz="4000" i="1" dirty="0" err="1">
                  <a:latin typeface="Arial" panose="020B0604020202020204" pitchFamily="34" charset="0"/>
                  <a:cs typeface="Arial" panose="020B0604020202020204" pitchFamily="34" charset="0"/>
                </a:rPr>
                <a:t>trên</a:t>
              </a:r>
              <a:r>
                <a:rPr lang="en-US" sz="4000" i="1" dirty="0">
                  <a:latin typeface="Arial" panose="020B0604020202020204" pitchFamily="34" charset="0"/>
                  <a:cs typeface="Arial" panose="020B0604020202020204" pitchFamily="34" charset="0"/>
                </a:rPr>
                <a:t>.</a:t>
              </a:r>
            </a:p>
          </p:txBody>
        </p:sp>
        <p:pic>
          <p:nvPicPr>
            <p:cNvPr id="50" name="Picture 49">
              <a:extLst>
                <a:ext uri="{FF2B5EF4-FFF2-40B4-BE49-F238E27FC236}">
                  <a16:creationId xmlns:a16="http://schemas.microsoft.com/office/drawing/2014/main" xmlns="" id="{54900633-8997-2E53-6E43-F077F75AC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455" y="8110080"/>
              <a:ext cx="1891145" cy="2176920"/>
            </a:xfrm>
            <a:prstGeom prst="rect">
              <a:avLst/>
            </a:prstGeom>
          </p:spPr>
        </p:pic>
      </p:grpSp>
    </p:spTree>
    <p:extLst>
      <p:ext uri="{BB962C8B-B14F-4D97-AF65-F5344CB8AC3E}">
        <p14:creationId xmlns:p14="http://schemas.microsoft.com/office/powerpoint/2010/main" val="11398959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ppt_h/2"/>
                                          </p:val>
                                        </p:tav>
                                        <p:tav tm="100000">
                                          <p:val>
                                            <p:strVal val="#ppt_y"/>
                                          </p:val>
                                        </p:tav>
                                      </p:tavLst>
                                    </p:anim>
                                    <p:anim calcmode="lin" valueType="num">
                                      <p:cBhvr>
                                        <p:cTn id="22" dur="500" fill="hold"/>
                                        <p:tgtEl>
                                          <p:spTgt spid="2"/>
                                        </p:tgtEl>
                                        <p:attrNameLst>
                                          <p:attrName>ppt_w</p:attrName>
                                        </p:attrNameLst>
                                      </p:cBhvr>
                                      <p:tavLst>
                                        <p:tav tm="0">
                                          <p:val>
                                            <p:strVal val="#ppt_w"/>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par>
                                <p:cTn id="24" presetID="17" presetClass="entr" presetSubtype="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ppt_h/2"/>
                                          </p:val>
                                        </p:tav>
                                        <p:tav tm="100000">
                                          <p:val>
                                            <p:strVal val="#ppt_y"/>
                                          </p:val>
                                        </p:tav>
                                      </p:tavLst>
                                    </p:anim>
                                    <p:anim calcmode="lin" valueType="num">
                                      <p:cBhvr>
                                        <p:cTn id="28" dur="500" fill="hold"/>
                                        <p:tgtEl>
                                          <p:spTgt spid="3"/>
                                        </p:tgtEl>
                                        <p:attrNameLst>
                                          <p:attrName>ppt_w</p:attrName>
                                        </p:attrNameLst>
                                      </p:cBhvr>
                                      <p:tavLst>
                                        <p:tav tm="0">
                                          <p:val>
                                            <p:strVal val="#ppt_w"/>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childTnLst>
                                </p:cTn>
                              </p:par>
                              <p:par>
                                <p:cTn id="30" presetID="17" presetClass="entr" presetSubtype="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ppt_x</p:attrName>
                                        </p:attrNameLst>
                                      </p:cBhvr>
                                      <p:tavLst>
                                        <p:tav tm="0">
                                          <p:val>
                                            <p:strVal val="#ppt_x"/>
                                          </p:val>
                                        </p:tav>
                                        <p:tav tm="100000">
                                          <p:val>
                                            <p:strVal val="#ppt_x"/>
                                          </p:val>
                                        </p:tav>
                                      </p:tavLst>
                                    </p:anim>
                                    <p:anim calcmode="lin" valueType="num">
                                      <p:cBhvr>
                                        <p:cTn id="33" dur="500" fill="hold"/>
                                        <p:tgtEl>
                                          <p:spTgt spid="4"/>
                                        </p:tgtEl>
                                        <p:attrNameLst>
                                          <p:attrName>ppt_y</p:attrName>
                                        </p:attrNameLst>
                                      </p:cBhvr>
                                      <p:tavLst>
                                        <p:tav tm="0">
                                          <p:val>
                                            <p:strVal val="#ppt_y-#ppt_h/2"/>
                                          </p:val>
                                        </p:tav>
                                        <p:tav tm="100000">
                                          <p:val>
                                            <p:strVal val="#ppt_y"/>
                                          </p:val>
                                        </p:tav>
                                      </p:tavLst>
                                    </p:anim>
                                    <p:anim calcmode="lin" valueType="num">
                                      <p:cBhvr>
                                        <p:cTn id="34" dur="500" fill="hold"/>
                                        <p:tgtEl>
                                          <p:spTgt spid="4"/>
                                        </p:tgtEl>
                                        <p:attrNameLst>
                                          <p:attrName>ppt_w</p:attrName>
                                        </p:attrNameLst>
                                      </p:cBhvr>
                                      <p:tavLst>
                                        <p:tav tm="0">
                                          <p:val>
                                            <p:strVal val="#ppt_w"/>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left)">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985E2C1-D241-0FE6-60E0-0537C4A6EDF1}"/>
              </a:ext>
            </a:extLst>
          </p:cNvPr>
          <p:cNvSpPr/>
          <p:nvPr/>
        </p:nvSpPr>
        <p:spPr>
          <a:xfrm>
            <a:off x="1028700" y="800103"/>
            <a:ext cx="5181600" cy="1295400"/>
          </a:xfrm>
          <a:prstGeom prst="roundRect">
            <a:avLst>
              <a:gd name="adj" fmla="val 15455"/>
            </a:avLst>
          </a:prstGeom>
          <a:solidFill>
            <a:schemeClr val="accent3">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yếu</a:t>
            </a:r>
            <a:r>
              <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tố</a:t>
            </a:r>
            <a:endParaRPr lang="en-US" sz="4000" b="1"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867990C9-7CB1-575F-0DE1-600461920B49}"/>
              </a:ext>
            </a:extLst>
          </p:cNvPr>
          <p:cNvSpPr/>
          <p:nvPr/>
        </p:nvSpPr>
        <p:spPr>
          <a:xfrm>
            <a:off x="7574973" y="800103"/>
            <a:ext cx="9677400" cy="1295400"/>
          </a:xfrm>
          <a:prstGeom prst="roundRect">
            <a:avLst>
              <a:gd name="adj" fmla="val 15455"/>
            </a:avLst>
          </a:prstGeom>
          <a:solidFill>
            <a:srgbClr val="F9C74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a:t>
            </a:r>
            <a:endParaRPr lang="en-US" sz="4000" b="1"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xmlns="" id="{EAE00466-7113-D6B3-1616-A8C8B9B9CA93}"/>
              </a:ext>
            </a:extLst>
          </p:cNvPr>
          <p:cNvSpPr/>
          <p:nvPr/>
        </p:nvSpPr>
        <p:spPr>
          <a:xfrm>
            <a:off x="1028700" y="2552703"/>
            <a:ext cx="5181600" cy="1752600"/>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lượng</a:t>
            </a:r>
            <a:endParaRPr lang="en-US" sz="40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3AF4885A-BDD2-1FBC-197E-7C7BC1F6C185}"/>
              </a:ext>
            </a:extLst>
          </p:cNvPr>
          <p:cNvSpPr/>
          <p:nvPr/>
        </p:nvSpPr>
        <p:spPr>
          <a:xfrm>
            <a:off x="7574973" y="2552703"/>
            <a:ext cx="9677400" cy="1752600"/>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Thời gian đun sôi 10 lít nước sẽ lâu hơn đun 1 lít nước.</a:t>
            </a:r>
            <a:endParaRPr lang="en-US" sz="4000" dirty="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A31AABC2-A314-393C-2D9D-34DDB27038D9}"/>
              </a:ext>
            </a:extLst>
          </p:cNvPr>
          <p:cNvSpPr/>
          <p:nvPr/>
        </p:nvSpPr>
        <p:spPr>
          <a:xfrm>
            <a:off x="1028700" y="4552948"/>
            <a:ext cx="5181600" cy="2857499"/>
          </a:xfrm>
          <a:prstGeom prst="roundRect">
            <a:avLst>
              <a:gd name="adj" fmla="val 11091"/>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Độ</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tăng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nhiệt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a:t>
            </a:r>
            <a:endParaRPr lang="en-US" sz="40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9F8D9377-2041-F86A-E188-1E0D3979A298}"/>
              </a:ext>
            </a:extLst>
          </p:cNvPr>
          <p:cNvSpPr/>
          <p:nvPr/>
        </p:nvSpPr>
        <p:spPr>
          <a:xfrm>
            <a:off x="7574973" y="4552948"/>
            <a:ext cx="9677400" cy="2857499"/>
          </a:xfrm>
          <a:prstGeom prst="roundRect">
            <a:avLst>
              <a:gd name="adj" fmla="val 11819"/>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Để đun cùng một lượng nước tăng thêm 20</a:t>
            </a:r>
            <a:r>
              <a:rPr lang="en-US" sz="4000" baseline="30000" dirty="0">
                <a:solidFill>
                  <a:schemeClr val="tx1"/>
                </a:solidFill>
                <a:latin typeface="Arial" panose="020B0604020202020204" pitchFamily="34" charset="0"/>
                <a:cs typeface="Arial" panose="020B0604020202020204" pitchFamily="34" charset="0"/>
              </a:rPr>
              <a:t>o</a:t>
            </a:r>
            <a:r>
              <a:rPr lang="vi-VN" sz="4000" dirty="0">
                <a:solidFill>
                  <a:schemeClr val="tx1"/>
                </a:solidFill>
                <a:latin typeface="Arial" panose="020B0604020202020204" pitchFamily="34" charset="0"/>
                <a:cs typeface="Arial" panose="020B0604020202020204" pitchFamily="34" charset="0"/>
              </a:rPr>
              <a:t>C sẽ cần ít thời gian hơn khi đun lượng nước đó tăng thêm 50</a:t>
            </a:r>
            <a:r>
              <a:rPr lang="en-US" sz="4000" baseline="30000" dirty="0">
                <a:solidFill>
                  <a:schemeClr val="tx1"/>
                </a:solidFill>
                <a:latin typeface="Arial" panose="020B0604020202020204" pitchFamily="34" charset="0"/>
                <a:cs typeface="Arial" panose="020B0604020202020204" pitchFamily="34" charset="0"/>
              </a:rPr>
              <a:t>o</a:t>
            </a:r>
            <a:r>
              <a:rPr lang="vi-VN" sz="4000" dirty="0">
                <a:solidFill>
                  <a:schemeClr val="tx1"/>
                </a:solidFill>
                <a:latin typeface="Arial" panose="020B0604020202020204" pitchFamily="34" charset="0"/>
                <a:cs typeface="Arial" panose="020B0604020202020204" pitchFamily="34" charset="0"/>
              </a:rPr>
              <a:t>C.</a:t>
            </a:r>
          </a:p>
        </p:txBody>
      </p:sp>
      <p:sp>
        <p:nvSpPr>
          <p:cNvPr id="9" name="Rectangle: Rounded Corners 8">
            <a:extLst>
              <a:ext uri="{FF2B5EF4-FFF2-40B4-BE49-F238E27FC236}">
                <a16:creationId xmlns:a16="http://schemas.microsoft.com/office/drawing/2014/main" xmlns="" id="{86E9C9A6-6189-F861-170D-9CA5CDA861ED}"/>
              </a:ext>
            </a:extLst>
          </p:cNvPr>
          <p:cNvSpPr/>
          <p:nvPr/>
        </p:nvSpPr>
        <p:spPr>
          <a:xfrm>
            <a:off x="1028700" y="7696200"/>
            <a:ext cx="5181600" cy="2057400"/>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40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0B561E4C-22DD-6F6D-AB12-7FE0970D0C23}"/>
              </a:ext>
            </a:extLst>
          </p:cNvPr>
          <p:cNvSpPr/>
          <p:nvPr/>
        </p:nvSpPr>
        <p:spPr>
          <a:xfrm>
            <a:off x="7574973" y="7696200"/>
            <a:ext cx="9677400" cy="2057400"/>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Để làm nóng 1 miếng sắt và 1 miếng nhôm sẽ tốn thời gian khác nhau</a:t>
            </a:r>
            <a:r>
              <a:rPr lang="en-US" sz="4000" dirty="0">
                <a:solidFill>
                  <a:schemeClr val="tx1"/>
                </a:solidFill>
                <a:latin typeface="Arial" panose="020B0604020202020204" pitchFamily="34" charset="0"/>
                <a:cs typeface="Arial" panose="020B0604020202020204" pitchFamily="34" charset="0"/>
              </a:rPr>
              <a:t>.</a:t>
            </a:r>
          </a:p>
        </p:txBody>
      </p:sp>
      <p:cxnSp>
        <p:nvCxnSpPr>
          <p:cNvPr id="12" name="Straight Arrow Connector 11">
            <a:extLst>
              <a:ext uri="{FF2B5EF4-FFF2-40B4-BE49-F238E27FC236}">
                <a16:creationId xmlns:a16="http://schemas.microsoft.com/office/drawing/2014/main" xmlns="" id="{8D521C12-6C46-9DFF-8936-22198DCD9FB1}"/>
              </a:ext>
            </a:extLst>
          </p:cNvPr>
          <p:cNvCxnSpPr>
            <a:stCxn id="3" idx="3"/>
            <a:endCxn id="4" idx="1"/>
          </p:cNvCxnSpPr>
          <p:nvPr/>
        </p:nvCxnSpPr>
        <p:spPr>
          <a:xfrm>
            <a:off x="6210300" y="1447803"/>
            <a:ext cx="1364673"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xmlns="" id="{D134CE0C-99A7-250C-1B8C-53BDBE295560}"/>
              </a:ext>
            </a:extLst>
          </p:cNvPr>
          <p:cNvCxnSpPr>
            <a:cxnSpLocks/>
          </p:cNvCxnSpPr>
          <p:nvPr/>
        </p:nvCxnSpPr>
        <p:spPr>
          <a:xfrm>
            <a:off x="6210300" y="3467100"/>
            <a:ext cx="1364673"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xmlns="" id="{5012381E-2E52-2886-39A8-293CA791CCB9}"/>
              </a:ext>
            </a:extLst>
          </p:cNvPr>
          <p:cNvCxnSpPr>
            <a:cxnSpLocks/>
            <a:endCxn id="8" idx="1"/>
          </p:cNvCxnSpPr>
          <p:nvPr/>
        </p:nvCxnSpPr>
        <p:spPr>
          <a:xfrm>
            <a:off x="6210300" y="5981696"/>
            <a:ext cx="1364673" cy="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xmlns="" id="{A85CB8D8-EBB5-D62A-07B1-2D4C1ECF429D}"/>
              </a:ext>
            </a:extLst>
          </p:cNvPr>
          <p:cNvCxnSpPr>
            <a:cxnSpLocks/>
          </p:cNvCxnSpPr>
          <p:nvPr/>
        </p:nvCxnSpPr>
        <p:spPr>
          <a:xfrm>
            <a:off x="6210300" y="8724900"/>
            <a:ext cx="1364673"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26279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xmlns="" id="{B90635D3-FFBF-919A-01CD-0513C8994206}"/>
              </a:ext>
            </a:extLst>
          </p:cNvPr>
          <p:cNvGrpSpPr/>
          <p:nvPr/>
        </p:nvGrpSpPr>
        <p:grpSpPr>
          <a:xfrm>
            <a:off x="1028700" y="354013"/>
            <a:ext cx="6858000" cy="1240098"/>
            <a:chOff x="990600" y="571500"/>
            <a:chExt cx="6858000" cy="1240098"/>
          </a:xfrm>
        </p:grpSpPr>
        <p:pic>
          <p:nvPicPr>
            <p:cNvPr id="66" name="Picture 65">
              <a:extLst>
                <a:ext uri="{FF2B5EF4-FFF2-40B4-BE49-F238E27FC236}">
                  <a16:creationId xmlns:a16="http://schemas.microsoft.com/office/drawing/2014/main" xmlns="" id="{BAEAC12C-411C-179C-4C71-E80560D67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71500"/>
              <a:ext cx="1447800" cy="1240098"/>
            </a:xfrm>
            <a:prstGeom prst="rect">
              <a:avLst/>
            </a:prstGeom>
          </p:spPr>
        </p:pic>
        <p:sp>
          <p:nvSpPr>
            <p:cNvPr id="67" name="TextBox 66">
              <a:extLst>
                <a:ext uri="{FF2B5EF4-FFF2-40B4-BE49-F238E27FC236}">
                  <a16:creationId xmlns:a16="http://schemas.microsoft.com/office/drawing/2014/main" xmlns="" id="{79962F5D-D019-6D20-A8FE-0EFE090B0AD9}"/>
                </a:ext>
              </a:extLst>
            </p:cNvPr>
            <p:cNvSpPr txBox="1"/>
            <p:nvPr/>
          </p:nvSpPr>
          <p:spPr>
            <a:xfrm>
              <a:off x="2667000" y="1079467"/>
              <a:ext cx="5181600" cy="707886"/>
            </a:xfrm>
            <a:prstGeom prst="rect">
              <a:avLst/>
            </a:prstGeom>
            <a:noFill/>
          </p:spPr>
          <p:txBody>
            <a:bodyPr wrap="square" rtlCol="0">
              <a:spAutoFit/>
            </a:bodyPr>
            <a:lstStyle/>
            <a:p>
              <a:r>
                <a:rPr lang="en-US" sz="4000" b="1" dirty="0" err="1">
                  <a:solidFill>
                    <a:schemeClr val="tx2">
                      <a:lumMod val="75000"/>
                    </a:schemeClr>
                  </a:solidFill>
                  <a:latin typeface="Arial" panose="020B0604020202020204" pitchFamily="34" charset="0"/>
                  <a:cs typeface="Arial" panose="020B0604020202020204" pitchFamily="34" charset="0"/>
                </a:rPr>
                <a:t>Thảo</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luận</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cặp</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đôi</a:t>
              </a:r>
              <a:endParaRPr lang="en-US" sz="4000" b="1" dirty="0">
                <a:solidFill>
                  <a:schemeClr val="tx2">
                    <a:lumMod val="75000"/>
                  </a:schemeClr>
                </a:solidFill>
                <a:latin typeface="Arial" panose="020B0604020202020204" pitchFamily="34" charset="0"/>
                <a:cs typeface="Arial" panose="020B0604020202020204" pitchFamily="34" charset="0"/>
              </a:endParaRPr>
            </a:p>
          </p:txBody>
        </p:sp>
      </p:grpSp>
      <p:sp>
        <p:nvSpPr>
          <p:cNvPr id="69" name="Rectangle 68">
            <a:extLst>
              <a:ext uri="{FF2B5EF4-FFF2-40B4-BE49-F238E27FC236}">
                <a16:creationId xmlns:a16="http://schemas.microsoft.com/office/drawing/2014/main" xmlns="" id="{EBC0B4E3-039B-D903-C0E5-9B22BC4372D7}"/>
              </a:ext>
            </a:extLst>
          </p:cNvPr>
          <p:cNvSpPr/>
          <p:nvPr/>
        </p:nvSpPr>
        <p:spPr>
          <a:xfrm>
            <a:off x="1028700" y="2022764"/>
            <a:ext cx="16230600" cy="82677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xmlns="" id="{73E63574-6F02-2976-46A0-D418974C2192}"/>
              </a:ext>
            </a:extLst>
          </p:cNvPr>
          <p:cNvSpPr txBox="1"/>
          <p:nvPr/>
        </p:nvSpPr>
        <p:spPr>
          <a:xfrm>
            <a:off x="5832764" y="2476500"/>
            <a:ext cx="6400800" cy="769441"/>
          </a:xfrm>
          <a:prstGeom prst="rect">
            <a:avLst/>
          </a:prstGeom>
          <a:noFill/>
        </p:spPr>
        <p:txBody>
          <a:bodyPr wrap="square" rtlCol="0">
            <a:spAutoFit/>
          </a:bodyPr>
          <a:lstStyle/>
          <a:p>
            <a:pPr algn="ctr"/>
            <a:r>
              <a:rPr lang="en-US" sz="4400" b="1" dirty="0">
                <a:solidFill>
                  <a:schemeClr val="accent2"/>
                </a:solidFill>
                <a:latin typeface="Arial" panose="020B0604020202020204" pitchFamily="34" charset="0"/>
                <a:cs typeface="Arial" panose="020B0604020202020204" pitchFamily="34" charset="0"/>
              </a:rPr>
              <a:t>PHIẾU HỌC TẬP</a:t>
            </a:r>
          </a:p>
        </p:txBody>
      </p:sp>
      <p:sp>
        <p:nvSpPr>
          <p:cNvPr id="72" name="TextBox 71">
            <a:extLst>
              <a:ext uri="{FF2B5EF4-FFF2-40B4-BE49-F238E27FC236}">
                <a16:creationId xmlns:a16="http://schemas.microsoft.com/office/drawing/2014/main" xmlns="" id="{E0FB777F-9021-9ACF-BA0A-4D5B1D65C382}"/>
              </a:ext>
            </a:extLst>
          </p:cNvPr>
          <p:cNvSpPr txBox="1"/>
          <p:nvPr/>
        </p:nvSpPr>
        <p:spPr>
          <a:xfrm>
            <a:off x="1640032" y="3427788"/>
            <a:ext cx="15007936" cy="1824923"/>
          </a:xfrm>
          <a:prstGeom prst="rect">
            <a:avLst/>
          </a:prstGeom>
          <a:noFill/>
        </p:spPr>
        <p:txBody>
          <a:bodyPr wrap="square">
            <a:spAutoFit/>
          </a:bodyPr>
          <a:lstStyle/>
          <a:p>
            <a:pPr algn="just">
              <a:lnSpc>
                <a:spcPct val="150000"/>
              </a:lnSpc>
            </a:pPr>
            <a:r>
              <a:rPr lang="vi-VN" sz="4000" i="1" dirty="0">
                <a:latin typeface="Arial" panose="020B0604020202020204" pitchFamily="34" charset="0"/>
                <a:cs typeface="Arial" panose="020B0604020202020204" pitchFamily="34" charset="0"/>
              </a:rPr>
              <a:t>Đọc mục I trong SGK – tr.20 và trả lời câu hỏi sau bằng cách chọn </a:t>
            </a:r>
            <a:r>
              <a:rPr lang="en-US" sz="4000" i="1" dirty="0" err="1">
                <a:latin typeface="Arial" panose="020B0604020202020204" pitchFamily="34" charset="0"/>
                <a:cs typeface="Arial" panose="020B0604020202020204" pitchFamily="34" charset="0"/>
              </a:rPr>
              <a:t>một</a:t>
            </a:r>
            <a:r>
              <a:rPr lang="vi-VN" sz="4000" i="1" dirty="0">
                <a:latin typeface="Arial" panose="020B0604020202020204" pitchFamily="34" charset="0"/>
                <a:cs typeface="Arial" panose="020B0604020202020204" pitchFamily="34" charset="0"/>
              </a:rPr>
              <a:t> phương án đúng nhất.</a:t>
            </a:r>
            <a:endParaRPr lang="en-US" sz="4000" i="1" dirty="0">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xmlns="" id="{00C72A33-8B5E-9724-21DC-71268C3FAE44}"/>
              </a:ext>
            </a:extLst>
          </p:cNvPr>
          <p:cNvGrpSpPr/>
          <p:nvPr/>
        </p:nvGrpSpPr>
        <p:grpSpPr>
          <a:xfrm>
            <a:off x="1640032" y="5434558"/>
            <a:ext cx="15428768" cy="4008689"/>
            <a:chOff x="1640032" y="5434558"/>
            <a:chExt cx="15428768" cy="4008689"/>
          </a:xfrm>
        </p:grpSpPr>
        <p:sp>
          <p:nvSpPr>
            <p:cNvPr id="74" name="TextBox 73">
              <a:extLst>
                <a:ext uri="{FF2B5EF4-FFF2-40B4-BE49-F238E27FC236}">
                  <a16:creationId xmlns:a16="http://schemas.microsoft.com/office/drawing/2014/main" xmlns="" id="{8B172B6D-36D7-8334-0A2F-F4B86A30C5C5}"/>
                </a:ext>
              </a:extLst>
            </p:cNvPr>
            <p:cNvSpPr txBox="1"/>
            <p:nvPr/>
          </p:nvSpPr>
          <p:spPr>
            <a:xfrm>
              <a:off x="1660814" y="5434558"/>
              <a:ext cx="15007935" cy="1824923"/>
            </a:xfrm>
            <a:prstGeom prst="rect">
              <a:avLst/>
            </a:prstGeom>
            <a:noFill/>
          </p:spPr>
          <p:txBody>
            <a:bodyPr wrap="square">
              <a:spAutoFit/>
            </a:bodyPr>
            <a:lstStyle/>
            <a:p>
              <a:pPr marL="0" marR="0" algn="just">
                <a:lnSpc>
                  <a:spcPct val="150000"/>
                </a:lnSpc>
                <a:spcBef>
                  <a:spcPts val="0"/>
                </a:spcBef>
                <a:spcAft>
                  <a:spcPts val="800"/>
                </a:spcAft>
              </a:pPr>
              <a:r>
                <a:rPr lang="en-US" sz="4000" b="1"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phụ</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6" name="TextBox 75">
              <a:extLst>
                <a:ext uri="{FF2B5EF4-FFF2-40B4-BE49-F238E27FC236}">
                  <a16:creationId xmlns:a16="http://schemas.microsoft.com/office/drawing/2014/main" xmlns="" id="{6A2C7A39-2088-0471-5D97-F24AFC0C154A}"/>
                </a:ext>
              </a:extLst>
            </p:cNvPr>
            <p:cNvSpPr txBox="1"/>
            <p:nvPr/>
          </p:nvSpPr>
          <p:spPr>
            <a:xfrm>
              <a:off x="1640032" y="7515732"/>
              <a:ext cx="15428768" cy="1927515"/>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4000" dirty="0">
                  <a:effectLst/>
                  <a:latin typeface="Arial" panose="020B0604020202020204" pitchFamily="34" charset="0"/>
                  <a:ea typeface="Times New Roman" panose="02020603050405020304" pitchFamily="18" charset="0"/>
                  <a:cs typeface="Arial" panose="020B0604020202020204" pitchFamily="34" charset="0"/>
                </a:rPr>
                <a: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4000" dirty="0">
                  <a:effectLst/>
                  <a:latin typeface="Arial" panose="020B0604020202020204" pitchFamily="34" charset="0"/>
                  <a:ea typeface="Times New Roman" panose="02020603050405020304" pitchFamily="18" charset="0"/>
                  <a:cs typeface="Arial" panose="020B0604020202020204" pitchFamily="34" charset="0"/>
                </a:rPr>
                <a: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a:effectLst/>
                  <a:latin typeface="Arial" panose="020B0604020202020204" pitchFamily="34" charset="0"/>
                  <a:ea typeface="Times New Roman" panose="02020603050405020304" pitchFamily="18" charset="0"/>
                  <a:cs typeface="Arial" panose="020B0604020202020204" pitchFamily="34" charset="0"/>
                </a:rPr>
                <a:t>D. </a:t>
              </a:r>
              <a:r>
                <a:rPr lang="en-US" sz="4000" dirty="0" err="1">
                  <a:effectLst/>
                  <a:latin typeface="Arial" panose="020B0604020202020204" pitchFamily="34" charset="0"/>
                  <a:ea typeface="Times New Roman" panose="02020603050405020304" pitchFamily="18" charset="0"/>
                  <a:cs typeface="Arial" panose="020B0604020202020204" pitchFamily="34" charset="0"/>
                </a:rPr>
                <a:t>kích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thước</a:t>
              </a:r>
              <a:r>
                <a:rPr lang="en-US" sz="4000" dirty="0">
                  <a:effectLst/>
                  <a:latin typeface="Arial" panose="020B0604020202020204" pitchFamily="34" charset="0"/>
                  <a:ea typeface="Times New Roman" panose="02020603050405020304" pitchFamily="18" charset="0"/>
                  <a:cs typeface="Arial" panose="020B0604020202020204" pitchFamily="34" charset="0"/>
                </a:rPr>
                <a:t> ban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đầu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77" name="Picture 76">
            <a:extLst>
              <a:ext uri="{FF2B5EF4-FFF2-40B4-BE49-F238E27FC236}">
                <a16:creationId xmlns:a16="http://schemas.microsoft.com/office/drawing/2014/main" xmlns="" id="{F588393C-7AF7-DA39-AA9F-42D8BC043C06}"/>
              </a:ext>
            </a:extLst>
          </p:cNvPr>
          <p:cNvPicPr>
            <a:picLocks noChangeAspect="1"/>
          </p:cNvPicPr>
          <p:nvPr/>
        </p:nvPicPr>
        <p:blipFill>
          <a:blip r:embed="rId3"/>
          <a:stretch>
            <a:fillRect/>
          </a:stretch>
        </p:blipFill>
        <p:spPr>
          <a:xfrm>
            <a:off x="13182600" y="190341"/>
            <a:ext cx="3743268" cy="1828959"/>
          </a:xfrm>
          <a:prstGeom prst="rect">
            <a:avLst/>
          </a:prstGeom>
        </p:spPr>
      </p:pic>
      <p:sp>
        <p:nvSpPr>
          <p:cNvPr id="79" name="Oval 78">
            <a:extLst>
              <a:ext uri="{FF2B5EF4-FFF2-40B4-BE49-F238E27FC236}">
                <a16:creationId xmlns:a16="http://schemas.microsoft.com/office/drawing/2014/main" xmlns="" id="{38F774FC-F447-A32C-6F9F-AF449E527B5F}"/>
              </a:ext>
            </a:extLst>
          </p:cNvPr>
          <p:cNvSpPr/>
          <p:nvPr/>
        </p:nvSpPr>
        <p:spPr>
          <a:xfrm>
            <a:off x="9333634" y="8579682"/>
            <a:ext cx="1008784" cy="1008784"/>
          </a:xfrm>
          <a:prstGeom prst="ellipse">
            <a:avLst/>
          </a:prstGeom>
          <a:noFill/>
          <a:ln w="38100">
            <a:solidFill>
              <a:srgbClr val="F941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66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anim calcmode="lin" valueType="num">
                                      <p:cBhvr>
                                        <p:cTn id="13" dur="500" fill="hold"/>
                                        <p:tgtEl>
                                          <p:spTgt spid="77"/>
                                        </p:tgtEl>
                                        <p:attrNameLst>
                                          <p:attrName>ppt_x</p:attrName>
                                        </p:attrNameLst>
                                      </p:cBhvr>
                                      <p:tavLst>
                                        <p:tav tm="0">
                                          <p:val>
                                            <p:strVal val="#ppt_x"/>
                                          </p:val>
                                        </p:tav>
                                        <p:tav tm="100000">
                                          <p:val>
                                            <p:strVal val="#ppt_x"/>
                                          </p:val>
                                        </p:tav>
                                      </p:tavLst>
                                    </p:anim>
                                    <p:anim calcmode="lin" valueType="num">
                                      <p:cBhvr>
                                        <p:cTn id="14" dur="5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anim calcmode="lin" valueType="num">
                                      <p:cBhvr>
                                        <p:cTn id="18" dur="500" fill="hold"/>
                                        <p:tgtEl>
                                          <p:spTgt spid="70"/>
                                        </p:tgtEl>
                                        <p:attrNameLst>
                                          <p:attrName>ppt_x</p:attrName>
                                        </p:attrNameLst>
                                      </p:cBhvr>
                                      <p:tavLst>
                                        <p:tav tm="0">
                                          <p:val>
                                            <p:strVal val="#ppt_x"/>
                                          </p:val>
                                        </p:tav>
                                        <p:tav tm="100000">
                                          <p:val>
                                            <p:strVal val="#ppt_x"/>
                                          </p:val>
                                        </p:tav>
                                      </p:tavLst>
                                    </p:anim>
                                    <p:anim calcmode="lin" valueType="num">
                                      <p:cBhvr>
                                        <p:cTn id="19" dur="500" fill="hold"/>
                                        <p:tgtEl>
                                          <p:spTgt spid="7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anim calcmode="lin" valueType="num">
                                      <p:cBhvr>
                                        <p:cTn id="23" dur="500" fill="hold"/>
                                        <p:tgtEl>
                                          <p:spTgt spid="72"/>
                                        </p:tgtEl>
                                        <p:attrNameLst>
                                          <p:attrName>ppt_x</p:attrName>
                                        </p:attrNameLst>
                                      </p:cBhvr>
                                      <p:tavLst>
                                        <p:tav tm="0">
                                          <p:val>
                                            <p:strVal val="#ppt_x"/>
                                          </p:val>
                                        </p:tav>
                                        <p:tav tm="100000">
                                          <p:val>
                                            <p:strVal val="#ppt_x"/>
                                          </p:val>
                                        </p:tav>
                                      </p:tavLst>
                                    </p:anim>
                                    <p:anim calcmode="lin" valueType="num">
                                      <p:cBhvr>
                                        <p:cTn id="24" dur="500" fill="hold"/>
                                        <p:tgtEl>
                                          <p:spTgt spid="7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anim calcmode="lin" valueType="num">
                                      <p:cBhvr>
                                        <p:cTn id="28" dur="500" fill="hold"/>
                                        <p:tgtEl>
                                          <p:spTgt spid="69"/>
                                        </p:tgtEl>
                                        <p:attrNameLst>
                                          <p:attrName>ppt_x</p:attrName>
                                        </p:attrNameLst>
                                      </p:cBhvr>
                                      <p:tavLst>
                                        <p:tav tm="0">
                                          <p:val>
                                            <p:strVal val="#ppt_x"/>
                                          </p:val>
                                        </p:tav>
                                        <p:tav tm="100000">
                                          <p:val>
                                            <p:strVal val="#ppt_x"/>
                                          </p:val>
                                        </p:tav>
                                      </p:tavLst>
                                    </p:anim>
                                    <p:anim calcmode="lin" valueType="num">
                                      <p:cBhvr>
                                        <p:cTn id="29" dur="5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left)">
                                      <p:cBhvr>
                                        <p:cTn id="34" dur="5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wheel(1)">
                                      <p:cBhvr>
                                        <p:cTn id="3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P spid="72" grpId="0"/>
      <p:bldP spid="7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rban Street Design Project Proposal by Slidesgo">
  <a:themeElements>
    <a:clrScheme name="Simple Light">
      <a:dk1>
        <a:srgbClr val="6B4036"/>
      </a:dk1>
      <a:lt1>
        <a:srgbClr val="F8F3E1"/>
      </a:lt1>
      <a:dk2>
        <a:srgbClr val="DBD2AC"/>
      </a:dk2>
      <a:lt2>
        <a:srgbClr val="FFFFFF"/>
      </a:lt2>
      <a:accent1>
        <a:srgbClr val="C4A762"/>
      </a:accent1>
      <a:accent2>
        <a:srgbClr val="877444"/>
      </a:accent2>
      <a:accent3>
        <a:srgbClr val="E3AFA1"/>
      </a:accent3>
      <a:accent4>
        <a:srgbClr val="C27461"/>
      </a:accent4>
      <a:accent5>
        <a:srgbClr val="A9D5EB"/>
      </a:accent5>
      <a:accent6>
        <a:srgbClr val="4393BA"/>
      </a:accent6>
      <a:hlink>
        <a:srgbClr val="6B40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2609</Words>
  <Application>Microsoft Office PowerPoint</Application>
  <PresentationFormat>Custom</PresentationFormat>
  <Paragraphs>222</Paragraphs>
  <Slides>42</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Arial</vt:lpstr>
      <vt:lpstr>Wingdings</vt:lpstr>
      <vt:lpstr>Bebas Neue</vt:lpstr>
      <vt:lpstr>Cambria Math</vt:lpstr>
      <vt:lpstr>Nunito Light</vt:lpstr>
      <vt:lpstr>Open Sans</vt:lpstr>
      <vt:lpstr>Times New Roman</vt:lpstr>
      <vt:lpstr>Fahkwang</vt:lpstr>
      <vt:lpstr>Calibri</vt:lpstr>
      <vt:lpstr>KG Primary Penmanship</vt:lpstr>
      <vt:lpstr>Passion One</vt:lpstr>
      <vt:lpstr>Open Sans Light</vt:lpstr>
      <vt:lpstr>Office Theme</vt:lpstr>
      <vt:lpstr>Urban Street Design Project Proposal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dung riêng</dc:title>
  <dc:creator>User</dc:creator>
  <cp:lastModifiedBy>HS</cp:lastModifiedBy>
  <cp:revision>7</cp:revision>
  <dcterms:created xsi:type="dcterms:W3CDTF">2006-08-16T00:00:00Z</dcterms:created>
  <dcterms:modified xsi:type="dcterms:W3CDTF">2025-04-26T08:49:13Z</dcterms:modified>
  <dc:identifier>DAGH-pxslA0</dc:identifier>
</cp:coreProperties>
</file>