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85" r:id="rId17"/>
    <p:sldId id="264" r:id="rId18"/>
    <p:sldId id="266" r:id="rId19"/>
    <p:sldId id="269" r:id="rId20"/>
    <p:sldId id="265" r:id="rId21"/>
    <p:sldId id="267" r:id="rId22"/>
    <p:sldId id="268" r:id="rId23"/>
    <p:sldId id="270" r:id="rId24"/>
    <p:sldId id="271" r:id="rId25"/>
    <p:sldId id="286" r:id="rId26"/>
    <p:sldId id="287" r:id="rId27"/>
    <p:sldId id="367" r:id="rId28"/>
    <p:sldId id="368" r:id="rId29"/>
    <p:sldId id="369" r:id="rId30"/>
    <p:sldId id="288" r:id="rId31"/>
    <p:sldId id="275" r:id="rId32"/>
  </p:sldIdLst>
  <p:sldSz cx="13004800" cy="7315200"/>
  <p:notesSz cx="6858000" cy="9144000"/>
  <p:embeddedFontLst>
    <p:embeddedFont>
      <p:font typeface="Cambria Math" panose="02040503050406030204" pitchFamily="18" charset="0"/>
      <p:regular r:id="rId34"/>
    </p:embeddedFont>
    <p:embeddedFont>
      <p:font typeface="Nunito Sans Regular" panose="020B0604020202020204" charset="0"/>
      <p:regular r:id="rId35"/>
    </p:embeddedFont>
    <p:embeddedFont>
      <p:font typeface="Nunito Sans Regular Bold" panose="020B0604020202020204" charset="0"/>
      <p:regular r:id="rId36"/>
    </p:embeddedFont>
    <p:embeddedFont>
      <p:font typeface="Public Sans Bold" panose="020B0604020202020204" charset="0"/>
      <p:regular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2" autoAdjust="0"/>
  </p:normalViewPr>
  <p:slideViewPr>
    <p:cSldViewPr>
      <p:cViewPr varScale="1">
        <p:scale>
          <a:sx n="105" d="100"/>
          <a:sy n="105" d="100"/>
        </p:scale>
        <p:origin x="56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AF76F-6F28-4D2D-AEB0-CA7EC9BADE2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096BE-158A-4DF1-A72E-8884D037B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9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096BE-158A-4DF1-A72E-8884D037BF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0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7.sv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9.svg"/><Relationship Id="rId3" Type="http://schemas.openxmlformats.org/officeDocument/2006/relationships/image" Target="../media/image63.gif"/><Relationship Id="rId7" Type="http://schemas.openxmlformats.org/officeDocument/2006/relationships/image" Target="../media/image40.svg"/><Relationship Id="rId12" Type="http://schemas.openxmlformats.org/officeDocument/2006/relationships/image" Target="../media/image68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2.svg"/><Relationship Id="rId5" Type="http://schemas.openxmlformats.org/officeDocument/2006/relationships/image" Target="../media/image65.svg"/><Relationship Id="rId15" Type="http://schemas.openxmlformats.org/officeDocument/2006/relationships/image" Target="../media/image71.gif"/><Relationship Id="rId10" Type="http://schemas.openxmlformats.org/officeDocument/2006/relationships/image" Target="../media/image51.png"/><Relationship Id="rId4" Type="http://schemas.openxmlformats.org/officeDocument/2006/relationships/image" Target="../media/image64.png"/><Relationship Id="rId9" Type="http://schemas.openxmlformats.org/officeDocument/2006/relationships/image" Target="../media/image67.svg"/><Relationship Id="rId1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5.svg"/><Relationship Id="rId7" Type="http://schemas.openxmlformats.org/officeDocument/2006/relationships/image" Target="../media/image67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69.svg"/><Relationship Id="rId5" Type="http://schemas.openxmlformats.org/officeDocument/2006/relationships/image" Target="../media/image40.svg"/><Relationship Id="rId10" Type="http://schemas.openxmlformats.org/officeDocument/2006/relationships/image" Target="../media/image68.png"/><Relationship Id="rId4" Type="http://schemas.openxmlformats.org/officeDocument/2006/relationships/image" Target="../media/image39.png"/><Relationship Id="rId9" Type="http://schemas.openxmlformats.org/officeDocument/2006/relationships/image" Target="../media/image5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13" Type="http://schemas.openxmlformats.org/officeDocument/2006/relationships/image" Target="../media/image54.svg"/><Relationship Id="rId3" Type="http://schemas.openxmlformats.org/officeDocument/2006/relationships/image" Target="../media/image73.svg"/><Relationship Id="rId7" Type="http://schemas.openxmlformats.org/officeDocument/2006/relationships/image" Target="../media/image74.png"/><Relationship Id="rId12" Type="http://schemas.openxmlformats.org/officeDocument/2006/relationships/image" Target="../media/image5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0.png"/><Relationship Id="rId11" Type="http://schemas.openxmlformats.org/officeDocument/2006/relationships/image" Target="../media/image42.svg"/><Relationship Id="rId5" Type="http://schemas.openxmlformats.org/officeDocument/2006/relationships/image" Target="../media/image52.svg"/><Relationship Id="rId10" Type="http://schemas.openxmlformats.org/officeDocument/2006/relationships/image" Target="../media/image41.png"/><Relationship Id="rId4" Type="http://schemas.openxmlformats.org/officeDocument/2006/relationships/image" Target="../media/image51.png"/><Relationship Id="rId9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8.png"/><Relationship Id="rId3" Type="http://schemas.openxmlformats.org/officeDocument/2006/relationships/image" Target="../media/image73.svg"/><Relationship Id="rId7" Type="http://schemas.openxmlformats.org/officeDocument/2006/relationships/image" Target="../media/image75.svg"/><Relationship Id="rId12" Type="http://schemas.openxmlformats.org/officeDocument/2006/relationships/image" Target="../media/image54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53.png"/><Relationship Id="rId5" Type="http://schemas.openxmlformats.org/officeDocument/2006/relationships/image" Target="../media/image52.svg"/><Relationship Id="rId10" Type="http://schemas.openxmlformats.org/officeDocument/2006/relationships/image" Target="../media/image42.svg"/><Relationship Id="rId4" Type="http://schemas.openxmlformats.org/officeDocument/2006/relationships/image" Target="../media/image51.png"/><Relationship Id="rId9" Type="http://schemas.openxmlformats.org/officeDocument/2006/relationships/image" Target="../media/image41.png"/><Relationship Id="rId1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78.svg"/><Relationship Id="rId7" Type="http://schemas.openxmlformats.org/officeDocument/2006/relationships/image" Target="../media/image4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11" Type="http://schemas.openxmlformats.org/officeDocument/2006/relationships/image" Target="../media/image63.png"/><Relationship Id="rId5" Type="http://schemas.openxmlformats.org/officeDocument/2006/relationships/image" Target="../media/image51.png"/><Relationship Id="rId10" Type="http://schemas.openxmlformats.org/officeDocument/2006/relationships/image" Target="../media/image81.svg"/><Relationship Id="rId4" Type="http://schemas.openxmlformats.org/officeDocument/2006/relationships/image" Target="../media/image82.png"/><Relationship Id="rId9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84.svg"/><Relationship Id="rId7" Type="http://schemas.openxmlformats.org/officeDocument/2006/relationships/image" Target="../media/image6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gif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02.png"/><Relationship Id="rId3" Type="http://schemas.openxmlformats.org/officeDocument/2006/relationships/image" Target="../media/image88.svg"/><Relationship Id="rId7" Type="http://schemas.openxmlformats.org/officeDocument/2006/relationships/image" Target="../media/image81.svg"/><Relationship Id="rId12" Type="http://schemas.openxmlformats.org/officeDocument/2006/relationships/image" Target="../media/image10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44.svg"/><Relationship Id="rId5" Type="http://schemas.openxmlformats.org/officeDocument/2006/relationships/image" Target="../media/image90.svg"/><Relationship Id="rId10" Type="http://schemas.openxmlformats.org/officeDocument/2006/relationships/image" Target="../media/image43.png"/><Relationship Id="rId4" Type="http://schemas.openxmlformats.org/officeDocument/2006/relationships/image" Target="../media/image89.png"/><Relationship Id="rId9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3.xml"/><Relationship Id="rId17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slide" Target="slide8.xml"/><Relationship Id="rId9" Type="http://schemas.openxmlformats.org/officeDocument/2006/relationships/slide" Target="slide5.xml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92.svg"/><Relationship Id="rId7" Type="http://schemas.openxmlformats.org/officeDocument/2006/relationships/image" Target="../media/image81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67.svg"/><Relationship Id="rId5" Type="http://schemas.openxmlformats.org/officeDocument/2006/relationships/image" Target="../media/image94.svg"/><Relationship Id="rId10" Type="http://schemas.openxmlformats.org/officeDocument/2006/relationships/image" Target="../media/image66.png"/><Relationship Id="rId4" Type="http://schemas.openxmlformats.org/officeDocument/2006/relationships/image" Target="../media/image93.png"/><Relationship Id="rId9" Type="http://schemas.openxmlformats.org/officeDocument/2006/relationships/image" Target="../media/image4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85.gi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10" Type="http://schemas.openxmlformats.org/officeDocument/2006/relationships/image" Target="../media/image95.png"/><Relationship Id="rId4" Type="http://schemas.openxmlformats.org/officeDocument/2006/relationships/image" Target="../media/image46.svg"/><Relationship Id="rId9" Type="http://schemas.openxmlformats.org/officeDocument/2006/relationships/image" Target="../media/image6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85.gi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svg"/><Relationship Id="rId11" Type="http://schemas.openxmlformats.org/officeDocument/2006/relationships/image" Target="../media/image81.svg"/><Relationship Id="rId5" Type="http://schemas.openxmlformats.org/officeDocument/2006/relationships/image" Target="../media/image83.png"/><Relationship Id="rId10" Type="http://schemas.openxmlformats.org/officeDocument/2006/relationships/image" Target="../media/image80.png"/><Relationship Id="rId4" Type="http://schemas.openxmlformats.org/officeDocument/2006/relationships/image" Target="../media/image46.svg"/><Relationship Id="rId9" Type="http://schemas.openxmlformats.org/officeDocument/2006/relationships/image" Target="../media/image61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sv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3.png"/><Relationship Id="rId12" Type="http://schemas.openxmlformats.org/officeDocument/2006/relationships/image" Target="../media/image83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svg"/><Relationship Id="rId11" Type="http://schemas.openxmlformats.org/officeDocument/2006/relationships/image" Target="../media/image107.gif"/><Relationship Id="rId5" Type="http://schemas.openxmlformats.org/officeDocument/2006/relationships/image" Target="../media/image100.png"/><Relationship Id="rId10" Type="http://schemas.openxmlformats.org/officeDocument/2006/relationships/image" Target="../media/image106.svg"/><Relationship Id="rId4" Type="http://schemas.openxmlformats.org/officeDocument/2006/relationships/image" Target="../media/image99.svg"/><Relationship Id="rId9" Type="http://schemas.openxmlformats.org/officeDocument/2006/relationships/image" Target="../media/image105.png"/><Relationship Id="rId14" Type="http://schemas.openxmlformats.org/officeDocument/2006/relationships/image" Target="../media/image10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46.svg"/><Relationship Id="rId7" Type="http://schemas.openxmlformats.org/officeDocument/2006/relationships/image" Target="../media/image6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gif"/><Relationship Id="rId11" Type="http://schemas.openxmlformats.org/officeDocument/2006/relationships/image" Target="../media/image116.png"/><Relationship Id="rId5" Type="http://schemas.openxmlformats.org/officeDocument/2006/relationships/image" Target="../media/image84.svg"/><Relationship Id="rId10" Type="http://schemas.openxmlformats.org/officeDocument/2006/relationships/image" Target="../media/image81.svg"/><Relationship Id="rId4" Type="http://schemas.openxmlformats.org/officeDocument/2006/relationships/image" Target="../media/image83.png"/><Relationship Id="rId9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46.svg"/><Relationship Id="rId7" Type="http://schemas.openxmlformats.org/officeDocument/2006/relationships/image" Target="../media/image6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gif"/><Relationship Id="rId11" Type="http://schemas.openxmlformats.org/officeDocument/2006/relationships/image" Target="../media/image117.png"/><Relationship Id="rId5" Type="http://schemas.openxmlformats.org/officeDocument/2006/relationships/image" Target="../media/image84.svg"/><Relationship Id="rId10" Type="http://schemas.openxmlformats.org/officeDocument/2006/relationships/image" Target="../media/image81.svg"/><Relationship Id="rId4" Type="http://schemas.openxmlformats.org/officeDocument/2006/relationships/image" Target="../media/image83.png"/><Relationship Id="rId9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73.svg"/><Relationship Id="rId7" Type="http://schemas.openxmlformats.org/officeDocument/2006/relationships/image" Target="../media/image42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54.svg"/><Relationship Id="rId5" Type="http://schemas.openxmlformats.org/officeDocument/2006/relationships/image" Target="../media/image75.svg"/><Relationship Id="rId10" Type="http://schemas.openxmlformats.org/officeDocument/2006/relationships/image" Target="../media/image53.png"/><Relationship Id="rId4" Type="http://schemas.openxmlformats.org/officeDocument/2006/relationships/image" Target="../media/image74.png"/><Relationship Id="rId9" Type="http://schemas.openxmlformats.org/officeDocument/2006/relationships/image" Target="../media/image52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7.svg"/><Relationship Id="rId3" Type="http://schemas.openxmlformats.org/officeDocument/2006/relationships/image" Target="../media/image84.svg"/><Relationship Id="rId7" Type="http://schemas.openxmlformats.org/officeDocument/2006/relationships/image" Target="../media/image20.svg"/><Relationship Id="rId12" Type="http://schemas.openxmlformats.org/officeDocument/2006/relationships/image" Target="../media/image6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2.svg"/><Relationship Id="rId5" Type="http://schemas.openxmlformats.org/officeDocument/2006/relationships/image" Target="../media/image113.svg"/><Relationship Id="rId15" Type="http://schemas.openxmlformats.org/officeDocument/2006/relationships/image" Target="../media/image54.svg"/><Relationship Id="rId10" Type="http://schemas.openxmlformats.org/officeDocument/2006/relationships/image" Target="../media/image41.png"/><Relationship Id="rId4" Type="http://schemas.openxmlformats.org/officeDocument/2006/relationships/image" Target="../media/image112.png"/><Relationship Id="rId9" Type="http://schemas.openxmlformats.org/officeDocument/2006/relationships/image" Target="../media/image24.svg"/><Relationship Id="rId1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 Duong Lin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5040" y="975360"/>
            <a:ext cx="6664960" cy="6664960"/>
          </a:xfrm>
          <a:prstGeom prst="rect">
            <a:avLst/>
          </a:prstGeom>
        </p:spPr>
      </p:pic>
      <p:sp>
        <p:nvSpPr>
          <p:cNvPr id="6" name="Rectangle 5" descr="21 Duong Linh">
            <a:hlinkClick r:id="rId3" action="ppaction://hlinksldjump"/>
          </p:cNvPr>
          <p:cNvSpPr/>
          <p:nvPr/>
        </p:nvSpPr>
        <p:spPr>
          <a:xfrm>
            <a:off x="3169920" y="2438402"/>
            <a:ext cx="6014720" cy="1411797"/>
          </a:xfrm>
          <a:prstGeom prst="rect">
            <a:avLst/>
          </a:prstGeom>
          <a:noFill/>
        </p:spPr>
        <p:txBody>
          <a:bodyPr wrap="square" lIns="97536" tIns="48768" rIns="97536" bIns="48768">
            <a:spAutoFit/>
          </a:bodyPr>
          <a:lstStyle/>
          <a:p>
            <a:pPr algn="ctr"/>
            <a:r>
              <a:rPr lang="en-US" sz="853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8534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3855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21 Duong Linh"/>
          <p:cNvSpPr/>
          <p:nvPr/>
        </p:nvSpPr>
        <p:spPr>
          <a:xfrm rot="-5400000">
            <a:off x="5273077" y="-1552541"/>
            <a:ext cx="6270970" cy="9192481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 descr="21 Duong Linh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65" r="24422"/>
          <a:stretch/>
        </p:blipFill>
        <p:spPr>
          <a:xfrm>
            <a:off x="4179172" y="-91784"/>
            <a:ext cx="8825628" cy="6419778"/>
          </a:xfrm>
          <a:prstGeom prst="rect">
            <a:avLst/>
          </a:prstGeom>
        </p:spPr>
      </p:pic>
      <p:pic>
        <p:nvPicPr>
          <p:cNvPr id="4" name="Picture 4" descr="21 Duong Linh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2869"/>
          <a:stretch/>
        </p:blipFill>
        <p:spPr>
          <a:xfrm rot="-5400000" flipV="1">
            <a:off x="3377602" y="-1496786"/>
            <a:ext cx="6179186" cy="11444785"/>
          </a:xfrm>
          <a:prstGeom prst="rect">
            <a:avLst/>
          </a:prstGeom>
        </p:spPr>
      </p:pic>
      <p:sp>
        <p:nvSpPr>
          <p:cNvPr id="5" name="AutoShape 5" descr="21 Duong Linh"/>
          <p:cNvSpPr/>
          <p:nvPr/>
        </p:nvSpPr>
        <p:spPr>
          <a:xfrm>
            <a:off x="6146298" y="2415347"/>
            <a:ext cx="5404746" cy="938838"/>
          </a:xfrm>
          <a:prstGeom prst="rect">
            <a:avLst/>
          </a:prstGeom>
          <a:solidFill>
            <a:srgbClr val="FFCE6D"/>
          </a:solidFill>
        </p:spPr>
      </p:sp>
      <p:pic>
        <p:nvPicPr>
          <p:cNvPr id="6" name="Picture 6" descr="21 Duong Linh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17156" y="804516"/>
            <a:ext cx="3138076" cy="748944"/>
          </a:xfrm>
          <a:prstGeom prst="rect">
            <a:avLst/>
          </a:prstGeom>
        </p:spPr>
      </p:pic>
      <p:sp>
        <p:nvSpPr>
          <p:cNvPr id="7" name="AutoShape 7" descr="21 Duong Linh"/>
          <p:cNvSpPr/>
          <p:nvPr/>
        </p:nvSpPr>
        <p:spPr>
          <a:xfrm>
            <a:off x="6146298" y="3718171"/>
            <a:ext cx="5404746" cy="1505634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8" name="AutoShape 8" descr="21 Duong Linh"/>
          <p:cNvSpPr/>
          <p:nvPr/>
        </p:nvSpPr>
        <p:spPr>
          <a:xfrm>
            <a:off x="6146298" y="5585755"/>
            <a:ext cx="5404746" cy="1215670"/>
          </a:xfrm>
          <a:prstGeom prst="rect">
            <a:avLst/>
          </a:prstGeom>
          <a:solidFill>
            <a:srgbClr val="FFCE6D"/>
          </a:solidFill>
        </p:spPr>
      </p:sp>
      <p:pic>
        <p:nvPicPr>
          <p:cNvPr id="9" name="Picture 9" descr="21 Duong Linh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38379">
            <a:off x="2757438" y="4498335"/>
            <a:ext cx="1135607" cy="2131685"/>
          </a:xfrm>
          <a:prstGeom prst="rect">
            <a:avLst/>
          </a:prstGeom>
        </p:spPr>
      </p:pic>
      <p:pic>
        <p:nvPicPr>
          <p:cNvPr id="10" name="Picture 10" descr="21 Duong Linh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74689" flipH="1">
            <a:off x="3750163" y="5139414"/>
            <a:ext cx="679427" cy="1448391"/>
          </a:xfrm>
          <a:prstGeom prst="rect">
            <a:avLst/>
          </a:prstGeom>
        </p:spPr>
      </p:pic>
      <p:sp>
        <p:nvSpPr>
          <p:cNvPr id="11" name="TextBox 11" descr="21 Duong Linh"/>
          <p:cNvSpPr txBox="1"/>
          <p:nvPr/>
        </p:nvSpPr>
        <p:spPr>
          <a:xfrm>
            <a:off x="1720446" y="1810941"/>
            <a:ext cx="443103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4800" dirty="0" err="1">
                <a:solidFill>
                  <a:srgbClr val="291B25"/>
                </a:solidFill>
                <a:latin typeface="Public Sans Bold"/>
              </a:rPr>
              <a:t>Động</a:t>
            </a:r>
            <a:r>
              <a:rPr lang="en-US" sz="4800" dirty="0">
                <a:solidFill>
                  <a:srgbClr val="291B25"/>
                </a:solidFill>
                <a:latin typeface="Public Sans Bold"/>
              </a:rPr>
              <a:t> </a:t>
            </a:r>
            <a:r>
              <a:rPr lang="en-US" sz="4800" dirty="0" err="1">
                <a:solidFill>
                  <a:srgbClr val="291B25"/>
                </a:solidFill>
                <a:latin typeface="Public Sans Bold"/>
              </a:rPr>
              <a:t>học</a:t>
            </a:r>
            <a:r>
              <a:rPr lang="en-US" sz="4800" dirty="0">
                <a:solidFill>
                  <a:srgbClr val="291B25"/>
                </a:solidFill>
                <a:latin typeface="Public Sans Bold"/>
              </a:rPr>
              <a:t> </a:t>
            </a:r>
            <a:r>
              <a:rPr lang="en-US" sz="4800" err="1">
                <a:solidFill>
                  <a:srgbClr val="291B25"/>
                </a:solidFill>
                <a:latin typeface="Public Sans Bold"/>
              </a:rPr>
              <a:t>của</a:t>
            </a:r>
            <a:r>
              <a:rPr lang="en-US" sz="4800">
                <a:solidFill>
                  <a:srgbClr val="291B25"/>
                </a:solidFill>
                <a:latin typeface="Public Sans Bold"/>
              </a:rPr>
              <a:t> </a:t>
            </a:r>
          </a:p>
          <a:p>
            <a:pPr>
              <a:lnSpc>
                <a:spcPts val="4799"/>
              </a:lnSpc>
            </a:pPr>
            <a:r>
              <a:rPr lang="en-US" sz="4800">
                <a:solidFill>
                  <a:srgbClr val="291B25"/>
                </a:solidFill>
                <a:latin typeface="Public Sans Bold"/>
              </a:rPr>
              <a:t>chuyển </a:t>
            </a:r>
            <a:r>
              <a:rPr lang="en-US" sz="4800" err="1">
                <a:solidFill>
                  <a:srgbClr val="291B25"/>
                </a:solidFill>
                <a:latin typeface="Public Sans Bold"/>
              </a:rPr>
              <a:t>động</a:t>
            </a:r>
            <a:r>
              <a:rPr lang="en-US" sz="4800">
                <a:solidFill>
                  <a:srgbClr val="291B25"/>
                </a:solidFill>
                <a:latin typeface="Public Sans Bold"/>
              </a:rPr>
              <a:t> </a:t>
            </a:r>
          </a:p>
          <a:p>
            <a:pPr>
              <a:lnSpc>
                <a:spcPts val="4799"/>
              </a:lnSpc>
            </a:pPr>
            <a:r>
              <a:rPr lang="en-US" sz="4800">
                <a:solidFill>
                  <a:srgbClr val="291B25"/>
                </a:solidFill>
                <a:latin typeface="Public Sans Bold"/>
              </a:rPr>
              <a:t>tròn </a:t>
            </a:r>
            <a:r>
              <a:rPr lang="en-US" sz="4800" dirty="0" err="1">
                <a:solidFill>
                  <a:srgbClr val="291B25"/>
                </a:solidFill>
                <a:latin typeface="Public Sans Bold"/>
              </a:rPr>
              <a:t>đều</a:t>
            </a:r>
            <a:endParaRPr lang="en-US" sz="4800" dirty="0">
              <a:solidFill>
                <a:srgbClr val="291B25"/>
              </a:solidFill>
              <a:latin typeface="Public Sans Bold"/>
            </a:endParaRPr>
          </a:p>
        </p:txBody>
      </p:sp>
      <p:sp>
        <p:nvSpPr>
          <p:cNvPr id="12" name="TextBox 12" descr="21 Duong Linh"/>
          <p:cNvSpPr txBox="1"/>
          <p:nvPr/>
        </p:nvSpPr>
        <p:spPr>
          <a:xfrm>
            <a:off x="6219534" y="2686798"/>
            <a:ext cx="5404746" cy="513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600" dirty="0">
                <a:solidFill>
                  <a:srgbClr val="291B25"/>
                </a:solidFill>
                <a:latin typeface="Nunito Sans Regular Bold"/>
              </a:rPr>
              <a:t>I. </a:t>
            </a:r>
            <a:r>
              <a:rPr lang="en-US" sz="3600" dirty="0" err="1">
                <a:solidFill>
                  <a:srgbClr val="291B25"/>
                </a:solidFill>
                <a:latin typeface="Nunito Sans Regular Bold"/>
              </a:rPr>
              <a:t>Mô</a:t>
            </a:r>
            <a:r>
              <a:rPr lang="en-US" sz="36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600" dirty="0" err="1">
                <a:solidFill>
                  <a:srgbClr val="291B25"/>
                </a:solidFill>
                <a:latin typeface="Nunito Sans Regular Bold"/>
              </a:rPr>
              <a:t>tả</a:t>
            </a:r>
            <a:r>
              <a:rPr lang="en-US" sz="36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600" dirty="0" err="1">
                <a:solidFill>
                  <a:srgbClr val="291B25"/>
                </a:solidFill>
                <a:latin typeface="Nunito Sans Regular Bold"/>
              </a:rPr>
              <a:t>chuyển</a:t>
            </a:r>
            <a:r>
              <a:rPr lang="en-US" sz="36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600" dirty="0" err="1">
                <a:solidFill>
                  <a:srgbClr val="291B25"/>
                </a:solidFill>
                <a:latin typeface="Nunito Sans Regular Bold"/>
              </a:rPr>
              <a:t>động</a:t>
            </a:r>
            <a:r>
              <a:rPr lang="en-US" sz="36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600" dirty="0" err="1">
                <a:solidFill>
                  <a:srgbClr val="291B25"/>
                </a:solidFill>
                <a:latin typeface="Nunito Sans Regular Bold"/>
              </a:rPr>
              <a:t>tròn</a:t>
            </a:r>
            <a:endParaRPr lang="en-US" sz="3600" dirty="0">
              <a:solidFill>
                <a:srgbClr val="291B25"/>
              </a:solidFill>
              <a:latin typeface="Nunito Sans Regular Bold"/>
            </a:endParaRPr>
          </a:p>
        </p:txBody>
      </p:sp>
      <p:sp>
        <p:nvSpPr>
          <p:cNvPr id="13" name="TextBox 13" descr="21 Duong Linh"/>
          <p:cNvSpPr txBox="1"/>
          <p:nvPr/>
        </p:nvSpPr>
        <p:spPr>
          <a:xfrm>
            <a:off x="6219534" y="3954098"/>
            <a:ext cx="5217669" cy="1013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3600" dirty="0">
                <a:solidFill>
                  <a:srgbClr val="291B25"/>
                </a:solidFill>
                <a:latin typeface="Nunito Sans Regular Bold"/>
              </a:rPr>
              <a:t>II. </a:t>
            </a:r>
            <a:r>
              <a:rPr lang="en-US" sz="3600" dirty="0" err="1">
                <a:solidFill>
                  <a:srgbClr val="291B25"/>
                </a:solidFill>
                <a:latin typeface="Nunito Sans Regular Bold"/>
              </a:rPr>
              <a:t>Chuyển</a:t>
            </a:r>
            <a:r>
              <a:rPr lang="en-US" sz="36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600" dirty="0" err="1">
                <a:solidFill>
                  <a:srgbClr val="291B25"/>
                </a:solidFill>
                <a:latin typeface="Nunito Sans Regular Bold"/>
              </a:rPr>
              <a:t>động</a:t>
            </a:r>
            <a:r>
              <a:rPr lang="en-US" sz="36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600" dirty="0" err="1">
                <a:solidFill>
                  <a:srgbClr val="291B25"/>
                </a:solidFill>
                <a:latin typeface="Nunito Sans Regular Bold"/>
              </a:rPr>
              <a:t>tròn</a:t>
            </a:r>
            <a:r>
              <a:rPr lang="en-US" sz="36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600" dirty="0" err="1">
                <a:solidFill>
                  <a:srgbClr val="291B25"/>
                </a:solidFill>
                <a:latin typeface="Nunito Sans Regular Bold"/>
              </a:rPr>
              <a:t>đều</a:t>
            </a:r>
            <a:r>
              <a:rPr lang="en-US" sz="3600" dirty="0">
                <a:solidFill>
                  <a:srgbClr val="291B25"/>
                </a:solidFill>
                <a:latin typeface="Nunito Sans Regular Bold"/>
              </a:rPr>
              <a:t>.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291B25"/>
                </a:solidFill>
                <a:latin typeface="Nunito Sans Regular Bold"/>
              </a:rPr>
              <a:t>Tốc</a:t>
            </a:r>
            <a:r>
              <a:rPr lang="en-US" sz="3600" dirty="0">
                <a:solidFill>
                  <a:srgbClr val="291B25"/>
                </a:solidFill>
                <a:latin typeface="Nunito Sans Regular Bold"/>
              </a:rPr>
              <a:t> độ </a:t>
            </a:r>
            <a:r>
              <a:rPr lang="en-US" sz="3600" dirty="0" err="1">
                <a:solidFill>
                  <a:srgbClr val="291B25"/>
                </a:solidFill>
                <a:latin typeface="Nunito Sans Regular Bold"/>
              </a:rPr>
              <a:t>và</a:t>
            </a:r>
            <a:r>
              <a:rPr lang="en-US" sz="36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600" dirty="0" err="1">
                <a:solidFill>
                  <a:srgbClr val="291B25"/>
                </a:solidFill>
                <a:latin typeface="Nunito Sans Regular Bold"/>
              </a:rPr>
              <a:t>tốc</a:t>
            </a:r>
            <a:r>
              <a:rPr lang="en-US" sz="3600" dirty="0">
                <a:solidFill>
                  <a:srgbClr val="291B25"/>
                </a:solidFill>
                <a:latin typeface="Nunito Sans Regular Bold"/>
              </a:rPr>
              <a:t> độ </a:t>
            </a:r>
            <a:r>
              <a:rPr lang="en-US" sz="3600" dirty="0" err="1">
                <a:solidFill>
                  <a:srgbClr val="291B25"/>
                </a:solidFill>
                <a:latin typeface="Nunito Sans Regular Bold"/>
              </a:rPr>
              <a:t>góc</a:t>
            </a:r>
            <a:endParaRPr lang="en-US" sz="3600" dirty="0">
              <a:solidFill>
                <a:srgbClr val="291B25"/>
              </a:solidFill>
              <a:latin typeface="Nunito Sans Regular Bold"/>
            </a:endParaRPr>
          </a:p>
        </p:txBody>
      </p:sp>
      <p:sp>
        <p:nvSpPr>
          <p:cNvPr id="14" name="TextBox 14" descr="21 Duong Linh"/>
          <p:cNvSpPr txBox="1"/>
          <p:nvPr/>
        </p:nvSpPr>
        <p:spPr>
          <a:xfrm>
            <a:off x="6223174" y="5768061"/>
            <a:ext cx="5213017" cy="1013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3600" dirty="0">
                <a:solidFill>
                  <a:srgbClr val="291B25"/>
                </a:solidFill>
                <a:latin typeface="Nunito Sans Regular Bold"/>
              </a:rPr>
              <a:t>III. </a:t>
            </a:r>
            <a:r>
              <a:rPr lang="en-US" sz="3600" dirty="0" err="1">
                <a:solidFill>
                  <a:srgbClr val="291B25"/>
                </a:solidFill>
                <a:latin typeface="Nunito Sans Regular Bold"/>
              </a:rPr>
              <a:t>Vận</a:t>
            </a:r>
            <a:r>
              <a:rPr lang="en-US" sz="36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600" dirty="0" err="1">
                <a:solidFill>
                  <a:srgbClr val="291B25"/>
                </a:solidFill>
                <a:latin typeface="Nunito Sans Regular Bold"/>
              </a:rPr>
              <a:t>tốc</a:t>
            </a:r>
            <a:r>
              <a:rPr lang="en-US" sz="36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600" dirty="0" err="1">
                <a:solidFill>
                  <a:srgbClr val="291B25"/>
                </a:solidFill>
                <a:latin typeface="Nunito Sans Regular Bold"/>
              </a:rPr>
              <a:t>trong</a:t>
            </a:r>
            <a:r>
              <a:rPr lang="en-US" sz="36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600" dirty="0" err="1">
                <a:solidFill>
                  <a:srgbClr val="291B25"/>
                </a:solidFill>
                <a:latin typeface="Nunito Sans Regular Bold"/>
              </a:rPr>
              <a:t>chuyển</a:t>
            </a:r>
            <a:r>
              <a:rPr lang="en-US" sz="36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600" dirty="0" err="1">
                <a:solidFill>
                  <a:srgbClr val="291B25"/>
                </a:solidFill>
                <a:latin typeface="Nunito Sans Regular Bold"/>
              </a:rPr>
              <a:t>động</a:t>
            </a:r>
            <a:r>
              <a:rPr lang="en-US" sz="36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600" dirty="0" err="1">
                <a:solidFill>
                  <a:srgbClr val="291B25"/>
                </a:solidFill>
                <a:latin typeface="Nunito Sans Regular Bold"/>
              </a:rPr>
              <a:t>tròn</a:t>
            </a:r>
            <a:r>
              <a:rPr lang="en-US" sz="36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600" dirty="0" err="1">
                <a:solidFill>
                  <a:srgbClr val="291B25"/>
                </a:solidFill>
                <a:latin typeface="Nunito Sans Regular Bold"/>
              </a:rPr>
              <a:t>đều</a:t>
            </a:r>
            <a:endParaRPr lang="en-US" sz="3600" dirty="0">
              <a:solidFill>
                <a:srgbClr val="291B25"/>
              </a:solidFill>
              <a:latin typeface="Nunito Sans Regular Bold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1 Duong Lin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7828633" y="-571804"/>
            <a:ext cx="4468422" cy="1542591"/>
          </a:xfrm>
          <a:prstGeom prst="rect">
            <a:avLst/>
          </a:prstGeom>
        </p:spPr>
      </p:pic>
      <p:sp>
        <p:nvSpPr>
          <p:cNvPr id="3" name="AutoShape 3" descr="21 Duong Linh"/>
          <p:cNvSpPr/>
          <p:nvPr/>
        </p:nvSpPr>
        <p:spPr>
          <a:xfrm>
            <a:off x="6801135" y="1904861"/>
            <a:ext cx="5873465" cy="1693743"/>
          </a:xfrm>
          <a:prstGeom prst="rect">
            <a:avLst/>
          </a:prstGeom>
          <a:solidFill>
            <a:srgbClr val="61A6AB"/>
          </a:solidFill>
        </p:spPr>
      </p:sp>
      <p:sp>
        <p:nvSpPr>
          <p:cNvPr id="4" name="AutoShape 4" descr="21 Duong Linh"/>
          <p:cNvSpPr/>
          <p:nvPr/>
        </p:nvSpPr>
        <p:spPr>
          <a:xfrm>
            <a:off x="6801135" y="3812528"/>
            <a:ext cx="5873465" cy="2349926"/>
          </a:xfrm>
          <a:prstGeom prst="rect">
            <a:avLst/>
          </a:prstGeom>
          <a:solidFill>
            <a:srgbClr val="61A6AB"/>
          </a:solidFill>
        </p:spPr>
      </p:sp>
      <p:pic>
        <p:nvPicPr>
          <p:cNvPr id="5" name="Picture 5" descr="21 Duong Linh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4324"/>
          <a:stretch/>
        </p:blipFill>
        <p:spPr>
          <a:xfrm>
            <a:off x="1625601" y="0"/>
            <a:ext cx="4532089" cy="2168658"/>
          </a:xfrm>
          <a:prstGeom prst="rect">
            <a:avLst/>
          </a:prstGeom>
        </p:spPr>
      </p:pic>
      <p:sp>
        <p:nvSpPr>
          <p:cNvPr id="6" name="AutoShape 6" descr="21 Duong Linh"/>
          <p:cNvSpPr/>
          <p:nvPr/>
        </p:nvSpPr>
        <p:spPr>
          <a:xfrm>
            <a:off x="6801135" y="1348745"/>
            <a:ext cx="5873465" cy="1997059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7" name="TextBox 7" descr="21 Duong Linh"/>
          <p:cNvSpPr txBox="1"/>
          <p:nvPr/>
        </p:nvSpPr>
        <p:spPr>
          <a:xfrm>
            <a:off x="6903328" y="1623789"/>
            <a:ext cx="5606122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53"/>
              </a:lnSpc>
            </a:pPr>
            <a:r>
              <a:rPr lang="en-US" sz="3200" b="1" dirty="0">
                <a:solidFill>
                  <a:srgbClr val="291B25"/>
                </a:solidFill>
                <a:latin typeface="Nunito Sans Regular Bold"/>
              </a:rPr>
              <a:t>1.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Khi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xe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mô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tô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đua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vào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khúc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cua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thì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có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những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bộ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phận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nào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của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xe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chuyển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động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err="1">
                <a:solidFill>
                  <a:srgbClr val="291B25"/>
                </a:solidFill>
                <a:latin typeface="Nunito Sans Regular Bold"/>
              </a:rPr>
              <a:t>tròn</a:t>
            </a:r>
            <a:r>
              <a:rPr lang="en-US" sz="3200">
                <a:solidFill>
                  <a:srgbClr val="291B25"/>
                </a:solidFill>
                <a:latin typeface="Nunito Sans Regular Bold"/>
              </a:rPr>
              <a:t>?</a:t>
            </a:r>
            <a:endParaRPr lang="en-US" sz="3200" dirty="0">
              <a:solidFill>
                <a:srgbClr val="291B25"/>
              </a:solidFill>
              <a:latin typeface="Nunito Sans Regular Bold"/>
            </a:endParaRPr>
          </a:p>
        </p:txBody>
      </p:sp>
      <p:sp>
        <p:nvSpPr>
          <p:cNvPr id="8" name="AutoShape 8" descr="21 Duong Linh"/>
          <p:cNvSpPr/>
          <p:nvPr/>
        </p:nvSpPr>
        <p:spPr>
          <a:xfrm>
            <a:off x="6801135" y="3812528"/>
            <a:ext cx="5873465" cy="2064154"/>
          </a:xfrm>
          <a:prstGeom prst="rect">
            <a:avLst/>
          </a:prstGeom>
          <a:solidFill>
            <a:srgbClr val="FFCE6D"/>
          </a:solidFill>
        </p:spPr>
      </p:sp>
      <p:pic>
        <p:nvPicPr>
          <p:cNvPr id="9" name="Picture 9" descr="21 Duong Linh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382" flipH="1">
            <a:off x="12158057" y="5713729"/>
            <a:ext cx="712868" cy="1519680"/>
          </a:xfrm>
          <a:prstGeom prst="rect">
            <a:avLst/>
          </a:prstGeom>
        </p:spPr>
      </p:pic>
      <p:pic>
        <p:nvPicPr>
          <p:cNvPr id="10" name="Picture 10" descr="21 Duong Linh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86687" y="1002178"/>
            <a:ext cx="681790" cy="693132"/>
          </a:xfrm>
          <a:prstGeom prst="rect">
            <a:avLst/>
          </a:prstGeom>
        </p:spPr>
      </p:pic>
      <p:pic>
        <p:nvPicPr>
          <p:cNvPr id="11" name="Picture 11" descr="21 Duong Linh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338087">
            <a:off x="1810122" y="6257307"/>
            <a:ext cx="1149219" cy="432524"/>
          </a:xfrm>
          <a:prstGeom prst="rect">
            <a:avLst/>
          </a:prstGeom>
        </p:spPr>
      </p:pic>
      <p:grpSp>
        <p:nvGrpSpPr>
          <p:cNvPr id="12" name="Group 12" descr="21 Duong Linh"/>
          <p:cNvGrpSpPr/>
          <p:nvPr/>
        </p:nvGrpSpPr>
        <p:grpSpPr>
          <a:xfrm>
            <a:off x="-50800" y="7070454"/>
            <a:ext cx="13075920" cy="548640"/>
            <a:chOff x="0" y="0"/>
            <a:chExt cx="6954256" cy="3104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54255" cy="310464"/>
            </a:xfrm>
            <a:custGeom>
              <a:avLst/>
              <a:gdLst/>
              <a:ahLst/>
              <a:cxnLst/>
              <a:rect l="l" t="t" r="r" b="b"/>
              <a:pathLst>
                <a:path w="6954255" h="310464">
                  <a:moveTo>
                    <a:pt x="0" y="0"/>
                  </a:moveTo>
                  <a:lnTo>
                    <a:pt x="6954255" y="0"/>
                  </a:lnTo>
                  <a:lnTo>
                    <a:pt x="695425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sp>
        <p:nvSpPr>
          <p:cNvPr id="15" name="TextBox 15" descr="21 Duong Linh"/>
          <p:cNvSpPr txBox="1"/>
          <p:nvPr/>
        </p:nvSpPr>
        <p:spPr>
          <a:xfrm>
            <a:off x="1761429" y="381696"/>
            <a:ext cx="3117699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4"/>
              </a:lnSpc>
            </a:pPr>
            <a:r>
              <a:rPr lang="en-US" sz="4000">
                <a:solidFill>
                  <a:srgbClr val="291B25"/>
                </a:solidFill>
                <a:latin typeface="Public Sans Bold"/>
              </a:rPr>
              <a:t>Phiếu học tập số 1</a:t>
            </a:r>
          </a:p>
        </p:txBody>
      </p:sp>
      <p:sp>
        <p:nvSpPr>
          <p:cNvPr id="16" name="TextBox 16" descr="21 Duong Linh"/>
          <p:cNvSpPr txBox="1"/>
          <p:nvPr/>
        </p:nvSpPr>
        <p:spPr>
          <a:xfrm>
            <a:off x="7037061" y="4138389"/>
            <a:ext cx="5228889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53"/>
              </a:lnSpc>
            </a:pP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2.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Các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em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hãy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kể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tên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các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chuyển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động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tròn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mà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các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em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đã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gặp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trong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dirty="0" err="1">
                <a:solidFill>
                  <a:srgbClr val="291B25"/>
                </a:solidFill>
                <a:latin typeface="Nunito Sans Regular Bold"/>
              </a:rPr>
              <a:t>thực</a:t>
            </a:r>
            <a:r>
              <a:rPr lang="en-US" sz="32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3200" err="1">
                <a:solidFill>
                  <a:srgbClr val="291B25"/>
                </a:solidFill>
                <a:latin typeface="Nunito Sans Regular Bold"/>
              </a:rPr>
              <a:t>tế</a:t>
            </a:r>
            <a:r>
              <a:rPr lang="en-US" sz="3200">
                <a:solidFill>
                  <a:srgbClr val="291B25"/>
                </a:solidFill>
                <a:latin typeface="Nunito Sans Regular Bold"/>
              </a:rPr>
              <a:t>.</a:t>
            </a:r>
            <a:endParaRPr lang="en-US" sz="3200" dirty="0">
              <a:solidFill>
                <a:srgbClr val="291B25"/>
              </a:solidFill>
              <a:latin typeface="Nunito Sans Regular Bold"/>
            </a:endParaRPr>
          </a:p>
        </p:txBody>
      </p:sp>
      <p:pic>
        <p:nvPicPr>
          <p:cNvPr id="17" name="Picture 14" descr="21 Duong Linh">
            <a:extLst>
              <a:ext uri="{FF2B5EF4-FFF2-40B4-BE49-F238E27FC236}">
                <a16:creationId xmlns:a16="http://schemas.microsoft.com/office/drawing/2014/main" id="{D27A2A60-73E1-8AAA-5D41-B60989B0B4A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11325" y="2460434"/>
            <a:ext cx="5967275" cy="304291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1 Duong Lin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476">
            <a:off x="7695687" y="529399"/>
            <a:ext cx="5177519" cy="6244816"/>
          </a:xfrm>
          <a:prstGeom prst="rect">
            <a:avLst/>
          </a:prstGeom>
        </p:spPr>
      </p:pic>
      <p:sp>
        <p:nvSpPr>
          <p:cNvPr id="3" name="AutoShape 3" descr="21 Duong Linh"/>
          <p:cNvSpPr/>
          <p:nvPr/>
        </p:nvSpPr>
        <p:spPr>
          <a:xfrm>
            <a:off x="7416800" y="1150059"/>
            <a:ext cx="4536563" cy="5182053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4" name="Picture 4" descr="21 Duong Lin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6222963" y="1879638"/>
            <a:ext cx="849233" cy="899958"/>
          </a:xfrm>
          <a:prstGeom prst="rect">
            <a:avLst/>
          </a:prstGeom>
        </p:spPr>
      </p:pic>
      <p:pic>
        <p:nvPicPr>
          <p:cNvPr id="5" name="Picture 5" descr="21 Duong Lin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92556" y="5232438"/>
            <a:ext cx="849233" cy="899958"/>
          </a:xfrm>
          <a:prstGeom prst="rect">
            <a:avLst/>
          </a:prstGeom>
        </p:spPr>
      </p:pic>
      <p:sp>
        <p:nvSpPr>
          <p:cNvPr id="8" name="TextBox 8" descr="21 Duong Linh"/>
          <p:cNvSpPr txBox="1"/>
          <p:nvPr/>
        </p:nvSpPr>
        <p:spPr>
          <a:xfrm>
            <a:off x="7583641" y="1593793"/>
            <a:ext cx="4239761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400" b="1" dirty="0">
                <a:solidFill>
                  <a:srgbClr val="291B25"/>
                </a:solidFill>
                <a:latin typeface="Nunito Sans Regular"/>
              </a:rPr>
              <a:t>1. </a:t>
            </a:r>
            <a:r>
              <a:rPr lang="en-US" sz="4400" dirty="0" err="1">
                <a:solidFill>
                  <a:srgbClr val="291B25"/>
                </a:solidFill>
                <a:latin typeface="Nunito Sans Regular"/>
              </a:rPr>
              <a:t>Khi</a:t>
            </a:r>
            <a:r>
              <a:rPr lang="en-US" sz="4400" dirty="0">
                <a:solidFill>
                  <a:srgbClr val="291B25"/>
                </a:solidFill>
                <a:latin typeface="Nunito Sans Regular"/>
              </a:rPr>
              <a:t> </a:t>
            </a:r>
            <a:r>
              <a:rPr lang="en-US" sz="4400" dirty="0" err="1">
                <a:solidFill>
                  <a:srgbClr val="291B25"/>
                </a:solidFill>
                <a:latin typeface="Nunito Sans Regular"/>
              </a:rPr>
              <a:t>xe</a:t>
            </a:r>
            <a:r>
              <a:rPr lang="en-US" sz="4400" dirty="0">
                <a:solidFill>
                  <a:srgbClr val="291B25"/>
                </a:solidFill>
                <a:latin typeface="Nunito Sans Regular"/>
              </a:rPr>
              <a:t> </a:t>
            </a:r>
            <a:r>
              <a:rPr lang="en-US" sz="4400" dirty="0" err="1">
                <a:solidFill>
                  <a:srgbClr val="291B25"/>
                </a:solidFill>
                <a:latin typeface="Nunito Sans Regular"/>
              </a:rPr>
              <a:t>mô</a:t>
            </a:r>
            <a:r>
              <a:rPr lang="en-US" sz="4400" dirty="0">
                <a:solidFill>
                  <a:srgbClr val="291B25"/>
                </a:solidFill>
                <a:latin typeface="Nunito Sans Regular"/>
              </a:rPr>
              <a:t> </a:t>
            </a:r>
            <a:r>
              <a:rPr lang="en-US" sz="4400" dirty="0" err="1">
                <a:solidFill>
                  <a:srgbClr val="291B25"/>
                </a:solidFill>
                <a:latin typeface="Nunito Sans Regular"/>
              </a:rPr>
              <a:t>tô</a:t>
            </a:r>
            <a:r>
              <a:rPr lang="en-US" sz="4400" dirty="0">
                <a:solidFill>
                  <a:srgbClr val="291B25"/>
                </a:solidFill>
                <a:latin typeface="Nunito Sans Regular"/>
              </a:rPr>
              <a:t> </a:t>
            </a:r>
            <a:r>
              <a:rPr lang="en-US" sz="4400" dirty="0" err="1">
                <a:solidFill>
                  <a:srgbClr val="291B25"/>
                </a:solidFill>
                <a:latin typeface="Nunito Sans Regular"/>
              </a:rPr>
              <a:t>đua</a:t>
            </a:r>
            <a:r>
              <a:rPr lang="en-US" sz="4400" dirty="0">
                <a:solidFill>
                  <a:srgbClr val="291B25"/>
                </a:solidFill>
                <a:latin typeface="Nunito Sans Regular"/>
              </a:rPr>
              <a:t> </a:t>
            </a:r>
            <a:r>
              <a:rPr lang="en-US" sz="4400" dirty="0" err="1">
                <a:solidFill>
                  <a:srgbClr val="291B25"/>
                </a:solidFill>
                <a:latin typeface="Nunito Sans Regular"/>
              </a:rPr>
              <a:t>vào</a:t>
            </a:r>
            <a:r>
              <a:rPr lang="en-US" sz="4400" dirty="0">
                <a:solidFill>
                  <a:srgbClr val="291B25"/>
                </a:solidFill>
                <a:latin typeface="Nunito Sans Regular"/>
              </a:rPr>
              <a:t> </a:t>
            </a:r>
            <a:r>
              <a:rPr lang="en-US" sz="4400" dirty="0" err="1">
                <a:solidFill>
                  <a:srgbClr val="291B25"/>
                </a:solidFill>
                <a:latin typeface="Nunito Sans Regular"/>
              </a:rPr>
              <a:t>khúc</a:t>
            </a:r>
            <a:r>
              <a:rPr lang="en-US" sz="4400" dirty="0">
                <a:solidFill>
                  <a:srgbClr val="291B25"/>
                </a:solidFill>
                <a:latin typeface="Nunito Sans Regular"/>
              </a:rPr>
              <a:t> </a:t>
            </a:r>
            <a:r>
              <a:rPr lang="en-US" sz="4400" dirty="0" err="1">
                <a:solidFill>
                  <a:srgbClr val="291B25"/>
                </a:solidFill>
                <a:latin typeface="Nunito Sans Regular"/>
              </a:rPr>
              <a:t>cua</a:t>
            </a:r>
            <a:r>
              <a:rPr lang="en-US" sz="4400" dirty="0">
                <a:solidFill>
                  <a:srgbClr val="291B25"/>
                </a:solidFill>
                <a:latin typeface="Nunito Sans Regular"/>
              </a:rPr>
              <a:t> </a:t>
            </a:r>
            <a:r>
              <a:rPr lang="en-US" sz="4400" dirty="0" err="1">
                <a:solidFill>
                  <a:srgbClr val="291B25"/>
                </a:solidFill>
                <a:latin typeface="Nunito Sans Regular"/>
              </a:rPr>
              <a:t>thì</a:t>
            </a:r>
            <a:r>
              <a:rPr lang="en-US" sz="4400" dirty="0">
                <a:solidFill>
                  <a:srgbClr val="291B25"/>
                </a:solidFill>
                <a:latin typeface="Nunito Sans Regular"/>
              </a:rPr>
              <a:t> bộ </a:t>
            </a:r>
            <a:r>
              <a:rPr lang="en-US" sz="4400" dirty="0" err="1">
                <a:solidFill>
                  <a:srgbClr val="291B25"/>
                </a:solidFill>
                <a:latin typeface="Nunito Sans Regular"/>
              </a:rPr>
              <a:t>phận</a:t>
            </a:r>
            <a:r>
              <a:rPr lang="en-US" sz="4400" dirty="0">
                <a:solidFill>
                  <a:srgbClr val="291B25"/>
                </a:solidFill>
                <a:latin typeface="Nunito Sans Regular"/>
              </a:rPr>
              <a:t> </a:t>
            </a:r>
            <a:r>
              <a:rPr lang="en-US" sz="4400" dirty="0" err="1">
                <a:solidFill>
                  <a:srgbClr val="291B25"/>
                </a:solidFill>
                <a:latin typeface="Nunito Sans Regular"/>
              </a:rPr>
              <a:t>của</a:t>
            </a:r>
            <a:r>
              <a:rPr lang="en-US" sz="4400" dirty="0">
                <a:solidFill>
                  <a:srgbClr val="291B25"/>
                </a:solidFill>
                <a:latin typeface="Nunito Sans Regular"/>
              </a:rPr>
              <a:t> </a:t>
            </a:r>
            <a:r>
              <a:rPr lang="en-US" sz="4400" dirty="0" err="1">
                <a:solidFill>
                  <a:srgbClr val="291B25"/>
                </a:solidFill>
                <a:latin typeface="Nunito Sans Regular"/>
              </a:rPr>
              <a:t>xe</a:t>
            </a:r>
            <a:r>
              <a:rPr lang="en-US" sz="4400" dirty="0">
                <a:solidFill>
                  <a:srgbClr val="291B25"/>
                </a:solidFill>
                <a:latin typeface="Nunito Sans Regular"/>
              </a:rPr>
              <a:t> </a:t>
            </a:r>
            <a:r>
              <a:rPr lang="en-US" sz="4400" dirty="0" err="1">
                <a:solidFill>
                  <a:srgbClr val="291B25"/>
                </a:solidFill>
                <a:latin typeface="Nunito Sans Regular"/>
              </a:rPr>
              <a:t>chuyển</a:t>
            </a:r>
            <a:r>
              <a:rPr lang="en-US" sz="4400" dirty="0">
                <a:solidFill>
                  <a:srgbClr val="291B25"/>
                </a:solidFill>
                <a:latin typeface="Nunito Sans Regular"/>
              </a:rPr>
              <a:t> </a:t>
            </a:r>
            <a:r>
              <a:rPr lang="en-US" sz="4400" dirty="0" err="1">
                <a:solidFill>
                  <a:srgbClr val="291B25"/>
                </a:solidFill>
                <a:latin typeface="Nunito Sans Regular"/>
              </a:rPr>
              <a:t>động</a:t>
            </a:r>
            <a:r>
              <a:rPr lang="en-US" sz="4400" dirty="0">
                <a:solidFill>
                  <a:srgbClr val="291B25"/>
                </a:solidFill>
                <a:latin typeface="Nunito Sans Regular"/>
              </a:rPr>
              <a:t> </a:t>
            </a:r>
            <a:r>
              <a:rPr lang="en-US" sz="4400" dirty="0" err="1">
                <a:solidFill>
                  <a:srgbClr val="291B25"/>
                </a:solidFill>
                <a:latin typeface="Nunito Sans Regular"/>
              </a:rPr>
              <a:t>tròn</a:t>
            </a:r>
            <a:r>
              <a:rPr lang="en-US" sz="4400" dirty="0">
                <a:solidFill>
                  <a:srgbClr val="291B25"/>
                </a:solidFill>
                <a:latin typeface="Nunito Sans Regular"/>
              </a:rPr>
              <a:t> </a:t>
            </a:r>
            <a:r>
              <a:rPr lang="en-US" sz="4400" dirty="0" err="1">
                <a:solidFill>
                  <a:srgbClr val="291B25"/>
                </a:solidFill>
                <a:latin typeface="Nunito Sans Regular"/>
              </a:rPr>
              <a:t>là</a:t>
            </a:r>
            <a:r>
              <a:rPr lang="en-US" sz="4400" dirty="0">
                <a:solidFill>
                  <a:srgbClr val="291B25"/>
                </a:solidFill>
                <a:latin typeface="Nunito Sans Regular"/>
              </a:rPr>
              <a:t>: </a:t>
            </a:r>
            <a:r>
              <a:rPr lang="en-US" sz="4400" dirty="0" err="1">
                <a:solidFill>
                  <a:srgbClr val="291B25"/>
                </a:solidFill>
                <a:latin typeface="Nunito Sans Regular"/>
              </a:rPr>
              <a:t>bánh</a:t>
            </a:r>
            <a:r>
              <a:rPr lang="en-US" sz="4400" dirty="0">
                <a:solidFill>
                  <a:srgbClr val="291B25"/>
                </a:solidFill>
                <a:latin typeface="Nunito Sans Regular"/>
              </a:rPr>
              <a:t> </a:t>
            </a:r>
            <a:r>
              <a:rPr lang="en-US" sz="4400" dirty="0" err="1">
                <a:solidFill>
                  <a:srgbClr val="291B25"/>
                </a:solidFill>
                <a:latin typeface="Nunito Sans Regular"/>
              </a:rPr>
              <a:t>xe</a:t>
            </a:r>
            <a:r>
              <a:rPr lang="en-US" sz="4400" dirty="0">
                <a:solidFill>
                  <a:srgbClr val="291B25"/>
                </a:solidFill>
                <a:latin typeface="Nunito Sans Regular"/>
              </a:rPr>
              <a:t>.</a:t>
            </a:r>
          </a:p>
          <a:p>
            <a:pPr algn="just"/>
            <a:endParaRPr lang="en-US" sz="4400" dirty="0">
              <a:solidFill>
                <a:srgbClr val="291B25"/>
              </a:solidFill>
              <a:latin typeface="Nunito Sans Regular"/>
            </a:endParaRPr>
          </a:p>
        </p:txBody>
      </p:sp>
      <p:pic>
        <p:nvPicPr>
          <p:cNvPr id="9" name="Picture 14" descr="21 Duong Linh">
            <a:extLst>
              <a:ext uri="{FF2B5EF4-FFF2-40B4-BE49-F238E27FC236}">
                <a16:creationId xmlns:a16="http://schemas.microsoft.com/office/drawing/2014/main" id="{7E166CDA-F02D-E9E1-D803-72B8E1EA9E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1325" y="2460434"/>
            <a:ext cx="5967275" cy="3042915"/>
          </a:xfrm>
          <a:prstGeom prst="rect">
            <a:avLst/>
          </a:prstGeom>
        </p:spPr>
      </p:pic>
      <p:pic>
        <p:nvPicPr>
          <p:cNvPr id="6" name="Picture 6" descr="21 Duong Linh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856128" y="4757348"/>
            <a:ext cx="1408272" cy="235425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21 Duong Linh">
            <a:extLst>
              <a:ext uri="{FF2B5EF4-FFF2-40B4-BE49-F238E27FC236}">
                <a16:creationId xmlns:a16="http://schemas.microsoft.com/office/drawing/2014/main" id="{D6CE1AAE-FE25-0A73-C692-3B3B84FAA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2" t="16805" r="21201" b="8425"/>
          <a:stretch/>
        </p:blipFill>
        <p:spPr bwMode="auto">
          <a:xfrm>
            <a:off x="6823323" y="4162841"/>
            <a:ext cx="3469200" cy="29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1 Duong Linh">
            <a:extLst>
              <a:ext uri="{FF2B5EF4-FFF2-40B4-BE49-F238E27FC236}">
                <a16:creationId xmlns:a16="http://schemas.microsoft.com/office/drawing/2014/main" id="{63196FFF-32E0-4994-A6DA-F2052EEB6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172" y="1131901"/>
            <a:ext cx="54673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21 Duong Linh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6" r="60688"/>
          <a:stretch/>
        </p:blipFill>
        <p:spPr>
          <a:xfrm rot="143919">
            <a:off x="10344973" y="-348448"/>
            <a:ext cx="2834195" cy="8206737"/>
          </a:xfrm>
          <a:prstGeom prst="rect">
            <a:avLst/>
          </a:prstGeom>
        </p:spPr>
      </p:pic>
      <p:pic>
        <p:nvPicPr>
          <p:cNvPr id="5" name="Picture 5" descr="21 Duong Linh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66755">
            <a:off x="9105117" y="853984"/>
            <a:ext cx="1178278" cy="281212"/>
          </a:xfrm>
          <a:prstGeom prst="rect">
            <a:avLst/>
          </a:prstGeom>
        </p:spPr>
      </p:pic>
      <p:pic>
        <p:nvPicPr>
          <p:cNvPr id="6" name="Picture 6" descr="21 Duong Linh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79285" y="6080265"/>
            <a:ext cx="889723" cy="992592"/>
          </a:xfrm>
          <a:prstGeom prst="rect">
            <a:avLst/>
          </a:prstGeom>
        </p:spPr>
      </p:pic>
      <p:pic>
        <p:nvPicPr>
          <p:cNvPr id="7" name="Picture 7" descr="21 Duong Linh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940800" y="228600"/>
            <a:ext cx="753456" cy="765990"/>
          </a:xfrm>
          <a:prstGeom prst="rect">
            <a:avLst/>
          </a:prstGeom>
        </p:spPr>
      </p:pic>
      <p:pic>
        <p:nvPicPr>
          <p:cNvPr id="8" name="Picture 8" descr="21 Duong Linh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595840">
            <a:off x="196127" y="6123617"/>
            <a:ext cx="1107432" cy="1032932"/>
          </a:xfrm>
          <a:prstGeom prst="rect">
            <a:avLst/>
          </a:prstGeom>
        </p:spPr>
      </p:pic>
      <p:pic>
        <p:nvPicPr>
          <p:cNvPr id="11" name="Picture 11" descr="21 Duong Linh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3508" y="4257345"/>
            <a:ext cx="5578891" cy="2811404"/>
          </a:xfrm>
          <a:prstGeom prst="rect">
            <a:avLst/>
          </a:prstGeom>
        </p:spPr>
      </p:pic>
      <p:sp>
        <p:nvSpPr>
          <p:cNvPr id="13" name="TextBox 13" descr="21 Duong Linh"/>
          <p:cNvSpPr txBox="1"/>
          <p:nvPr/>
        </p:nvSpPr>
        <p:spPr>
          <a:xfrm>
            <a:off x="635000" y="304800"/>
            <a:ext cx="8559307" cy="616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b="1">
                <a:solidFill>
                  <a:srgbClr val="291B25"/>
                </a:solidFill>
                <a:latin typeface="Nunito Sans Regular"/>
              </a:rPr>
              <a:t>2. </a:t>
            </a:r>
            <a:r>
              <a:rPr lang="en-US" sz="4000">
                <a:solidFill>
                  <a:srgbClr val="291B25"/>
                </a:solidFill>
                <a:latin typeface="Nunito Sans Regular"/>
              </a:rPr>
              <a:t>Một số chuyển động tròn</a:t>
            </a:r>
          </a:p>
        </p:txBody>
      </p:sp>
      <p:pic>
        <p:nvPicPr>
          <p:cNvPr id="14" name="Picture 14" descr="21 Duong Linh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66755">
            <a:off x="9295617" y="1044484"/>
            <a:ext cx="1178278" cy="281212"/>
          </a:xfrm>
          <a:prstGeom prst="rect">
            <a:avLst/>
          </a:prstGeom>
        </p:spPr>
      </p:pic>
      <p:pic>
        <p:nvPicPr>
          <p:cNvPr id="1028" name="Picture 4" descr="21 Duong Linh">
            <a:extLst>
              <a:ext uri="{FF2B5EF4-FFF2-40B4-BE49-F238E27FC236}">
                <a16:creationId xmlns:a16="http://schemas.microsoft.com/office/drawing/2014/main" id="{79638150-0AF4-668B-5341-7E13C6B29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131902"/>
            <a:ext cx="3618564" cy="29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21 Duong Linh"/>
          <p:cNvSpPr/>
          <p:nvPr/>
        </p:nvSpPr>
        <p:spPr>
          <a:xfrm>
            <a:off x="7865077" y="556674"/>
            <a:ext cx="4671089" cy="2255091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3" name="AutoShape 3" descr="21 Duong Linh"/>
          <p:cNvSpPr/>
          <p:nvPr/>
        </p:nvSpPr>
        <p:spPr>
          <a:xfrm>
            <a:off x="7865076" y="3238147"/>
            <a:ext cx="4671089" cy="3520380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4" name="AutoShape 4" descr="21 Duong Linh"/>
          <p:cNvSpPr/>
          <p:nvPr/>
        </p:nvSpPr>
        <p:spPr>
          <a:xfrm>
            <a:off x="2357121" y="3445752"/>
            <a:ext cx="4671088" cy="2795050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5" name="TextBox 5" descr="21 Duong Linh"/>
          <p:cNvSpPr txBox="1"/>
          <p:nvPr/>
        </p:nvSpPr>
        <p:spPr>
          <a:xfrm>
            <a:off x="2747833" y="1014729"/>
            <a:ext cx="3754567" cy="11950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291B25"/>
                </a:solidFill>
                <a:latin typeface="Public Sans Bold"/>
              </a:rPr>
              <a:t>Phiếu</a:t>
            </a:r>
            <a:r>
              <a:rPr lang="en-US" sz="3999" dirty="0">
                <a:solidFill>
                  <a:srgbClr val="291B25"/>
                </a:solidFill>
                <a:latin typeface="Public Sans Bold"/>
              </a:rPr>
              <a:t> </a:t>
            </a:r>
            <a:r>
              <a:rPr lang="en-US" sz="3999" dirty="0" err="1">
                <a:solidFill>
                  <a:srgbClr val="291B25"/>
                </a:solidFill>
                <a:latin typeface="Public Sans Bold"/>
              </a:rPr>
              <a:t>học</a:t>
            </a:r>
            <a:r>
              <a:rPr lang="en-US" sz="3999" dirty="0">
                <a:solidFill>
                  <a:srgbClr val="291B25"/>
                </a:solidFill>
                <a:latin typeface="Public Sans Bold"/>
              </a:rPr>
              <a:t> </a:t>
            </a:r>
            <a:r>
              <a:rPr lang="en-US" sz="3999" dirty="0" err="1">
                <a:solidFill>
                  <a:srgbClr val="291B25"/>
                </a:solidFill>
                <a:latin typeface="Public Sans Bold"/>
              </a:rPr>
              <a:t>tập</a:t>
            </a:r>
            <a:r>
              <a:rPr lang="en-US" sz="3999" dirty="0">
                <a:solidFill>
                  <a:srgbClr val="291B25"/>
                </a:solidFill>
                <a:latin typeface="Public Sans Bold"/>
              </a:rPr>
              <a:t> </a:t>
            </a:r>
            <a:r>
              <a:rPr lang="en-US" sz="3999" dirty="0" err="1">
                <a:solidFill>
                  <a:srgbClr val="291B25"/>
                </a:solidFill>
                <a:latin typeface="Public Sans Bold"/>
              </a:rPr>
              <a:t>số</a:t>
            </a:r>
            <a:r>
              <a:rPr lang="en-US" sz="3999" dirty="0">
                <a:solidFill>
                  <a:srgbClr val="291B25"/>
                </a:solidFill>
                <a:latin typeface="Public Sans Bold"/>
              </a:rPr>
              <a:t> 2</a:t>
            </a:r>
          </a:p>
        </p:txBody>
      </p:sp>
      <p:sp>
        <p:nvSpPr>
          <p:cNvPr id="6" name="TextBox 6" descr="21 Duong Linh"/>
          <p:cNvSpPr txBox="1"/>
          <p:nvPr/>
        </p:nvSpPr>
        <p:spPr>
          <a:xfrm>
            <a:off x="8121528" y="674370"/>
            <a:ext cx="4181975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291B25"/>
                </a:solidFill>
                <a:latin typeface="Nunito Sans Regular" panose="020B0604020202020204" charset="0"/>
              </a:rPr>
              <a:t>1.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Chứng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minh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rằng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một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radian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là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góc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ở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tâm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chắn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cung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có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độ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dài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bằng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bán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kính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đường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tròn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.</a:t>
            </a:r>
          </a:p>
        </p:txBody>
      </p:sp>
      <p:sp>
        <p:nvSpPr>
          <p:cNvPr id="7" name="TextBox 7" descr="21 Duong Linh"/>
          <p:cNvSpPr txBox="1"/>
          <p:nvPr/>
        </p:nvSpPr>
        <p:spPr>
          <a:xfrm>
            <a:off x="8005197" y="3276600"/>
            <a:ext cx="4414638" cy="3453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b="1">
                <a:solidFill>
                  <a:srgbClr val="291B25"/>
                </a:solidFill>
                <a:latin typeface="Nunito Sans Regular" panose="020B0604020202020204" charset="0"/>
              </a:rPr>
              <a:t>3. </a:t>
            </a:r>
            <a:r>
              <a:rPr lang="en-US" sz="2799">
                <a:solidFill>
                  <a:srgbClr val="291B25"/>
                </a:solidFill>
                <a:latin typeface="Nunito Sans Regular" panose="020B0604020202020204" charset="0"/>
              </a:rPr>
              <a:t>Xét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chuyển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động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của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kim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giờ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đồng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hồ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.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Tìm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độ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dịch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chuyển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góc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của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nó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(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theo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độ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và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radian):</a:t>
            </a:r>
          </a:p>
          <a:p>
            <a:pPr algn="just">
              <a:lnSpc>
                <a:spcPts val="3919"/>
              </a:lnSpc>
            </a:pPr>
            <a:r>
              <a:rPr lang="en-US" sz="2799" b="1" dirty="0">
                <a:solidFill>
                  <a:srgbClr val="291B25"/>
                </a:solidFill>
                <a:latin typeface="Nunito Sans Regular" panose="020B0604020202020204" charset="0"/>
              </a:rPr>
              <a:t>a.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Trong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mỗi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giờ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.</a:t>
            </a:r>
          </a:p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291B25"/>
                </a:solidFill>
                <a:latin typeface="Nunito Sans Regular" panose="020B0604020202020204" charset="0"/>
              </a:rPr>
              <a:t>b.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Trong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khoảng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thời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gian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từ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12h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đến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15h30.</a:t>
            </a:r>
          </a:p>
        </p:txBody>
      </p:sp>
      <p:sp>
        <p:nvSpPr>
          <p:cNvPr id="8" name="TextBox 8" descr="21 Duong Linh"/>
          <p:cNvSpPr txBox="1"/>
          <p:nvPr/>
        </p:nvSpPr>
        <p:spPr>
          <a:xfrm>
            <a:off x="2522688" y="3625850"/>
            <a:ext cx="4384246" cy="2483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291B25"/>
                </a:solidFill>
                <a:latin typeface="Nunito Sans Regular" panose="020B0604020202020204" charset="0"/>
              </a:rPr>
              <a:t>2. </a:t>
            </a:r>
            <a:r>
              <a:rPr lang="en-US" sz="2799">
                <a:solidFill>
                  <a:srgbClr val="291B25"/>
                </a:solidFill>
                <a:latin typeface="Nunito Sans Regular" panose="020B0604020202020204" charset="0"/>
              </a:rPr>
              <a:t>Tính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quãng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đường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đi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được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khi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vật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chuyển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động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tròn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có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độ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dịch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chuyển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góc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1 rad,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biết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bán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kính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đường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tròn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là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2 m.</a:t>
            </a:r>
          </a:p>
        </p:txBody>
      </p:sp>
      <p:pic>
        <p:nvPicPr>
          <p:cNvPr id="9" name="Picture 9" descr="21 Duong Lin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15688" y="-282337"/>
            <a:ext cx="2699809" cy="7879874"/>
          </a:xfrm>
          <a:prstGeom prst="rect">
            <a:avLst/>
          </a:prstGeom>
        </p:spPr>
      </p:pic>
      <p:pic>
        <p:nvPicPr>
          <p:cNvPr id="10" name="Picture 10" descr="21 Duong Lin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1147399" y="180228"/>
            <a:ext cx="1806997" cy="431264"/>
          </a:xfrm>
          <a:prstGeom prst="rect">
            <a:avLst/>
          </a:prstGeom>
        </p:spPr>
      </p:pic>
      <p:pic>
        <p:nvPicPr>
          <p:cNvPr id="11" name="Picture 11" descr="21 Duong Linh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78161" y="5937812"/>
            <a:ext cx="709847" cy="791918"/>
          </a:xfrm>
          <a:prstGeom prst="rect">
            <a:avLst/>
          </a:prstGeom>
        </p:spPr>
      </p:pic>
      <p:pic>
        <p:nvPicPr>
          <p:cNvPr id="12" name="Picture 12" descr="21 Duong Linh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10812" y="610046"/>
            <a:ext cx="796122" cy="809366"/>
          </a:xfrm>
          <a:prstGeom prst="rect">
            <a:avLst/>
          </a:prstGeom>
        </p:spPr>
      </p:pic>
      <p:pic>
        <p:nvPicPr>
          <p:cNvPr id="13" name="Picture 13" descr="21 Duong Linh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133116">
            <a:off x="11759309" y="6366299"/>
            <a:ext cx="1037064" cy="96729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1 Duong Lin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02401" y="-419648"/>
            <a:ext cx="6934200" cy="8348149"/>
          </a:xfrm>
          <a:prstGeom prst="rect">
            <a:avLst/>
          </a:prstGeom>
        </p:spPr>
      </p:pic>
      <p:grpSp>
        <p:nvGrpSpPr>
          <p:cNvPr id="4" name="Group 4" descr="21 Duong Linh"/>
          <p:cNvGrpSpPr/>
          <p:nvPr/>
        </p:nvGrpSpPr>
        <p:grpSpPr>
          <a:xfrm rot="-128926">
            <a:off x="7174150" y="184772"/>
            <a:ext cx="5365942" cy="6858155"/>
            <a:chOff x="0" y="0"/>
            <a:chExt cx="2869668" cy="43498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9668" cy="4349848"/>
            </a:xfrm>
            <a:custGeom>
              <a:avLst/>
              <a:gdLst/>
              <a:ahLst/>
              <a:cxnLst/>
              <a:rect l="l" t="t" r="r" b="b"/>
              <a:pathLst>
                <a:path w="2869668" h="4349848">
                  <a:moveTo>
                    <a:pt x="0" y="0"/>
                  </a:moveTo>
                  <a:lnTo>
                    <a:pt x="2869668" y="0"/>
                  </a:lnTo>
                  <a:lnTo>
                    <a:pt x="2869668" y="4349848"/>
                  </a:lnTo>
                  <a:lnTo>
                    <a:pt x="0" y="4349848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8" name="Picture 8" descr="21 Duong Lin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016452" y="-42632"/>
            <a:ext cx="621856" cy="632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 descr="21 Duong Linh"/>
              <p:cNvSpPr txBox="1"/>
              <p:nvPr/>
            </p:nvSpPr>
            <p:spPr>
              <a:xfrm rot="21419471">
                <a:off x="7383410" y="572353"/>
                <a:ext cx="5029848" cy="4916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2799" b="1" dirty="0">
                    <a:solidFill>
                      <a:srgbClr val="468B91"/>
                    </a:solidFill>
                    <a:latin typeface="Nunito Sans Regular"/>
                  </a:rPr>
                  <a:t>1.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Khi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vật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chuyển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động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tròn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trong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khoảng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thời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gian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t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từ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A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đến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B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thì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độ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dịch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chuyển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góc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của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vật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trong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thời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gian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này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là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góc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ở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tâm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chắn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cung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AB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có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độ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dài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s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bằng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quãng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đường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đi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được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trong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khoảng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thời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</a:t>
                </a:r>
                <a:r>
                  <a:rPr lang="en-US" sz="2799" dirty="0" err="1">
                    <a:solidFill>
                      <a:srgbClr val="468B91"/>
                    </a:solidFill>
                    <a:latin typeface="Nunito Sans Regular"/>
                  </a:rPr>
                  <a:t>gian</a:t>
                </a:r>
                <a:r>
                  <a:rPr lang="en-US" sz="2799" dirty="0">
                    <a:solidFill>
                      <a:srgbClr val="468B91"/>
                    </a:solidFill>
                    <a:latin typeface="Nunito Sans Regular"/>
                  </a:rPr>
                  <a:t> đó:</a:t>
                </a:r>
              </a:p>
              <a:p>
                <a:pPr algn="just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algn="just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1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rad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1 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2" descr="21 Duong Linh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19471">
                <a:off x="7383410" y="572353"/>
                <a:ext cx="5029848" cy="4916428"/>
              </a:xfrm>
              <a:prstGeom prst="rect">
                <a:avLst/>
              </a:prstGeom>
              <a:blipFill rotWithShape="1">
                <a:blip r:embed="rId6"/>
                <a:stretch>
                  <a:fillRect l="-4152" t="-2235" r="-2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3" descr="21 Duong Linh"/>
          <p:cNvSpPr txBox="1"/>
          <p:nvPr/>
        </p:nvSpPr>
        <p:spPr>
          <a:xfrm rot="21362519">
            <a:off x="7426404" y="5611361"/>
            <a:ext cx="5093223" cy="1377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11"/>
              </a:lnSpc>
              <a:spcBef>
                <a:spcPct val="0"/>
              </a:spcBef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Vậy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góc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chắn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 ở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tâm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bằng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 1 radian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thì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 độ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dài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cung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bằng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bán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kính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đường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tròn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unito Sans Regular Bold"/>
              </a:rPr>
              <a:t>.</a:t>
            </a:r>
          </a:p>
        </p:txBody>
      </p:sp>
      <p:pic>
        <p:nvPicPr>
          <p:cNvPr id="10" name="Picture 3" descr="21 Duong Linh">
            <a:extLst>
              <a:ext uri="{FF2B5EF4-FFF2-40B4-BE49-F238E27FC236}">
                <a16:creationId xmlns:a16="http://schemas.microsoft.com/office/drawing/2014/main" id="{507000C7-CC7A-4C35-4D9B-3AB30F7321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6896" y="377320"/>
            <a:ext cx="5438480" cy="5853550"/>
          </a:xfrm>
          <a:prstGeom prst="rect">
            <a:avLst/>
          </a:prstGeom>
        </p:spPr>
      </p:pic>
      <p:pic>
        <p:nvPicPr>
          <p:cNvPr id="11" name="Picture 8" descr="21 Duong Linh">
            <a:extLst>
              <a:ext uri="{FF2B5EF4-FFF2-40B4-BE49-F238E27FC236}">
                <a16:creationId xmlns:a16="http://schemas.microsoft.com/office/drawing/2014/main" id="{699F63EE-73C2-F8F5-C409-59B44E1DFD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12458" y="1780200"/>
            <a:ext cx="4180722" cy="4205758"/>
          </a:xfrm>
          <a:prstGeom prst="rect">
            <a:avLst/>
          </a:prstGeom>
        </p:spPr>
      </p:pic>
      <p:pic>
        <p:nvPicPr>
          <p:cNvPr id="16" name="Picture 9" descr="21 Duong Linh">
            <a:extLst>
              <a:ext uri="{FF2B5EF4-FFF2-40B4-BE49-F238E27FC236}">
                <a16:creationId xmlns:a16="http://schemas.microsoft.com/office/drawing/2014/main" id="{15FFB5C3-581E-92D0-AA71-C67C6CE671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38379">
            <a:off x="275287" y="5093047"/>
            <a:ext cx="1212299" cy="2275646"/>
          </a:xfrm>
          <a:prstGeom prst="rect">
            <a:avLst/>
          </a:prstGeom>
        </p:spPr>
      </p:pic>
      <p:pic>
        <p:nvPicPr>
          <p:cNvPr id="9" name="Picture 9" descr="21 Duong Linh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082063">
            <a:off x="11849150" y="6599088"/>
            <a:ext cx="803014" cy="30222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1 Duong Lin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02401" y="-419648"/>
            <a:ext cx="6934200" cy="8348149"/>
          </a:xfrm>
          <a:prstGeom prst="rect">
            <a:avLst/>
          </a:prstGeom>
        </p:spPr>
      </p:pic>
      <p:grpSp>
        <p:nvGrpSpPr>
          <p:cNvPr id="4" name="Group 4" descr="21 Duong Linh"/>
          <p:cNvGrpSpPr/>
          <p:nvPr/>
        </p:nvGrpSpPr>
        <p:grpSpPr>
          <a:xfrm rot="-128926">
            <a:off x="7174150" y="184772"/>
            <a:ext cx="5365942" cy="6858155"/>
            <a:chOff x="0" y="0"/>
            <a:chExt cx="2869668" cy="43498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9668" cy="4349848"/>
            </a:xfrm>
            <a:custGeom>
              <a:avLst/>
              <a:gdLst/>
              <a:ahLst/>
              <a:cxnLst/>
              <a:rect l="l" t="t" r="r" b="b"/>
              <a:pathLst>
                <a:path w="2869668" h="4349848">
                  <a:moveTo>
                    <a:pt x="0" y="0"/>
                  </a:moveTo>
                  <a:lnTo>
                    <a:pt x="2869668" y="0"/>
                  </a:lnTo>
                  <a:lnTo>
                    <a:pt x="2869668" y="4349848"/>
                  </a:lnTo>
                  <a:lnTo>
                    <a:pt x="0" y="4349848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8" name="Picture 8" descr="21 Duong Lin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016452" y="-42632"/>
            <a:ext cx="621856" cy="632201"/>
          </a:xfrm>
          <a:prstGeom prst="rect">
            <a:avLst/>
          </a:prstGeom>
        </p:spPr>
      </p:pic>
      <p:pic>
        <p:nvPicPr>
          <p:cNvPr id="10" name="Picture 3" descr="21 Duong Linh">
            <a:extLst>
              <a:ext uri="{FF2B5EF4-FFF2-40B4-BE49-F238E27FC236}">
                <a16:creationId xmlns:a16="http://schemas.microsoft.com/office/drawing/2014/main" id="{507000C7-CC7A-4C35-4D9B-3AB30F7321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66896" y="377320"/>
            <a:ext cx="5438480" cy="5853550"/>
          </a:xfrm>
          <a:prstGeom prst="rect">
            <a:avLst/>
          </a:prstGeom>
        </p:spPr>
      </p:pic>
      <p:pic>
        <p:nvPicPr>
          <p:cNvPr id="11" name="Picture 8" descr="21 Duong Linh">
            <a:extLst>
              <a:ext uri="{FF2B5EF4-FFF2-40B4-BE49-F238E27FC236}">
                <a16:creationId xmlns:a16="http://schemas.microsoft.com/office/drawing/2014/main" id="{699F63EE-73C2-F8F5-C409-59B44E1DFD1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12458" y="1780200"/>
            <a:ext cx="4180722" cy="4205758"/>
          </a:xfrm>
          <a:prstGeom prst="rect">
            <a:avLst/>
          </a:prstGeom>
        </p:spPr>
      </p:pic>
      <p:pic>
        <p:nvPicPr>
          <p:cNvPr id="16" name="Picture 9" descr="21 Duong Linh">
            <a:extLst>
              <a:ext uri="{FF2B5EF4-FFF2-40B4-BE49-F238E27FC236}">
                <a16:creationId xmlns:a16="http://schemas.microsoft.com/office/drawing/2014/main" id="{15FFB5C3-581E-92D0-AA71-C67C6CE671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938379">
            <a:off x="275287" y="5093047"/>
            <a:ext cx="1212299" cy="2275646"/>
          </a:xfrm>
          <a:prstGeom prst="rect">
            <a:avLst/>
          </a:prstGeom>
        </p:spPr>
      </p:pic>
      <p:pic>
        <p:nvPicPr>
          <p:cNvPr id="9" name="Picture 9" descr="21 Duong Linh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082063">
            <a:off x="11849150" y="6599088"/>
            <a:ext cx="803014" cy="302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6" descr="21 Duong Linh">
                <a:extLst>
                  <a:ext uri="{FF2B5EF4-FFF2-40B4-BE49-F238E27FC236}">
                    <a16:creationId xmlns:a16="http://schemas.microsoft.com/office/drawing/2014/main" id="{B3B59E89-75D9-D6B4-99BD-E6778BEF9005}"/>
                  </a:ext>
                </a:extLst>
              </p:cNvPr>
              <p:cNvSpPr txBox="1"/>
              <p:nvPr/>
            </p:nvSpPr>
            <p:spPr>
              <a:xfrm rot="21444497">
                <a:off x="7238481" y="263379"/>
                <a:ext cx="5024430" cy="233192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sz="2799">
                    <a:solidFill>
                      <a:srgbClr val="291B25"/>
                    </a:solidFill>
                    <a:latin typeface="Nunito Sans Regular Bold"/>
                  </a:rPr>
                  <a:t>2.</a:t>
                </a:r>
              </a:p>
              <a:p>
                <a:pPr algn="just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en-US" sz="2800"/>
              </a:p>
              <a:p>
                <a:pPr algn="just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rad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</m:oMath>
                  </m:oMathPara>
                </a14:m>
                <a:endParaRPr lang="en-US" sz="280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" name="TextBox 16" descr="21 Duong Linh">
                <a:extLst>
                  <a:ext uri="{FF2B5EF4-FFF2-40B4-BE49-F238E27FC236}">
                    <a16:creationId xmlns:a16="http://schemas.microsoft.com/office/drawing/2014/main" id="{B3B59E89-75D9-D6B4-99BD-E6778BEF9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44497">
                <a:off x="7238481" y="263379"/>
                <a:ext cx="5024430" cy="2331920"/>
              </a:xfrm>
              <a:prstGeom prst="rect">
                <a:avLst/>
              </a:prstGeom>
              <a:blipFill>
                <a:blip r:embed="rId13"/>
                <a:stretch>
                  <a:fillRect l="-42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7" descr="21 Duong Linh">
                <a:extLst>
                  <a:ext uri="{FF2B5EF4-FFF2-40B4-BE49-F238E27FC236}">
                    <a16:creationId xmlns:a16="http://schemas.microsoft.com/office/drawing/2014/main" id="{4B429DAF-0880-155D-1453-444BF3DBB345}"/>
                  </a:ext>
                </a:extLst>
              </p:cNvPr>
              <p:cNvSpPr txBox="1"/>
              <p:nvPr/>
            </p:nvSpPr>
            <p:spPr>
              <a:xfrm rot="21428950">
                <a:off x="7341528" y="2731044"/>
                <a:ext cx="5120129" cy="36493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sz="2799" b="1">
                    <a:solidFill>
                      <a:srgbClr val="291B25"/>
                    </a:solidFill>
                    <a:latin typeface="Nunito Sans Regular Bold"/>
                  </a:rPr>
                  <a:t>3.</a:t>
                </a:r>
              </a:p>
              <a:p>
                <a:pPr algn="just">
                  <a:spcBef>
                    <a:spcPct val="0"/>
                  </a:spcBef>
                </a:pPr>
                <a:r>
                  <a:rPr lang="en-US" sz="2800" b="1">
                    <a:solidFill>
                      <a:srgbClr val="291B25"/>
                    </a:solidFill>
                    <a:latin typeface="Nunito Sans Regular" panose="020B0604020202020204" charset="0"/>
                  </a:rPr>
                  <a:t>a) </a:t>
                </a:r>
                <a:r>
                  <a:rPr lang="en-US" sz="2800">
                    <a:solidFill>
                      <a:srgbClr val="291B25"/>
                    </a:solidFill>
                    <a:latin typeface="Nunito Sans Regular" panose="020B0604020202020204" charset="0"/>
                  </a:rPr>
                  <a:t>Độ dịch chuyển góc của kim giờ trong 1 giờ đồng hồ  </a:t>
                </a:r>
              </a:p>
              <a:p>
                <a:pPr algn="just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2800">
                  <a:solidFill>
                    <a:srgbClr val="000000"/>
                  </a:solidFill>
                  <a:latin typeface="Nunito Sans Regular Bold"/>
                </a:endParaRPr>
              </a:p>
              <a:p>
                <a:pPr algn="just">
                  <a:spcBef>
                    <a:spcPct val="0"/>
                  </a:spcBef>
                </a:pPr>
                <a:r>
                  <a:rPr lang="en-US" sz="2800" b="1">
                    <a:solidFill>
                      <a:srgbClr val="291B25"/>
                    </a:solidFill>
                    <a:latin typeface="Nunito Sans Regular" panose="020B0604020202020204" charset="0"/>
                  </a:rPr>
                  <a:t>b) </a:t>
                </a:r>
                <a:r>
                  <a:rPr lang="en-US" sz="2800">
                    <a:solidFill>
                      <a:srgbClr val="291B25"/>
                    </a:solidFill>
                    <a:latin typeface="Nunito Sans Regular" panose="020B0604020202020204" charset="0"/>
                  </a:rPr>
                  <a:t>Độ dịch chuyển góc của kim giờ từ 12 h đến 15 h 30 min: 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2799">
                    <a:solidFill>
                      <a:srgbClr val="291B25"/>
                    </a:solidFill>
                    <a:latin typeface="Nunito Sans Regular Bold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6" name="TextBox 17" descr="21 Duong Linh">
                <a:extLst>
                  <a:ext uri="{FF2B5EF4-FFF2-40B4-BE49-F238E27FC236}">
                    <a16:creationId xmlns:a16="http://schemas.microsoft.com/office/drawing/2014/main" id="{4B429DAF-0880-155D-1453-444BF3DB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28950">
                <a:off x="7341528" y="2731044"/>
                <a:ext cx="5120129" cy="3649397"/>
              </a:xfrm>
              <a:prstGeom prst="rect">
                <a:avLst/>
              </a:prstGeom>
              <a:blipFill>
                <a:blip r:embed="rId14"/>
                <a:stretch>
                  <a:fillRect l="-4023" r="-32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660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21 Duong Linh"/>
          <p:cNvGrpSpPr/>
          <p:nvPr/>
        </p:nvGrpSpPr>
        <p:grpSpPr>
          <a:xfrm rot="-128926">
            <a:off x="6123955" y="440536"/>
            <a:ext cx="6411887" cy="4127724"/>
            <a:chOff x="0" y="0"/>
            <a:chExt cx="2799171" cy="23401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9170" cy="2340117"/>
            </a:xfrm>
            <a:custGeom>
              <a:avLst/>
              <a:gdLst/>
              <a:ahLst/>
              <a:cxnLst/>
              <a:rect l="l" t="t" r="r" b="b"/>
              <a:pathLst>
                <a:path w="2799170" h="2340117">
                  <a:moveTo>
                    <a:pt x="0" y="0"/>
                  </a:moveTo>
                  <a:lnTo>
                    <a:pt x="2799170" y="0"/>
                  </a:lnTo>
                  <a:lnTo>
                    <a:pt x="2799170" y="2340117"/>
                  </a:lnTo>
                  <a:lnTo>
                    <a:pt x="0" y="2340117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grpSp>
        <p:nvGrpSpPr>
          <p:cNvPr id="4" name="Group 4" descr="21 Duong Linh"/>
          <p:cNvGrpSpPr/>
          <p:nvPr/>
        </p:nvGrpSpPr>
        <p:grpSpPr>
          <a:xfrm rot="-128926">
            <a:off x="6263100" y="5024719"/>
            <a:ext cx="6242567" cy="1863474"/>
            <a:chOff x="0" y="0"/>
            <a:chExt cx="2180191" cy="8538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80191" cy="853859"/>
            </a:xfrm>
            <a:custGeom>
              <a:avLst/>
              <a:gdLst/>
              <a:ahLst/>
              <a:cxnLst/>
              <a:rect l="l" t="t" r="r" b="b"/>
              <a:pathLst>
                <a:path w="2180191" h="853859">
                  <a:moveTo>
                    <a:pt x="0" y="0"/>
                  </a:moveTo>
                  <a:lnTo>
                    <a:pt x="2180191" y="0"/>
                  </a:lnTo>
                  <a:lnTo>
                    <a:pt x="2180191" y="853859"/>
                  </a:lnTo>
                  <a:lnTo>
                    <a:pt x="0" y="853859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6" name="Picture 6" descr="21 Duong Lin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400" y="-1"/>
            <a:ext cx="4724669" cy="78706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7" descr="21 Duong Linh"/>
              <p:cNvSpPr txBox="1"/>
              <p:nvPr/>
            </p:nvSpPr>
            <p:spPr>
              <a:xfrm rot="21436183">
                <a:off x="6477408" y="840815"/>
                <a:ext cx="5813950" cy="296562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US" sz="2799">
                    <a:solidFill>
                      <a:srgbClr val="FFFFFF"/>
                    </a:solidFill>
                    <a:latin typeface="Nunito Sans Regular Bold"/>
                  </a:rPr>
                  <a:t>-  Mối quan hệ giữa độ dài cung với góc chắn tâm và bán kính đường tròn:</a:t>
                </a:r>
              </a:p>
              <a:p>
                <a:pPr algn="just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99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799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99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99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799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799" dirty="0">
                  <a:solidFill>
                    <a:srgbClr val="FFFFFF"/>
                  </a:solidFill>
                  <a:latin typeface="Nunito Sans Regular Bold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en-US" sz="2799" dirty="0">
                    <a:solidFill>
                      <a:srgbClr val="FFFFFF"/>
                    </a:solidFill>
                    <a:latin typeface="Nunito Sans Regular Bold"/>
                  </a:rPr>
                  <a:t>- Một </a:t>
                </a:r>
                <a:r>
                  <a:rPr lang="en-US" sz="2799">
                    <a:solidFill>
                      <a:srgbClr val="FFFFFF"/>
                    </a:solidFill>
                    <a:latin typeface="Nunito Sans Regular Bold"/>
                  </a:rPr>
                  <a:t>radian là </a:t>
                </a:r>
                <a:r>
                  <a:rPr lang="en-US" sz="2799" dirty="0" err="1">
                    <a:solidFill>
                      <a:srgbClr val="FFFFFF"/>
                    </a:solidFill>
                    <a:latin typeface="Nunito Sans Regular Bold"/>
                  </a:rPr>
                  <a:t>góc</a:t>
                </a:r>
                <a:r>
                  <a:rPr lang="en-US" sz="2799" dirty="0">
                    <a:solidFill>
                      <a:srgbClr val="FFFFFF"/>
                    </a:solidFill>
                    <a:latin typeface="Nunito Sans Regular Bold"/>
                  </a:rPr>
                  <a:t> ở </a:t>
                </a:r>
                <a:r>
                  <a:rPr lang="en-US" sz="2799" dirty="0" err="1">
                    <a:solidFill>
                      <a:srgbClr val="FFFFFF"/>
                    </a:solidFill>
                    <a:latin typeface="Nunito Sans Regular Bold"/>
                  </a:rPr>
                  <a:t>tâm</a:t>
                </a:r>
                <a:r>
                  <a:rPr lang="en-US" sz="2799" dirty="0">
                    <a:solidFill>
                      <a:srgbClr val="FFFFFF"/>
                    </a:solidFill>
                    <a:latin typeface="Nunito Sans Regular Bold"/>
                  </a:rPr>
                  <a:t> </a:t>
                </a:r>
                <a:r>
                  <a:rPr lang="en-US" sz="2799" dirty="0" err="1">
                    <a:solidFill>
                      <a:srgbClr val="FFFFFF"/>
                    </a:solidFill>
                    <a:latin typeface="Nunito Sans Regular Bold"/>
                  </a:rPr>
                  <a:t>chắn</a:t>
                </a:r>
                <a:r>
                  <a:rPr lang="en-US" sz="2799" dirty="0">
                    <a:solidFill>
                      <a:srgbClr val="FFFFFF"/>
                    </a:solidFill>
                    <a:latin typeface="Nunito Sans Regular Bold"/>
                  </a:rPr>
                  <a:t> </a:t>
                </a:r>
                <a:r>
                  <a:rPr lang="en-US" sz="2799" dirty="0" err="1">
                    <a:solidFill>
                      <a:srgbClr val="FFFFFF"/>
                    </a:solidFill>
                    <a:latin typeface="Nunito Sans Regular Bold"/>
                  </a:rPr>
                  <a:t>cung</a:t>
                </a:r>
                <a:r>
                  <a:rPr lang="en-US" sz="2799" dirty="0">
                    <a:solidFill>
                      <a:srgbClr val="FFFFFF"/>
                    </a:solidFill>
                    <a:latin typeface="Nunito Sans Regular Bold"/>
                  </a:rPr>
                  <a:t> </a:t>
                </a:r>
                <a:r>
                  <a:rPr lang="en-US" sz="2799" dirty="0" err="1">
                    <a:solidFill>
                      <a:srgbClr val="FFFFFF"/>
                    </a:solidFill>
                    <a:latin typeface="Nunito Sans Regular Bold"/>
                  </a:rPr>
                  <a:t>có</a:t>
                </a:r>
                <a:r>
                  <a:rPr lang="en-US" sz="2799" dirty="0">
                    <a:solidFill>
                      <a:srgbClr val="FFFFFF"/>
                    </a:solidFill>
                    <a:latin typeface="Nunito Sans Regular Bold"/>
                  </a:rPr>
                  <a:t> độ </a:t>
                </a:r>
                <a:r>
                  <a:rPr lang="en-US" sz="2799" dirty="0" err="1">
                    <a:solidFill>
                      <a:srgbClr val="FFFFFF"/>
                    </a:solidFill>
                    <a:latin typeface="Nunito Sans Regular Bold"/>
                  </a:rPr>
                  <a:t>dài</a:t>
                </a:r>
                <a:r>
                  <a:rPr lang="en-US" sz="2799" dirty="0">
                    <a:solidFill>
                      <a:srgbClr val="FFFFFF"/>
                    </a:solidFill>
                    <a:latin typeface="Nunito Sans Regular Bold"/>
                  </a:rPr>
                  <a:t> </a:t>
                </a:r>
                <a:r>
                  <a:rPr lang="en-US" sz="2799" dirty="0" err="1">
                    <a:solidFill>
                      <a:srgbClr val="FFFFFF"/>
                    </a:solidFill>
                    <a:latin typeface="Nunito Sans Regular Bold"/>
                  </a:rPr>
                  <a:t>bằng</a:t>
                </a:r>
                <a:r>
                  <a:rPr lang="en-US" sz="2799" dirty="0">
                    <a:solidFill>
                      <a:srgbClr val="FFFFFF"/>
                    </a:solidFill>
                    <a:latin typeface="Nunito Sans Regular Bold"/>
                  </a:rPr>
                  <a:t> </a:t>
                </a:r>
                <a:r>
                  <a:rPr lang="en-US" sz="2799" dirty="0" err="1">
                    <a:solidFill>
                      <a:srgbClr val="FFFFFF"/>
                    </a:solidFill>
                    <a:latin typeface="Nunito Sans Regular Bold"/>
                  </a:rPr>
                  <a:t>bán</a:t>
                </a:r>
                <a:r>
                  <a:rPr lang="en-US" sz="2799" dirty="0">
                    <a:solidFill>
                      <a:srgbClr val="FFFFFF"/>
                    </a:solidFill>
                    <a:latin typeface="Nunito Sans Regular Bold"/>
                  </a:rPr>
                  <a:t> </a:t>
                </a:r>
                <a:r>
                  <a:rPr lang="en-US" sz="2799" dirty="0" err="1">
                    <a:solidFill>
                      <a:srgbClr val="FFFFFF"/>
                    </a:solidFill>
                    <a:latin typeface="Nunito Sans Regular Bold"/>
                  </a:rPr>
                  <a:t>kính</a:t>
                </a:r>
                <a:r>
                  <a:rPr lang="en-US" sz="2799" dirty="0">
                    <a:solidFill>
                      <a:srgbClr val="FFFFFF"/>
                    </a:solidFill>
                    <a:latin typeface="Nunito Sans Regular Bold"/>
                  </a:rPr>
                  <a:t> </a:t>
                </a:r>
                <a:r>
                  <a:rPr lang="en-US" sz="2799" dirty="0" err="1">
                    <a:solidFill>
                      <a:srgbClr val="FFFFFF"/>
                    </a:solidFill>
                    <a:latin typeface="Nunito Sans Regular Bold"/>
                  </a:rPr>
                  <a:t>đường</a:t>
                </a:r>
                <a:r>
                  <a:rPr lang="en-US" sz="2799" dirty="0">
                    <a:solidFill>
                      <a:srgbClr val="FFFFFF"/>
                    </a:solidFill>
                    <a:latin typeface="Nunito Sans Regular Bold"/>
                  </a:rPr>
                  <a:t> </a:t>
                </a:r>
                <a:r>
                  <a:rPr lang="en-US" sz="2799" err="1">
                    <a:solidFill>
                      <a:srgbClr val="FFFFFF"/>
                    </a:solidFill>
                    <a:latin typeface="Nunito Sans Regular Bold"/>
                  </a:rPr>
                  <a:t>tròn</a:t>
                </a:r>
                <a:r>
                  <a:rPr lang="en-US" sz="2799">
                    <a:solidFill>
                      <a:srgbClr val="FFFFFF"/>
                    </a:solidFill>
                    <a:latin typeface="Nunito Sans Regular Bold"/>
                  </a:rPr>
                  <a:t>.</a:t>
                </a:r>
                <a:endParaRPr lang="en-US" sz="2799" dirty="0">
                  <a:solidFill>
                    <a:srgbClr val="FFFFFF"/>
                  </a:solidFill>
                  <a:latin typeface="Nunito Sans Regular Bold"/>
                </a:endParaRPr>
              </a:p>
            </p:txBody>
          </p:sp>
        </mc:Choice>
        <mc:Fallback xmlns="">
          <p:sp>
            <p:nvSpPr>
              <p:cNvPr id="7" name="TextBox 7" descr="21 Duong Linh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36183">
                <a:off x="6477408" y="840815"/>
                <a:ext cx="5813950" cy="2965620"/>
              </a:xfrm>
              <a:prstGeom prst="rect">
                <a:avLst/>
              </a:prstGeom>
              <a:blipFill>
                <a:blip r:embed="rId4"/>
                <a:stretch>
                  <a:fillRect l="-3685" t="-3571" r="-3378" b="-60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8" descr="21 Duong Linh"/>
          <p:cNvSpPr txBox="1"/>
          <p:nvPr/>
        </p:nvSpPr>
        <p:spPr>
          <a:xfrm rot="21429331">
            <a:off x="7356908" y="5076453"/>
            <a:ext cx="4400514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FFFFFF"/>
                </a:solidFill>
                <a:latin typeface="Nunito Sans Regular Bold"/>
              </a:rPr>
              <a:t>C</a:t>
            </a:r>
            <a:r>
              <a:rPr lang="en-US" sz="2799">
                <a:solidFill>
                  <a:srgbClr val="FFFFFF"/>
                </a:solidFill>
                <a:latin typeface="Nunito Sans Regular Bold"/>
              </a:rPr>
              <a:t>ách </a:t>
            </a:r>
            <a:r>
              <a:rPr lang="en-US" sz="2799" dirty="0" err="1">
                <a:solidFill>
                  <a:srgbClr val="FFFFFF"/>
                </a:solidFill>
                <a:latin typeface="Nunito Sans Regular Bold"/>
              </a:rPr>
              <a:t>đổi</a:t>
            </a:r>
            <a:r>
              <a:rPr lang="en-US" sz="2799" dirty="0">
                <a:solidFill>
                  <a:srgbClr val="FFFFFF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Nunito Sans Regular Bold"/>
              </a:rPr>
              <a:t>từ</a:t>
            </a:r>
            <a:r>
              <a:rPr lang="en-US" sz="2799" dirty="0">
                <a:solidFill>
                  <a:srgbClr val="FFFFFF"/>
                </a:solidFill>
                <a:latin typeface="Nunito Sans Regular Bold"/>
              </a:rPr>
              <a:t> độ </a:t>
            </a:r>
            <a:r>
              <a:rPr lang="en-US" sz="2799">
                <a:solidFill>
                  <a:srgbClr val="FFFFFF"/>
                </a:solidFill>
                <a:latin typeface="Nunito Sans Regular Bold"/>
              </a:rPr>
              <a:t>sang radian:</a:t>
            </a:r>
            <a:endParaRPr lang="en-US" sz="2799" dirty="0">
              <a:solidFill>
                <a:srgbClr val="FFFFFF"/>
              </a:solidFill>
              <a:latin typeface="Nunito Sans Regular Bold"/>
            </a:endParaRPr>
          </a:p>
        </p:txBody>
      </p:sp>
      <p:pic>
        <p:nvPicPr>
          <p:cNvPr id="9" name="Picture 9" descr="21 Duong Lin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884079" y="4609832"/>
            <a:ext cx="695712" cy="707286"/>
          </a:xfrm>
          <a:prstGeom prst="rect">
            <a:avLst/>
          </a:prstGeom>
        </p:spPr>
      </p:pic>
      <p:pic>
        <p:nvPicPr>
          <p:cNvPr id="10" name="Picture 10" descr="21 Duong Linh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74689" flipH="1">
            <a:off x="11901499" y="5523281"/>
            <a:ext cx="994848" cy="2120801"/>
          </a:xfrm>
          <a:prstGeom prst="rect">
            <a:avLst/>
          </a:prstGeom>
        </p:spPr>
      </p:pic>
      <p:pic>
        <p:nvPicPr>
          <p:cNvPr id="11" name="Picture 11" descr="21 Duong Linh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1699">
            <a:off x="11781074" y="185371"/>
            <a:ext cx="872579" cy="406146"/>
          </a:xfrm>
          <a:prstGeom prst="rect">
            <a:avLst/>
          </a:prstGeom>
        </p:spPr>
      </p:pic>
      <p:sp>
        <p:nvSpPr>
          <p:cNvPr id="13" name="TextBox 13" descr="21 Duong Linh"/>
          <p:cNvSpPr txBox="1"/>
          <p:nvPr/>
        </p:nvSpPr>
        <p:spPr>
          <a:xfrm>
            <a:off x="1144133" y="2205951"/>
            <a:ext cx="3621233" cy="202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  <a:spcBef>
                <a:spcPct val="0"/>
              </a:spcBef>
            </a:pPr>
            <a:r>
              <a:rPr lang="en-US" sz="4499">
                <a:solidFill>
                  <a:srgbClr val="291B25"/>
                </a:solidFill>
                <a:latin typeface="Public Sans Bold"/>
              </a:rPr>
              <a:t>I. Mô tả chuyển động tròn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3" descr="21 Duong Linh"/>
              <p:cNvSpPr txBox="1"/>
              <p:nvPr/>
            </p:nvSpPr>
            <p:spPr>
              <a:xfrm rot="21439742">
                <a:off x="8755615" y="5644640"/>
                <a:ext cx="2169506" cy="934718"/>
              </a:xfrm>
              <a:prstGeom prst="rect">
                <a:avLst/>
              </a:prstGeom>
              <a:ln w="28575">
                <a:solidFill>
                  <a:srgbClr val="FFFF00"/>
                </a:solidFill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απ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rad</a:t>
                </a:r>
              </a:p>
            </p:txBody>
          </p:sp>
        </mc:Choice>
        <mc:Fallback xmlns="">
          <p:sp>
            <p:nvSpPr>
              <p:cNvPr id="14" name="Object 13" descr="21 Duong Linh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39742">
                <a:off x="8755615" y="5644640"/>
                <a:ext cx="2169506" cy="934718"/>
              </a:xfrm>
              <a:prstGeom prst="rect">
                <a:avLst/>
              </a:prstGeom>
              <a:blipFill rotWithShape="1">
                <a:blip r:embed="rId11"/>
                <a:stretch>
                  <a:fillRect r="-1359"/>
                </a:stretch>
              </a:blipFill>
              <a:ln w="28575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 descr="21 Duong Linh">
            <a:extLst>
              <a:ext uri="{FF2B5EF4-FFF2-40B4-BE49-F238E27FC236}">
                <a16:creationId xmlns:a16="http://schemas.microsoft.com/office/drawing/2014/main" id="{2FC86A2C-789C-D706-A05F-3FC44223A4E2}"/>
              </a:ext>
            </a:extLst>
          </p:cNvPr>
          <p:cNvSpPr/>
          <p:nvPr/>
        </p:nvSpPr>
        <p:spPr>
          <a:xfrm rot="21332029">
            <a:off x="8848800" y="2087764"/>
            <a:ext cx="1188720" cy="8229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1 Duong Lin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800" y="489902"/>
            <a:ext cx="5906600" cy="6743866"/>
          </a:xfrm>
          <a:prstGeom prst="rect">
            <a:avLst/>
          </a:prstGeom>
        </p:spPr>
      </p:pic>
      <p:grpSp>
        <p:nvGrpSpPr>
          <p:cNvPr id="5" name="Group 5" descr="21 Duong Linh"/>
          <p:cNvGrpSpPr/>
          <p:nvPr/>
        </p:nvGrpSpPr>
        <p:grpSpPr>
          <a:xfrm>
            <a:off x="-50800" y="7070455"/>
            <a:ext cx="13075920" cy="489491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sp>
        <p:nvSpPr>
          <p:cNvPr id="7" name="AutoShape 7" descr="21 Duong Linh"/>
          <p:cNvSpPr/>
          <p:nvPr/>
        </p:nvSpPr>
        <p:spPr>
          <a:xfrm>
            <a:off x="7413537" y="1147244"/>
            <a:ext cx="5032463" cy="2122933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8" name="AutoShape 8" descr="21 Duong Linh"/>
          <p:cNvSpPr/>
          <p:nvPr/>
        </p:nvSpPr>
        <p:spPr>
          <a:xfrm>
            <a:off x="7413537" y="3904924"/>
            <a:ext cx="5032463" cy="2678757"/>
          </a:xfrm>
          <a:prstGeom prst="rect">
            <a:avLst/>
          </a:prstGeom>
          <a:solidFill>
            <a:srgbClr val="FFCE6D"/>
          </a:solidFill>
        </p:spPr>
      </p:sp>
      <p:pic>
        <p:nvPicPr>
          <p:cNvPr id="10" name="Picture 10" descr="21 Duong Lin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8898569" y="-825248"/>
            <a:ext cx="4780989" cy="1650496"/>
          </a:xfrm>
          <a:prstGeom prst="rect">
            <a:avLst/>
          </a:prstGeom>
        </p:spPr>
      </p:pic>
      <p:sp>
        <p:nvSpPr>
          <p:cNvPr id="11" name="TextBox 11" descr="21 Duong Linh"/>
          <p:cNvSpPr txBox="1"/>
          <p:nvPr/>
        </p:nvSpPr>
        <p:spPr>
          <a:xfrm>
            <a:off x="7651816" y="4212476"/>
            <a:ext cx="4677414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 b="1" dirty="0">
                <a:solidFill>
                  <a:srgbClr val="291B25"/>
                </a:solidFill>
                <a:latin typeface="Nunito Sans Regular" panose="020B0604020202020204" charset="0"/>
              </a:rPr>
              <a:t>2. 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Độ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dịch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chuyển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góc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trong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cùng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khoảng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thời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gian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của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các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điểm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khác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nhau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trên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kim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là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như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nhau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.</a:t>
            </a:r>
          </a:p>
        </p:txBody>
      </p:sp>
      <p:sp>
        <p:nvSpPr>
          <p:cNvPr id="12" name="TextBox 12" descr="21 Duong Linh"/>
          <p:cNvSpPr txBox="1"/>
          <p:nvPr/>
        </p:nvSpPr>
        <p:spPr>
          <a:xfrm>
            <a:off x="7573484" y="1363026"/>
            <a:ext cx="4755746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 b="1">
                <a:solidFill>
                  <a:srgbClr val="291B25"/>
                </a:solidFill>
                <a:latin typeface="Nunito Sans Regular" panose="020B0604020202020204" charset="0"/>
              </a:rPr>
              <a:t>1</a:t>
            </a:r>
            <a:r>
              <a:rPr lang="en-US" sz="2799" b="1" dirty="0">
                <a:solidFill>
                  <a:srgbClr val="291B25"/>
                </a:solidFill>
                <a:latin typeface="Nunito Sans Regular" panose="020B0604020202020204" charset="0"/>
              </a:rPr>
              <a:t>. 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Ta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thấy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tốc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độ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của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các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điểm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khi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kim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giây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chuyển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động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là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như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nhau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trên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" panose="020B0604020202020204" charset="0"/>
              </a:rPr>
              <a:t>đường</a:t>
            </a:r>
            <a:r>
              <a:rPr lang="en-US" sz="2799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799" err="1">
                <a:solidFill>
                  <a:srgbClr val="291B25"/>
                </a:solidFill>
                <a:latin typeface="Nunito Sans Regular" panose="020B0604020202020204" charset="0"/>
              </a:rPr>
              <a:t>tròn</a:t>
            </a:r>
            <a:r>
              <a:rPr lang="en-US" sz="2799">
                <a:solidFill>
                  <a:srgbClr val="291B25"/>
                </a:solidFill>
                <a:latin typeface="Nunito Sans Regular" panose="020B0604020202020204" charset="0"/>
              </a:rPr>
              <a:t>.</a:t>
            </a:r>
            <a:endParaRPr lang="en-US" sz="2799" dirty="0">
              <a:solidFill>
                <a:srgbClr val="291B25"/>
              </a:solidFill>
              <a:latin typeface="Nunito Sans Regular" panose="020B0604020202020204" charset="0"/>
            </a:endParaRPr>
          </a:p>
        </p:txBody>
      </p:sp>
      <p:pic>
        <p:nvPicPr>
          <p:cNvPr id="13" name="Picture 2" descr="21 Duong Li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142393"/>
            <a:ext cx="4233834" cy="42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21 Duong Linh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72239" y="4988779"/>
            <a:ext cx="1254154" cy="2096611"/>
          </a:xfrm>
          <a:prstGeom prst="rect">
            <a:avLst/>
          </a:prstGeom>
        </p:spPr>
      </p:pic>
      <p:pic>
        <p:nvPicPr>
          <p:cNvPr id="1028" name="Picture 4" descr="21 Duong Linh">
            <a:extLst>
              <a:ext uri="{FF2B5EF4-FFF2-40B4-BE49-F238E27FC236}">
                <a16:creationId xmlns:a16="http://schemas.microsoft.com/office/drawing/2014/main" id="{E4A4672D-1851-38F8-2D3B-CF81291B6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5034658"/>
            <a:ext cx="2133599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1 Duong Linh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630" t="68901" r="4614"/>
          <a:stretch/>
        </p:blipFill>
        <p:spPr>
          <a:xfrm rot="-5400000" flipV="1">
            <a:off x="6798465" y="1108865"/>
            <a:ext cx="7315200" cy="5097470"/>
          </a:xfrm>
          <a:prstGeom prst="rect">
            <a:avLst/>
          </a:prstGeom>
        </p:spPr>
      </p:pic>
      <p:pic>
        <p:nvPicPr>
          <p:cNvPr id="3" name="Picture 3" descr="21 Duong Lin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28124" y="990601"/>
            <a:ext cx="4641676" cy="4657044"/>
          </a:xfrm>
          <a:prstGeom prst="rect">
            <a:avLst/>
          </a:prstGeom>
        </p:spPr>
      </p:pic>
      <p:pic>
        <p:nvPicPr>
          <p:cNvPr id="4" name="Picture 4" descr="21 Duong Linh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4269845" y="-146785"/>
            <a:ext cx="1522809" cy="708798"/>
          </a:xfrm>
          <a:prstGeom prst="rect">
            <a:avLst/>
          </a:prstGeom>
        </p:spPr>
      </p:pic>
      <p:sp>
        <p:nvSpPr>
          <p:cNvPr id="5" name="AutoShape 5" descr="21 Duong Linh"/>
          <p:cNvSpPr/>
          <p:nvPr/>
        </p:nvSpPr>
        <p:spPr>
          <a:xfrm>
            <a:off x="863600" y="518790"/>
            <a:ext cx="6496623" cy="3138810"/>
          </a:xfrm>
          <a:prstGeom prst="rect">
            <a:avLst/>
          </a:prstGeom>
          <a:solidFill>
            <a:srgbClr val="61A6AB"/>
          </a:solidFill>
        </p:spPr>
      </p:sp>
      <p:sp>
        <p:nvSpPr>
          <p:cNvPr id="6" name="AutoShape 6" descr="21 Duong Linh"/>
          <p:cNvSpPr/>
          <p:nvPr/>
        </p:nvSpPr>
        <p:spPr>
          <a:xfrm>
            <a:off x="863600" y="3968776"/>
            <a:ext cx="6496623" cy="3195302"/>
          </a:xfrm>
          <a:prstGeom prst="rect">
            <a:avLst/>
          </a:prstGeom>
          <a:solidFill>
            <a:srgbClr val="61A6AB"/>
          </a:solidFill>
        </p:spPr>
        <p:txBody>
          <a:bodyPr/>
          <a:lstStyle/>
          <a:p>
            <a:endParaRPr lang="en-US"/>
          </a:p>
        </p:txBody>
      </p:sp>
      <p:pic>
        <p:nvPicPr>
          <p:cNvPr id="7" name="Picture 7" descr="21 Duong Linh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07763">
            <a:off x="11153028" y="5096960"/>
            <a:ext cx="1186680" cy="2227556"/>
          </a:xfrm>
          <a:prstGeom prst="rect">
            <a:avLst/>
          </a:prstGeom>
        </p:spPr>
      </p:pic>
      <p:pic>
        <p:nvPicPr>
          <p:cNvPr id="8" name="Picture 8" descr="21 Duong Linh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74689" flipH="1">
            <a:off x="11250372" y="5980065"/>
            <a:ext cx="714532" cy="1523227"/>
          </a:xfrm>
          <a:prstGeom prst="rect">
            <a:avLst/>
          </a:prstGeom>
        </p:spPr>
      </p:pic>
      <p:sp>
        <p:nvSpPr>
          <p:cNvPr id="11" name="TextBox 11" descr="21 Duong Linh"/>
          <p:cNvSpPr txBox="1"/>
          <p:nvPr/>
        </p:nvSpPr>
        <p:spPr>
          <a:xfrm>
            <a:off x="7983296" y="1811165"/>
            <a:ext cx="4157904" cy="329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60"/>
              </a:lnSpc>
            </a:pPr>
            <a:r>
              <a:rPr lang="en-US" sz="4300" dirty="0">
                <a:solidFill>
                  <a:srgbClr val="291B25"/>
                </a:solidFill>
                <a:latin typeface="Public Sans Bold"/>
              </a:rPr>
              <a:t>II. </a:t>
            </a:r>
            <a:r>
              <a:rPr lang="en-US" sz="4300" dirty="0" err="1">
                <a:solidFill>
                  <a:srgbClr val="291B25"/>
                </a:solidFill>
                <a:latin typeface="Public Sans Bold"/>
              </a:rPr>
              <a:t>Chuyển</a:t>
            </a:r>
            <a:r>
              <a:rPr lang="en-US" sz="4300" dirty="0">
                <a:solidFill>
                  <a:srgbClr val="291B25"/>
                </a:solidFill>
                <a:latin typeface="Public Sans Bold"/>
              </a:rPr>
              <a:t> </a:t>
            </a:r>
            <a:r>
              <a:rPr lang="en-US" sz="4300" dirty="0" err="1">
                <a:solidFill>
                  <a:srgbClr val="291B25"/>
                </a:solidFill>
                <a:latin typeface="Public Sans Bold"/>
              </a:rPr>
              <a:t>động</a:t>
            </a:r>
            <a:r>
              <a:rPr lang="en-US" sz="4300" dirty="0">
                <a:solidFill>
                  <a:srgbClr val="291B25"/>
                </a:solidFill>
                <a:latin typeface="Public Sans Bold"/>
              </a:rPr>
              <a:t> </a:t>
            </a:r>
            <a:r>
              <a:rPr lang="en-US" sz="4300" dirty="0" err="1">
                <a:solidFill>
                  <a:srgbClr val="291B25"/>
                </a:solidFill>
                <a:latin typeface="Public Sans Bold"/>
              </a:rPr>
              <a:t>tròn</a:t>
            </a:r>
            <a:r>
              <a:rPr lang="en-US" sz="4300" dirty="0">
                <a:solidFill>
                  <a:srgbClr val="291B25"/>
                </a:solidFill>
                <a:latin typeface="Public Sans Bold"/>
              </a:rPr>
              <a:t> </a:t>
            </a:r>
            <a:r>
              <a:rPr lang="en-US" sz="4300" dirty="0" err="1">
                <a:solidFill>
                  <a:srgbClr val="291B25"/>
                </a:solidFill>
                <a:latin typeface="Public Sans Bold"/>
              </a:rPr>
              <a:t>đều</a:t>
            </a:r>
            <a:r>
              <a:rPr lang="en-US" sz="4300" dirty="0">
                <a:solidFill>
                  <a:srgbClr val="291B25"/>
                </a:solidFill>
                <a:latin typeface="Public Sans Bold"/>
              </a:rPr>
              <a:t>. </a:t>
            </a:r>
            <a:r>
              <a:rPr lang="en-US" sz="4300" dirty="0" err="1">
                <a:solidFill>
                  <a:srgbClr val="291B25"/>
                </a:solidFill>
                <a:latin typeface="Public Sans Bold"/>
              </a:rPr>
              <a:t>Tốc</a:t>
            </a:r>
            <a:r>
              <a:rPr lang="en-US" sz="4300" dirty="0">
                <a:solidFill>
                  <a:srgbClr val="291B25"/>
                </a:solidFill>
                <a:latin typeface="Public Sans Bold"/>
              </a:rPr>
              <a:t> độ </a:t>
            </a:r>
            <a:r>
              <a:rPr lang="en-US" sz="4300" dirty="0" err="1">
                <a:solidFill>
                  <a:srgbClr val="291B25"/>
                </a:solidFill>
                <a:latin typeface="Public Sans Bold"/>
              </a:rPr>
              <a:t>và</a:t>
            </a:r>
            <a:r>
              <a:rPr lang="en-US" sz="4300" dirty="0">
                <a:solidFill>
                  <a:srgbClr val="291B25"/>
                </a:solidFill>
                <a:latin typeface="Public Sans Bold"/>
              </a:rPr>
              <a:t> </a:t>
            </a:r>
            <a:r>
              <a:rPr lang="en-US" sz="4300" dirty="0" err="1">
                <a:solidFill>
                  <a:srgbClr val="291B25"/>
                </a:solidFill>
                <a:latin typeface="Public Sans Bold"/>
              </a:rPr>
              <a:t>tốc</a:t>
            </a:r>
            <a:r>
              <a:rPr lang="en-US" sz="4300" dirty="0">
                <a:solidFill>
                  <a:srgbClr val="291B25"/>
                </a:solidFill>
                <a:latin typeface="Public Sans Bold"/>
              </a:rPr>
              <a:t> độ </a:t>
            </a:r>
            <a:r>
              <a:rPr lang="en-US" sz="4300" dirty="0" err="1">
                <a:solidFill>
                  <a:srgbClr val="291B25"/>
                </a:solidFill>
                <a:latin typeface="Public Sans Bold"/>
              </a:rPr>
              <a:t>góc</a:t>
            </a:r>
            <a:endParaRPr lang="en-US" sz="4300" dirty="0">
              <a:solidFill>
                <a:srgbClr val="291B25"/>
              </a:solidFill>
              <a:latin typeface="Public Sans Bold"/>
            </a:endParaRPr>
          </a:p>
          <a:p>
            <a:pPr algn="just">
              <a:lnSpc>
                <a:spcPts val="5160"/>
              </a:lnSpc>
              <a:spcBef>
                <a:spcPct val="0"/>
              </a:spcBef>
            </a:pPr>
            <a:endParaRPr lang="en-US" sz="4300" dirty="0">
              <a:solidFill>
                <a:srgbClr val="291B25"/>
              </a:solidFill>
              <a:latin typeface="Public Sans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 descr="21 Duong Linh"/>
              <p:cNvSpPr txBox="1"/>
              <p:nvPr/>
            </p:nvSpPr>
            <p:spPr>
              <a:xfrm>
                <a:off x="965802" y="629389"/>
                <a:ext cx="6222398" cy="268721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3779"/>
                  </a:lnSpc>
                  <a:spcBef>
                    <a:spcPct val="0"/>
                  </a:spcBef>
                </a:pPr>
                <a:r>
                  <a:rPr lang="en-US" sz="2800" dirty="0">
                    <a:solidFill>
                      <a:srgbClr val="F6F6E9"/>
                    </a:solidFill>
                    <a:latin typeface="Public Sans Bold"/>
                  </a:rPr>
                  <a:t>1. </a:t>
                </a:r>
                <a:r>
                  <a:rPr lang="en-US" sz="2800" dirty="0" err="1">
                    <a:solidFill>
                      <a:srgbClr val="F6F6E9"/>
                    </a:solidFill>
                    <a:latin typeface="Public Sans Bold"/>
                  </a:rPr>
                  <a:t>Tốc</a:t>
                </a:r>
                <a:r>
                  <a:rPr lang="en-US" sz="2800" dirty="0">
                    <a:solidFill>
                      <a:srgbClr val="F6F6E9"/>
                    </a:solidFill>
                    <a:latin typeface="Public Sans Bold"/>
                  </a:rPr>
                  <a:t> độ</a:t>
                </a:r>
              </a:p>
              <a:p>
                <a:pPr algn="just">
                  <a:lnSpc>
                    <a:spcPts val="3779"/>
                  </a:lnSpc>
                  <a:spcBef>
                    <a:spcPct val="0"/>
                  </a:spcBef>
                </a:pP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-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Chuyển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động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tròn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đều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là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chuyển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động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theo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quỹ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đạo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tròn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có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tốc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độ không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thay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đổi</a:t>
                </a:r>
                <a:endParaRPr lang="en-US" sz="2800" dirty="0">
                  <a:solidFill>
                    <a:srgbClr val="F6F6E9"/>
                  </a:solidFill>
                  <a:latin typeface="Nunito Sans Regular Bold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8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ố</m:t>
                      </m:r>
                    </m:oMath>
                  </m:oMathPara>
                </a14:m>
                <a:endParaRPr lang="en-US" sz="2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2" descr="21 Duong Linh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02" y="629389"/>
                <a:ext cx="6222398" cy="2687210"/>
              </a:xfrm>
              <a:prstGeom prst="rect">
                <a:avLst/>
              </a:prstGeom>
              <a:blipFill>
                <a:blip r:embed="rId12"/>
                <a:stretch>
                  <a:fillRect l="-3428" t="-3628" r="-35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3" descr="21 Duong Linh"/>
              <p:cNvSpPr txBox="1"/>
              <p:nvPr/>
            </p:nvSpPr>
            <p:spPr>
              <a:xfrm>
                <a:off x="965803" y="4164702"/>
                <a:ext cx="6222397" cy="289188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14000"/>
                  </a:lnSpc>
                  <a:spcBef>
                    <a:spcPct val="0"/>
                  </a:spcBef>
                </a:pPr>
                <a:r>
                  <a:rPr lang="en-US" sz="2800" dirty="0">
                    <a:solidFill>
                      <a:srgbClr val="F6F6E9"/>
                    </a:solidFill>
                    <a:latin typeface="Public Sans Bold"/>
                  </a:rPr>
                  <a:t>2. </a:t>
                </a:r>
                <a:r>
                  <a:rPr lang="en-US" sz="2800" dirty="0" err="1">
                    <a:solidFill>
                      <a:srgbClr val="F6F6E9"/>
                    </a:solidFill>
                    <a:latin typeface="Public Sans Bold"/>
                  </a:rPr>
                  <a:t>Tốc</a:t>
                </a:r>
                <a:r>
                  <a:rPr lang="en-US" sz="2800" dirty="0">
                    <a:solidFill>
                      <a:srgbClr val="F6F6E9"/>
                    </a:solidFill>
                    <a:latin typeface="Public Sans Bold"/>
                  </a:rPr>
                  <a:t> độ </a:t>
                </a:r>
                <a:r>
                  <a:rPr lang="en-US" sz="2800" dirty="0" err="1">
                    <a:solidFill>
                      <a:srgbClr val="F6F6E9"/>
                    </a:solidFill>
                    <a:latin typeface="Public Sans Bold"/>
                  </a:rPr>
                  <a:t>góc</a:t>
                </a:r>
                <a:endParaRPr lang="en-US" sz="2800" dirty="0">
                  <a:solidFill>
                    <a:srgbClr val="F6F6E9"/>
                  </a:solidFill>
                  <a:latin typeface="Public Sans Bold"/>
                </a:endParaRPr>
              </a:p>
              <a:p>
                <a:pPr algn="just">
                  <a:lnSpc>
                    <a:spcPct val="114000"/>
                  </a:lnSpc>
                  <a:spcBef>
                    <a:spcPct val="0"/>
                  </a:spcBef>
                </a:pPr>
                <a:r>
                  <a:rPr lang="en-US" sz="2800">
                    <a:solidFill>
                      <a:srgbClr val="F6F6E9"/>
                    </a:solidFill>
                    <a:latin typeface="Nunito Sans Regular Bold"/>
                  </a:rPr>
                  <a:t>- Tốc 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độ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góc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trong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chuyển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động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tròn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đều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bằng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độ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dịch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chuyển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góc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chia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cho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thời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dirty="0" err="1">
                    <a:solidFill>
                      <a:srgbClr val="F6F6E9"/>
                    </a:solidFill>
                    <a:latin typeface="Nunito Sans Regular Bold"/>
                  </a:rPr>
                  <a:t>gian</a:t>
                </a:r>
                <a:r>
                  <a:rPr lang="en-US" sz="2800" dirty="0">
                    <a:solidFill>
                      <a:srgbClr val="F6F6E9"/>
                    </a:solidFill>
                    <a:latin typeface="Nunito Sans Regular Bold"/>
                  </a:rPr>
                  <a:t> </a:t>
                </a:r>
                <a:r>
                  <a:rPr lang="en-US" sz="2800" err="1">
                    <a:solidFill>
                      <a:srgbClr val="F6F6E9"/>
                    </a:solidFill>
                    <a:latin typeface="Nunito Sans Regular Bold"/>
                  </a:rPr>
                  <a:t>dịch</a:t>
                </a:r>
                <a:r>
                  <a:rPr lang="en-US" sz="2800">
                    <a:solidFill>
                      <a:srgbClr val="F6F6E9"/>
                    </a:solidFill>
                    <a:latin typeface="Nunito Sans Regular Bold"/>
                  </a:rPr>
                  <a:t> chuyển</a:t>
                </a:r>
              </a:p>
              <a:p>
                <a:pPr algn="just">
                  <a:lnSpc>
                    <a:spcPct val="114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m:rPr>
                          <m:nor/>
                        </m:rPr>
                        <a:rPr lang="en-US" sz="28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3" descr="21 Duong Linh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03" y="4164702"/>
                <a:ext cx="6222397" cy="2891882"/>
              </a:xfrm>
              <a:prstGeom prst="rect">
                <a:avLst/>
              </a:prstGeom>
              <a:blipFill>
                <a:blip r:embed="rId13"/>
                <a:stretch>
                  <a:fillRect l="-3428" t="-3158" r="-35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 descr="21 Duong Linh">
            <a:extLst>
              <a:ext uri="{FF2B5EF4-FFF2-40B4-BE49-F238E27FC236}">
                <a16:creationId xmlns:a16="http://schemas.microsoft.com/office/drawing/2014/main" id="{454B7224-7EAB-F4C2-BDB4-AC4791759DE8}"/>
              </a:ext>
            </a:extLst>
          </p:cNvPr>
          <p:cNvSpPr/>
          <p:nvPr/>
        </p:nvSpPr>
        <p:spPr>
          <a:xfrm>
            <a:off x="2768600" y="2533650"/>
            <a:ext cx="2667000" cy="8229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 descr="21 Duong Linh">
            <a:extLst>
              <a:ext uri="{FF2B5EF4-FFF2-40B4-BE49-F238E27FC236}">
                <a16:creationId xmlns:a16="http://schemas.microsoft.com/office/drawing/2014/main" id="{300EF7AE-C5DE-EC0A-2A05-79771508EA1B}"/>
              </a:ext>
            </a:extLst>
          </p:cNvPr>
          <p:cNvSpPr/>
          <p:nvPr/>
        </p:nvSpPr>
        <p:spPr>
          <a:xfrm>
            <a:off x="2112296" y="6201697"/>
            <a:ext cx="1371601" cy="914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 descr="21 Duong Linh">
            <a:extLst>
              <a:ext uri="{FF2B5EF4-FFF2-40B4-BE49-F238E27FC236}">
                <a16:creationId xmlns:a16="http://schemas.microsoft.com/office/drawing/2014/main" id="{6E89B2AA-E2A6-DA3E-27B3-85D024D8DA32}"/>
              </a:ext>
            </a:extLst>
          </p:cNvPr>
          <p:cNvSpPr/>
          <p:nvPr/>
        </p:nvSpPr>
        <p:spPr>
          <a:xfrm>
            <a:off x="4329768" y="6338110"/>
            <a:ext cx="1673644" cy="6594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21 Duong Lin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1760" y="406400"/>
            <a:ext cx="9997440" cy="3017356"/>
          </a:xfrm>
          <a:prstGeom prst="rect">
            <a:avLst/>
          </a:prstGeom>
        </p:spPr>
      </p:pic>
      <p:pic>
        <p:nvPicPr>
          <p:cNvPr id="15" name="Picture 14" descr="21 Duong Linh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5600" y="4145280"/>
            <a:ext cx="9916160" cy="3464894"/>
          </a:xfrm>
          <a:prstGeom prst="rect">
            <a:avLst/>
          </a:prstGeom>
        </p:spPr>
      </p:pic>
      <p:pic>
        <p:nvPicPr>
          <p:cNvPr id="21" name="Picture 20" descr="21 Duong Linh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53600" y="5201920"/>
            <a:ext cx="1790020" cy="1891070"/>
          </a:xfrm>
          <a:prstGeom prst="rect">
            <a:avLst/>
          </a:prstGeom>
        </p:spPr>
      </p:pic>
      <p:pic>
        <p:nvPicPr>
          <p:cNvPr id="22" name="Picture 21" descr="21 Duong Linh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5131784"/>
            <a:ext cx="1869440" cy="1974973"/>
          </a:xfrm>
          <a:prstGeom prst="rect">
            <a:avLst/>
          </a:prstGeom>
        </p:spPr>
      </p:pic>
      <p:pic>
        <p:nvPicPr>
          <p:cNvPr id="23" name="Picture 22" descr="21 Duong Linh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69920" y="5131784"/>
            <a:ext cx="1869440" cy="1974973"/>
          </a:xfrm>
          <a:prstGeom prst="rect">
            <a:avLst/>
          </a:prstGeom>
        </p:spPr>
      </p:pic>
      <p:pic>
        <p:nvPicPr>
          <p:cNvPr id="24" name="Picture 23" descr="21 Duong Linh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907474" y="1219201"/>
            <a:ext cx="1715567" cy="1812413"/>
          </a:xfrm>
          <a:prstGeom prst="rect">
            <a:avLst/>
          </a:prstGeom>
        </p:spPr>
      </p:pic>
      <p:pic>
        <p:nvPicPr>
          <p:cNvPr id="25" name="Picture 24" descr="21 Duong Linh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60618" y="1219201"/>
            <a:ext cx="1715567" cy="1812413"/>
          </a:xfrm>
          <a:prstGeom prst="rect">
            <a:avLst/>
          </a:prstGeom>
        </p:spPr>
      </p:pic>
      <p:pic>
        <p:nvPicPr>
          <p:cNvPr id="26" name="Picture 25" descr="21 Duong Linh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95041" y="1219201"/>
            <a:ext cx="1715567" cy="1812413"/>
          </a:xfrm>
          <a:prstGeom prst="rect">
            <a:avLst/>
          </a:prstGeom>
        </p:spPr>
      </p:pic>
      <p:sp>
        <p:nvSpPr>
          <p:cNvPr id="33" name="Oval 32" descr="21 Duong Linh"/>
          <p:cNvSpPr/>
          <p:nvPr/>
        </p:nvSpPr>
        <p:spPr>
          <a:xfrm>
            <a:off x="3738880" y="83030"/>
            <a:ext cx="1381760" cy="89408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pic>
        <p:nvPicPr>
          <p:cNvPr id="27" name="Picture 26" descr="21 Duong Linh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01440" y="83031"/>
            <a:ext cx="1056640" cy="983769"/>
          </a:xfrm>
          <a:prstGeom prst="rect">
            <a:avLst/>
          </a:prstGeom>
        </p:spPr>
      </p:pic>
      <p:sp>
        <p:nvSpPr>
          <p:cNvPr id="34" name="Oval 33" descr="21 Duong Linh"/>
          <p:cNvSpPr/>
          <p:nvPr/>
        </p:nvSpPr>
        <p:spPr>
          <a:xfrm>
            <a:off x="6827520" y="83030"/>
            <a:ext cx="1381760" cy="812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pic>
        <p:nvPicPr>
          <p:cNvPr id="28" name="Picture 27" descr="21 Duong Linh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7152641" y="83031"/>
            <a:ext cx="871319" cy="799797"/>
          </a:xfrm>
          <a:prstGeom prst="rect">
            <a:avLst/>
          </a:prstGeom>
        </p:spPr>
      </p:pic>
      <p:sp>
        <p:nvSpPr>
          <p:cNvPr id="35" name="Oval 34" descr="21 Duong Linh"/>
          <p:cNvSpPr/>
          <p:nvPr/>
        </p:nvSpPr>
        <p:spPr>
          <a:xfrm>
            <a:off x="10078720" y="83030"/>
            <a:ext cx="1300480" cy="8128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pic>
        <p:nvPicPr>
          <p:cNvPr id="32" name="Picture 31" descr="21 Duong Linh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0078720" y="83031"/>
            <a:ext cx="1056640" cy="905977"/>
          </a:xfrm>
          <a:prstGeom prst="rect">
            <a:avLst/>
          </a:prstGeom>
        </p:spPr>
      </p:pic>
      <p:sp>
        <p:nvSpPr>
          <p:cNvPr id="36" name="Oval 35" descr="21 Duong Linh"/>
          <p:cNvSpPr/>
          <p:nvPr/>
        </p:nvSpPr>
        <p:spPr>
          <a:xfrm>
            <a:off x="3576320" y="3003646"/>
            <a:ext cx="1381760" cy="9753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37" name="Oval 36" descr="21 Duong Linh"/>
          <p:cNvSpPr/>
          <p:nvPr/>
        </p:nvSpPr>
        <p:spPr>
          <a:xfrm>
            <a:off x="6502400" y="3003646"/>
            <a:ext cx="1381760" cy="9753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38" name="Oval 37" descr="21 Duong Linh"/>
          <p:cNvSpPr/>
          <p:nvPr/>
        </p:nvSpPr>
        <p:spPr>
          <a:xfrm>
            <a:off x="9997440" y="3003646"/>
            <a:ext cx="1381760" cy="9753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pic>
        <p:nvPicPr>
          <p:cNvPr id="30" name="Picture 29" descr="21 Duong Linh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20160" y="2922366"/>
            <a:ext cx="975360" cy="1062892"/>
          </a:xfrm>
          <a:prstGeom prst="rect">
            <a:avLst/>
          </a:prstGeom>
        </p:spPr>
      </p:pic>
      <p:pic>
        <p:nvPicPr>
          <p:cNvPr id="29" name="Picture 28" descr="21 Duong Linh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664961" y="3084927"/>
            <a:ext cx="1064886" cy="734773"/>
          </a:xfrm>
          <a:prstGeom prst="rect">
            <a:avLst/>
          </a:prstGeom>
        </p:spPr>
      </p:pic>
      <p:pic>
        <p:nvPicPr>
          <p:cNvPr id="31" name="Picture 30" descr="21 Duong Linh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10078720" y="3003647"/>
            <a:ext cx="1137920" cy="103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2813E-6 9.72222E-7 L -0.00415 0.243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21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0625E-6 -2.22222E-6 L -0.00293 0.256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1282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781E-6 -3.68056E-6 L 0.01245 0.249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" y="124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4219E-6 4.79167E-6 L -0.01673 0.393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" y="1968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656E-6 1.80556E-6 L -0.00451 0.383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1914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1406E-6 3.19444E-6 L 4.41406E-6 0.3849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4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21 Duong Linh"/>
          <p:cNvSpPr/>
          <p:nvPr/>
        </p:nvSpPr>
        <p:spPr>
          <a:xfrm rot="-5400000">
            <a:off x="4781192" y="279965"/>
            <a:ext cx="3442308" cy="1062816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 descr="21 Duong Linh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6867"/>
          <a:stretch/>
        </p:blipFill>
        <p:spPr>
          <a:xfrm>
            <a:off x="0" y="4137888"/>
            <a:ext cx="13004800" cy="3177312"/>
          </a:xfrm>
          <a:prstGeom prst="rect">
            <a:avLst/>
          </a:prstGeom>
        </p:spPr>
      </p:pic>
      <p:pic>
        <p:nvPicPr>
          <p:cNvPr id="4" name="Picture 4" descr="21 Duong Lin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11200" y="1654531"/>
            <a:ext cx="5516145" cy="5264288"/>
          </a:xfrm>
          <a:prstGeom prst="rect">
            <a:avLst/>
          </a:prstGeom>
        </p:spPr>
      </p:pic>
      <p:pic>
        <p:nvPicPr>
          <p:cNvPr id="5" name="Picture 5" descr="21 Duong Lin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77457" y="1697564"/>
            <a:ext cx="5516035" cy="5221255"/>
          </a:xfrm>
          <a:prstGeom prst="rect">
            <a:avLst/>
          </a:prstGeom>
        </p:spPr>
      </p:pic>
      <p:pic>
        <p:nvPicPr>
          <p:cNvPr id="6" name="Picture 6" descr="21 Duong Linh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0994008" y="740937"/>
            <a:ext cx="1550700" cy="721780"/>
          </a:xfrm>
          <a:prstGeom prst="rect">
            <a:avLst/>
          </a:prstGeom>
        </p:spPr>
      </p:pic>
      <p:pic>
        <p:nvPicPr>
          <p:cNvPr id="7" name="Picture 7" descr="21 Duong Linh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7503931" y="-1500584"/>
            <a:ext cx="6506798" cy="2246280"/>
          </a:xfrm>
          <a:prstGeom prst="rect">
            <a:avLst/>
          </a:prstGeom>
        </p:spPr>
      </p:pic>
      <p:sp>
        <p:nvSpPr>
          <p:cNvPr id="8" name="TextBox 8" descr="21 Duong Linh"/>
          <p:cNvSpPr txBox="1"/>
          <p:nvPr/>
        </p:nvSpPr>
        <p:spPr>
          <a:xfrm>
            <a:off x="2357121" y="721996"/>
            <a:ext cx="5689991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291B25"/>
                </a:solidFill>
                <a:latin typeface="Public Sans Bold"/>
              </a:rPr>
              <a:t>Phiếu học tập số 3</a:t>
            </a:r>
          </a:p>
        </p:txBody>
      </p:sp>
      <p:sp>
        <p:nvSpPr>
          <p:cNvPr id="9" name="TextBox 9" descr="21 Duong Linh"/>
          <p:cNvSpPr txBox="1"/>
          <p:nvPr/>
        </p:nvSpPr>
        <p:spPr>
          <a:xfrm>
            <a:off x="1016001" y="2821790"/>
            <a:ext cx="5010640" cy="4035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24"/>
              </a:lnSpc>
            </a:pPr>
            <a:r>
              <a:rPr lang="en-US" sz="2800">
                <a:solidFill>
                  <a:srgbClr val="291B25"/>
                </a:solidFill>
                <a:latin typeface="Nunito Sans Regular" panose="020B0604020202020204" charset="0"/>
              </a:rPr>
              <a:t>Dựa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vào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việc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quan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sát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chuyển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động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của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kim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giây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trong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đồng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hồ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có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kim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trôi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để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:</a:t>
            </a:r>
          </a:p>
          <a:p>
            <a:pPr algn="just">
              <a:lnSpc>
                <a:spcPts val="3524"/>
              </a:lnSpc>
            </a:pPr>
            <a:r>
              <a:rPr lang="en-US" sz="2800" b="1">
                <a:solidFill>
                  <a:srgbClr val="291B25"/>
                </a:solidFill>
                <a:latin typeface="Nunito Sans Regular" panose="020B0604020202020204" charset="0"/>
              </a:rPr>
              <a:t>1. </a:t>
            </a:r>
            <a:r>
              <a:rPr lang="en-US" sz="2800">
                <a:solidFill>
                  <a:srgbClr val="291B25"/>
                </a:solidFill>
                <a:latin typeface="Nunito Sans Regular" panose="020B0604020202020204" charset="0"/>
              </a:rPr>
              <a:t>So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sánh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tốc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độ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của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các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điểm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khác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nhau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trên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kim</a:t>
            </a:r>
            <a:endParaRPr lang="en-US" sz="2800" dirty="0">
              <a:solidFill>
                <a:srgbClr val="291B25"/>
              </a:solidFill>
              <a:latin typeface="Nunito Sans Regular" panose="020B0604020202020204" charset="0"/>
            </a:endParaRPr>
          </a:p>
          <a:p>
            <a:pPr algn="just">
              <a:lnSpc>
                <a:spcPts val="352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91B25"/>
                </a:solidFill>
                <a:latin typeface="Nunito Sans Regular" panose="020B0604020202020204" charset="0"/>
              </a:rPr>
              <a:t>2. 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So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sánh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độ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dịch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chuyển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góc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trong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cùng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khoảng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thời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gian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của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các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điểm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khác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nhau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trên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kim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.</a:t>
            </a:r>
          </a:p>
        </p:txBody>
      </p:sp>
      <p:sp>
        <p:nvSpPr>
          <p:cNvPr id="10" name="TextBox 10" descr="21 Duong Linh"/>
          <p:cNvSpPr txBox="1"/>
          <p:nvPr/>
        </p:nvSpPr>
        <p:spPr>
          <a:xfrm>
            <a:off x="7188200" y="3043162"/>
            <a:ext cx="4773785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800" b="1" dirty="0">
                <a:solidFill>
                  <a:srgbClr val="291B25"/>
                </a:solidFill>
                <a:latin typeface="Nunito Sans Regular" panose="020B0604020202020204" charset="0"/>
              </a:rPr>
              <a:t>1.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Hãy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tính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tốc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độ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góc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của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kim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giờ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và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kim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phút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của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đồng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hồ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91B25"/>
                </a:solidFill>
                <a:latin typeface="Nunito Sans Regular" panose="020B0604020202020204" charset="0"/>
              </a:rPr>
              <a:t>2.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Roto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trong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một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tổ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máy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của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nhà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máy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thủy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điện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Hòa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Bình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quay 125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vòng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mỗi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phút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.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Hãy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tính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tốc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độ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góc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của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roto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này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theo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đơn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" panose="020B0604020202020204" charset="0"/>
              </a:rPr>
              <a:t>vị</a:t>
            </a:r>
            <a:r>
              <a:rPr lang="en-US" sz="2800" dirty="0">
                <a:solidFill>
                  <a:srgbClr val="291B25"/>
                </a:solidFill>
                <a:latin typeface="Nunito Sans Regular" panose="020B0604020202020204" charset="0"/>
              </a:rPr>
              <a:t> rad/s.</a:t>
            </a:r>
          </a:p>
        </p:txBody>
      </p:sp>
      <p:pic>
        <p:nvPicPr>
          <p:cNvPr id="11" name="Picture 11" descr="21 Duong Linh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340116" y="-178822"/>
            <a:ext cx="1137858" cy="1269416"/>
          </a:xfrm>
          <a:prstGeom prst="rect">
            <a:avLst/>
          </a:prstGeom>
        </p:spPr>
      </p:pic>
      <p:sp>
        <p:nvSpPr>
          <p:cNvPr id="12" name="TextBox 8" descr="21 Duong Linh">
            <a:extLst>
              <a:ext uri="{FF2B5EF4-FFF2-40B4-BE49-F238E27FC236}">
                <a16:creationId xmlns:a16="http://schemas.microsoft.com/office/drawing/2014/main" id="{EC6D21EE-CD9E-8F14-E6C1-CFB95B9B9337}"/>
              </a:ext>
            </a:extLst>
          </p:cNvPr>
          <p:cNvSpPr txBox="1"/>
          <p:nvPr/>
        </p:nvSpPr>
        <p:spPr>
          <a:xfrm>
            <a:off x="3358335" y="1935888"/>
            <a:ext cx="531252" cy="695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chemeClr val="bg1"/>
                </a:solidFill>
                <a:latin typeface="Public Sans Bold"/>
              </a:rPr>
              <a:t>A</a:t>
            </a:r>
          </a:p>
        </p:txBody>
      </p:sp>
      <p:sp>
        <p:nvSpPr>
          <p:cNvPr id="13" name="TextBox 8" descr="21 Duong Linh">
            <a:extLst>
              <a:ext uri="{FF2B5EF4-FFF2-40B4-BE49-F238E27FC236}">
                <a16:creationId xmlns:a16="http://schemas.microsoft.com/office/drawing/2014/main" id="{5760C594-212C-7B82-D739-45C15D52567A}"/>
              </a:ext>
            </a:extLst>
          </p:cNvPr>
          <p:cNvSpPr txBox="1"/>
          <p:nvPr/>
        </p:nvSpPr>
        <p:spPr>
          <a:xfrm>
            <a:off x="9421643" y="1977806"/>
            <a:ext cx="531252" cy="695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chemeClr val="bg1"/>
                </a:solidFill>
                <a:latin typeface="Public Sans Bold"/>
              </a:rPr>
              <a:t>B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1" descr="21 Duong Linh"/>
              <p:cNvSpPr txBox="1"/>
              <p:nvPr/>
            </p:nvSpPr>
            <p:spPr>
              <a:xfrm>
                <a:off x="6669961" y="1163200"/>
                <a:ext cx="6059000" cy="50090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en-US" sz="2799" b="1">
                    <a:solidFill>
                      <a:srgbClr val="291B25"/>
                    </a:solidFill>
                    <a:latin typeface="Nunito Sans Regular" panose="020B0604020202020204" charset="0"/>
                  </a:rPr>
                  <a:t>1. </a:t>
                </a:r>
                <a:r>
                  <a:rPr lang="en-US" sz="2799">
                    <a:solidFill>
                      <a:srgbClr val="291B25"/>
                    </a:solidFill>
                    <a:latin typeface="Nunito Sans Regular" panose="020B0604020202020204" charset="0"/>
                  </a:rPr>
                  <a:t>Chu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" panose="020B0604020202020204" charset="0"/>
                  </a:rPr>
                  <a:t>kì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" panose="020B0604020202020204" charset="0"/>
                  </a:rPr>
                  <a:t> quay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" panose="020B0604020202020204" charset="0"/>
                  </a:rPr>
                  <a:t>của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" panose="020B0604020202020204" charset="0"/>
                  </a:rPr>
                  <a:t>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" panose="020B0604020202020204" charset="0"/>
                  </a:rPr>
                  <a:t>kim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" panose="020B0604020202020204" charset="0"/>
                  </a:rPr>
                  <a:t> </a:t>
                </a:r>
                <a:r>
                  <a:rPr lang="en-US" sz="2799" err="1">
                    <a:solidFill>
                      <a:srgbClr val="291B25"/>
                    </a:solidFill>
                    <a:latin typeface="Nunito Sans Regular" panose="020B0604020202020204" charset="0"/>
                  </a:rPr>
                  <a:t>giờ</a:t>
                </a:r>
                <a:r>
                  <a:rPr lang="en-US" sz="2799">
                    <a:solidFill>
                      <a:srgbClr val="291B25"/>
                    </a:solidFill>
                    <a:latin typeface="Nunito Sans Regular" panose="020B0604020202020204" charset="0"/>
                  </a:rPr>
                  <a:t> là:</a:t>
                </a:r>
                <a:endParaRPr lang="en-US" sz="2799" dirty="0">
                  <a:solidFill>
                    <a:srgbClr val="291B25"/>
                  </a:solidFill>
                  <a:latin typeface="Nunito Sans Regular" panose="020B0604020202020204" charset="0"/>
                </a:endParaRPr>
              </a:p>
              <a:p>
                <a:pPr algn="ctr">
                  <a:lnSpc>
                    <a:spcPct val="114000"/>
                  </a:lnSpc>
                </a:pPr>
                <a:r>
                  <a:rPr lang="en-US" sz="2799">
                    <a:solidFill>
                      <a:srgbClr val="291B25"/>
                    </a:solidFill>
                    <a:latin typeface="Nunito Sans Regular" panose="020B0604020202020204" charset="0"/>
                  </a:rPr>
                  <a:t>12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" panose="020B0604020202020204" charset="0"/>
                  </a:rPr>
                  <a:t>giờ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" panose="020B0604020202020204" charset="0"/>
                  </a:rPr>
                  <a:t> = 1036800 s</a:t>
                </a:r>
              </a:p>
              <a:p>
                <a:pPr algn="just">
                  <a:lnSpc>
                    <a:spcPct val="114000"/>
                  </a:lnSpc>
                </a:pPr>
                <a:r>
                  <a:rPr lang="en-US" sz="2799" dirty="0">
                    <a:solidFill>
                      <a:srgbClr val="291B25"/>
                    </a:solidFill>
                    <a:latin typeface="Nunito Sans Regular" panose="020B0604020202020204" charset="0"/>
                  </a:rPr>
                  <a:t>Chu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" panose="020B0604020202020204" charset="0"/>
                  </a:rPr>
                  <a:t>kì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" panose="020B0604020202020204" charset="0"/>
                  </a:rPr>
                  <a:t> quay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" panose="020B0604020202020204" charset="0"/>
                  </a:rPr>
                  <a:t>của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" panose="020B0604020202020204" charset="0"/>
                  </a:rPr>
                  <a:t>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" panose="020B0604020202020204" charset="0"/>
                  </a:rPr>
                  <a:t>kim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" panose="020B0604020202020204" charset="0"/>
                  </a:rPr>
                  <a:t> </a:t>
                </a:r>
                <a:r>
                  <a:rPr lang="en-US" sz="2799" err="1">
                    <a:solidFill>
                      <a:srgbClr val="291B25"/>
                    </a:solidFill>
                    <a:latin typeface="Nunito Sans Regular" panose="020B0604020202020204" charset="0"/>
                  </a:rPr>
                  <a:t>phút</a:t>
                </a:r>
                <a:r>
                  <a:rPr lang="en-US" sz="2799">
                    <a:solidFill>
                      <a:srgbClr val="291B25"/>
                    </a:solidFill>
                    <a:latin typeface="Nunito Sans Regular" panose="020B0604020202020204" charset="0"/>
                  </a:rPr>
                  <a:t> là:</a:t>
                </a:r>
                <a:endParaRPr lang="en-US" sz="2799" dirty="0">
                  <a:solidFill>
                    <a:srgbClr val="291B25"/>
                  </a:solidFill>
                  <a:latin typeface="Nunito Sans Regular" panose="020B0604020202020204" charset="0"/>
                </a:endParaRPr>
              </a:p>
              <a:p>
                <a:pPr algn="ctr">
                  <a:lnSpc>
                    <a:spcPct val="114000"/>
                  </a:lnSpc>
                </a:pPr>
                <a:r>
                  <a:rPr lang="en-US" sz="2799">
                    <a:solidFill>
                      <a:srgbClr val="291B25"/>
                    </a:solidFill>
                    <a:latin typeface="Nunito Sans Regular" panose="020B0604020202020204" charset="0"/>
                  </a:rPr>
                  <a:t>60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" panose="020B0604020202020204" charset="0"/>
                  </a:rPr>
                  <a:t>phút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" panose="020B0604020202020204" charset="0"/>
                  </a:rPr>
                  <a:t> = 3600 s</a:t>
                </a:r>
              </a:p>
              <a:p>
                <a:pPr algn="just">
                  <a:lnSpc>
                    <a:spcPct val="114000"/>
                  </a:lnSpc>
                </a:pPr>
                <a:r>
                  <a:rPr lang="en-US" sz="2799" dirty="0" err="1">
                    <a:solidFill>
                      <a:srgbClr val="291B25"/>
                    </a:solidFill>
                    <a:latin typeface="Nunito Sans Regular" panose="020B0604020202020204" charset="0"/>
                  </a:rPr>
                  <a:t>Tốc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" panose="020B0604020202020204" charset="0"/>
                  </a:rPr>
                  <a:t> độ quay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" panose="020B0604020202020204" charset="0"/>
                  </a:rPr>
                  <a:t>của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" panose="020B0604020202020204" charset="0"/>
                  </a:rPr>
                  <a:t>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" panose="020B0604020202020204" charset="0"/>
                  </a:rPr>
                  <a:t>kim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" panose="020B0604020202020204" charset="0"/>
                  </a:rPr>
                  <a:t>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" panose="020B0604020202020204" charset="0"/>
                  </a:rPr>
                  <a:t>giờ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" panose="020B0604020202020204" charset="0"/>
                  </a:rPr>
                  <a:t>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" panose="020B0604020202020204" charset="0"/>
                  </a:rPr>
                  <a:t>là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" panose="020B0604020202020204" charset="0"/>
                  </a:rPr>
                  <a:t>: </a:t>
                </a:r>
              </a:p>
              <a:p>
                <a:pPr algn="just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1036800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6.1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rad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2799" dirty="0">
                  <a:solidFill>
                    <a:srgbClr val="291B25"/>
                  </a:solidFill>
                  <a:latin typeface="Nunito Sans Regular" panose="020B0604020202020204" charset="0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lang="en-US" sz="2799">
                    <a:solidFill>
                      <a:srgbClr val="291B25"/>
                    </a:solidFill>
                    <a:latin typeface="Nunito Sans Regular" panose="020B0604020202020204" charset="0"/>
                  </a:rPr>
                  <a:t>Tốc 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" panose="020B0604020202020204" charset="0"/>
                  </a:rPr>
                  <a:t>độ quay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" panose="020B0604020202020204" charset="0"/>
                  </a:rPr>
                  <a:t>của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" panose="020B0604020202020204" charset="0"/>
                  </a:rPr>
                  <a:t>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" panose="020B0604020202020204" charset="0"/>
                  </a:rPr>
                  <a:t>kim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" panose="020B0604020202020204" charset="0"/>
                  </a:rPr>
                  <a:t>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" panose="020B0604020202020204" charset="0"/>
                  </a:rPr>
                  <a:t>phút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" panose="020B0604020202020204" charset="0"/>
                  </a:rPr>
                  <a:t>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" panose="020B0604020202020204" charset="0"/>
                  </a:rPr>
                  <a:t>là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" panose="020B0604020202020204" charset="0"/>
                  </a:rPr>
                  <a:t>: </a:t>
                </a:r>
              </a:p>
              <a:p>
                <a:pPr algn="just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ph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ph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3600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1,75.1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rad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1" name="TextBox 11" descr="21 Duong Linh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961" y="1163200"/>
                <a:ext cx="6059000" cy="5009000"/>
              </a:xfrm>
              <a:prstGeom prst="rect">
                <a:avLst/>
              </a:prstGeom>
              <a:blipFill>
                <a:blip r:embed="rId2"/>
                <a:stretch>
                  <a:fillRect l="-3521" t="-13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0" descr="21 Duong Linh">
            <a:extLst>
              <a:ext uri="{FF2B5EF4-FFF2-40B4-BE49-F238E27FC236}">
                <a16:creationId xmlns:a16="http://schemas.microsoft.com/office/drawing/2014/main" id="{3A783957-6F3D-62AA-9337-8B882DECF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2256"/>
          <a:stretch>
            <a:fillRect/>
          </a:stretch>
        </p:blipFill>
        <p:spPr>
          <a:xfrm rot="1081854">
            <a:off x="8898569" y="-825248"/>
            <a:ext cx="4780989" cy="1650496"/>
          </a:xfrm>
          <a:prstGeom prst="rect">
            <a:avLst/>
          </a:prstGeom>
        </p:spPr>
      </p:pic>
      <p:pic>
        <p:nvPicPr>
          <p:cNvPr id="9" name="Picture 2" descr="21 Duong Linh">
            <a:extLst>
              <a:ext uri="{FF2B5EF4-FFF2-40B4-BE49-F238E27FC236}">
                <a16:creationId xmlns:a16="http://schemas.microsoft.com/office/drawing/2014/main" id="{3B6B176D-EA22-9833-A0A9-0544895989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800" y="489902"/>
            <a:ext cx="5906600" cy="6743866"/>
          </a:xfrm>
          <a:prstGeom prst="rect">
            <a:avLst/>
          </a:prstGeom>
        </p:spPr>
      </p:pic>
      <p:grpSp>
        <p:nvGrpSpPr>
          <p:cNvPr id="10" name="Group 5" descr="21 Duong Linh">
            <a:extLst>
              <a:ext uri="{FF2B5EF4-FFF2-40B4-BE49-F238E27FC236}">
                <a16:creationId xmlns:a16="http://schemas.microsoft.com/office/drawing/2014/main" id="{26725419-BEE3-4499-E5E8-A33093FB2928}"/>
              </a:ext>
            </a:extLst>
          </p:cNvPr>
          <p:cNvGrpSpPr/>
          <p:nvPr/>
        </p:nvGrpSpPr>
        <p:grpSpPr>
          <a:xfrm>
            <a:off x="-50800" y="7070455"/>
            <a:ext cx="13075920" cy="489491"/>
            <a:chOff x="0" y="0"/>
            <a:chExt cx="6481685" cy="310464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AC06240-E77F-36DE-2DEB-27E8933B146F}"/>
                </a:ext>
              </a:extLst>
            </p:cNvPr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6" name="Picture 2" descr="21 Duong Linh">
            <a:extLst>
              <a:ext uri="{FF2B5EF4-FFF2-40B4-BE49-F238E27FC236}">
                <a16:creationId xmlns:a16="http://schemas.microsoft.com/office/drawing/2014/main" id="{5532F566-5D83-C4A8-CC14-078DFDEE07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142393"/>
            <a:ext cx="4233834" cy="42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21 Duong Linh">
            <a:extLst>
              <a:ext uri="{FF2B5EF4-FFF2-40B4-BE49-F238E27FC236}">
                <a16:creationId xmlns:a16="http://schemas.microsoft.com/office/drawing/2014/main" id="{F2003D18-AECF-AF8F-DBAB-C3F3383FB6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2239" y="4988779"/>
            <a:ext cx="1254154" cy="2096611"/>
          </a:xfrm>
          <a:prstGeom prst="rect">
            <a:avLst/>
          </a:prstGeom>
        </p:spPr>
      </p:pic>
      <p:pic>
        <p:nvPicPr>
          <p:cNvPr id="2050" name="Picture 2" descr="21 Duong Linh">
            <a:extLst>
              <a:ext uri="{FF2B5EF4-FFF2-40B4-BE49-F238E27FC236}">
                <a16:creationId xmlns:a16="http://schemas.microsoft.com/office/drawing/2014/main" id="{89B507EC-6534-B5AD-3072-E2E147D35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52" y="4572000"/>
            <a:ext cx="2461048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0" descr="21 Duong Linh"/>
              <p:cNvSpPr txBox="1"/>
              <p:nvPr/>
            </p:nvSpPr>
            <p:spPr>
              <a:xfrm>
                <a:off x="7035800" y="2005150"/>
                <a:ext cx="5373200" cy="32023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14000"/>
                  </a:lnSpc>
                  <a:spcBef>
                    <a:spcPct val="0"/>
                  </a:spcBef>
                </a:pPr>
                <a:r>
                  <a:rPr lang="en-US" sz="2999" b="1">
                    <a:solidFill>
                      <a:srgbClr val="000000"/>
                    </a:solidFill>
                    <a:latin typeface="Nunito Sans Regular Bold" panose="020B0604020202020204" charset="0"/>
                  </a:rPr>
                  <a:t>2. </a:t>
                </a:r>
                <a:r>
                  <a:rPr lang="en-US" sz="2999">
                    <a:solidFill>
                      <a:srgbClr val="000000"/>
                    </a:solidFill>
                    <a:latin typeface="Nunito Sans Regular Bold" panose="020B0604020202020204" charset="0"/>
                  </a:rPr>
                  <a:t>Tần </a:t>
                </a:r>
                <a:r>
                  <a:rPr lang="en-US" sz="2999" err="1">
                    <a:solidFill>
                      <a:srgbClr val="000000"/>
                    </a:solidFill>
                    <a:latin typeface="Nunito Sans Regular Bold" panose="020B0604020202020204" charset="0"/>
                  </a:rPr>
                  <a:t>số</a:t>
                </a:r>
                <a:r>
                  <a:rPr lang="en-US" sz="2999">
                    <a:solidFill>
                      <a:srgbClr val="000000"/>
                    </a:solidFill>
                    <a:latin typeface="Nunito Sans Regular Bold" panose="020B0604020202020204" charset="0"/>
                  </a:rPr>
                  <a:t> </a:t>
                </a:r>
              </a:p>
              <a:p>
                <a:pPr algn="ctr">
                  <a:lnSpc>
                    <a:spcPct val="114000"/>
                  </a:lnSpc>
                  <a:spcBef>
                    <a:spcPct val="0"/>
                  </a:spcBef>
                </a:pPr>
                <a:r>
                  <a:rPr lang="en-US" sz="2999">
                    <a:solidFill>
                      <a:srgbClr val="000000"/>
                    </a:solidFill>
                    <a:latin typeface="Nunito Sans Regular Bold" panose="020B0604020202020204" charset="0"/>
                  </a:rPr>
                  <a:t>f </a:t>
                </a:r>
                <a:r>
                  <a:rPr lang="en-US" sz="2999" dirty="0">
                    <a:solidFill>
                      <a:srgbClr val="000000"/>
                    </a:solidFill>
                    <a:latin typeface="Nunito Sans Regular Bold" panose="020B0604020202020204" charset="0"/>
                  </a:rPr>
                  <a:t>= 125 </a:t>
                </a:r>
                <a:r>
                  <a:rPr lang="en-US" sz="2999" dirty="0" err="1">
                    <a:solidFill>
                      <a:srgbClr val="000000"/>
                    </a:solidFill>
                    <a:latin typeface="Nunito Sans Regular Bold" panose="020B0604020202020204" charset="0"/>
                  </a:rPr>
                  <a:t>vòng</a:t>
                </a:r>
                <a:r>
                  <a:rPr lang="en-US" sz="2999" dirty="0">
                    <a:solidFill>
                      <a:srgbClr val="000000"/>
                    </a:solidFill>
                    <a:latin typeface="Nunito Sans Regular Bold" panose="020B0604020202020204" charset="0"/>
                  </a:rPr>
                  <a:t>/</a:t>
                </a:r>
                <a:r>
                  <a:rPr lang="en-US" sz="2999" err="1">
                    <a:solidFill>
                      <a:srgbClr val="000000"/>
                    </a:solidFill>
                    <a:latin typeface="Nunito Sans Regular Bold" panose="020B0604020202020204" charset="0"/>
                  </a:rPr>
                  <a:t>phút</a:t>
                </a:r>
                <a:r>
                  <a:rPr lang="en-US" sz="2999">
                    <a:solidFill>
                      <a:srgbClr val="000000"/>
                    </a:solidFill>
                    <a:latin typeface="Nunito Sans Regular Bold" panose="020B0604020202020204" charset="0"/>
                  </a:rPr>
                  <a:t>      </a:t>
                </a:r>
              </a:p>
              <a:p>
                <a:pPr algn="ctr">
                  <a:lnSpc>
                    <a:spcPct val="114000"/>
                  </a:lnSpc>
                  <a:spcBef>
                    <a:spcPct val="0"/>
                  </a:spcBef>
                </a:pPr>
                <a:r>
                  <a:rPr lang="en-US" sz="2999">
                    <a:solidFill>
                      <a:srgbClr val="000000"/>
                    </a:solidFill>
                    <a:latin typeface="Nunito Sans Regular Bold" panose="020B0604020202020204" charset="0"/>
                  </a:rPr>
                  <a:t> =  </a:t>
                </a:r>
                <a:r>
                  <a:rPr lang="en-US" sz="2999" dirty="0">
                    <a:solidFill>
                      <a:srgbClr val="000000"/>
                    </a:solidFill>
                    <a:latin typeface="Nunito Sans Regular Bold" panose="020B0604020202020204" charset="0"/>
                  </a:rPr>
                  <a:t>25/12 </a:t>
                </a:r>
                <a:r>
                  <a:rPr lang="en-US" sz="2999" dirty="0" err="1">
                    <a:solidFill>
                      <a:srgbClr val="000000"/>
                    </a:solidFill>
                    <a:latin typeface="Nunito Sans Regular Bold" panose="020B0604020202020204" charset="0"/>
                  </a:rPr>
                  <a:t>vòng</a:t>
                </a:r>
                <a:r>
                  <a:rPr lang="en-US" sz="2999">
                    <a:solidFill>
                      <a:srgbClr val="000000"/>
                    </a:solidFill>
                    <a:latin typeface="Nunito Sans Regular Bold" panose="020B0604020202020204" charset="0"/>
                  </a:rPr>
                  <a:t>/s</a:t>
                </a:r>
              </a:p>
              <a:p>
                <a:pPr algn="just">
                  <a:lnSpc>
                    <a:spcPct val="114000"/>
                  </a:lnSpc>
                  <a:spcBef>
                    <a:spcPct val="0"/>
                  </a:spcBef>
                </a:pPr>
                <a:r>
                  <a:rPr lang="en-US" sz="3200">
                    <a:solidFill>
                      <a:srgbClr val="000000"/>
                    </a:solidFill>
                    <a:latin typeface="Nunito Sans Regular Bold"/>
                  </a:rPr>
                  <a:t>Tốc độ của roto là: </a:t>
                </a:r>
              </a:p>
              <a:p>
                <a:pPr algn="ctr">
                  <a:lnSpc>
                    <a:spcPct val="114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m:rPr>
                          <m:nor/>
                        </m:rPr>
                        <a:rPr lang="en-US" sz="32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2</m:t>
                      </m:r>
                      <m:r>
                        <m:rPr>
                          <m:nor/>
                        </m:rPr>
                        <a:rPr lang="en-US" sz="32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πf</m:t>
                      </m:r>
                      <m:r>
                        <m:rPr>
                          <m:nor/>
                        </m:rPr>
                        <a:rPr lang="en-US" sz="32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2</m:t>
                      </m:r>
                      <m:r>
                        <m:rPr>
                          <m:nor/>
                        </m:rPr>
                        <a:rPr lang="en-US" sz="32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13,1 </m:t>
                      </m:r>
                      <m:r>
                        <m:rPr>
                          <m:nor/>
                        </m:rPr>
                        <a:rPr lang="en-US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rad</m:t>
                      </m:r>
                      <m:r>
                        <m:rPr>
                          <m:nor/>
                        </m:rPr>
                        <a:rPr lang="en-US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0" name="TextBox 10" descr="21 Duong Linh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800" y="2005150"/>
                <a:ext cx="5373200" cy="3202352"/>
              </a:xfrm>
              <a:prstGeom prst="rect">
                <a:avLst/>
              </a:prstGeom>
              <a:blipFill>
                <a:blip r:embed="rId2"/>
                <a:stretch>
                  <a:fillRect l="-4535" t="-2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0" descr="21 Duong Linh">
            <a:extLst>
              <a:ext uri="{FF2B5EF4-FFF2-40B4-BE49-F238E27FC236}">
                <a16:creationId xmlns:a16="http://schemas.microsoft.com/office/drawing/2014/main" id="{0A5DE97B-B74B-5C2C-6338-2AD6CC187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2256"/>
          <a:stretch>
            <a:fillRect/>
          </a:stretch>
        </p:blipFill>
        <p:spPr>
          <a:xfrm rot="1081854">
            <a:off x="8898569" y="-825248"/>
            <a:ext cx="4780989" cy="1650496"/>
          </a:xfrm>
          <a:prstGeom prst="rect">
            <a:avLst/>
          </a:prstGeom>
        </p:spPr>
      </p:pic>
      <p:pic>
        <p:nvPicPr>
          <p:cNvPr id="9" name="Picture 2" descr="21 Duong Linh">
            <a:extLst>
              <a:ext uri="{FF2B5EF4-FFF2-40B4-BE49-F238E27FC236}">
                <a16:creationId xmlns:a16="http://schemas.microsoft.com/office/drawing/2014/main" id="{9BA6C2BE-BE02-BB06-C077-E89CFE5848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800" y="489902"/>
            <a:ext cx="5906600" cy="6743866"/>
          </a:xfrm>
          <a:prstGeom prst="rect">
            <a:avLst/>
          </a:prstGeom>
        </p:spPr>
      </p:pic>
      <p:grpSp>
        <p:nvGrpSpPr>
          <p:cNvPr id="14" name="Group 5" descr="21 Duong Linh">
            <a:extLst>
              <a:ext uri="{FF2B5EF4-FFF2-40B4-BE49-F238E27FC236}">
                <a16:creationId xmlns:a16="http://schemas.microsoft.com/office/drawing/2014/main" id="{C8A5EA2D-8A25-F88B-3D65-06FFCF447E44}"/>
              </a:ext>
            </a:extLst>
          </p:cNvPr>
          <p:cNvGrpSpPr/>
          <p:nvPr/>
        </p:nvGrpSpPr>
        <p:grpSpPr>
          <a:xfrm>
            <a:off x="-50800" y="7070455"/>
            <a:ext cx="13075920" cy="489491"/>
            <a:chOff x="0" y="0"/>
            <a:chExt cx="6481685" cy="310464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EA92819-7A3A-9396-973D-9619613AE553}"/>
                </a:ext>
              </a:extLst>
            </p:cNvPr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6" name="Picture 2" descr="21 Duong Linh">
            <a:extLst>
              <a:ext uri="{FF2B5EF4-FFF2-40B4-BE49-F238E27FC236}">
                <a16:creationId xmlns:a16="http://schemas.microsoft.com/office/drawing/2014/main" id="{0D2B81D5-3B6F-6D18-708D-0BB04BAABB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142393"/>
            <a:ext cx="4233834" cy="42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21 Duong Linh">
            <a:extLst>
              <a:ext uri="{FF2B5EF4-FFF2-40B4-BE49-F238E27FC236}">
                <a16:creationId xmlns:a16="http://schemas.microsoft.com/office/drawing/2014/main" id="{CEC817F1-648D-847C-9BF5-DB59DA7B25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2239" y="4988779"/>
            <a:ext cx="1254154" cy="2096611"/>
          </a:xfrm>
          <a:prstGeom prst="rect">
            <a:avLst/>
          </a:prstGeom>
        </p:spPr>
      </p:pic>
      <p:pic>
        <p:nvPicPr>
          <p:cNvPr id="18" name="Picture 9" descr="21 Duong Linh">
            <a:extLst>
              <a:ext uri="{FF2B5EF4-FFF2-40B4-BE49-F238E27FC236}">
                <a16:creationId xmlns:a16="http://schemas.microsoft.com/office/drawing/2014/main" id="{CC695F81-5C72-9933-AF5A-81BADB4E78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968458">
            <a:off x="4002623" y="5309229"/>
            <a:ext cx="1130325" cy="52611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1 Duong Linh"/>
          <p:cNvPicPr>
            <a:picLocks noChangeAspect="1"/>
          </p:cNvPicPr>
          <p:nvPr/>
        </p:nvPicPr>
        <p:blipFill>
          <a:blip r:embed="rId2"/>
          <a:srcRect l="2036" t="20564" r="1997" b="24314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pic>
        <p:nvPicPr>
          <p:cNvPr id="3" name="Picture 3" descr="21 Duong Lin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189766">
            <a:off x="8187618" y="-1105143"/>
            <a:ext cx="4905887" cy="4040667"/>
          </a:xfrm>
          <a:prstGeom prst="rect">
            <a:avLst/>
          </a:prstGeom>
        </p:spPr>
      </p:pic>
      <p:pic>
        <p:nvPicPr>
          <p:cNvPr id="4" name="Picture 4" descr="21 Duong Lin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269748" flipH="1">
            <a:off x="-248857" y="4685387"/>
            <a:ext cx="4905887" cy="4040667"/>
          </a:xfrm>
          <a:prstGeom prst="rect">
            <a:avLst/>
          </a:prstGeom>
        </p:spPr>
      </p:pic>
      <p:grpSp>
        <p:nvGrpSpPr>
          <p:cNvPr id="5" name="Group 5" descr="21 Duong Linh"/>
          <p:cNvGrpSpPr/>
          <p:nvPr/>
        </p:nvGrpSpPr>
        <p:grpSpPr>
          <a:xfrm rot="-5400000">
            <a:off x="2190667" y="1107936"/>
            <a:ext cx="4118196" cy="7229530"/>
            <a:chOff x="0" y="0"/>
            <a:chExt cx="2968381" cy="5393257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2982712" cy="5425310"/>
            </a:xfrm>
            <a:custGeom>
              <a:avLst/>
              <a:gdLst/>
              <a:ahLst/>
              <a:cxnLst/>
              <a:rect l="l" t="t" r="r" b="b"/>
              <a:pathLst>
                <a:path w="2982712" h="5425310">
                  <a:moveTo>
                    <a:pt x="63030" y="4831757"/>
                  </a:moveTo>
                  <a:cubicBezTo>
                    <a:pt x="63030" y="4831757"/>
                    <a:pt x="0" y="458519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089639" y="6965"/>
                  </a:cubicBezTo>
                  <a:lnTo>
                    <a:pt x="2089640" y="6965"/>
                  </a:lnTo>
                  <a:cubicBezTo>
                    <a:pt x="2306387" y="16819"/>
                    <a:pt x="2510702" y="36481"/>
                    <a:pt x="2644890" y="101690"/>
                  </a:cubicBezTo>
                  <a:cubicBezTo>
                    <a:pt x="2900936" y="226120"/>
                    <a:pt x="2982712" y="459160"/>
                    <a:pt x="2977224" y="704684"/>
                  </a:cubicBezTo>
                  <a:cubicBezTo>
                    <a:pt x="2977224" y="704684"/>
                    <a:pt x="2933936" y="1013073"/>
                    <a:pt x="2941369" y="1248607"/>
                  </a:cubicBezTo>
                  <a:cubicBezTo>
                    <a:pt x="2948493" y="4573558"/>
                    <a:pt x="2955649" y="4769161"/>
                    <a:pt x="2955649" y="4769161"/>
                  </a:cubicBezTo>
                  <a:cubicBezTo>
                    <a:pt x="2938968" y="4984893"/>
                    <a:pt x="2824323" y="5195505"/>
                    <a:pt x="2627454" y="5307129"/>
                  </a:cubicBezTo>
                  <a:cubicBezTo>
                    <a:pt x="2477103" y="5392378"/>
                    <a:pt x="2279072" y="5407476"/>
                    <a:pt x="1803003" y="5396734"/>
                  </a:cubicBezTo>
                  <a:lnTo>
                    <a:pt x="1802987" y="5396734"/>
                  </a:lnTo>
                  <a:cubicBezTo>
                    <a:pt x="645952" y="5391457"/>
                    <a:pt x="384604" y="5425310"/>
                    <a:pt x="254278" y="5316153"/>
                  </a:cubicBezTo>
                  <a:cubicBezTo>
                    <a:pt x="145767" y="5225268"/>
                    <a:pt x="81795" y="5031956"/>
                    <a:pt x="63030" y="4831757"/>
                  </a:cubicBezTo>
                  <a:close/>
                </a:path>
              </a:pathLst>
            </a:custGeom>
            <a:solidFill>
              <a:srgbClr val="EEC51D"/>
            </a:solidFill>
          </p:spPr>
        </p:sp>
      </p:grpSp>
      <p:grpSp>
        <p:nvGrpSpPr>
          <p:cNvPr id="7" name="Group 7" descr="21 Duong Linh"/>
          <p:cNvGrpSpPr/>
          <p:nvPr/>
        </p:nvGrpSpPr>
        <p:grpSpPr>
          <a:xfrm rot="-5400000">
            <a:off x="5438331" y="-2560500"/>
            <a:ext cx="1553881" cy="8261421"/>
            <a:chOff x="0" y="0"/>
            <a:chExt cx="1712938" cy="910707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1727269" cy="9139125"/>
            </a:xfrm>
            <a:custGeom>
              <a:avLst/>
              <a:gdLst/>
              <a:ahLst/>
              <a:cxnLst/>
              <a:rect l="l" t="t" r="r" b="b"/>
              <a:pathLst>
                <a:path w="1727269" h="9139125">
                  <a:moveTo>
                    <a:pt x="63030" y="8545572"/>
                  </a:moveTo>
                  <a:cubicBezTo>
                    <a:pt x="63030" y="8545572"/>
                    <a:pt x="0" y="829900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8287373"/>
                    <a:pt x="1700206" y="8482975"/>
                    <a:pt x="1700206" y="8482975"/>
                  </a:cubicBezTo>
                  <a:cubicBezTo>
                    <a:pt x="1683524" y="8698708"/>
                    <a:pt x="1568880" y="8909320"/>
                    <a:pt x="1372011" y="9020944"/>
                  </a:cubicBezTo>
                  <a:cubicBezTo>
                    <a:pt x="1221660" y="9106192"/>
                    <a:pt x="1023629" y="9121291"/>
                    <a:pt x="803168" y="9110549"/>
                  </a:cubicBezTo>
                  <a:lnTo>
                    <a:pt x="803168" y="9110549"/>
                  </a:lnTo>
                  <a:cubicBezTo>
                    <a:pt x="645952" y="9105271"/>
                    <a:pt x="384604" y="9139125"/>
                    <a:pt x="254278" y="9029967"/>
                  </a:cubicBezTo>
                  <a:cubicBezTo>
                    <a:pt x="145767" y="8939082"/>
                    <a:pt x="81795" y="8745770"/>
                    <a:pt x="63030" y="8545572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9" name="Picture 9" descr="21 Duong Lin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428986" y="1624486"/>
            <a:ext cx="1206659" cy="888540"/>
          </a:xfrm>
          <a:prstGeom prst="rect">
            <a:avLst/>
          </a:prstGeom>
        </p:spPr>
      </p:pic>
      <p:pic>
        <p:nvPicPr>
          <p:cNvPr id="10" name="Picture 10" descr="21 Duong Linh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88758" flipH="1">
            <a:off x="9363753" y="763926"/>
            <a:ext cx="945567" cy="1076733"/>
          </a:xfrm>
          <a:prstGeom prst="rect">
            <a:avLst/>
          </a:prstGeom>
        </p:spPr>
      </p:pic>
      <p:pic>
        <p:nvPicPr>
          <p:cNvPr id="11" name="Picture 11" descr="21 Duong Linh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788797" flipH="1">
            <a:off x="148041" y="5839939"/>
            <a:ext cx="1247847" cy="1218352"/>
          </a:xfrm>
          <a:prstGeom prst="rect">
            <a:avLst/>
          </a:prstGeom>
        </p:spPr>
      </p:pic>
      <p:sp>
        <p:nvSpPr>
          <p:cNvPr id="14" name="TextBox 14" descr="21 Duong Linh"/>
          <p:cNvSpPr txBox="1"/>
          <p:nvPr/>
        </p:nvSpPr>
        <p:spPr>
          <a:xfrm>
            <a:off x="2635645" y="914400"/>
            <a:ext cx="7200890" cy="1296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en-US" sz="4599" dirty="0">
                <a:solidFill>
                  <a:srgbClr val="1D1D1B"/>
                </a:solidFill>
                <a:latin typeface="Public Sans Bold"/>
              </a:rPr>
              <a:t>III. </a:t>
            </a:r>
            <a:r>
              <a:rPr lang="en-US" sz="4599" dirty="0" err="1">
                <a:solidFill>
                  <a:srgbClr val="1D1D1B"/>
                </a:solidFill>
                <a:latin typeface="Public Sans Bold"/>
              </a:rPr>
              <a:t>Vận</a:t>
            </a:r>
            <a:r>
              <a:rPr lang="en-US" sz="4599" dirty="0">
                <a:solidFill>
                  <a:srgbClr val="1D1D1B"/>
                </a:solidFill>
                <a:latin typeface="Public Sans Bold"/>
              </a:rPr>
              <a:t> </a:t>
            </a:r>
            <a:r>
              <a:rPr lang="en-US" sz="4599" dirty="0" err="1">
                <a:solidFill>
                  <a:srgbClr val="1D1D1B"/>
                </a:solidFill>
                <a:latin typeface="Public Sans Bold"/>
              </a:rPr>
              <a:t>tốc</a:t>
            </a:r>
            <a:r>
              <a:rPr lang="en-US" sz="4599" dirty="0">
                <a:solidFill>
                  <a:srgbClr val="1D1D1B"/>
                </a:solidFill>
                <a:latin typeface="Public Sans Bold"/>
              </a:rPr>
              <a:t> </a:t>
            </a:r>
            <a:r>
              <a:rPr lang="en-US" sz="4599" dirty="0" err="1">
                <a:solidFill>
                  <a:srgbClr val="1D1D1B"/>
                </a:solidFill>
                <a:latin typeface="Public Sans Bold"/>
              </a:rPr>
              <a:t>trong</a:t>
            </a:r>
            <a:r>
              <a:rPr lang="en-US" sz="4599" dirty="0">
                <a:solidFill>
                  <a:srgbClr val="1D1D1B"/>
                </a:solidFill>
                <a:latin typeface="Public Sans Bold"/>
              </a:rPr>
              <a:t> </a:t>
            </a:r>
          </a:p>
          <a:p>
            <a:pPr algn="ctr">
              <a:lnSpc>
                <a:spcPts val="5059"/>
              </a:lnSpc>
            </a:pPr>
            <a:r>
              <a:rPr lang="en-US" sz="4599" dirty="0" err="1">
                <a:solidFill>
                  <a:srgbClr val="1D1D1B"/>
                </a:solidFill>
                <a:latin typeface="Public Sans Bold"/>
              </a:rPr>
              <a:t>chuyển</a:t>
            </a:r>
            <a:r>
              <a:rPr lang="en-US" sz="4599" dirty="0">
                <a:solidFill>
                  <a:srgbClr val="1D1D1B"/>
                </a:solidFill>
                <a:latin typeface="Public Sans Bold"/>
              </a:rPr>
              <a:t> </a:t>
            </a:r>
            <a:r>
              <a:rPr lang="en-US" sz="4599" dirty="0" err="1">
                <a:solidFill>
                  <a:srgbClr val="1D1D1B"/>
                </a:solidFill>
                <a:latin typeface="Public Sans Bold"/>
              </a:rPr>
              <a:t>động</a:t>
            </a:r>
            <a:r>
              <a:rPr lang="en-US" sz="4599" dirty="0">
                <a:solidFill>
                  <a:srgbClr val="1D1D1B"/>
                </a:solidFill>
                <a:latin typeface="Public Sans Bold"/>
              </a:rPr>
              <a:t> </a:t>
            </a:r>
            <a:r>
              <a:rPr lang="en-US" sz="4599" dirty="0" err="1">
                <a:solidFill>
                  <a:srgbClr val="1D1D1B"/>
                </a:solidFill>
                <a:latin typeface="Public Sans Bold"/>
              </a:rPr>
              <a:t>tròn</a:t>
            </a:r>
            <a:r>
              <a:rPr lang="en-US" sz="4599" dirty="0">
                <a:solidFill>
                  <a:srgbClr val="1D1D1B"/>
                </a:solidFill>
                <a:latin typeface="Public Sans Bold"/>
              </a:rPr>
              <a:t> </a:t>
            </a:r>
            <a:r>
              <a:rPr lang="en-US" sz="4599" dirty="0" err="1">
                <a:solidFill>
                  <a:srgbClr val="1D1D1B"/>
                </a:solidFill>
                <a:latin typeface="Public Sans Bold"/>
              </a:rPr>
              <a:t>đều</a:t>
            </a:r>
            <a:endParaRPr lang="en-US" sz="4599" dirty="0">
              <a:solidFill>
                <a:srgbClr val="1D1D1B"/>
              </a:solidFill>
              <a:latin typeface="Public Sans Bold"/>
            </a:endParaRPr>
          </a:p>
        </p:txBody>
      </p:sp>
      <p:sp>
        <p:nvSpPr>
          <p:cNvPr id="15" name="TextBox 15" descr="21 Duong Linh"/>
          <p:cNvSpPr txBox="1"/>
          <p:nvPr/>
        </p:nvSpPr>
        <p:spPr>
          <a:xfrm>
            <a:off x="1100796" y="5509619"/>
            <a:ext cx="6524756" cy="967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  <a:spcBef>
                <a:spcPct val="0"/>
              </a:spcBef>
            </a:pPr>
            <a:r>
              <a:rPr lang="en-US" sz="2800">
                <a:solidFill>
                  <a:srgbClr val="1D1D1B"/>
                </a:solidFill>
                <a:latin typeface="Nunito Sans Regular Bold"/>
              </a:rPr>
              <a:t>+ Độ </a:t>
            </a:r>
            <a:r>
              <a:rPr lang="en-US" sz="2800" dirty="0" err="1">
                <a:solidFill>
                  <a:srgbClr val="1D1D1B"/>
                </a:solidFill>
                <a:latin typeface="Nunito Sans Regular Bold"/>
              </a:rPr>
              <a:t>lớn</a:t>
            </a:r>
            <a:r>
              <a:rPr lang="en-US" sz="2800" dirty="0">
                <a:solidFill>
                  <a:srgbClr val="1D1D1B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1D1D1B"/>
                </a:solidFill>
                <a:latin typeface="Nunito Sans Regular Bold"/>
              </a:rPr>
              <a:t>vận</a:t>
            </a:r>
            <a:r>
              <a:rPr lang="en-US" sz="2800" dirty="0">
                <a:solidFill>
                  <a:srgbClr val="1D1D1B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1D1D1B"/>
                </a:solidFill>
                <a:latin typeface="Nunito Sans Regular Bold"/>
              </a:rPr>
              <a:t>tốc</a:t>
            </a:r>
            <a:r>
              <a:rPr lang="en-US" sz="2800" dirty="0">
                <a:solidFill>
                  <a:srgbClr val="1D1D1B"/>
                </a:solidFill>
                <a:latin typeface="Nunito Sans Regular Bold"/>
              </a:rPr>
              <a:t> không </a:t>
            </a:r>
            <a:r>
              <a:rPr lang="en-US" sz="2800" dirty="0" err="1">
                <a:solidFill>
                  <a:srgbClr val="1D1D1B"/>
                </a:solidFill>
                <a:latin typeface="Nunito Sans Regular Bold"/>
              </a:rPr>
              <a:t>đổi</a:t>
            </a:r>
            <a:r>
              <a:rPr lang="en-US" sz="2800" dirty="0">
                <a:solidFill>
                  <a:srgbClr val="1D1D1B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1D1D1B"/>
                </a:solidFill>
                <a:latin typeface="Nunito Sans Regular Bold"/>
              </a:rPr>
              <a:t>nhưng</a:t>
            </a:r>
            <a:r>
              <a:rPr lang="en-US" sz="2800" dirty="0">
                <a:solidFill>
                  <a:srgbClr val="1D1D1B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1D1D1B"/>
                </a:solidFill>
                <a:latin typeface="Nunito Sans Regular Bold"/>
              </a:rPr>
              <a:t>hướng</a:t>
            </a:r>
            <a:r>
              <a:rPr lang="en-US" sz="2800" dirty="0">
                <a:solidFill>
                  <a:srgbClr val="1D1D1B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1D1D1B"/>
                </a:solidFill>
                <a:latin typeface="Nunito Sans Regular Bold"/>
              </a:rPr>
              <a:t>luôn</a:t>
            </a:r>
            <a:r>
              <a:rPr lang="en-US" sz="2800" dirty="0">
                <a:solidFill>
                  <a:srgbClr val="1D1D1B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1D1D1B"/>
                </a:solidFill>
                <a:latin typeface="Nunito Sans Regular Bold"/>
              </a:rPr>
              <a:t>thay</a:t>
            </a:r>
            <a:r>
              <a:rPr lang="en-US" sz="2800" dirty="0">
                <a:solidFill>
                  <a:srgbClr val="1D1D1B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1D1D1B"/>
                </a:solidFill>
                <a:latin typeface="Nunito Sans Regular Bold"/>
              </a:rPr>
              <a:t>đổi</a:t>
            </a:r>
            <a:r>
              <a:rPr lang="en-US" sz="2800" dirty="0">
                <a:solidFill>
                  <a:srgbClr val="1D1D1B"/>
                </a:solidFill>
                <a:latin typeface="Nunito Sans Regular Bold"/>
              </a:rPr>
              <a:t>.</a:t>
            </a:r>
          </a:p>
        </p:txBody>
      </p:sp>
      <p:pic>
        <p:nvPicPr>
          <p:cNvPr id="16" name="Picture 4" descr="21 Duong Linh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47" y="2663603"/>
            <a:ext cx="4132272" cy="413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 descr="21 Duong Linh">
                <a:extLst>
                  <a:ext uri="{FF2B5EF4-FFF2-40B4-BE49-F238E27FC236}">
                    <a16:creationId xmlns:a16="http://schemas.microsoft.com/office/drawing/2014/main" id="{D987A606-AD4F-BB45-04ED-B6CB50B4F07D}"/>
                  </a:ext>
                </a:extLst>
              </p:cNvPr>
              <p:cNvSpPr txBox="1"/>
              <p:nvPr/>
            </p:nvSpPr>
            <p:spPr>
              <a:xfrm>
                <a:off x="3384635" y="2819400"/>
                <a:ext cx="1703049" cy="1022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acc>
                      <m:r>
                        <m:rPr>
                          <m:nor/>
                        </m:rPr>
                        <a:rPr lang="en-US" sz="2800" b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e>
                          </m:acc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 descr="21 Duong Linh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87A606-AD4F-BB45-04ED-B6CB50B4F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635" y="2819400"/>
                <a:ext cx="1703049" cy="10222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5" descr="21 Duong Linh">
            <a:extLst>
              <a:ext uri="{FF2B5EF4-FFF2-40B4-BE49-F238E27FC236}">
                <a16:creationId xmlns:a16="http://schemas.microsoft.com/office/drawing/2014/main" id="{A7B7F72E-F1BB-837F-9D91-B4A1A7B1553D}"/>
              </a:ext>
            </a:extLst>
          </p:cNvPr>
          <p:cNvSpPr txBox="1"/>
          <p:nvPr/>
        </p:nvSpPr>
        <p:spPr>
          <a:xfrm>
            <a:off x="1100794" y="4519019"/>
            <a:ext cx="6524757" cy="967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  <a:spcBef>
                <a:spcPct val="0"/>
              </a:spcBef>
            </a:pPr>
            <a:r>
              <a:rPr lang="en-US" sz="2800">
                <a:solidFill>
                  <a:srgbClr val="1D1D1B"/>
                </a:solidFill>
                <a:latin typeface="Nunito Sans Regular Bold"/>
              </a:rPr>
              <a:t>+ Véc tơ vận tốc tức thời sẽ có phương trùng với tiếp tuyến của đường tròn.</a:t>
            </a:r>
            <a:endParaRPr lang="en-US" sz="2800" dirty="0">
              <a:solidFill>
                <a:srgbClr val="1D1D1B"/>
              </a:solidFill>
              <a:latin typeface="Nunito Sans Regular Bold"/>
            </a:endParaRPr>
          </a:p>
        </p:txBody>
      </p:sp>
      <p:sp>
        <p:nvSpPr>
          <p:cNvPr id="19" name="TextBox 15" descr="21 Duong Linh">
            <a:extLst>
              <a:ext uri="{FF2B5EF4-FFF2-40B4-BE49-F238E27FC236}">
                <a16:creationId xmlns:a16="http://schemas.microsoft.com/office/drawing/2014/main" id="{F80F40C2-5621-21D8-89E2-8689C7B24D5B}"/>
              </a:ext>
            </a:extLst>
          </p:cNvPr>
          <p:cNvSpPr txBox="1"/>
          <p:nvPr/>
        </p:nvSpPr>
        <p:spPr>
          <a:xfrm>
            <a:off x="780746" y="3940004"/>
            <a:ext cx="6704435" cy="4761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  <a:spcBef>
                <a:spcPct val="0"/>
              </a:spcBef>
            </a:pPr>
            <a:r>
              <a:rPr lang="en-US" sz="2800" dirty="0">
                <a:solidFill>
                  <a:srgbClr val="1D1D1B"/>
                </a:solidFill>
                <a:latin typeface="Nunito Sans Regular Bold"/>
              </a:rPr>
              <a:t>- </a:t>
            </a:r>
            <a:r>
              <a:rPr lang="en-US" sz="2800" dirty="0" err="1">
                <a:solidFill>
                  <a:srgbClr val="1D1D1B"/>
                </a:solidFill>
                <a:latin typeface="Nunito Sans Regular Bold"/>
              </a:rPr>
              <a:t>Trong</a:t>
            </a:r>
            <a:r>
              <a:rPr lang="en-US" sz="2800" dirty="0">
                <a:solidFill>
                  <a:srgbClr val="1D1D1B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1D1D1B"/>
                </a:solidFill>
                <a:latin typeface="Nunito Sans Regular Bold"/>
              </a:rPr>
              <a:t>chuyển</a:t>
            </a:r>
            <a:r>
              <a:rPr lang="en-US" sz="2800" dirty="0">
                <a:solidFill>
                  <a:srgbClr val="1D1D1B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1D1D1B"/>
                </a:solidFill>
                <a:latin typeface="Nunito Sans Regular Bold"/>
              </a:rPr>
              <a:t>động</a:t>
            </a:r>
            <a:r>
              <a:rPr lang="en-US" sz="2800" dirty="0">
                <a:solidFill>
                  <a:srgbClr val="1D1D1B"/>
                </a:solidFill>
                <a:latin typeface="Nunito Sans Regular Bold"/>
              </a:rPr>
              <a:t> </a:t>
            </a:r>
            <a:r>
              <a:rPr lang="en-US" sz="2800" err="1">
                <a:solidFill>
                  <a:srgbClr val="1D1D1B"/>
                </a:solidFill>
                <a:latin typeface="Nunito Sans Regular Bold"/>
              </a:rPr>
              <a:t>tròn</a:t>
            </a:r>
            <a:r>
              <a:rPr lang="en-US" sz="2800">
                <a:solidFill>
                  <a:srgbClr val="1D1D1B"/>
                </a:solidFill>
                <a:latin typeface="Nunito Sans Regular Bold"/>
              </a:rPr>
              <a:t> đều:</a:t>
            </a:r>
            <a:endParaRPr lang="en-US" sz="2800" dirty="0">
              <a:solidFill>
                <a:srgbClr val="1D1D1B"/>
              </a:solidFill>
              <a:latin typeface="Nunito Sans Regular Bold"/>
            </a:endParaRPr>
          </a:p>
        </p:txBody>
      </p:sp>
      <p:pic>
        <p:nvPicPr>
          <p:cNvPr id="13" name="Picture 13" descr="21 Duong Linh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771586">
            <a:off x="11690586" y="5933561"/>
            <a:ext cx="1161248" cy="126975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1 Duong Linh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525"/>
          <a:stretch/>
        </p:blipFill>
        <p:spPr>
          <a:xfrm>
            <a:off x="0" y="0"/>
            <a:ext cx="13004800" cy="1267962"/>
          </a:xfrm>
          <a:prstGeom prst="rect">
            <a:avLst/>
          </a:prstGeom>
        </p:spPr>
      </p:pic>
      <p:sp>
        <p:nvSpPr>
          <p:cNvPr id="3" name="TextBox 3" descr="21 Duong Linh"/>
          <p:cNvSpPr txBox="1"/>
          <p:nvPr/>
        </p:nvSpPr>
        <p:spPr>
          <a:xfrm>
            <a:off x="2407572" y="286887"/>
            <a:ext cx="8240108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4000">
                <a:solidFill>
                  <a:srgbClr val="291B25"/>
                </a:solidFill>
                <a:latin typeface="Public Sans Bold"/>
              </a:rPr>
              <a:t>Phiếu học tập số 4</a:t>
            </a:r>
          </a:p>
        </p:txBody>
      </p:sp>
      <p:sp>
        <p:nvSpPr>
          <p:cNvPr id="4" name="AutoShape 4" descr="21 Duong Linh"/>
          <p:cNvSpPr/>
          <p:nvPr/>
        </p:nvSpPr>
        <p:spPr>
          <a:xfrm>
            <a:off x="726126" y="1743664"/>
            <a:ext cx="5607689" cy="5179997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5" name="TextBox 5" descr="21 Duong Linh"/>
          <p:cNvSpPr txBox="1"/>
          <p:nvPr/>
        </p:nvSpPr>
        <p:spPr>
          <a:xfrm>
            <a:off x="2657573" y="4094640"/>
            <a:ext cx="2759963" cy="254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94">
                <a:solidFill>
                  <a:srgbClr val="291B25"/>
                </a:solidFill>
                <a:latin typeface="Nunito Sans Regular Bold"/>
              </a:rPr>
              <a:t>Physical Characteristics</a:t>
            </a:r>
          </a:p>
        </p:txBody>
      </p:sp>
      <p:sp>
        <p:nvSpPr>
          <p:cNvPr id="6" name="TextBox 6" descr="21 Duong Linh"/>
          <p:cNvSpPr txBox="1"/>
          <p:nvPr/>
        </p:nvSpPr>
        <p:spPr>
          <a:xfrm>
            <a:off x="1104492" y="5524029"/>
            <a:ext cx="4826055" cy="967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b="1">
                <a:solidFill>
                  <a:srgbClr val="291B25"/>
                </a:solidFill>
                <a:latin typeface="Nunito Sans Regular Bold"/>
              </a:rPr>
              <a:t>b. </a:t>
            </a:r>
            <a:r>
              <a:rPr lang="en-US" sz="2800">
                <a:solidFill>
                  <a:srgbClr val="291B25"/>
                </a:solidFill>
                <a:latin typeface="Nunito Sans Regular Bold"/>
              </a:rPr>
              <a:t>Tỉ số tốc độ của kim phút và đầu kim giây.</a:t>
            </a:r>
          </a:p>
        </p:txBody>
      </p:sp>
      <p:sp>
        <p:nvSpPr>
          <p:cNvPr id="7" name="AutoShape 7" descr="21 Duong Linh"/>
          <p:cNvSpPr/>
          <p:nvPr/>
        </p:nvSpPr>
        <p:spPr>
          <a:xfrm>
            <a:off x="1016000" y="2029433"/>
            <a:ext cx="5087545" cy="2274731"/>
          </a:xfrm>
          <a:prstGeom prst="rect">
            <a:avLst/>
          </a:prstGeom>
          <a:solidFill>
            <a:srgbClr val="F6F6E9"/>
          </a:solidFill>
        </p:spPr>
      </p:sp>
      <p:sp>
        <p:nvSpPr>
          <p:cNvPr id="8" name="TextBox 8" descr="21 Duong Linh"/>
          <p:cNvSpPr txBox="1"/>
          <p:nvPr/>
        </p:nvSpPr>
        <p:spPr>
          <a:xfrm>
            <a:off x="1104492" y="2171230"/>
            <a:ext cx="4826055" cy="1949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799" b="1" dirty="0">
                <a:solidFill>
                  <a:srgbClr val="291B25"/>
                </a:solidFill>
                <a:latin typeface="Nunito Sans Regular Bold"/>
              </a:rPr>
              <a:t>1.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Biết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chiều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dài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kim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phút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và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kim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giây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của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một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chiếc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đồng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hồ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lần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lượt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là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4cm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và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5 cm.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Hãy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err="1">
                <a:solidFill>
                  <a:srgbClr val="291B25"/>
                </a:solidFill>
                <a:latin typeface="Nunito Sans Regular Bold"/>
              </a:rPr>
              <a:t>tính</a:t>
            </a:r>
            <a:r>
              <a:rPr lang="en-US" sz="2799">
                <a:solidFill>
                  <a:srgbClr val="291B25"/>
                </a:solidFill>
                <a:latin typeface="Nunito Sans Regular Bold"/>
              </a:rPr>
              <a:t>:</a:t>
            </a:r>
            <a:endParaRPr lang="en-US" sz="2799" dirty="0">
              <a:solidFill>
                <a:srgbClr val="291B25"/>
              </a:solidFill>
              <a:latin typeface="Nunito Sans Regular Bold"/>
            </a:endParaRPr>
          </a:p>
        </p:txBody>
      </p:sp>
      <p:pic>
        <p:nvPicPr>
          <p:cNvPr id="9" name="Picture 9" descr="21 Duong Lin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2619244" y="1517329"/>
            <a:ext cx="1881054" cy="448939"/>
          </a:xfrm>
          <a:prstGeom prst="rect">
            <a:avLst/>
          </a:prstGeom>
        </p:spPr>
      </p:pic>
      <p:sp>
        <p:nvSpPr>
          <p:cNvPr id="10" name="AutoShape 10" descr="21 Duong Linh"/>
          <p:cNvSpPr/>
          <p:nvPr/>
        </p:nvSpPr>
        <p:spPr>
          <a:xfrm>
            <a:off x="6702991" y="1743664"/>
            <a:ext cx="5607689" cy="5179997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11" name="TextBox 11" descr="21 Duong Linh"/>
          <p:cNvSpPr txBox="1"/>
          <p:nvPr/>
        </p:nvSpPr>
        <p:spPr>
          <a:xfrm>
            <a:off x="7369231" y="4094640"/>
            <a:ext cx="2759963" cy="254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94">
                <a:solidFill>
                  <a:srgbClr val="291B25"/>
                </a:solidFill>
                <a:latin typeface="Nunito Sans Regular Bold"/>
              </a:rPr>
              <a:t>Physical Characteristics</a:t>
            </a:r>
          </a:p>
        </p:txBody>
      </p:sp>
      <p:sp>
        <p:nvSpPr>
          <p:cNvPr id="13" name="AutoShape 13" descr="21 Duong Linh"/>
          <p:cNvSpPr/>
          <p:nvPr/>
        </p:nvSpPr>
        <p:spPr>
          <a:xfrm>
            <a:off x="6832442" y="2029434"/>
            <a:ext cx="5156357" cy="2706392"/>
          </a:xfrm>
          <a:prstGeom prst="rect">
            <a:avLst/>
          </a:prstGeom>
          <a:solidFill>
            <a:srgbClr val="F6F6E9"/>
          </a:solidFill>
        </p:spPr>
      </p:sp>
      <p:sp>
        <p:nvSpPr>
          <p:cNvPr id="14" name="TextBox 14" descr="21 Duong Linh"/>
          <p:cNvSpPr txBox="1"/>
          <p:nvPr/>
        </p:nvSpPr>
        <p:spPr>
          <a:xfrm>
            <a:off x="6965036" y="2171229"/>
            <a:ext cx="4935272" cy="2441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b="1" dirty="0">
                <a:solidFill>
                  <a:srgbClr val="291B25"/>
                </a:solidFill>
                <a:latin typeface="Nunito Sans Regular Bold"/>
              </a:rPr>
              <a:t>2.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Xét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một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điểm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nằm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trên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đường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xích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đạo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trong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chuyển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động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tự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quay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của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Trái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Đất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.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Biết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bán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kính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Trái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Đất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tại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xích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đạo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là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6400 km. </a:t>
            </a:r>
            <a:r>
              <a:rPr lang="en-US" sz="2800" dirty="0" err="1">
                <a:solidFill>
                  <a:srgbClr val="291B25"/>
                </a:solidFill>
                <a:latin typeface="Nunito Sans Regular Bold"/>
              </a:rPr>
              <a:t>Hãy</a:t>
            </a:r>
            <a:r>
              <a:rPr lang="en-US" sz="2800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800" err="1">
                <a:solidFill>
                  <a:srgbClr val="291B25"/>
                </a:solidFill>
                <a:latin typeface="Nunito Sans Regular Bold"/>
              </a:rPr>
              <a:t>tính</a:t>
            </a:r>
            <a:r>
              <a:rPr lang="en-US" sz="2800">
                <a:solidFill>
                  <a:srgbClr val="291B25"/>
                </a:solidFill>
                <a:latin typeface="Nunito Sans Regular Bold"/>
              </a:rPr>
              <a:t>:</a:t>
            </a:r>
            <a:endParaRPr lang="en-US" sz="2800" dirty="0">
              <a:solidFill>
                <a:srgbClr val="291B25"/>
              </a:solidFill>
              <a:latin typeface="Nunito Sans Regular Bold"/>
            </a:endParaRPr>
          </a:p>
        </p:txBody>
      </p:sp>
      <p:pic>
        <p:nvPicPr>
          <p:cNvPr id="15" name="Picture 15" descr="21 Duong Lin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8566309" y="1430612"/>
            <a:ext cx="1881054" cy="448939"/>
          </a:xfrm>
          <a:prstGeom prst="rect">
            <a:avLst/>
          </a:prstGeom>
        </p:spPr>
      </p:pic>
      <p:sp>
        <p:nvSpPr>
          <p:cNvPr id="16" name="TextBox 16" descr="21 Duong Linh"/>
          <p:cNvSpPr txBox="1"/>
          <p:nvPr/>
        </p:nvSpPr>
        <p:spPr>
          <a:xfrm>
            <a:off x="1104492" y="4445961"/>
            <a:ext cx="4826055" cy="967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b="1">
                <a:solidFill>
                  <a:srgbClr val="291B25"/>
                </a:solidFill>
                <a:latin typeface="Nunito Sans Regular Bold"/>
              </a:rPr>
              <a:t>a. </a:t>
            </a:r>
            <a:r>
              <a:rPr lang="en-US" sz="2800">
                <a:solidFill>
                  <a:srgbClr val="291B25"/>
                </a:solidFill>
                <a:latin typeface="Nunito Sans Regular Bold"/>
              </a:rPr>
              <a:t>Tỉ số chu kì quay của hai kim.</a:t>
            </a:r>
          </a:p>
        </p:txBody>
      </p:sp>
      <p:sp>
        <p:nvSpPr>
          <p:cNvPr id="17" name="TextBox 17" descr="21 Duong Linh"/>
          <p:cNvSpPr txBox="1"/>
          <p:nvPr/>
        </p:nvSpPr>
        <p:spPr>
          <a:xfrm>
            <a:off x="6965036" y="4816278"/>
            <a:ext cx="4935272" cy="967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b="1">
                <a:solidFill>
                  <a:srgbClr val="291B25"/>
                </a:solidFill>
                <a:latin typeface="Nunito Sans Regular Bold"/>
              </a:rPr>
              <a:t>a. </a:t>
            </a:r>
            <a:r>
              <a:rPr lang="en-US" sz="2800">
                <a:solidFill>
                  <a:srgbClr val="291B25"/>
                </a:solidFill>
                <a:latin typeface="Nunito Sans Regular Bold"/>
              </a:rPr>
              <a:t>Chu kì chuyển động của điểm đó.</a:t>
            </a:r>
          </a:p>
        </p:txBody>
      </p:sp>
      <p:sp>
        <p:nvSpPr>
          <p:cNvPr id="18" name="TextBox 18" descr="21 Duong Linh"/>
          <p:cNvSpPr txBox="1"/>
          <p:nvPr/>
        </p:nvSpPr>
        <p:spPr>
          <a:xfrm>
            <a:off x="6965036" y="5783659"/>
            <a:ext cx="4935272" cy="967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b="1">
                <a:solidFill>
                  <a:srgbClr val="291B25"/>
                </a:solidFill>
                <a:latin typeface="Nunito Sans Regular Bold"/>
              </a:rPr>
              <a:t>b. </a:t>
            </a:r>
            <a:r>
              <a:rPr lang="en-US" sz="2800">
                <a:solidFill>
                  <a:srgbClr val="291B25"/>
                </a:solidFill>
                <a:latin typeface="Nunito Sans Regular Bold"/>
              </a:rPr>
              <a:t>Tốc độ và tốc độ góc của điểm đó.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4" grpId="0"/>
      <p:bldP spid="16" grpId="0"/>
      <p:bldP spid="16" grpId="1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21 Duong Linh">
            <a:extLst>
              <a:ext uri="{FF2B5EF4-FFF2-40B4-BE49-F238E27FC236}">
                <a16:creationId xmlns:a16="http://schemas.microsoft.com/office/drawing/2014/main" id="{0A5DE97B-B74B-5C2C-6338-2AD6CC187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8898569" y="-825248"/>
            <a:ext cx="4780989" cy="1650496"/>
          </a:xfrm>
          <a:prstGeom prst="rect">
            <a:avLst/>
          </a:prstGeom>
        </p:spPr>
      </p:pic>
      <p:pic>
        <p:nvPicPr>
          <p:cNvPr id="9" name="Picture 2" descr="21 Duong Linh">
            <a:extLst>
              <a:ext uri="{FF2B5EF4-FFF2-40B4-BE49-F238E27FC236}">
                <a16:creationId xmlns:a16="http://schemas.microsoft.com/office/drawing/2014/main" id="{9BA6C2BE-BE02-BB06-C077-E89CFE5848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800" y="489902"/>
            <a:ext cx="5906600" cy="6743866"/>
          </a:xfrm>
          <a:prstGeom prst="rect">
            <a:avLst/>
          </a:prstGeom>
        </p:spPr>
      </p:pic>
      <p:grpSp>
        <p:nvGrpSpPr>
          <p:cNvPr id="14" name="Group 5" descr="21 Duong Linh">
            <a:extLst>
              <a:ext uri="{FF2B5EF4-FFF2-40B4-BE49-F238E27FC236}">
                <a16:creationId xmlns:a16="http://schemas.microsoft.com/office/drawing/2014/main" id="{C8A5EA2D-8A25-F88B-3D65-06FFCF447E44}"/>
              </a:ext>
            </a:extLst>
          </p:cNvPr>
          <p:cNvGrpSpPr/>
          <p:nvPr/>
        </p:nvGrpSpPr>
        <p:grpSpPr>
          <a:xfrm>
            <a:off x="-50800" y="7070455"/>
            <a:ext cx="13075920" cy="489491"/>
            <a:chOff x="0" y="0"/>
            <a:chExt cx="6481685" cy="310464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EA92819-7A3A-9396-973D-9619613AE553}"/>
                </a:ext>
              </a:extLst>
            </p:cNvPr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6" name="Picture 2" descr="21 Duong Linh">
            <a:extLst>
              <a:ext uri="{FF2B5EF4-FFF2-40B4-BE49-F238E27FC236}">
                <a16:creationId xmlns:a16="http://schemas.microsoft.com/office/drawing/2014/main" id="{0D2B81D5-3B6F-6D18-708D-0BB04BAABB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142393"/>
            <a:ext cx="4233834" cy="42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21 Duong Linh">
            <a:extLst>
              <a:ext uri="{FF2B5EF4-FFF2-40B4-BE49-F238E27FC236}">
                <a16:creationId xmlns:a16="http://schemas.microsoft.com/office/drawing/2014/main" id="{CEC817F1-648D-847C-9BF5-DB59DA7B25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72239" y="4988779"/>
            <a:ext cx="1254154" cy="2096611"/>
          </a:xfrm>
          <a:prstGeom prst="rect">
            <a:avLst/>
          </a:prstGeom>
        </p:spPr>
      </p:pic>
      <p:pic>
        <p:nvPicPr>
          <p:cNvPr id="18" name="Picture 9" descr="21 Duong Linh">
            <a:extLst>
              <a:ext uri="{FF2B5EF4-FFF2-40B4-BE49-F238E27FC236}">
                <a16:creationId xmlns:a16="http://schemas.microsoft.com/office/drawing/2014/main" id="{CC695F81-5C72-9933-AF5A-81BADB4E78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968458">
            <a:off x="4002623" y="5309229"/>
            <a:ext cx="1130325" cy="5261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2" descr="21 Duong Linh">
                <a:extLst>
                  <a:ext uri="{FF2B5EF4-FFF2-40B4-BE49-F238E27FC236}">
                    <a16:creationId xmlns:a16="http://schemas.microsoft.com/office/drawing/2014/main" id="{6AEC4BA8-CFE8-AAE3-2945-C0B174BD9EBD}"/>
                  </a:ext>
                </a:extLst>
              </p:cNvPr>
              <p:cNvSpPr txBox="1"/>
              <p:nvPr/>
            </p:nvSpPr>
            <p:spPr>
              <a:xfrm>
                <a:off x="6502400" y="1178446"/>
                <a:ext cx="6324600" cy="552715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sz="2799" b="1">
                    <a:solidFill>
                      <a:srgbClr val="291B25"/>
                    </a:solidFill>
                    <a:latin typeface="Nunito Sans Regular Bold"/>
                  </a:rPr>
                  <a:t>1. a</a:t>
                </a:r>
                <a:r>
                  <a:rPr lang="en-US" sz="2799" b="1" dirty="0">
                    <a:solidFill>
                      <a:srgbClr val="291B25"/>
                    </a:solidFill>
                    <a:latin typeface="Nunito Sans Regular Bold"/>
                  </a:rPr>
                  <a:t>. 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 Bold"/>
                  </a:rPr>
                  <a:t>Chu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 Bold"/>
                  </a:rPr>
                  <a:t>kì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 Bold"/>
                  </a:rPr>
                  <a:t> quay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 Bold"/>
                  </a:rPr>
                  <a:t>của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 Bold"/>
                  </a:rPr>
                  <a:t>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 Bold"/>
                  </a:rPr>
                  <a:t>kim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 Bold"/>
                  </a:rPr>
                  <a:t> </a:t>
                </a:r>
                <a:r>
                  <a:rPr lang="en-US" sz="2799" err="1">
                    <a:solidFill>
                      <a:srgbClr val="291B25"/>
                    </a:solidFill>
                    <a:latin typeface="Nunito Sans Regular Bold"/>
                  </a:rPr>
                  <a:t>phút</a:t>
                </a:r>
                <a:r>
                  <a:rPr lang="en-US" sz="2799">
                    <a:solidFill>
                      <a:srgbClr val="291B25"/>
                    </a:solidFill>
                    <a:latin typeface="Nunito Sans Regular Bold"/>
                  </a:rPr>
                  <a:t> là: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2799">
                    <a:solidFill>
                      <a:srgbClr val="291B25"/>
                    </a:solidFill>
                    <a:latin typeface="Nunito Sans Regular Bold"/>
                  </a:rPr>
                  <a:t>60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 Bold"/>
                  </a:rPr>
                  <a:t>phút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 Bold"/>
                  </a:rPr>
                  <a:t> = 3600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 Bold"/>
                  </a:rPr>
                  <a:t>giây</a:t>
                </a:r>
                <a:endParaRPr lang="en-US" sz="2799" dirty="0">
                  <a:solidFill>
                    <a:srgbClr val="291B25"/>
                  </a:solidFill>
                  <a:latin typeface="Nunito Sans Regular Bold"/>
                </a:endParaRPr>
              </a:p>
              <a:p>
                <a:pPr algn="just">
                  <a:spcBef>
                    <a:spcPct val="0"/>
                  </a:spcBef>
                </a:pPr>
                <a:r>
                  <a:rPr lang="en-US" sz="2799" dirty="0">
                    <a:solidFill>
                      <a:srgbClr val="291B25"/>
                    </a:solidFill>
                    <a:latin typeface="Nunito Sans Regular Bold"/>
                  </a:rPr>
                  <a:t>Chu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 Bold"/>
                  </a:rPr>
                  <a:t>kì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 Bold"/>
                  </a:rPr>
                  <a:t> quay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 Bold"/>
                  </a:rPr>
                  <a:t>của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 Bold"/>
                  </a:rPr>
                  <a:t>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 Bold"/>
                  </a:rPr>
                  <a:t>kim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 Bold"/>
                  </a:rPr>
                  <a:t>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 Bold"/>
                  </a:rPr>
                  <a:t>giây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 Bold"/>
                  </a:rPr>
                  <a:t>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 Bold"/>
                  </a:rPr>
                  <a:t>là</a:t>
                </a:r>
                <a:r>
                  <a:rPr lang="en-US" sz="2799" dirty="0">
                    <a:solidFill>
                      <a:srgbClr val="291B25"/>
                    </a:solidFill>
                    <a:latin typeface="Nunito Sans Regular Bold"/>
                  </a:rPr>
                  <a:t> 60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 Bold"/>
                  </a:rPr>
                  <a:t>giây</a:t>
                </a:r>
                <a:endParaRPr lang="en-US" sz="2799" dirty="0">
                  <a:solidFill>
                    <a:srgbClr val="291B25"/>
                  </a:solidFill>
                  <a:latin typeface="Nunito Sans Regular Bold"/>
                </a:endParaRPr>
              </a:p>
              <a:p>
                <a:pPr algn="just">
                  <a:spcBef>
                    <a:spcPct val="0"/>
                  </a:spcBef>
                </a:pPr>
                <a:r>
                  <a:rPr lang="en-US" sz="2799" b="1" err="1">
                    <a:solidFill>
                      <a:srgbClr val="291B25"/>
                    </a:solidFill>
                    <a:latin typeface="Nunito Sans Regular Bold"/>
                  </a:rPr>
                  <a:t>b</a:t>
                </a:r>
                <a:r>
                  <a:rPr lang="en-US" sz="2799" b="1">
                    <a:solidFill>
                      <a:srgbClr val="291B25"/>
                    </a:solidFill>
                    <a:latin typeface="Nunito Sans Regular Bold"/>
                  </a:rPr>
                  <a:t>. </a:t>
                </a:r>
                <a:r>
                  <a:rPr lang="en-US" sz="2799">
                    <a:solidFill>
                      <a:srgbClr val="291B25"/>
                    </a:solidFill>
                    <a:latin typeface="Nunito Sans Regular Bold"/>
                  </a:rPr>
                  <a:t>Ta </a:t>
                </a:r>
                <a:r>
                  <a:rPr lang="en-US" sz="2799" dirty="0" err="1">
                    <a:solidFill>
                      <a:srgbClr val="291B25"/>
                    </a:solidFill>
                    <a:latin typeface="Nunito Sans Regular Bold"/>
                  </a:rPr>
                  <a:t>có</a:t>
                </a:r>
                <a:r>
                  <a:rPr lang="en-US" sz="2799">
                    <a:solidFill>
                      <a:srgbClr val="291B25"/>
                    </a:solidFill>
                    <a:latin typeface="Nunito Sans Regular Bold"/>
                  </a:rPr>
                  <a:t>:  </a:t>
                </a:r>
              </a:p>
              <a:p>
                <a:pPr algn="just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2800"/>
              </a:p>
              <a:p>
                <a:pPr algn="just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phut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phut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phut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800" i="1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𝑔𝑖𝑎𝑦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𝑔𝑖𝑎𝑦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𝑔𝑖𝑎𝑦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  <a:p>
                <a:pPr algn="just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phut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giay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giay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phut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phut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giay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3600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den>
                      </m:f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" name="TextBox 12" descr="21 Duong Linh">
                <a:extLst>
                  <a:ext uri="{FF2B5EF4-FFF2-40B4-BE49-F238E27FC236}">
                    <a16:creationId xmlns:a16="http://schemas.microsoft.com/office/drawing/2014/main" id="{6AEC4BA8-CFE8-AAE3-2945-C0B174BD9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0" y="1178446"/>
                <a:ext cx="6324600" cy="5527154"/>
              </a:xfrm>
              <a:prstGeom prst="rect">
                <a:avLst/>
              </a:prstGeom>
              <a:blipFill>
                <a:blip r:embed="rId11"/>
                <a:stretch>
                  <a:fillRect l="-3472" t="-19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0196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21 Duong Linh">
            <a:extLst>
              <a:ext uri="{FF2B5EF4-FFF2-40B4-BE49-F238E27FC236}">
                <a16:creationId xmlns:a16="http://schemas.microsoft.com/office/drawing/2014/main" id="{0A5DE97B-B74B-5C2C-6338-2AD6CC187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8898569" y="-825248"/>
            <a:ext cx="4780989" cy="1650496"/>
          </a:xfrm>
          <a:prstGeom prst="rect">
            <a:avLst/>
          </a:prstGeom>
        </p:spPr>
      </p:pic>
      <p:pic>
        <p:nvPicPr>
          <p:cNvPr id="9" name="Picture 2" descr="21 Duong Linh">
            <a:extLst>
              <a:ext uri="{FF2B5EF4-FFF2-40B4-BE49-F238E27FC236}">
                <a16:creationId xmlns:a16="http://schemas.microsoft.com/office/drawing/2014/main" id="{9BA6C2BE-BE02-BB06-C077-E89CFE5848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800" y="489902"/>
            <a:ext cx="5906600" cy="6743866"/>
          </a:xfrm>
          <a:prstGeom prst="rect">
            <a:avLst/>
          </a:prstGeom>
        </p:spPr>
      </p:pic>
      <p:grpSp>
        <p:nvGrpSpPr>
          <p:cNvPr id="14" name="Group 5" descr="21 Duong Linh">
            <a:extLst>
              <a:ext uri="{FF2B5EF4-FFF2-40B4-BE49-F238E27FC236}">
                <a16:creationId xmlns:a16="http://schemas.microsoft.com/office/drawing/2014/main" id="{C8A5EA2D-8A25-F88B-3D65-06FFCF447E44}"/>
              </a:ext>
            </a:extLst>
          </p:cNvPr>
          <p:cNvGrpSpPr/>
          <p:nvPr/>
        </p:nvGrpSpPr>
        <p:grpSpPr>
          <a:xfrm>
            <a:off x="-50800" y="7070455"/>
            <a:ext cx="13075920" cy="489491"/>
            <a:chOff x="0" y="0"/>
            <a:chExt cx="6481685" cy="310464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EA92819-7A3A-9396-973D-9619613AE553}"/>
                </a:ext>
              </a:extLst>
            </p:cNvPr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6" name="Picture 2" descr="21 Duong Linh">
            <a:extLst>
              <a:ext uri="{FF2B5EF4-FFF2-40B4-BE49-F238E27FC236}">
                <a16:creationId xmlns:a16="http://schemas.microsoft.com/office/drawing/2014/main" id="{0D2B81D5-3B6F-6D18-708D-0BB04BAABB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142393"/>
            <a:ext cx="4233834" cy="42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21 Duong Linh">
            <a:extLst>
              <a:ext uri="{FF2B5EF4-FFF2-40B4-BE49-F238E27FC236}">
                <a16:creationId xmlns:a16="http://schemas.microsoft.com/office/drawing/2014/main" id="{CEC817F1-648D-847C-9BF5-DB59DA7B25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72239" y="4988779"/>
            <a:ext cx="1254154" cy="2096611"/>
          </a:xfrm>
          <a:prstGeom prst="rect">
            <a:avLst/>
          </a:prstGeom>
        </p:spPr>
      </p:pic>
      <p:pic>
        <p:nvPicPr>
          <p:cNvPr id="18" name="Picture 9" descr="21 Duong Linh">
            <a:extLst>
              <a:ext uri="{FF2B5EF4-FFF2-40B4-BE49-F238E27FC236}">
                <a16:creationId xmlns:a16="http://schemas.microsoft.com/office/drawing/2014/main" id="{CC695F81-5C72-9933-AF5A-81BADB4E78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968458">
            <a:off x="4002623" y="5309229"/>
            <a:ext cx="1130325" cy="5261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2" descr="21 Duong Linh">
                <a:extLst>
                  <a:ext uri="{FF2B5EF4-FFF2-40B4-BE49-F238E27FC236}">
                    <a16:creationId xmlns:a16="http://schemas.microsoft.com/office/drawing/2014/main" id="{A6EB84D4-3FBF-7B5C-47D5-8CDC52C93147}"/>
                  </a:ext>
                </a:extLst>
              </p:cNvPr>
              <p:cNvSpPr txBox="1"/>
              <p:nvPr/>
            </p:nvSpPr>
            <p:spPr>
              <a:xfrm>
                <a:off x="6846400" y="1263954"/>
                <a:ext cx="5562600" cy="468474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en-US" sz="2835" b="1">
                    <a:solidFill>
                      <a:srgbClr val="291B25"/>
                    </a:solidFill>
                    <a:latin typeface="Nunito Sans Regular Bold"/>
                  </a:rPr>
                  <a:t>2. </a:t>
                </a:r>
                <a:r>
                  <a:rPr lang="en-US" sz="2835">
                    <a:solidFill>
                      <a:srgbClr val="291B25"/>
                    </a:solidFill>
                    <a:latin typeface="Nunito Sans Regular Bold"/>
                  </a:rPr>
                  <a:t>Đổi </a:t>
                </a:r>
                <a:r>
                  <a:rPr lang="en-US" sz="2835" dirty="0">
                    <a:solidFill>
                      <a:srgbClr val="291B25"/>
                    </a:solidFill>
                    <a:latin typeface="Nunito Sans Regular Bold"/>
                  </a:rPr>
                  <a:t>24 </a:t>
                </a:r>
                <a:r>
                  <a:rPr lang="en-US" sz="2835" dirty="0" err="1">
                    <a:solidFill>
                      <a:srgbClr val="291B25"/>
                    </a:solidFill>
                    <a:latin typeface="Nunito Sans Regular Bold"/>
                  </a:rPr>
                  <a:t>giờ</a:t>
                </a:r>
                <a:r>
                  <a:rPr lang="en-US" sz="2835" dirty="0">
                    <a:solidFill>
                      <a:srgbClr val="291B25"/>
                    </a:solidFill>
                    <a:latin typeface="Nunito Sans Regular Bold"/>
                  </a:rPr>
                  <a:t> = 2 073 600 </a:t>
                </a:r>
                <a:r>
                  <a:rPr lang="en-US" sz="2835">
                    <a:solidFill>
                      <a:srgbClr val="291B25"/>
                    </a:solidFill>
                    <a:latin typeface="Nunito Sans Regular Bold"/>
                  </a:rPr>
                  <a:t>s;</a:t>
                </a:r>
              </a:p>
              <a:p>
                <a:pPr algn="ctr">
                  <a:lnSpc>
                    <a:spcPct val="114000"/>
                  </a:lnSpc>
                </a:pPr>
                <a:r>
                  <a:rPr lang="en-US" sz="2835">
                    <a:solidFill>
                      <a:srgbClr val="291B25"/>
                    </a:solidFill>
                    <a:latin typeface="Nunito Sans Regular Bold"/>
                  </a:rPr>
                  <a:t>6400 </a:t>
                </a:r>
                <a:r>
                  <a:rPr lang="en-US" sz="2835" dirty="0">
                    <a:solidFill>
                      <a:srgbClr val="291B25"/>
                    </a:solidFill>
                    <a:latin typeface="Nunito Sans Regular Bold"/>
                  </a:rPr>
                  <a:t>km = 6,4.10</a:t>
                </a:r>
                <a:r>
                  <a:rPr lang="en-US" sz="2835" baseline="30000" dirty="0">
                    <a:solidFill>
                      <a:srgbClr val="291B25"/>
                    </a:solidFill>
                    <a:latin typeface="Nunito Sans Regular Bold"/>
                  </a:rPr>
                  <a:t>6</a:t>
                </a:r>
                <a:r>
                  <a:rPr lang="en-US" sz="2835" dirty="0">
                    <a:solidFill>
                      <a:srgbClr val="291B25"/>
                    </a:solidFill>
                    <a:latin typeface="Nunito Sans Regular Bold"/>
                  </a:rPr>
                  <a:t> m</a:t>
                </a:r>
              </a:p>
              <a:p>
                <a:pPr algn="just">
                  <a:lnSpc>
                    <a:spcPct val="114000"/>
                  </a:lnSpc>
                </a:pPr>
                <a:r>
                  <a:rPr lang="en-US" sz="2835" dirty="0" err="1">
                    <a:solidFill>
                      <a:srgbClr val="291B25"/>
                    </a:solidFill>
                    <a:latin typeface="Nunito Sans Regular Bold"/>
                  </a:rPr>
                  <a:t>Tốc</a:t>
                </a:r>
                <a:r>
                  <a:rPr lang="en-US" sz="2835" dirty="0">
                    <a:solidFill>
                      <a:srgbClr val="291B25"/>
                    </a:solidFill>
                    <a:latin typeface="Nunito Sans Regular Bold"/>
                  </a:rPr>
                  <a:t> độ </a:t>
                </a:r>
                <a:r>
                  <a:rPr lang="en-US" sz="2835" dirty="0" err="1">
                    <a:solidFill>
                      <a:srgbClr val="291B25"/>
                    </a:solidFill>
                    <a:latin typeface="Nunito Sans Regular Bold"/>
                  </a:rPr>
                  <a:t>góc</a:t>
                </a:r>
                <a:r>
                  <a:rPr lang="en-US" sz="2835" dirty="0">
                    <a:solidFill>
                      <a:srgbClr val="291B25"/>
                    </a:solidFill>
                    <a:latin typeface="Nunito Sans Regular Bold"/>
                  </a:rPr>
                  <a:t> </a:t>
                </a:r>
                <a:r>
                  <a:rPr lang="en-US" sz="2835" dirty="0" err="1">
                    <a:solidFill>
                      <a:srgbClr val="291B25"/>
                    </a:solidFill>
                    <a:latin typeface="Nunito Sans Regular Bold"/>
                  </a:rPr>
                  <a:t>của</a:t>
                </a:r>
                <a:r>
                  <a:rPr lang="en-US" sz="2835" dirty="0">
                    <a:solidFill>
                      <a:srgbClr val="291B25"/>
                    </a:solidFill>
                    <a:latin typeface="Nunito Sans Regular Bold"/>
                  </a:rPr>
                  <a:t> </a:t>
                </a:r>
                <a:r>
                  <a:rPr lang="en-US" sz="2835" dirty="0" err="1">
                    <a:solidFill>
                      <a:srgbClr val="291B25"/>
                    </a:solidFill>
                    <a:latin typeface="Nunito Sans Regular Bold"/>
                  </a:rPr>
                  <a:t>điểm</a:t>
                </a:r>
                <a:r>
                  <a:rPr lang="en-US" sz="2835" dirty="0">
                    <a:solidFill>
                      <a:srgbClr val="291B25"/>
                    </a:solidFill>
                    <a:latin typeface="Nunito Sans Regular Bold"/>
                  </a:rPr>
                  <a:t> đó </a:t>
                </a:r>
                <a:r>
                  <a:rPr lang="en-US" sz="2835" dirty="0" err="1">
                    <a:solidFill>
                      <a:srgbClr val="291B25"/>
                    </a:solidFill>
                    <a:latin typeface="Nunito Sans Regular Bold"/>
                  </a:rPr>
                  <a:t>là</a:t>
                </a:r>
                <a:r>
                  <a:rPr lang="en-US" sz="2835" dirty="0">
                    <a:solidFill>
                      <a:srgbClr val="291B25"/>
                    </a:solidFill>
                    <a:latin typeface="Nunito Sans Regular Bold"/>
                  </a:rPr>
                  <a:t>:  </a:t>
                </a:r>
              </a:p>
              <a:p>
                <a:pPr algn="just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2073600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≈3.1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rad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2835" dirty="0">
                  <a:solidFill>
                    <a:srgbClr val="291B25"/>
                  </a:solidFill>
                  <a:latin typeface="Nunito Sans Regular Bold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lang="en-US" sz="2835" dirty="0" err="1">
                    <a:solidFill>
                      <a:srgbClr val="291B25"/>
                    </a:solidFill>
                    <a:latin typeface="Nunito Sans Regular Bold"/>
                  </a:rPr>
                  <a:t>Tốc</a:t>
                </a:r>
                <a:r>
                  <a:rPr lang="en-US" sz="2835" dirty="0">
                    <a:solidFill>
                      <a:srgbClr val="291B25"/>
                    </a:solidFill>
                    <a:latin typeface="Nunito Sans Regular Bold"/>
                  </a:rPr>
                  <a:t> độ </a:t>
                </a:r>
                <a:r>
                  <a:rPr lang="en-US" sz="2835" dirty="0" err="1">
                    <a:solidFill>
                      <a:srgbClr val="291B25"/>
                    </a:solidFill>
                    <a:latin typeface="Nunito Sans Regular Bold"/>
                  </a:rPr>
                  <a:t>của</a:t>
                </a:r>
                <a:r>
                  <a:rPr lang="en-US" sz="2835" dirty="0">
                    <a:solidFill>
                      <a:srgbClr val="291B25"/>
                    </a:solidFill>
                    <a:latin typeface="Nunito Sans Regular Bold"/>
                  </a:rPr>
                  <a:t> </a:t>
                </a:r>
                <a:r>
                  <a:rPr lang="en-US" sz="2835" dirty="0" err="1">
                    <a:solidFill>
                      <a:srgbClr val="291B25"/>
                    </a:solidFill>
                    <a:latin typeface="Nunito Sans Regular Bold"/>
                  </a:rPr>
                  <a:t>điểm</a:t>
                </a:r>
                <a:r>
                  <a:rPr lang="en-US" sz="2835" dirty="0">
                    <a:solidFill>
                      <a:srgbClr val="291B25"/>
                    </a:solidFill>
                    <a:latin typeface="Nunito Sans Regular Bold"/>
                  </a:rPr>
                  <a:t> đó </a:t>
                </a:r>
                <a:r>
                  <a:rPr lang="en-US" sz="2835" dirty="0" err="1">
                    <a:solidFill>
                      <a:srgbClr val="291B25"/>
                    </a:solidFill>
                    <a:latin typeface="Nunito Sans Regular Bold"/>
                  </a:rPr>
                  <a:t>là</a:t>
                </a:r>
                <a:r>
                  <a:rPr lang="en-US" sz="2835">
                    <a:solidFill>
                      <a:srgbClr val="291B25"/>
                    </a:solidFill>
                    <a:latin typeface="Nunito Sans Regular Bold"/>
                  </a:rPr>
                  <a:t>: </a:t>
                </a:r>
              </a:p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ωr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3.1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.6,4.1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en-US" sz="3200" i="1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=19,2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2835">
                    <a:solidFill>
                      <a:srgbClr val="291B25"/>
                    </a:solidFill>
                    <a:latin typeface="Nunito Sans Regular Bold"/>
                  </a:rPr>
                  <a:t> </a:t>
                </a:r>
                <a:endParaRPr lang="en-US" sz="2835" dirty="0">
                  <a:solidFill>
                    <a:srgbClr val="291B25"/>
                  </a:solidFill>
                  <a:latin typeface="Nunito Sans Regular Bold"/>
                </a:endParaRPr>
              </a:p>
            </p:txBody>
          </p:sp>
        </mc:Choice>
        <mc:Fallback xmlns="">
          <p:sp>
            <p:nvSpPr>
              <p:cNvPr id="2" name="TextBox 12" descr="21 Duong Linh">
                <a:extLst>
                  <a:ext uri="{FF2B5EF4-FFF2-40B4-BE49-F238E27FC236}">
                    <a16:creationId xmlns:a16="http://schemas.microsoft.com/office/drawing/2014/main" id="{A6EB84D4-3FBF-7B5C-47D5-8CDC52C93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400" y="1263954"/>
                <a:ext cx="5562600" cy="4684744"/>
              </a:xfrm>
              <a:prstGeom prst="rect">
                <a:avLst/>
              </a:prstGeom>
              <a:blipFill>
                <a:blip r:embed="rId11"/>
                <a:stretch>
                  <a:fillRect l="-3943" t="-14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0419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4k cho điện thoại, pc đẹp lung linh chuẩn Full HD">
            <a:extLst>
              <a:ext uri="{FF2B5EF4-FFF2-40B4-BE49-F238E27FC236}">
                <a16:creationId xmlns:a16="http://schemas.microsoft.com/office/drawing/2014/main" id="{CDD08523-3B62-AB0B-C1FC-9F181A117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464" y="-428656"/>
            <a:ext cx="13850433" cy="779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6CF775-3E95-BAB3-4689-C65CD199BD38}"/>
              </a:ext>
            </a:extLst>
          </p:cNvPr>
          <p:cNvSpPr txBox="1"/>
          <p:nvPr/>
        </p:nvSpPr>
        <p:spPr>
          <a:xfrm>
            <a:off x="3615203" y="2605834"/>
            <a:ext cx="7036525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6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75380165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004800" cy="731520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98D9B-A4E0-2549-FF55-B3F720E7CD0D}"/>
              </a:ext>
            </a:extLst>
          </p:cNvPr>
          <p:cNvSpPr txBox="1"/>
          <p:nvPr/>
        </p:nvSpPr>
        <p:spPr>
          <a:xfrm>
            <a:off x="869198" y="958997"/>
            <a:ext cx="12057638" cy="3944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6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 1.</a:t>
            </a:r>
            <a:r>
              <a:rPr lang="vi-VN" sz="2560" dirty="0">
                <a:latin typeface="+mj-lt"/>
              </a:rPr>
              <a:t> Hai điểm A, B nằm trên cùng bán kính của một vô lăng đang quay đều cách nhau 20cm. Điểm A ở phía ngoài có vận tốc v</a:t>
            </a:r>
            <a:r>
              <a:rPr lang="vi-VN" sz="2560" baseline="-25000" dirty="0">
                <a:latin typeface="+mj-lt"/>
              </a:rPr>
              <a:t>A </a:t>
            </a:r>
            <a:r>
              <a:rPr lang="vi-VN" sz="2560" dirty="0">
                <a:latin typeface="+mj-lt"/>
              </a:rPr>
              <a:t>= 0,6m/s, còn điểm B có vận tốc v­</a:t>
            </a:r>
            <a:r>
              <a:rPr lang="vi-VN" sz="2560" baseline="-25000" dirty="0">
                <a:latin typeface="+mj-lt"/>
              </a:rPr>
              <a:t>B </a:t>
            </a:r>
            <a:r>
              <a:rPr lang="vi-VN" sz="2560" dirty="0">
                <a:latin typeface="+mj-lt"/>
              </a:rPr>
              <a:t>= 0,2m/s. Tính vận tốc góc của vô lăng và khoảng cách từ điểm B đến trục quay. </a:t>
            </a:r>
            <a:endParaRPr lang="en-US" sz="2560" dirty="0">
              <a:latin typeface="+mj-lt"/>
            </a:endParaRPr>
          </a:p>
          <a:p>
            <a:pPr>
              <a:lnSpc>
                <a:spcPct val="130000"/>
              </a:lnSpc>
              <a:spcAft>
                <a:spcPts val="853"/>
              </a:spcAft>
            </a:pP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 (rad/s); 0,2m</a:t>
            </a:r>
          </a:p>
          <a:p>
            <a:pPr>
              <a:lnSpc>
                <a:spcPct val="130000"/>
              </a:lnSpc>
              <a:spcAft>
                <a:spcPts val="853"/>
              </a:spcAft>
            </a:pPr>
            <a:r>
              <a:rPr lang="vi-VN" sz="256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(rad/s); 0,2m</a:t>
            </a:r>
          </a:p>
          <a:p>
            <a:pPr>
              <a:lnSpc>
                <a:spcPct val="130000"/>
              </a:lnSpc>
              <a:spcAft>
                <a:spcPts val="853"/>
              </a:spcAft>
            </a:pPr>
            <a:r>
              <a:rPr lang="vi-VN" sz="256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(rad/s); 0,1m	</a:t>
            </a:r>
          </a:p>
          <a:p>
            <a:r>
              <a:rPr lang="vi-VN" sz="256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 (rad/s); 3m</a:t>
            </a:r>
          </a:p>
          <a:p>
            <a:endParaRPr lang="en-US" sz="256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2B60D6-146F-3A08-8906-1DB6FA8CC170}"/>
              </a:ext>
            </a:extLst>
          </p:cNvPr>
          <p:cNvSpPr txBox="1"/>
          <p:nvPr/>
        </p:nvSpPr>
        <p:spPr>
          <a:xfrm>
            <a:off x="766355" y="4356070"/>
            <a:ext cx="11874311" cy="232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853"/>
              </a:spcAft>
            </a:pPr>
            <a:r>
              <a:rPr lang="vi-VN" sz="256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 2.</a:t>
            </a:r>
            <a:r>
              <a:rPr lang="vi-VN" sz="256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cm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cm.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487695" indent="-487695">
              <a:lnSpc>
                <a:spcPct val="130000"/>
              </a:lnSpc>
              <a:spcAft>
                <a:spcPts val="853"/>
              </a:spcAft>
              <a:buAutoNum type="alphaUcPeriod"/>
            </a:pP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0,1454.10</a:t>
            </a:r>
            <a:r>
              <a:rPr lang="en-US" sz="256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m/s				</a:t>
            </a:r>
            <a:r>
              <a:rPr lang="vi-VN" sz="256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0,1454.10</a:t>
            </a:r>
            <a:r>
              <a:rPr lang="en-US" sz="256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r>
              <a:rPr lang="vi-VN" sz="256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en-US" sz="256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7695" indent="-487695">
              <a:lnSpc>
                <a:spcPct val="130000"/>
              </a:lnSpc>
              <a:spcAft>
                <a:spcPts val="853"/>
              </a:spcAft>
              <a:buAutoNum type="alphaUcPeriod"/>
            </a:pPr>
            <a:r>
              <a:rPr lang="vi-VN" sz="256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0,5414.10</a:t>
            </a:r>
            <a:r>
              <a:rPr lang="en-US" sz="256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m/s			</a:t>
            </a:r>
            <a:r>
              <a:rPr lang="vi-VN" sz="256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0,1541.10</a:t>
            </a:r>
            <a:r>
              <a:rPr lang="en-US" sz="256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sz="2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endParaRPr lang="en-US" sz="256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9E8F14-07F4-616B-5893-8F604BAC65F4}"/>
              </a:ext>
            </a:extLst>
          </p:cNvPr>
          <p:cNvSpPr/>
          <p:nvPr/>
        </p:nvSpPr>
        <p:spPr>
          <a:xfrm>
            <a:off x="6275546" y="5603283"/>
            <a:ext cx="427964" cy="3738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E63056-D2A3-1215-4E69-8328810EE3DC}"/>
              </a:ext>
            </a:extLst>
          </p:cNvPr>
          <p:cNvSpPr/>
          <p:nvPr/>
        </p:nvSpPr>
        <p:spPr>
          <a:xfrm>
            <a:off x="869199" y="3502702"/>
            <a:ext cx="404741" cy="3738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94974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/>
          <a:stretch/>
        </p:blipFill>
        <p:spPr>
          <a:xfrm>
            <a:off x="2" y="1"/>
            <a:ext cx="13004799" cy="7315201"/>
          </a:xfrm>
        </p:spPr>
      </p:pic>
      <p:sp>
        <p:nvSpPr>
          <p:cNvPr id="3" name="Rectangle 2"/>
          <p:cNvSpPr/>
          <p:nvPr/>
        </p:nvSpPr>
        <p:spPr>
          <a:xfrm>
            <a:off x="496388" y="1143000"/>
            <a:ext cx="12012023" cy="3869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32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r>
              <a:rPr lang="vi-VN" sz="32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10cm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0,2s, 20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/s; 5,283 m/s	</a:t>
            </a:r>
          </a:p>
          <a:p>
            <a:pPr>
              <a:lnSpc>
                <a:spcPct val="130000"/>
              </a:lnSpc>
            </a:pP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0,3s, 30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/s; 4,283 m/s	</a:t>
            </a:r>
          </a:p>
          <a:p>
            <a:pPr>
              <a:lnSpc>
                <a:spcPct val="130000"/>
              </a:lnSpc>
            </a:pP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0,1s,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/s; 6,283 m/s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0,4s, 40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/s; 3,283 m/s</a:t>
            </a:r>
          </a:p>
        </p:txBody>
      </p:sp>
      <p:sp>
        <p:nvSpPr>
          <p:cNvPr id="7" name="Oval 6"/>
          <p:cNvSpPr/>
          <p:nvPr/>
        </p:nvSpPr>
        <p:spPr>
          <a:xfrm>
            <a:off x="463876" y="3810000"/>
            <a:ext cx="584442" cy="4975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</p:spTree>
    <p:extLst>
      <p:ext uri="{BB962C8B-B14F-4D97-AF65-F5344CB8AC3E}">
        <p14:creationId xmlns:p14="http://schemas.microsoft.com/office/powerpoint/2010/main" val="2597185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 Duong Linh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1760" y="-325120"/>
            <a:ext cx="9997440" cy="4334933"/>
          </a:xfrm>
          <a:prstGeom prst="rect">
            <a:avLst/>
          </a:prstGeom>
        </p:spPr>
      </p:pic>
      <p:sp>
        <p:nvSpPr>
          <p:cNvPr id="5" name="TextBox 4" descr="21 Duong Linh"/>
          <p:cNvSpPr txBox="1"/>
          <p:nvPr/>
        </p:nvSpPr>
        <p:spPr>
          <a:xfrm>
            <a:off x="3169920" y="1381761"/>
            <a:ext cx="674624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 vị của động lượng bằng</a:t>
            </a:r>
            <a:endParaRPr lang="en-US" sz="4267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21 Duong Linh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1201" y="3495041"/>
            <a:ext cx="3747437" cy="613803"/>
          </a:xfrm>
          <a:prstGeom prst="rect">
            <a:avLst/>
          </a:prstGeom>
        </p:spPr>
      </p:pic>
      <p:sp>
        <p:nvSpPr>
          <p:cNvPr id="7" name="Oval 6" descr="21 Duong Linh"/>
          <p:cNvSpPr/>
          <p:nvPr/>
        </p:nvSpPr>
        <p:spPr>
          <a:xfrm>
            <a:off x="2275840" y="341376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pic>
        <p:nvPicPr>
          <p:cNvPr id="8" name="Picture 7" descr="21 Duong Linh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1201" y="4389121"/>
            <a:ext cx="3747437" cy="613803"/>
          </a:xfrm>
          <a:prstGeom prst="rect">
            <a:avLst/>
          </a:prstGeom>
        </p:spPr>
      </p:pic>
      <p:pic>
        <p:nvPicPr>
          <p:cNvPr id="9" name="Picture 8" descr="21 Duong Linh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1201" y="5445761"/>
            <a:ext cx="3747437" cy="613803"/>
          </a:xfrm>
          <a:prstGeom prst="rect">
            <a:avLst/>
          </a:prstGeom>
        </p:spPr>
      </p:pic>
      <p:pic>
        <p:nvPicPr>
          <p:cNvPr id="10" name="Picture 9" descr="21 Duong Linh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1201" y="6421121"/>
            <a:ext cx="3747437" cy="613803"/>
          </a:xfrm>
          <a:prstGeom prst="rect">
            <a:avLst/>
          </a:prstGeom>
        </p:spPr>
      </p:pic>
      <p:sp>
        <p:nvSpPr>
          <p:cNvPr id="11" name="Oval 10" descr="21 Duong Linh"/>
          <p:cNvSpPr/>
          <p:nvPr/>
        </p:nvSpPr>
        <p:spPr>
          <a:xfrm>
            <a:off x="2275840" y="536448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2" name="Oval 11" descr="21 Duong Linh"/>
          <p:cNvSpPr/>
          <p:nvPr/>
        </p:nvSpPr>
        <p:spPr>
          <a:xfrm>
            <a:off x="2275840" y="430784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3" name="Oval 12" descr="21 Duong Linh"/>
          <p:cNvSpPr/>
          <p:nvPr/>
        </p:nvSpPr>
        <p:spPr>
          <a:xfrm>
            <a:off x="2275840" y="633984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4" name="TextBox 13" descr="21 Duong Linh"/>
          <p:cNvSpPr txBox="1"/>
          <p:nvPr/>
        </p:nvSpPr>
        <p:spPr>
          <a:xfrm>
            <a:off x="2357120" y="3495041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 descr="21 Duong Linh"/>
          <p:cNvSpPr txBox="1"/>
          <p:nvPr/>
        </p:nvSpPr>
        <p:spPr>
          <a:xfrm>
            <a:off x="2357120" y="6421121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 descr="21 Duong Linh"/>
          <p:cNvSpPr txBox="1"/>
          <p:nvPr/>
        </p:nvSpPr>
        <p:spPr>
          <a:xfrm>
            <a:off x="2357120" y="5445761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 descr="21 Duong Linh"/>
          <p:cNvSpPr txBox="1"/>
          <p:nvPr/>
        </p:nvSpPr>
        <p:spPr>
          <a:xfrm>
            <a:off x="2357120" y="4389121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 descr="21 Duong Linh"/>
          <p:cNvSpPr txBox="1"/>
          <p:nvPr/>
        </p:nvSpPr>
        <p:spPr>
          <a:xfrm>
            <a:off x="3413760" y="3576321"/>
            <a:ext cx="349504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N.s</a:t>
            </a:r>
            <a:endParaRPr lang="en-US" sz="298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 descr="21 Duong Linh"/>
          <p:cNvSpPr txBox="1"/>
          <p:nvPr/>
        </p:nvSpPr>
        <p:spPr>
          <a:xfrm>
            <a:off x="3332480" y="4470401"/>
            <a:ext cx="349504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N/s</a:t>
            </a:r>
          </a:p>
        </p:txBody>
      </p:sp>
      <p:sp>
        <p:nvSpPr>
          <p:cNvPr id="20" name="TextBox 19" descr="21 Duong Linh"/>
          <p:cNvSpPr txBox="1"/>
          <p:nvPr/>
        </p:nvSpPr>
        <p:spPr>
          <a:xfrm>
            <a:off x="3332480" y="5445761"/>
            <a:ext cx="349504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N.m</a:t>
            </a:r>
            <a:endParaRPr lang="en-US" sz="298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 descr="21 Duong Linh"/>
          <p:cNvSpPr txBox="1"/>
          <p:nvPr/>
        </p:nvSpPr>
        <p:spPr>
          <a:xfrm>
            <a:off x="3332480" y="6421121"/>
            <a:ext cx="349504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N.m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/s</a:t>
            </a:r>
          </a:p>
        </p:txBody>
      </p:sp>
      <p:pic>
        <p:nvPicPr>
          <p:cNvPr id="25" name="Picture 14" descr="21 Duong Lin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06279" y="4470401"/>
            <a:ext cx="1219200" cy="114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21 Duong Lin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1159" y="3982720"/>
            <a:ext cx="1869440" cy="1886478"/>
          </a:xfrm>
          <a:prstGeom prst="rect">
            <a:avLst/>
          </a:prstGeom>
          <a:noFill/>
        </p:spPr>
      </p:pic>
      <p:sp>
        <p:nvSpPr>
          <p:cNvPr id="26" name="Cloud 25" descr="21 Duong Linh"/>
          <p:cNvSpPr/>
          <p:nvPr/>
        </p:nvSpPr>
        <p:spPr>
          <a:xfrm>
            <a:off x="10500359" y="3088640"/>
            <a:ext cx="1869440" cy="97536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3" name="Picture 22" descr="21 Duong Linh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926264" y="5995210"/>
            <a:ext cx="1443536" cy="131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5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1 Duong Lin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02401" y="-419648"/>
            <a:ext cx="6934200" cy="8348149"/>
          </a:xfrm>
          <a:prstGeom prst="rect">
            <a:avLst/>
          </a:prstGeom>
        </p:spPr>
      </p:pic>
      <p:pic>
        <p:nvPicPr>
          <p:cNvPr id="10" name="Picture 3" descr="21 Duong Linh">
            <a:extLst>
              <a:ext uri="{FF2B5EF4-FFF2-40B4-BE49-F238E27FC236}">
                <a16:creationId xmlns:a16="http://schemas.microsoft.com/office/drawing/2014/main" id="{507000C7-CC7A-4C35-4D9B-3AB30F732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6896" y="377320"/>
            <a:ext cx="5438480" cy="5853550"/>
          </a:xfrm>
          <a:prstGeom prst="rect">
            <a:avLst/>
          </a:prstGeom>
        </p:spPr>
      </p:pic>
      <p:pic>
        <p:nvPicPr>
          <p:cNvPr id="16" name="Picture 9" descr="21 Duong Linh">
            <a:extLst>
              <a:ext uri="{FF2B5EF4-FFF2-40B4-BE49-F238E27FC236}">
                <a16:creationId xmlns:a16="http://schemas.microsoft.com/office/drawing/2014/main" id="{15FFB5C3-581E-92D0-AA71-C67C6CE671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275287" y="5093047"/>
            <a:ext cx="1212299" cy="2275646"/>
          </a:xfrm>
          <a:prstGeom prst="rect">
            <a:avLst/>
          </a:prstGeom>
        </p:spPr>
      </p:pic>
      <p:sp>
        <p:nvSpPr>
          <p:cNvPr id="7" name="TextBox 8" descr="21 Duong Linh">
            <a:extLst>
              <a:ext uri="{FF2B5EF4-FFF2-40B4-BE49-F238E27FC236}">
                <a16:creationId xmlns:a16="http://schemas.microsoft.com/office/drawing/2014/main" id="{5B5508AC-EA65-DB09-5B8D-729A649A9C37}"/>
              </a:ext>
            </a:extLst>
          </p:cNvPr>
          <p:cNvSpPr txBox="1"/>
          <p:nvPr/>
        </p:nvSpPr>
        <p:spPr>
          <a:xfrm>
            <a:off x="1528013" y="2989961"/>
            <a:ext cx="3316245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9"/>
              </a:lnSpc>
            </a:pPr>
            <a:r>
              <a:rPr lang="en-US" sz="4099">
                <a:solidFill>
                  <a:srgbClr val="FFFFFF"/>
                </a:solidFill>
                <a:latin typeface="Public Sans Bold"/>
              </a:rPr>
              <a:t>Nhiệm vụ </a:t>
            </a:r>
          </a:p>
          <a:p>
            <a:pPr algn="ctr">
              <a:lnSpc>
                <a:spcPts val="4919"/>
              </a:lnSpc>
              <a:spcBef>
                <a:spcPct val="0"/>
              </a:spcBef>
            </a:pPr>
            <a:r>
              <a:rPr lang="en-US" sz="4099">
                <a:solidFill>
                  <a:srgbClr val="FFFFFF"/>
                </a:solidFill>
                <a:latin typeface="Public Sans Bold"/>
              </a:rPr>
              <a:t>về nhà</a:t>
            </a:r>
          </a:p>
        </p:txBody>
      </p:sp>
      <p:grpSp>
        <p:nvGrpSpPr>
          <p:cNvPr id="12" name="Group 4" descr="21 Duong Linh">
            <a:extLst>
              <a:ext uri="{FF2B5EF4-FFF2-40B4-BE49-F238E27FC236}">
                <a16:creationId xmlns:a16="http://schemas.microsoft.com/office/drawing/2014/main" id="{51A5B84F-7F23-241A-F069-201AB1F185A3}"/>
              </a:ext>
            </a:extLst>
          </p:cNvPr>
          <p:cNvGrpSpPr/>
          <p:nvPr/>
        </p:nvGrpSpPr>
        <p:grpSpPr>
          <a:xfrm rot="-128926">
            <a:off x="7490480" y="772765"/>
            <a:ext cx="4498352" cy="2960238"/>
            <a:chOff x="0" y="0"/>
            <a:chExt cx="2020450" cy="149835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F58C9AD-52F1-12F4-602B-FD3CF4CCB34F}"/>
                </a:ext>
              </a:extLst>
            </p:cNvPr>
            <p:cNvSpPr/>
            <p:nvPr/>
          </p:nvSpPr>
          <p:spPr>
            <a:xfrm>
              <a:off x="0" y="0"/>
              <a:ext cx="2020450" cy="1498353"/>
            </a:xfrm>
            <a:custGeom>
              <a:avLst/>
              <a:gdLst/>
              <a:ahLst/>
              <a:cxnLst/>
              <a:rect l="l" t="t" r="r" b="b"/>
              <a:pathLst>
                <a:path w="2020450" h="1498353">
                  <a:moveTo>
                    <a:pt x="0" y="0"/>
                  </a:moveTo>
                  <a:lnTo>
                    <a:pt x="2020450" y="0"/>
                  </a:lnTo>
                  <a:lnTo>
                    <a:pt x="2020450" y="1498353"/>
                  </a:lnTo>
                  <a:lnTo>
                    <a:pt x="0" y="1498353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grpSp>
        <p:nvGrpSpPr>
          <p:cNvPr id="14" name="Group 6" descr="21 Duong Linh">
            <a:extLst>
              <a:ext uri="{FF2B5EF4-FFF2-40B4-BE49-F238E27FC236}">
                <a16:creationId xmlns:a16="http://schemas.microsoft.com/office/drawing/2014/main" id="{1B272003-FCD7-6EAD-1E6B-C76B55FAF0B6}"/>
              </a:ext>
            </a:extLst>
          </p:cNvPr>
          <p:cNvGrpSpPr/>
          <p:nvPr/>
        </p:nvGrpSpPr>
        <p:grpSpPr>
          <a:xfrm rot="-128926">
            <a:off x="7475551" y="4570649"/>
            <a:ext cx="4575640" cy="1910221"/>
            <a:chOff x="0" y="0"/>
            <a:chExt cx="2020450" cy="1100071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4B0AA64F-C3BE-9F48-8C82-DE0E32E783DD}"/>
                </a:ext>
              </a:extLst>
            </p:cNvPr>
            <p:cNvSpPr/>
            <p:nvPr/>
          </p:nvSpPr>
          <p:spPr>
            <a:xfrm>
              <a:off x="0" y="0"/>
              <a:ext cx="2020450" cy="1100071"/>
            </a:xfrm>
            <a:custGeom>
              <a:avLst/>
              <a:gdLst/>
              <a:ahLst/>
              <a:cxnLst/>
              <a:rect l="l" t="t" r="r" b="b"/>
              <a:pathLst>
                <a:path w="2020450" h="1100071">
                  <a:moveTo>
                    <a:pt x="0" y="0"/>
                  </a:moveTo>
                  <a:lnTo>
                    <a:pt x="2020450" y="0"/>
                  </a:lnTo>
                  <a:lnTo>
                    <a:pt x="2020450" y="1100071"/>
                  </a:lnTo>
                  <a:lnTo>
                    <a:pt x="0" y="1100071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sp>
        <p:nvSpPr>
          <p:cNvPr id="17" name="TextBox 9" descr="21 Duong Linh">
            <a:extLst>
              <a:ext uri="{FF2B5EF4-FFF2-40B4-BE49-F238E27FC236}">
                <a16:creationId xmlns:a16="http://schemas.microsoft.com/office/drawing/2014/main" id="{15A89E72-8F5C-1E7A-FDDB-97632F539487}"/>
              </a:ext>
            </a:extLst>
          </p:cNvPr>
          <p:cNvSpPr txBox="1"/>
          <p:nvPr/>
        </p:nvSpPr>
        <p:spPr>
          <a:xfrm>
            <a:off x="7950200" y="1115198"/>
            <a:ext cx="3581400" cy="1949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4000"/>
              </a:lnSpc>
              <a:spcBef>
                <a:spcPct val="0"/>
              </a:spcBef>
            </a:pPr>
            <a:r>
              <a:rPr lang="en-US" sz="2799">
                <a:solidFill>
                  <a:srgbClr val="291B25"/>
                </a:solidFill>
                <a:latin typeface="Nunito Sans Regular Bold"/>
              </a:rPr>
              <a:t>1. Tìm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hiểu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thêm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một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số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ví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dụ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về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chuyển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động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tròn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và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chuyển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động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tròn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đều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.</a:t>
            </a:r>
          </a:p>
        </p:txBody>
      </p:sp>
      <p:sp>
        <p:nvSpPr>
          <p:cNvPr id="18" name="TextBox 10" descr="21 Duong Linh">
            <a:extLst>
              <a:ext uri="{FF2B5EF4-FFF2-40B4-BE49-F238E27FC236}">
                <a16:creationId xmlns:a16="http://schemas.microsoft.com/office/drawing/2014/main" id="{0A94304E-886C-4C5D-437D-AA12306E7D20}"/>
              </a:ext>
            </a:extLst>
          </p:cNvPr>
          <p:cNvSpPr txBox="1"/>
          <p:nvPr/>
        </p:nvSpPr>
        <p:spPr>
          <a:xfrm>
            <a:off x="8255000" y="5037552"/>
            <a:ext cx="2999457" cy="976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291B25"/>
                </a:solidFill>
                <a:latin typeface="Nunito Sans Regular Bold"/>
              </a:rPr>
              <a:t>2.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Làm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bài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</a:t>
            </a:r>
            <a:r>
              <a:rPr lang="en-US" sz="2799" dirty="0" err="1">
                <a:solidFill>
                  <a:srgbClr val="291B25"/>
                </a:solidFill>
                <a:latin typeface="Nunito Sans Regular Bold"/>
              </a:rPr>
              <a:t>tập</a:t>
            </a:r>
            <a:r>
              <a:rPr lang="en-US" sz="2799" dirty="0">
                <a:solidFill>
                  <a:srgbClr val="291B25"/>
                </a:solidFill>
                <a:latin typeface="Nunito Sans Regular Bold"/>
              </a:rPr>
              <a:t> SGK – Trang 122</a:t>
            </a:r>
          </a:p>
        </p:txBody>
      </p:sp>
      <p:pic>
        <p:nvPicPr>
          <p:cNvPr id="19" name="Picture 12" descr="21 Duong Linh">
            <a:extLst>
              <a:ext uri="{FF2B5EF4-FFF2-40B4-BE49-F238E27FC236}">
                <a16:creationId xmlns:a16="http://schemas.microsoft.com/office/drawing/2014/main" id="{E1010387-56C3-3C5A-6F58-33EA05843B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98689" y="502047"/>
            <a:ext cx="621856" cy="632201"/>
          </a:xfrm>
          <a:prstGeom prst="rect">
            <a:avLst/>
          </a:prstGeom>
        </p:spPr>
      </p:pic>
      <p:pic>
        <p:nvPicPr>
          <p:cNvPr id="20" name="Picture 13" descr="21 Duong Linh">
            <a:extLst>
              <a:ext uri="{FF2B5EF4-FFF2-40B4-BE49-F238E27FC236}">
                <a16:creationId xmlns:a16="http://schemas.microsoft.com/office/drawing/2014/main" id="{75F23B60-955D-FB81-F7F6-A2FE17F8B8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82063">
            <a:off x="11745319" y="6023956"/>
            <a:ext cx="803014" cy="30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76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1 Duong Linh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377"/>
          <a:stretch/>
        </p:blipFill>
        <p:spPr>
          <a:xfrm rot="857475">
            <a:off x="-199326" y="3865256"/>
            <a:ext cx="4876877" cy="4074485"/>
          </a:xfrm>
          <a:prstGeom prst="rect">
            <a:avLst/>
          </a:prstGeom>
        </p:spPr>
      </p:pic>
      <p:pic>
        <p:nvPicPr>
          <p:cNvPr id="3" name="Picture 3" descr="21 Duong Linh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4757"/>
          <a:stretch/>
        </p:blipFill>
        <p:spPr>
          <a:xfrm rot="-954650">
            <a:off x="8338885" y="-774257"/>
            <a:ext cx="4145053" cy="3601449"/>
          </a:xfrm>
          <a:prstGeom prst="rect">
            <a:avLst/>
          </a:prstGeom>
        </p:spPr>
      </p:pic>
      <p:sp>
        <p:nvSpPr>
          <p:cNvPr id="4" name="AutoShape 4" descr="21 Duong Linh"/>
          <p:cNvSpPr/>
          <p:nvPr/>
        </p:nvSpPr>
        <p:spPr>
          <a:xfrm rot="-78937">
            <a:off x="2391548" y="2082450"/>
            <a:ext cx="8166545" cy="3316610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5" name="AutoShape 5" descr="21 Duong Linh"/>
          <p:cNvSpPr/>
          <p:nvPr/>
        </p:nvSpPr>
        <p:spPr>
          <a:xfrm>
            <a:off x="2557921" y="2199942"/>
            <a:ext cx="7839538" cy="3087780"/>
          </a:xfrm>
          <a:prstGeom prst="rect">
            <a:avLst/>
          </a:prstGeom>
          <a:solidFill>
            <a:srgbClr val="F6F6E9"/>
          </a:solidFill>
        </p:spPr>
      </p:sp>
      <p:sp>
        <p:nvSpPr>
          <p:cNvPr id="6" name="TextBox 6" descr="21 Duong Linh"/>
          <p:cNvSpPr txBox="1"/>
          <p:nvPr/>
        </p:nvSpPr>
        <p:spPr>
          <a:xfrm>
            <a:off x="4020547" y="3285269"/>
            <a:ext cx="490854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66"/>
              </a:lnSpc>
            </a:pPr>
            <a:r>
              <a:rPr lang="en-US" sz="7166">
                <a:solidFill>
                  <a:srgbClr val="291B25"/>
                </a:solidFill>
                <a:latin typeface="Bubblebody Neue"/>
              </a:rPr>
              <a:t>Thank you!</a:t>
            </a:r>
          </a:p>
        </p:txBody>
      </p:sp>
      <p:pic>
        <p:nvPicPr>
          <p:cNvPr id="7" name="Picture 7" descr="21 Duong Linh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75870"/>
          <a:stretch/>
        </p:blipFill>
        <p:spPr>
          <a:xfrm rot="-707110">
            <a:off x="1181575" y="-528249"/>
            <a:ext cx="3846016" cy="1154808"/>
          </a:xfrm>
          <a:prstGeom prst="rect">
            <a:avLst/>
          </a:prstGeom>
        </p:spPr>
      </p:pic>
      <p:pic>
        <p:nvPicPr>
          <p:cNvPr id="8" name="Picture 8" descr="21 Duong Linh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7071">
            <a:off x="8104349" y="6704693"/>
            <a:ext cx="2787966" cy="811045"/>
          </a:xfrm>
          <a:prstGeom prst="rect">
            <a:avLst/>
          </a:prstGeom>
        </p:spPr>
      </p:pic>
      <p:pic>
        <p:nvPicPr>
          <p:cNvPr id="9" name="Picture 9" descr="21 Duong Linh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50842">
            <a:off x="9788757" y="3378106"/>
            <a:ext cx="1078969" cy="2025369"/>
          </a:xfrm>
          <a:prstGeom prst="rect">
            <a:avLst/>
          </a:prstGeom>
        </p:spPr>
      </p:pic>
      <p:pic>
        <p:nvPicPr>
          <p:cNvPr id="10" name="Picture 10" descr="21 Duong Linh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773927" y="1788401"/>
            <a:ext cx="899199" cy="1003163"/>
          </a:xfrm>
          <a:prstGeom prst="rect">
            <a:avLst/>
          </a:prstGeom>
        </p:spPr>
      </p:pic>
      <p:pic>
        <p:nvPicPr>
          <p:cNvPr id="11" name="Picture 11" descr="21 Duong Linh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323304">
            <a:off x="2323331" y="4659578"/>
            <a:ext cx="1102955" cy="41511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21 Duong Lin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6279" y="4470401"/>
            <a:ext cx="1219200" cy="114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21 Duong Linh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81760" y="-512381"/>
            <a:ext cx="9997440" cy="4703381"/>
          </a:xfrm>
          <a:prstGeom prst="rect">
            <a:avLst/>
          </a:prstGeom>
        </p:spPr>
      </p:pic>
      <p:sp>
        <p:nvSpPr>
          <p:cNvPr id="5" name="TextBox 4" descr="21 Duong Linh"/>
          <p:cNvSpPr txBox="1"/>
          <p:nvPr/>
        </p:nvSpPr>
        <p:spPr>
          <a:xfrm>
            <a:off x="3189424" y="1091962"/>
            <a:ext cx="6746240" cy="176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2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các hiện tượng sau đây, hiện tượng nào không liên quan đến định luật bảo toàn động lượng?</a:t>
            </a:r>
            <a:endParaRPr lang="en-US" sz="3627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21 Duong Linh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51199" y="3352800"/>
            <a:ext cx="5933439" cy="964501"/>
          </a:xfrm>
          <a:prstGeom prst="rect">
            <a:avLst/>
          </a:prstGeom>
        </p:spPr>
      </p:pic>
      <p:sp>
        <p:nvSpPr>
          <p:cNvPr id="7" name="Oval 6" descr="21 Duong Linh"/>
          <p:cNvSpPr/>
          <p:nvPr/>
        </p:nvSpPr>
        <p:spPr>
          <a:xfrm>
            <a:off x="2275840" y="643128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pic>
        <p:nvPicPr>
          <p:cNvPr id="8" name="Picture 7" descr="21 Duong Linh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51199" y="4495800"/>
            <a:ext cx="5933439" cy="917543"/>
          </a:xfrm>
          <a:prstGeom prst="rect">
            <a:avLst/>
          </a:prstGeom>
        </p:spPr>
      </p:pic>
      <p:pic>
        <p:nvPicPr>
          <p:cNvPr id="9" name="Picture 8" descr="21 Duong Linh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9660" y="5578476"/>
            <a:ext cx="5944978" cy="613803"/>
          </a:xfrm>
          <a:prstGeom prst="rect">
            <a:avLst/>
          </a:prstGeom>
        </p:spPr>
      </p:pic>
      <p:pic>
        <p:nvPicPr>
          <p:cNvPr id="10" name="Picture 9" descr="21 Duong Linh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51200" y="6484710"/>
            <a:ext cx="5933438" cy="613803"/>
          </a:xfrm>
          <a:prstGeom prst="rect">
            <a:avLst/>
          </a:prstGeom>
        </p:spPr>
      </p:pic>
      <p:sp>
        <p:nvSpPr>
          <p:cNvPr id="11" name="Oval 10" descr="21 Duong Linh"/>
          <p:cNvSpPr/>
          <p:nvPr/>
        </p:nvSpPr>
        <p:spPr>
          <a:xfrm>
            <a:off x="2275840" y="551688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2" name="Oval 11" descr="21 Duong Linh"/>
          <p:cNvSpPr/>
          <p:nvPr/>
        </p:nvSpPr>
        <p:spPr>
          <a:xfrm>
            <a:off x="2275840" y="4533327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3" name="Oval 12" descr="21 Duong Linh"/>
          <p:cNvSpPr/>
          <p:nvPr/>
        </p:nvSpPr>
        <p:spPr>
          <a:xfrm>
            <a:off x="2275840" y="3515359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4" name="TextBox 13" descr="21 Duong Linh"/>
          <p:cNvSpPr txBox="1"/>
          <p:nvPr/>
        </p:nvSpPr>
        <p:spPr>
          <a:xfrm>
            <a:off x="2357120" y="6512561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 descr="21 Duong Linh"/>
          <p:cNvSpPr txBox="1"/>
          <p:nvPr/>
        </p:nvSpPr>
        <p:spPr>
          <a:xfrm>
            <a:off x="2357120" y="3596640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 descr="21 Duong Linh"/>
          <p:cNvSpPr txBox="1"/>
          <p:nvPr/>
        </p:nvSpPr>
        <p:spPr>
          <a:xfrm>
            <a:off x="2357120" y="5598161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 descr="21 Duong Linh"/>
          <p:cNvSpPr txBox="1"/>
          <p:nvPr/>
        </p:nvSpPr>
        <p:spPr>
          <a:xfrm>
            <a:off x="2357120" y="4614608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 descr="21 Duong Linh"/>
          <p:cNvSpPr txBox="1"/>
          <p:nvPr/>
        </p:nvSpPr>
        <p:spPr>
          <a:xfrm>
            <a:off x="3332480" y="3362959"/>
            <a:ext cx="5852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nhảy từ thuyền lên bờ làm cho thuyền chuyển động ngược lại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 descr="21 Duong Linh"/>
          <p:cNvSpPr txBox="1"/>
          <p:nvPr/>
        </p:nvSpPr>
        <p:spPr>
          <a:xfrm>
            <a:off x="3239658" y="4508860"/>
            <a:ext cx="5944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ôtô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 descr="21 Duong Linh"/>
          <p:cNvSpPr txBox="1"/>
          <p:nvPr/>
        </p:nvSpPr>
        <p:spPr>
          <a:xfrm>
            <a:off x="3368374" y="5603559"/>
            <a:ext cx="581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 descr="21 Duong Linh"/>
          <p:cNvSpPr txBox="1"/>
          <p:nvPr/>
        </p:nvSpPr>
        <p:spPr>
          <a:xfrm>
            <a:off x="3332480" y="6512561"/>
            <a:ext cx="528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dậm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21 Duong Lin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1159" y="3982720"/>
            <a:ext cx="1869440" cy="1886478"/>
          </a:xfrm>
          <a:prstGeom prst="rect">
            <a:avLst/>
          </a:prstGeom>
          <a:noFill/>
        </p:spPr>
      </p:pic>
      <p:sp>
        <p:nvSpPr>
          <p:cNvPr id="24" name="Cloud 23" descr="21 Duong Linh"/>
          <p:cNvSpPr/>
          <p:nvPr/>
        </p:nvSpPr>
        <p:spPr>
          <a:xfrm>
            <a:off x="10500359" y="3088640"/>
            <a:ext cx="1869440" cy="97536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21 Duong Linh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926264" y="5995210"/>
            <a:ext cx="1443536" cy="131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21 Duong Lin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6279" y="4470401"/>
            <a:ext cx="1219200" cy="114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21 Duong Linh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0101" y="-290701"/>
            <a:ext cx="9997440" cy="4079279"/>
          </a:xfrm>
          <a:prstGeom prst="rect">
            <a:avLst/>
          </a:prstGeom>
        </p:spPr>
      </p:pic>
      <p:sp>
        <p:nvSpPr>
          <p:cNvPr id="5" name="TextBox 4" descr="21 Duong Linh"/>
          <p:cNvSpPr txBox="1"/>
          <p:nvPr/>
        </p:nvSpPr>
        <p:spPr>
          <a:xfrm>
            <a:off x="3169920" y="1381760"/>
            <a:ext cx="674624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Véc tơ động lượng là véc tơ </a:t>
            </a:r>
            <a:endParaRPr lang="en-US" sz="4267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21 Duong Linh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1200" y="3264471"/>
            <a:ext cx="5537200" cy="844372"/>
          </a:xfrm>
          <a:prstGeom prst="rect">
            <a:avLst/>
          </a:prstGeom>
        </p:spPr>
      </p:pic>
      <p:sp>
        <p:nvSpPr>
          <p:cNvPr id="7" name="Oval 6" descr="21 Duong Linh"/>
          <p:cNvSpPr/>
          <p:nvPr/>
        </p:nvSpPr>
        <p:spPr>
          <a:xfrm>
            <a:off x="2275840" y="438912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pic>
        <p:nvPicPr>
          <p:cNvPr id="8" name="Picture 7" descr="21 Duong Linh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1200" y="4224967"/>
            <a:ext cx="5537200" cy="949781"/>
          </a:xfrm>
          <a:prstGeom prst="rect">
            <a:avLst/>
          </a:prstGeom>
        </p:spPr>
      </p:pic>
      <p:pic>
        <p:nvPicPr>
          <p:cNvPr id="9" name="Picture 8" descr="21 Duong Linh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1200" y="5299355"/>
            <a:ext cx="5537200" cy="850752"/>
          </a:xfrm>
          <a:prstGeom prst="rect">
            <a:avLst/>
          </a:prstGeom>
        </p:spPr>
      </p:pic>
      <p:pic>
        <p:nvPicPr>
          <p:cNvPr id="10" name="Picture 9" descr="21 Duong Linh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1200" y="6312532"/>
            <a:ext cx="5537200" cy="856263"/>
          </a:xfrm>
          <a:prstGeom prst="rect">
            <a:avLst/>
          </a:prstGeom>
        </p:spPr>
      </p:pic>
      <p:sp>
        <p:nvSpPr>
          <p:cNvPr id="11" name="Oval 10" descr="21 Duong Linh"/>
          <p:cNvSpPr/>
          <p:nvPr/>
        </p:nvSpPr>
        <p:spPr>
          <a:xfrm>
            <a:off x="2275840" y="536448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2" name="Oval 11" descr="21 Duong Linh"/>
          <p:cNvSpPr/>
          <p:nvPr/>
        </p:nvSpPr>
        <p:spPr>
          <a:xfrm>
            <a:off x="2275840" y="335280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3" name="Oval 12" descr="21 Duong Linh"/>
          <p:cNvSpPr/>
          <p:nvPr/>
        </p:nvSpPr>
        <p:spPr>
          <a:xfrm>
            <a:off x="2275840" y="633984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4" name="TextBox 13" descr="21 Duong Linh"/>
          <p:cNvSpPr txBox="1"/>
          <p:nvPr/>
        </p:nvSpPr>
        <p:spPr>
          <a:xfrm>
            <a:off x="2357120" y="4470401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 descr="21 Duong Linh"/>
          <p:cNvSpPr txBox="1"/>
          <p:nvPr/>
        </p:nvSpPr>
        <p:spPr>
          <a:xfrm>
            <a:off x="2357120" y="6421121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 descr="21 Duong Linh"/>
          <p:cNvSpPr txBox="1"/>
          <p:nvPr/>
        </p:nvSpPr>
        <p:spPr>
          <a:xfrm>
            <a:off x="2357120" y="5445761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 descr="21 Duong Linh"/>
          <p:cNvSpPr txBox="1"/>
          <p:nvPr/>
        </p:nvSpPr>
        <p:spPr>
          <a:xfrm>
            <a:off x="2357120" y="3434081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 descr="21 Duong Linh"/>
          <p:cNvSpPr txBox="1"/>
          <p:nvPr/>
        </p:nvSpPr>
        <p:spPr>
          <a:xfrm>
            <a:off x="3332480" y="3181849"/>
            <a:ext cx="5455920" cy="101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 phương, ngược chiều với véc tơ vận tốc</a:t>
            </a:r>
            <a:endParaRPr lang="en-US" sz="298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 descr="21 Duong Linh"/>
          <p:cNvSpPr txBox="1"/>
          <p:nvPr/>
        </p:nvSpPr>
        <p:spPr>
          <a:xfrm>
            <a:off x="3388048" y="4191000"/>
            <a:ext cx="5400351" cy="101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 phương, cùng chiều với véc tơ vận tốc</a:t>
            </a:r>
            <a:endParaRPr lang="en-US" sz="298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 descr="21 Duong Linh"/>
          <p:cNvSpPr txBox="1"/>
          <p:nvPr/>
        </p:nvSpPr>
        <p:spPr>
          <a:xfrm>
            <a:off x="3366913" y="5200420"/>
            <a:ext cx="5400351" cy="101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phương hợp với véc tơ vận tốc một góc </a:t>
            </a:r>
            <a:r>
              <a:rPr lang="el-GR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vi-VN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bất kỳ</a:t>
            </a:r>
            <a:endParaRPr lang="en-US" sz="298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 descr="21 Duong Linh"/>
          <p:cNvSpPr txBox="1"/>
          <p:nvPr/>
        </p:nvSpPr>
        <p:spPr>
          <a:xfrm>
            <a:off x="3345337" y="6235000"/>
            <a:ext cx="5421927" cy="101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phương vuông góc với véc tơ vận tốc</a:t>
            </a:r>
            <a:endParaRPr lang="en-US" sz="298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21 Duong Lin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1159" y="3982720"/>
            <a:ext cx="1869440" cy="1886478"/>
          </a:xfrm>
          <a:prstGeom prst="rect">
            <a:avLst/>
          </a:prstGeom>
          <a:noFill/>
        </p:spPr>
      </p:pic>
      <p:sp>
        <p:nvSpPr>
          <p:cNvPr id="24" name="Cloud 23" descr="21 Duong Linh"/>
          <p:cNvSpPr/>
          <p:nvPr/>
        </p:nvSpPr>
        <p:spPr>
          <a:xfrm>
            <a:off x="10500359" y="3088640"/>
            <a:ext cx="1869440" cy="97536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21 Duong Linh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926264" y="5995210"/>
            <a:ext cx="1443536" cy="131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1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21 Duong Lin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7679" y="4470401"/>
            <a:ext cx="1219200" cy="114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21 Duong Linh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1760" y="-325120"/>
            <a:ext cx="9997440" cy="4334933"/>
          </a:xfrm>
          <a:prstGeom prst="rect">
            <a:avLst/>
          </a:prstGeom>
        </p:spPr>
      </p:pic>
      <p:sp>
        <p:nvSpPr>
          <p:cNvPr id="5" name="TextBox 4" descr="21 Duong Linh"/>
          <p:cNvSpPr txBox="1"/>
          <p:nvPr/>
        </p:nvSpPr>
        <p:spPr>
          <a:xfrm>
            <a:off x="3169920" y="1381762"/>
            <a:ext cx="674624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 chạm nào sau đây là va chạm mềm?</a:t>
            </a:r>
            <a:endParaRPr lang="en-US" sz="4267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21 Duong Linh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1200" y="3283433"/>
            <a:ext cx="5344158" cy="825410"/>
          </a:xfrm>
          <a:prstGeom prst="rect">
            <a:avLst/>
          </a:prstGeom>
        </p:spPr>
      </p:pic>
      <p:sp>
        <p:nvSpPr>
          <p:cNvPr id="7" name="Oval 6" descr="21 Duong Linh"/>
          <p:cNvSpPr/>
          <p:nvPr/>
        </p:nvSpPr>
        <p:spPr>
          <a:xfrm>
            <a:off x="2275840" y="544576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pic>
        <p:nvPicPr>
          <p:cNvPr id="8" name="Picture 7" descr="21 Duong Linh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1200" y="4277563"/>
            <a:ext cx="5344158" cy="825410"/>
          </a:xfrm>
          <a:prstGeom prst="rect">
            <a:avLst/>
          </a:prstGeom>
        </p:spPr>
      </p:pic>
      <p:pic>
        <p:nvPicPr>
          <p:cNvPr id="9" name="Picture 8" descr="21 Duong Linh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1200" y="5283200"/>
            <a:ext cx="5344158" cy="894080"/>
          </a:xfrm>
          <a:prstGeom prst="rect">
            <a:avLst/>
          </a:prstGeom>
        </p:spPr>
      </p:pic>
      <p:pic>
        <p:nvPicPr>
          <p:cNvPr id="10" name="Picture 9" descr="21 Duong Linh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1199" y="6339841"/>
            <a:ext cx="5344157" cy="883053"/>
          </a:xfrm>
          <a:prstGeom prst="rect">
            <a:avLst/>
          </a:prstGeom>
        </p:spPr>
      </p:pic>
      <p:sp>
        <p:nvSpPr>
          <p:cNvPr id="11" name="Oval 10" descr="21 Duong Linh"/>
          <p:cNvSpPr/>
          <p:nvPr/>
        </p:nvSpPr>
        <p:spPr>
          <a:xfrm>
            <a:off x="2275840" y="438912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2" name="Oval 11" descr="21 Duong Linh"/>
          <p:cNvSpPr/>
          <p:nvPr/>
        </p:nvSpPr>
        <p:spPr>
          <a:xfrm>
            <a:off x="2275840" y="341376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3" name="Oval 12" descr="21 Duong Linh"/>
          <p:cNvSpPr/>
          <p:nvPr/>
        </p:nvSpPr>
        <p:spPr>
          <a:xfrm>
            <a:off x="2275840" y="633984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4" name="TextBox 13" descr="21 Duong Linh"/>
          <p:cNvSpPr txBox="1"/>
          <p:nvPr/>
        </p:nvSpPr>
        <p:spPr>
          <a:xfrm>
            <a:off x="2357120" y="5527041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 descr="21 Duong Linh"/>
          <p:cNvSpPr txBox="1"/>
          <p:nvPr/>
        </p:nvSpPr>
        <p:spPr>
          <a:xfrm>
            <a:off x="2357120" y="6421121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 descr="21 Duong Linh"/>
          <p:cNvSpPr txBox="1"/>
          <p:nvPr/>
        </p:nvSpPr>
        <p:spPr>
          <a:xfrm>
            <a:off x="2357120" y="4470401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 descr="21 Duong Linh"/>
          <p:cNvSpPr txBox="1"/>
          <p:nvPr/>
        </p:nvSpPr>
        <p:spPr>
          <a:xfrm>
            <a:off x="2357120" y="3495041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 descr="21 Duong Linh"/>
          <p:cNvSpPr txBox="1"/>
          <p:nvPr/>
        </p:nvSpPr>
        <p:spPr>
          <a:xfrm>
            <a:off x="3243109" y="3154987"/>
            <a:ext cx="5352247" cy="101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 bóng đang bay đập vào tường và nảy ra</a:t>
            </a:r>
            <a:endParaRPr lang="en-US" sz="298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 descr="21 Duong Linh"/>
          <p:cNvSpPr txBox="1"/>
          <p:nvPr/>
        </p:nvSpPr>
        <p:spPr>
          <a:xfrm>
            <a:off x="3251200" y="4189193"/>
            <a:ext cx="5352247" cy="101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 đạn xuyên qua một tấm bia trên đường bay của n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ó</a:t>
            </a:r>
          </a:p>
        </p:txBody>
      </p:sp>
      <p:sp>
        <p:nvSpPr>
          <p:cNvPr id="20" name="TextBox 19" descr="21 Duong Linh"/>
          <p:cNvSpPr txBox="1"/>
          <p:nvPr/>
        </p:nvSpPr>
        <p:spPr>
          <a:xfrm>
            <a:off x="3243110" y="5207837"/>
            <a:ext cx="5360338" cy="101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endParaRPr lang="en-US" sz="298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 descr="21 Duong Linh"/>
          <p:cNvSpPr txBox="1"/>
          <p:nvPr/>
        </p:nvSpPr>
        <p:spPr>
          <a:xfrm>
            <a:off x="3251199" y="6252646"/>
            <a:ext cx="5344157" cy="101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tennis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endParaRPr lang="en-US" sz="298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21 Duong Lin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52559" y="3982720"/>
            <a:ext cx="1869440" cy="1886478"/>
          </a:xfrm>
          <a:prstGeom prst="rect">
            <a:avLst/>
          </a:prstGeom>
          <a:noFill/>
        </p:spPr>
      </p:pic>
      <p:sp>
        <p:nvSpPr>
          <p:cNvPr id="24" name="Cloud 23" descr="21 Duong Linh"/>
          <p:cNvSpPr/>
          <p:nvPr/>
        </p:nvSpPr>
        <p:spPr>
          <a:xfrm>
            <a:off x="10271759" y="3088640"/>
            <a:ext cx="1869440" cy="97536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21 Duong Linh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97664" y="5995210"/>
            <a:ext cx="1443536" cy="131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6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21 Duong Lin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6279" y="4470401"/>
            <a:ext cx="1219200" cy="114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21 Duong Linh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1760" y="-325120"/>
            <a:ext cx="9997440" cy="4334933"/>
          </a:xfrm>
          <a:prstGeom prst="rect">
            <a:avLst/>
          </a:prstGeom>
        </p:spPr>
      </p:pic>
      <p:sp>
        <p:nvSpPr>
          <p:cNvPr id="5" name="TextBox 4" descr="21 Duong Linh"/>
          <p:cNvSpPr txBox="1"/>
          <p:nvPr/>
        </p:nvSpPr>
        <p:spPr>
          <a:xfrm>
            <a:off x="3189424" y="1002602"/>
            <a:ext cx="6746240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luật bảo toàn động lượng chỉ đúng trong trường hợp </a:t>
            </a:r>
            <a:endParaRPr lang="en-US" sz="4267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21 Duong Linh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97963" y="3495041"/>
            <a:ext cx="3747437" cy="613803"/>
          </a:xfrm>
          <a:prstGeom prst="rect">
            <a:avLst/>
          </a:prstGeom>
        </p:spPr>
      </p:pic>
      <p:sp>
        <p:nvSpPr>
          <p:cNvPr id="7" name="Oval 6" descr="21 Duong Linh"/>
          <p:cNvSpPr/>
          <p:nvPr/>
        </p:nvSpPr>
        <p:spPr>
          <a:xfrm>
            <a:off x="2922602" y="633984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pic>
        <p:nvPicPr>
          <p:cNvPr id="8" name="Picture 7" descr="21 Duong Linh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97963" y="4389121"/>
            <a:ext cx="3747437" cy="613803"/>
          </a:xfrm>
          <a:prstGeom prst="rect">
            <a:avLst/>
          </a:prstGeom>
        </p:spPr>
      </p:pic>
      <p:pic>
        <p:nvPicPr>
          <p:cNvPr id="9" name="Picture 8" descr="21 Duong Linh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97963" y="5445761"/>
            <a:ext cx="3747437" cy="613803"/>
          </a:xfrm>
          <a:prstGeom prst="rect">
            <a:avLst/>
          </a:prstGeom>
        </p:spPr>
      </p:pic>
      <p:pic>
        <p:nvPicPr>
          <p:cNvPr id="10" name="Picture 9" descr="21 Duong Linh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97963" y="6421121"/>
            <a:ext cx="3747437" cy="613803"/>
          </a:xfrm>
          <a:prstGeom prst="rect">
            <a:avLst/>
          </a:prstGeom>
        </p:spPr>
      </p:pic>
      <p:sp>
        <p:nvSpPr>
          <p:cNvPr id="11" name="Oval 10" descr="21 Duong Linh"/>
          <p:cNvSpPr/>
          <p:nvPr/>
        </p:nvSpPr>
        <p:spPr>
          <a:xfrm>
            <a:off x="2922602" y="536448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2" name="Oval 11" descr="21 Duong Linh"/>
          <p:cNvSpPr/>
          <p:nvPr/>
        </p:nvSpPr>
        <p:spPr>
          <a:xfrm>
            <a:off x="2922602" y="430784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3" name="Oval 12" descr="21 Duong Linh"/>
          <p:cNvSpPr/>
          <p:nvPr/>
        </p:nvSpPr>
        <p:spPr>
          <a:xfrm>
            <a:off x="2922602" y="333248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4" name="TextBox 13" descr="21 Duong Linh"/>
          <p:cNvSpPr txBox="1"/>
          <p:nvPr/>
        </p:nvSpPr>
        <p:spPr>
          <a:xfrm>
            <a:off x="3003882" y="6421121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 descr="21 Duong Linh"/>
          <p:cNvSpPr txBox="1"/>
          <p:nvPr/>
        </p:nvSpPr>
        <p:spPr>
          <a:xfrm>
            <a:off x="3003882" y="3413761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 descr="21 Duong Linh"/>
          <p:cNvSpPr txBox="1"/>
          <p:nvPr/>
        </p:nvSpPr>
        <p:spPr>
          <a:xfrm>
            <a:off x="3003882" y="5445761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 descr="21 Duong Linh"/>
          <p:cNvSpPr txBox="1"/>
          <p:nvPr/>
        </p:nvSpPr>
        <p:spPr>
          <a:xfrm>
            <a:off x="3003882" y="4389121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 descr="21 Duong Linh"/>
          <p:cNvSpPr txBox="1"/>
          <p:nvPr/>
        </p:nvSpPr>
        <p:spPr>
          <a:xfrm>
            <a:off x="3979242" y="3576321"/>
            <a:ext cx="349504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98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 descr="21 Duong Linh"/>
          <p:cNvSpPr txBox="1"/>
          <p:nvPr/>
        </p:nvSpPr>
        <p:spPr>
          <a:xfrm>
            <a:off x="3979242" y="4470401"/>
            <a:ext cx="349504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không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98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 descr="21 Duong Linh"/>
          <p:cNvSpPr txBox="1"/>
          <p:nvPr/>
        </p:nvSpPr>
        <p:spPr>
          <a:xfrm>
            <a:off x="3979242" y="5445761"/>
            <a:ext cx="349504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 kín có ma sát</a:t>
            </a:r>
            <a:endParaRPr lang="en-US" sz="298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 descr="21 Duong Linh"/>
          <p:cNvSpPr txBox="1"/>
          <p:nvPr/>
        </p:nvSpPr>
        <p:spPr>
          <a:xfrm>
            <a:off x="3979242" y="6421121"/>
            <a:ext cx="349504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98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4" descr="21 Duong Lin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62186" y="5818898"/>
            <a:ext cx="560396" cy="489359"/>
          </a:xfrm>
          <a:prstGeom prst="rect">
            <a:avLst/>
          </a:prstGeom>
          <a:noFill/>
        </p:spPr>
      </p:pic>
      <p:pic>
        <p:nvPicPr>
          <p:cNvPr id="23" name="Picture 22" descr="21 Duong Lin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1159" y="3982720"/>
            <a:ext cx="1869440" cy="1886478"/>
          </a:xfrm>
          <a:prstGeom prst="rect">
            <a:avLst/>
          </a:prstGeom>
          <a:noFill/>
        </p:spPr>
      </p:pic>
      <p:sp>
        <p:nvSpPr>
          <p:cNvPr id="24" name="Cloud 23" descr="21 Duong Linh"/>
          <p:cNvSpPr/>
          <p:nvPr/>
        </p:nvSpPr>
        <p:spPr>
          <a:xfrm>
            <a:off x="10500359" y="3088640"/>
            <a:ext cx="1869440" cy="97536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21 Duong Linh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926264" y="5995210"/>
            <a:ext cx="1443536" cy="131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0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21 Duong Lin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5879" y="4650415"/>
            <a:ext cx="1219200" cy="114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21 Duong Linh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0364" y="-544547"/>
            <a:ext cx="9997440" cy="4334933"/>
          </a:xfrm>
          <a:prstGeom prst="rect">
            <a:avLst/>
          </a:prstGeom>
        </p:spPr>
      </p:pic>
      <p:sp>
        <p:nvSpPr>
          <p:cNvPr id="5" name="TextBox 4" descr="21 Duong Linh"/>
          <p:cNvSpPr txBox="1"/>
          <p:nvPr/>
        </p:nvSpPr>
        <p:spPr>
          <a:xfrm>
            <a:off x="3007360" y="923766"/>
            <a:ext cx="6966858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lượng của vật bảo toàn trong trường hợp nào sau đây? </a:t>
            </a:r>
            <a:endParaRPr lang="en-US" sz="4267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21 Duong Linh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24758" y="3184359"/>
            <a:ext cx="6983605" cy="924485"/>
          </a:xfrm>
          <a:prstGeom prst="rect">
            <a:avLst/>
          </a:prstGeom>
        </p:spPr>
      </p:pic>
      <p:sp>
        <p:nvSpPr>
          <p:cNvPr id="7" name="Oval 6" descr="21 Duong Linh"/>
          <p:cNvSpPr/>
          <p:nvPr/>
        </p:nvSpPr>
        <p:spPr>
          <a:xfrm>
            <a:off x="1549400" y="438912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pic>
        <p:nvPicPr>
          <p:cNvPr id="8" name="Picture 7" descr="21 Duong Linh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20263" y="4328942"/>
            <a:ext cx="6988101" cy="990807"/>
          </a:xfrm>
          <a:prstGeom prst="rect">
            <a:avLst/>
          </a:prstGeom>
        </p:spPr>
      </p:pic>
      <p:pic>
        <p:nvPicPr>
          <p:cNvPr id="9" name="Picture 8" descr="21 Duong Linh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20261" y="5445761"/>
            <a:ext cx="6983605" cy="613803"/>
          </a:xfrm>
          <a:prstGeom prst="rect">
            <a:avLst/>
          </a:prstGeom>
        </p:spPr>
      </p:pic>
      <p:pic>
        <p:nvPicPr>
          <p:cNvPr id="10" name="Picture 9" descr="21 Duong Linh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20260" y="6209514"/>
            <a:ext cx="6983606" cy="861847"/>
          </a:xfrm>
          <a:prstGeom prst="rect">
            <a:avLst/>
          </a:prstGeom>
        </p:spPr>
      </p:pic>
      <p:sp>
        <p:nvSpPr>
          <p:cNvPr id="11" name="Oval 10" descr="21 Duong Linh"/>
          <p:cNvSpPr/>
          <p:nvPr/>
        </p:nvSpPr>
        <p:spPr>
          <a:xfrm>
            <a:off x="1549400" y="536448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2" name="Oval 11" descr="21 Duong Linh"/>
          <p:cNvSpPr/>
          <p:nvPr/>
        </p:nvSpPr>
        <p:spPr>
          <a:xfrm>
            <a:off x="1549400" y="341376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3" name="Oval 12" descr="21 Duong Linh"/>
          <p:cNvSpPr/>
          <p:nvPr/>
        </p:nvSpPr>
        <p:spPr>
          <a:xfrm>
            <a:off x="1549400" y="633984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4" name="TextBox 13" descr="21 Duong Linh"/>
          <p:cNvSpPr txBox="1"/>
          <p:nvPr/>
        </p:nvSpPr>
        <p:spPr>
          <a:xfrm>
            <a:off x="1630680" y="4470401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 descr="21 Duong Linh"/>
          <p:cNvSpPr txBox="1"/>
          <p:nvPr/>
        </p:nvSpPr>
        <p:spPr>
          <a:xfrm>
            <a:off x="1630680" y="6421121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 descr="21 Duong Linh"/>
          <p:cNvSpPr txBox="1"/>
          <p:nvPr/>
        </p:nvSpPr>
        <p:spPr>
          <a:xfrm>
            <a:off x="1630680" y="5445761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 descr="21 Duong Linh"/>
          <p:cNvSpPr txBox="1"/>
          <p:nvPr/>
        </p:nvSpPr>
        <p:spPr>
          <a:xfrm>
            <a:off x="1630680" y="3495041"/>
            <a:ext cx="4876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 descr="21 Duong Linh"/>
          <p:cNvSpPr txBox="1"/>
          <p:nvPr/>
        </p:nvSpPr>
        <p:spPr>
          <a:xfrm>
            <a:off x="2553789" y="3158780"/>
            <a:ext cx="6954574" cy="101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không ma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98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 descr="21 Duong Linh"/>
          <p:cNvSpPr txBox="1"/>
          <p:nvPr/>
        </p:nvSpPr>
        <p:spPr>
          <a:xfrm>
            <a:off x="2539999" y="4329886"/>
            <a:ext cx="6968363" cy="101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98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 descr="21 Duong Linh"/>
          <p:cNvSpPr txBox="1"/>
          <p:nvPr/>
        </p:nvSpPr>
        <p:spPr>
          <a:xfrm>
            <a:off x="2520262" y="5445761"/>
            <a:ext cx="5125138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98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 descr="21 Duong Linh"/>
          <p:cNvSpPr txBox="1"/>
          <p:nvPr/>
        </p:nvSpPr>
        <p:spPr>
          <a:xfrm>
            <a:off x="2553789" y="6116355"/>
            <a:ext cx="6950077" cy="101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98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không ma </a:t>
            </a:r>
            <a:r>
              <a:rPr lang="en-US" sz="298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98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21 Duong Lin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10266" y="4113825"/>
            <a:ext cx="1869440" cy="1886478"/>
          </a:xfrm>
          <a:prstGeom prst="rect">
            <a:avLst/>
          </a:prstGeom>
          <a:noFill/>
        </p:spPr>
      </p:pic>
      <p:sp>
        <p:nvSpPr>
          <p:cNvPr id="24" name="Cloud 23" descr="21 Duong Linh"/>
          <p:cNvSpPr/>
          <p:nvPr/>
        </p:nvSpPr>
        <p:spPr>
          <a:xfrm>
            <a:off x="10500359" y="3088640"/>
            <a:ext cx="1869440" cy="97536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21 Duong Linh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926264" y="5995210"/>
            <a:ext cx="1443536" cy="131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7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1 Duong Linh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7370"/>
          <a:stretch/>
        </p:blipFill>
        <p:spPr>
          <a:xfrm rot="204765">
            <a:off x="7797667" y="-164392"/>
            <a:ext cx="4527055" cy="1838110"/>
          </a:xfrm>
          <a:prstGeom prst="rect">
            <a:avLst/>
          </a:prstGeom>
        </p:spPr>
      </p:pic>
      <p:pic>
        <p:nvPicPr>
          <p:cNvPr id="3" name="Picture 3" descr="21 Duong Lin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66077" flipH="1">
            <a:off x="-307284" y="1153647"/>
            <a:ext cx="4884839" cy="6767410"/>
          </a:xfrm>
          <a:prstGeom prst="rect">
            <a:avLst/>
          </a:prstGeom>
        </p:spPr>
      </p:pic>
      <p:pic>
        <p:nvPicPr>
          <p:cNvPr id="4" name="Picture 4" descr="21 Duong Linh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39545">
            <a:off x="6846811" y="-262940"/>
            <a:ext cx="2440452" cy="709950"/>
          </a:xfrm>
          <a:prstGeom prst="rect">
            <a:avLst/>
          </a:prstGeom>
        </p:spPr>
      </p:pic>
      <p:sp>
        <p:nvSpPr>
          <p:cNvPr id="5" name="AutoShape 5" descr="21 Duong Linh"/>
          <p:cNvSpPr/>
          <p:nvPr/>
        </p:nvSpPr>
        <p:spPr>
          <a:xfrm rot="-78937">
            <a:off x="2165418" y="1456776"/>
            <a:ext cx="8796380" cy="3783827"/>
          </a:xfrm>
          <a:prstGeom prst="rect">
            <a:avLst/>
          </a:prstGeom>
          <a:solidFill>
            <a:srgbClr val="468B91"/>
          </a:solidFill>
        </p:spPr>
      </p:sp>
      <p:sp>
        <p:nvSpPr>
          <p:cNvPr id="6" name="AutoShape 6" descr="21 Duong Linh"/>
          <p:cNvSpPr/>
          <p:nvPr/>
        </p:nvSpPr>
        <p:spPr>
          <a:xfrm>
            <a:off x="2379300" y="1653299"/>
            <a:ext cx="8386261" cy="4597921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7" name="Picture 7" descr="21 Duong Linh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55419">
            <a:off x="1789212" y="1517545"/>
            <a:ext cx="1553335" cy="440582"/>
          </a:xfrm>
          <a:prstGeom prst="rect">
            <a:avLst/>
          </a:prstGeom>
        </p:spPr>
      </p:pic>
      <p:pic>
        <p:nvPicPr>
          <p:cNvPr id="8" name="Picture 8" descr="21 Duong Linh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39772">
            <a:off x="9733578" y="5811606"/>
            <a:ext cx="1616717" cy="458560"/>
          </a:xfrm>
          <a:prstGeom prst="rect">
            <a:avLst/>
          </a:prstGeom>
        </p:spPr>
      </p:pic>
      <p:pic>
        <p:nvPicPr>
          <p:cNvPr id="9" name="Picture 9" descr="21 Duong Linh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895279">
            <a:off x="7494189" y="6062856"/>
            <a:ext cx="1208294" cy="1127009"/>
          </a:xfrm>
          <a:prstGeom prst="rect">
            <a:avLst/>
          </a:prstGeom>
        </p:spPr>
      </p:pic>
      <p:pic>
        <p:nvPicPr>
          <p:cNvPr id="10" name="Picture 10" descr="21 Duong Linh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905813" y="4537353"/>
            <a:ext cx="1320133" cy="2206909"/>
          </a:xfrm>
          <a:prstGeom prst="rect">
            <a:avLst/>
          </a:prstGeom>
        </p:spPr>
      </p:pic>
      <p:sp>
        <p:nvSpPr>
          <p:cNvPr id="12" name="TextBox 12" descr="21 Duong Linh"/>
          <p:cNvSpPr txBox="1"/>
          <p:nvPr/>
        </p:nvSpPr>
        <p:spPr>
          <a:xfrm>
            <a:off x="2928873" y="1981200"/>
            <a:ext cx="7243703" cy="2846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291B2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31: 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291B2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ĐỘNG HỌC CỦA 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291B2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CHUYỂN ĐỘNG TRÒN ĐỀU</a:t>
            </a:r>
          </a:p>
          <a:p>
            <a:pPr algn="ctr">
              <a:lnSpc>
                <a:spcPts val="5599"/>
              </a:lnSpc>
            </a:pPr>
            <a:endParaRPr lang="en-US" sz="3999" dirty="0">
              <a:solidFill>
                <a:srgbClr val="291B2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13" descr="21 Duong Linh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346928" y="2201952"/>
            <a:ext cx="837265" cy="85119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1633</Words>
  <Application>Microsoft Office PowerPoint</Application>
  <PresentationFormat>Custom</PresentationFormat>
  <Paragraphs>182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Tahoma</vt:lpstr>
      <vt:lpstr>Cambria Math</vt:lpstr>
      <vt:lpstr>Nunito Sans Regular</vt:lpstr>
      <vt:lpstr>Calibri</vt:lpstr>
      <vt:lpstr>Arial</vt:lpstr>
      <vt:lpstr>Times New Roman</vt:lpstr>
      <vt:lpstr>Bubblebody Neue</vt:lpstr>
      <vt:lpstr>Nunito Sans Regular Bold</vt:lpstr>
      <vt:lpstr>Public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31:  ĐỘNG HỌC CỦA  CHUYỂN ĐỘNG TRÒN ĐỀU</dc:title>
  <dc:creator>Nu-PT</dc:creator>
  <cp:lastModifiedBy>Administrator</cp:lastModifiedBy>
  <cp:revision>27</cp:revision>
  <dcterms:created xsi:type="dcterms:W3CDTF">2006-08-16T00:00:00Z</dcterms:created>
  <dcterms:modified xsi:type="dcterms:W3CDTF">2025-04-25T03:00:50Z</dcterms:modified>
  <dc:identifier>DAFD9te-8VY</dc:identifier>
</cp:coreProperties>
</file>