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91" r:id="rId3"/>
    <p:sldId id="271" r:id="rId4"/>
    <p:sldId id="387" r:id="rId5"/>
    <p:sldId id="339" r:id="rId6"/>
    <p:sldId id="342" r:id="rId7"/>
    <p:sldId id="373" r:id="rId8"/>
    <p:sldId id="374" r:id="rId9"/>
    <p:sldId id="389" r:id="rId10"/>
    <p:sldId id="376" r:id="rId11"/>
    <p:sldId id="388" r:id="rId12"/>
    <p:sldId id="390" r:id="rId13"/>
    <p:sldId id="370" r:id="rId14"/>
    <p:sldId id="367" r:id="rId15"/>
    <p:sldId id="352" r:id="rId16"/>
    <p:sldId id="350" r:id="rId17"/>
    <p:sldId id="259" r:id="rId18"/>
    <p:sldId id="385" r:id="rId19"/>
    <p:sldId id="269"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886" autoAdjust="0"/>
  </p:normalViewPr>
  <p:slideViewPr>
    <p:cSldViewPr snapToGrid="0">
      <p:cViewPr varScale="1">
        <p:scale>
          <a:sx n="109" d="100"/>
          <a:sy n="109" d="100"/>
        </p:scale>
        <p:origin x="67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1AAB1FE-26E8-403C-A8AB-F2ADB96A5472}" type="datetimeFigureOut">
              <a:rPr lang="en-US" smtClean="0"/>
              <a:t>4/25/2025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04DE901-096B-404D-9005-50805695B98E}" type="slidenum">
              <a:rPr lang="en-US" smtClean="0"/>
              <a:t>‹#›</a:t>
            </a:fld>
            <a:endParaRPr lang="en-US"/>
          </a:p>
        </p:txBody>
      </p:sp>
    </p:spTree>
    <p:extLst>
      <p:ext uri="{BB962C8B-B14F-4D97-AF65-F5344CB8AC3E}">
        <p14:creationId xmlns:p14="http://schemas.microsoft.com/office/powerpoint/2010/main" val="77127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A487-F82F-4479-82DB-4F856C50A0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0B2737-005A-43B2-9268-841E0C93B1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6D13F-F7FD-492E-BC8C-7AD2B256B225}"/>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5" name="Footer Placeholder 4">
            <a:extLst>
              <a:ext uri="{FF2B5EF4-FFF2-40B4-BE49-F238E27FC236}">
                <a16:creationId xmlns:a16="http://schemas.microsoft.com/office/drawing/2014/main" id="{7F380CF2-ACD5-413B-A0BD-D9C16A51E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60861-495E-4F49-8F64-D108639ED657}"/>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71853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8C39-666B-48D6-9FDB-6888156F6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817BF-4C41-48D0-8430-432AE4332C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ECAC4-A08C-4284-931C-BFD9F94752A0}"/>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5" name="Footer Placeholder 4">
            <a:extLst>
              <a:ext uri="{FF2B5EF4-FFF2-40B4-BE49-F238E27FC236}">
                <a16:creationId xmlns:a16="http://schemas.microsoft.com/office/drawing/2014/main" id="{C08824E5-2DCB-4A39-9EA7-F0E1343FE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008D4-595D-4F56-8B72-72149186967F}"/>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306436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ED8E4E-BC82-49CE-A0C4-40118F119E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58178-993D-4862-B363-87F8965AC1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56AC9-1655-417F-9C61-22F56C948C5B}"/>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5" name="Footer Placeholder 4">
            <a:extLst>
              <a:ext uri="{FF2B5EF4-FFF2-40B4-BE49-F238E27FC236}">
                <a16:creationId xmlns:a16="http://schemas.microsoft.com/office/drawing/2014/main" id="{01003FC7-4DEA-4561-A086-B7F9A63CE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1080-7C40-4CD2-92D3-9D09F74A5FD9}"/>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263103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536743-65CA-4E54-A3D0-AF6B69C33F2C}"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304023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2633794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36743-65CA-4E54-A3D0-AF6B69C33F2C}"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3106269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536743-65CA-4E54-A3D0-AF6B69C33F2C}"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618656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536743-65CA-4E54-A3D0-AF6B69C33F2C}"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286984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536743-65CA-4E54-A3D0-AF6B69C33F2C}"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710124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36743-65CA-4E54-A3D0-AF6B69C33F2C}"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2162747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36743-65CA-4E54-A3D0-AF6B69C33F2C}"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140025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FF0D-5542-423F-AB88-A42BD24BAA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CA865-A0BF-4E0E-9719-D30EC433E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B6AB1-A9B7-4F21-B394-51BF3DACFCFA}"/>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5" name="Footer Placeholder 4">
            <a:extLst>
              <a:ext uri="{FF2B5EF4-FFF2-40B4-BE49-F238E27FC236}">
                <a16:creationId xmlns:a16="http://schemas.microsoft.com/office/drawing/2014/main" id="{1E36A8AC-2A1A-4766-8B2F-0DB487535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B5396-49DE-4D99-A51C-6A3F7A5DB9CE}"/>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9615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36743-65CA-4E54-A3D0-AF6B69C33F2C}"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2832789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2717394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t>‹#›</a:t>
            </a:fld>
            <a:endParaRPr lang="en-US"/>
          </a:p>
        </p:txBody>
      </p:sp>
    </p:spTree>
    <p:extLst>
      <p:ext uri="{BB962C8B-B14F-4D97-AF65-F5344CB8AC3E}">
        <p14:creationId xmlns:p14="http://schemas.microsoft.com/office/powerpoint/2010/main" val="83240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051C2-0D6C-4DF3-9FA9-ADA5FFCABA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AE86C5-6A94-41AE-B122-E78023C36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E3FAC3-2746-44A4-BFF9-ED26D7D4EB5E}"/>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5" name="Footer Placeholder 4">
            <a:extLst>
              <a:ext uri="{FF2B5EF4-FFF2-40B4-BE49-F238E27FC236}">
                <a16:creationId xmlns:a16="http://schemas.microsoft.com/office/drawing/2014/main" id="{EB382F1A-0FA4-4451-9125-7A5CEFE08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DA16A-238B-401B-8064-E8462D063495}"/>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219914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3922-D85C-4BCB-B50E-A766736E8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B8005-EB29-44FF-9DD8-E0A4F9F12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BD7F0E-AFD0-4A54-B5E7-23CAF8BA7E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75426-EB96-4DDA-987A-B0256D624B77}"/>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6" name="Footer Placeholder 5">
            <a:extLst>
              <a:ext uri="{FF2B5EF4-FFF2-40B4-BE49-F238E27FC236}">
                <a16:creationId xmlns:a16="http://schemas.microsoft.com/office/drawing/2014/main" id="{E5748E8E-2800-4AA4-B5CC-0E1BCEAEE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97540-9343-4859-A575-ED72BFA1551D}"/>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218852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A77A-89E7-4C19-A1EC-E041A353E7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45635-CDA6-4671-B76D-DD75F2ED84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3E7123-BEA4-43D9-9D44-6B4DB2EE7E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41173-045F-4544-8033-D08670457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4C6BA7-3455-44D1-B5E2-E5B7FF357A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FA4775-65AD-4BF5-A8D6-D4486273BCA6}"/>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8" name="Footer Placeholder 7">
            <a:extLst>
              <a:ext uri="{FF2B5EF4-FFF2-40B4-BE49-F238E27FC236}">
                <a16:creationId xmlns:a16="http://schemas.microsoft.com/office/drawing/2014/main" id="{64657F77-EFB3-4D26-8267-34983AFB69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C531BB-C40C-4E03-B441-5432E92CD9BC}"/>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272298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BB2F-533E-44EE-9998-85DAB0BE7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47BC41-41EA-4A14-AF45-DCC8ED3B12F6}"/>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4" name="Footer Placeholder 3">
            <a:extLst>
              <a:ext uri="{FF2B5EF4-FFF2-40B4-BE49-F238E27FC236}">
                <a16:creationId xmlns:a16="http://schemas.microsoft.com/office/drawing/2014/main" id="{B036FF99-3B62-4E9A-BCCC-D43A5765BB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FCFD2C-6417-48CD-A454-1B02B551DC54}"/>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196638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EAFF18-850C-42C0-BD11-2C2D9B325782}"/>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3" name="Footer Placeholder 2">
            <a:extLst>
              <a:ext uri="{FF2B5EF4-FFF2-40B4-BE49-F238E27FC236}">
                <a16:creationId xmlns:a16="http://schemas.microsoft.com/office/drawing/2014/main" id="{CE07B094-D338-4C61-9239-E25869FA2E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6E633D-9D22-4D6D-AAC4-9427255B0262}"/>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311267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8740-3EB6-4DD0-8A6F-2BCFA9665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D56EB1-7136-48B3-BC53-FE96CE2B3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6FDE33-F8BD-4D9D-814F-B61DAE2FD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CE84F-1778-40A9-A550-62DAA0347105}"/>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6" name="Footer Placeholder 5">
            <a:extLst>
              <a:ext uri="{FF2B5EF4-FFF2-40B4-BE49-F238E27FC236}">
                <a16:creationId xmlns:a16="http://schemas.microsoft.com/office/drawing/2014/main" id="{5F563866-7A18-4D7C-A55C-4046B4AD9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529B8-B5D9-431C-B9B2-7587A7A6BC3F}"/>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34574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CB9A-43CE-43A9-AC31-F1497C88A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9ADB8C-A261-496F-8CA6-7B541AD95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BB6552-0D37-424C-A7D7-ADD018149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91BF9-FC2E-447B-9074-195787A10BF4}"/>
              </a:ext>
            </a:extLst>
          </p:cNvPr>
          <p:cNvSpPr>
            <a:spLocks noGrp="1"/>
          </p:cNvSpPr>
          <p:nvPr>
            <p:ph type="dt" sz="half" idx="10"/>
          </p:nvPr>
        </p:nvSpPr>
        <p:spPr/>
        <p:txBody>
          <a:bodyPr/>
          <a:lstStyle/>
          <a:p>
            <a:fld id="{113E0A8D-DF2C-4AA3-8441-AC58EF3A2B17}" type="datetimeFigureOut">
              <a:rPr lang="en-US" smtClean="0"/>
              <a:t>4/25/2025</a:t>
            </a:fld>
            <a:endParaRPr lang="en-US"/>
          </a:p>
        </p:txBody>
      </p:sp>
      <p:sp>
        <p:nvSpPr>
          <p:cNvPr id="6" name="Footer Placeholder 5">
            <a:extLst>
              <a:ext uri="{FF2B5EF4-FFF2-40B4-BE49-F238E27FC236}">
                <a16:creationId xmlns:a16="http://schemas.microsoft.com/office/drawing/2014/main" id="{8D1BB204-869C-4316-9E3E-40B266C1C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E4597-49E0-440A-8F12-5ABF0BE74963}"/>
              </a:ext>
            </a:extLst>
          </p:cNvPr>
          <p:cNvSpPr>
            <a:spLocks noGrp="1"/>
          </p:cNvSpPr>
          <p:nvPr>
            <p:ph type="sldNum" sz="quarter" idx="12"/>
          </p:nvPr>
        </p:nvSpPr>
        <p:spPr/>
        <p:txBody>
          <a:bodyPr/>
          <a:lstStyle/>
          <a:p>
            <a:fld id="{F56E1487-BB80-4BB7-BA3B-39ACD5C08309}" type="slidenum">
              <a:rPr lang="en-US" smtClean="0"/>
              <a:t>‹#›</a:t>
            </a:fld>
            <a:endParaRPr lang="en-US"/>
          </a:p>
        </p:txBody>
      </p:sp>
    </p:spTree>
    <p:extLst>
      <p:ext uri="{BB962C8B-B14F-4D97-AF65-F5344CB8AC3E}">
        <p14:creationId xmlns:p14="http://schemas.microsoft.com/office/powerpoint/2010/main" val="22042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62296-490E-44A9-AA52-E2D7B4776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AE1F22-7847-4E07-BA6C-52F8BA3C09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6B5AE-26A6-4358-B020-74F72496DD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E0A8D-DF2C-4AA3-8441-AC58EF3A2B17}" type="datetimeFigureOut">
              <a:rPr lang="en-US" smtClean="0"/>
              <a:t>4/25/2025</a:t>
            </a:fld>
            <a:endParaRPr lang="en-US"/>
          </a:p>
        </p:txBody>
      </p:sp>
      <p:sp>
        <p:nvSpPr>
          <p:cNvPr id="5" name="Footer Placeholder 4">
            <a:extLst>
              <a:ext uri="{FF2B5EF4-FFF2-40B4-BE49-F238E27FC236}">
                <a16:creationId xmlns:a16="http://schemas.microsoft.com/office/drawing/2014/main" id="{901EE345-1D93-4B16-B284-C13EC0A11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B91035-569C-45B6-8568-80C97B543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E1487-BB80-4BB7-BA3B-39ACD5C08309}" type="slidenum">
              <a:rPr lang="en-US" smtClean="0"/>
              <a:t>‹#›</a:t>
            </a:fld>
            <a:endParaRPr lang="en-US"/>
          </a:p>
        </p:txBody>
      </p:sp>
    </p:spTree>
    <p:extLst>
      <p:ext uri="{BB962C8B-B14F-4D97-AF65-F5344CB8AC3E}">
        <p14:creationId xmlns:p14="http://schemas.microsoft.com/office/powerpoint/2010/main" val="295246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36743-65CA-4E54-A3D0-AF6B69C33F2C}"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F0626-AAA1-4039-9983-05F6EDC29BF0}" type="slidenum">
              <a:rPr lang="en-US" smtClean="0"/>
              <a:t>‹#›</a:t>
            </a:fld>
            <a:endParaRPr lang="en-US"/>
          </a:p>
        </p:txBody>
      </p:sp>
    </p:spTree>
    <p:extLst>
      <p:ext uri="{BB962C8B-B14F-4D97-AF65-F5344CB8AC3E}">
        <p14:creationId xmlns:p14="http://schemas.microsoft.com/office/powerpoint/2010/main" val="2858865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sv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3.jpg"/><Relationship Id="rId4" Type="http://schemas.openxmlformats.org/officeDocument/2006/relationships/audio" Target="../media/audio3.wav"/><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3.jpg"/><Relationship Id="rId4" Type="http://schemas.openxmlformats.org/officeDocument/2006/relationships/audio" Target="../media/audio2.wav"/><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2.wav"/><Relationship Id="rId7" Type="http://schemas.openxmlformats.org/officeDocument/2006/relationships/image" Target="../media/image47.png"/><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6.png"/><Relationship Id="rId11" Type="http://schemas.openxmlformats.org/officeDocument/2006/relationships/image" Target="../media/image30.png"/><Relationship Id="rId5" Type="http://schemas.openxmlformats.org/officeDocument/2006/relationships/image" Target="../media/image23.jpg"/><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21 Duong Linh">
            <a:extLst>
              <a:ext uri="{FF2B5EF4-FFF2-40B4-BE49-F238E27FC236}">
                <a16:creationId xmlns:a16="http://schemas.microsoft.com/office/drawing/2014/main" id="{20FAEE44-64A9-6074-FB54-DE531180D7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a:off x="-50800" y="-128147"/>
            <a:ext cx="13789379" cy="1542591"/>
          </a:xfrm>
          <a:prstGeom prst="rect">
            <a:avLst/>
          </a:prstGeom>
        </p:spPr>
      </p:pic>
      <p:sp>
        <p:nvSpPr>
          <p:cNvPr id="8" name="AutoShape 3" descr="21 Duong Linh">
            <a:extLst>
              <a:ext uri="{FF2B5EF4-FFF2-40B4-BE49-F238E27FC236}">
                <a16:creationId xmlns:a16="http://schemas.microsoft.com/office/drawing/2014/main" id="{7B5E03D1-CB04-5425-DC5C-395A072A287F}"/>
              </a:ext>
            </a:extLst>
          </p:cNvPr>
          <p:cNvSpPr/>
          <p:nvPr/>
        </p:nvSpPr>
        <p:spPr>
          <a:xfrm>
            <a:off x="6082059" y="956182"/>
            <a:ext cx="5873465" cy="1693743"/>
          </a:xfrm>
          <a:prstGeom prst="rect">
            <a:avLst/>
          </a:prstGeom>
          <a:solidFill>
            <a:srgbClr val="61A6AB"/>
          </a:solidFill>
        </p:spPr>
      </p:sp>
      <p:pic>
        <p:nvPicPr>
          <p:cNvPr id="10" name="Picture 5" descr="21 Duong Linh">
            <a:extLst>
              <a:ext uri="{FF2B5EF4-FFF2-40B4-BE49-F238E27FC236}">
                <a16:creationId xmlns:a16="http://schemas.microsoft.com/office/drawing/2014/main" id="{0EA764B4-739C-C356-FFC7-B4A17B229B3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54324"/>
          <a:stretch/>
        </p:blipFill>
        <p:spPr>
          <a:xfrm>
            <a:off x="54098" y="-128147"/>
            <a:ext cx="4532089" cy="2168658"/>
          </a:xfrm>
          <a:prstGeom prst="rect">
            <a:avLst/>
          </a:prstGeom>
        </p:spPr>
      </p:pic>
      <p:sp>
        <p:nvSpPr>
          <p:cNvPr id="11" name="AutoShape 6" descr="21 Duong Linh">
            <a:extLst>
              <a:ext uri="{FF2B5EF4-FFF2-40B4-BE49-F238E27FC236}">
                <a16:creationId xmlns:a16="http://schemas.microsoft.com/office/drawing/2014/main" id="{5405B78B-64D1-75BA-B155-00D0977A6B46}"/>
              </a:ext>
            </a:extLst>
          </p:cNvPr>
          <p:cNvSpPr/>
          <p:nvPr/>
        </p:nvSpPr>
        <p:spPr>
          <a:xfrm>
            <a:off x="5239565" y="451099"/>
            <a:ext cx="6626915" cy="2502856"/>
          </a:xfrm>
          <a:prstGeom prst="rect">
            <a:avLst/>
          </a:prstGeom>
          <a:solidFill>
            <a:srgbClr val="FFCE6D"/>
          </a:solidFill>
        </p:spPr>
      </p:sp>
      <p:sp>
        <p:nvSpPr>
          <p:cNvPr id="12" name="TextBox 7" descr="21 Duong Linh">
            <a:extLst>
              <a:ext uri="{FF2B5EF4-FFF2-40B4-BE49-F238E27FC236}">
                <a16:creationId xmlns:a16="http://schemas.microsoft.com/office/drawing/2014/main" id="{6748F718-BED2-4D25-4D54-B0D07CF9F164}"/>
              </a:ext>
            </a:extLst>
          </p:cNvPr>
          <p:cNvSpPr txBox="1"/>
          <p:nvPr/>
        </p:nvSpPr>
        <p:spPr>
          <a:xfrm>
            <a:off x="5430015" y="567388"/>
            <a:ext cx="6246013" cy="2107756"/>
          </a:xfrm>
          <a:prstGeom prst="rect">
            <a:avLst/>
          </a:prstGeom>
        </p:spPr>
        <p:txBody>
          <a:bodyPr wrap="square" lIns="0" tIns="0" rIns="0" bIns="0" rtlCol="0" anchor="t">
            <a:spAutoFit/>
          </a:bodyPr>
          <a:lstStyle/>
          <a:p>
            <a:pPr>
              <a:lnSpc>
                <a:spcPct val="107000"/>
              </a:lnSpc>
            </a:pPr>
            <a:r>
              <a:rPr lang="en-US" sz="3200"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1</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tình</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huống</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ở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hình</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dưới</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đây</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liên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quan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đến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lực</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nào</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p>
          <a:p>
            <a:pPr>
              <a:lnSpc>
                <a:spcPct val="107000"/>
              </a:lnSpc>
            </a:pPr>
            <a:r>
              <a:rPr lang="en-US" sz="3200"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2: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Hãy</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chỉ</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ra</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hình</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vẽ</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liên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quan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đến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trọng</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lực</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lực</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căng</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dây</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6" name="Group 12" descr="21 Duong Linh">
            <a:extLst>
              <a:ext uri="{FF2B5EF4-FFF2-40B4-BE49-F238E27FC236}">
                <a16:creationId xmlns:a16="http://schemas.microsoft.com/office/drawing/2014/main" id="{187AFCD1-E297-4BEA-A990-9C7E0B51F9F6}"/>
              </a:ext>
            </a:extLst>
          </p:cNvPr>
          <p:cNvGrpSpPr/>
          <p:nvPr/>
        </p:nvGrpSpPr>
        <p:grpSpPr>
          <a:xfrm>
            <a:off x="-50800" y="7070454"/>
            <a:ext cx="13075920" cy="548640"/>
            <a:chOff x="0" y="0"/>
            <a:chExt cx="6954256" cy="310464"/>
          </a:xfrm>
        </p:grpSpPr>
        <p:sp>
          <p:nvSpPr>
            <p:cNvPr id="17" name="Freeform 13">
              <a:extLst>
                <a:ext uri="{FF2B5EF4-FFF2-40B4-BE49-F238E27FC236}">
                  <a16:creationId xmlns:a16="http://schemas.microsoft.com/office/drawing/2014/main" id="{804D355B-8A3B-6C37-AD84-44CFD348ADF7}"/>
                </a:ext>
              </a:extLst>
            </p:cNvPr>
            <p:cNvSpPr/>
            <p:nvPr/>
          </p:nvSpPr>
          <p:spPr>
            <a:xfrm>
              <a:off x="0" y="0"/>
              <a:ext cx="6954255" cy="310464"/>
            </a:xfrm>
            <a:custGeom>
              <a:avLst/>
              <a:gdLst/>
              <a:ahLst/>
              <a:cxnLst/>
              <a:rect l="l" t="t" r="r" b="b"/>
              <a:pathLst>
                <a:path w="6954255" h="310464">
                  <a:moveTo>
                    <a:pt x="0" y="0"/>
                  </a:moveTo>
                  <a:lnTo>
                    <a:pt x="6954255" y="0"/>
                  </a:lnTo>
                  <a:lnTo>
                    <a:pt x="6954255" y="310464"/>
                  </a:lnTo>
                  <a:lnTo>
                    <a:pt x="0" y="310464"/>
                  </a:lnTo>
                  <a:close/>
                </a:path>
              </a:pathLst>
            </a:custGeom>
            <a:solidFill>
              <a:srgbClr val="FFCE6D"/>
            </a:solidFill>
          </p:spPr>
        </p:sp>
      </p:grpSp>
      <p:sp>
        <p:nvSpPr>
          <p:cNvPr id="18" name="TextBox 15" descr="21 Duong Linh">
            <a:extLst>
              <a:ext uri="{FF2B5EF4-FFF2-40B4-BE49-F238E27FC236}">
                <a16:creationId xmlns:a16="http://schemas.microsoft.com/office/drawing/2014/main" id="{2EF3F0B6-13EB-3784-049F-E4113DDB2289}"/>
              </a:ext>
            </a:extLst>
          </p:cNvPr>
          <p:cNvSpPr txBox="1"/>
          <p:nvPr/>
        </p:nvSpPr>
        <p:spPr>
          <a:xfrm>
            <a:off x="145286" y="272436"/>
            <a:ext cx="4349712" cy="589905"/>
          </a:xfrm>
          <a:prstGeom prst="rect">
            <a:avLst/>
          </a:prstGeom>
        </p:spPr>
        <p:txBody>
          <a:bodyPr wrap="square" lIns="0" tIns="0" rIns="0" bIns="0" rtlCol="0" anchor="t">
            <a:spAutoFit/>
          </a:bodyPr>
          <a:lstStyle/>
          <a:p>
            <a:pPr algn="ctr">
              <a:lnSpc>
                <a:spcPts val="4554"/>
              </a:lnSpc>
            </a:pPr>
            <a:r>
              <a:rPr lang="en-US" sz="4000" b="1" dirty="0" err="1">
                <a:solidFill>
                  <a:srgbClr val="291B25"/>
                </a:solidFill>
                <a:latin typeface="Times New Roman" panose="02020603050405020304" pitchFamily="18" charset="0"/>
                <a:cs typeface="Times New Roman" panose="02020603050405020304" pitchFamily="18" charset="0"/>
              </a:rPr>
              <a:t>Phiếu</a:t>
            </a:r>
            <a:r>
              <a:rPr lang="en-US" sz="4000" b="1" dirty="0">
                <a:solidFill>
                  <a:srgbClr val="291B25"/>
                </a:solidFill>
                <a:latin typeface="Times New Roman" panose="02020603050405020304" pitchFamily="18" charset="0"/>
                <a:cs typeface="Times New Roman" panose="02020603050405020304" pitchFamily="18" charset="0"/>
              </a:rPr>
              <a:t> </a:t>
            </a:r>
            <a:r>
              <a:rPr lang="en-US" sz="4000" b="1" dirty="0" err="1">
                <a:solidFill>
                  <a:srgbClr val="291B25"/>
                </a:solidFill>
                <a:latin typeface="Times New Roman" panose="02020603050405020304" pitchFamily="18" charset="0"/>
                <a:cs typeface="Times New Roman" panose="02020603050405020304" pitchFamily="18" charset="0"/>
              </a:rPr>
              <a:t>học</a:t>
            </a:r>
            <a:r>
              <a:rPr lang="en-US" sz="4000" b="1" dirty="0">
                <a:solidFill>
                  <a:srgbClr val="291B25"/>
                </a:solidFill>
                <a:latin typeface="Times New Roman" panose="02020603050405020304" pitchFamily="18" charset="0"/>
                <a:cs typeface="Times New Roman" panose="02020603050405020304" pitchFamily="18" charset="0"/>
              </a:rPr>
              <a:t> </a:t>
            </a:r>
            <a:r>
              <a:rPr lang="en-US" sz="4000" b="1" dirty="0" err="1">
                <a:solidFill>
                  <a:srgbClr val="291B25"/>
                </a:solidFill>
                <a:latin typeface="Times New Roman" panose="02020603050405020304" pitchFamily="18" charset="0"/>
                <a:cs typeface="Times New Roman" panose="02020603050405020304" pitchFamily="18" charset="0"/>
              </a:rPr>
              <a:t>tập</a:t>
            </a:r>
            <a:r>
              <a:rPr lang="en-US" sz="4000" b="1" dirty="0">
                <a:solidFill>
                  <a:srgbClr val="291B25"/>
                </a:solidFill>
                <a:latin typeface="Times New Roman" panose="02020603050405020304" pitchFamily="18" charset="0"/>
                <a:cs typeface="Times New Roman" panose="02020603050405020304" pitchFamily="18" charset="0"/>
              </a:rPr>
              <a:t> </a:t>
            </a:r>
            <a:r>
              <a:rPr lang="en-US" sz="4000" b="1" dirty="0" err="1">
                <a:solidFill>
                  <a:srgbClr val="291B25"/>
                </a:solidFill>
                <a:latin typeface="Times New Roman" panose="02020603050405020304" pitchFamily="18" charset="0"/>
                <a:cs typeface="Times New Roman" panose="02020603050405020304" pitchFamily="18" charset="0"/>
              </a:rPr>
              <a:t>số</a:t>
            </a:r>
            <a:r>
              <a:rPr lang="en-US" sz="4000" b="1" dirty="0">
                <a:solidFill>
                  <a:srgbClr val="291B25"/>
                </a:solidFill>
                <a:latin typeface="Times New Roman" panose="02020603050405020304" pitchFamily="18" charset="0"/>
                <a:cs typeface="Times New Roman" panose="02020603050405020304" pitchFamily="18" charset="0"/>
              </a:rPr>
              <a:t> 1</a:t>
            </a:r>
          </a:p>
        </p:txBody>
      </p:sp>
      <p:pic>
        <p:nvPicPr>
          <p:cNvPr id="15" name="Picture 2" descr="Các tình huống ở hình dưới đây liên quan đến những loại lực nà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39" y="3405757"/>
            <a:ext cx="11568841" cy="239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924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D02F3-4CB6-9D83-D3F0-137EEA1E5896}"/>
            </a:ext>
          </a:extLst>
        </p:cNvPr>
        <p:cNvGrpSpPr/>
        <p:nvPr/>
      </p:nvGrpSpPr>
      <p:grpSpPr>
        <a:xfrm>
          <a:off x="0" y="0"/>
          <a:ext cx="0" cy="0"/>
          <a:chOff x="0" y="0"/>
          <a:chExt cx="0" cy="0"/>
        </a:xfrm>
      </p:grpSpPr>
      <p:pic>
        <p:nvPicPr>
          <p:cNvPr id="7" name="Picture 2" descr="21 Duong Linh">
            <a:extLst>
              <a:ext uri="{FF2B5EF4-FFF2-40B4-BE49-F238E27FC236}">
                <a16:creationId xmlns:a16="http://schemas.microsoft.com/office/drawing/2014/main" id="{A292C72B-F289-9D9E-385A-EDFF4ABB8C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a:off x="-50800" y="-128147"/>
            <a:ext cx="13789379" cy="1542591"/>
          </a:xfrm>
          <a:prstGeom prst="rect">
            <a:avLst/>
          </a:prstGeom>
        </p:spPr>
      </p:pic>
      <p:sp>
        <p:nvSpPr>
          <p:cNvPr id="8" name="AutoShape 3" descr="21 Duong Linh">
            <a:extLst>
              <a:ext uri="{FF2B5EF4-FFF2-40B4-BE49-F238E27FC236}">
                <a16:creationId xmlns:a16="http://schemas.microsoft.com/office/drawing/2014/main" id="{08A4D0EA-28AC-24AF-ECC9-52B36CE777CA}"/>
              </a:ext>
            </a:extLst>
          </p:cNvPr>
          <p:cNvSpPr/>
          <p:nvPr/>
        </p:nvSpPr>
        <p:spPr>
          <a:xfrm>
            <a:off x="4600128" y="1534792"/>
            <a:ext cx="7369338" cy="1894208"/>
          </a:xfrm>
          <a:prstGeom prst="rect">
            <a:avLst/>
          </a:prstGeom>
          <a:solidFill>
            <a:srgbClr val="61A6AB"/>
          </a:solidFill>
        </p:spPr>
      </p:sp>
      <p:pic>
        <p:nvPicPr>
          <p:cNvPr id="10" name="Picture 5" descr="21 Duong Linh">
            <a:extLst>
              <a:ext uri="{FF2B5EF4-FFF2-40B4-BE49-F238E27FC236}">
                <a16:creationId xmlns:a16="http://schemas.microsoft.com/office/drawing/2014/main" id="{A40AE49D-C807-8698-002C-3F3F2B95E477}"/>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54324"/>
          <a:stretch/>
        </p:blipFill>
        <p:spPr>
          <a:xfrm>
            <a:off x="54098" y="-128147"/>
            <a:ext cx="4532089" cy="2168658"/>
          </a:xfrm>
          <a:prstGeom prst="rect">
            <a:avLst/>
          </a:prstGeom>
        </p:spPr>
      </p:pic>
      <p:sp>
        <p:nvSpPr>
          <p:cNvPr id="11" name="AutoShape 6" descr="21 Duong Linh">
            <a:extLst>
              <a:ext uri="{FF2B5EF4-FFF2-40B4-BE49-F238E27FC236}">
                <a16:creationId xmlns:a16="http://schemas.microsoft.com/office/drawing/2014/main" id="{0D93BDCD-1F3E-31E0-B274-FE8D867A2573}"/>
              </a:ext>
            </a:extLst>
          </p:cNvPr>
          <p:cNvSpPr/>
          <p:nvPr/>
        </p:nvSpPr>
        <p:spPr>
          <a:xfrm>
            <a:off x="4399484" y="214273"/>
            <a:ext cx="7792516" cy="3136415"/>
          </a:xfrm>
          <a:prstGeom prst="rect">
            <a:avLst/>
          </a:prstGeom>
          <a:solidFill>
            <a:srgbClr val="FFCE6D"/>
          </a:solidFill>
        </p:spPr>
      </p:sp>
      <p:grpSp>
        <p:nvGrpSpPr>
          <p:cNvPr id="16" name="Group 12" descr="21 Duong Linh">
            <a:extLst>
              <a:ext uri="{FF2B5EF4-FFF2-40B4-BE49-F238E27FC236}">
                <a16:creationId xmlns:a16="http://schemas.microsoft.com/office/drawing/2014/main" id="{B06A7CF6-6659-9DB6-DF32-061C1AD4817A}"/>
              </a:ext>
            </a:extLst>
          </p:cNvPr>
          <p:cNvGrpSpPr/>
          <p:nvPr/>
        </p:nvGrpSpPr>
        <p:grpSpPr>
          <a:xfrm>
            <a:off x="-50800" y="7070454"/>
            <a:ext cx="13075920" cy="548640"/>
            <a:chOff x="0" y="0"/>
            <a:chExt cx="6954256" cy="310464"/>
          </a:xfrm>
        </p:grpSpPr>
        <p:sp>
          <p:nvSpPr>
            <p:cNvPr id="17" name="Freeform 13">
              <a:extLst>
                <a:ext uri="{FF2B5EF4-FFF2-40B4-BE49-F238E27FC236}">
                  <a16:creationId xmlns:a16="http://schemas.microsoft.com/office/drawing/2014/main" id="{984EED0A-E1FC-D866-4A2C-6D21AD145A91}"/>
                </a:ext>
              </a:extLst>
            </p:cNvPr>
            <p:cNvSpPr/>
            <p:nvPr/>
          </p:nvSpPr>
          <p:spPr>
            <a:xfrm>
              <a:off x="0" y="0"/>
              <a:ext cx="6954255" cy="310464"/>
            </a:xfrm>
            <a:custGeom>
              <a:avLst/>
              <a:gdLst/>
              <a:ahLst/>
              <a:cxnLst/>
              <a:rect l="l" t="t" r="r" b="b"/>
              <a:pathLst>
                <a:path w="6954255" h="310464">
                  <a:moveTo>
                    <a:pt x="0" y="0"/>
                  </a:moveTo>
                  <a:lnTo>
                    <a:pt x="6954255" y="0"/>
                  </a:lnTo>
                  <a:lnTo>
                    <a:pt x="6954255" y="310464"/>
                  </a:lnTo>
                  <a:lnTo>
                    <a:pt x="0" y="310464"/>
                  </a:lnTo>
                  <a:close/>
                </a:path>
              </a:pathLst>
            </a:custGeom>
            <a:solidFill>
              <a:srgbClr val="FFCE6D"/>
            </a:solidFill>
          </p:spPr>
        </p:sp>
      </p:grpSp>
      <p:sp>
        <p:nvSpPr>
          <p:cNvPr id="18" name="TextBox 15" descr="21 Duong Linh">
            <a:extLst>
              <a:ext uri="{FF2B5EF4-FFF2-40B4-BE49-F238E27FC236}">
                <a16:creationId xmlns:a16="http://schemas.microsoft.com/office/drawing/2014/main" id="{3E75EE57-42C9-AB57-3BB1-F5A96E6BE0B0}"/>
              </a:ext>
            </a:extLst>
          </p:cNvPr>
          <p:cNvSpPr txBox="1"/>
          <p:nvPr/>
        </p:nvSpPr>
        <p:spPr>
          <a:xfrm>
            <a:off x="600194" y="234634"/>
            <a:ext cx="3569074" cy="1179810"/>
          </a:xfrm>
          <a:prstGeom prst="rect">
            <a:avLst/>
          </a:prstGeom>
        </p:spPr>
        <p:txBody>
          <a:bodyPr wrap="square" lIns="0" tIns="0" rIns="0" bIns="0" rtlCol="0" anchor="t">
            <a:spAutoFit/>
          </a:bodyPr>
          <a:lstStyle/>
          <a:p>
            <a:pPr algn="ctr">
              <a:lnSpc>
                <a:spcPts val="4554"/>
              </a:lnSpc>
            </a:pPr>
            <a:r>
              <a:rPr lang="en-US" sz="4000" b="1" dirty="0" err="1">
                <a:solidFill>
                  <a:srgbClr val="291B25"/>
                </a:solidFill>
                <a:latin typeface="Public Sans Bold"/>
              </a:rPr>
              <a:t>Phiếu</a:t>
            </a:r>
            <a:r>
              <a:rPr lang="en-US" sz="4000" b="1" dirty="0">
                <a:solidFill>
                  <a:srgbClr val="291B25"/>
                </a:solidFill>
                <a:latin typeface="Public Sans Bold"/>
              </a:rPr>
              <a:t> </a:t>
            </a:r>
            <a:r>
              <a:rPr lang="en-US" sz="4000" b="1" dirty="0" err="1">
                <a:solidFill>
                  <a:srgbClr val="291B25"/>
                </a:solidFill>
                <a:latin typeface="Public Sans Bold"/>
              </a:rPr>
              <a:t>học</a:t>
            </a:r>
            <a:r>
              <a:rPr lang="en-US" sz="4000" b="1" dirty="0">
                <a:solidFill>
                  <a:srgbClr val="291B25"/>
                </a:solidFill>
                <a:latin typeface="Public Sans Bold"/>
              </a:rPr>
              <a:t> </a:t>
            </a:r>
            <a:r>
              <a:rPr lang="en-US" sz="4000" b="1" dirty="0" err="1">
                <a:solidFill>
                  <a:srgbClr val="291B25"/>
                </a:solidFill>
                <a:latin typeface="Public Sans Bold"/>
              </a:rPr>
              <a:t>tập</a:t>
            </a:r>
            <a:r>
              <a:rPr lang="en-US" sz="4000" b="1" dirty="0">
                <a:solidFill>
                  <a:srgbClr val="291B25"/>
                </a:solidFill>
                <a:latin typeface="Public Sans Bold"/>
              </a:rPr>
              <a:t> </a:t>
            </a:r>
            <a:r>
              <a:rPr lang="en-US" sz="4000" b="1" dirty="0" err="1">
                <a:solidFill>
                  <a:srgbClr val="291B25"/>
                </a:solidFill>
                <a:latin typeface="Public Sans Bold"/>
              </a:rPr>
              <a:t>số</a:t>
            </a:r>
            <a:r>
              <a:rPr lang="en-US" sz="4000" b="1" dirty="0">
                <a:solidFill>
                  <a:srgbClr val="291B25"/>
                </a:solidFill>
                <a:latin typeface="Public Sans Bold"/>
              </a:rPr>
              <a:t> 2</a:t>
            </a:r>
          </a:p>
        </p:txBody>
      </p:sp>
      <p:sp>
        <p:nvSpPr>
          <p:cNvPr id="3" name="Hộp Văn bản 2">
            <a:extLst>
              <a:ext uri="{FF2B5EF4-FFF2-40B4-BE49-F238E27FC236}">
                <a16:creationId xmlns:a16="http://schemas.microsoft.com/office/drawing/2014/main" id="{1390C217-2793-DECE-FCF8-9B8D3BF6675B}"/>
              </a:ext>
            </a:extLst>
          </p:cNvPr>
          <p:cNvSpPr txBox="1"/>
          <p:nvPr/>
        </p:nvSpPr>
        <p:spPr>
          <a:xfrm>
            <a:off x="4508940" y="492415"/>
            <a:ext cx="7760308" cy="2528897"/>
          </a:xfrm>
          <a:prstGeom prst="rect">
            <a:avLst/>
          </a:prstGeom>
          <a:noFill/>
        </p:spPr>
        <p:txBody>
          <a:bodyPr wrap="square">
            <a:spAutoFit/>
          </a:bodyPr>
          <a:lstStyle/>
          <a:p>
            <a:pPr marL="0" marR="0">
              <a:lnSpc>
                <a:spcPct val="107000"/>
              </a:lnSpc>
              <a:spcBef>
                <a:spcPts val="0"/>
              </a:spcBef>
              <a:spcAft>
                <a:spcPts val="0"/>
              </a:spcAft>
            </a:pP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17.4,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marR="0" indent="-457200">
              <a:lnSpc>
                <a:spcPct val="107000"/>
              </a:lnSpc>
              <a:spcBef>
                <a:spcPts val="0"/>
              </a:spcBef>
              <a:spcAft>
                <a:spcPts val="0"/>
              </a:spcAft>
              <a:buFont typeface="Arial" panose="020B0604020202020204" pitchFamily="34" charset="0"/>
              <a:buChar char="•"/>
            </a:pP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Những</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vật</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nào</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chịu</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lực</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căng</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của</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dây</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a:t>
            </a:r>
          </a:p>
          <a:p>
            <a:pPr marL="457200" marR="0" indent="-457200">
              <a:lnSpc>
                <a:spcPct val="107000"/>
              </a:lnSpc>
              <a:spcBef>
                <a:spcPts val="0"/>
              </a:spcBef>
              <a:spcAft>
                <a:spcPts val="0"/>
              </a:spcAft>
              <a:buFont typeface="Arial" panose="020B0604020202020204" pitchFamily="34" charset="0"/>
              <a:buChar char="•"/>
            </a:pPr>
            <a:r>
              <a:rPr lang="en-US" sz="3000" dirty="0" err="1">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Lực</a:t>
            </a:r>
            <a:r>
              <a:rPr lang="en-US" sz="30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căng</a:t>
            </a:r>
            <a:r>
              <a:rPr lang="en-US" sz="30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có</a:t>
            </a:r>
            <a:r>
              <a:rPr lang="en-US" sz="30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phương</a:t>
            </a:r>
            <a:r>
              <a:rPr lang="en-US" sz="30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chiều</a:t>
            </a:r>
            <a:r>
              <a:rPr lang="en-US" sz="30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như</a:t>
            </a:r>
            <a:r>
              <a:rPr lang="en-US" sz="30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thế</a:t>
            </a:r>
            <a:r>
              <a:rPr lang="en-US" sz="30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nào</a:t>
            </a:r>
            <a:r>
              <a:rPr lang="en-US" sz="30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a:t>
            </a:r>
          </a:p>
          <a:p>
            <a:pPr marL="0" marR="0">
              <a:lnSpc>
                <a:spcPct val="107000"/>
              </a:lnSpc>
              <a:spcBef>
                <a:spcPts val="0"/>
              </a:spcBef>
              <a:spcAft>
                <a:spcPts val="0"/>
              </a:spcAft>
            </a:pP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Từ</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đó</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nêu</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những</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đặc</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điểm</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của</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lực</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en-US" sz="3000" dirty="0" err="1">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căng</a:t>
            </a:r>
            <a:r>
              <a:rPr lang="en-US" sz="30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a:t>
            </a:r>
            <a:endParaRPr lang="en-US" sz="3000"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5" name="Hộp Văn bản 4">
            <a:extLst>
              <a:ext uri="{FF2B5EF4-FFF2-40B4-BE49-F238E27FC236}">
                <a16:creationId xmlns:a16="http://schemas.microsoft.com/office/drawing/2014/main" id="{AF5160A5-EA4C-5316-5CBA-FA61EE3C7A5C}"/>
              </a:ext>
            </a:extLst>
          </p:cNvPr>
          <p:cNvSpPr txBox="1"/>
          <p:nvPr/>
        </p:nvSpPr>
        <p:spPr>
          <a:xfrm>
            <a:off x="354486" y="3328298"/>
            <a:ext cx="7083806" cy="1508105"/>
          </a:xfrm>
          <a:prstGeom prst="rect">
            <a:avLst/>
          </a:prstGeom>
          <a:noFill/>
        </p:spPr>
        <p:txBody>
          <a:bodyPr wrap="square">
            <a:spAutoFit/>
          </a:bodyPr>
          <a:lstStyle/>
          <a:p>
            <a:r>
              <a:rPr lang="en-US" sz="2300" dirty="0">
                <a:latin typeface="+mj-lt"/>
              </a:rPr>
              <a:t>- </a:t>
            </a:r>
            <a:r>
              <a:rPr lang="vi-VN" sz="2300" dirty="0">
                <a:latin typeface="+mj-lt"/>
              </a:rPr>
              <a:t>Cả tay người và vật đều chịu lực căng của dây.</a:t>
            </a:r>
          </a:p>
          <a:p>
            <a:r>
              <a:rPr lang="vi-VN" sz="2300" dirty="0">
                <a:latin typeface="+mj-lt"/>
              </a:rPr>
              <a:t>- Lực căng dây có:</a:t>
            </a:r>
          </a:p>
          <a:p>
            <a:r>
              <a:rPr lang="vi-VN" sz="2300" dirty="0">
                <a:latin typeface="+mj-lt"/>
              </a:rPr>
              <a:t>+ Phương: trùng với phương của sợi dây.</a:t>
            </a:r>
          </a:p>
          <a:p>
            <a:r>
              <a:rPr lang="vi-VN" sz="2300" dirty="0">
                <a:latin typeface="+mj-lt"/>
              </a:rPr>
              <a:t>+ Chiều: hướng từ hai đầu dây vào phần giữa của dây .</a:t>
            </a:r>
          </a:p>
        </p:txBody>
      </p:sp>
      <p:grpSp>
        <p:nvGrpSpPr>
          <p:cNvPr id="6" name="Group 5">
            <a:extLst>
              <a:ext uri="{FF2B5EF4-FFF2-40B4-BE49-F238E27FC236}">
                <a16:creationId xmlns:a16="http://schemas.microsoft.com/office/drawing/2014/main" id="{E6CB7E5D-5E0A-6CB1-9F99-D83E94C0FE20}"/>
              </a:ext>
            </a:extLst>
          </p:cNvPr>
          <p:cNvGrpSpPr/>
          <p:nvPr/>
        </p:nvGrpSpPr>
        <p:grpSpPr>
          <a:xfrm>
            <a:off x="1013333" y="2246919"/>
            <a:ext cx="2088923" cy="842097"/>
            <a:chOff x="3036215" y="244263"/>
            <a:chExt cx="2088923" cy="842097"/>
          </a:xfrm>
        </p:grpSpPr>
        <p:pic>
          <p:nvPicPr>
            <p:cNvPr id="9" name="Picture 8">
              <a:extLst>
                <a:ext uri="{FF2B5EF4-FFF2-40B4-BE49-F238E27FC236}">
                  <a16:creationId xmlns:a16="http://schemas.microsoft.com/office/drawing/2014/main" id="{1FE46258-970E-66F4-C39C-37D648923C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36215" y="244263"/>
              <a:ext cx="2088923" cy="842097"/>
            </a:xfrm>
            <a:prstGeom prst="rect">
              <a:avLst/>
            </a:prstGeom>
          </p:spPr>
        </p:pic>
        <p:sp>
          <p:nvSpPr>
            <p:cNvPr id="13" name="TextBox 26">
              <a:extLst>
                <a:ext uri="{FF2B5EF4-FFF2-40B4-BE49-F238E27FC236}">
                  <a16:creationId xmlns:a16="http://schemas.microsoft.com/office/drawing/2014/main" id="{93044E58-AA9A-079B-6F3F-A7605D23FD90}"/>
                </a:ext>
              </a:extLst>
            </p:cNvPr>
            <p:cNvSpPr txBox="1"/>
            <p:nvPr/>
          </p:nvSpPr>
          <p:spPr>
            <a:xfrm>
              <a:off x="3527379" y="434478"/>
              <a:ext cx="1513156" cy="461665"/>
            </a:xfrm>
            <a:prstGeom prst="rect">
              <a:avLst/>
            </a:prstGeom>
            <a:noFill/>
          </p:spPr>
          <p:txBody>
            <a:bodyPr wrap="square">
              <a:spAutoFit/>
            </a:bodyPr>
            <a:lstStyle/>
            <a:p>
              <a:r>
                <a:rPr lang="vi-VN" sz="2400" b="1" u="sng" dirty="0">
                  <a:solidFill>
                    <a:srgbClr val="C00000"/>
                  </a:solidFill>
                  <a:effectLst/>
                  <a:latin typeface="+mn-lt"/>
                  <a:ea typeface="Calibri" panose="020F0502020204030204" pitchFamily="34" charset="0"/>
                  <a:cs typeface="Times New Roman" panose="02020603050405020304" pitchFamily="18" charset="0"/>
                </a:rPr>
                <a:t>Trả lời</a:t>
              </a:r>
              <a:endParaRPr lang="en-US" sz="2400" b="1" u="sng" dirty="0">
                <a:solidFill>
                  <a:srgbClr val="C00000"/>
                </a:solidFill>
                <a:latin typeface="+mn-lt"/>
              </a:endParaRPr>
            </a:p>
          </p:txBody>
        </p:sp>
      </p:grpSp>
      <p:pic>
        <p:nvPicPr>
          <p:cNvPr id="6148" name="Picture 4" descr="Dựa vào Hình 17.4, hãy thảo luận và phân tích để làm sáng tỏ các ý sau đây">
            <a:extLst>
              <a:ext uri="{FF2B5EF4-FFF2-40B4-BE49-F238E27FC236}">
                <a16:creationId xmlns:a16="http://schemas.microsoft.com/office/drawing/2014/main" id="{D19EDCF2-1BC9-646B-F318-B2308B3E93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4721" y="3429000"/>
            <a:ext cx="4856285" cy="312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64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1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randombar(horizont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fade">
                                      <p:cBhvr>
                                        <p:cTn id="66" dur="500"/>
                                        <p:tgtEl>
                                          <p:spTgt spid="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 calcmode="lin" valueType="num">
                                      <p:cBhvr additive="base">
                                        <p:cTn id="7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 calcmode="lin" valueType="num">
                                      <p:cBhvr additive="base">
                                        <p:cTn id="7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
                                            <p:txEl>
                                              <p:pRg st="3" end="3"/>
                                            </p:txEl>
                                          </p:spTgt>
                                        </p:tgtEl>
                                        <p:attrNameLst>
                                          <p:attrName>style.visibility</p:attrName>
                                        </p:attrNameLst>
                                      </p:cBhvr>
                                      <p:to>
                                        <p:strVal val="visible"/>
                                      </p:to>
                                    </p:set>
                                    <p:anim calcmode="lin" valueType="num">
                                      <p:cBhvr additive="base">
                                        <p:cTn id="8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D403F-575F-9A2C-2232-B288E78F5030}"/>
            </a:ext>
          </a:extLst>
        </p:cNvPr>
        <p:cNvGrpSpPr/>
        <p:nvPr/>
      </p:nvGrpSpPr>
      <p:grpSpPr>
        <a:xfrm>
          <a:off x="0" y="0"/>
          <a:ext cx="0" cy="0"/>
          <a:chOff x="0" y="0"/>
          <a:chExt cx="0" cy="0"/>
        </a:xfrm>
      </p:grpSpPr>
      <p:pic>
        <p:nvPicPr>
          <p:cNvPr id="7" name="Picture 2" descr="21 Duong Linh">
            <a:extLst>
              <a:ext uri="{FF2B5EF4-FFF2-40B4-BE49-F238E27FC236}">
                <a16:creationId xmlns:a16="http://schemas.microsoft.com/office/drawing/2014/main" id="{212AECC0-11F6-CB63-7AF7-7D1C3E5C07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a:off x="-50800" y="-128147"/>
            <a:ext cx="13789379" cy="1542591"/>
          </a:xfrm>
          <a:prstGeom prst="rect">
            <a:avLst/>
          </a:prstGeom>
        </p:spPr>
      </p:pic>
      <p:sp>
        <p:nvSpPr>
          <p:cNvPr id="8" name="AutoShape 3" descr="21 Duong Linh">
            <a:extLst>
              <a:ext uri="{FF2B5EF4-FFF2-40B4-BE49-F238E27FC236}">
                <a16:creationId xmlns:a16="http://schemas.microsoft.com/office/drawing/2014/main" id="{702C1B30-8DEE-9E54-6F34-1E3FA3EDB6BD}"/>
              </a:ext>
            </a:extLst>
          </p:cNvPr>
          <p:cNvSpPr/>
          <p:nvPr/>
        </p:nvSpPr>
        <p:spPr>
          <a:xfrm>
            <a:off x="5955451" y="346814"/>
            <a:ext cx="5873465" cy="1693743"/>
          </a:xfrm>
          <a:prstGeom prst="rect">
            <a:avLst/>
          </a:prstGeom>
          <a:solidFill>
            <a:srgbClr val="61A6AB"/>
          </a:solidFill>
        </p:spPr>
      </p:sp>
      <p:pic>
        <p:nvPicPr>
          <p:cNvPr id="10" name="Picture 5" descr="21 Duong Linh">
            <a:extLst>
              <a:ext uri="{FF2B5EF4-FFF2-40B4-BE49-F238E27FC236}">
                <a16:creationId xmlns:a16="http://schemas.microsoft.com/office/drawing/2014/main" id="{5B4DB7FC-22AD-F9A4-1E1F-1E89F1ED7820}"/>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54324"/>
          <a:stretch/>
        </p:blipFill>
        <p:spPr>
          <a:xfrm>
            <a:off x="54098" y="-128147"/>
            <a:ext cx="4532089" cy="2168658"/>
          </a:xfrm>
          <a:prstGeom prst="rect">
            <a:avLst/>
          </a:prstGeom>
        </p:spPr>
      </p:pic>
      <p:sp>
        <p:nvSpPr>
          <p:cNvPr id="11" name="AutoShape 6" descr="21 Duong Linh">
            <a:extLst>
              <a:ext uri="{FF2B5EF4-FFF2-40B4-BE49-F238E27FC236}">
                <a16:creationId xmlns:a16="http://schemas.microsoft.com/office/drawing/2014/main" id="{53704A22-5B47-538A-CA2A-776D2A0779A7}"/>
              </a:ext>
            </a:extLst>
          </p:cNvPr>
          <p:cNvSpPr/>
          <p:nvPr/>
        </p:nvSpPr>
        <p:spPr>
          <a:xfrm>
            <a:off x="5925702" y="206025"/>
            <a:ext cx="6212200" cy="2168658"/>
          </a:xfrm>
          <a:prstGeom prst="rect">
            <a:avLst/>
          </a:prstGeom>
          <a:solidFill>
            <a:srgbClr val="FFCE6D"/>
          </a:solidFill>
        </p:spPr>
        <p:txBody>
          <a:bodyPr/>
          <a:lstStyle/>
          <a:p>
            <a:endParaRPr lang="en-US" dirty="0"/>
          </a:p>
        </p:txBody>
      </p:sp>
      <p:sp>
        <p:nvSpPr>
          <p:cNvPr id="12" name="TextBox 7" descr="21 Duong Linh">
            <a:extLst>
              <a:ext uri="{FF2B5EF4-FFF2-40B4-BE49-F238E27FC236}">
                <a16:creationId xmlns:a16="http://schemas.microsoft.com/office/drawing/2014/main" id="{D08F39D1-5532-A7AF-6091-C262CFCDB043}"/>
              </a:ext>
            </a:extLst>
          </p:cNvPr>
          <p:cNvSpPr txBox="1"/>
          <p:nvPr/>
        </p:nvSpPr>
        <p:spPr>
          <a:xfrm>
            <a:off x="6206354" y="399299"/>
            <a:ext cx="5931547" cy="1728935"/>
          </a:xfrm>
          <a:prstGeom prst="rect">
            <a:avLst/>
          </a:prstGeom>
        </p:spPr>
        <p:txBody>
          <a:bodyPr wrap="square" lIns="0" tIns="0" rIns="0" bIns="0" rtlCol="0" anchor="t">
            <a:spAutoFit/>
          </a:bodyPr>
          <a:lstStyle/>
          <a:p>
            <a:pPr algn="ctr">
              <a:lnSpc>
                <a:spcPct val="107000"/>
              </a:lnSpc>
            </a:pP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17.5a </a:t>
            </a:r>
            <a:r>
              <a:rPr lang="en-US"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17.5b.</a:t>
            </a:r>
            <a:endParaRPr lang="en-US" sz="3500" dirty="0">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16" name="Group 12" descr="21 Duong Linh">
            <a:extLst>
              <a:ext uri="{FF2B5EF4-FFF2-40B4-BE49-F238E27FC236}">
                <a16:creationId xmlns:a16="http://schemas.microsoft.com/office/drawing/2014/main" id="{83CE5B37-50B3-8038-C2C4-F5F98BE8CD4E}"/>
              </a:ext>
            </a:extLst>
          </p:cNvPr>
          <p:cNvGrpSpPr/>
          <p:nvPr/>
        </p:nvGrpSpPr>
        <p:grpSpPr>
          <a:xfrm>
            <a:off x="-50800" y="7070454"/>
            <a:ext cx="13075920" cy="548640"/>
            <a:chOff x="0" y="0"/>
            <a:chExt cx="6954256" cy="310464"/>
          </a:xfrm>
        </p:grpSpPr>
        <p:sp>
          <p:nvSpPr>
            <p:cNvPr id="17" name="Freeform 13">
              <a:extLst>
                <a:ext uri="{FF2B5EF4-FFF2-40B4-BE49-F238E27FC236}">
                  <a16:creationId xmlns:a16="http://schemas.microsoft.com/office/drawing/2014/main" id="{C89B8344-BCA0-AA18-3191-24AD287F5B0F}"/>
                </a:ext>
              </a:extLst>
            </p:cNvPr>
            <p:cNvSpPr/>
            <p:nvPr/>
          </p:nvSpPr>
          <p:spPr>
            <a:xfrm>
              <a:off x="0" y="0"/>
              <a:ext cx="6954255" cy="310464"/>
            </a:xfrm>
            <a:custGeom>
              <a:avLst/>
              <a:gdLst/>
              <a:ahLst/>
              <a:cxnLst/>
              <a:rect l="l" t="t" r="r" b="b"/>
              <a:pathLst>
                <a:path w="6954255" h="310464">
                  <a:moveTo>
                    <a:pt x="0" y="0"/>
                  </a:moveTo>
                  <a:lnTo>
                    <a:pt x="6954255" y="0"/>
                  </a:lnTo>
                  <a:lnTo>
                    <a:pt x="6954255" y="310464"/>
                  </a:lnTo>
                  <a:lnTo>
                    <a:pt x="0" y="310464"/>
                  </a:lnTo>
                  <a:close/>
                </a:path>
              </a:pathLst>
            </a:custGeom>
            <a:solidFill>
              <a:srgbClr val="FFCE6D"/>
            </a:solidFill>
          </p:spPr>
        </p:sp>
      </p:grpSp>
      <p:sp>
        <p:nvSpPr>
          <p:cNvPr id="18" name="TextBox 15" descr="21 Duong Linh">
            <a:extLst>
              <a:ext uri="{FF2B5EF4-FFF2-40B4-BE49-F238E27FC236}">
                <a16:creationId xmlns:a16="http://schemas.microsoft.com/office/drawing/2014/main" id="{90E9B521-6888-4FCE-2AFC-CB70AB895508}"/>
              </a:ext>
            </a:extLst>
          </p:cNvPr>
          <p:cNvSpPr txBox="1"/>
          <p:nvPr/>
        </p:nvSpPr>
        <p:spPr>
          <a:xfrm>
            <a:off x="241975" y="120980"/>
            <a:ext cx="4163769" cy="1179810"/>
          </a:xfrm>
          <a:prstGeom prst="rect">
            <a:avLst/>
          </a:prstGeom>
        </p:spPr>
        <p:txBody>
          <a:bodyPr wrap="square" lIns="0" tIns="0" rIns="0" bIns="0" rtlCol="0" anchor="t">
            <a:spAutoFit/>
          </a:bodyPr>
          <a:lstStyle/>
          <a:p>
            <a:pPr algn="ctr">
              <a:lnSpc>
                <a:spcPts val="4554"/>
              </a:lnSpc>
            </a:pPr>
            <a:r>
              <a:rPr lang="en-US" sz="4000" b="1" dirty="0" err="1">
                <a:solidFill>
                  <a:srgbClr val="291B25"/>
                </a:solidFill>
                <a:latin typeface="Public Sans Bold"/>
              </a:rPr>
              <a:t>Phiếu</a:t>
            </a:r>
            <a:r>
              <a:rPr lang="en-US" sz="4000" b="1" dirty="0">
                <a:solidFill>
                  <a:srgbClr val="291B25"/>
                </a:solidFill>
                <a:latin typeface="Public Sans Bold"/>
              </a:rPr>
              <a:t> </a:t>
            </a:r>
            <a:r>
              <a:rPr lang="en-US" sz="4000" b="1" dirty="0" err="1">
                <a:solidFill>
                  <a:srgbClr val="291B25"/>
                </a:solidFill>
                <a:latin typeface="Public Sans Bold"/>
              </a:rPr>
              <a:t>học</a:t>
            </a:r>
            <a:r>
              <a:rPr lang="en-US" sz="4000" b="1" dirty="0">
                <a:solidFill>
                  <a:srgbClr val="291B25"/>
                </a:solidFill>
                <a:latin typeface="Public Sans Bold"/>
              </a:rPr>
              <a:t> </a:t>
            </a:r>
            <a:r>
              <a:rPr lang="en-US" sz="4000" b="1" dirty="0" err="1">
                <a:solidFill>
                  <a:srgbClr val="291B25"/>
                </a:solidFill>
                <a:latin typeface="Public Sans Bold"/>
              </a:rPr>
              <a:t>tập</a:t>
            </a:r>
            <a:r>
              <a:rPr lang="en-US" sz="4000" b="1" dirty="0">
                <a:solidFill>
                  <a:srgbClr val="291B25"/>
                </a:solidFill>
                <a:latin typeface="Public Sans Bold"/>
              </a:rPr>
              <a:t> </a:t>
            </a:r>
            <a:r>
              <a:rPr lang="en-US" sz="4000" b="1" dirty="0" err="1">
                <a:solidFill>
                  <a:srgbClr val="291B25"/>
                </a:solidFill>
                <a:latin typeface="Public Sans Bold"/>
              </a:rPr>
              <a:t>số</a:t>
            </a:r>
            <a:r>
              <a:rPr lang="en-US" sz="4000" b="1" dirty="0">
                <a:solidFill>
                  <a:srgbClr val="291B25"/>
                </a:solidFill>
                <a:latin typeface="Public Sans Bold"/>
              </a:rPr>
              <a:t> 3</a:t>
            </a:r>
          </a:p>
        </p:txBody>
      </p:sp>
      <p:pic>
        <p:nvPicPr>
          <p:cNvPr id="7170" name="Picture 2" descr="Hãy chỉ ra điểm đặt, phương, chiều của lực căng trong Hình 17.5a và 17.5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03" y="2448038"/>
            <a:ext cx="11587747" cy="422378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9EED50D7-0A1A-3273-D083-845D460F5752}"/>
              </a:ext>
            </a:extLst>
          </p:cNvPr>
          <p:cNvGrpSpPr/>
          <p:nvPr/>
        </p:nvGrpSpPr>
        <p:grpSpPr>
          <a:xfrm>
            <a:off x="2021472" y="2908749"/>
            <a:ext cx="1943380" cy="781780"/>
            <a:chOff x="7016004" y="4687422"/>
            <a:chExt cx="2686644" cy="967514"/>
          </a:xfrm>
        </p:grpSpPr>
        <p:cxnSp>
          <p:nvCxnSpPr>
            <p:cNvPr id="26" name="Straight Arrow Connector 25">
              <a:extLst>
                <a:ext uri="{FF2B5EF4-FFF2-40B4-BE49-F238E27FC236}">
                  <a16:creationId xmlns:a16="http://schemas.microsoft.com/office/drawing/2014/main" id="{C0636B47-0358-EC41-7E08-DB806F398830}"/>
                </a:ext>
              </a:extLst>
            </p:cNvPr>
            <p:cNvCxnSpPr>
              <a:cxnSpLocks/>
            </p:cNvCxnSpPr>
            <p:nvPr/>
          </p:nvCxnSpPr>
          <p:spPr>
            <a:xfrm>
              <a:off x="7067029" y="5654936"/>
              <a:ext cx="6025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BA9DBCC-1BE3-FD97-609F-A6E70FF130D8}"/>
                    </a:ext>
                  </a:extLst>
                </p:cNvPr>
                <p:cNvSpPr txBox="1"/>
                <p:nvPr/>
              </p:nvSpPr>
              <p:spPr>
                <a:xfrm>
                  <a:off x="7016004" y="4738267"/>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000" i="1" smtClean="0">
                                <a:solidFill>
                                  <a:srgbClr val="FF0000"/>
                                </a:solidFill>
                                <a:latin typeface="Cambria Math" panose="02040503050406030204" pitchFamily="18" charset="0"/>
                              </a:rPr>
                            </m:ctrlPr>
                          </m:accPr>
                          <m:e>
                            <m:r>
                              <a:rPr lang="en-US" sz="3000" b="0" i="1" smtClean="0">
                                <a:solidFill>
                                  <a:srgbClr val="FF0000"/>
                                </a:solidFill>
                                <a:latin typeface="Cambria Math" panose="02040503050406030204" pitchFamily="18" charset="0"/>
                              </a:rPr>
                              <m:t>𝑇</m:t>
                            </m:r>
                          </m:e>
                        </m:acc>
                      </m:oMath>
                    </m:oMathPara>
                  </a14:m>
                  <a:endParaRPr lang="en-US" sz="3000" dirty="0">
                    <a:solidFill>
                      <a:srgbClr val="FF0000"/>
                    </a:solidFill>
                  </a:endParaRPr>
                </a:p>
              </p:txBody>
            </p:sp>
          </mc:Choice>
          <mc:Fallback xmlns="">
            <p:sp>
              <p:nvSpPr>
                <p:cNvPr id="27" name="TextBox 26">
                  <a:extLst>
                    <a:ext uri="{FF2B5EF4-FFF2-40B4-BE49-F238E27FC236}">
                      <a16:creationId xmlns:a16="http://schemas.microsoft.com/office/drawing/2014/main" xmlns="" xmlns:a14="http://schemas.microsoft.com/office/drawing/2010/main" id="{BBA9DBCC-1BE3-FD97-609F-A6E70FF130D8}"/>
                    </a:ext>
                  </a:extLst>
                </p:cNvPr>
                <p:cNvSpPr txBox="1">
                  <a:spLocks noRot="1" noChangeAspect="1" noMove="1" noResize="1" noEditPoints="1" noAdjustHandles="1" noChangeArrowheads="1" noChangeShapeType="1" noTextEdit="1"/>
                </p:cNvSpPr>
                <p:nvPr/>
              </p:nvSpPr>
              <p:spPr>
                <a:xfrm>
                  <a:off x="7016004" y="4738267"/>
                  <a:ext cx="929205" cy="78258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085F79A-FFC7-6034-48FA-B6DD3D1DC716}"/>
                    </a:ext>
                  </a:extLst>
                </p:cNvPr>
                <p:cNvSpPr txBox="1"/>
                <p:nvPr/>
              </p:nvSpPr>
              <p:spPr>
                <a:xfrm>
                  <a:off x="8773443" y="4687422"/>
                  <a:ext cx="929205" cy="8334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000" i="1" smtClean="0">
                                <a:solidFill>
                                  <a:srgbClr val="FF0000"/>
                                </a:solidFill>
                                <a:latin typeface="Cambria Math" panose="02040503050406030204" pitchFamily="18" charset="0"/>
                              </a:rPr>
                            </m:ctrlPr>
                          </m:accPr>
                          <m:e>
                            <m:r>
                              <a:rPr lang="en-US" sz="3000" b="0" i="1" smtClean="0">
                                <a:solidFill>
                                  <a:srgbClr val="FF0000"/>
                                </a:solidFill>
                                <a:latin typeface="Cambria Math" panose="02040503050406030204" pitchFamily="18" charset="0"/>
                              </a:rPr>
                              <m:t>𝑇</m:t>
                            </m:r>
                            <m:r>
                              <a:rPr lang="en-US" sz="3000" b="0" i="1" smtClean="0">
                                <a:solidFill>
                                  <a:srgbClr val="FF0000"/>
                                </a:solidFill>
                                <a:latin typeface="Cambria Math" panose="02040503050406030204" pitchFamily="18" charset="0"/>
                              </a:rPr>
                              <m:t>′</m:t>
                            </m:r>
                          </m:e>
                        </m:acc>
                      </m:oMath>
                    </m:oMathPara>
                  </a14:m>
                  <a:endParaRPr lang="en-US" sz="3000" dirty="0">
                    <a:solidFill>
                      <a:srgbClr val="FF0000"/>
                    </a:solidFill>
                  </a:endParaRPr>
                </a:p>
              </p:txBody>
            </p:sp>
          </mc:Choice>
          <mc:Fallback xmlns="">
            <p:sp>
              <p:nvSpPr>
                <p:cNvPr id="28" name="TextBox 27">
                  <a:extLst>
                    <a:ext uri="{FF2B5EF4-FFF2-40B4-BE49-F238E27FC236}">
                      <a16:creationId xmlns:a16="http://schemas.microsoft.com/office/drawing/2014/main" xmlns="" xmlns:a14="http://schemas.microsoft.com/office/drawing/2010/main" id="{C085F79A-FFC7-6034-48FA-B6DD3D1DC716}"/>
                    </a:ext>
                  </a:extLst>
                </p:cNvPr>
                <p:cNvSpPr txBox="1">
                  <a:spLocks noRot="1" noChangeAspect="1" noMove="1" noResize="1" noEditPoints="1" noAdjustHandles="1" noChangeArrowheads="1" noChangeShapeType="1" noTextEdit="1"/>
                </p:cNvSpPr>
                <p:nvPr/>
              </p:nvSpPr>
              <p:spPr>
                <a:xfrm>
                  <a:off x="8773443" y="4687422"/>
                  <a:ext cx="929205" cy="833433"/>
                </a:xfrm>
                <a:prstGeom prst="rect">
                  <a:avLst/>
                </a:prstGeom>
                <a:blipFill rotWithShape="1">
                  <a:blip r:embed="rId8"/>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9D4095D9-6320-6083-8F33-9A84EA197843}"/>
                </a:ext>
              </a:extLst>
            </p:cNvPr>
            <p:cNvCxnSpPr>
              <a:cxnSpLocks/>
            </p:cNvCxnSpPr>
            <p:nvPr/>
          </p:nvCxnSpPr>
          <p:spPr>
            <a:xfrm flipH="1">
              <a:off x="8930640" y="5654935"/>
              <a:ext cx="6148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14FAB56E-72AD-5116-92E9-1BA2116BBF8B}"/>
              </a:ext>
            </a:extLst>
          </p:cNvPr>
          <p:cNvGrpSpPr/>
          <p:nvPr/>
        </p:nvGrpSpPr>
        <p:grpSpPr>
          <a:xfrm>
            <a:off x="8290851" y="3317320"/>
            <a:ext cx="1960430" cy="1397556"/>
            <a:chOff x="7380824" y="3891211"/>
            <a:chExt cx="1960430" cy="1397556"/>
          </a:xfrm>
        </p:grpSpPr>
        <p:cxnSp>
          <p:nvCxnSpPr>
            <p:cNvPr id="31" name="Straight Arrow Connector 30">
              <a:extLst>
                <a:ext uri="{FF2B5EF4-FFF2-40B4-BE49-F238E27FC236}">
                  <a16:creationId xmlns:a16="http://schemas.microsoft.com/office/drawing/2014/main" id="{F134560D-FA2A-7876-A643-506A4914B736}"/>
                </a:ext>
              </a:extLst>
            </p:cNvPr>
            <p:cNvCxnSpPr>
              <a:cxnSpLocks/>
            </p:cNvCxnSpPr>
            <p:nvPr/>
          </p:nvCxnSpPr>
          <p:spPr>
            <a:xfrm flipV="1">
              <a:off x="7407679" y="5045879"/>
              <a:ext cx="652463" cy="2428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58BEACD-1087-6F50-1617-D8488DEE1C62}"/>
                    </a:ext>
                  </a:extLst>
                </p:cNvPr>
                <p:cNvSpPr txBox="1"/>
                <p:nvPr/>
              </p:nvSpPr>
              <p:spPr>
                <a:xfrm>
                  <a:off x="7380824" y="4381282"/>
                  <a:ext cx="929205" cy="6101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000" i="1" smtClean="0">
                                <a:solidFill>
                                  <a:srgbClr val="FF0000"/>
                                </a:solidFill>
                                <a:latin typeface="Cambria Math" panose="02040503050406030204" pitchFamily="18" charset="0"/>
                              </a:rPr>
                            </m:ctrlPr>
                          </m:accPr>
                          <m:e>
                            <m:r>
                              <a:rPr lang="en-US" sz="3000" b="0" i="1" smtClean="0">
                                <a:solidFill>
                                  <a:srgbClr val="FF0000"/>
                                </a:solidFill>
                                <a:latin typeface="Cambria Math" panose="02040503050406030204" pitchFamily="18" charset="0"/>
                              </a:rPr>
                              <m:t>𝑇</m:t>
                            </m:r>
                          </m:e>
                        </m:acc>
                      </m:oMath>
                    </m:oMathPara>
                  </a14:m>
                  <a:endParaRPr lang="en-US" sz="3000" dirty="0">
                    <a:solidFill>
                      <a:srgbClr val="FF0000"/>
                    </a:solidFill>
                  </a:endParaRPr>
                </a:p>
              </p:txBody>
            </p:sp>
          </mc:Choice>
          <mc:Fallback xmlns="">
            <p:sp>
              <p:nvSpPr>
                <p:cNvPr id="32" name="TextBox 31">
                  <a:extLst>
                    <a:ext uri="{FF2B5EF4-FFF2-40B4-BE49-F238E27FC236}">
                      <a16:creationId xmlns:a16="http://schemas.microsoft.com/office/drawing/2014/main" xmlns="" xmlns:a14="http://schemas.microsoft.com/office/drawing/2010/main" id="{558BEACD-1087-6F50-1617-D8488DEE1C62}"/>
                    </a:ext>
                  </a:extLst>
                </p:cNvPr>
                <p:cNvSpPr txBox="1">
                  <a:spLocks noRot="1" noChangeAspect="1" noMove="1" noResize="1" noEditPoints="1" noAdjustHandles="1" noChangeArrowheads="1" noChangeShapeType="1" noTextEdit="1"/>
                </p:cNvSpPr>
                <p:nvPr/>
              </p:nvSpPr>
              <p:spPr>
                <a:xfrm>
                  <a:off x="7380824" y="4381282"/>
                  <a:ext cx="929205" cy="61010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AA4DD1A-60F5-C741-88F7-C75E9922DEB6}"/>
                    </a:ext>
                  </a:extLst>
                </p:cNvPr>
                <p:cNvSpPr txBox="1"/>
                <p:nvPr/>
              </p:nvSpPr>
              <p:spPr>
                <a:xfrm>
                  <a:off x="8360164" y="3891211"/>
                  <a:ext cx="929205" cy="6482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000" i="1" smtClean="0">
                                <a:solidFill>
                                  <a:srgbClr val="FF0000"/>
                                </a:solidFill>
                                <a:latin typeface="Cambria Math" panose="02040503050406030204" pitchFamily="18" charset="0"/>
                              </a:rPr>
                            </m:ctrlPr>
                          </m:accPr>
                          <m:e>
                            <m:r>
                              <a:rPr lang="en-US" sz="3000" b="0" i="1" smtClean="0">
                                <a:solidFill>
                                  <a:srgbClr val="FF0000"/>
                                </a:solidFill>
                                <a:latin typeface="Cambria Math" panose="02040503050406030204" pitchFamily="18" charset="0"/>
                              </a:rPr>
                              <m:t>𝑇</m:t>
                            </m:r>
                            <m:r>
                              <a:rPr lang="en-US" sz="3000" b="0" i="1" smtClean="0">
                                <a:solidFill>
                                  <a:srgbClr val="FF0000"/>
                                </a:solidFill>
                                <a:latin typeface="Cambria Math" panose="02040503050406030204" pitchFamily="18" charset="0"/>
                              </a:rPr>
                              <m:t>′</m:t>
                            </m:r>
                          </m:e>
                        </m:acc>
                      </m:oMath>
                    </m:oMathPara>
                  </a14:m>
                  <a:endParaRPr lang="en-US" sz="3000" dirty="0">
                    <a:solidFill>
                      <a:srgbClr val="FF0000"/>
                    </a:solidFill>
                  </a:endParaRPr>
                </a:p>
              </p:txBody>
            </p:sp>
          </mc:Choice>
          <mc:Fallback xmlns="">
            <p:sp>
              <p:nvSpPr>
                <p:cNvPr id="33" name="TextBox 32">
                  <a:extLst>
                    <a:ext uri="{FF2B5EF4-FFF2-40B4-BE49-F238E27FC236}">
                      <a16:creationId xmlns:a16="http://schemas.microsoft.com/office/drawing/2014/main" xmlns="" xmlns:a14="http://schemas.microsoft.com/office/drawing/2010/main" id="{1AA4DD1A-60F5-C741-88F7-C75E9922DEB6}"/>
                    </a:ext>
                  </a:extLst>
                </p:cNvPr>
                <p:cNvSpPr txBox="1">
                  <a:spLocks noRot="1" noChangeAspect="1" noMove="1" noResize="1" noEditPoints="1" noAdjustHandles="1" noChangeArrowheads="1" noChangeShapeType="1" noTextEdit="1"/>
                </p:cNvSpPr>
                <p:nvPr/>
              </p:nvSpPr>
              <p:spPr>
                <a:xfrm>
                  <a:off x="8360164" y="3891211"/>
                  <a:ext cx="929205" cy="648254"/>
                </a:xfrm>
                <a:prstGeom prst="rect">
                  <a:avLst/>
                </a:prstGeom>
                <a:blipFill rotWithShape="1">
                  <a:blip r:embed="rId10"/>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5401FE8C-E9C8-CE20-094C-53F03329B73F}"/>
                </a:ext>
              </a:extLst>
            </p:cNvPr>
            <p:cNvCxnSpPr>
              <a:cxnSpLocks/>
            </p:cNvCxnSpPr>
            <p:nvPr/>
          </p:nvCxnSpPr>
          <p:spPr>
            <a:xfrm flipH="1">
              <a:off x="8704865" y="4550579"/>
              <a:ext cx="636389" cy="2605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9501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BA159E-00EA-7C3B-2D55-299C99BCAD58}"/>
              </a:ext>
            </a:extLst>
          </p:cNvPr>
          <p:cNvSpPr txBox="1">
            <a:spLocks/>
          </p:cNvSpPr>
          <p:nvPr/>
        </p:nvSpPr>
        <p:spPr>
          <a:xfrm>
            <a:off x="342544" y="117297"/>
            <a:ext cx="11638660" cy="6945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lumMod val="20000"/>
                    <a:lumOff val="80000"/>
                  </a:schemeClr>
                </a:solidFill>
                <a:latin typeface="Times New Roman" panose="02020603050405020304" pitchFamily="18" charset="0"/>
                <a:cs typeface="Times New Roman" panose="02020603050405020304" pitchFamily="18" charset="0"/>
              </a:rPr>
              <a:t>BÀI 17: TRỌNG LỰC VÀ LỰC CĂNG</a:t>
            </a:r>
          </a:p>
        </p:txBody>
      </p:sp>
      <p:sp>
        <p:nvSpPr>
          <p:cNvPr id="10" name="TextBox 13" descr="21 Duong Linh">
            <a:extLst>
              <a:ext uri="{FF2B5EF4-FFF2-40B4-BE49-F238E27FC236}">
                <a16:creationId xmlns:a16="http://schemas.microsoft.com/office/drawing/2014/main" id="{518DBABD-23DB-38F3-A99F-A57B21B4953F}"/>
              </a:ext>
            </a:extLst>
          </p:cNvPr>
          <p:cNvSpPr txBox="1"/>
          <p:nvPr/>
        </p:nvSpPr>
        <p:spPr>
          <a:xfrm>
            <a:off x="343461" y="948979"/>
            <a:ext cx="11505078" cy="609526"/>
          </a:xfrm>
          <a:prstGeom prst="rect">
            <a:avLst/>
          </a:prstGeom>
        </p:spPr>
        <p:txBody>
          <a:bodyPr wrap="square" lIns="0" tIns="0" rIns="0" bIns="0" rtlCol="0" anchor="t">
            <a:spAutoFit/>
          </a:bodyPr>
          <a:lstStyle/>
          <a:p>
            <a:pPr>
              <a:lnSpc>
                <a:spcPts val="5399"/>
              </a:lnSpc>
              <a:spcBef>
                <a:spcPct val="0"/>
              </a:spcBef>
            </a:pPr>
            <a:r>
              <a:rPr lang="en-US" sz="3000" b="1" dirty="0">
                <a:solidFill>
                  <a:schemeClr val="accent1">
                    <a:lumMod val="50000"/>
                  </a:schemeClr>
                </a:solidFill>
                <a:latin typeface="Times New Roman" panose="02020603050405020304" pitchFamily="18" charset="0"/>
                <a:cs typeface="Times New Roman" panose="02020603050405020304" pitchFamily="18" charset="0"/>
              </a:rPr>
              <a:t>II. LỰC CĂNG</a:t>
            </a:r>
          </a:p>
        </p:txBody>
      </p:sp>
      <mc:AlternateContent xmlns:mc="http://schemas.openxmlformats.org/markup-compatibility/2006" xmlns:a14="http://schemas.microsoft.com/office/drawing/2010/main">
        <mc:Choice Requires="a14">
          <p:sp>
            <p:nvSpPr>
              <p:cNvPr id="11" name="Rectangle 1026060">
                <a:extLst>
                  <a:ext uri="{FF2B5EF4-FFF2-40B4-BE49-F238E27FC236}">
                    <a16:creationId xmlns:a16="http://schemas.microsoft.com/office/drawing/2014/main" id="{F437AB4F-89DA-56D3-A289-562184D62CB9}"/>
                  </a:ext>
                </a:extLst>
              </p:cNvPr>
              <p:cNvSpPr>
                <a:spLocks noChangeArrowheads="1"/>
              </p:cNvSpPr>
              <p:nvPr/>
            </p:nvSpPr>
            <p:spPr bwMode="auto">
              <a:xfrm>
                <a:off x="201866" y="1558505"/>
                <a:ext cx="11505078" cy="3946465"/>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v"/>
                </a:pPr>
                <a:r>
                  <a:rPr lang="en-US" sz="3500" dirty="0">
                    <a:latin typeface="Times New Roman" panose="02020603050405020304" pitchFamily="18" charset="0"/>
                    <a:cs typeface="Times New Roman" panose="02020603050405020304" pitchFamily="18" charset="0"/>
                  </a:rPr>
                  <a:t> Khi </a:t>
                </a:r>
                <a:r>
                  <a:rPr lang="en-US" sz="3500" dirty="0" err="1">
                    <a:latin typeface="Times New Roman" panose="02020603050405020304" pitchFamily="18" charset="0"/>
                    <a:cs typeface="Times New Roman" panose="02020603050405020304" pitchFamily="18" charset="0"/>
                  </a:rPr>
                  <a:t>một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sợi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bị</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thì</a:t>
                </a:r>
                <a:r>
                  <a:rPr lang="en-US" sz="3500" dirty="0">
                    <a:latin typeface="Times New Roman" panose="02020603050405020304" pitchFamily="18" charset="0"/>
                    <a:cs typeface="Times New Roman" panose="02020603050405020304" pitchFamily="18" charset="0"/>
                  </a:rPr>
                  <a:t> ở </a:t>
                </a:r>
                <a:r>
                  <a:rPr lang="en-US" sz="3500" dirty="0" err="1">
                    <a:latin typeface="Times New Roman" panose="02020603050405020304" pitchFamily="18" charset="0"/>
                    <a:cs typeface="Times New Roman" panose="02020603050405020304" pitchFamily="18" charset="0"/>
                  </a:rPr>
                  <a:t>tại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mọi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điểm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kể</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hai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xuất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hiện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để</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chống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sự</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gọi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căng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Kí</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hiệu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a:t>
                </a:r>
                <a:r>
                  <a:rPr lang="en-US" sz="35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500" i="1" smtClean="0">
                            <a:solidFill>
                              <a:schemeClr val="tx1"/>
                            </a:solidFill>
                            <a:latin typeface="Cambria Math" panose="02040503050406030204" pitchFamily="18" charset="0"/>
                            <a:cs typeface="Arial" panose="020B0604020202020204" pitchFamily="34" charset="0"/>
                          </a:rPr>
                        </m:ctrlPr>
                      </m:accPr>
                      <m:e>
                        <m:r>
                          <m:rPr>
                            <m:sty m:val="p"/>
                          </m:rPr>
                          <a:rPr lang="en-US" sz="3500" i="0">
                            <a:solidFill>
                              <a:schemeClr val="tx1"/>
                            </a:solidFill>
                            <a:latin typeface="Cambria Math" panose="02040503050406030204" pitchFamily="18" charset="0"/>
                            <a:cs typeface="Arial" panose="020B0604020202020204" pitchFamily="34" charset="0"/>
                          </a:rPr>
                          <m:t>T</m:t>
                        </m:r>
                      </m:e>
                    </m:acc>
                  </m:oMath>
                </a14:m>
                <a:r>
                  <a:rPr lang="en-US" sz="3500" dirty="0">
                    <a:solidFill>
                      <a:srgbClr val="FF0000"/>
                    </a:solidFill>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v"/>
                </a:pPr>
                <a:r>
                  <a:rPr lang="en-US" sz="3500" dirty="0" err="1">
                    <a:latin typeface="Times New Roman" panose="02020603050405020304" pitchFamily="18" charset="0"/>
                    <a:cs typeface="Times New Roman" panose="02020603050405020304" pitchFamily="18" charset="0"/>
                  </a:rPr>
                  <a:t>Lực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căng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a:t>
                </a:r>
              </a:p>
              <a:p>
                <a:r>
                  <a:rPr lang="en-US" sz="3500" dirty="0">
                    <a:latin typeface="Times New Roman" panose="02020603050405020304" pitchFamily="18" charset="0"/>
                    <a:cs typeface="Times New Roman" panose="02020603050405020304" pitchFamily="18" charset="0"/>
                  </a:rPr>
                  <a:t>-</a:t>
                </a:r>
                <a:r>
                  <a:rPr lang="vi-VN" sz="3500" dirty="0">
                    <a:latin typeface="Times New Roman" panose="02020603050405020304" pitchFamily="18" charset="0"/>
                    <a:cs typeface="Times New Roman" panose="02020603050405020304" pitchFamily="18" charset="0"/>
                  </a:rPr>
                  <a:t> Điểm đặt: </a:t>
                </a:r>
                <a:r>
                  <a:rPr lang="en-US" sz="3500" dirty="0" err="1">
                    <a:latin typeface="Times New Roman" panose="02020603050405020304" pitchFamily="18" charset="0"/>
                    <a:cs typeface="Times New Roman" panose="02020603050405020304" pitchFamily="18" charset="0"/>
                  </a:rPr>
                  <a:t>tại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vị</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trí</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tiếp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xúc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dây</a:t>
                </a:r>
                <a:r>
                  <a:rPr lang="vi-VN" sz="3500" dirty="0">
                    <a:latin typeface="Times New Roman" panose="02020603050405020304" pitchFamily="18" charset="0"/>
                    <a:cs typeface="Times New Roman" panose="02020603050405020304" pitchFamily="18" charset="0"/>
                  </a:rPr>
                  <a:t>.</a:t>
                </a:r>
              </a:p>
              <a:p>
                <a:r>
                  <a:rPr lang="en-US" sz="3500" dirty="0">
                    <a:latin typeface="Times New Roman" panose="02020603050405020304" pitchFamily="18" charset="0"/>
                    <a:cs typeface="Times New Roman" panose="02020603050405020304" pitchFamily="18" charset="0"/>
                  </a:rPr>
                  <a:t>-</a:t>
                </a:r>
                <a:r>
                  <a:rPr lang="vi-VN" sz="3500" dirty="0">
                    <a:latin typeface="Times New Roman" panose="02020603050405020304" pitchFamily="18" charset="0"/>
                    <a:cs typeface="Times New Roman" panose="02020603050405020304" pitchFamily="18" charset="0"/>
                  </a:rPr>
                  <a:t> Phương: trùng với phương của sợi dây.</a:t>
                </a:r>
              </a:p>
              <a:p>
                <a:r>
                  <a:rPr lang="en-US" sz="3500" dirty="0">
                    <a:latin typeface="Times New Roman" panose="02020603050405020304" pitchFamily="18" charset="0"/>
                    <a:cs typeface="Times New Roman" panose="02020603050405020304" pitchFamily="18" charset="0"/>
                  </a:rPr>
                  <a:t>-</a:t>
                </a:r>
                <a:r>
                  <a:rPr lang="vi-VN" sz="3500" dirty="0">
                    <a:latin typeface="Times New Roman" panose="02020603050405020304" pitchFamily="18" charset="0"/>
                    <a:cs typeface="Times New Roman" panose="02020603050405020304" pitchFamily="18" charset="0"/>
                  </a:rPr>
                  <a:t> Chiều: ngược với chiều của lực </a:t>
                </a:r>
                <a:r>
                  <a:rPr lang="en-US" sz="3500" dirty="0">
                    <a:latin typeface="Times New Roman" panose="02020603050405020304" pitchFamily="18" charset="0"/>
                    <a:cs typeface="Times New Roman" panose="02020603050405020304" pitchFamily="18" charset="0"/>
                  </a:rPr>
                  <a:t>do </a:t>
                </a:r>
                <a:r>
                  <a:rPr lang="en-US" sz="3500" dirty="0" err="1">
                    <a:latin typeface="Times New Roman" panose="02020603050405020304" pitchFamily="18" charset="0"/>
                    <a:cs typeface="Times New Roman" panose="02020603050405020304" pitchFamily="18" charset="0"/>
                  </a:rPr>
                  <a:t>vật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dãn dây.</a:t>
                </a:r>
                <a:r>
                  <a:rPr lang="en-US" sz="3500" dirty="0">
                    <a:latin typeface="Times New Roman" panose="02020603050405020304" pitchFamily="18" charset="0"/>
                    <a:cs typeface="Times New Roman" panose="02020603050405020304" pitchFamily="18" charset="0"/>
                  </a:rPr>
                  <a:t> </a:t>
                </a:r>
              </a:p>
            </p:txBody>
          </p:sp>
        </mc:Choice>
        <mc:Fallback xmlns="">
          <p:sp>
            <p:nvSpPr>
              <p:cNvPr id="11" name="Rectangle 1026060">
                <a:extLst>
                  <a:ext uri="{FF2B5EF4-FFF2-40B4-BE49-F238E27FC236}">
                    <a16:creationId xmlns="" xmlns:a16="http://schemas.microsoft.com/office/drawing/2014/main" xmlns:a14="http://schemas.microsoft.com/office/drawing/2010/main" id="{F437AB4F-89DA-56D3-A289-562184D62CB9}"/>
                  </a:ext>
                </a:extLst>
              </p:cNvPr>
              <p:cNvSpPr>
                <a:spLocks noRot="1" noChangeAspect="1" noMove="1" noResize="1" noEditPoints="1" noAdjustHandles="1" noChangeArrowheads="1" noChangeShapeType="1" noTextEdit="1"/>
              </p:cNvSpPr>
              <p:nvPr/>
            </p:nvSpPr>
            <p:spPr bwMode="auto">
              <a:xfrm>
                <a:off x="201866" y="1558505"/>
                <a:ext cx="11505078" cy="3946465"/>
              </a:xfrm>
              <a:prstGeom prst="rect">
                <a:avLst/>
              </a:prstGeom>
              <a:blipFill rotWithShape="1">
                <a:blip r:embed="rId2"/>
                <a:stretch>
                  <a:fillRect l="-1378" t="-2318" r="-636" b="-4482"/>
                </a:stretch>
              </a:blipFill>
              <a:ln w="9525" algn="ctr">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6715727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 calcmode="lin" valueType="num">
                                      <p:cBhvr additive="base">
                                        <p:cTn id="1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4k cho điện thoại, pc đẹp lung linh chuẩn Full HD">
            <a:extLst>
              <a:ext uri="{FF2B5EF4-FFF2-40B4-BE49-F238E27FC236}">
                <a16:creationId xmlns:a16="http://schemas.microsoft.com/office/drawing/2014/main" id="{CDD08523-3B62-AB0B-C1FC-9F181A117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98" y="-401865"/>
            <a:ext cx="12984781" cy="7312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6CF775-3E95-BAB3-4689-C65CD199BD38}"/>
              </a:ext>
            </a:extLst>
          </p:cNvPr>
          <p:cNvSpPr txBox="1"/>
          <p:nvPr/>
        </p:nvSpPr>
        <p:spPr>
          <a:xfrm>
            <a:off x="3389253" y="2442969"/>
            <a:ext cx="6596742" cy="1200329"/>
          </a:xfrm>
          <a:prstGeom prst="rect">
            <a:avLst/>
          </a:prstGeom>
          <a:noFill/>
        </p:spPr>
        <p:txBody>
          <a:bodyPr wrap="square">
            <a:spAutoFit/>
          </a:bodyPr>
          <a:lstStyle/>
          <a:p>
            <a:r>
              <a:rPr lang="en-US" sz="72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27538016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r="-4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1069443" y="2499935"/>
            <a:ext cx="10526728" cy="1539366"/>
          </a:xfrm>
          <a:prstGeom prst="snip2DiagRect">
            <a:avLst/>
          </a:prstGeom>
          <a:solidFill>
            <a:schemeClr val="bg1"/>
          </a:solidFill>
          <a:ln w="38100">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300" b="1" dirty="0">
                <a:solidFill>
                  <a:schemeClr val="tx1"/>
                </a:solidFill>
                <a:latin typeface="Times New Roman" panose="02020603050405020304" pitchFamily="18" charset="0"/>
                <a:cs typeface="Times New Roman" panose="02020603050405020304" pitchFamily="18" charset="0"/>
              </a:rPr>
              <a:t>Câu 1. </a:t>
            </a:r>
            <a:r>
              <a:rPr lang="en-US" sz="3300" dirty="0" err="1">
                <a:solidFill>
                  <a:schemeClr val="tx1"/>
                </a:solidFill>
                <a:latin typeface="Times New Roman" panose="02020603050405020304" pitchFamily="18" charset="0"/>
                <a:cs typeface="Times New Roman" panose="02020603050405020304" pitchFamily="18" charset="0"/>
              </a:rPr>
              <a:t>Chọn</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câu</a:t>
            </a:r>
            <a:r>
              <a:rPr lang="en-US" sz="3300"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sai</a:t>
            </a:r>
            <a:r>
              <a:rPr lang="en-US" sz="3300" dirty="0">
                <a:solidFill>
                  <a:schemeClr val="tx1"/>
                </a:solidFill>
                <a:latin typeface="Times New Roman" panose="02020603050405020304" pitchFamily="18" charset="0"/>
                <a:cs typeface="Times New Roman" panose="02020603050405020304" pitchFamily="18" charset="0"/>
              </a:rPr>
              <a:t>. Ở </a:t>
            </a:r>
            <a:r>
              <a:rPr lang="en-US" sz="3300" dirty="0" err="1">
                <a:solidFill>
                  <a:schemeClr val="tx1"/>
                </a:solidFill>
                <a:latin typeface="Times New Roman" panose="02020603050405020304" pitchFamily="18" charset="0"/>
                <a:cs typeface="Times New Roman" panose="02020603050405020304" pitchFamily="18" charset="0"/>
              </a:rPr>
              <a:t>gần</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Trái</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Đất</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trọng</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lực</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có</a:t>
            </a:r>
            <a:endParaRPr lang="en-US" sz="33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543974" y="4249412"/>
            <a:ext cx="4906798" cy="770816"/>
          </a:xfrm>
          <a:prstGeom prst="rect">
            <a:avLst/>
          </a:prstGeom>
          <a:solidFill>
            <a:schemeClr val="bg1"/>
          </a:solidFill>
          <a:ln w="28575">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500" dirty="0">
                <a:solidFill>
                  <a:schemeClr val="tx1"/>
                </a:solidFill>
                <a:latin typeface="Times New Roman" panose="02020603050405020304" pitchFamily="18" charset="0"/>
                <a:cs typeface="Times New Roman" panose="02020603050405020304" pitchFamily="18" charset="0"/>
              </a:rPr>
              <a:t>A</a:t>
            </a:r>
            <a:r>
              <a:rPr lang="vi-VN" sz="2500" dirty="0">
                <a:solidFill>
                  <a:schemeClr val="tx1"/>
                </a:solidFill>
                <a:latin typeface="Times New Roman" panose="02020603050405020304" pitchFamily="18" charset="0"/>
                <a:cs typeface="Times New Roman" panose="02020603050405020304" pitchFamily="18" charset="0"/>
              </a:rPr>
              <a:t>.Trong mọi trường hợp, trọng lực đều có độ lớn là 10</a:t>
            </a:r>
            <a:r>
              <a:rPr lang="en-US" sz="2500" dirty="0">
                <a:solidFill>
                  <a:schemeClr val="tx1"/>
                </a:solidFill>
                <a:latin typeface="Times New Roman" panose="02020603050405020304" pitchFamily="18" charset="0"/>
                <a:cs typeface="Times New Roman" panose="02020603050405020304" pitchFamily="18" charset="0"/>
              </a:rPr>
              <a:t>N</a:t>
            </a:r>
            <a:endParaRPr kumimoji="0" lang="vi-VN" sz="25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564369" y="4253601"/>
            <a:ext cx="4906798" cy="770816"/>
          </a:xfrm>
          <a:prstGeom prst="rect">
            <a:avLst/>
          </a:prstGeom>
          <a:solidFill>
            <a:schemeClr val="bg1"/>
          </a:solidFill>
          <a:ln w="28575">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500" dirty="0">
                <a:solidFill>
                  <a:schemeClr val="tx1"/>
                </a:solidFill>
                <a:latin typeface="Times New Roman" panose="02020603050405020304" pitchFamily="18" charset="0"/>
                <a:cs typeface="Times New Roman" panose="02020603050405020304" pitchFamily="18" charset="0"/>
              </a:rPr>
              <a:t>B</a:t>
            </a:r>
            <a:r>
              <a:rPr lang="vi-VN" sz="2500" dirty="0">
                <a:solidFill>
                  <a:schemeClr val="tx1"/>
                </a:solidFill>
                <a:latin typeface="Times New Roman" panose="02020603050405020304" pitchFamily="18" charset="0"/>
                <a:cs typeface="Times New Roman" panose="02020603050405020304" pitchFamily="18" charset="0"/>
              </a:rPr>
              <a:t>.Phương thẳn</a:t>
            </a:r>
            <a:r>
              <a:rPr lang="en-US" sz="2500" dirty="0">
                <a:solidFill>
                  <a:schemeClr val="tx1"/>
                </a:solidFill>
                <a:latin typeface="Times New Roman" panose="02020603050405020304" pitchFamily="18" charset="0"/>
                <a:cs typeface="Times New Roman" panose="02020603050405020304" pitchFamily="18" charset="0"/>
              </a:rPr>
              <a:t>g </a:t>
            </a:r>
            <a:r>
              <a:rPr lang="en-US" sz="2500" dirty="0" err="1">
                <a:solidFill>
                  <a:schemeClr val="tx1"/>
                </a:solidFill>
                <a:latin typeface="Times New Roman" panose="02020603050405020304" pitchFamily="18" charset="0"/>
                <a:cs typeface="Times New Roman" panose="02020603050405020304" pitchFamily="18" charset="0"/>
              </a:rPr>
              <a:t>đứng</a:t>
            </a:r>
            <a:endParaRPr kumimoji="0" lang="vi-VN" sz="25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543974" y="5138584"/>
            <a:ext cx="4906798" cy="770816"/>
          </a:xfrm>
          <a:prstGeom prst="rect">
            <a:avLst/>
          </a:prstGeom>
          <a:solidFill>
            <a:schemeClr val="bg1"/>
          </a:solidFill>
          <a:ln w="28575">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500" dirty="0">
                <a:solidFill>
                  <a:schemeClr val="tx1"/>
                </a:solidFill>
                <a:latin typeface="Times New Roman" panose="02020603050405020304" pitchFamily="18" charset="0"/>
                <a:cs typeface="Times New Roman" panose="02020603050405020304" pitchFamily="18" charset="0"/>
              </a:rPr>
              <a:t>C</a:t>
            </a:r>
            <a:r>
              <a:rPr lang="vi-VN" sz="2500" dirty="0">
                <a:solidFill>
                  <a:schemeClr val="tx1"/>
                </a:solidFill>
                <a:latin typeface="Times New Roman" panose="02020603050405020304" pitchFamily="18" charset="0"/>
                <a:cs typeface="Times New Roman" panose="02020603050405020304" pitchFamily="18" charset="0"/>
              </a:rPr>
              <a: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Chiều</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từ</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trên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xuống</a:t>
            </a:r>
            <a:endParaRPr kumimoji="0" lang="vi-VN" sz="25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564369" y="5142773"/>
            <a:ext cx="4906798" cy="770816"/>
          </a:xfrm>
          <a:prstGeom prst="rect">
            <a:avLst/>
          </a:prstGeom>
          <a:solidFill>
            <a:schemeClr val="bg1"/>
          </a:solidFill>
          <a:ln w="28575">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500" dirty="0">
                <a:solidFill>
                  <a:schemeClr val="tx1"/>
                </a:solidFill>
                <a:latin typeface="+mj-lt"/>
              </a:rPr>
              <a:t>D</a:t>
            </a:r>
            <a:r>
              <a:rPr lang="en-US" sz="2500" dirty="0">
                <a:solidFill>
                  <a:schemeClr val="tx1"/>
                </a:solidFill>
                <a:latin typeface="+mj-lt"/>
              </a:rPr>
              <a:t>. </a:t>
            </a:r>
            <a:r>
              <a:rPr lang="en-US" sz="2500" dirty="0" err="1">
                <a:solidFill>
                  <a:schemeClr val="tx1"/>
                </a:solidFill>
                <a:latin typeface="Times New Roman" panose="02020603050405020304" pitchFamily="18" charset="0"/>
                <a:cs typeface="Times New Roman" panose="02020603050405020304" pitchFamily="18" charset="0"/>
              </a:rPr>
              <a:t>Điểm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đặt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tại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trọng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tâm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của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vật</a:t>
            </a:r>
            <a:endParaRPr lang="en-US" sz="2500" dirty="0">
              <a:solidFill>
                <a:schemeClr val="tx1"/>
              </a:solidFill>
              <a:latin typeface="+mj-lt"/>
              <a:cs typeface="Times New Roman" panose="02020603050405020304" pitchFamily="18" charset="0"/>
            </a:endParaRPr>
          </a:p>
        </p:txBody>
      </p:sp>
      <p:pic>
        <p:nvPicPr>
          <p:cNvPr id="47" name="Picture 46"/>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565635" y="4274887"/>
            <a:ext cx="885137" cy="708059"/>
          </a:xfrm>
          <a:prstGeom prst="rect">
            <a:avLst/>
          </a:prstGeom>
          <a:effectLst>
            <a:outerShdw blurRad="50800" dist="50800" dir="5400000" algn="ctr" rotWithShape="0">
              <a:srgbClr val="000000"/>
            </a:outerShdw>
          </a:effectLst>
        </p:spPr>
      </p:pic>
      <p:pic>
        <p:nvPicPr>
          <p:cNvPr id="51" name="Picture 5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646236" y="5171948"/>
            <a:ext cx="804536" cy="704088"/>
          </a:xfrm>
          <a:prstGeom prst="rect">
            <a:avLst/>
          </a:prstGeom>
          <a:effectLst>
            <a:outerShdw blurRad="50800" dist="50800" dir="5400000" algn="ctr" rotWithShape="0">
              <a:srgbClr val="000000"/>
            </a:outerShdw>
          </a:effectLst>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6425" y="5183545"/>
            <a:ext cx="804742" cy="707197"/>
          </a:xfrm>
          <a:prstGeom prst="rect">
            <a:avLst/>
          </a:prstGeom>
          <a:effectLst>
            <a:outerShdw blurRad="50800" dist="50800" dir="5400000" algn="ctr" rotWithShape="0">
              <a:srgbClr val="000000"/>
            </a:outerShdw>
          </a:effectLst>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6425" y="4294857"/>
            <a:ext cx="804742" cy="707197"/>
          </a:xfrm>
          <a:prstGeom prst="rect">
            <a:avLst/>
          </a:prstGeom>
          <a:effectLst>
            <a:outerShdw blurRad="50800" dist="50800" dir="5400000" algn="ctr" rotWithShape="0">
              <a:srgbClr val="000000"/>
            </a:outerShdw>
          </a:effectLst>
        </p:spPr>
      </p:pic>
      <p:sp>
        <p:nvSpPr>
          <p:cNvPr id="12" name="5-Point Star 11">
            <a:hlinkClick r:id="rId9" action="ppaction://hlinksldjump"/>
          </p:cNvPr>
          <p:cNvSpPr/>
          <p:nvPr/>
        </p:nvSpPr>
        <p:spPr>
          <a:xfrm>
            <a:off x="11464871" y="6119446"/>
            <a:ext cx="727129" cy="738554"/>
          </a:xfrm>
          <a:prstGeom prst="star5">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6">
            <a:extLst>
              <a:ext uri="{FF2B5EF4-FFF2-40B4-BE49-F238E27FC236}">
                <a16:creationId xmlns:a16="http://schemas.microsoft.com/office/drawing/2014/main" id="{FA0D3773-4E1D-BEDA-36ED-C2BFB1B438EB}"/>
              </a:ext>
            </a:extLst>
          </p:cNvPr>
          <p:cNvSpPr txBox="1"/>
          <p:nvPr/>
        </p:nvSpPr>
        <p:spPr>
          <a:xfrm>
            <a:off x="2253176" y="898730"/>
            <a:ext cx="8413249" cy="861774"/>
          </a:xfrm>
          <a:prstGeom prst="rect">
            <a:avLst/>
          </a:prstGeom>
          <a:noFill/>
          <a:ln>
            <a:noFill/>
          </a:ln>
          <a:scene3d>
            <a:camera prst="orthographicFront"/>
            <a:lightRig rig="threePt" dir="t"/>
          </a:scene3d>
          <a:sp3d>
            <a:bevelT prst="relaxedInset"/>
          </a:sp3d>
        </p:spPr>
        <p:txBody>
          <a:bodyPr wrap="square">
            <a:spAutoFit/>
          </a:bodyPr>
          <a:lstStyle/>
          <a:p>
            <a:pPr algn="ctr">
              <a:lnSpc>
                <a:spcPts val="6000"/>
              </a:lnSpc>
            </a:pPr>
            <a:r>
              <a:rPr lang="en-US" sz="5400" spc="818" dirty="0">
                <a:ln>
                  <a:solidFill>
                    <a:srgbClr val="FFC000"/>
                  </a:solidFill>
                </a:ln>
                <a:solidFill>
                  <a:srgbClr val="FF0000"/>
                </a:solidFill>
                <a:latin typeface="Anton"/>
              </a:rPr>
              <a:t>AI LÀ TRIỆU PHÚ</a:t>
            </a:r>
          </a:p>
        </p:txBody>
      </p:sp>
    </p:spTree>
    <p:extLst>
      <p:ext uri="{BB962C8B-B14F-4D97-AF65-F5344CB8AC3E}">
        <p14:creationId xmlns:p14="http://schemas.microsoft.com/office/powerpoint/2010/main" val="4119273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r="-4000"/>
          </a:stretch>
        </a:blipFill>
        <a:effectLst/>
      </p:bgPr>
    </p:bg>
    <p:spTree>
      <p:nvGrpSpPr>
        <p:cNvPr id="1" name=""/>
        <p:cNvGrpSpPr/>
        <p:nvPr/>
      </p:nvGrpSpPr>
      <p:grpSpPr>
        <a:xfrm>
          <a:off x="0" y="0"/>
          <a:ext cx="0" cy="0"/>
          <a:chOff x="0" y="0"/>
          <a:chExt cx="0" cy="0"/>
        </a:xfrm>
      </p:grpSpPr>
      <p:sp>
        <p:nvSpPr>
          <p:cNvPr id="9" name="Snip Diagonal Corner Rectangle 8"/>
          <p:cNvSpPr/>
          <p:nvPr/>
        </p:nvSpPr>
        <p:spPr>
          <a:xfrm>
            <a:off x="705016" y="2470544"/>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2</a:t>
            </a:r>
            <a:r>
              <a:rPr kumimoji="0" lang="vi-VN"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r>
              <a:rPr kumimoji="0" lang="vi-VN"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Một vật có khối lượng 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đặt</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nơi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vi-VN" sz="2800" dirty="0">
                <a:solidFill>
                  <a:schemeClr val="tx1"/>
                </a:solidFill>
                <a:latin typeface="Times New Roman" panose="02020603050405020304" pitchFamily="18" charset="0"/>
                <a:cs typeface="Times New Roman" panose="02020603050405020304" pitchFamily="18" charset="0"/>
              </a:rPr>
              <a:t> gia tốc trọng trường là g. Nếu khối lượng của vật tăng lên 2 lần thì trọng lượng của vật</a:t>
            </a:r>
            <a:r>
              <a:rPr lang="en-US" sz="2800" dirty="0">
                <a:solidFill>
                  <a:schemeClr val="tx1"/>
                </a:solidFill>
                <a:latin typeface="Times New Roman" panose="02020603050405020304" pitchFamily="18" charset="0"/>
                <a:cs typeface="Times New Roman" panose="02020603050405020304" pitchFamily="18" charset="0"/>
              </a:rPr>
              <a:t> </a:t>
            </a:r>
            <a:endPar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1061582" y="442279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en-US" sz="3200" noProof="0" dirty="0" err="1">
                <a:solidFill>
                  <a:prstClr val="black"/>
                </a:solidFill>
                <a:latin typeface="Times New Roman" panose="02020603050405020304" pitchFamily="18" charset="0"/>
                <a:cs typeface="Times New Roman" panose="02020603050405020304" pitchFamily="18" charset="0"/>
              </a:rPr>
              <a:t>giảm</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đi</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2 </a:t>
            </a:r>
            <a:r>
              <a:rPr lang="en-US" sz="3200" dirty="0" err="1">
                <a:solidFill>
                  <a:prstClr val="black"/>
                </a:solidFill>
                <a:latin typeface="Times New Roman" panose="02020603050405020304" pitchFamily="18" charset="0"/>
                <a:cs typeface="Times New Roman" panose="02020603050405020304" pitchFamily="18" charset="0"/>
              </a:rPr>
              <a:t>lần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Rectangle 10"/>
          <p:cNvSpPr/>
          <p:nvPr/>
        </p:nvSpPr>
        <p:spPr>
          <a:xfrm>
            <a:off x="6081977" y="442698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en-US" sz="3200" dirty="0" err="1">
                <a:solidFill>
                  <a:prstClr val="black"/>
                </a:solidFill>
                <a:latin typeface="Times New Roman" panose="02020603050405020304" pitchFamily="18" charset="0"/>
                <a:cs typeface="Times New Roman" panose="02020603050405020304" pitchFamily="18" charset="0"/>
              </a:rPr>
              <a:t>tăng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lên</a:t>
            </a:r>
            <a:r>
              <a:rPr lang="en-US" sz="3200" dirty="0">
                <a:solidFill>
                  <a:prstClr val="black"/>
                </a:solidFill>
                <a:latin typeface="Times New Roman" panose="02020603050405020304" pitchFamily="18" charset="0"/>
                <a:cs typeface="Times New Roman" panose="02020603050405020304" pitchFamily="18" charset="0"/>
              </a:rPr>
              <a:t> 2 </a:t>
            </a:r>
            <a:r>
              <a:rPr lang="en-US" sz="3200" dirty="0" err="1">
                <a:solidFill>
                  <a:prstClr val="black"/>
                </a:solidFill>
                <a:latin typeface="Times New Roman" panose="02020603050405020304" pitchFamily="18" charset="0"/>
                <a:cs typeface="Times New Roman" panose="02020603050405020304" pitchFamily="18" charset="0"/>
              </a:rPr>
              <a:t>lần</a:t>
            </a:r>
            <a:r>
              <a:rPr lang="en-US" sz="3200" dirty="0">
                <a:solidFill>
                  <a:prstClr val="black"/>
                </a:solidFill>
                <a:latin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1061582" y="531196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en-US" sz="3200" dirty="0" err="1">
                <a:solidFill>
                  <a:prstClr val="black"/>
                </a:solidFill>
                <a:latin typeface="Times New Roman" panose="02020603050405020304" pitchFamily="18" charset="0"/>
                <a:cs typeface="Times New Roman" panose="02020603050405020304" pitchFamily="18" charset="0"/>
              </a:rPr>
              <a:t>tăng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lên</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lần</a:t>
            </a:r>
            <a:r>
              <a:rPr lang="en-US" sz="3200" dirty="0">
                <a:solidFill>
                  <a:prstClr val="black"/>
                </a:solidFill>
                <a:latin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6081977" y="531615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en-US" sz="3200" noProof="0" dirty="0">
                <a:solidFill>
                  <a:prstClr val="black"/>
                </a:solidFill>
                <a:latin typeface="Times New Roman" panose="02020603050405020304" pitchFamily="18" charset="0"/>
                <a:cs typeface="Times New Roman" panose="02020603050405020304" pitchFamily="18" charset="0"/>
              </a:rPr>
              <a:t>k</a:t>
            </a:r>
            <a:r>
              <a:rPr lang="en-US" sz="3200" dirty="0" err="1">
                <a:solidFill>
                  <a:prstClr val="black"/>
                </a:solidFill>
                <a:latin typeface="Times New Roman" panose="02020603050405020304" pitchFamily="18" charset="0"/>
                <a:cs typeface="Times New Roman" panose="02020603050405020304" pitchFamily="18" charset="0"/>
              </a:rPr>
              <a:t>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đổi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658" y="4448271"/>
            <a:ext cx="805722" cy="708059"/>
          </a:xfrm>
          <a:prstGeom prst="rect">
            <a:avLst/>
          </a:prstGeom>
        </p:spPr>
      </p:pic>
      <p:pic>
        <p:nvPicPr>
          <p:cNvPr id="15" name="Picture 14"/>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63844" y="5345332"/>
            <a:ext cx="804536" cy="70408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4033" y="5356929"/>
            <a:ext cx="804742" cy="707197"/>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84033" y="4499943"/>
            <a:ext cx="804742" cy="643793"/>
          </a:xfrm>
          <a:prstGeom prst="rect">
            <a:avLst/>
          </a:prstGeom>
        </p:spPr>
      </p:pic>
      <p:sp>
        <p:nvSpPr>
          <p:cNvPr id="18" name="5-Point Star 17">
            <a:hlinkClick r:id="rId9" action="ppaction://hlinksldjump"/>
          </p:cNvPr>
          <p:cNvSpPr/>
          <p:nvPr/>
        </p:nvSpPr>
        <p:spPr>
          <a:xfrm>
            <a:off x="11464871" y="6119446"/>
            <a:ext cx="727129" cy="738554"/>
          </a:xfrm>
          <a:prstGeom prst="star5">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6">
            <a:extLst>
              <a:ext uri="{FF2B5EF4-FFF2-40B4-BE49-F238E27FC236}">
                <a16:creationId xmlns:a16="http://schemas.microsoft.com/office/drawing/2014/main" id="{520786F6-1C62-D633-9DAA-0282AF948B90}"/>
              </a:ext>
            </a:extLst>
          </p:cNvPr>
          <p:cNvSpPr txBox="1"/>
          <p:nvPr/>
        </p:nvSpPr>
        <p:spPr>
          <a:xfrm>
            <a:off x="2253176" y="898730"/>
            <a:ext cx="8413249" cy="861774"/>
          </a:xfrm>
          <a:prstGeom prst="rect">
            <a:avLst/>
          </a:prstGeom>
          <a:noFill/>
          <a:ln>
            <a:noFill/>
          </a:ln>
          <a:scene3d>
            <a:camera prst="orthographicFront"/>
            <a:lightRig rig="threePt" dir="t"/>
          </a:scene3d>
          <a:sp3d>
            <a:bevelT prst="relaxedInset"/>
          </a:sp3d>
        </p:spPr>
        <p:txBody>
          <a:bodyPr wrap="square">
            <a:spAutoFit/>
          </a:bodyPr>
          <a:lstStyle/>
          <a:p>
            <a:pPr algn="ctr">
              <a:lnSpc>
                <a:spcPts val="6000"/>
              </a:lnSpc>
            </a:pPr>
            <a:r>
              <a:rPr lang="en-US" sz="5400" spc="818" dirty="0">
                <a:ln>
                  <a:solidFill>
                    <a:srgbClr val="FFC000"/>
                  </a:solidFill>
                </a:ln>
                <a:solidFill>
                  <a:srgbClr val="FF0000"/>
                </a:solidFill>
                <a:latin typeface="Anton"/>
              </a:rPr>
              <a:t>AI LÀ TRIỆU PHÚ</a:t>
            </a:r>
          </a:p>
        </p:txBody>
      </p:sp>
    </p:spTree>
    <p:extLst>
      <p:ext uri="{BB962C8B-B14F-4D97-AF65-F5344CB8AC3E}">
        <p14:creationId xmlns:p14="http://schemas.microsoft.com/office/powerpoint/2010/main" val="725369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0"/>
                                        </p:tgtEl>
                                        <p:attrNameLst>
                                          <p:attrName>fillcolor</p:attrName>
                                        </p:attrNameLst>
                                      </p:cBhvr>
                                      <p:to>
                                        <a:srgbClr val="FFF2CC"/>
                                      </p:to>
                                    </p:animClr>
                                    <p:set>
                                      <p:cBhvr>
                                        <p:cTn id="35" dur="250" fill="hold"/>
                                        <p:tgtEl>
                                          <p:spTgt spid="10"/>
                                        </p:tgtEl>
                                        <p:attrNameLst>
                                          <p:attrName>fill.type</p:attrName>
                                        </p:attrNameLst>
                                      </p:cBhvr>
                                      <p:to>
                                        <p:strVal val="solid"/>
                                      </p:to>
                                    </p:set>
                                    <p:set>
                                      <p:cBhvr>
                                        <p:cTn id="36" dur="250" fill="hold"/>
                                        <p:tgtEl>
                                          <p:spTgt spid="1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250" fill="hold"/>
                                        <p:tgtEl>
                                          <p:spTgt spid="14"/>
                                        </p:tgtEl>
                                        <p:attrNameLst>
                                          <p:attrName>ppt_w</p:attrName>
                                        </p:attrNameLst>
                                      </p:cBhvr>
                                      <p:tavLst>
                                        <p:tav tm="0">
                                          <p:val>
                                            <p:strVal val="4*#ppt_w"/>
                                          </p:val>
                                        </p:tav>
                                        <p:tav tm="100000">
                                          <p:val>
                                            <p:strVal val="#ppt_w"/>
                                          </p:val>
                                        </p:tav>
                                      </p:tavLst>
                                    </p:anim>
                                    <p:anim calcmode="lin" valueType="num">
                                      <p:cBhvr>
                                        <p:cTn id="4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10"/>
                                        </p:tgtEl>
                                        <p:attrNameLst>
                                          <p:attrName>fillcolor</p:attrName>
                                        </p:attrNameLst>
                                      </p:cBhvr>
                                      <p:to>
                                        <a:srgbClr val="FFFF00"/>
                                      </p:to>
                                    </p:animClr>
                                    <p:set>
                                      <p:cBhvr>
                                        <p:cTn id="43" dur="250" fill="hold"/>
                                        <p:tgtEl>
                                          <p:spTgt spid="10"/>
                                        </p:tgtEl>
                                        <p:attrNameLst>
                                          <p:attrName>fill.type</p:attrName>
                                        </p:attrNameLst>
                                      </p:cBhvr>
                                      <p:to>
                                        <p:strVal val="solid"/>
                                      </p:to>
                                    </p:set>
                                    <p:set>
                                      <p:cBhvr>
                                        <p:cTn id="4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5" restart="whenNotActive" fill="hold" evtFilter="cancelBubble" nodeType="interactiveSeq">
                <p:stCondLst>
                  <p:cond evt="onClick" delay="0">
                    <p:tgtEl>
                      <p:spTgt spid="11"/>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1"/>
                                        </p:tgtEl>
                                        <p:attrNameLst>
                                          <p:attrName>fillcolor</p:attrName>
                                        </p:attrNameLst>
                                      </p:cBhvr>
                                      <p:to>
                                        <a:srgbClr val="FFF2CC"/>
                                      </p:to>
                                    </p:animClr>
                                    <p:set>
                                      <p:cBhvr>
                                        <p:cTn id="50" dur="250" fill="hold"/>
                                        <p:tgtEl>
                                          <p:spTgt spid="11"/>
                                        </p:tgtEl>
                                        <p:attrNameLst>
                                          <p:attrName>fill.type</p:attrName>
                                        </p:attrNameLst>
                                      </p:cBhvr>
                                      <p:to>
                                        <p:strVal val="solid"/>
                                      </p:to>
                                    </p:set>
                                    <p:set>
                                      <p:cBhvr>
                                        <p:cTn id="51" dur="250" fill="hold"/>
                                        <p:tgtEl>
                                          <p:spTgt spid="11"/>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250" fill="hold"/>
                                        <p:tgtEl>
                                          <p:spTgt spid="17"/>
                                        </p:tgtEl>
                                        <p:attrNameLst>
                                          <p:attrName>ppt_w</p:attrName>
                                        </p:attrNameLst>
                                      </p:cBhvr>
                                      <p:tavLst>
                                        <p:tav tm="0">
                                          <p:val>
                                            <p:strVal val="4*#ppt_w"/>
                                          </p:val>
                                        </p:tav>
                                        <p:tav tm="100000">
                                          <p:val>
                                            <p:strVal val="#ppt_w"/>
                                          </p:val>
                                        </p:tav>
                                      </p:tavLst>
                                    </p:anim>
                                    <p:anim calcmode="lin" valueType="num">
                                      <p:cBhvr>
                                        <p:cTn id="55"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11"/>
                                        </p:tgtEl>
                                        <p:attrNameLst>
                                          <p:attrName>fillcolor</p:attrName>
                                        </p:attrNameLst>
                                      </p:cBhvr>
                                      <p:to>
                                        <a:srgbClr val="00B050"/>
                                      </p:to>
                                    </p:animClr>
                                    <p:set>
                                      <p:cBhvr>
                                        <p:cTn id="58" dur="250" fill="hold"/>
                                        <p:tgtEl>
                                          <p:spTgt spid="11"/>
                                        </p:tgtEl>
                                        <p:attrNameLst>
                                          <p:attrName>fill.type</p:attrName>
                                        </p:attrNameLst>
                                      </p:cBhvr>
                                      <p:to>
                                        <p:strVal val="solid"/>
                                      </p:to>
                                    </p:set>
                                    <p:set>
                                      <p:cBhvr>
                                        <p:cTn id="59"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2"/>
                                        </p:tgtEl>
                                        <p:attrNameLst>
                                          <p:attrName>fillcolor</p:attrName>
                                        </p:attrNameLst>
                                      </p:cBhvr>
                                      <p:to>
                                        <a:srgbClr val="FFF2CC"/>
                                      </p:to>
                                    </p:animClr>
                                    <p:set>
                                      <p:cBhvr>
                                        <p:cTn id="65" dur="250" fill="hold"/>
                                        <p:tgtEl>
                                          <p:spTgt spid="12"/>
                                        </p:tgtEl>
                                        <p:attrNameLst>
                                          <p:attrName>fill.type</p:attrName>
                                        </p:attrNameLst>
                                      </p:cBhvr>
                                      <p:to>
                                        <p:strVal val="solid"/>
                                      </p:to>
                                    </p:set>
                                    <p:set>
                                      <p:cBhvr>
                                        <p:cTn id="66" dur="250" fill="hold"/>
                                        <p:tgtEl>
                                          <p:spTgt spid="12"/>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250" fill="hold"/>
                                        <p:tgtEl>
                                          <p:spTgt spid="15"/>
                                        </p:tgtEl>
                                        <p:attrNameLst>
                                          <p:attrName>ppt_w</p:attrName>
                                        </p:attrNameLst>
                                      </p:cBhvr>
                                      <p:tavLst>
                                        <p:tav tm="0">
                                          <p:val>
                                            <p:strVal val="4*#ppt_w"/>
                                          </p:val>
                                        </p:tav>
                                        <p:tav tm="100000">
                                          <p:val>
                                            <p:strVal val="#ppt_w"/>
                                          </p:val>
                                        </p:tav>
                                      </p:tavLst>
                                    </p:anim>
                                    <p:anim calcmode="lin" valueType="num">
                                      <p:cBhvr>
                                        <p:cTn id="7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12"/>
                                        </p:tgtEl>
                                        <p:attrNameLst>
                                          <p:attrName>fillcolor</p:attrName>
                                        </p:attrNameLst>
                                      </p:cBhvr>
                                      <p:to>
                                        <a:srgbClr val="FFFF00"/>
                                      </p:to>
                                    </p:animClr>
                                    <p:set>
                                      <p:cBhvr>
                                        <p:cTn id="73" dur="250" fill="hold"/>
                                        <p:tgtEl>
                                          <p:spTgt spid="12"/>
                                        </p:tgtEl>
                                        <p:attrNameLst>
                                          <p:attrName>fill.type</p:attrName>
                                        </p:attrNameLst>
                                      </p:cBhvr>
                                      <p:to>
                                        <p:strVal val="solid"/>
                                      </p:to>
                                    </p:set>
                                    <p:set>
                                      <p:cBhvr>
                                        <p:cTn id="7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3"/>
                                        </p:tgtEl>
                                        <p:attrNameLst>
                                          <p:attrName>fillcolor</p:attrName>
                                        </p:attrNameLst>
                                      </p:cBhvr>
                                      <p:to>
                                        <a:srgbClr val="FFF2CC"/>
                                      </p:to>
                                    </p:animClr>
                                    <p:set>
                                      <p:cBhvr>
                                        <p:cTn id="80" dur="250" fill="hold"/>
                                        <p:tgtEl>
                                          <p:spTgt spid="13"/>
                                        </p:tgtEl>
                                        <p:attrNameLst>
                                          <p:attrName>fill.type</p:attrName>
                                        </p:attrNameLst>
                                      </p:cBhvr>
                                      <p:to>
                                        <p:strVal val="solid"/>
                                      </p:to>
                                    </p:set>
                                    <p:set>
                                      <p:cBhvr>
                                        <p:cTn id="81" dur="25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6"/>
                                        </p:tgtEl>
                                        <p:attrNameLst>
                                          <p:attrName>style.visibility</p:attrName>
                                        </p:attrNameLst>
                                      </p:cBhvr>
                                      <p:to>
                                        <p:strVal val="visible"/>
                                      </p:to>
                                    </p:set>
                                    <p:anim calcmode="lin" valueType="num">
                                      <p:cBhvr>
                                        <p:cTn id="84" dur="250" fill="hold"/>
                                        <p:tgtEl>
                                          <p:spTgt spid="16"/>
                                        </p:tgtEl>
                                        <p:attrNameLst>
                                          <p:attrName>ppt_w</p:attrName>
                                        </p:attrNameLst>
                                      </p:cBhvr>
                                      <p:tavLst>
                                        <p:tav tm="0">
                                          <p:val>
                                            <p:strVal val="4*#ppt_w"/>
                                          </p:val>
                                        </p:tav>
                                        <p:tav tm="100000">
                                          <p:val>
                                            <p:strVal val="#ppt_w"/>
                                          </p:val>
                                        </p:tav>
                                      </p:tavLst>
                                    </p:anim>
                                    <p:anim calcmode="lin" valueType="num">
                                      <p:cBhvr>
                                        <p:cTn id="8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3"/>
                                        </p:tgtEl>
                                        <p:attrNameLst>
                                          <p:attrName>fillcolor</p:attrName>
                                        </p:attrNameLst>
                                      </p:cBhvr>
                                      <p:to>
                                        <a:srgbClr val="FFFF00"/>
                                      </p:to>
                                    </p:animClr>
                                    <p:set>
                                      <p:cBhvr>
                                        <p:cTn id="88" dur="250" fill="hold"/>
                                        <p:tgtEl>
                                          <p:spTgt spid="13"/>
                                        </p:tgtEl>
                                        <p:attrNameLst>
                                          <p:attrName>fill.type</p:attrName>
                                        </p:attrNameLst>
                                      </p:cBhvr>
                                      <p:to>
                                        <p:strVal val="solid"/>
                                      </p:to>
                                    </p:set>
                                    <p:set>
                                      <p:cBhvr>
                                        <p:cTn id="8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r="-4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891251" y="2914933"/>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3.</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trọng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m </a:t>
            </a:r>
            <a:r>
              <a:rPr lang="en-US" sz="2800" dirty="0" err="1">
                <a:solidFill>
                  <a:schemeClr val="tx1"/>
                </a:solidFill>
                <a:latin typeface="Times New Roman" panose="02020603050405020304" pitchFamily="18" charset="0"/>
                <a:cs typeface="Times New Roman" panose="02020603050405020304" pitchFamily="18" charset="0"/>
              </a:rPr>
              <a:t>đặt</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nơi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tốc</a:t>
            </a:r>
            <a:r>
              <a:rPr lang="en-US" sz="2800" dirty="0">
                <a:solidFill>
                  <a:schemeClr val="tx1"/>
                </a:solidFill>
                <a:latin typeface="Times New Roman" panose="02020603050405020304" pitchFamily="18" charset="0"/>
                <a:cs typeface="Times New Roman" panose="02020603050405020304" pitchFamily="18" charset="0"/>
              </a:rPr>
              <a:t> g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68835" y="466441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500" dirty="0">
                <a:solidFill>
                  <a:schemeClr val="tx1"/>
                </a:solidFill>
                <a:latin typeface="Times New Roman" panose="02020603050405020304" pitchFamily="18" charset="0"/>
                <a:cs typeface="Times New Roman" panose="02020603050405020304" pitchFamily="18" charset="0"/>
              </a:rPr>
              <a:t>A. P = </a:t>
            </a:r>
            <a:r>
              <a:rPr lang="en-US" sz="2500" dirty="0" err="1">
                <a:solidFill>
                  <a:schemeClr val="tx1"/>
                </a:solidFill>
                <a:latin typeface="Times New Roman" panose="02020603050405020304" pitchFamily="18" charset="0"/>
                <a:cs typeface="Times New Roman" panose="02020603050405020304" pitchFamily="18" charset="0"/>
              </a:rPr>
              <a:t>m.g</a:t>
            </a:r>
            <a:endParaRPr kumimoji="0" lang="vi-VN" sz="25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Rectangle 41"/>
              <p:cNvSpPr/>
              <p:nvPr/>
            </p:nvSpPr>
            <p:spPr>
              <a:xfrm>
                <a:off x="6189230" y="466859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5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500" b="0" i="0" smtClean="0">
                        <a:solidFill>
                          <a:schemeClr val="tx1"/>
                        </a:solidFill>
                        <a:latin typeface="Cambria Math" panose="02040503050406030204" pitchFamily="18" charset="0"/>
                        <a:cs typeface="Times New Roman" panose="02020603050405020304" pitchFamily="18" charset="0"/>
                      </a:rPr>
                      <m:t>P</m:t>
                    </m:r>
                    <m:r>
                      <a:rPr lang="en-US" sz="2500" b="0" i="0" smtClean="0">
                        <a:solidFill>
                          <a:schemeClr val="tx1"/>
                        </a:solidFill>
                        <a:latin typeface="Cambria Math" panose="02040503050406030204" pitchFamily="18" charset="0"/>
                        <a:cs typeface="Times New Roman" panose="02020603050405020304" pitchFamily="18" charset="0"/>
                      </a:rPr>
                      <m:t>=</m:t>
                    </m:r>
                    <m:f>
                      <m:fPr>
                        <m:ctrlPr>
                          <a:rPr lang="en-US" sz="2500" b="0" i="1" smtClean="0">
                            <a:solidFill>
                              <a:schemeClr val="tx1"/>
                            </a:solidFill>
                            <a:latin typeface="Cambria Math" panose="02040503050406030204" pitchFamily="18" charset="0"/>
                            <a:cs typeface="Times New Roman" panose="02020603050405020304" pitchFamily="18" charset="0"/>
                          </a:rPr>
                        </m:ctrlPr>
                      </m:fPr>
                      <m:num>
                        <m:r>
                          <m:rPr>
                            <m:sty m:val="p"/>
                          </m:rPr>
                          <a:rPr lang="en-US" sz="2500" b="0" i="0" smtClean="0">
                            <a:solidFill>
                              <a:schemeClr val="tx1"/>
                            </a:solidFill>
                            <a:latin typeface="Cambria Math" panose="02040503050406030204" pitchFamily="18" charset="0"/>
                            <a:cs typeface="Times New Roman" panose="02020603050405020304" pitchFamily="18" charset="0"/>
                          </a:rPr>
                          <m:t>m</m:t>
                        </m:r>
                      </m:num>
                      <m:den>
                        <m:r>
                          <m:rPr>
                            <m:sty m:val="p"/>
                          </m:rPr>
                          <a:rPr lang="en-US" sz="2500" b="0" i="0" smtClean="0">
                            <a:solidFill>
                              <a:schemeClr val="tx1"/>
                            </a:solidFill>
                            <a:latin typeface="Cambria Math" panose="02040503050406030204" pitchFamily="18" charset="0"/>
                            <a:cs typeface="Times New Roman" panose="02020603050405020304" pitchFamily="18" charset="0"/>
                          </a:rPr>
                          <m:t>g</m:t>
                        </m:r>
                      </m:den>
                    </m:f>
                  </m:oMath>
                </a14:m>
                <a:endParaRPr lang="en-US" sz="25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6189230" y="4668599"/>
                <a:ext cx="4906798" cy="770816"/>
              </a:xfrm>
              <a:prstGeom prst="rect">
                <a:avLst/>
              </a:prstGeom>
              <a:blipFill>
                <a:blip r:embed="rId6"/>
                <a:stretch>
                  <a:fillRect l="-1988"/>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168835" y="555358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200" dirty="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400">
                        <a:solidFill>
                          <a:schemeClr val="tx1"/>
                        </a:solidFill>
                        <a:latin typeface="Cambria Math" panose="02040503050406030204" pitchFamily="18" charset="0"/>
                        <a:cs typeface="Times New Roman" panose="02020603050405020304" pitchFamily="18" charset="0"/>
                      </a:rPr>
                      <m:t>P</m:t>
                    </m:r>
                    <m:r>
                      <a:rPr lang="en-US" sz="2400">
                        <a:solidFill>
                          <a:schemeClr val="tx1"/>
                        </a:solidFill>
                        <a:latin typeface="Cambria Math" panose="02040503050406030204" pitchFamily="18" charset="0"/>
                        <a:cs typeface="Times New Roman" panose="02020603050405020304" pitchFamily="18" charset="0"/>
                      </a:rPr>
                      <m:t>=</m:t>
                    </m:r>
                    <m:f>
                      <m:fPr>
                        <m:ctrlPr>
                          <a:rPr lang="en-US" sz="2400" i="1">
                            <a:solidFill>
                              <a:schemeClr val="tx1"/>
                            </a:solidFill>
                            <a:latin typeface="Cambria Math" panose="02040503050406030204" pitchFamily="18" charset="0"/>
                            <a:cs typeface="Times New Roman" panose="02020603050405020304" pitchFamily="18" charset="0"/>
                          </a:rPr>
                        </m:ctrlPr>
                      </m:fPr>
                      <m:num>
                        <m:r>
                          <m:rPr>
                            <m:sty m:val="p"/>
                          </m:rPr>
                          <a:rPr lang="en-US" sz="2400" b="0" i="0" smtClean="0">
                            <a:solidFill>
                              <a:schemeClr val="tx1"/>
                            </a:solidFill>
                            <a:latin typeface="Cambria Math" panose="02040503050406030204" pitchFamily="18" charset="0"/>
                            <a:cs typeface="Times New Roman" panose="02020603050405020304" pitchFamily="18" charset="0"/>
                          </a:rPr>
                          <m:t>g</m:t>
                        </m:r>
                      </m:num>
                      <m:den>
                        <m:r>
                          <a:rPr lang="en-US" sz="2400" b="0" i="1" smtClean="0">
                            <a:solidFill>
                              <a:schemeClr val="tx1"/>
                            </a:solidFill>
                            <a:latin typeface="Cambria Math" panose="02040503050406030204" pitchFamily="18" charset="0"/>
                            <a:cs typeface="Times New Roman" panose="02020603050405020304" pitchFamily="18" charset="0"/>
                          </a:rPr>
                          <m:t>𝑚</m:t>
                        </m:r>
                      </m:den>
                    </m:f>
                  </m:oMath>
                </a14:m>
                <a:endParaRPr kumimoji="0" lang="vi-VN" sz="2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168835" y="5553582"/>
                <a:ext cx="4906798" cy="770816"/>
              </a:xfrm>
              <a:prstGeom prst="rect">
                <a:avLst/>
              </a:prstGeom>
              <a:blipFill>
                <a:blip r:embed="rId7"/>
                <a:stretch>
                  <a:fillRect l="-1615"/>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6189230" y="555777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200" dirty="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acc>
                      <m:accPr>
                        <m:chr m:val="⃗"/>
                        <m:ctrlPr>
                          <a:rPr lang="en-US" sz="2200" i="1" smtClean="0">
                            <a:solidFill>
                              <a:schemeClr val="tx1"/>
                            </a:solidFill>
                            <a:latin typeface="Cambria Math" panose="02040503050406030204" pitchFamily="18" charset="0"/>
                            <a:cs typeface="Times New Roman" panose="02020603050405020304" pitchFamily="18" charset="0"/>
                          </a:rPr>
                        </m:ctrlPr>
                      </m:accPr>
                      <m:e>
                        <m:r>
                          <a:rPr lang="en-US" sz="2200" b="0" i="1" smtClean="0">
                            <a:solidFill>
                              <a:schemeClr val="tx1"/>
                            </a:solidFill>
                            <a:latin typeface="Cambria Math" panose="02040503050406030204" pitchFamily="18" charset="0"/>
                            <a:cs typeface="Times New Roman" panose="02020603050405020304" pitchFamily="18" charset="0"/>
                          </a:rPr>
                          <m:t>𝑃</m:t>
                        </m:r>
                      </m:e>
                    </m:acc>
                    <m:r>
                      <a:rPr lang="en-US" sz="2200" b="0" i="1" smtClean="0">
                        <a:solidFill>
                          <a:schemeClr val="tx1"/>
                        </a:solidFill>
                        <a:latin typeface="Cambria Math" panose="02040503050406030204" pitchFamily="18" charset="0"/>
                        <a:cs typeface="Times New Roman" panose="02020603050405020304" pitchFamily="18" charset="0"/>
                      </a:rPr>
                      <m:t>=</m:t>
                    </m:r>
                    <m:r>
                      <a:rPr lang="en-US" sz="2200" b="0" i="1" smtClean="0">
                        <a:solidFill>
                          <a:schemeClr val="tx1"/>
                        </a:solidFill>
                        <a:latin typeface="Cambria Math" panose="02040503050406030204" pitchFamily="18" charset="0"/>
                        <a:cs typeface="Times New Roman" panose="02020603050405020304" pitchFamily="18" charset="0"/>
                      </a:rPr>
                      <m:t>𝑚</m:t>
                    </m:r>
                    <m:r>
                      <a:rPr lang="en-US" sz="2200" b="0" i="1" smtClean="0">
                        <a:solidFill>
                          <a:schemeClr val="tx1"/>
                        </a:solidFill>
                        <a:latin typeface="Cambria Math" panose="02040503050406030204" pitchFamily="18" charset="0"/>
                        <a:cs typeface="Times New Roman" panose="02020603050405020304" pitchFamily="18" charset="0"/>
                      </a:rPr>
                      <m:t>.</m:t>
                    </m:r>
                    <m:r>
                      <a:rPr lang="en-US" sz="2200" b="0" i="1" smtClean="0">
                        <a:solidFill>
                          <a:schemeClr val="tx1"/>
                        </a:solidFill>
                        <a:latin typeface="Cambria Math" panose="02040503050406030204" pitchFamily="18" charset="0"/>
                        <a:cs typeface="Times New Roman" panose="02020603050405020304" pitchFamily="18" charset="0"/>
                      </a:rPr>
                      <m:t>𝑔</m:t>
                    </m:r>
                  </m:oMath>
                </a14:m>
                <a:endParaRPr lang="en-US" sz="2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6189230" y="5557771"/>
                <a:ext cx="4906798" cy="770816"/>
              </a:xfrm>
              <a:prstGeom prst="rect">
                <a:avLst/>
              </a:prstGeom>
              <a:blipFill>
                <a:blip r:embed="rId8"/>
                <a:stretch>
                  <a:fillRect l="-1615"/>
                </a:stretch>
              </a:blipFill>
              <a:ln w="28575">
                <a:noFill/>
              </a:ln>
            </p:spPr>
            <p:txBody>
              <a:bodyPr/>
              <a:lstStyle/>
              <a:p>
                <a:r>
                  <a:rPr lang="en-US">
                    <a:noFill/>
                  </a:rPr>
                  <a:t> </a:t>
                </a:r>
              </a:p>
            </p:txBody>
          </p:sp>
        </mc:Fallback>
      </mc:AlternateContent>
      <p:pic>
        <p:nvPicPr>
          <p:cNvPr id="47" name="Picture 46"/>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90496" y="4689885"/>
            <a:ext cx="885137" cy="708059"/>
          </a:xfrm>
          <a:prstGeom prst="rect">
            <a:avLst/>
          </a:prstGeom>
        </p:spPr>
      </p:pic>
      <p:pic>
        <p:nvPicPr>
          <p:cNvPr id="51" name="Picture 5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71097" y="5586946"/>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91286" y="5598543"/>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91286" y="4709855"/>
            <a:ext cx="804742" cy="707197"/>
          </a:xfrm>
          <a:prstGeom prst="rect">
            <a:avLst/>
          </a:prstGeom>
        </p:spPr>
      </p:pic>
      <p:sp>
        <p:nvSpPr>
          <p:cNvPr id="12" name="5-Point Star 11">
            <a:hlinkClick r:id="rId12" action="ppaction://hlinksldjump"/>
          </p:cNvPr>
          <p:cNvSpPr/>
          <p:nvPr/>
        </p:nvSpPr>
        <p:spPr>
          <a:xfrm>
            <a:off x="11464871" y="6119446"/>
            <a:ext cx="727129" cy="738554"/>
          </a:xfrm>
          <a:prstGeom prst="star5">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6">
            <a:extLst>
              <a:ext uri="{FF2B5EF4-FFF2-40B4-BE49-F238E27FC236}">
                <a16:creationId xmlns:a16="http://schemas.microsoft.com/office/drawing/2014/main" id="{D3782FBE-A8AC-7F5E-C47B-EB1303D2401C}"/>
              </a:ext>
            </a:extLst>
          </p:cNvPr>
          <p:cNvSpPr txBox="1"/>
          <p:nvPr/>
        </p:nvSpPr>
        <p:spPr>
          <a:xfrm>
            <a:off x="2253176" y="898730"/>
            <a:ext cx="8413249" cy="861774"/>
          </a:xfrm>
          <a:prstGeom prst="rect">
            <a:avLst/>
          </a:prstGeom>
          <a:noFill/>
          <a:ln>
            <a:noFill/>
          </a:ln>
          <a:scene3d>
            <a:camera prst="orthographicFront"/>
            <a:lightRig rig="threePt" dir="t"/>
          </a:scene3d>
          <a:sp3d>
            <a:bevelT prst="relaxedInset"/>
          </a:sp3d>
        </p:spPr>
        <p:txBody>
          <a:bodyPr wrap="square">
            <a:spAutoFit/>
          </a:bodyPr>
          <a:lstStyle/>
          <a:p>
            <a:pPr algn="ctr">
              <a:lnSpc>
                <a:spcPts val="6000"/>
              </a:lnSpc>
            </a:pPr>
            <a:r>
              <a:rPr lang="en-US" sz="5400" spc="818" dirty="0">
                <a:ln>
                  <a:solidFill>
                    <a:srgbClr val="FFC000"/>
                  </a:solidFill>
                </a:ln>
                <a:solidFill>
                  <a:srgbClr val="FF0000"/>
                </a:solidFill>
                <a:latin typeface="Anton"/>
              </a:rPr>
              <a:t>AI LÀ TRIỆU PHÚ</a:t>
            </a:r>
          </a:p>
        </p:txBody>
      </p:sp>
    </p:spTree>
    <p:extLst>
      <p:ext uri="{BB962C8B-B14F-4D97-AF65-F5344CB8AC3E}">
        <p14:creationId xmlns:p14="http://schemas.microsoft.com/office/powerpoint/2010/main" val="3575387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B16034-035A-76CC-1B7B-4DBF40533E74}"/>
              </a:ext>
            </a:extLst>
          </p:cNvPr>
          <p:cNvSpPr txBox="1"/>
          <p:nvPr/>
        </p:nvSpPr>
        <p:spPr>
          <a:xfrm>
            <a:off x="4903206" y="129259"/>
            <a:ext cx="2385588" cy="584775"/>
          </a:xfrm>
          <a:prstGeom prst="rect">
            <a:avLst/>
          </a:prstGeom>
          <a:noFill/>
        </p:spPr>
        <p:txBody>
          <a:bodyPr wrap="none" rtlCol="0">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VẬN DỤNG</a:t>
            </a:r>
          </a:p>
        </p:txBody>
      </p:sp>
      <p:sp>
        <p:nvSpPr>
          <p:cNvPr id="3" name="TextBox 2">
            <a:extLst>
              <a:ext uri="{FF2B5EF4-FFF2-40B4-BE49-F238E27FC236}">
                <a16:creationId xmlns:a16="http://schemas.microsoft.com/office/drawing/2014/main" id="{F15A592D-9146-FB2F-DD92-E5D6ACA44457}"/>
              </a:ext>
            </a:extLst>
          </p:cNvPr>
          <p:cNvSpPr txBox="1"/>
          <p:nvPr/>
        </p:nvSpPr>
        <p:spPr>
          <a:xfrm>
            <a:off x="275454" y="2616929"/>
            <a:ext cx="11641092" cy="1323439"/>
          </a:xfrm>
          <a:prstGeom prst="rect">
            <a:avLst/>
          </a:prstGeom>
          <a:noFill/>
        </p:spPr>
        <p:txBody>
          <a:bodyPr wrap="square">
            <a:spAutoFit/>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Giải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thích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tại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các</a:t>
            </a:r>
            <a:r>
              <a:rPr lang="en-US" sz="4000" b="1">
                <a:solidFill>
                  <a:schemeClr val="tx1"/>
                </a:solidFill>
                <a:latin typeface="Times New Roman" panose="02020603050405020304" pitchFamily="18" charset="0"/>
                <a:cs typeface="Times New Roman" panose="02020603050405020304" pitchFamily="18" charset="0"/>
              </a:rPr>
              <a:t> vệ</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tinh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nhân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tạo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Trái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Đất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cuối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cùng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đều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rơi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xuống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Trái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Đất</a:t>
            </a:r>
            <a:r>
              <a:rPr lang="en-US" sz="4000" b="1"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764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a16="http://schemas.microsoft.com/office/drawing/2014/main" id="{349D7780-9A93-5F41-1406-3EA9A95174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AB7DCAB-E3C3-7BB0-F07B-4010306F745A}"/>
              </a:ext>
            </a:extLst>
          </p:cNvPr>
          <p:cNvSpPr txBox="1"/>
          <p:nvPr/>
        </p:nvSpPr>
        <p:spPr>
          <a:xfrm>
            <a:off x="2179906" y="2110464"/>
            <a:ext cx="7832188" cy="2400657"/>
          </a:xfrm>
          <a:prstGeom prst="rect">
            <a:avLst/>
          </a:prstGeom>
          <a:gradFill flip="none" rotWithShape="1">
            <a:gsLst>
              <a:gs pos="0">
                <a:schemeClr val="accent1">
                  <a:tint val="66000"/>
                  <a:satMod val="160000"/>
                  <a:alpha val="2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algn="ctr">
              <a:lnSpc>
                <a:spcPts val="6000"/>
              </a:lnSpc>
            </a:pPr>
            <a:r>
              <a:rPr lang="en-US" sz="4000" b="1" spc="818" dirty="0">
                <a:solidFill>
                  <a:schemeClr val="accent1"/>
                </a:solidFill>
                <a:latin typeface="Times New Roman" panose="02020603050405020304" pitchFamily="18" charset="0"/>
                <a:cs typeface="Times New Roman" panose="02020603050405020304" pitchFamily="18" charset="0"/>
              </a:rPr>
              <a:t>BÀI HỌC ĐẾN ĐÂY LÀ KẾT THÚC XIN KÍNH CHÀO QUÝ THẦY CÔ</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4A976B68-17A7-1205-1AAA-0643EEF517D9}"/>
              </a:ext>
            </a:extLst>
          </p:cNvPr>
          <p:cNvSpPr>
            <a:spLocks noChangeArrowheads="1"/>
          </p:cNvSpPr>
          <p:nvPr/>
        </p:nvSpPr>
        <p:spPr bwMode="auto">
          <a:xfrm>
            <a:off x="0" y="2930385"/>
            <a:ext cx="12192000" cy="997230"/>
          </a:xfrm>
          <a:prstGeom prst="rect">
            <a:avLst/>
          </a:prstGeom>
          <a:solidFill>
            <a:schemeClr val="bg1">
              <a:alpha val="7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 name="TextBox 10">
            <a:extLst>
              <a:ext uri="{FF2B5EF4-FFF2-40B4-BE49-F238E27FC236}">
                <a16:creationId xmlns:a16="http://schemas.microsoft.com/office/drawing/2014/main" id="{228AEA24-807D-50BC-1C79-E8976CE41CF1}"/>
              </a:ext>
            </a:extLst>
          </p:cNvPr>
          <p:cNvSpPr>
            <a:spLocks noChangeArrowheads="1"/>
          </p:cNvSpPr>
          <p:nvPr>
            <p:custDataLst>
              <p:tags r:id="rId1"/>
            </p:custDataLst>
          </p:nvPr>
        </p:nvSpPr>
        <p:spPr bwMode="auto">
          <a:xfrm>
            <a:off x="0" y="3007056"/>
            <a:ext cx="12115780"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dirty="0">
                <a:solidFill>
                  <a:schemeClr val="accent1"/>
                </a:solidFill>
                <a:latin typeface="Times New Roman" panose="02020603050405020304" pitchFamily="18" charset="0"/>
                <a:ea typeface="ＭＳ Ｐゴシック" panose="020B0600070205080204" pitchFamily="50" charset="-128"/>
                <a:cs typeface="Times New Roman" panose="02020603050405020304" pitchFamily="18" charset="0"/>
              </a:rPr>
              <a:t>BÀI 17: TRỌNG LỰC VÀ LỰC CĂNG</a:t>
            </a:r>
            <a:endParaRPr lang="en-US" altLang="en-US" sz="5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74090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9979-5783-DE36-9500-A432CAA5D6ED}"/>
              </a:ext>
            </a:extLst>
          </p:cNvPr>
          <p:cNvSpPr>
            <a:spLocks noGrp="1"/>
          </p:cNvSpPr>
          <p:nvPr>
            <p:ph type="title"/>
          </p:nvPr>
        </p:nvSpPr>
        <p:spPr>
          <a:xfrm>
            <a:off x="342544" y="117297"/>
            <a:ext cx="11638660" cy="694553"/>
          </a:xfrm>
        </p:spPr>
        <p:txBody>
          <a:bodyPr>
            <a:normAutofit fontScale="90000"/>
          </a:bodyPr>
          <a:lstStyle/>
          <a:p>
            <a:pPr algn="ctr"/>
            <a:r>
              <a:rPr lang="en-US" dirty="0">
                <a:solidFill>
                  <a:schemeClr val="accent1">
                    <a:lumMod val="20000"/>
                    <a:lumOff val="80000"/>
                  </a:schemeClr>
                </a:solidFill>
                <a:latin typeface="Times New Roman" panose="02020603050405020304" pitchFamily="18" charset="0"/>
                <a:cs typeface="Times New Roman" panose="02020603050405020304" pitchFamily="18" charset="0"/>
              </a:rPr>
              <a:t>BÀI 17: TRỌNG LỰC VÀ LỰC CĂNG</a:t>
            </a:r>
          </a:p>
        </p:txBody>
      </p:sp>
      <p:pic>
        <p:nvPicPr>
          <p:cNvPr id="7" name="Picture 6" descr="A hand holding a tennis ball&#10;&#10;Description automatically generated with low confidence">
            <a:extLst>
              <a:ext uri="{FF2B5EF4-FFF2-40B4-BE49-F238E27FC236}">
                <a16:creationId xmlns:a16="http://schemas.microsoft.com/office/drawing/2014/main" id="{09A73584-726F-6DFA-FB86-21D69E4D53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3"/>
          <a:stretch/>
        </p:blipFill>
        <p:spPr>
          <a:xfrm>
            <a:off x="7058135" y="905853"/>
            <a:ext cx="4831119" cy="5834850"/>
          </a:xfrm>
          <a:prstGeom prst="rect">
            <a:avLst/>
          </a:prstGeom>
          <a:ln>
            <a:noFill/>
          </a:ln>
          <a:effectLst>
            <a:softEdge rad="112500"/>
          </a:effectLst>
        </p:spPr>
      </p:pic>
      <p:pic>
        <p:nvPicPr>
          <p:cNvPr id="1030" name="Picture 6" descr="Nghi lễ và trò chơi kéo co trở thành di sản thế giới">
            <a:extLst>
              <a:ext uri="{FF2B5EF4-FFF2-40B4-BE49-F238E27FC236}">
                <a16:creationId xmlns:a16="http://schemas.microsoft.com/office/drawing/2014/main" id="{4209CF0A-49E3-4E5E-3E22-04B65D329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36" y="3359407"/>
            <a:ext cx="6827399" cy="3279094"/>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6" descr="21 Duong Linh">
            <a:extLst>
              <a:ext uri="{FF2B5EF4-FFF2-40B4-BE49-F238E27FC236}">
                <a16:creationId xmlns:a16="http://schemas.microsoft.com/office/drawing/2014/main" id="{BE98F84D-1F83-8DCB-3BDB-AE5F873FFB2F}"/>
              </a:ext>
            </a:extLst>
          </p:cNvPr>
          <p:cNvSpPr/>
          <p:nvPr/>
        </p:nvSpPr>
        <p:spPr>
          <a:xfrm>
            <a:off x="162370" y="905854"/>
            <a:ext cx="6895765" cy="2453554"/>
          </a:xfrm>
          <a:prstGeom prst="rect">
            <a:avLst/>
          </a:prstGeom>
          <a:solidFill>
            <a:schemeClr val="accent1">
              <a:lumMod val="20000"/>
              <a:lumOff val="80000"/>
            </a:schemeClr>
          </a:solidFill>
        </p:spPr>
      </p:sp>
      <p:sp>
        <p:nvSpPr>
          <p:cNvPr id="19" name="Content Placeholder 10">
            <a:extLst>
              <a:ext uri="{FF2B5EF4-FFF2-40B4-BE49-F238E27FC236}">
                <a16:creationId xmlns:a16="http://schemas.microsoft.com/office/drawing/2014/main" id="{9B1EAE1E-8068-DF55-7EC1-77136A1078E7}"/>
              </a:ext>
            </a:extLst>
          </p:cNvPr>
          <p:cNvSpPr>
            <a:spLocks noGrp="1"/>
          </p:cNvSpPr>
          <p:nvPr>
            <p:ph idx="1"/>
          </p:nvPr>
        </p:nvSpPr>
        <p:spPr>
          <a:xfrm>
            <a:off x="342544" y="1411029"/>
            <a:ext cx="6364461" cy="1267584"/>
          </a:xfrm>
        </p:spPr>
        <p:txBody>
          <a:bodyPr>
            <a:noAutofit/>
          </a:bodyPr>
          <a:lstStyle/>
          <a:p>
            <a:pPr marL="0" indent="0">
              <a:buNone/>
            </a:pPr>
            <a:r>
              <a:rPr lang="en-US" sz="3500" dirty="0">
                <a:latin typeface="Times New Roman" panose="02020603050405020304" pitchFamily="18" charset="0"/>
                <a:ea typeface="Tahoma" panose="020B0604030504040204" pitchFamily="34" charset="0"/>
                <a:cs typeface="Times New Roman" panose="02020603050405020304" pitchFamily="18" charset="0"/>
              </a:rPr>
              <a:t>I. TRỌNG LỰC</a:t>
            </a:r>
          </a:p>
          <a:p>
            <a:pPr marL="0" indent="0">
              <a:buNone/>
            </a:pPr>
            <a:r>
              <a:rPr lang="en-US" sz="3500" dirty="0">
                <a:latin typeface="Times New Roman" panose="02020603050405020304" pitchFamily="18" charset="0"/>
                <a:ea typeface="Tahoma" panose="020B0604030504040204" pitchFamily="34" charset="0"/>
                <a:cs typeface="Times New Roman" panose="02020603050405020304" pitchFamily="18" charset="0"/>
              </a:rPr>
              <a:t>II. LỰC CĂNG</a:t>
            </a:r>
          </a:p>
          <a:p>
            <a:pPr marL="0" indent="0">
              <a:buNone/>
            </a:pPr>
            <a:endParaRPr lang="en-US" sz="35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15668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21 Duong Linh">
            <a:extLst>
              <a:ext uri="{FF2B5EF4-FFF2-40B4-BE49-F238E27FC236}">
                <a16:creationId xmlns:a16="http://schemas.microsoft.com/office/drawing/2014/main" id="{20FAEE44-64A9-6074-FB54-DE531180D7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a:off x="-50800" y="-128147"/>
            <a:ext cx="13789379" cy="1542591"/>
          </a:xfrm>
          <a:prstGeom prst="rect">
            <a:avLst/>
          </a:prstGeom>
        </p:spPr>
      </p:pic>
      <p:sp>
        <p:nvSpPr>
          <p:cNvPr id="8" name="AutoShape 3" descr="21 Duong Linh">
            <a:extLst>
              <a:ext uri="{FF2B5EF4-FFF2-40B4-BE49-F238E27FC236}">
                <a16:creationId xmlns:a16="http://schemas.microsoft.com/office/drawing/2014/main" id="{7B5E03D1-CB04-5425-DC5C-395A072A287F}"/>
              </a:ext>
            </a:extLst>
          </p:cNvPr>
          <p:cNvSpPr/>
          <p:nvPr/>
        </p:nvSpPr>
        <p:spPr>
          <a:xfrm>
            <a:off x="6082060" y="1504108"/>
            <a:ext cx="5873465" cy="1693743"/>
          </a:xfrm>
          <a:prstGeom prst="rect">
            <a:avLst/>
          </a:prstGeom>
          <a:solidFill>
            <a:srgbClr val="61A6AB"/>
          </a:solidFill>
        </p:spPr>
      </p:sp>
      <p:pic>
        <p:nvPicPr>
          <p:cNvPr id="10" name="Picture 5" descr="21 Duong Linh">
            <a:extLst>
              <a:ext uri="{FF2B5EF4-FFF2-40B4-BE49-F238E27FC236}">
                <a16:creationId xmlns:a16="http://schemas.microsoft.com/office/drawing/2014/main" id="{0EA764B4-739C-C356-FFC7-B4A17B229B3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54324"/>
          <a:stretch/>
        </p:blipFill>
        <p:spPr>
          <a:xfrm>
            <a:off x="54098" y="-128147"/>
            <a:ext cx="4532089" cy="2168658"/>
          </a:xfrm>
          <a:prstGeom prst="rect">
            <a:avLst/>
          </a:prstGeom>
        </p:spPr>
      </p:pic>
      <p:sp>
        <p:nvSpPr>
          <p:cNvPr id="11" name="AutoShape 6" descr="21 Duong Linh">
            <a:extLst>
              <a:ext uri="{FF2B5EF4-FFF2-40B4-BE49-F238E27FC236}">
                <a16:creationId xmlns:a16="http://schemas.microsoft.com/office/drawing/2014/main" id="{5405B78B-64D1-75BA-B155-00D0977A6B46}"/>
              </a:ext>
            </a:extLst>
          </p:cNvPr>
          <p:cNvSpPr/>
          <p:nvPr/>
        </p:nvSpPr>
        <p:spPr>
          <a:xfrm>
            <a:off x="5328610" y="1193515"/>
            <a:ext cx="6626915" cy="2502856"/>
          </a:xfrm>
          <a:prstGeom prst="rect">
            <a:avLst/>
          </a:prstGeom>
          <a:solidFill>
            <a:srgbClr val="FFCE6D"/>
          </a:solidFill>
        </p:spPr>
      </p:sp>
      <p:sp>
        <p:nvSpPr>
          <p:cNvPr id="12" name="TextBox 7" descr="21 Duong Linh">
            <a:extLst>
              <a:ext uri="{FF2B5EF4-FFF2-40B4-BE49-F238E27FC236}">
                <a16:creationId xmlns:a16="http://schemas.microsoft.com/office/drawing/2014/main" id="{6748F718-BED2-4D25-4D54-B0D07CF9F164}"/>
              </a:ext>
            </a:extLst>
          </p:cNvPr>
          <p:cNvSpPr txBox="1"/>
          <p:nvPr/>
        </p:nvSpPr>
        <p:spPr>
          <a:xfrm>
            <a:off x="5467422" y="1193349"/>
            <a:ext cx="6246013" cy="2607893"/>
          </a:xfrm>
          <a:prstGeom prst="rect">
            <a:avLst/>
          </a:prstGeom>
        </p:spPr>
        <p:txBody>
          <a:bodyPr wrap="square" lIns="0" tIns="0" rIns="0" bIns="0" rtlCol="0" anchor="t">
            <a:spAutoFit/>
          </a:bodyPr>
          <a:lstStyle/>
          <a:p>
            <a:pPr algn="ctr">
              <a:lnSpc>
                <a:spcPct val="107000"/>
              </a:lnSpc>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17.1: </a:t>
            </a:r>
          </a:p>
          <a:p>
            <a:pPr algn="ctr">
              <a:lnSpc>
                <a:spcPct val="107000"/>
              </a:lnSpc>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游明朝" panose="02020400000000000000" pitchFamily="18" charset="-128"/>
              <a:cs typeface="Times New Roman" panose="02020603050405020304" pitchFamily="18" charset="0"/>
            </a:endParaRPr>
          </a:p>
          <a:p>
            <a:pPr algn="just">
              <a:lnSpc>
                <a:spcPts val="3853"/>
              </a:lnSpc>
            </a:pPr>
            <a:endParaRPr lang="en-US" sz="3200" b="1" dirty="0">
              <a:solidFill>
                <a:srgbClr val="291B25"/>
              </a:solidFill>
              <a:latin typeface="Times New Roman" panose="02020603050405020304" pitchFamily="18" charset="0"/>
              <a:cs typeface="Times New Roman" panose="02020603050405020304" pitchFamily="18" charset="0"/>
            </a:endParaRPr>
          </a:p>
        </p:txBody>
      </p:sp>
      <p:grpSp>
        <p:nvGrpSpPr>
          <p:cNvPr id="16" name="Group 12" descr="21 Duong Linh">
            <a:extLst>
              <a:ext uri="{FF2B5EF4-FFF2-40B4-BE49-F238E27FC236}">
                <a16:creationId xmlns:a16="http://schemas.microsoft.com/office/drawing/2014/main" id="{187AFCD1-E297-4BEA-A990-9C7E0B51F9F6}"/>
              </a:ext>
            </a:extLst>
          </p:cNvPr>
          <p:cNvGrpSpPr/>
          <p:nvPr/>
        </p:nvGrpSpPr>
        <p:grpSpPr>
          <a:xfrm>
            <a:off x="-50800" y="7070454"/>
            <a:ext cx="13075920" cy="548640"/>
            <a:chOff x="0" y="0"/>
            <a:chExt cx="6954256" cy="310464"/>
          </a:xfrm>
        </p:grpSpPr>
        <p:sp>
          <p:nvSpPr>
            <p:cNvPr id="17" name="Freeform 13">
              <a:extLst>
                <a:ext uri="{FF2B5EF4-FFF2-40B4-BE49-F238E27FC236}">
                  <a16:creationId xmlns:a16="http://schemas.microsoft.com/office/drawing/2014/main" id="{804D355B-8A3B-6C37-AD84-44CFD348ADF7}"/>
                </a:ext>
              </a:extLst>
            </p:cNvPr>
            <p:cNvSpPr/>
            <p:nvPr/>
          </p:nvSpPr>
          <p:spPr>
            <a:xfrm>
              <a:off x="0" y="0"/>
              <a:ext cx="6954255" cy="310464"/>
            </a:xfrm>
            <a:custGeom>
              <a:avLst/>
              <a:gdLst/>
              <a:ahLst/>
              <a:cxnLst/>
              <a:rect l="l" t="t" r="r" b="b"/>
              <a:pathLst>
                <a:path w="6954255" h="310464">
                  <a:moveTo>
                    <a:pt x="0" y="0"/>
                  </a:moveTo>
                  <a:lnTo>
                    <a:pt x="6954255" y="0"/>
                  </a:lnTo>
                  <a:lnTo>
                    <a:pt x="6954255" y="310464"/>
                  </a:lnTo>
                  <a:lnTo>
                    <a:pt x="0" y="310464"/>
                  </a:lnTo>
                  <a:close/>
                </a:path>
              </a:pathLst>
            </a:custGeom>
            <a:solidFill>
              <a:srgbClr val="FFCE6D"/>
            </a:solidFill>
          </p:spPr>
        </p:sp>
      </p:grpSp>
      <p:sp>
        <p:nvSpPr>
          <p:cNvPr id="18" name="TextBox 15" descr="21 Duong Linh">
            <a:extLst>
              <a:ext uri="{FF2B5EF4-FFF2-40B4-BE49-F238E27FC236}">
                <a16:creationId xmlns:a16="http://schemas.microsoft.com/office/drawing/2014/main" id="{2EF3F0B6-13EB-3784-049F-E4113DDB2289}"/>
              </a:ext>
            </a:extLst>
          </p:cNvPr>
          <p:cNvSpPr txBox="1"/>
          <p:nvPr/>
        </p:nvSpPr>
        <p:spPr>
          <a:xfrm>
            <a:off x="-353461" y="567389"/>
            <a:ext cx="4349712" cy="589905"/>
          </a:xfrm>
          <a:prstGeom prst="rect">
            <a:avLst/>
          </a:prstGeom>
        </p:spPr>
        <p:txBody>
          <a:bodyPr wrap="square" lIns="0" tIns="0" rIns="0" bIns="0" rtlCol="0" anchor="t">
            <a:spAutoFit/>
          </a:bodyPr>
          <a:lstStyle/>
          <a:p>
            <a:pPr algn="ctr">
              <a:lnSpc>
                <a:spcPts val="4554"/>
              </a:lnSpc>
            </a:pPr>
            <a:r>
              <a:rPr lang="en-US" sz="4000" b="1" dirty="0" err="1">
                <a:solidFill>
                  <a:srgbClr val="291B25"/>
                </a:solidFill>
                <a:latin typeface="Times New Roman" panose="02020603050405020304" pitchFamily="18" charset="0"/>
                <a:cs typeface="Times New Roman" panose="02020603050405020304" pitchFamily="18" charset="0"/>
              </a:rPr>
              <a:t>Câu</a:t>
            </a:r>
            <a:r>
              <a:rPr lang="en-US" sz="4000" b="1" dirty="0">
                <a:solidFill>
                  <a:srgbClr val="291B25"/>
                </a:solidFill>
                <a:latin typeface="Times New Roman" panose="02020603050405020304" pitchFamily="18" charset="0"/>
                <a:cs typeface="Times New Roman" panose="02020603050405020304" pitchFamily="18" charset="0"/>
              </a:rPr>
              <a:t> </a:t>
            </a:r>
            <a:r>
              <a:rPr lang="en-US" sz="4000" b="1" dirty="0" err="1">
                <a:solidFill>
                  <a:srgbClr val="291B25"/>
                </a:solidFill>
                <a:latin typeface="Times New Roman" panose="02020603050405020304" pitchFamily="18" charset="0"/>
                <a:cs typeface="Times New Roman" panose="02020603050405020304" pitchFamily="18" charset="0"/>
              </a:rPr>
              <a:t>hỏi</a:t>
            </a:r>
            <a:endParaRPr lang="en-US" sz="4000" b="1" dirty="0">
              <a:solidFill>
                <a:srgbClr val="291B25"/>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1E251A4C-8CCC-EBC8-8261-C2D9A2EE335E}"/>
              </a:ext>
            </a:extLst>
          </p:cNvPr>
          <p:cNvSpPr txBox="1"/>
          <p:nvPr/>
        </p:nvSpPr>
        <p:spPr>
          <a:xfrm>
            <a:off x="4901189" y="4515236"/>
            <a:ext cx="7190983" cy="1384995"/>
          </a:xfrm>
          <a:prstGeom prst="rect">
            <a:avLst/>
          </a:prstGeom>
          <a:noFill/>
        </p:spPr>
        <p:txBody>
          <a:bodyPr wrap="square" rtlCol="0">
            <a:spAutoFit/>
          </a:bodyPr>
          <a:lstStyle/>
          <a:p>
            <a:r>
              <a:rPr lang="vi-VN" sz="2800" dirty="0">
                <a:latin typeface="+mj-lt"/>
              </a:rPr>
              <a:t>Khi được buông ra, các vật quanh ta đều rơi xuống đất là do Trái Đất tác dụng lực hút lên các vật, kéo các vật chuyển động về phía Trái Đất.</a:t>
            </a:r>
            <a:endParaRPr lang="en-US" sz="2800" b="1" dirty="0">
              <a:latin typeface="+mj-lt"/>
              <a:cs typeface="Times New Roman" panose="02020603050405020304" pitchFamily="18" charset="0"/>
            </a:endParaRPr>
          </a:p>
        </p:txBody>
      </p:sp>
      <p:grpSp>
        <p:nvGrpSpPr>
          <p:cNvPr id="5" name="Group 5">
            <a:extLst>
              <a:ext uri="{FF2B5EF4-FFF2-40B4-BE49-F238E27FC236}">
                <a16:creationId xmlns:a16="http://schemas.microsoft.com/office/drawing/2014/main" id="{60DBFEAB-1DFC-C8F8-5E05-E82AFC9FBCA4}"/>
              </a:ext>
            </a:extLst>
          </p:cNvPr>
          <p:cNvGrpSpPr/>
          <p:nvPr/>
        </p:nvGrpSpPr>
        <p:grpSpPr>
          <a:xfrm>
            <a:off x="5237493" y="3675144"/>
            <a:ext cx="2088923" cy="842097"/>
            <a:chOff x="3036215" y="244263"/>
            <a:chExt cx="2088923" cy="842097"/>
          </a:xfrm>
        </p:grpSpPr>
        <p:pic>
          <p:nvPicPr>
            <p:cNvPr id="9" name="Picture 8">
              <a:extLst>
                <a:ext uri="{FF2B5EF4-FFF2-40B4-BE49-F238E27FC236}">
                  <a16:creationId xmlns:a16="http://schemas.microsoft.com/office/drawing/2014/main" id="{AD69B811-0CA2-61AA-AFDC-B414FA6CA4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36215" y="244263"/>
              <a:ext cx="2088923" cy="842097"/>
            </a:xfrm>
            <a:prstGeom prst="rect">
              <a:avLst/>
            </a:prstGeom>
          </p:spPr>
        </p:pic>
        <p:sp>
          <p:nvSpPr>
            <p:cNvPr id="13" name="TextBox 26">
              <a:extLst>
                <a:ext uri="{FF2B5EF4-FFF2-40B4-BE49-F238E27FC236}">
                  <a16:creationId xmlns:a16="http://schemas.microsoft.com/office/drawing/2014/main" id="{295D7DBC-07AB-C015-051C-425811EA319E}"/>
                </a:ext>
              </a:extLst>
            </p:cNvPr>
            <p:cNvSpPr txBox="1"/>
            <p:nvPr/>
          </p:nvSpPr>
          <p:spPr>
            <a:xfrm>
              <a:off x="3527379" y="434478"/>
              <a:ext cx="1513156" cy="461665"/>
            </a:xfrm>
            <a:prstGeom prst="rect">
              <a:avLst/>
            </a:prstGeom>
            <a:noFill/>
          </p:spPr>
          <p:txBody>
            <a:bodyPr wrap="square">
              <a:spAutoFit/>
            </a:bodyPr>
            <a:lstStyle/>
            <a:p>
              <a:r>
                <a:rPr lang="vi-VN" sz="2400" b="1" u="sng" dirty="0">
                  <a:solidFill>
                    <a:srgbClr val="C00000"/>
                  </a:solidFill>
                  <a:effectLst/>
                  <a:latin typeface="+mn-lt"/>
                  <a:ea typeface="Calibri" panose="020F0502020204030204" pitchFamily="34" charset="0"/>
                  <a:cs typeface="Times New Roman" panose="02020603050405020304" pitchFamily="18" charset="0"/>
                </a:rPr>
                <a:t>Trả lời</a:t>
              </a:r>
              <a:endParaRPr lang="en-US" sz="2400" b="1" u="sng" dirty="0">
                <a:solidFill>
                  <a:srgbClr val="C00000"/>
                </a:solidFill>
                <a:latin typeface="+mn-lt"/>
              </a:endParaRPr>
            </a:p>
          </p:txBody>
        </p:sp>
      </p:grpSp>
      <p:pic>
        <p:nvPicPr>
          <p:cNvPr id="2050" name="Picture 2" descr="Thảo luận tình huống được đề cập trong Hình 17.1: Tại sao khi được buông 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863" y="2040510"/>
            <a:ext cx="3331975" cy="431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2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13" name="Line 21">
            <a:extLst>
              <a:ext uri="{FF2B5EF4-FFF2-40B4-BE49-F238E27FC236}">
                <a16:creationId xmlns:a16="http://schemas.microsoft.com/office/drawing/2014/main" id="{CD0CCD5C-7531-5A10-47C8-90BBD959FD67}"/>
              </a:ext>
            </a:extLst>
          </p:cNvPr>
          <p:cNvSpPr>
            <a:spLocks noChangeShapeType="1"/>
          </p:cNvSpPr>
          <p:nvPr/>
        </p:nvSpPr>
        <p:spPr bwMode="auto">
          <a:xfrm>
            <a:off x="9942513" y="-3143842"/>
            <a:ext cx="360363" cy="0"/>
          </a:xfrm>
          <a:prstGeom prst="line">
            <a:avLst/>
          </a:prstGeom>
          <a:noFill/>
          <a:ln w="28575">
            <a:solidFill>
              <a:srgbClr val="FF0066"/>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3" name="TextBox 13" descr="21 Duong Linh">
            <a:extLst>
              <a:ext uri="{FF2B5EF4-FFF2-40B4-BE49-F238E27FC236}">
                <a16:creationId xmlns:a16="http://schemas.microsoft.com/office/drawing/2014/main" id="{9D9A0D47-86BB-675A-1FDD-820847582D56}"/>
              </a:ext>
            </a:extLst>
          </p:cNvPr>
          <p:cNvSpPr txBox="1"/>
          <p:nvPr/>
        </p:nvSpPr>
        <p:spPr>
          <a:xfrm>
            <a:off x="347980" y="820366"/>
            <a:ext cx="11505078" cy="1295996"/>
          </a:xfrm>
          <a:prstGeom prst="rect">
            <a:avLst/>
          </a:prstGeom>
        </p:spPr>
        <p:txBody>
          <a:bodyPr wrap="square" lIns="0" tIns="0" rIns="0" bIns="0" rtlCol="0" anchor="t">
            <a:spAutoFit/>
          </a:bodyPr>
          <a:lstStyle/>
          <a:p>
            <a:pPr>
              <a:lnSpc>
                <a:spcPts val="5399"/>
              </a:lnSpc>
              <a:spcBef>
                <a:spcPct val="0"/>
              </a:spcBef>
            </a:pPr>
            <a:r>
              <a:rPr lang="en-US" sz="2800" b="1" dirty="0">
                <a:solidFill>
                  <a:schemeClr val="accent1">
                    <a:lumMod val="50000"/>
                  </a:schemeClr>
                </a:solidFill>
                <a:latin typeface="Times New Roman" panose="02020603050405020304" pitchFamily="18" charset="0"/>
                <a:cs typeface="Times New Roman" panose="02020603050405020304" pitchFamily="18" charset="0"/>
              </a:rPr>
              <a:t>I. TRỌNG LỰC</a:t>
            </a:r>
          </a:p>
          <a:p>
            <a:pPr>
              <a:lnSpc>
                <a:spcPts val="5399"/>
              </a:lnSpc>
              <a:spcBef>
                <a:spcPct val="0"/>
              </a:spcBef>
            </a:pPr>
            <a:r>
              <a:rPr lang="en-US" sz="2800" b="1" dirty="0">
                <a:solidFill>
                  <a:schemeClr val="accent1">
                    <a:lumMod val="50000"/>
                  </a:schemeClr>
                </a:solidFill>
                <a:latin typeface="Times New Roman" panose="02020603050405020304" pitchFamily="18" charset="0"/>
                <a:cs typeface="Times New Roman" panose="02020603050405020304" pitchFamily="18" charset="0"/>
              </a:rPr>
              <a:t>1.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Trọng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lực</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15" name="Group 12" descr="21 Duong Linh">
            <a:extLst>
              <a:ext uri="{FF2B5EF4-FFF2-40B4-BE49-F238E27FC236}">
                <a16:creationId xmlns:a16="http://schemas.microsoft.com/office/drawing/2014/main" id="{F6BEE4DD-CCE2-8197-17D6-E743553C1993}"/>
              </a:ext>
            </a:extLst>
          </p:cNvPr>
          <p:cNvGrpSpPr/>
          <p:nvPr/>
        </p:nvGrpSpPr>
        <p:grpSpPr>
          <a:xfrm>
            <a:off x="-50800" y="7070454"/>
            <a:ext cx="13075920" cy="548640"/>
            <a:chOff x="0" y="0"/>
            <a:chExt cx="6954256" cy="310464"/>
          </a:xfrm>
        </p:grpSpPr>
        <p:sp>
          <p:nvSpPr>
            <p:cNvPr id="16" name="Freeform 13">
              <a:extLst>
                <a:ext uri="{FF2B5EF4-FFF2-40B4-BE49-F238E27FC236}">
                  <a16:creationId xmlns:a16="http://schemas.microsoft.com/office/drawing/2014/main" id="{A64E5FD3-0181-6623-53C8-D900425F4C7F}"/>
                </a:ext>
              </a:extLst>
            </p:cNvPr>
            <p:cNvSpPr/>
            <p:nvPr/>
          </p:nvSpPr>
          <p:spPr>
            <a:xfrm>
              <a:off x="0" y="0"/>
              <a:ext cx="6954255" cy="310464"/>
            </a:xfrm>
            <a:custGeom>
              <a:avLst/>
              <a:gdLst/>
              <a:ahLst/>
              <a:cxnLst/>
              <a:rect l="l" t="t" r="r" b="b"/>
              <a:pathLst>
                <a:path w="6954255" h="310464">
                  <a:moveTo>
                    <a:pt x="0" y="0"/>
                  </a:moveTo>
                  <a:lnTo>
                    <a:pt x="6954255" y="0"/>
                  </a:lnTo>
                  <a:lnTo>
                    <a:pt x="6954255" y="310464"/>
                  </a:lnTo>
                  <a:lnTo>
                    <a:pt x="0" y="310464"/>
                  </a:lnTo>
                  <a:close/>
                </a:path>
              </a:pathLst>
            </a:custGeom>
            <a:solidFill>
              <a:srgbClr val="FFCE6D"/>
            </a:solidFill>
          </p:spPr>
        </p:sp>
      </p:grpSp>
      <p:sp>
        <p:nvSpPr>
          <p:cNvPr id="2" name="Title 1">
            <a:extLst>
              <a:ext uri="{FF2B5EF4-FFF2-40B4-BE49-F238E27FC236}">
                <a16:creationId xmlns:a16="http://schemas.microsoft.com/office/drawing/2014/main" id="{CE0DC46C-2BE0-0627-82EE-2AF1A5D345E0}"/>
              </a:ext>
            </a:extLst>
          </p:cNvPr>
          <p:cNvSpPr txBox="1">
            <a:spLocks/>
          </p:cNvSpPr>
          <p:nvPr/>
        </p:nvSpPr>
        <p:spPr>
          <a:xfrm>
            <a:off x="342544" y="117297"/>
            <a:ext cx="11638660" cy="6945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lumMod val="20000"/>
                    <a:lumOff val="80000"/>
                  </a:schemeClr>
                </a:solidFill>
                <a:latin typeface="Times New Roman" panose="02020603050405020304" pitchFamily="18" charset="0"/>
                <a:cs typeface="Times New Roman" panose="02020603050405020304" pitchFamily="18" charset="0"/>
              </a:rPr>
              <a:t>BÀI 17: TRỌNG LỰC VÀ LỰC CĂNG</a:t>
            </a:r>
          </a:p>
        </p:txBody>
      </p:sp>
      <mc:AlternateContent xmlns:mc="http://schemas.openxmlformats.org/markup-compatibility/2006" xmlns:a14="http://schemas.microsoft.com/office/drawing/2010/main">
        <mc:Choice Requires="a14">
          <p:sp>
            <p:nvSpPr>
              <p:cNvPr id="6" name="Rectangle 1026060">
                <a:extLst>
                  <a:ext uri="{FF2B5EF4-FFF2-40B4-BE49-F238E27FC236}">
                    <a16:creationId xmlns:a16="http://schemas.microsoft.com/office/drawing/2014/main" id="{208D6410-DB7B-219D-B7E3-9C19E5F1AE14}"/>
                  </a:ext>
                </a:extLst>
              </p:cNvPr>
              <p:cNvSpPr>
                <a:spLocks noChangeArrowheads="1"/>
              </p:cNvSpPr>
              <p:nvPr/>
            </p:nvSpPr>
            <p:spPr bwMode="auto">
              <a:xfrm>
                <a:off x="301332" y="2080435"/>
                <a:ext cx="8701992" cy="3714671"/>
              </a:xfrm>
              <a:prstGeom prst="rect">
                <a:avLst/>
              </a:prstGeom>
              <a:noFill/>
              <a:ln w="9525" algn="ctr">
                <a:noFill/>
                <a:miter lim="800000"/>
                <a:headEnd/>
                <a:tailEnd/>
              </a:ln>
            </p:spPr>
            <p:txBody>
              <a:bodyPr wrap="square" lIns="109728" tIns="54864" rIns="109728" bIns="54864">
                <a:spAutoFit/>
              </a:bodyPr>
              <a:lstStyle/>
              <a:p>
                <a:pPr marL="342900" indent="-3429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vectơ</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cs typeface="Arial" panose="020B0604020202020204" pitchFamily="34" charset="0"/>
                          </a:rPr>
                        </m:ctrlPr>
                      </m:accPr>
                      <m:e>
                        <m:r>
                          <m:rPr>
                            <m:sty m:val="p"/>
                          </m:rPr>
                          <a:rPr lang="en-US" sz="2800">
                            <a:latin typeface="Cambria Math" panose="02040503050406030204" pitchFamily="18" charset="0"/>
                            <a:cs typeface="Arial" panose="020B0604020202020204" pitchFamily="34" charset="0"/>
                          </a:rPr>
                          <m:t>P</m:t>
                        </m:r>
                      </m:e>
                    </m:acc>
                  </m:oMath>
                </a14:m>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acc>
                        <m:accPr>
                          <m:chr m:val="⃗"/>
                          <m:ctrlPr>
                            <a:rPr lang="en-US" sz="2800" b="1" i="1" smtClean="0">
                              <a:latin typeface="Cambria Math" panose="02040503050406030204" pitchFamily="18" charset="0"/>
                              <a:cs typeface="Arial" panose="020B0604020202020204" pitchFamily="34" charset="0"/>
                            </a:rPr>
                          </m:ctrlPr>
                        </m:accPr>
                        <m:e>
                          <m:r>
                            <a:rPr lang="en-US" sz="2800" b="1" i="0" smtClean="0">
                              <a:latin typeface="Cambria Math" panose="02040503050406030204" pitchFamily="18" charset="0"/>
                              <a:cs typeface="Arial" panose="020B0604020202020204" pitchFamily="34" charset="0"/>
                            </a:rPr>
                            <m:t>𝐏</m:t>
                          </m:r>
                        </m:e>
                      </m:acc>
                      <m:r>
                        <a:rPr lang="en-US" sz="2800" b="1" i="0" smtClean="0">
                          <a:latin typeface="Cambria Math" panose="02040503050406030204" pitchFamily="18" charset="0"/>
                          <a:cs typeface="Arial" panose="020B0604020202020204" pitchFamily="34" charset="0"/>
                        </a:rPr>
                        <m:t>=</m:t>
                      </m:r>
                      <m:r>
                        <a:rPr lang="en-US" sz="2800" b="1" i="0" smtClean="0">
                          <a:latin typeface="Cambria Math" panose="02040503050406030204" pitchFamily="18" charset="0"/>
                          <a:cs typeface="Arial" panose="020B0604020202020204" pitchFamily="34" charset="0"/>
                        </a:rPr>
                        <m:t>𝐦</m:t>
                      </m:r>
                      <m:r>
                        <a:rPr lang="en-US" sz="2800" b="1" i="0" smtClean="0">
                          <a:latin typeface="Cambria Math" panose="02040503050406030204" pitchFamily="18" charset="0"/>
                          <a:cs typeface="Arial" panose="020B0604020202020204" pitchFamily="34" charset="0"/>
                        </a:rPr>
                        <m:t>.</m:t>
                      </m:r>
                      <m:acc>
                        <m:accPr>
                          <m:chr m:val="⃗"/>
                          <m:ctrlPr>
                            <a:rPr lang="en-US" sz="2800" b="1" i="1" smtClean="0">
                              <a:latin typeface="Cambria Math" panose="02040503050406030204" pitchFamily="18" charset="0"/>
                              <a:cs typeface="Arial" panose="020B0604020202020204" pitchFamily="34" charset="0"/>
                            </a:rPr>
                          </m:ctrlPr>
                        </m:accPr>
                        <m:e>
                          <m:r>
                            <a:rPr lang="en-US" sz="2800" b="1" i="0" smtClean="0">
                              <a:latin typeface="Cambria Math" panose="02040503050406030204" pitchFamily="18" charset="0"/>
                              <a:cs typeface="Arial" panose="020B0604020202020204" pitchFamily="34" charset="0"/>
                            </a:rPr>
                            <m:t>𝐠</m:t>
                          </m:r>
                        </m:e>
                      </m:acc>
                    </m:oMath>
                  </m:oMathPara>
                </a14:m>
                <a:endParaRPr lang="en-US" sz="2800" b="1" dirty="0">
                  <a:latin typeface="Times New Roman" panose="02020603050405020304" pitchFamily="18" charset="0"/>
                  <a:cs typeface="Times New Roman" panose="02020603050405020304" pitchFamily="18" charset="0"/>
                </a:endParaRPr>
              </a:p>
            </p:txBody>
          </p:sp>
        </mc:Choice>
        <mc:Fallback xmlns="">
          <p:sp>
            <p:nvSpPr>
              <p:cNvPr id="6" name="Rectangle 1026060">
                <a:extLst>
                  <a:ext uri="{FF2B5EF4-FFF2-40B4-BE49-F238E27FC236}">
                    <a16:creationId xmlns="" xmlns:a16="http://schemas.microsoft.com/office/drawing/2014/main" xmlns:a14="http://schemas.microsoft.com/office/drawing/2010/main" id="{208D6410-DB7B-219D-B7E3-9C19E5F1AE14}"/>
                  </a:ext>
                </a:extLst>
              </p:cNvPr>
              <p:cNvSpPr>
                <a:spLocks noRot="1" noChangeAspect="1" noMove="1" noResize="1" noEditPoints="1" noAdjustHandles="1" noChangeArrowheads="1" noChangeShapeType="1" noTextEdit="1"/>
              </p:cNvSpPr>
              <p:nvPr/>
            </p:nvSpPr>
            <p:spPr bwMode="auto">
              <a:xfrm>
                <a:off x="301332" y="2080435"/>
                <a:ext cx="8701992" cy="3714671"/>
              </a:xfrm>
              <a:prstGeom prst="rect">
                <a:avLst/>
              </a:prstGeom>
              <a:blipFill rotWithShape="1">
                <a:blip r:embed="rId2"/>
                <a:stretch>
                  <a:fillRect l="-1190" t="-1311" r="-1190"/>
                </a:stretch>
              </a:blipFill>
              <a:ln w="9525" algn="ctr">
                <a:noFill/>
                <a:miter lim="800000"/>
                <a:headEnd/>
                <a:tailEnd/>
              </a:ln>
            </p:spPr>
            <p:txBody>
              <a:bodyPr/>
              <a:lstStyle/>
              <a:p>
                <a:r>
                  <a:rPr lang="en-US">
                    <a:noFill/>
                  </a:rPr>
                  <a:t> </a:t>
                </a:r>
              </a:p>
            </p:txBody>
          </p:sp>
        </mc:Fallback>
      </mc:AlternateContent>
      <p:pic>
        <p:nvPicPr>
          <p:cNvPr id="4098" name="Picture 2" descr="Thảo luận tình huống được đề cập trong Hình 17.1: Tại sao khi được buông 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554" y="1906347"/>
            <a:ext cx="2761482" cy="406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99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0E03-8C93-7AB2-628B-1D63841E7FF6}"/>
              </a:ext>
            </a:extLst>
          </p:cNvPr>
          <p:cNvSpPr txBox="1">
            <a:spLocks/>
          </p:cNvSpPr>
          <p:nvPr/>
        </p:nvSpPr>
        <p:spPr>
          <a:xfrm>
            <a:off x="342544" y="117297"/>
            <a:ext cx="11638660" cy="6945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lumMod val="20000"/>
                    <a:lumOff val="80000"/>
                  </a:schemeClr>
                </a:solidFill>
                <a:latin typeface="Times New Roman" panose="02020603050405020304" pitchFamily="18" charset="0"/>
                <a:cs typeface="Times New Roman" panose="02020603050405020304" pitchFamily="18" charset="0"/>
              </a:rPr>
              <a:t>BÀI 17: TRỌNG LỰC VÀ LỰC CĂNG</a:t>
            </a:r>
          </a:p>
        </p:txBody>
      </p:sp>
      <p:sp>
        <p:nvSpPr>
          <p:cNvPr id="6" name="TextBox 13" descr="21 Duong Linh">
            <a:extLst>
              <a:ext uri="{FF2B5EF4-FFF2-40B4-BE49-F238E27FC236}">
                <a16:creationId xmlns:a16="http://schemas.microsoft.com/office/drawing/2014/main" id="{B9CF200F-0599-28B5-9E81-8C03C331C79D}"/>
              </a:ext>
            </a:extLst>
          </p:cNvPr>
          <p:cNvSpPr txBox="1"/>
          <p:nvPr/>
        </p:nvSpPr>
        <p:spPr>
          <a:xfrm>
            <a:off x="347980" y="820366"/>
            <a:ext cx="11505078" cy="1295996"/>
          </a:xfrm>
          <a:prstGeom prst="rect">
            <a:avLst/>
          </a:prstGeom>
        </p:spPr>
        <p:txBody>
          <a:bodyPr wrap="square" lIns="0" tIns="0" rIns="0" bIns="0" rtlCol="0" anchor="t">
            <a:spAutoFit/>
          </a:bodyPr>
          <a:lstStyle/>
          <a:p>
            <a:pPr>
              <a:lnSpc>
                <a:spcPts val="5399"/>
              </a:lnSpc>
              <a:spcBef>
                <a:spcPct val="0"/>
              </a:spcBef>
            </a:pPr>
            <a:r>
              <a:rPr lang="en-US" sz="2800" b="1" dirty="0">
                <a:solidFill>
                  <a:schemeClr val="accent1">
                    <a:lumMod val="50000"/>
                  </a:schemeClr>
                </a:solidFill>
                <a:latin typeface="Times New Roman" panose="02020603050405020304" pitchFamily="18" charset="0"/>
                <a:cs typeface="Times New Roman" panose="02020603050405020304" pitchFamily="18" charset="0"/>
              </a:rPr>
              <a:t>I. TRỌNG LỰC</a:t>
            </a:r>
          </a:p>
          <a:p>
            <a:pPr>
              <a:lnSpc>
                <a:spcPts val="5399"/>
              </a:lnSpc>
              <a:spcBef>
                <a:spcPct val="0"/>
              </a:spcBef>
            </a:pPr>
            <a:r>
              <a:rPr lang="en-US" sz="2800" b="1" dirty="0">
                <a:solidFill>
                  <a:schemeClr val="accent1">
                    <a:lumMod val="50000"/>
                  </a:schemeClr>
                </a:solidFill>
                <a:latin typeface="Times New Roman" panose="02020603050405020304" pitchFamily="18" charset="0"/>
                <a:cs typeface="Times New Roman" panose="02020603050405020304" pitchFamily="18" charset="0"/>
              </a:rPr>
              <a:t>2.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Trọng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lượng</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1026060">
                <a:extLst>
                  <a:ext uri="{FF2B5EF4-FFF2-40B4-BE49-F238E27FC236}">
                    <a16:creationId xmlns:a16="http://schemas.microsoft.com/office/drawing/2014/main" id="{E5411EED-958A-F8EE-0307-B228EFC687C3}"/>
                  </a:ext>
                </a:extLst>
              </p:cNvPr>
              <p:cNvSpPr>
                <a:spLocks noChangeArrowheads="1"/>
              </p:cNvSpPr>
              <p:nvPr/>
            </p:nvSpPr>
            <p:spPr bwMode="auto">
              <a:xfrm>
                <a:off x="257370" y="2238697"/>
                <a:ext cx="8924326" cy="1495794"/>
              </a:xfrm>
              <a:prstGeom prst="rect">
                <a:avLst/>
              </a:prstGeom>
              <a:noFill/>
              <a:ln w="9525" algn="ctr">
                <a:noFill/>
                <a:miter lim="800000"/>
                <a:headEnd/>
                <a:tailEnd/>
              </a:ln>
            </p:spPr>
            <p:txBody>
              <a:bodyPr wrap="square" lIns="109728" tIns="54864" rIns="109728" bIns="54864">
                <a:spAutoFit/>
              </a:bodyPr>
              <a:lstStyle/>
              <a:p>
                <a:pPr algn="just"/>
                <a:r>
                  <a:rPr lang="vi-VN" sz="3000" dirty="0">
                    <a:latin typeface="Times New Roman" pitchFamily="18" charset="0"/>
                    <a:cs typeface="Times New Roman" pitchFamily="18" charset="0"/>
                  </a:rPr>
                  <a:t>Khi vật đứng yên trên Trái Đất, trọng lượng của vật bằng độ lớn của trọng lực tác dụng lên vậ</a:t>
                </a:r>
                <a:r>
                  <a:rPr lang="en-US" sz="3000" dirty="0">
                    <a:latin typeface="Times New Roman" pitchFamily="18" charset="0"/>
                    <a:cs typeface="Times New Roman" pitchFamily="18" charset="0"/>
                  </a:rPr>
                  <a:t>t.</a:t>
                </a:r>
              </a:p>
              <a:p>
                <a:pPr algn="just"/>
                <a14:m>
                  <m:oMathPara xmlns:m="http://schemas.openxmlformats.org/officeDocument/2006/math">
                    <m:oMathParaPr>
                      <m:jc m:val="centerGroup"/>
                    </m:oMathParaPr>
                    <m:oMath xmlns:m="http://schemas.openxmlformats.org/officeDocument/2006/math">
                      <m:r>
                        <a:rPr lang="en-US" sz="3000" b="1">
                          <a:latin typeface="Cambria Math" panose="02040503050406030204" pitchFamily="18" charset="0"/>
                          <a:cs typeface="Arial" panose="020B0604020202020204" pitchFamily="34" charset="0"/>
                        </a:rPr>
                        <m:t>𝐏</m:t>
                      </m:r>
                      <m:r>
                        <a:rPr lang="en-US" sz="3000" b="1">
                          <a:latin typeface="Cambria Math" panose="02040503050406030204" pitchFamily="18" charset="0"/>
                          <a:cs typeface="Arial" panose="020B0604020202020204" pitchFamily="34" charset="0"/>
                        </a:rPr>
                        <m:t>=</m:t>
                      </m:r>
                      <m:r>
                        <a:rPr lang="en-US" sz="3000" b="1">
                          <a:latin typeface="Cambria Math" panose="02040503050406030204" pitchFamily="18" charset="0"/>
                          <a:cs typeface="Arial" panose="020B0604020202020204" pitchFamily="34" charset="0"/>
                        </a:rPr>
                        <m:t>𝐦</m:t>
                      </m:r>
                      <m:r>
                        <a:rPr lang="en-US" sz="3000" b="1">
                          <a:latin typeface="Cambria Math" panose="02040503050406030204" pitchFamily="18" charset="0"/>
                          <a:cs typeface="Arial" panose="020B0604020202020204" pitchFamily="34" charset="0"/>
                        </a:rPr>
                        <m:t>.</m:t>
                      </m:r>
                      <m:r>
                        <a:rPr lang="en-US" sz="3000" b="1">
                          <a:latin typeface="Cambria Math" panose="02040503050406030204" pitchFamily="18" charset="0"/>
                          <a:cs typeface="Arial" panose="020B0604020202020204" pitchFamily="34" charset="0"/>
                        </a:rPr>
                        <m:t>𝐠</m:t>
                      </m:r>
                    </m:oMath>
                  </m:oMathPara>
                </a14:m>
                <a:endParaRPr lang="en-US" sz="3000" b="1" dirty="0">
                  <a:latin typeface="Times New Roman" panose="02020603050405020304" pitchFamily="18" charset="0"/>
                  <a:cs typeface="Arial" panose="020B0604020202020204" pitchFamily="34" charset="0"/>
                </a:endParaRPr>
              </a:p>
            </p:txBody>
          </p:sp>
        </mc:Choice>
        <mc:Fallback xmlns="">
          <p:sp>
            <p:nvSpPr>
              <p:cNvPr id="7" name="Rectangle 1026060">
                <a:extLst>
                  <a:ext uri="{FF2B5EF4-FFF2-40B4-BE49-F238E27FC236}">
                    <a16:creationId xmlns="" xmlns:a16="http://schemas.microsoft.com/office/drawing/2014/main" xmlns:a14="http://schemas.microsoft.com/office/drawing/2010/main" id="{E5411EED-958A-F8EE-0307-B228EFC687C3}"/>
                  </a:ext>
                </a:extLst>
              </p:cNvPr>
              <p:cNvSpPr>
                <a:spLocks noRot="1" noChangeAspect="1" noMove="1" noResize="1" noEditPoints="1" noAdjustHandles="1" noChangeArrowheads="1" noChangeShapeType="1" noTextEdit="1"/>
              </p:cNvSpPr>
              <p:nvPr/>
            </p:nvSpPr>
            <p:spPr bwMode="auto">
              <a:xfrm>
                <a:off x="257370" y="2238697"/>
                <a:ext cx="8924326" cy="1495794"/>
              </a:xfrm>
              <a:prstGeom prst="rect">
                <a:avLst/>
              </a:prstGeom>
              <a:blipFill rotWithShape="1">
                <a:blip r:embed="rId2"/>
                <a:stretch>
                  <a:fillRect l="-1366" t="-4472" r="-1434"/>
                </a:stretch>
              </a:blipFill>
              <a:ln w="9525" algn="ctr">
                <a:noFill/>
                <a:miter lim="800000"/>
                <a:headEnd/>
                <a:tailEnd/>
              </a:ln>
            </p:spPr>
            <p:txBody>
              <a:bodyPr/>
              <a:lstStyle/>
              <a:p>
                <a:r>
                  <a:rPr lang="en-US">
                    <a:noFill/>
                  </a:rPr>
                  <a:t> </a:t>
                </a:r>
              </a:p>
            </p:txBody>
          </p:sp>
        </mc:Fallback>
      </mc:AlternateContent>
      <p:pic>
        <p:nvPicPr>
          <p:cNvPr id="5124" name="Picture 4" descr="Lực kế trong Hình 17.2 đang chỉ ở vạch 1 N. Tính trọng lượng và khối lượ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696" y="1179459"/>
            <a:ext cx="2671362" cy="499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6253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Đồng hồ treo tường quả lắc New Kashi HM833 số học trò">
            <a:extLst>
              <a:ext uri="{FF2B5EF4-FFF2-40B4-BE49-F238E27FC236}">
                <a16:creationId xmlns:a16="http://schemas.microsoft.com/office/drawing/2014/main" id="{41059A65-AA50-2604-231B-1E36E816CA95}"/>
              </a:ext>
            </a:extLst>
          </p:cNvPr>
          <p:cNvSpPr>
            <a:spLocks noChangeAspect="1" noChangeArrowheads="1"/>
          </p:cNvSpPr>
          <p:nvPr/>
        </p:nvSpPr>
        <p:spPr bwMode="auto">
          <a:xfrm>
            <a:off x="5656026" y="329814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4DF7F1F-6280-2010-B46C-F94F09499CCD}"/>
              </a:ext>
            </a:extLst>
          </p:cNvPr>
          <p:cNvSpPr txBox="1">
            <a:spLocks/>
          </p:cNvSpPr>
          <p:nvPr/>
        </p:nvSpPr>
        <p:spPr>
          <a:xfrm>
            <a:off x="342544" y="117297"/>
            <a:ext cx="11638660" cy="6945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lumMod val="20000"/>
                    <a:lumOff val="80000"/>
                  </a:schemeClr>
                </a:solidFill>
                <a:latin typeface="Times New Roman" panose="02020603050405020304" pitchFamily="18" charset="0"/>
                <a:cs typeface="Times New Roman" panose="02020603050405020304" pitchFamily="18" charset="0"/>
              </a:rPr>
              <a:t>BÀI 17: TRỌNG LỰC VÀ LỰC CĂNG</a:t>
            </a:r>
          </a:p>
        </p:txBody>
      </p:sp>
      <p:sp>
        <p:nvSpPr>
          <p:cNvPr id="6" name="TextBox 13" descr="21 Duong Linh">
            <a:extLst>
              <a:ext uri="{FF2B5EF4-FFF2-40B4-BE49-F238E27FC236}">
                <a16:creationId xmlns:a16="http://schemas.microsoft.com/office/drawing/2014/main" id="{3A39D1CA-9107-853D-BDC3-EF245F76A2AB}"/>
              </a:ext>
            </a:extLst>
          </p:cNvPr>
          <p:cNvSpPr txBox="1"/>
          <p:nvPr/>
        </p:nvSpPr>
        <p:spPr>
          <a:xfrm>
            <a:off x="347980" y="820366"/>
            <a:ext cx="11505078" cy="1295996"/>
          </a:xfrm>
          <a:prstGeom prst="rect">
            <a:avLst/>
          </a:prstGeom>
        </p:spPr>
        <p:txBody>
          <a:bodyPr wrap="square" lIns="0" tIns="0" rIns="0" bIns="0" rtlCol="0" anchor="t">
            <a:spAutoFit/>
          </a:bodyPr>
          <a:lstStyle/>
          <a:p>
            <a:pPr>
              <a:lnSpc>
                <a:spcPts val="5399"/>
              </a:lnSpc>
              <a:spcBef>
                <a:spcPct val="0"/>
              </a:spcBef>
            </a:pPr>
            <a:r>
              <a:rPr lang="en-US" sz="2800" b="1" dirty="0">
                <a:solidFill>
                  <a:schemeClr val="accent1">
                    <a:lumMod val="50000"/>
                  </a:schemeClr>
                </a:solidFill>
                <a:latin typeface="Times New Roman" panose="02020603050405020304" pitchFamily="18" charset="0"/>
                <a:cs typeface="Times New Roman" panose="02020603050405020304" pitchFamily="18" charset="0"/>
              </a:rPr>
              <a:t>I. TRỌNG LỰC</a:t>
            </a:r>
          </a:p>
          <a:p>
            <a:pPr>
              <a:lnSpc>
                <a:spcPts val="5399"/>
              </a:lnSpc>
              <a:spcBef>
                <a:spcPct val="0"/>
              </a:spcBef>
            </a:pPr>
            <a:r>
              <a:rPr lang="en-US" sz="2800" b="1" dirty="0">
                <a:solidFill>
                  <a:schemeClr val="accent1">
                    <a:lumMod val="50000"/>
                  </a:schemeClr>
                </a:solidFill>
                <a:latin typeface="Times New Roman" panose="02020603050405020304" pitchFamily="18" charset="0"/>
                <a:cs typeface="Times New Roman" panose="02020603050405020304" pitchFamily="18" charset="0"/>
              </a:rPr>
              <a:t>3.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Phân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biệt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trọng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lượng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khối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lượng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7" name="Rectangle 1026060">
            <a:extLst>
              <a:ext uri="{FF2B5EF4-FFF2-40B4-BE49-F238E27FC236}">
                <a16:creationId xmlns:a16="http://schemas.microsoft.com/office/drawing/2014/main" id="{D66BA0E1-2697-7B3C-AA1F-E337BAAC980A}"/>
              </a:ext>
            </a:extLst>
          </p:cNvPr>
          <p:cNvSpPr>
            <a:spLocks noChangeArrowheads="1"/>
          </p:cNvSpPr>
          <p:nvPr/>
        </p:nvSpPr>
        <p:spPr bwMode="auto">
          <a:xfrm>
            <a:off x="342544" y="2267135"/>
            <a:ext cx="11505078" cy="1834348"/>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v"/>
            </a:pPr>
            <a:r>
              <a:rPr lang="en-US" sz="2800" dirty="0" err="1">
                <a:latin typeface="Times New Roman" pitchFamily="18" charset="0"/>
                <a:ea typeface="Tahoma" pitchFamily="34" charset="0"/>
                <a:cs typeface="Times New Roman" pitchFamily="18" charset="0"/>
              </a:rPr>
              <a:t>Trọng</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lượng</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của</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một</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vật</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thay</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đổi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đem</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đến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một</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nơi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khác</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có</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gia</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tốc</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rơi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tự</a:t>
            </a:r>
            <a:r>
              <a:rPr lang="en-US" sz="2800" dirty="0">
                <a:latin typeface="Times New Roman" pitchFamily="18" charset="0"/>
                <a:ea typeface="Tahoma" pitchFamily="34" charset="0"/>
                <a:cs typeface="Times New Roman" pitchFamily="18" charset="0"/>
              </a:rPr>
              <a:t> do </a:t>
            </a:r>
            <a:r>
              <a:rPr lang="en-US" sz="2800" dirty="0" err="1">
                <a:latin typeface="Times New Roman" pitchFamily="18" charset="0"/>
                <a:ea typeface="Tahoma" pitchFamily="34" charset="0"/>
                <a:cs typeface="Times New Roman" pitchFamily="18" charset="0"/>
              </a:rPr>
              <a:t>thay</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đổi</a:t>
            </a:r>
            <a:r>
              <a:rPr lang="en-US" sz="2800" dirty="0">
                <a:latin typeface="Times New Roman" pitchFamily="18" charset="0"/>
                <a:ea typeface="Tahoma" pitchFamily="34" charset="0"/>
                <a:cs typeface="Times New Roman" pitchFamily="18" charset="0"/>
              </a:rPr>
              <a:t>.</a:t>
            </a:r>
          </a:p>
          <a:p>
            <a:pPr marL="342900" indent="-342900">
              <a:buFont typeface="Wingdings" panose="05000000000000000000" pitchFamily="2" charset="2"/>
              <a:buChar char="v"/>
            </a:pP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Khối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lượng</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là</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số</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đo</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lượng</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chất</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của</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vật</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Vì</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vậy</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khối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lượng</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của</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một</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vật</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không</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thay</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đổi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khi</a:t>
            </a:r>
            <a:r>
              <a:rPr lang="en-US" sz="2800" dirty="0">
                <a:latin typeface="Times New Roman" pitchFamily="18" charset="0"/>
                <a:ea typeface="Tahoma" pitchFamily="34" charset="0"/>
                <a:cs typeface="Times New Roman" pitchFamily="18" charset="0"/>
              </a:rPr>
              <a:t> ta </a:t>
            </a:r>
            <a:r>
              <a:rPr lang="en-US" sz="2800" dirty="0" err="1">
                <a:latin typeface="Times New Roman" pitchFamily="18" charset="0"/>
                <a:ea typeface="Tahoma" pitchFamily="34" charset="0"/>
                <a:cs typeface="Times New Roman" pitchFamily="18" charset="0"/>
              </a:rPr>
              <a:t>chuyển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nó</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từ</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nơi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này</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đến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nơi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khác</a:t>
            </a:r>
            <a:endParaRPr lang="en-US" sz="2500" dirty="0">
              <a:latin typeface="Times New Roman" pitchFamily="18" charset="0"/>
              <a:ea typeface="Tahoma" pitchFamily="34" charset="0"/>
              <a:cs typeface="Times New Roman" pitchFamily="18" charset="0"/>
            </a:endParaRPr>
          </a:p>
        </p:txBody>
      </p:sp>
      <p:pic>
        <p:nvPicPr>
          <p:cNvPr id="15" name="Picture 2" descr="http://convergenceconsultinggroup.com/wp-content/uploads/2013/10/Services_Comprehensive_sm.jpg">
            <a:extLst>
              <a:ext uri="{FF2B5EF4-FFF2-40B4-BE49-F238E27FC236}">
                <a16:creationId xmlns:a16="http://schemas.microsoft.com/office/drawing/2014/main" id="{EB4FBF7F-BDCF-4311-BA2B-0255A42730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4878" y="4286706"/>
            <a:ext cx="2333837" cy="2333837"/>
          </a:xfrm>
          <a:prstGeom prst="rect">
            <a:avLst/>
          </a:prstGeom>
          <a:noFill/>
        </p:spPr>
      </p:pic>
      <p:pic>
        <p:nvPicPr>
          <p:cNvPr id="27" name="Picture 26" descr="A picture containing black&#10;&#10;Description automatically generated">
            <a:extLst>
              <a:ext uri="{FF2B5EF4-FFF2-40B4-BE49-F238E27FC236}">
                <a16:creationId xmlns:a16="http://schemas.microsoft.com/office/drawing/2014/main" id="{738CD23B-5B8E-56F6-75E3-B17C70B31CB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476" b="100000" l="487" r="100000"/>
                    </a14:imgEffect>
                  </a14:imgLayer>
                </a14:imgProps>
              </a:ext>
              <a:ext uri="{28A0092B-C50C-407E-A947-70E740481C1C}">
                <a14:useLocalDpi xmlns:a14="http://schemas.microsoft.com/office/drawing/2010/main"/>
              </a:ext>
            </a:extLst>
          </a:blip>
          <a:srcRect/>
          <a:stretch/>
        </p:blipFill>
        <p:spPr>
          <a:xfrm>
            <a:off x="7523287" y="4577324"/>
            <a:ext cx="1400905" cy="1439159"/>
          </a:xfrm>
          <a:prstGeom prst="rect">
            <a:avLst/>
          </a:prstGeom>
        </p:spPr>
      </p:pic>
      <p:sp>
        <p:nvSpPr>
          <p:cNvPr id="3073" name="TextBox 3072">
            <a:extLst>
              <a:ext uri="{FF2B5EF4-FFF2-40B4-BE49-F238E27FC236}">
                <a16:creationId xmlns:a16="http://schemas.microsoft.com/office/drawing/2014/main" id="{FF480DD0-25ED-102E-1C32-2BC54B3CE7F0}"/>
              </a:ext>
            </a:extLst>
          </p:cNvPr>
          <p:cNvSpPr txBox="1"/>
          <p:nvPr/>
        </p:nvSpPr>
        <p:spPr>
          <a:xfrm>
            <a:off x="4422531" y="4441282"/>
            <a:ext cx="1923981" cy="386901"/>
          </a:xfrm>
          <a:prstGeom prst="rect">
            <a:avLst/>
          </a:prstGeom>
          <a:noFill/>
        </p:spPr>
        <p:txBody>
          <a:bodyPr wrap="square">
            <a:spAutoFit/>
          </a:bodyPr>
          <a:lstStyle/>
          <a:p>
            <a:pPr marL="287338" indent="-287338" algn="ctr" defTabSz="1095375">
              <a:lnSpc>
                <a:spcPts val="2500"/>
              </a:lnSpc>
              <a:spcBef>
                <a:spcPts val="800"/>
              </a:spcBef>
              <a:buClr>
                <a:schemeClr val="tx2"/>
              </a:buClr>
              <a:buSzPct val="95000"/>
              <a:buBlip>
                <a:blip r:embed="rId5"/>
              </a:buBlip>
            </a:pPr>
            <a:r>
              <a:rPr lang="en-US" altLang="en-US" sz="1800" dirty="0">
                <a:latin typeface="Times New Roman" panose="02020603050405020304" pitchFamily="18" charset="0"/>
                <a:cs typeface="Times New Roman" panose="02020603050405020304" pitchFamily="18" charset="0"/>
              </a:rPr>
              <a:t>m = 70 kg</a:t>
            </a:r>
            <a:endParaRPr lang="en-US" altLang="en-US" sz="1800" baseline="30000" dirty="0">
              <a:latin typeface="Times New Roman" panose="02020603050405020304" pitchFamily="18" charset="0"/>
              <a:cs typeface="Times New Roman" panose="02020603050405020304" pitchFamily="18" charset="0"/>
            </a:endParaRPr>
          </a:p>
        </p:txBody>
      </p:sp>
      <p:sp>
        <p:nvSpPr>
          <p:cNvPr id="3074" name="Rectangle 1026060">
            <a:extLst>
              <a:ext uri="{FF2B5EF4-FFF2-40B4-BE49-F238E27FC236}">
                <a16:creationId xmlns:a16="http://schemas.microsoft.com/office/drawing/2014/main" id="{C0D340F6-21AE-10BD-1121-A3DE501F5469}"/>
              </a:ext>
            </a:extLst>
          </p:cNvPr>
          <p:cNvSpPr>
            <a:spLocks noChangeArrowheads="1"/>
          </p:cNvSpPr>
          <p:nvPr/>
        </p:nvSpPr>
        <p:spPr bwMode="auto">
          <a:xfrm>
            <a:off x="4668713" y="4826644"/>
            <a:ext cx="1650027" cy="399340"/>
          </a:xfrm>
          <a:prstGeom prst="rect">
            <a:avLst/>
          </a:prstGeom>
          <a:noFill/>
          <a:ln w="9525" algn="ctr">
            <a:noFill/>
            <a:miter lim="800000"/>
            <a:headEnd/>
            <a:tailEnd/>
          </a:ln>
        </p:spPr>
        <p:txBody>
          <a:bodyPr wrap="square" lIns="109728" tIns="54864" rIns="109728" bIns="54864">
            <a:spAutoFit/>
          </a:bodyPr>
          <a:lstStyle/>
          <a:p>
            <a:pPr marL="287338" indent="-287338" algn="ctr" defTabSz="1095375">
              <a:lnSpc>
                <a:spcPts val="2500"/>
              </a:lnSpc>
              <a:spcBef>
                <a:spcPts val="800"/>
              </a:spcBef>
              <a:buClr>
                <a:schemeClr val="tx2"/>
              </a:buClr>
              <a:buSzPct val="95000"/>
              <a:buBlip>
                <a:blip r:embed="rId5"/>
              </a:buBlip>
            </a:pPr>
            <a:r>
              <a:rPr lang="en-US" altLang="en-US" sz="1600" dirty="0" err="1">
                <a:latin typeface="Times New Roman" panose="02020603050405020304" pitchFamily="18" charset="0"/>
                <a:cs typeface="Times New Roman" panose="02020603050405020304" pitchFamily="18" charset="0"/>
              </a:rPr>
              <a:t>g</a:t>
            </a:r>
            <a:r>
              <a:rPr lang="en-US" altLang="en-US" sz="1600" baseline="-25000" dirty="0" err="1">
                <a:latin typeface="Times New Roman" panose="02020603050405020304" pitchFamily="18" charset="0"/>
                <a:cs typeface="Times New Roman" panose="02020603050405020304" pitchFamily="18" charset="0"/>
              </a:rPr>
              <a:t>TĐ</a:t>
            </a:r>
            <a:r>
              <a:rPr lang="en-US" altLang="en-US" sz="1600" dirty="0">
                <a:latin typeface="Times New Roman" panose="02020603050405020304" pitchFamily="18" charset="0"/>
                <a:cs typeface="Times New Roman" panose="02020603050405020304" pitchFamily="18" charset="0"/>
              </a:rPr>
              <a:t> = 9,8m/s</a:t>
            </a:r>
            <a:r>
              <a:rPr lang="en-US" altLang="en-US" sz="1600" baseline="30000" dirty="0">
                <a:latin typeface="Times New Roman" panose="02020603050405020304" pitchFamily="18" charset="0"/>
                <a:cs typeface="Times New Roman" panose="02020603050405020304" pitchFamily="18" charset="0"/>
              </a:rPr>
              <a:t>2</a:t>
            </a:r>
          </a:p>
        </p:txBody>
      </p:sp>
      <p:sp>
        <p:nvSpPr>
          <p:cNvPr id="3076" name="Rectangle 1026060">
            <a:extLst>
              <a:ext uri="{FF2B5EF4-FFF2-40B4-BE49-F238E27FC236}">
                <a16:creationId xmlns:a16="http://schemas.microsoft.com/office/drawing/2014/main" id="{2E0F4218-A81B-6FEA-D3F6-16AE50858E3C}"/>
              </a:ext>
            </a:extLst>
          </p:cNvPr>
          <p:cNvSpPr>
            <a:spLocks noChangeArrowheads="1"/>
          </p:cNvSpPr>
          <p:nvPr/>
        </p:nvSpPr>
        <p:spPr bwMode="auto">
          <a:xfrm>
            <a:off x="4668713" y="5225984"/>
            <a:ext cx="1561172" cy="399340"/>
          </a:xfrm>
          <a:prstGeom prst="rect">
            <a:avLst/>
          </a:prstGeom>
          <a:noFill/>
          <a:ln w="9525" algn="ctr">
            <a:noFill/>
            <a:miter lim="800000"/>
            <a:headEnd/>
            <a:tailEnd/>
          </a:ln>
        </p:spPr>
        <p:txBody>
          <a:bodyPr wrap="square" lIns="109728" tIns="54864" rIns="109728" bIns="54864">
            <a:spAutoFit/>
          </a:bodyPr>
          <a:lstStyle/>
          <a:p>
            <a:pPr marL="287338" indent="-287338" algn="ctr" defTabSz="1095375">
              <a:lnSpc>
                <a:spcPts val="2500"/>
              </a:lnSpc>
              <a:spcBef>
                <a:spcPts val="800"/>
              </a:spcBef>
              <a:buClr>
                <a:schemeClr val="tx2"/>
              </a:buClr>
              <a:buSzPct val="95000"/>
              <a:buBlip>
                <a:blip r:embed="rId5"/>
              </a:buBlip>
            </a:pPr>
            <a:r>
              <a:rPr lang="en-US" altLang="en-US" sz="1600" dirty="0">
                <a:latin typeface="Times New Roman" panose="02020603050405020304" pitchFamily="18" charset="0"/>
                <a:cs typeface="Times New Roman" panose="02020603050405020304" pitchFamily="18" charset="0"/>
              </a:rPr>
              <a:t>P</a:t>
            </a:r>
            <a:r>
              <a:rPr lang="en-US" altLang="en-US" sz="1600" baseline="-25000" dirty="0">
                <a:latin typeface="Times New Roman" panose="02020603050405020304" pitchFamily="18" charset="0"/>
                <a:cs typeface="Times New Roman" panose="02020603050405020304" pitchFamily="18" charset="0"/>
              </a:rPr>
              <a:t>TĐ</a:t>
            </a:r>
            <a:r>
              <a:rPr lang="en-US" altLang="en-US" sz="1600" dirty="0">
                <a:latin typeface="Times New Roman" panose="02020603050405020304" pitchFamily="18" charset="0"/>
                <a:cs typeface="Times New Roman" panose="02020603050405020304" pitchFamily="18" charset="0"/>
              </a:rPr>
              <a:t> = 686 N</a:t>
            </a:r>
            <a:endParaRPr lang="en-US" altLang="en-US" sz="1600" baseline="30000" dirty="0">
              <a:latin typeface="Times New Roman" panose="02020603050405020304" pitchFamily="18" charset="0"/>
              <a:cs typeface="Times New Roman" panose="02020603050405020304" pitchFamily="18" charset="0"/>
            </a:endParaRPr>
          </a:p>
        </p:txBody>
      </p:sp>
      <p:sp>
        <p:nvSpPr>
          <p:cNvPr id="3077" name="TextBox 3076">
            <a:extLst>
              <a:ext uri="{FF2B5EF4-FFF2-40B4-BE49-F238E27FC236}">
                <a16:creationId xmlns:a16="http://schemas.microsoft.com/office/drawing/2014/main" id="{117ABD9B-8CE6-3822-40A4-D8D07F796440}"/>
              </a:ext>
            </a:extLst>
          </p:cNvPr>
          <p:cNvSpPr txBox="1"/>
          <p:nvPr/>
        </p:nvSpPr>
        <p:spPr>
          <a:xfrm>
            <a:off x="8519746" y="4640952"/>
            <a:ext cx="1901685" cy="385362"/>
          </a:xfrm>
          <a:prstGeom prst="rect">
            <a:avLst/>
          </a:prstGeom>
          <a:noFill/>
        </p:spPr>
        <p:txBody>
          <a:bodyPr wrap="square">
            <a:spAutoFit/>
          </a:bodyPr>
          <a:lstStyle/>
          <a:p>
            <a:pPr marL="287338" indent="-287338" algn="ctr" defTabSz="1095375">
              <a:lnSpc>
                <a:spcPts val="2500"/>
              </a:lnSpc>
              <a:spcBef>
                <a:spcPts val="800"/>
              </a:spcBef>
              <a:buClr>
                <a:schemeClr val="tx2"/>
              </a:buClr>
              <a:buSzPct val="95000"/>
              <a:buBlip>
                <a:blip r:embed="rId5"/>
              </a:buBlip>
            </a:pPr>
            <a:r>
              <a:rPr lang="en-US" altLang="en-US" sz="1800" dirty="0">
                <a:latin typeface="Times New Roman" panose="02020603050405020304" pitchFamily="18" charset="0"/>
                <a:cs typeface="Times New Roman" panose="02020603050405020304" pitchFamily="18" charset="0"/>
              </a:rPr>
              <a:t>m = 70 kg</a:t>
            </a:r>
            <a:endParaRPr lang="en-US" altLang="en-US" sz="1800" baseline="30000" dirty="0">
              <a:latin typeface="Times New Roman" panose="02020603050405020304" pitchFamily="18" charset="0"/>
              <a:cs typeface="Times New Roman" panose="02020603050405020304" pitchFamily="18" charset="0"/>
            </a:endParaRPr>
          </a:p>
        </p:txBody>
      </p:sp>
      <p:sp>
        <p:nvSpPr>
          <p:cNvPr id="3078" name="Rectangle 1026060">
            <a:extLst>
              <a:ext uri="{FF2B5EF4-FFF2-40B4-BE49-F238E27FC236}">
                <a16:creationId xmlns:a16="http://schemas.microsoft.com/office/drawing/2014/main" id="{6047C830-85BC-0643-B80E-8E98684E6E1B}"/>
              </a:ext>
            </a:extLst>
          </p:cNvPr>
          <p:cNvSpPr>
            <a:spLocks noChangeArrowheads="1"/>
          </p:cNvSpPr>
          <p:nvPr/>
        </p:nvSpPr>
        <p:spPr bwMode="auto">
          <a:xfrm>
            <a:off x="8743634" y="4982695"/>
            <a:ext cx="1677798" cy="399340"/>
          </a:xfrm>
          <a:prstGeom prst="rect">
            <a:avLst/>
          </a:prstGeom>
          <a:noFill/>
          <a:ln w="9525" algn="ctr">
            <a:noFill/>
            <a:miter lim="800000"/>
            <a:headEnd/>
            <a:tailEnd/>
          </a:ln>
        </p:spPr>
        <p:txBody>
          <a:bodyPr wrap="square" lIns="109728" tIns="54864" rIns="109728" bIns="54864">
            <a:spAutoFit/>
          </a:bodyPr>
          <a:lstStyle/>
          <a:p>
            <a:pPr marL="287338" indent="-287338" algn="ctr" defTabSz="1095375">
              <a:lnSpc>
                <a:spcPts val="2500"/>
              </a:lnSpc>
              <a:spcBef>
                <a:spcPts val="800"/>
              </a:spcBef>
              <a:buClr>
                <a:schemeClr val="tx2"/>
              </a:buClr>
              <a:buSzPct val="95000"/>
              <a:buBlip>
                <a:blip r:embed="rId5"/>
              </a:buBlip>
            </a:pPr>
            <a:r>
              <a:rPr lang="en-US" altLang="en-US" sz="1600" dirty="0" err="1">
                <a:latin typeface="Times New Roman" panose="02020603050405020304" pitchFamily="18" charset="0"/>
                <a:cs typeface="Times New Roman" panose="02020603050405020304" pitchFamily="18" charset="0"/>
              </a:rPr>
              <a:t>g</a:t>
            </a:r>
            <a:r>
              <a:rPr lang="en-US" altLang="en-US" sz="1600" baseline="-25000" dirty="0" err="1">
                <a:latin typeface="Times New Roman" panose="02020603050405020304" pitchFamily="18" charset="0"/>
                <a:cs typeface="Times New Roman" panose="02020603050405020304" pitchFamily="18" charset="0"/>
              </a:rPr>
              <a:t>MT</a:t>
            </a:r>
            <a:r>
              <a:rPr lang="en-US" altLang="en-US" sz="1600" dirty="0">
                <a:latin typeface="Times New Roman" panose="02020603050405020304" pitchFamily="18" charset="0"/>
                <a:cs typeface="Times New Roman" panose="02020603050405020304" pitchFamily="18" charset="0"/>
              </a:rPr>
              <a:t> = 1,6m/s</a:t>
            </a:r>
            <a:r>
              <a:rPr lang="en-US" altLang="en-US" sz="1600" baseline="30000" dirty="0">
                <a:latin typeface="Times New Roman" panose="02020603050405020304" pitchFamily="18" charset="0"/>
                <a:cs typeface="Times New Roman" panose="02020603050405020304" pitchFamily="18" charset="0"/>
              </a:rPr>
              <a:t>2</a:t>
            </a:r>
          </a:p>
        </p:txBody>
      </p:sp>
      <p:sp>
        <p:nvSpPr>
          <p:cNvPr id="3079" name="Rectangle 1026060">
            <a:extLst>
              <a:ext uri="{FF2B5EF4-FFF2-40B4-BE49-F238E27FC236}">
                <a16:creationId xmlns:a16="http://schemas.microsoft.com/office/drawing/2014/main" id="{4B5136C4-5391-A1E6-2F76-3FA8AFAC4989}"/>
              </a:ext>
            </a:extLst>
          </p:cNvPr>
          <p:cNvSpPr>
            <a:spLocks noChangeArrowheads="1"/>
          </p:cNvSpPr>
          <p:nvPr/>
        </p:nvSpPr>
        <p:spPr bwMode="auto">
          <a:xfrm>
            <a:off x="8743634" y="5295088"/>
            <a:ext cx="1588942" cy="399340"/>
          </a:xfrm>
          <a:prstGeom prst="rect">
            <a:avLst/>
          </a:prstGeom>
          <a:noFill/>
          <a:ln w="9525" algn="ctr">
            <a:noFill/>
            <a:miter lim="800000"/>
            <a:headEnd/>
            <a:tailEnd/>
          </a:ln>
        </p:spPr>
        <p:txBody>
          <a:bodyPr wrap="square" lIns="109728" tIns="54864" rIns="109728" bIns="54864">
            <a:spAutoFit/>
          </a:bodyPr>
          <a:lstStyle/>
          <a:p>
            <a:pPr marL="287338" indent="-287338" algn="ctr" defTabSz="1095375">
              <a:lnSpc>
                <a:spcPts val="2500"/>
              </a:lnSpc>
              <a:spcBef>
                <a:spcPts val="800"/>
              </a:spcBef>
              <a:buClr>
                <a:schemeClr val="tx2"/>
              </a:buClr>
              <a:buSzPct val="95000"/>
              <a:buBlip>
                <a:blip r:embed="rId5"/>
              </a:buBlip>
            </a:pPr>
            <a:r>
              <a:rPr lang="en-US" altLang="en-US" sz="1600" dirty="0">
                <a:latin typeface="Times New Roman" panose="02020603050405020304" pitchFamily="18" charset="0"/>
                <a:cs typeface="Times New Roman" panose="02020603050405020304" pitchFamily="18" charset="0"/>
              </a:rPr>
              <a:t>P</a:t>
            </a:r>
            <a:r>
              <a:rPr lang="en-US" altLang="en-US" sz="1600" baseline="-25000" dirty="0">
                <a:latin typeface="Times New Roman" panose="02020603050405020304" pitchFamily="18" charset="0"/>
                <a:cs typeface="Times New Roman" panose="02020603050405020304" pitchFamily="18" charset="0"/>
              </a:rPr>
              <a:t>MT</a:t>
            </a:r>
            <a:r>
              <a:rPr lang="en-US" altLang="en-US" sz="1600" dirty="0">
                <a:latin typeface="Times New Roman" panose="02020603050405020304" pitchFamily="18" charset="0"/>
                <a:cs typeface="Times New Roman" panose="02020603050405020304" pitchFamily="18" charset="0"/>
              </a:rPr>
              <a:t> = 112 N</a:t>
            </a:r>
            <a:endParaRPr lang="en-US" altLang="en-US" sz="1600" baseline="30000" dirty="0">
              <a:latin typeface="Times New Roman" panose="02020603050405020304" pitchFamily="18" charset="0"/>
              <a:cs typeface="Times New Roman" panose="02020603050405020304" pitchFamily="18" charset="0"/>
            </a:endParaRPr>
          </a:p>
        </p:txBody>
      </p:sp>
      <p:sp>
        <p:nvSpPr>
          <p:cNvPr id="3082" name="TextBox 3081">
            <a:extLst>
              <a:ext uri="{FF2B5EF4-FFF2-40B4-BE49-F238E27FC236}">
                <a16:creationId xmlns:a16="http://schemas.microsoft.com/office/drawing/2014/main" id="{9179029E-18F5-55DF-F4B9-DF821BA6AF85}"/>
              </a:ext>
            </a:extLst>
          </p:cNvPr>
          <p:cNvSpPr txBox="1"/>
          <p:nvPr/>
        </p:nvSpPr>
        <p:spPr>
          <a:xfrm>
            <a:off x="2061253" y="4041878"/>
            <a:ext cx="2881086" cy="392864"/>
          </a:xfrm>
          <a:prstGeom prst="rect">
            <a:avLst/>
          </a:prstGeom>
          <a:noFill/>
        </p:spPr>
        <p:txBody>
          <a:bodyPr wrap="square">
            <a:spAutoFit/>
          </a:bodyPr>
          <a:lstStyle/>
          <a:p>
            <a:pPr algn="ctr" defTabSz="1095375">
              <a:lnSpc>
                <a:spcPts val="2500"/>
              </a:lnSpc>
              <a:spcBef>
                <a:spcPts val="800"/>
              </a:spcBef>
              <a:buClr>
                <a:schemeClr val="tx2"/>
              </a:buClr>
              <a:buSzPct val="95000"/>
            </a:pP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Đất</a:t>
            </a:r>
            <a:r>
              <a:rPr lang="en-US" altLang="en-US" sz="2000" dirty="0">
                <a:latin typeface="Times New Roman" panose="02020603050405020304" pitchFamily="18" charset="0"/>
                <a:cs typeface="Times New Roman" panose="02020603050405020304" pitchFamily="18" charset="0"/>
              </a:rPr>
              <a:t> </a:t>
            </a:r>
            <a:endParaRPr lang="en-US" altLang="en-US" sz="2000" baseline="30000" dirty="0">
              <a:latin typeface="Times New Roman" panose="02020603050405020304" pitchFamily="18" charset="0"/>
              <a:cs typeface="Times New Roman" panose="02020603050405020304" pitchFamily="18" charset="0"/>
            </a:endParaRPr>
          </a:p>
        </p:txBody>
      </p:sp>
      <p:sp>
        <p:nvSpPr>
          <p:cNvPr id="3083" name="TextBox 3082">
            <a:extLst>
              <a:ext uri="{FF2B5EF4-FFF2-40B4-BE49-F238E27FC236}">
                <a16:creationId xmlns:a16="http://schemas.microsoft.com/office/drawing/2014/main" id="{4F96840A-CC00-7C90-20F1-C447E07DCA94}"/>
              </a:ext>
            </a:extLst>
          </p:cNvPr>
          <p:cNvSpPr txBox="1"/>
          <p:nvPr/>
        </p:nvSpPr>
        <p:spPr>
          <a:xfrm>
            <a:off x="6822831" y="4068560"/>
            <a:ext cx="3509744" cy="392864"/>
          </a:xfrm>
          <a:prstGeom prst="rect">
            <a:avLst/>
          </a:prstGeom>
          <a:noFill/>
        </p:spPr>
        <p:txBody>
          <a:bodyPr wrap="square">
            <a:spAutoFit/>
          </a:bodyPr>
          <a:lstStyle/>
          <a:p>
            <a:pPr algn="ctr" defTabSz="1095375">
              <a:lnSpc>
                <a:spcPts val="2500"/>
              </a:lnSpc>
              <a:spcBef>
                <a:spcPts val="800"/>
              </a:spcBef>
              <a:buClr>
                <a:schemeClr val="tx2"/>
              </a:buClr>
              <a:buSzPct val="95000"/>
            </a:pP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trăng</a:t>
            </a:r>
            <a:endParaRPr lang="en-US" altLang="en-US" sz="20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702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82"/>
                                        </p:tgtEl>
                                        <p:attrNameLst>
                                          <p:attrName>style.visibility</p:attrName>
                                        </p:attrNameLst>
                                      </p:cBhvr>
                                      <p:to>
                                        <p:strVal val="visible"/>
                                      </p:to>
                                    </p:set>
                                    <p:anim calcmode="lin" valueType="num">
                                      <p:cBhvr additive="base">
                                        <p:cTn id="28" dur="500" fill="hold"/>
                                        <p:tgtEl>
                                          <p:spTgt spid="3082"/>
                                        </p:tgtEl>
                                        <p:attrNameLst>
                                          <p:attrName>ppt_x</p:attrName>
                                        </p:attrNameLst>
                                      </p:cBhvr>
                                      <p:tavLst>
                                        <p:tav tm="0">
                                          <p:val>
                                            <p:strVal val="#ppt_x"/>
                                          </p:val>
                                        </p:tav>
                                        <p:tav tm="100000">
                                          <p:val>
                                            <p:strVal val="#ppt_x"/>
                                          </p:val>
                                        </p:tav>
                                      </p:tavLst>
                                    </p:anim>
                                    <p:anim calcmode="lin" valueType="num">
                                      <p:cBhvr additive="base">
                                        <p:cTn id="29" dur="500" fill="hold"/>
                                        <p:tgtEl>
                                          <p:spTgt spid="308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083"/>
                                        </p:tgtEl>
                                        <p:attrNameLst>
                                          <p:attrName>style.visibility</p:attrName>
                                        </p:attrNameLst>
                                      </p:cBhvr>
                                      <p:to>
                                        <p:strVal val="visible"/>
                                      </p:to>
                                    </p:set>
                                    <p:anim calcmode="lin" valueType="num">
                                      <p:cBhvr additive="base">
                                        <p:cTn id="32" dur="500" fill="hold"/>
                                        <p:tgtEl>
                                          <p:spTgt spid="3083"/>
                                        </p:tgtEl>
                                        <p:attrNameLst>
                                          <p:attrName>ppt_x</p:attrName>
                                        </p:attrNameLst>
                                      </p:cBhvr>
                                      <p:tavLst>
                                        <p:tav tm="0">
                                          <p:val>
                                            <p:strVal val="#ppt_x"/>
                                          </p:val>
                                        </p:tav>
                                        <p:tav tm="100000">
                                          <p:val>
                                            <p:strVal val="#ppt_x"/>
                                          </p:val>
                                        </p:tav>
                                      </p:tavLst>
                                    </p:anim>
                                    <p:anim calcmode="lin" valueType="num">
                                      <p:cBhvr additive="base">
                                        <p:cTn id="33" dur="500" fill="hold"/>
                                        <p:tgtEl>
                                          <p:spTgt spid="308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073"/>
                                        </p:tgtEl>
                                        <p:attrNameLst>
                                          <p:attrName>style.visibility</p:attrName>
                                        </p:attrNameLst>
                                      </p:cBhvr>
                                      <p:to>
                                        <p:strVal val="visible"/>
                                      </p:to>
                                    </p:set>
                                    <p:anim calcmode="lin" valueType="num">
                                      <p:cBhvr additive="base">
                                        <p:cTn id="38" dur="500" fill="hold"/>
                                        <p:tgtEl>
                                          <p:spTgt spid="3073"/>
                                        </p:tgtEl>
                                        <p:attrNameLst>
                                          <p:attrName>ppt_x</p:attrName>
                                        </p:attrNameLst>
                                      </p:cBhvr>
                                      <p:tavLst>
                                        <p:tav tm="0">
                                          <p:val>
                                            <p:strVal val="#ppt_x"/>
                                          </p:val>
                                        </p:tav>
                                        <p:tav tm="100000">
                                          <p:val>
                                            <p:strVal val="#ppt_x"/>
                                          </p:val>
                                        </p:tav>
                                      </p:tavLst>
                                    </p:anim>
                                    <p:anim calcmode="lin" valueType="num">
                                      <p:cBhvr additive="base">
                                        <p:cTn id="39" dur="500" fill="hold"/>
                                        <p:tgtEl>
                                          <p:spTgt spid="307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7"/>
                                        </p:tgtEl>
                                        <p:attrNameLst>
                                          <p:attrName>style.visibility</p:attrName>
                                        </p:attrNameLst>
                                      </p:cBhvr>
                                      <p:to>
                                        <p:strVal val="visible"/>
                                      </p:to>
                                    </p:set>
                                    <p:anim calcmode="lin" valueType="num">
                                      <p:cBhvr additive="base">
                                        <p:cTn id="42" dur="500" fill="hold"/>
                                        <p:tgtEl>
                                          <p:spTgt spid="3077"/>
                                        </p:tgtEl>
                                        <p:attrNameLst>
                                          <p:attrName>ppt_x</p:attrName>
                                        </p:attrNameLst>
                                      </p:cBhvr>
                                      <p:tavLst>
                                        <p:tav tm="0">
                                          <p:val>
                                            <p:strVal val="#ppt_x"/>
                                          </p:val>
                                        </p:tav>
                                        <p:tav tm="100000">
                                          <p:val>
                                            <p:strVal val="#ppt_x"/>
                                          </p:val>
                                        </p:tav>
                                      </p:tavLst>
                                    </p:anim>
                                    <p:anim calcmode="lin" valueType="num">
                                      <p:cBhvr additive="base">
                                        <p:cTn id="43"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74"/>
                                        </p:tgtEl>
                                        <p:attrNameLst>
                                          <p:attrName>style.visibility</p:attrName>
                                        </p:attrNameLst>
                                      </p:cBhvr>
                                      <p:to>
                                        <p:strVal val="visible"/>
                                      </p:to>
                                    </p:set>
                                    <p:anim calcmode="lin" valueType="num">
                                      <p:cBhvr additive="base">
                                        <p:cTn id="48" dur="500" fill="hold"/>
                                        <p:tgtEl>
                                          <p:spTgt spid="3074"/>
                                        </p:tgtEl>
                                        <p:attrNameLst>
                                          <p:attrName>ppt_x</p:attrName>
                                        </p:attrNameLst>
                                      </p:cBhvr>
                                      <p:tavLst>
                                        <p:tav tm="0">
                                          <p:val>
                                            <p:strVal val="#ppt_x"/>
                                          </p:val>
                                        </p:tav>
                                        <p:tav tm="100000">
                                          <p:val>
                                            <p:strVal val="#ppt_x"/>
                                          </p:val>
                                        </p:tav>
                                      </p:tavLst>
                                    </p:anim>
                                    <p:anim calcmode="lin" valueType="num">
                                      <p:cBhvr additive="base">
                                        <p:cTn id="49" dur="500" fill="hold"/>
                                        <p:tgtEl>
                                          <p:spTgt spid="307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078"/>
                                        </p:tgtEl>
                                        <p:attrNameLst>
                                          <p:attrName>style.visibility</p:attrName>
                                        </p:attrNameLst>
                                      </p:cBhvr>
                                      <p:to>
                                        <p:strVal val="visible"/>
                                      </p:to>
                                    </p:set>
                                    <p:anim calcmode="lin" valueType="num">
                                      <p:cBhvr additive="base">
                                        <p:cTn id="52" dur="500" fill="hold"/>
                                        <p:tgtEl>
                                          <p:spTgt spid="3078"/>
                                        </p:tgtEl>
                                        <p:attrNameLst>
                                          <p:attrName>ppt_x</p:attrName>
                                        </p:attrNameLst>
                                      </p:cBhvr>
                                      <p:tavLst>
                                        <p:tav tm="0">
                                          <p:val>
                                            <p:strVal val="#ppt_x"/>
                                          </p:val>
                                        </p:tav>
                                        <p:tav tm="100000">
                                          <p:val>
                                            <p:strVal val="#ppt_x"/>
                                          </p:val>
                                        </p:tav>
                                      </p:tavLst>
                                    </p:anim>
                                    <p:anim calcmode="lin" valueType="num">
                                      <p:cBhvr additive="base">
                                        <p:cTn id="53"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079"/>
                                        </p:tgtEl>
                                        <p:attrNameLst>
                                          <p:attrName>style.visibility</p:attrName>
                                        </p:attrNameLst>
                                      </p:cBhvr>
                                      <p:to>
                                        <p:strVal val="visible"/>
                                      </p:to>
                                    </p:set>
                                    <p:animEffect transition="in" filter="fade">
                                      <p:cBhvr>
                                        <p:cTn id="58" dur="1000"/>
                                        <p:tgtEl>
                                          <p:spTgt spid="3079"/>
                                        </p:tgtEl>
                                      </p:cBhvr>
                                    </p:animEffect>
                                    <p:anim calcmode="lin" valueType="num">
                                      <p:cBhvr>
                                        <p:cTn id="59" dur="1000" fill="hold"/>
                                        <p:tgtEl>
                                          <p:spTgt spid="3079"/>
                                        </p:tgtEl>
                                        <p:attrNameLst>
                                          <p:attrName>ppt_x</p:attrName>
                                        </p:attrNameLst>
                                      </p:cBhvr>
                                      <p:tavLst>
                                        <p:tav tm="0">
                                          <p:val>
                                            <p:strVal val="#ppt_x"/>
                                          </p:val>
                                        </p:tav>
                                        <p:tav tm="100000">
                                          <p:val>
                                            <p:strVal val="#ppt_x"/>
                                          </p:val>
                                        </p:tav>
                                      </p:tavLst>
                                    </p:anim>
                                    <p:anim calcmode="lin" valueType="num">
                                      <p:cBhvr>
                                        <p:cTn id="60" dur="1000" fill="hold"/>
                                        <p:tgtEl>
                                          <p:spTgt spid="307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076"/>
                                        </p:tgtEl>
                                        <p:attrNameLst>
                                          <p:attrName>style.visibility</p:attrName>
                                        </p:attrNameLst>
                                      </p:cBhvr>
                                      <p:to>
                                        <p:strVal val="visible"/>
                                      </p:to>
                                    </p:set>
                                    <p:animEffect transition="in" filter="fade">
                                      <p:cBhvr>
                                        <p:cTn id="63" dur="1000"/>
                                        <p:tgtEl>
                                          <p:spTgt spid="3076"/>
                                        </p:tgtEl>
                                      </p:cBhvr>
                                    </p:animEffect>
                                    <p:anim calcmode="lin" valueType="num">
                                      <p:cBhvr>
                                        <p:cTn id="64" dur="1000" fill="hold"/>
                                        <p:tgtEl>
                                          <p:spTgt spid="3076"/>
                                        </p:tgtEl>
                                        <p:attrNameLst>
                                          <p:attrName>ppt_x</p:attrName>
                                        </p:attrNameLst>
                                      </p:cBhvr>
                                      <p:tavLst>
                                        <p:tav tm="0">
                                          <p:val>
                                            <p:strVal val="#ppt_x"/>
                                          </p:val>
                                        </p:tav>
                                        <p:tav tm="100000">
                                          <p:val>
                                            <p:strVal val="#ppt_x"/>
                                          </p:val>
                                        </p:tav>
                                      </p:tavLst>
                                    </p:anim>
                                    <p:anim calcmode="lin" valueType="num">
                                      <p:cBhvr>
                                        <p:cTn id="65"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73" grpId="0"/>
      <p:bldP spid="3074" grpId="0"/>
      <p:bldP spid="3076" grpId="0"/>
      <p:bldP spid="3077" grpId="0"/>
      <p:bldP spid="3078" grpId="0"/>
      <p:bldP spid="3079" grpId="0"/>
      <p:bldP spid="3082" grpId="0"/>
      <p:bldP spid="30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50755-853B-9472-7E50-462A2526082B}"/>
            </a:ext>
          </a:extLst>
        </p:cNvPr>
        <p:cNvGrpSpPr/>
        <p:nvPr/>
      </p:nvGrpSpPr>
      <p:grpSpPr>
        <a:xfrm>
          <a:off x="0" y="0"/>
          <a:ext cx="0" cy="0"/>
          <a:chOff x="0" y="0"/>
          <a:chExt cx="0" cy="0"/>
        </a:xfrm>
      </p:grpSpPr>
      <p:pic>
        <p:nvPicPr>
          <p:cNvPr id="7" name="Picture 2" descr="21 Duong Linh">
            <a:extLst>
              <a:ext uri="{FF2B5EF4-FFF2-40B4-BE49-F238E27FC236}">
                <a16:creationId xmlns:a16="http://schemas.microsoft.com/office/drawing/2014/main" id="{05BF889F-F87B-D970-EFDA-7428245AF2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a:off x="-50800" y="-128147"/>
            <a:ext cx="13789379" cy="1542591"/>
          </a:xfrm>
          <a:prstGeom prst="rect">
            <a:avLst/>
          </a:prstGeom>
        </p:spPr>
      </p:pic>
      <p:sp>
        <p:nvSpPr>
          <p:cNvPr id="8" name="AutoShape 3" descr="21 Duong Linh">
            <a:extLst>
              <a:ext uri="{FF2B5EF4-FFF2-40B4-BE49-F238E27FC236}">
                <a16:creationId xmlns:a16="http://schemas.microsoft.com/office/drawing/2014/main" id="{5F0405A5-C9FA-8397-AAEF-4AFD53A89A2D}"/>
              </a:ext>
            </a:extLst>
          </p:cNvPr>
          <p:cNvSpPr/>
          <p:nvPr/>
        </p:nvSpPr>
        <p:spPr>
          <a:xfrm>
            <a:off x="5955451" y="346814"/>
            <a:ext cx="5873465" cy="1693743"/>
          </a:xfrm>
          <a:prstGeom prst="rect">
            <a:avLst/>
          </a:prstGeom>
          <a:solidFill>
            <a:srgbClr val="61A6AB"/>
          </a:solidFill>
        </p:spPr>
      </p:sp>
      <p:pic>
        <p:nvPicPr>
          <p:cNvPr id="10" name="Picture 5" descr="21 Duong Linh">
            <a:extLst>
              <a:ext uri="{FF2B5EF4-FFF2-40B4-BE49-F238E27FC236}">
                <a16:creationId xmlns:a16="http://schemas.microsoft.com/office/drawing/2014/main" id="{DDA60F38-83C7-321D-88B5-AFADDF8A220B}"/>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54324"/>
          <a:stretch/>
        </p:blipFill>
        <p:spPr>
          <a:xfrm>
            <a:off x="54098" y="-128147"/>
            <a:ext cx="4532089" cy="2168658"/>
          </a:xfrm>
          <a:prstGeom prst="rect">
            <a:avLst/>
          </a:prstGeom>
        </p:spPr>
      </p:pic>
      <p:sp>
        <p:nvSpPr>
          <p:cNvPr id="11" name="AutoShape 6" descr="21 Duong Linh">
            <a:extLst>
              <a:ext uri="{FF2B5EF4-FFF2-40B4-BE49-F238E27FC236}">
                <a16:creationId xmlns:a16="http://schemas.microsoft.com/office/drawing/2014/main" id="{F8346967-24D4-CFB2-50E5-218BC30A5F71}"/>
              </a:ext>
            </a:extLst>
          </p:cNvPr>
          <p:cNvSpPr/>
          <p:nvPr/>
        </p:nvSpPr>
        <p:spPr>
          <a:xfrm>
            <a:off x="5766297" y="44963"/>
            <a:ext cx="6212200" cy="2832329"/>
          </a:xfrm>
          <a:prstGeom prst="rect">
            <a:avLst/>
          </a:prstGeom>
          <a:solidFill>
            <a:srgbClr val="FFCE6D"/>
          </a:solidFill>
        </p:spPr>
      </p:sp>
      <p:sp>
        <p:nvSpPr>
          <p:cNvPr id="12" name="TextBox 7" descr="21 Duong Linh">
            <a:extLst>
              <a:ext uri="{FF2B5EF4-FFF2-40B4-BE49-F238E27FC236}">
                <a16:creationId xmlns:a16="http://schemas.microsoft.com/office/drawing/2014/main" id="{E395BACB-ACE6-786B-F4EB-25862922FBE9}"/>
              </a:ext>
            </a:extLst>
          </p:cNvPr>
          <p:cNvSpPr txBox="1"/>
          <p:nvPr/>
        </p:nvSpPr>
        <p:spPr>
          <a:xfrm>
            <a:off x="5906623" y="107304"/>
            <a:ext cx="5931547" cy="2769989"/>
          </a:xfrm>
          <a:prstGeom prst="rect">
            <a:avLst/>
          </a:prstGeom>
        </p:spPr>
        <p:txBody>
          <a:bodyPr wrap="square" lIns="0" tIns="0" rIns="0" bIns="0" rtlCol="0" anchor="t">
            <a:spAutoFit/>
          </a:bodyPr>
          <a:lstStyle/>
          <a:p>
            <a:pPr algn="ctr">
              <a:lnSpc>
                <a:spcPts val="5399"/>
              </a:lnSpc>
              <a:spcBef>
                <a:spcPct val="0"/>
              </a:spcBef>
            </a:pPr>
            <a:r>
              <a:rPr lang="en-US" sz="2800" dirty="0" err="1">
                <a:latin typeface="Times New Roman"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a:t>
            </a:r>
          </a:p>
        </p:txBody>
      </p:sp>
      <p:grpSp>
        <p:nvGrpSpPr>
          <p:cNvPr id="16" name="Group 12" descr="21 Duong Linh">
            <a:extLst>
              <a:ext uri="{FF2B5EF4-FFF2-40B4-BE49-F238E27FC236}">
                <a16:creationId xmlns:a16="http://schemas.microsoft.com/office/drawing/2014/main" id="{9DECF289-0845-44C2-0E15-1F4D9C343984}"/>
              </a:ext>
            </a:extLst>
          </p:cNvPr>
          <p:cNvGrpSpPr/>
          <p:nvPr/>
        </p:nvGrpSpPr>
        <p:grpSpPr>
          <a:xfrm>
            <a:off x="-50800" y="7070454"/>
            <a:ext cx="13075920" cy="548640"/>
            <a:chOff x="0" y="0"/>
            <a:chExt cx="6954256" cy="310464"/>
          </a:xfrm>
        </p:grpSpPr>
        <p:sp>
          <p:nvSpPr>
            <p:cNvPr id="17" name="Freeform 13">
              <a:extLst>
                <a:ext uri="{FF2B5EF4-FFF2-40B4-BE49-F238E27FC236}">
                  <a16:creationId xmlns:a16="http://schemas.microsoft.com/office/drawing/2014/main" id="{B46123BF-240F-77FD-85FC-6B166CDE057B}"/>
                </a:ext>
              </a:extLst>
            </p:cNvPr>
            <p:cNvSpPr/>
            <p:nvPr/>
          </p:nvSpPr>
          <p:spPr>
            <a:xfrm>
              <a:off x="0" y="0"/>
              <a:ext cx="6954255" cy="310464"/>
            </a:xfrm>
            <a:custGeom>
              <a:avLst/>
              <a:gdLst/>
              <a:ahLst/>
              <a:cxnLst/>
              <a:rect l="l" t="t" r="r" b="b"/>
              <a:pathLst>
                <a:path w="6954255" h="310464">
                  <a:moveTo>
                    <a:pt x="0" y="0"/>
                  </a:moveTo>
                  <a:lnTo>
                    <a:pt x="6954255" y="0"/>
                  </a:lnTo>
                  <a:lnTo>
                    <a:pt x="6954255" y="310464"/>
                  </a:lnTo>
                  <a:lnTo>
                    <a:pt x="0" y="310464"/>
                  </a:lnTo>
                  <a:close/>
                </a:path>
              </a:pathLst>
            </a:custGeom>
            <a:solidFill>
              <a:srgbClr val="FFCE6D"/>
            </a:solidFill>
          </p:spPr>
        </p:sp>
      </p:grpSp>
      <p:sp>
        <p:nvSpPr>
          <p:cNvPr id="18" name="TextBox 15" descr="21 Duong Linh">
            <a:extLst>
              <a:ext uri="{FF2B5EF4-FFF2-40B4-BE49-F238E27FC236}">
                <a16:creationId xmlns:a16="http://schemas.microsoft.com/office/drawing/2014/main" id="{9AD32516-BA54-3B1F-CDAA-BE08D0D9D9AB}"/>
              </a:ext>
            </a:extLst>
          </p:cNvPr>
          <p:cNvSpPr txBox="1"/>
          <p:nvPr/>
        </p:nvSpPr>
        <p:spPr>
          <a:xfrm>
            <a:off x="163195" y="567389"/>
            <a:ext cx="3569074" cy="589905"/>
          </a:xfrm>
          <a:prstGeom prst="rect">
            <a:avLst/>
          </a:prstGeom>
        </p:spPr>
        <p:txBody>
          <a:bodyPr wrap="square" lIns="0" tIns="0" rIns="0" bIns="0" rtlCol="0" anchor="t">
            <a:spAutoFit/>
          </a:bodyPr>
          <a:lstStyle/>
          <a:p>
            <a:pPr algn="ctr">
              <a:lnSpc>
                <a:spcPts val="4554"/>
              </a:lnSpc>
            </a:pPr>
            <a:r>
              <a:rPr lang="en-US" sz="4000" b="1" dirty="0" err="1">
                <a:solidFill>
                  <a:srgbClr val="291B25"/>
                </a:solidFill>
                <a:latin typeface="Public Sans Bold"/>
              </a:rPr>
              <a:t>Câu</a:t>
            </a:r>
            <a:r>
              <a:rPr lang="en-US" sz="4000" b="1" dirty="0">
                <a:solidFill>
                  <a:srgbClr val="291B25"/>
                </a:solidFill>
                <a:latin typeface="Public Sans Bold"/>
              </a:rPr>
              <a:t> </a:t>
            </a:r>
            <a:r>
              <a:rPr lang="en-US" sz="4000" b="1" dirty="0" err="1">
                <a:solidFill>
                  <a:srgbClr val="291B25"/>
                </a:solidFill>
                <a:latin typeface="Public Sans Bold"/>
              </a:rPr>
              <a:t>hỏi</a:t>
            </a:r>
            <a:endParaRPr lang="en-US" sz="4000" b="1" dirty="0">
              <a:solidFill>
                <a:srgbClr val="291B25"/>
              </a:solidFill>
              <a:latin typeface="Public Sans Bold"/>
            </a:endParaRPr>
          </a:p>
        </p:txBody>
      </p:sp>
      <p:sp>
        <p:nvSpPr>
          <p:cNvPr id="2" name="TextBox 4">
            <a:extLst>
              <a:ext uri="{FF2B5EF4-FFF2-40B4-BE49-F238E27FC236}">
                <a16:creationId xmlns:a16="http://schemas.microsoft.com/office/drawing/2014/main" id="{44771C3C-5D39-70F8-FFEB-1FFC3B253C32}"/>
              </a:ext>
            </a:extLst>
          </p:cNvPr>
          <p:cNvSpPr txBox="1"/>
          <p:nvPr/>
        </p:nvSpPr>
        <p:spPr>
          <a:xfrm>
            <a:off x="328147" y="3174677"/>
            <a:ext cx="5578476" cy="3323987"/>
          </a:xfrm>
          <a:prstGeom prst="rect">
            <a:avLst/>
          </a:prstGeom>
          <a:noFill/>
        </p:spPr>
        <p:txBody>
          <a:bodyPr wrap="square">
            <a:spAutoFit/>
          </a:bodyPr>
          <a:lstStyle/>
          <a:p>
            <a:pPr algn="just">
              <a:lnSpc>
                <a:spcPct val="150000"/>
              </a:lnSpc>
            </a:pP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endPar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grpSp>
        <p:nvGrpSpPr>
          <p:cNvPr id="33" name="Group 5">
            <a:extLst>
              <a:ext uri="{FF2B5EF4-FFF2-40B4-BE49-F238E27FC236}">
                <a16:creationId xmlns:a16="http://schemas.microsoft.com/office/drawing/2014/main" id="{25236565-84D3-1E7F-FC8B-4B3FEA004967}"/>
              </a:ext>
            </a:extLst>
          </p:cNvPr>
          <p:cNvGrpSpPr/>
          <p:nvPr/>
        </p:nvGrpSpPr>
        <p:grpSpPr>
          <a:xfrm>
            <a:off x="441267" y="2163313"/>
            <a:ext cx="2088923" cy="842097"/>
            <a:chOff x="3036215" y="244263"/>
            <a:chExt cx="2088923" cy="842097"/>
          </a:xfrm>
        </p:grpSpPr>
        <p:pic>
          <p:nvPicPr>
            <p:cNvPr id="34" name="Picture 8">
              <a:extLst>
                <a:ext uri="{FF2B5EF4-FFF2-40B4-BE49-F238E27FC236}">
                  <a16:creationId xmlns:a16="http://schemas.microsoft.com/office/drawing/2014/main" id="{1A8E2A1F-4AD3-5C4D-AC5E-6E11DC330E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36215" y="244263"/>
              <a:ext cx="2088923" cy="842097"/>
            </a:xfrm>
            <a:prstGeom prst="rect">
              <a:avLst/>
            </a:prstGeom>
          </p:spPr>
        </p:pic>
        <p:sp>
          <p:nvSpPr>
            <p:cNvPr id="35" name="TextBox 26">
              <a:extLst>
                <a:ext uri="{FF2B5EF4-FFF2-40B4-BE49-F238E27FC236}">
                  <a16:creationId xmlns:a16="http://schemas.microsoft.com/office/drawing/2014/main" id="{26BAD25C-DD29-2040-2FBE-B1092B034EAD}"/>
                </a:ext>
              </a:extLst>
            </p:cNvPr>
            <p:cNvSpPr txBox="1"/>
            <p:nvPr/>
          </p:nvSpPr>
          <p:spPr>
            <a:xfrm>
              <a:off x="3527379" y="434478"/>
              <a:ext cx="1513156" cy="461665"/>
            </a:xfrm>
            <a:prstGeom prst="rect">
              <a:avLst/>
            </a:prstGeom>
            <a:noFill/>
          </p:spPr>
          <p:txBody>
            <a:bodyPr wrap="square">
              <a:spAutoFit/>
            </a:bodyPr>
            <a:lstStyle/>
            <a:p>
              <a:r>
                <a:rPr lang="vi-VN" sz="2400" b="1" u="sng" dirty="0">
                  <a:solidFill>
                    <a:srgbClr val="C00000"/>
                  </a:solidFill>
                  <a:effectLst/>
                  <a:latin typeface="+mn-lt"/>
                  <a:ea typeface="Calibri" panose="020F0502020204030204" pitchFamily="34" charset="0"/>
                  <a:cs typeface="Times New Roman" panose="02020603050405020304" pitchFamily="18" charset="0"/>
                </a:rPr>
                <a:t>Trả lời</a:t>
              </a:r>
              <a:endParaRPr lang="en-US" sz="2400" b="1" u="sng" dirty="0">
                <a:solidFill>
                  <a:srgbClr val="C00000"/>
                </a:solidFill>
                <a:latin typeface="+mn-lt"/>
              </a:endParaRPr>
            </a:p>
          </p:txBody>
        </p:sp>
      </p:grpSp>
      <p:pic>
        <p:nvPicPr>
          <p:cNvPr id="19" name="Picture 18" descr="A picture containing person, indoor, toothbrush&#10;&#10;Description automatically generated">
            <a:extLst>
              <a:ext uri="{FF2B5EF4-FFF2-40B4-BE49-F238E27FC236}">
                <a16:creationId xmlns:a16="http://schemas.microsoft.com/office/drawing/2014/main" id="{D4678070-1346-2C3A-ECE1-225465659C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82362" y="3090136"/>
            <a:ext cx="6180068" cy="2800552"/>
          </a:xfrm>
          <a:prstGeom prst="rect">
            <a:avLst/>
          </a:prstGeom>
          <a:ln>
            <a:noFill/>
          </a:ln>
          <a:effectLst>
            <a:softEdge rad="112500"/>
          </a:effectLst>
        </p:spPr>
      </p:pic>
    </p:spTree>
    <p:extLst>
      <p:ext uri="{BB962C8B-B14F-4D97-AF65-F5344CB8AC3E}">
        <p14:creationId xmlns:p14="http://schemas.microsoft.com/office/powerpoint/2010/main" val="309491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778CB4-199F-02D5-4947-E2804F7FCBEE}"/>
              </a:ext>
            </a:extLst>
          </p:cNvPr>
          <p:cNvSpPr txBox="1">
            <a:spLocks/>
          </p:cNvSpPr>
          <p:nvPr/>
        </p:nvSpPr>
        <p:spPr>
          <a:xfrm>
            <a:off x="342544" y="117297"/>
            <a:ext cx="11638660" cy="6945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lumMod val="20000"/>
                    <a:lumOff val="80000"/>
                  </a:schemeClr>
                </a:solidFill>
                <a:latin typeface="Times New Roman" panose="02020603050405020304" pitchFamily="18" charset="0"/>
                <a:cs typeface="Times New Roman" panose="02020603050405020304" pitchFamily="18" charset="0"/>
              </a:rPr>
              <a:t>BÀI 17: TRỌNG LỰC VÀ LỰC CĂNG</a:t>
            </a:r>
          </a:p>
        </p:txBody>
      </p:sp>
      <p:sp>
        <p:nvSpPr>
          <p:cNvPr id="11" name="TextBox 13" descr="21 Duong Linh">
            <a:extLst>
              <a:ext uri="{FF2B5EF4-FFF2-40B4-BE49-F238E27FC236}">
                <a16:creationId xmlns:a16="http://schemas.microsoft.com/office/drawing/2014/main" id="{4BEBBDD1-7F96-905A-FDB6-78626738DA35}"/>
              </a:ext>
            </a:extLst>
          </p:cNvPr>
          <p:cNvSpPr txBox="1"/>
          <p:nvPr/>
        </p:nvSpPr>
        <p:spPr>
          <a:xfrm>
            <a:off x="343461" y="948979"/>
            <a:ext cx="11505078" cy="609526"/>
          </a:xfrm>
          <a:prstGeom prst="rect">
            <a:avLst/>
          </a:prstGeom>
        </p:spPr>
        <p:txBody>
          <a:bodyPr wrap="square" lIns="0" tIns="0" rIns="0" bIns="0" rtlCol="0" anchor="t">
            <a:spAutoFit/>
          </a:bodyPr>
          <a:lstStyle/>
          <a:p>
            <a:pPr>
              <a:lnSpc>
                <a:spcPts val="5399"/>
              </a:lnSpc>
              <a:spcBef>
                <a:spcPct val="0"/>
              </a:spcBef>
            </a:pPr>
            <a:r>
              <a:rPr lang="en-US" sz="3000" b="1" dirty="0">
                <a:solidFill>
                  <a:schemeClr val="accent1">
                    <a:lumMod val="50000"/>
                  </a:schemeClr>
                </a:solidFill>
                <a:latin typeface="Times New Roman" panose="02020603050405020304" pitchFamily="18" charset="0"/>
                <a:cs typeface="Times New Roman" panose="02020603050405020304" pitchFamily="18" charset="0"/>
              </a:rPr>
              <a:t>II. LỰC CĂNG</a:t>
            </a:r>
          </a:p>
        </p:txBody>
      </p:sp>
      <mc:AlternateContent xmlns:mc="http://schemas.openxmlformats.org/markup-compatibility/2006" xmlns:a14="http://schemas.microsoft.com/office/drawing/2010/main">
        <mc:Choice Requires="a14">
          <p:sp>
            <p:nvSpPr>
              <p:cNvPr id="17" name="Rectangle 1026060">
                <a:extLst>
                  <a:ext uri="{FF2B5EF4-FFF2-40B4-BE49-F238E27FC236}">
                    <a16:creationId xmlns:a16="http://schemas.microsoft.com/office/drawing/2014/main" id="{0CB57AC5-91E4-122E-A592-1B53F571D600}"/>
                  </a:ext>
                </a:extLst>
              </p:cNvPr>
              <p:cNvSpPr>
                <a:spLocks noChangeArrowheads="1"/>
              </p:cNvSpPr>
              <p:nvPr/>
            </p:nvSpPr>
            <p:spPr bwMode="auto">
              <a:xfrm>
                <a:off x="254620" y="1695635"/>
                <a:ext cx="11505078" cy="1792029"/>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v"/>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Khi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một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sợi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bị</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thì</a:t>
                </a:r>
                <a:r>
                  <a:rPr lang="en-US" sz="3500" dirty="0">
                    <a:latin typeface="Times New Roman" panose="02020603050405020304" pitchFamily="18" charset="0"/>
                    <a:cs typeface="Times New Roman" panose="02020603050405020304" pitchFamily="18" charset="0"/>
                  </a:rPr>
                  <a:t> ở </a:t>
                </a:r>
                <a:r>
                  <a:rPr lang="en-US" sz="3500" dirty="0" err="1">
                    <a:latin typeface="Times New Roman" panose="02020603050405020304" pitchFamily="18" charset="0"/>
                    <a:cs typeface="Times New Roman" panose="02020603050405020304" pitchFamily="18" charset="0"/>
                  </a:rPr>
                  <a:t>tại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mọi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điểm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kể</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hai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xuất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hiện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để</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chống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sự</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a:t>
                </a:r>
                <a:r>
                  <a:rPr lang="en-US" sz="3500" dirty="0">
                    <a:latin typeface="Times New Roman" panose="02020603050405020304" pitchFamily="18" charset="0"/>
                    <a:cs typeface="Times New Roman" panose="02020603050405020304" pitchFamily="18" charset="0"/>
                    <a:sym typeface="Symbol" panose="05050102010706020507" pitchFamily="18" charset="2"/>
                  </a:rPr>
                  <a:t> </a:t>
                </a:r>
                <a:r>
                  <a:rPr lang="en-US" sz="3500" dirty="0" err="1">
                    <a:latin typeface="Times New Roman" panose="02020603050405020304" pitchFamily="18" charset="0"/>
                    <a:cs typeface="Times New Roman" panose="02020603050405020304" pitchFamily="18" charset="0"/>
                  </a:rPr>
                  <a:t>Lực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gọi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căng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Kí</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hiệu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a:t>
                </a:r>
                <a:r>
                  <a:rPr lang="en-US" sz="35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500" i="1" smtClean="0">
                            <a:solidFill>
                              <a:schemeClr val="tx1"/>
                            </a:solidFill>
                            <a:latin typeface="Cambria Math" panose="02040503050406030204" pitchFamily="18" charset="0"/>
                            <a:cs typeface="Arial" panose="020B0604020202020204" pitchFamily="34" charset="0"/>
                          </a:rPr>
                        </m:ctrlPr>
                      </m:accPr>
                      <m:e>
                        <m:r>
                          <m:rPr>
                            <m:sty m:val="p"/>
                          </m:rPr>
                          <a:rPr lang="en-US" sz="3500" i="0">
                            <a:solidFill>
                              <a:schemeClr val="tx1"/>
                            </a:solidFill>
                            <a:latin typeface="Cambria Math" panose="02040503050406030204" pitchFamily="18" charset="0"/>
                            <a:cs typeface="Arial" panose="020B0604020202020204" pitchFamily="34" charset="0"/>
                          </a:rPr>
                          <m:t>T</m:t>
                        </m:r>
                      </m:e>
                    </m:acc>
                  </m:oMath>
                </a14:m>
                <a:r>
                  <a:rPr lang="en-US" sz="3500" dirty="0">
                    <a:solidFill>
                      <a:srgbClr val="FF0000"/>
                    </a:solidFill>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a:t>
                </a:r>
              </a:p>
            </p:txBody>
          </p:sp>
        </mc:Choice>
        <mc:Fallback xmlns="">
          <p:sp>
            <p:nvSpPr>
              <p:cNvPr id="17" name="Rectangle 1026060">
                <a:extLst>
                  <a:ext uri="{FF2B5EF4-FFF2-40B4-BE49-F238E27FC236}">
                    <a16:creationId xmlns:a16="http://schemas.microsoft.com/office/drawing/2014/main" xmlns="" xmlns:a14="http://schemas.microsoft.com/office/drawing/2010/main" id="{0CB57AC5-91E4-122E-A592-1B53F571D600}"/>
                  </a:ext>
                </a:extLst>
              </p:cNvPr>
              <p:cNvSpPr>
                <a:spLocks noRot="1" noChangeAspect="1" noMove="1" noResize="1" noEditPoints="1" noAdjustHandles="1" noChangeArrowheads="1" noChangeShapeType="1" noTextEdit="1"/>
              </p:cNvSpPr>
              <p:nvPr/>
            </p:nvSpPr>
            <p:spPr bwMode="auto">
              <a:xfrm>
                <a:off x="254620" y="1695635"/>
                <a:ext cx="11505078" cy="1792029"/>
              </a:xfrm>
              <a:prstGeom prst="rect">
                <a:avLst/>
              </a:prstGeom>
              <a:blipFill rotWithShape="1">
                <a:blip r:embed="rId2"/>
                <a:stretch>
                  <a:fillRect l="-1219" t="-4762" r="-583" b="-11224"/>
                </a:stretch>
              </a:blipFill>
              <a:ln w="9525" algn="ctr">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751459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3270</TotalTime>
  <Words>950</Words>
  <Application>Microsoft Office PowerPoint</Application>
  <PresentationFormat>Widescreen</PresentationFormat>
  <Paragraphs>91</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Anton</vt:lpstr>
      <vt:lpstr>Arial</vt:lpstr>
      <vt:lpstr>Calibri</vt:lpstr>
      <vt:lpstr>Calibri Light</vt:lpstr>
      <vt:lpstr>Cambria Math</vt:lpstr>
      <vt:lpstr>Public Sans Bold</vt:lpstr>
      <vt:lpstr>Times New Roman</vt:lpstr>
      <vt:lpstr>Wingdings</vt:lpstr>
      <vt:lpstr>Office Theme</vt:lpstr>
      <vt:lpstr>1_Office Theme</vt:lpstr>
      <vt:lpstr>PowerPoint Presentation</vt:lpstr>
      <vt:lpstr>PowerPoint Presentation</vt:lpstr>
      <vt:lpstr>BÀI 17: TRỌNG LỰC VÀ LỰC CĂNG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Administrator</cp:lastModifiedBy>
  <cp:revision>125</cp:revision>
  <cp:lastPrinted>2024-03-29T16:22:55Z</cp:lastPrinted>
  <dcterms:created xsi:type="dcterms:W3CDTF">2021-03-31T01:55:52Z</dcterms:created>
  <dcterms:modified xsi:type="dcterms:W3CDTF">2025-04-25T02:48:15Z</dcterms:modified>
</cp:coreProperties>
</file>