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19" r:id="rId1"/>
  </p:sldMasterIdLst>
  <p:sldIdLst>
    <p:sldId id="283" r:id="rId2"/>
    <p:sldId id="282" r:id="rId3"/>
    <p:sldId id="261" r:id="rId4"/>
    <p:sldId id="262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6" r:id="rId16"/>
    <p:sldId id="280" r:id="rId17"/>
    <p:sldId id="284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700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2403CCE3-3011-42EE-A128-AE6D51906855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EC8A7F3B-E275-4127-9629-B690A239E56F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05024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3CCE3-3011-42EE-A128-AE6D51906855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A7F3B-E275-4127-9629-B690A239E5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0773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3CCE3-3011-42EE-A128-AE6D51906855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A7F3B-E275-4127-9629-B690A239E56F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38209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3CCE3-3011-42EE-A128-AE6D51906855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A7F3B-E275-4127-9629-B690A239E56F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64156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3CCE3-3011-42EE-A128-AE6D51906855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A7F3B-E275-4127-9629-B690A239E5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9143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3CCE3-3011-42EE-A128-AE6D51906855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A7F3B-E275-4127-9629-B690A239E56F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96221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3CCE3-3011-42EE-A128-AE6D51906855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A7F3B-E275-4127-9629-B690A239E56F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85317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3CCE3-3011-42EE-A128-AE6D51906855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A7F3B-E275-4127-9629-B690A239E56F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40154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3CCE3-3011-42EE-A128-AE6D51906855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A7F3B-E275-4127-9629-B690A239E56F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42159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75046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13679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3CCE3-3011-42EE-A128-AE6D51906855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A7F3B-E275-4127-9629-B690A239E5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1483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53890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3CCE3-3011-42EE-A128-AE6D51906855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A7F3B-E275-4127-9629-B690A239E56F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74498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3CCE3-3011-42EE-A128-AE6D51906855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A7F3B-E275-4127-9629-B690A239E5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0715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3CCE3-3011-42EE-A128-AE6D51906855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A7F3B-E275-4127-9629-B690A239E56F}" type="slidenum">
              <a:rPr lang="en-US" smtClean="0"/>
              <a:t>‹#›</a:t>
            </a:fld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91350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3CCE3-3011-42EE-A128-AE6D51906855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A7F3B-E275-4127-9629-B690A239E56F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47841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3CCE3-3011-42EE-A128-AE6D51906855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A7F3B-E275-4127-9629-B690A239E5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3215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3CCE3-3011-42EE-A128-AE6D51906855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A7F3B-E275-4127-9629-B690A239E56F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03652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3CCE3-3011-42EE-A128-AE6D51906855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A7F3B-E275-4127-9629-B690A239E5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1760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Content-GrommetsCombined.png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2403CCE3-3011-42EE-A128-AE6D51906855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EC8A7F3B-E275-4127-9629-B690A239E5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507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0" r:id="rId1"/>
    <p:sldLayoutId id="2147483921" r:id="rId2"/>
    <p:sldLayoutId id="2147483922" r:id="rId3"/>
    <p:sldLayoutId id="2147483923" r:id="rId4"/>
    <p:sldLayoutId id="2147483924" r:id="rId5"/>
    <p:sldLayoutId id="2147483925" r:id="rId6"/>
    <p:sldLayoutId id="2147483926" r:id="rId7"/>
    <p:sldLayoutId id="2147483927" r:id="rId8"/>
    <p:sldLayoutId id="2147483928" r:id="rId9"/>
    <p:sldLayoutId id="2147483929" r:id="rId10"/>
    <p:sldLayoutId id="2147483930" r:id="rId11"/>
    <p:sldLayoutId id="2147483931" r:id="rId12"/>
    <p:sldLayoutId id="2147483932" r:id="rId13"/>
    <p:sldLayoutId id="2147483933" r:id="rId14"/>
    <p:sldLayoutId id="2147483934" r:id="rId15"/>
    <p:sldLayoutId id="2147483935" r:id="rId16"/>
    <p:sldLayoutId id="2147483936" r:id="rId17"/>
    <p:sldLayoutId id="2147483937" r:id="rId18"/>
    <p:sldLayoutId id="2147483941" r:id="rId19"/>
    <p:sldLayoutId id="2147483945" r:id="rId20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648774" y="3244334"/>
            <a:ext cx="689445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</a:rPr>
              <a:t>Welcome to class 11C3</a:t>
            </a:r>
            <a:r>
              <a:rPr lang="en-US" sz="54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endParaRPr lang="en-US" sz="54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6197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55C2A7-7B44-8AD6-EDFE-96E4B6D165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583" y="877353"/>
            <a:ext cx="5731572" cy="26034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9B32177-BFE6-BEF3-BE51-40907A6102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1873" y="4012873"/>
            <a:ext cx="5903379" cy="1616817"/>
          </a:xfrm>
          <a:prstGeom prst="rect">
            <a:avLst/>
          </a:prstGeom>
        </p:spPr>
      </p:pic>
      <p:pic>
        <p:nvPicPr>
          <p:cNvPr id="3074" name="Picture 2" descr="The six steps to effective problem solving in the workplace - SAFETY4SE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2141" y="1234377"/>
            <a:ext cx="4552335" cy="2440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2132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DF8D959-EC24-C8B7-86B7-E2869F4A1271}"/>
              </a:ext>
            </a:extLst>
          </p:cNvPr>
          <p:cNvSpPr txBox="1"/>
          <p:nvPr/>
        </p:nvSpPr>
        <p:spPr>
          <a:xfrm>
            <a:off x="3194891" y="2534016"/>
            <a:ext cx="78669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effectLst/>
              </a:rPr>
              <a:t>Practice with your own ideas. </a:t>
            </a:r>
            <a:endParaRPr lang="en-US" sz="3600" dirty="0">
              <a:solidFill>
                <a:srgbClr val="0070C0"/>
              </a:solidFill>
            </a:endParaRPr>
          </a:p>
          <a:p>
            <a:endParaRPr lang="en-VN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C213F1-4272-41D3-CF54-0A352CCEF275}"/>
              </a:ext>
            </a:extLst>
          </p:cNvPr>
          <p:cNvSpPr txBox="1"/>
          <p:nvPr/>
        </p:nvSpPr>
        <p:spPr>
          <a:xfrm>
            <a:off x="678213" y="2501812"/>
            <a:ext cx="1377245" cy="64633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VN" sz="3600" dirty="0"/>
              <a:t>Task b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4079" y="1161589"/>
            <a:ext cx="1924050" cy="54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183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04AE59D-DF64-3D20-AFCD-23875ED3DA50}"/>
              </a:ext>
            </a:extLst>
          </p:cNvPr>
          <p:cNvSpPr txBox="1"/>
          <p:nvPr/>
        </p:nvSpPr>
        <p:spPr>
          <a:xfrm>
            <a:off x="2302442" y="5562422"/>
            <a:ext cx="7274178" cy="646331"/>
          </a:xfrm>
          <a:prstGeom prst="rect">
            <a:avLst/>
          </a:prstGeom>
          <a:solidFill>
            <a:srgbClr val="FFFF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rgbClr val="0070C0"/>
                </a:solidFill>
                <a:effectLst/>
              </a:rPr>
              <a:t>PRESERVING OUR HERITAGE </a:t>
            </a:r>
            <a:endParaRPr lang="en-US" sz="3600" i="1" dirty="0">
              <a:solidFill>
                <a:srgbClr val="0070C0"/>
              </a:solidFill>
            </a:endParaRPr>
          </a:p>
        </p:txBody>
      </p:sp>
      <p:pic>
        <p:nvPicPr>
          <p:cNvPr id="4098" name="Picture 2" descr="Our heritage is our pride - SciComm @ NIA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9549" y="2024680"/>
            <a:ext cx="3370416" cy="3537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1829" y="1235484"/>
            <a:ext cx="2181225" cy="5524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6931" y="1235484"/>
            <a:ext cx="4352925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144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19DC895-9910-FF70-B9B4-3FB144FAE81B}"/>
              </a:ext>
            </a:extLst>
          </p:cNvPr>
          <p:cNvSpPr txBox="1"/>
          <p:nvPr/>
        </p:nvSpPr>
        <p:spPr>
          <a:xfrm>
            <a:off x="395112" y="2012286"/>
            <a:ext cx="1122407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0070C0"/>
                </a:solidFill>
                <a:effectLst/>
                <a:latin typeface="Book Antiqua" panose="02040602050305030304" pitchFamily="18" charset="0"/>
                <a:cs typeface="Calibri" panose="020F0502020204030204" pitchFamily="34" charset="0"/>
              </a:rPr>
              <a:t>Choose a world heritage site from below or another site you know.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0070C0"/>
                </a:solidFill>
                <a:effectLst/>
                <a:latin typeface="Book Antiqua" panose="02040602050305030304" pitchFamily="18" charset="0"/>
                <a:cs typeface="Calibri" panose="020F0502020204030204" pitchFamily="34" charset="0"/>
              </a:rPr>
              <a:t>List the possible problems the site may have, e.g. not being famous, pollution, damage, etc.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0070C0"/>
                </a:solidFill>
                <a:effectLst/>
                <a:latin typeface="Book Antiqua" panose="02040602050305030304" pitchFamily="18" charset="0"/>
                <a:cs typeface="Calibri" panose="020F0502020204030204" pitchFamily="34" charset="0"/>
              </a:rPr>
              <a:t>Discuss the best ways of dealing with those problems to best preserve the site. </a:t>
            </a:r>
          </a:p>
        </p:txBody>
      </p:sp>
      <p:sp>
        <p:nvSpPr>
          <p:cNvPr id="3" name="Rectangle 2"/>
          <p:cNvSpPr/>
          <p:nvPr/>
        </p:nvSpPr>
        <p:spPr>
          <a:xfrm>
            <a:off x="2226535" y="1150063"/>
            <a:ext cx="183575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VN" sz="3600" b="1" u="sng" dirty="0">
                <a:solidFill>
                  <a:schemeClr val="accent2">
                    <a:lumMod val="75000"/>
                  </a:schemeClr>
                </a:solidFill>
                <a:latin typeface="Algerian" panose="04020705040A02060702" pitchFamily="82" charset="0"/>
              </a:rPr>
              <a:t>Task a</a:t>
            </a:r>
          </a:p>
        </p:txBody>
      </p:sp>
    </p:spTree>
    <p:extLst>
      <p:ext uri="{BB962C8B-B14F-4D97-AF65-F5344CB8AC3E}">
        <p14:creationId xmlns:p14="http://schemas.microsoft.com/office/powerpoint/2010/main" val="2554031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170039"/>
            <a:ext cx="3768933" cy="29595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6396" y="1170039"/>
            <a:ext cx="3595385" cy="29582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9645" y="1170039"/>
            <a:ext cx="3441246" cy="295828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9A51A6D-BBD3-1694-9D02-3AC625D3C00F}"/>
              </a:ext>
            </a:extLst>
          </p:cNvPr>
          <p:cNvSpPr txBox="1"/>
          <p:nvPr/>
        </p:nvSpPr>
        <p:spPr>
          <a:xfrm>
            <a:off x="707922" y="4273539"/>
            <a:ext cx="10298743" cy="2292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Join another pair and tell them the site you chose.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Share the problems you think it may have, and your solutions. </a:t>
            </a:r>
          </a:p>
          <a:p>
            <a:endParaRPr lang="en-VN" sz="36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0627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02433" y="1058835"/>
            <a:ext cx="10888122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Write </a:t>
            </a: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3 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sentences about ways to preserve heritage sites.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209B06-BE01-DBCF-C614-9C09DC7CD013}"/>
              </a:ext>
            </a:extLst>
          </p:cNvPr>
          <p:cNvSpPr txBox="1"/>
          <p:nvPr/>
        </p:nvSpPr>
        <p:spPr>
          <a:xfrm>
            <a:off x="802433" y="2262086"/>
            <a:ext cx="1045550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u="sng" dirty="0" smtClean="0">
                <a:solidFill>
                  <a:schemeClr val="accent2">
                    <a:lumMod val="75000"/>
                  </a:schemeClr>
                </a:solidFill>
                <a:latin typeface="Bahnschrift SemiBold" panose="020B0502040204020203" pitchFamily="34" charset="0"/>
              </a:rPr>
              <a:t>E</a:t>
            </a:r>
            <a:r>
              <a:rPr lang="en-VN" sz="3600" u="sng" dirty="0" smtClean="0">
                <a:solidFill>
                  <a:schemeClr val="accent2">
                    <a:lumMod val="75000"/>
                  </a:schemeClr>
                </a:solidFill>
                <a:latin typeface="Bahnschrift SemiBold" panose="020B0502040204020203" pitchFamily="34" charset="0"/>
              </a:rPr>
              <a:t>xample</a:t>
            </a:r>
            <a:r>
              <a:rPr lang="en-VN" sz="3600" u="sng" dirty="0">
                <a:solidFill>
                  <a:schemeClr val="accent2">
                    <a:lumMod val="75000"/>
                  </a:schemeClr>
                </a:solidFill>
                <a:latin typeface="Bahnschrift SemiBold" panose="020B0502040204020203" pitchFamily="34" charset="0"/>
              </a:rPr>
              <a:t>:</a:t>
            </a:r>
          </a:p>
          <a:p>
            <a:pPr algn="just"/>
            <a:endParaRPr lang="en-US" sz="2800" i="1" dirty="0" smtClean="0">
              <a:solidFill>
                <a:srgbClr val="0070C0"/>
              </a:solidFill>
              <a:latin typeface="Bahnschrift SemiBold" panose="020B0502040204020203" pitchFamily="34" charset="0"/>
            </a:endParaRPr>
          </a:p>
          <a:p>
            <a:pPr algn="just"/>
            <a:r>
              <a:rPr lang="en-VN" sz="2800" i="1" dirty="0" smtClean="0">
                <a:solidFill>
                  <a:srgbClr val="0070C0"/>
                </a:solidFill>
                <a:latin typeface="Bahnschrift SemiBold" panose="020B0502040204020203" pitchFamily="34" charset="0"/>
              </a:rPr>
              <a:t>Schools </a:t>
            </a:r>
            <a:r>
              <a:rPr lang="en-VN" sz="2800" i="1" dirty="0">
                <a:solidFill>
                  <a:srgbClr val="0070C0"/>
                </a:solidFill>
                <a:latin typeface="Bahnschrift SemiBold" panose="020B0502040204020203" pitchFamily="34" charset="0"/>
              </a:rPr>
              <a:t>should teach students the cultural and historical values of heritage sites so that they are willing to preserve them.</a:t>
            </a:r>
          </a:p>
        </p:txBody>
      </p:sp>
    </p:spTree>
    <p:extLst>
      <p:ext uri="{BB962C8B-B14F-4D97-AF65-F5344CB8AC3E}">
        <p14:creationId xmlns:p14="http://schemas.microsoft.com/office/powerpoint/2010/main" val="2051484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22042" y="2735568"/>
            <a:ext cx="1075868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  <a:latin typeface="+mj-lt"/>
                <a:ea typeface="Calibri" panose="020F0502020204030204" pitchFamily="34" charset="0"/>
              </a:rPr>
              <a:t>- </a:t>
            </a:r>
            <a:r>
              <a:rPr lang="en-US" sz="3600" dirty="0">
                <a:solidFill>
                  <a:srgbClr val="0070C0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US" sz="3600" dirty="0">
                <a:solidFill>
                  <a:srgbClr val="0070C0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ractice </a:t>
            </a:r>
            <a:r>
              <a:rPr lang="en-US" sz="3600" b="1" dirty="0">
                <a:solidFill>
                  <a:srgbClr val="0070C0"/>
                </a:solidFill>
                <a:latin typeface="+mj-lt"/>
                <a:ea typeface="Calibri" panose="020F0502020204030204" pitchFamily="34" charset="0"/>
              </a:rPr>
              <a:t>intonation for choice options.</a:t>
            </a:r>
          </a:p>
          <a:p>
            <a:r>
              <a:rPr lang="en-US" sz="3600" dirty="0">
                <a:solidFill>
                  <a:srgbClr val="0070C0"/>
                </a:solidFill>
                <a:latin typeface="+mj-lt"/>
                <a:ea typeface="Calibri" panose="020F0502020204030204" pitchFamily="34" charset="0"/>
              </a:rPr>
              <a:t>- Do the exercises in workbook on page 35.</a:t>
            </a:r>
          </a:p>
          <a:p>
            <a:r>
              <a:rPr lang="en-US" sz="3600" dirty="0">
                <a:solidFill>
                  <a:srgbClr val="0070C0"/>
                </a:solidFill>
                <a:latin typeface="+mj-lt"/>
                <a:ea typeface="Calibri" panose="020F0502020204030204" pitchFamily="34" charset="0"/>
              </a:rPr>
              <a:t>- Prepare the next lesson: Lesson 3.1 –Listening &amp; Reading (page 66 </a:t>
            </a:r>
            <a:r>
              <a:rPr lang="en-US" sz="3600" b="1" dirty="0">
                <a:solidFill>
                  <a:srgbClr val="0070C0"/>
                </a:solidFill>
                <a:latin typeface="+mj-lt"/>
                <a:ea typeface="Calibri" panose="020F0502020204030204" pitchFamily="34" charset="0"/>
              </a:rPr>
              <a:t>SB</a:t>
            </a:r>
            <a:r>
              <a:rPr lang="en-US" sz="3600" dirty="0" smtClean="0">
                <a:solidFill>
                  <a:srgbClr val="0070C0"/>
                </a:solidFill>
                <a:latin typeface="+mj-lt"/>
                <a:ea typeface="Calibri" panose="020F0502020204030204" pitchFamily="34" charset="0"/>
              </a:rPr>
              <a:t>).</a:t>
            </a:r>
            <a:endParaRPr lang="en-US" sz="3600" dirty="0">
              <a:solidFill>
                <a:srgbClr val="0070C0"/>
              </a:solidFill>
              <a:latin typeface="+mj-lt"/>
              <a:ea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44961" r="42349" b="43140"/>
          <a:stretch/>
        </p:blipFill>
        <p:spPr>
          <a:xfrm>
            <a:off x="1071716" y="1386349"/>
            <a:ext cx="4916129" cy="1071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636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ác phông nền cho powerpoi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310" y="109383"/>
            <a:ext cx="11739716" cy="6556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 rot="21431406">
            <a:off x="1101771" y="1846458"/>
            <a:ext cx="977216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perspectiveRelaxedModerately"/>
              <a:lightRig rig="threePt" dir="t"/>
            </a:scene3d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Goodbye </a:t>
            </a:r>
            <a:r>
              <a:rPr lang="en-US" sz="5400" b="1" cap="none" spc="0" dirty="0" err="1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teacherts</a:t>
            </a:r>
            <a:r>
              <a:rPr lang="en-US" sz="54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and students!</a:t>
            </a:r>
            <a:endParaRPr lang="en-US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chemeClr val="accent5">
                  <a:lumMod val="60000"/>
                  <a:lumOff val="40000"/>
                </a:schemeClr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21391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49911" y="1967206"/>
            <a:ext cx="756100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FF0000"/>
                </a:solidFill>
              </a:rPr>
              <a:t>Unit 6: World Heritages </a:t>
            </a:r>
            <a:r>
              <a:rPr lang="en-US" sz="5400" dirty="0"/>
              <a:t> </a:t>
            </a:r>
          </a:p>
          <a:p>
            <a:pPr algn="ctr"/>
            <a:r>
              <a:rPr lang="en-US" sz="3600" b="1" dirty="0">
                <a:solidFill>
                  <a:schemeClr val="accent2">
                    <a:lumMod val="75000"/>
                  </a:schemeClr>
                </a:solidFill>
              </a:rPr>
              <a:t>Lesson 2.3: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</a:rPr>
              <a:t>Pronun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</a:rPr>
              <a:t>. &amp; Speaking </a:t>
            </a:r>
          </a:p>
        </p:txBody>
      </p:sp>
    </p:spTree>
    <p:extLst>
      <p:ext uri="{BB962C8B-B14F-4D97-AF65-F5344CB8AC3E}">
        <p14:creationId xmlns:p14="http://schemas.microsoft.com/office/powerpoint/2010/main" val="262411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7356" y="1001962"/>
            <a:ext cx="12055117" cy="48788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lnSpc>
                <a:spcPct val="200000"/>
              </a:lnSpc>
              <a:buAutoNum type="arabicPeriod"/>
            </a:pPr>
            <a:r>
              <a:rPr lang="en-US" sz="3200" dirty="0"/>
              <a:t>A. unused		B. clever 		C. amazed		D. unique</a:t>
            </a:r>
          </a:p>
          <a:p>
            <a:pPr>
              <a:lnSpc>
                <a:spcPct val="200000"/>
              </a:lnSpc>
            </a:pPr>
            <a:endParaRPr lang="en-US" sz="3200" dirty="0" smtClean="0"/>
          </a:p>
          <a:p>
            <a:pPr>
              <a:lnSpc>
                <a:spcPct val="200000"/>
              </a:lnSpc>
            </a:pPr>
            <a:r>
              <a:rPr lang="en-US" sz="3200" dirty="0" smtClean="0"/>
              <a:t>2</a:t>
            </a:r>
            <a:r>
              <a:rPr lang="en-US" sz="3200" dirty="0"/>
              <a:t>. A. 	responsible	B. intelligent	C. historical	D. fashionable</a:t>
            </a:r>
          </a:p>
          <a:p>
            <a:pPr>
              <a:lnSpc>
                <a:spcPct val="200000"/>
              </a:lnSpc>
            </a:pPr>
            <a:endParaRPr lang="en-US" sz="3200" dirty="0" smtClean="0"/>
          </a:p>
          <a:p>
            <a:pPr>
              <a:lnSpc>
                <a:spcPct val="200000"/>
              </a:lnSpc>
            </a:pPr>
            <a:r>
              <a:rPr lang="en-US" sz="3200" dirty="0" smtClean="0"/>
              <a:t>3</a:t>
            </a:r>
            <a:r>
              <a:rPr lang="en-US" sz="3200" dirty="0"/>
              <a:t>. A. 	carry			B. surround	C.  expand		D. declare	</a:t>
            </a:r>
          </a:p>
        </p:txBody>
      </p:sp>
      <p:sp>
        <p:nvSpPr>
          <p:cNvPr id="4" name="Rectangle 3"/>
          <p:cNvSpPr/>
          <p:nvPr/>
        </p:nvSpPr>
        <p:spPr>
          <a:xfrm>
            <a:off x="107356" y="613318"/>
            <a:ext cx="35699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ea typeface="Times New Roman" panose="02020603050405020304" pitchFamily="18" charset="0"/>
              </a:rPr>
              <a:t>   </a:t>
            </a:r>
            <a:r>
              <a:rPr lang="en-US" sz="3600" b="1" u="sng" dirty="0" smtClean="0">
                <a:solidFill>
                  <a:schemeClr val="accent2">
                    <a:lumMod val="75000"/>
                  </a:schemeClr>
                </a:solidFill>
                <a:ea typeface="Times New Roman" panose="02020603050405020304" pitchFamily="18" charset="0"/>
              </a:rPr>
              <a:t>Work </a:t>
            </a:r>
            <a:r>
              <a:rPr lang="en-US" sz="3600" b="1" u="sng" dirty="0">
                <a:solidFill>
                  <a:schemeClr val="accent2">
                    <a:lumMod val="75000"/>
                  </a:schemeClr>
                </a:solidFill>
                <a:ea typeface="Times New Roman" panose="02020603050405020304" pitchFamily="18" charset="0"/>
              </a:rPr>
              <a:t>in </a:t>
            </a:r>
            <a:r>
              <a:rPr lang="en-US" sz="3600" b="1" u="sng" dirty="0" smtClean="0">
                <a:solidFill>
                  <a:schemeClr val="accent2">
                    <a:lumMod val="75000"/>
                  </a:schemeClr>
                </a:solidFill>
                <a:ea typeface="Times New Roman" panose="02020603050405020304" pitchFamily="18" charset="0"/>
              </a:rPr>
              <a:t>pairs</a:t>
            </a: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  <a:ea typeface="Times New Roman" panose="02020603050405020304" pitchFamily="18" charset="0"/>
              </a:rPr>
              <a:t>:</a:t>
            </a:r>
            <a:endParaRPr lang="en-US" sz="3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02234" y="430021"/>
            <a:ext cx="7477338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u="sng" dirty="0">
                <a:solidFill>
                  <a:srgbClr val="0070C0"/>
                </a:solidFill>
              </a:rPr>
              <a:t>Choose the word whose main stress is placed </a:t>
            </a:r>
          </a:p>
          <a:p>
            <a:r>
              <a:rPr lang="en-US" sz="2800" b="1" i="1" u="sng" dirty="0">
                <a:solidFill>
                  <a:srgbClr val="0070C0"/>
                </a:solidFill>
              </a:rPr>
              <a:t>differently from the others. </a:t>
            </a:r>
            <a:r>
              <a:rPr lang="en-US" sz="3200" dirty="0">
                <a:solidFill>
                  <a:srgbClr val="0070C0"/>
                </a:solidFill>
              </a:rPr>
              <a:t/>
            </a:r>
            <a:br>
              <a:rPr lang="en-US" sz="3200" dirty="0">
                <a:solidFill>
                  <a:srgbClr val="0070C0"/>
                </a:solidFill>
              </a:rPr>
            </a:br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3749688" y="1372854"/>
            <a:ext cx="480098" cy="54534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9212401" y="3328975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518088" y="5220093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58137" y="1817164"/>
            <a:ext cx="246679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ʌnˈjuːzd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 /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989737" y="1648832"/>
            <a:ext cx="2560833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/ˈ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klevər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87662" y="1678546"/>
            <a:ext cx="2556833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əˈmeɪzd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452450" y="1648832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ju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:ˈ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niːk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 /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53722" y="3750741"/>
            <a:ext cx="295352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rɪˈspɑːnsəbl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 </a:t>
            </a:r>
            <a:endParaRPr lang="en-US" sz="3200" dirty="0">
              <a:solidFill>
                <a:srgbClr val="FF0000"/>
              </a:solidFill>
              <a:effectLst/>
              <a:latin typeface="+mj-lt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753614" y="3642391"/>
            <a:ext cx="2560833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ɪnˈtelɪdʒənt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801177" y="3826645"/>
            <a:ext cx="26512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hɪˈstɔːrɪkl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9542506" y="3665782"/>
            <a:ext cx="2619967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/ˈ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fæʃənəbəl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63525" y="5539362"/>
            <a:ext cx="2661410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/ˈ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kæri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902234" y="5539919"/>
            <a:ext cx="2560833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səˈraʊnd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22" name="Rectangle 21"/>
          <p:cNvSpPr/>
          <p:nvPr/>
        </p:nvSpPr>
        <p:spPr>
          <a:xfrm>
            <a:off x="6643880" y="5539362"/>
            <a:ext cx="2651273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ɪkˈspænd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23" name="Rectangle 22"/>
          <p:cNvSpPr/>
          <p:nvPr/>
        </p:nvSpPr>
        <p:spPr>
          <a:xfrm>
            <a:off x="9582149" y="5539362"/>
            <a:ext cx="2399511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/</a:t>
            </a:r>
            <a:r>
              <a:rPr lang="en-US" sz="320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dɪˈkler</a:t>
            </a:r>
            <a:r>
              <a:rPr lang="en-US" sz="32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22686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7356" y="1001962"/>
            <a:ext cx="12055117" cy="5863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lnSpc>
                <a:spcPct val="200000"/>
              </a:lnSpc>
              <a:buAutoNum type="arabicPeriod"/>
            </a:pPr>
            <a:r>
              <a:rPr lang="en-US" sz="3200" dirty="0"/>
              <a:t>A. pr</a:t>
            </a:r>
            <a:r>
              <a:rPr lang="en-US" sz="3200" u="sng" dirty="0"/>
              <a:t>o</a:t>
            </a:r>
            <a:r>
              <a:rPr lang="en-US" sz="3200" dirty="0"/>
              <a:t>tein		B. c</a:t>
            </a:r>
            <a:r>
              <a:rPr lang="en-US" sz="3200" u="sng" dirty="0"/>
              <a:t>o</a:t>
            </a:r>
            <a:r>
              <a:rPr lang="en-US" sz="3200" dirty="0"/>
              <a:t>lumn 		C. sh</a:t>
            </a:r>
            <a:r>
              <a:rPr lang="en-US" sz="3200" u="sng" dirty="0"/>
              <a:t>o</a:t>
            </a:r>
            <a:r>
              <a:rPr lang="en-US" sz="3200" dirty="0"/>
              <a:t>ulder	D. ph</a:t>
            </a:r>
            <a:r>
              <a:rPr lang="en-US" sz="3200" u="sng" dirty="0"/>
              <a:t>o</a:t>
            </a:r>
            <a:r>
              <a:rPr lang="en-US" sz="3200" dirty="0"/>
              <a:t>to</a:t>
            </a:r>
          </a:p>
          <a:p>
            <a:pPr>
              <a:lnSpc>
                <a:spcPct val="200000"/>
              </a:lnSpc>
            </a:pPr>
            <a:endParaRPr lang="en-US" sz="3200" dirty="0"/>
          </a:p>
          <a:p>
            <a:pPr>
              <a:lnSpc>
                <a:spcPct val="200000"/>
              </a:lnSpc>
            </a:pPr>
            <a:r>
              <a:rPr lang="en-US" sz="3200" dirty="0"/>
              <a:t>2. A. 	s</a:t>
            </a:r>
            <a:r>
              <a:rPr lang="en-US" sz="3200" u="sng" dirty="0"/>
              <a:t>u</a:t>
            </a:r>
            <a:r>
              <a:rPr lang="en-US" sz="3200" dirty="0"/>
              <a:t>nset		B. c</a:t>
            </a:r>
            <a:r>
              <a:rPr lang="en-US" sz="3200" u="sng" dirty="0"/>
              <a:t>u</a:t>
            </a:r>
            <a:r>
              <a:rPr lang="en-US" sz="3200" dirty="0"/>
              <a:t>rfew		C. j</a:t>
            </a:r>
            <a:r>
              <a:rPr lang="en-US" sz="3200" u="sng" dirty="0"/>
              <a:t>u</a:t>
            </a:r>
            <a:r>
              <a:rPr lang="en-US" sz="3200" dirty="0"/>
              <a:t>ngle		D. st</a:t>
            </a:r>
            <a:r>
              <a:rPr lang="en-US" sz="3200" u="sng" dirty="0"/>
              <a:t>u</a:t>
            </a:r>
            <a:r>
              <a:rPr lang="en-US" sz="3200" dirty="0"/>
              <a:t>dy</a:t>
            </a:r>
          </a:p>
          <a:p>
            <a:pPr>
              <a:lnSpc>
                <a:spcPct val="200000"/>
              </a:lnSpc>
            </a:pPr>
            <a:endParaRPr lang="en-US" sz="3200" dirty="0"/>
          </a:p>
          <a:p>
            <a:pPr>
              <a:lnSpc>
                <a:spcPct val="200000"/>
              </a:lnSpc>
            </a:pPr>
            <a:r>
              <a:rPr lang="en-US" sz="3200" dirty="0"/>
              <a:t>3. A. 	inv</a:t>
            </a:r>
            <a:r>
              <a:rPr lang="en-US" sz="3200" u="sng" dirty="0"/>
              <a:t>e</a:t>
            </a:r>
            <a:r>
              <a:rPr lang="en-US" sz="3200" dirty="0"/>
              <a:t>st		B. pret</a:t>
            </a:r>
            <a:r>
              <a:rPr lang="en-US" sz="3200" u="sng" dirty="0"/>
              <a:t>e</a:t>
            </a:r>
            <a:r>
              <a:rPr lang="en-US" sz="3200" dirty="0"/>
              <a:t>nd		C.  impr</a:t>
            </a:r>
            <a:r>
              <a:rPr lang="en-US" sz="3200" u="sng" dirty="0"/>
              <a:t>e</a:t>
            </a:r>
            <a:r>
              <a:rPr lang="en-US" sz="3200" dirty="0"/>
              <a:t>ss		D. pres</a:t>
            </a:r>
            <a:r>
              <a:rPr lang="en-US" sz="3200" u="sng" dirty="0"/>
              <a:t>e</a:t>
            </a:r>
            <a:r>
              <a:rPr lang="en-US" sz="3200" dirty="0"/>
              <a:t>rve	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238114"/>
            <a:ext cx="314150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</a:t>
            </a:r>
            <a:r>
              <a:rPr lang="en-US" sz="4000" b="1">
                <a:solidFill>
                  <a:srgbClr val="FF0000"/>
                </a:solidFill>
                <a:ea typeface="Times New Roman" panose="02020603050405020304" pitchFamily="18" charset="0"/>
              </a:rPr>
              <a:t>in pairs.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6" name="Picture 5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283" y="767150"/>
            <a:ext cx="896077" cy="57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/>
          <p:cNvSpPr/>
          <p:nvPr/>
        </p:nvSpPr>
        <p:spPr>
          <a:xfrm>
            <a:off x="3749688" y="1346264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3715285" y="3215609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9212401" y="5231305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58137" y="1817164"/>
            <a:ext cx="246679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+mj-lt"/>
              </a:rPr>
              <a:t>/ˈ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proʊtiːn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 /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989737" y="1648832"/>
            <a:ext cx="2560833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 /ˈ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kɑːləm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87662" y="1678546"/>
            <a:ext cx="2556833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/ˈ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ʃoʊldə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452450" y="1648832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/ˈ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foʊtoʊ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34557" y="3665782"/>
            <a:ext cx="2953527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/ˈ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sʌnset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 /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753614" y="3642391"/>
            <a:ext cx="2560833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/ˈ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kɜːrfju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ː/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801177" y="3826645"/>
            <a:ext cx="26512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+mj-lt"/>
              </a:rPr>
              <a:t>/ˈ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dʒʌŋɡl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9542506" y="3665782"/>
            <a:ext cx="2619967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/ˈ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stʌdi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63525" y="5539362"/>
            <a:ext cx="2661410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ɪnˈvest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 /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902234" y="5539919"/>
            <a:ext cx="2560833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prɪˈtend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22" name="Rectangle 21"/>
          <p:cNvSpPr/>
          <p:nvPr/>
        </p:nvSpPr>
        <p:spPr>
          <a:xfrm>
            <a:off x="6643880" y="5539362"/>
            <a:ext cx="2651273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 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ɪmˈpres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23" name="Rectangle 22"/>
          <p:cNvSpPr/>
          <p:nvPr/>
        </p:nvSpPr>
        <p:spPr>
          <a:xfrm>
            <a:off x="9582149" y="5539362"/>
            <a:ext cx="2399511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 /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prɪˈzɜːrv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BA0C7F9-13AD-0BE4-7B57-8095816040B1}"/>
              </a:ext>
            </a:extLst>
          </p:cNvPr>
          <p:cNvSpPr txBox="1"/>
          <p:nvPr/>
        </p:nvSpPr>
        <p:spPr>
          <a:xfrm>
            <a:off x="3136666" y="343361"/>
            <a:ext cx="120551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Choose the word whose underlined part is </a:t>
            </a:r>
          </a:p>
          <a:p>
            <a:r>
              <a:rPr lang="en-US" sz="3200" dirty="0">
                <a:solidFill>
                  <a:srgbClr val="0070C0"/>
                </a:solidFill>
              </a:rPr>
              <a:t>pronounced differently from that of the other words.</a:t>
            </a:r>
          </a:p>
        </p:txBody>
      </p:sp>
    </p:spTree>
    <p:extLst>
      <p:ext uri="{BB962C8B-B14F-4D97-AF65-F5344CB8AC3E}">
        <p14:creationId xmlns:p14="http://schemas.microsoft.com/office/powerpoint/2010/main" val="3213487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F714D25-D0BC-1E35-DDC8-9C608F6883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16" y="1303574"/>
            <a:ext cx="10973767" cy="376513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7478" y="968477"/>
            <a:ext cx="2886075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589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AFBEE64-2988-EC2D-6B0C-E7BAF2EBBFB5}"/>
              </a:ext>
            </a:extLst>
          </p:cNvPr>
          <p:cNvSpPr txBox="1"/>
          <p:nvPr/>
        </p:nvSpPr>
        <p:spPr>
          <a:xfrm>
            <a:off x="560438" y="1152461"/>
            <a:ext cx="1100385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rgbClr val="0070C0"/>
                </a:solidFill>
                <a:effectLst/>
              </a:rPr>
              <a:t>Listen to the sentence and focus on how the intonation rises then falls. </a:t>
            </a:r>
            <a:endParaRPr lang="en-US" sz="3600" i="1" dirty="0">
              <a:solidFill>
                <a:srgbClr val="0070C0"/>
              </a:solidFill>
              <a:effectLst/>
            </a:endParaRPr>
          </a:p>
          <a:p>
            <a:endParaRPr lang="en-US" sz="3600" dirty="0">
              <a:solidFill>
                <a:srgbClr val="0070C0"/>
              </a:solidFill>
              <a:effectLst/>
            </a:endParaRPr>
          </a:p>
          <a:p>
            <a:r>
              <a:rPr lang="en-US" sz="3600" b="1" dirty="0">
                <a:solidFill>
                  <a:srgbClr val="002060"/>
                </a:solidFill>
                <a:effectLst/>
              </a:rPr>
              <a:t>	Should we put up signs </a:t>
            </a:r>
            <a:r>
              <a:rPr lang="en-US" sz="3600" b="1" dirty="0">
                <a:solidFill>
                  <a:srgbClr val="FF0000"/>
                </a:solidFill>
                <a:effectLst/>
              </a:rPr>
              <a:t>or</a:t>
            </a:r>
            <a:r>
              <a:rPr lang="en-US" sz="3600" b="1" dirty="0">
                <a:solidFill>
                  <a:srgbClr val="002060"/>
                </a:solidFill>
                <a:effectLst/>
              </a:rPr>
              <a:t> hire security? </a:t>
            </a:r>
            <a:endParaRPr lang="en-US" sz="3600" b="1" dirty="0">
              <a:solidFill>
                <a:srgbClr val="002060"/>
              </a:solidFill>
            </a:endParaRPr>
          </a:p>
          <a:p>
            <a:endParaRPr lang="en-VN" sz="3600" dirty="0">
              <a:solidFill>
                <a:srgbClr val="0070C0"/>
              </a:solidFill>
            </a:endParaRPr>
          </a:p>
        </p:txBody>
      </p:sp>
      <p:pic>
        <p:nvPicPr>
          <p:cNvPr id="5" name="CD2 TRACK 05">
            <a:hlinkClick r:id="" action="ppaction://media"/>
            <a:extLst>
              <a:ext uri="{FF2B5EF4-FFF2-40B4-BE49-F238E27FC236}">
                <a16:creationId xmlns:a16="http://schemas.microsoft.com/office/drawing/2014/main" id="{09BE4B4A-48C0-19A6-8BE7-CA4971289B6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43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71007" y="2643473"/>
            <a:ext cx="812800" cy="812800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4983AFC-1E90-651A-B763-BE74502F5938}"/>
              </a:ext>
            </a:extLst>
          </p:cNvPr>
          <p:cNvCxnSpPr/>
          <p:nvPr/>
        </p:nvCxnSpPr>
        <p:spPr>
          <a:xfrm flipV="1">
            <a:off x="3469193" y="2501583"/>
            <a:ext cx="2201334" cy="282222"/>
          </a:xfrm>
          <a:prstGeom prst="straightConnector1">
            <a:avLst/>
          </a:prstGeom>
          <a:ln w="476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B5559F0-DD7D-51D1-4265-CE7D14F82487}"/>
              </a:ext>
            </a:extLst>
          </p:cNvPr>
          <p:cNvCxnSpPr>
            <a:cxnSpLocks/>
          </p:cNvCxnSpPr>
          <p:nvPr/>
        </p:nvCxnSpPr>
        <p:spPr>
          <a:xfrm>
            <a:off x="6387372" y="2503140"/>
            <a:ext cx="2060027" cy="280665"/>
          </a:xfrm>
          <a:prstGeom prst="straightConnector1">
            <a:avLst/>
          </a:prstGeom>
          <a:ln w="476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9436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C1E1B9D-7AF8-A873-5AFF-E187070D495D}"/>
              </a:ext>
            </a:extLst>
          </p:cNvPr>
          <p:cNvSpPr txBox="1"/>
          <p:nvPr/>
        </p:nvSpPr>
        <p:spPr>
          <a:xfrm>
            <a:off x="252833" y="799744"/>
            <a:ext cx="1193916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rgbClr val="0070C0"/>
                </a:solidFill>
                <a:effectLst/>
              </a:rPr>
              <a:t>Listen and cross out the sentence with the wrong intonation. </a:t>
            </a:r>
            <a:r>
              <a:rPr lang="en-US" sz="3600" dirty="0">
                <a:solidFill>
                  <a:srgbClr val="0070C0"/>
                </a:solidFill>
                <a:effectLst/>
              </a:rPr>
              <a:t/>
            </a:r>
            <a:br>
              <a:rPr lang="en-US" sz="3600" dirty="0">
                <a:solidFill>
                  <a:srgbClr val="0070C0"/>
                </a:solidFill>
                <a:effectLst/>
              </a:rPr>
            </a:br>
            <a:endParaRPr lang="en-US" sz="3600" dirty="0">
              <a:solidFill>
                <a:srgbClr val="0070C0"/>
              </a:solidFill>
              <a:effectLst/>
            </a:endParaRPr>
          </a:p>
          <a:p>
            <a:r>
              <a:rPr lang="en-US" sz="3600" dirty="0">
                <a:solidFill>
                  <a:srgbClr val="002060"/>
                </a:solidFill>
                <a:effectLst/>
              </a:rPr>
              <a:t>Should we preserve the old buildings or knock them down?</a:t>
            </a:r>
          </a:p>
          <a:p>
            <a:r>
              <a:rPr lang="en-US" sz="3600" dirty="0">
                <a:solidFill>
                  <a:srgbClr val="002060"/>
                </a:solidFill>
                <a:effectLst/>
              </a:rPr>
              <a:t> </a:t>
            </a:r>
            <a:endParaRPr lang="en-US" sz="3600" dirty="0">
              <a:solidFill>
                <a:srgbClr val="002060"/>
              </a:solidFill>
            </a:endParaRPr>
          </a:p>
          <a:p>
            <a:r>
              <a:rPr lang="en-US" sz="3600" dirty="0">
                <a:solidFill>
                  <a:srgbClr val="002060"/>
                </a:solidFill>
                <a:effectLst/>
              </a:rPr>
              <a:t>Should we prevent people from cutting down trees or put up signs saying "Don't leave trash"? </a:t>
            </a:r>
            <a:endParaRPr lang="en-US" sz="3600" dirty="0">
              <a:solidFill>
                <a:srgbClr val="002060"/>
              </a:solidFill>
            </a:endParaRPr>
          </a:p>
          <a:p>
            <a:endParaRPr lang="en-VN" sz="3600" dirty="0">
              <a:solidFill>
                <a:srgbClr val="0070C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5A0A450-F871-90B4-97BF-14CA1F55661E}"/>
              </a:ext>
            </a:extLst>
          </p:cNvPr>
          <p:cNvSpPr txBox="1"/>
          <p:nvPr/>
        </p:nvSpPr>
        <p:spPr>
          <a:xfrm>
            <a:off x="252833" y="5017787"/>
            <a:ext cx="116501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effectLst/>
              </a:rPr>
              <a:t>Read the sentences with the correct intonation to a partner. </a:t>
            </a:r>
            <a:endParaRPr lang="en-US" sz="3600" dirty="0">
              <a:solidFill>
                <a:srgbClr val="0070C0"/>
              </a:solidFill>
            </a:endParaRPr>
          </a:p>
          <a:p>
            <a:endParaRPr lang="en-VN" dirty="0"/>
          </a:p>
        </p:txBody>
      </p:sp>
      <p:pic>
        <p:nvPicPr>
          <p:cNvPr id="6" name="CD2 TRACK 06">
            <a:hlinkClick r:id="" action="ppaction://media"/>
            <a:extLst>
              <a:ext uri="{FF2B5EF4-FFF2-40B4-BE49-F238E27FC236}">
                <a16:creationId xmlns:a16="http://schemas.microsoft.com/office/drawing/2014/main" id="{CDDBC8DD-6B01-0C04-F851-FE643C0C6E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90166" y="1256862"/>
            <a:ext cx="812800" cy="81280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66C5A1B-A186-B00B-8DFF-E53D0CD9F09F}"/>
              </a:ext>
            </a:extLst>
          </p:cNvPr>
          <p:cNvCxnSpPr/>
          <p:nvPr/>
        </p:nvCxnSpPr>
        <p:spPr>
          <a:xfrm>
            <a:off x="289034" y="3310759"/>
            <a:ext cx="11345918" cy="0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3F92902-F265-7487-BC5C-F08D0386BDE9}"/>
              </a:ext>
            </a:extLst>
          </p:cNvPr>
          <p:cNvCxnSpPr>
            <a:cxnSpLocks/>
          </p:cNvCxnSpPr>
          <p:nvPr/>
        </p:nvCxnSpPr>
        <p:spPr>
          <a:xfrm>
            <a:off x="423041" y="3936125"/>
            <a:ext cx="6387662" cy="0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1160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7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566D134-60B5-A23E-2649-4A1CB1ACB692}"/>
              </a:ext>
            </a:extLst>
          </p:cNvPr>
          <p:cNvSpPr txBox="1"/>
          <p:nvPr/>
        </p:nvSpPr>
        <p:spPr>
          <a:xfrm>
            <a:off x="1140542" y="3126658"/>
            <a:ext cx="10381248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0070C0"/>
                </a:solidFill>
                <a:effectLst/>
                <a:latin typeface="Perpetua" panose="02020502060401020303" pitchFamily="18" charset="0"/>
              </a:rPr>
              <a:t>Ask questions about the problems. 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0070C0"/>
                </a:solidFill>
                <a:effectLst/>
                <a:latin typeface="Perpetua" panose="02020502060401020303" pitchFamily="18" charset="0"/>
              </a:rPr>
              <a:t>Give your opinion (using the possible solutions or your own ideas), and then ask for your partner's opinion. </a:t>
            </a:r>
            <a:endParaRPr lang="en-US" sz="3200" dirty="0">
              <a:solidFill>
                <a:srgbClr val="0070C0"/>
              </a:solidFill>
              <a:latin typeface="Perpetua" panose="02020502060401020303" pitchFamily="18" charset="0"/>
            </a:endParaRPr>
          </a:p>
          <a:p>
            <a:endParaRPr lang="en-V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62BEF81-3083-BCA8-3E01-6F98523D3A17}"/>
              </a:ext>
            </a:extLst>
          </p:cNvPr>
          <p:cNvSpPr txBox="1"/>
          <p:nvPr/>
        </p:nvSpPr>
        <p:spPr>
          <a:xfrm>
            <a:off x="1857932" y="2276488"/>
            <a:ext cx="1377245" cy="64633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VN" sz="3600" dirty="0"/>
              <a:t>Task 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4079" y="1161589"/>
            <a:ext cx="1924050" cy="54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357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3D4ECDA-3AF6-8A2A-5AB4-FE53772E9A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476" y="404370"/>
            <a:ext cx="11225048" cy="6049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61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AB946B"/>
      </a:accent1>
      <a:accent2>
        <a:srgbClr val="C04F32"/>
      </a:accent2>
      <a:accent3>
        <a:srgbClr val="DD8C3C"/>
      </a:accent3>
      <a:accent4>
        <a:srgbClr val="8E684C"/>
      </a:accent4>
      <a:accent5>
        <a:srgbClr val="CBAF62"/>
      </a:accent5>
      <a:accent6>
        <a:srgbClr val="803348"/>
      </a:accent6>
      <a:hlink>
        <a:srgbClr val="86724D"/>
      </a:hlink>
      <a:folHlink>
        <a:srgbClr val="B99E84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A2BEDC8B-F191-493B-BA33-0F4F800A89D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62</TotalTime>
  <Words>396</Words>
  <Application>Microsoft Office PowerPoint</Application>
  <PresentationFormat>Widescreen</PresentationFormat>
  <Paragraphs>71</Paragraphs>
  <Slides>17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Algerian</vt:lpstr>
      <vt:lpstr>Arial</vt:lpstr>
      <vt:lpstr>Bahnschrift SemiBold</vt:lpstr>
      <vt:lpstr>Book Antiqua</vt:lpstr>
      <vt:lpstr>Calibri</vt:lpstr>
      <vt:lpstr>Garamond</vt:lpstr>
      <vt:lpstr>Perpetua</vt:lpstr>
      <vt:lpstr>Times New Roman</vt:lpstr>
      <vt:lpstr>Organic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pham huu phuoc thien</dc:creator>
  <cp:lastModifiedBy>pham huu phuoc thien</cp:lastModifiedBy>
  <cp:revision>11</cp:revision>
  <dcterms:created xsi:type="dcterms:W3CDTF">2025-04-21T14:53:07Z</dcterms:created>
  <dcterms:modified xsi:type="dcterms:W3CDTF">2025-04-21T15:57:47Z</dcterms:modified>
</cp:coreProperties>
</file>