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9" r:id="rId4"/>
    <p:sldId id="270" r:id="rId5"/>
    <p:sldId id="271" r:id="rId6"/>
    <p:sldId id="348" r:id="rId7"/>
    <p:sldId id="349" r:id="rId8"/>
    <p:sldId id="257" r:id="rId9"/>
    <p:sldId id="258" r:id="rId10"/>
    <p:sldId id="259" r:id="rId11"/>
    <p:sldId id="350" r:id="rId12"/>
    <p:sldId id="351" r:id="rId13"/>
    <p:sldId id="352" r:id="rId14"/>
    <p:sldId id="354" r:id="rId15"/>
    <p:sldId id="322" r:id="rId16"/>
    <p:sldId id="358" r:id="rId17"/>
    <p:sldId id="306" r:id="rId18"/>
    <p:sldId id="359" r:id="rId19"/>
    <p:sldId id="360" r:id="rId20"/>
    <p:sldId id="308" r:id="rId21"/>
    <p:sldId id="325" r:id="rId22"/>
    <p:sldId id="326" r:id="rId23"/>
    <p:sldId id="327" r:id="rId24"/>
    <p:sldId id="329" r:id="rId25"/>
    <p:sldId id="330" r:id="rId26"/>
    <p:sldId id="331" r:id="rId27"/>
    <p:sldId id="332" r:id="rId28"/>
    <p:sldId id="315" r:id="rId29"/>
    <p:sldId id="316" r:id="rId30"/>
    <p:sldId id="296" r:id="rId31"/>
    <p:sldId id="364" r:id="rId32"/>
    <p:sldId id="297" r:id="rId33"/>
    <p:sldId id="299" r:id="rId34"/>
  </p:sldIdLst>
  <p:sldSz cx="18288000" cy="10287000"/>
  <p:notesSz cx="6858000" cy="9144000"/>
  <p:embeddedFontLst>
    <p:embeddedFont>
      <p:font typeface="Calibri" pitchFamily="34" charset="0"/>
      <p:regular r:id="rId35"/>
      <p:bold r:id="rId36"/>
      <p:italic r:id="rId37"/>
      <p:boldItalic r:id="rId38"/>
    </p:embeddedFont>
    <p:embeddedFont>
      <p:font typeface="Lilita One"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i An Nguyễn Thị" initials="HN" lastIdx="1" clrIdx="0">
    <p:extLst>
      <p:ext uri="{19B8F6BF-5375-455C-9EA6-DF929625EA0E}">
        <p15:presenceInfo xmlns:p15="http://schemas.microsoft.com/office/powerpoint/2012/main" xmlns="" userId="bf62dcd6a84e6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741" autoAdjust="0"/>
  </p:normalViewPr>
  <p:slideViewPr>
    <p:cSldViewPr>
      <p:cViewPr varScale="1">
        <p:scale>
          <a:sx n="43" d="100"/>
          <a:sy n="43" d="100"/>
        </p:scale>
        <p:origin x="-696" y="-72"/>
      </p:cViewPr>
      <p:guideLst>
        <p:guide orient="horz" pos="2160"/>
        <p:guide pos="2880"/>
      </p:guideLst>
    </p:cSldViewPr>
  </p:slideViewPr>
  <p:outlineViewPr>
    <p:cViewPr>
      <p:scale>
        <a:sx n="33" d="100"/>
        <a:sy n="33" d="100"/>
      </p:scale>
      <p:origin x="0" y="-38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5412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8443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34212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37837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7661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67212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12400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77103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90399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05228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68163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88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6105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23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155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67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EF71FAA-8EC5-41BF-A839-F9E0167E2251}" type="datetimeFigureOut">
              <a:rPr lang="en-US" smtClean="0"/>
              <a:t>4/21/2025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8"/>
          <a:stretch>
            <a:fillRect/>
          </a:stretch>
        </p:blipFill>
        <p:spPr>
          <a:xfrm>
            <a:off x="0" y="0"/>
            <a:ext cx="18345150" cy="10310898"/>
          </a:xfrm>
          <a:prstGeom prst="rect">
            <a:avLst/>
          </a:prstGeom>
        </p:spPr>
      </p:pic>
      <p:sp>
        <p:nvSpPr>
          <p:cNvPr id="8" name="TextBox 9">
            <a:extLst>
              <a:ext uri="{FF2B5EF4-FFF2-40B4-BE49-F238E27FC236}">
                <a16:creationId xmlns:a16="http://schemas.microsoft.com/office/drawing/2014/main" xmlns="" id="{FE798370-27E2-9F41-A466-FC64C7FFD70A}"/>
              </a:ext>
            </a:extLst>
          </p:cNvPr>
          <p:cNvSpPr txBox="1"/>
          <p:nvPr userDrawn="1"/>
        </p:nvSpPr>
        <p:spPr>
          <a:xfrm>
            <a:off x="394110" y="0"/>
            <a:ext cx="5210987"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700" b="0" dirty="0">
                <a:solidFill>
                  <a:schemeClr val="bg1"/>
                </a:solidFill>
              </a:rPr>
              <a:t>Unit 9: Education in the Future</a:t>
            </a:r>
          </a:p>
        </p:txBody>
      </p:sp>
      <p:sp>
        <p:nvSpPr>
          <p:cNvPr id="9" name="TextBox 8">
            <a:extLst>
              <a:ext uri="{FF2B5EF4-FFF2-40B4-BE49-F238E27FC236}">
                <a16:creationId xmlns:a16="http://schemas.microsoft.com/office/drawing/2014/main" xmlns="" id="{D7889D60-3103-E54C-9167-2287BEE5C81A}"/>
              </a:ext>
            </a:extLst>
          </p:cNvPr>
          <p:cNvSpPr txBox="1"/>
          <p:nvPr userDrawn="1"/>
        </p:nvSpPr>
        <p:spPr>
          <a:xfrm>
            <a:off x="169918" y="9825335"/>
            <a:ext cx="3932423" cy="4154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100" baseline="0" dirty="0" err="1">
                <a:solidFill>
                  <a:schemeClr val="bg1"/>
                </a:solidFill>
              </a:rPr>
              <a:t>Tiếng</a:t>
            </a:r>
            <a:r>
              <a:rPr lang="en-US" sz="2100" baseline="0" dirty="0">
                <a:solidFill>
                  <a:schemeClr val="bg1"/>
                </a:solidFill>
              </a:rPr>
              <a:t> </a:t>
            </a:r>
            <a:r>
              <a:rPr lang="en-US" sz="2100" baseline="0" dirty="0" err="1">
                <a:solidFill>
                  <a:schemeClr val="bg1"/>
                </a:solidFill>
              </a:rPr>
              <a:t>Anh</a:t>
            </a:r>
            <a:r>
              <a:rPr lang="en-US" sz="2100" baseline="0" dirty="0">
                <a:solidFill>
                  <a:schemeClr val="bg1"/>
                </a:solidFill>
              </a:rPr>
              <a:t> 11 </a:t>
            </a:r>
            <a:r>
              <a:rPr lang="en-US" sz="2100" baseline="0" dirty="0" err="1">
                <a:solidFill>
                  <a:schemeClr val="bg1"/>
                </a:solidFill>
              </a:rPr>
              <a:t>i</a:t>
            </a:r>
            <a:r>
              <a:rPr lang="en-US" sz="2100" baseline="0" dirty="0">
                <a:solidFill>
                  <a:schemeClr val="bg1"/>
                </a:solidFill>
              </a:rPr>
              <a:t>-Learn Smart World </a:t>
            </a:r>
            <a:endParaRPr lang="en-US" sz="2100" dirty="0">
              <a:solidFill>
                <a:schemeClr val="bg1"/>
              </a:solidFill>
            </a:endParaRPr>
          </a:p>
        </p:txBody>
      </p:sp>
      <p:pic>
        <p:nvPicPr>
          <p:cNvPr id="10" name="Picture 9">
            <a:extLst>
              <a:ext uri="{FF2B5EF4-FFF2-40B4-BE49-F238E27FC236}">
                <a16:creationId xmlns:a16="http://schemas.microsoft.com/office/drawing/2014/main" xmlns="" id="{ECF13BED-1CB7-0146-BB6D-00DC4EC16FC0}"/>
              </a:ext>
            </a:extLst>
          </p:cNvPr>
          <p:cNvPicPr>
            <a:picLocks noChangeAspect="1"/>
          </p:cNvPicPr>
          <p:nvPr userDrawn="1"/>
        </p:nvPicPr>
        <p:blipFill>
          <a:blip r:embed="rId19"/>
          <a:stretch>
            <a:fillRect/>
          </a:stretch>
        </p:blipFill>
        <p:spPr>
          <a:xfrm>
            <a:off x="17325638" y="9825333"/>
            <a:ext cx="810305" cy="41309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xmlns="" id="{D7889D60-3103-E54C-9167-2287BEE5C81A}"/>
              </a:ext>
            </a:extLst>
          </p:cNvPr>
          <p:cNvSpPr txBox="1"/>
          <p:nvPr userDrawn="1"/>
        </p:nvSpPr>
        <p:spPr>
          <a:xfrm>
            <a:off x="7959830" y="9825333"/>
            <a:ext cx="2894831" cy="4154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100" baseline="0" dirty="0">
                <a:solidFill>
                  <a:schemeClr val="bg1"/>
                </a:solidFill>
              </a:rPr>
              <a:t>DTP Education Solutions </a:t>
            </a:r>
            <a:endParaRPr lang="en-US" sz="2100" dirty="0">
              <a:solidFill>
                <a:schemeClr val="bg1"/>
              </a:solidFill>
            </a:endParaRPr>
          </a:p>
        </p:txBody>
      </p:sp>
      <p:sp>
        <p:nvSpPr>
          <p:cNvPr id="12" name="TextBox 9">
            <a:extLst>
              <a:ext uri="{FF2B5EF4-FFF2-40B4-BE49-F238E27FC236}">
                <a16:creationId xmlns:a16="http://schemas.microsoft.com/office/drawing/2014/main" xmlns="" id="{FE798370-27E2-9F41-A466-FC64C7FFD70A}"/>
              </a:ext>
            </a:extLst>
          </p:cNvPr>
          <p:cNvSpPr txBox="1"/>
          <p:nvPr userDrawn="1"/>
        </p:nvSpPr>
        <p:spPr>
          <a:xfrm>
            <a:off x="13254404" y="0"/>
            <a:ext cx="5033597" cy="50783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700" b="0" dirty="0">
                <a:solidFill>
                  <a:schemeClr val="bg1"/>
                </a:solidFill>
              </a:rPr>
              <a:t>Lesson 2.1: Vocabulary &amp; Reading</a:t>
            </a:r>
          </a:p>
        </p:txBody>
      </p:sp>
    </p:spTree>
    <p:extLst>
      <p:ext uri="{BB962C8B-B14F-4D97-AF65-F5344CB8AC3E}">
        <p14:creationId xmlns:p14="http://schemas.microsoft.com/office/powerpoint/2010/main" val="12763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2.png"/><Relationship Id="rId21" Type="http://schemas.microsoft.com/office/2007/relationships/hdphoto" Target="../media/hdphoto10.wdp"/><Relationship Id="rId7" Type="http://schemas.openxmlformats.org/officeDocument/2006/relationships/image" Target="../media/image14.png"/><Relationship Id="rId12" Type="http://schemas.microsoft.com/office/2007/relationships/hdphoto" Target="../media/hdphoto6.wdp"/><Relationship Id="rId17" Type="http://schemas.microsoft.com/office/2007/relationships/hdphoto" Target="../media/hdphoto8.wdp"/><Relationship Id="rId25" Type="http://schemas.microsoft.com/office/2007/relationships/hdphoto" Target="../media/hdphoto1.wdp"/><Relationship Id="rId2" Type="http://schemas.openxmlformats.org/officeDocument/2006/relationships/image" Target="../media/image11.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6.png"/><Relationship Id="rId24" Type="http://schemas.openxmlformats.org/officeDocument/2006/relationships/image" Target="../media/image10.png"/><Relationship Id="rId5" Type="http://schemas.openxmlformats.org/officeDocument/2006/relationships/image" Target="../media/image13.png"/><Relationship Id="rId15" Type="http://schemas.microsoft.com/office/2007/relationships/hdphoto" Target="../media/hdphoto7.wdp"/><Relationship Id="rId23" Type="http://schemas.microsoft.com/office/2007/relationships/hdphoto" Target="../media/hdphoto11.wdp"/><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openxmlformats.org/officeDocument/2006/relationships/image" Target="../media/image24.png"/><Relationship Id="rId3" Type="http://schemas.openxmlformats.org/officeDocument/2006/relationships/image" Target="../media/image12.png"/><Relationship Id="rId21" Type="http://schemas.microsoft.com/office/2007/relationships/hdphoto" Target="../media/hdphoto14.wdp"/><Relationship Id="rId7" Type="http://schemas.openxmlformats.org/officeDocument/2006/relationships/image" Target="../media/image14.png"/><Relationship Id="rId12" Type="http://schemas.microsoft.com/office/2007/relationships/hdphoto" Target="../media/hdphoto12.wdp"/><Relationship Id="rId17" Type="http://schemas.microsoft.com/office/2007/relationships/hdphoto" Target="../media/hdphoto8.wdp"/><Relationship Id="rId2" Type="http://schemas.openxmlformats.org/officeDocument/2006/relationships/image" Target="../media/image11.png"/><Relationship Id="rId16" Type="http://schemas.openxmlformats.org/officeDocument/2006/relationships/image" Target="../media/image19.png"/><Relationship Id="rId20"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13.png"/><Relationship Id="rId15" Type="http://schemas.microsoft.com/office/2007/relationships/hdphoto" Target="../media/hdphoto7.wdp"/><Relationship Id="rId23" Type="http://schemas.microsoft.com/office/2007/relationships/hdphoto" Target="../media/hdphoto15.wdp"/><Relationship Id="rId10" Type="http://schemas.microsoft.com/office/2007/relationships/hdphoto" Target="../media/hdphoto5.wdp"/><Relationship Id="rId19"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5.gif"/><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32621" y="3676303"/>
            <a:ext cx="19115293" cy="8211611"/>
          </a:xfrm>
          <a:custGeom>
            <a:avLst/>
            <a:gdLst/>
            <a:ahLst/>
            <a:cxnLst/>
            <a:rect l="l" t="t" r="r" b="b"/>
            <a:pathLst>
              <a:path w="19115293" h="8211611">
                <a:moveTo>
                  <a:pt x="0" y="0"/>
                </a:moveTo>
                <a:lnTo>
                  <a:pt x="19115293" y="0"/>
                </a:lnTo>
                <a:lnTo>
                  <a:pt x="19115293" y="8211611"/>
                </a:lnTo>
                <a:lnTo>
                  <a:pt x="0" y="8211611"/>
                </a:lnTo>
                <a:lnTo>
                  <a:pt x="0" y="0"/>
                </a:lnTo>
                <a:close/>
              </a:path>
            </a:pathLst>
          </a:custGeom>
          <a:blipFill>
            <a:blip r:embed="rId3"/>
            <a:stretch>
              <a:fillRect/>
            </a:stretch>
          </a:blipFill>
        </p:spPr>
      </p:sp>
      <p:sp>
        <p:nvSpPr>
          <p:cNvPr id="4" name="Freeform 4"/>
          <p:cNvSpPr/>
          <p:nvPr/>
        </p:nvSpPr>
        <p:spPr>
          <a:xfrm>
            <a:off x="13868575" y="378103"/>
            <a:ext cx="6930138" cy="11222895"/>
          </a:xfrm>
          <a:custGeom>
            <a:avLst/>
            <a:gdLst/>
            <a:ahLst/>
            <a:cxnLst/>
            <a:rect l="l" t="t" r="r" b="b"/>
            <a:pathLst>
              <a:path w="6930138" h="11222895">
                <a:moveTo>
                  <a:pt x="0" y="0"/>
                </a:moveTo>
                <a:lnTo>
                  <a:pt x="6930137" y="0"/>
                </a:lnTo>
                <a:lnTo>
                  <a:pt x="6930137" y="11222895"/>
                </a:lnTo>
                <a:lnTo>
                  <a:pt x="0" y="11222895"/>
                </a:lnTo>
                <a:lnTo>
                  <a:pt x="0" y="0"/>
                </a:lnTo>
                <a:close/>
              </a:path>
            </a:pathLst>
          </a:custGeom>
          <a:blipFill>
            <a:blip r:embed="rId4"/>
            <a:stretch>
              <a:fillRect/>
            </a:stretch>
          </a:blipFill>
        </p:spPr>
      </p:sp>
      <p:sp>
        <p:nvSpPr>
          <p:cNvPr id="5" name="TextBox 5"/>
          <p:cNvSpPr txBox="1"/>
          <p:nvPr/>
        </p:nvSpPr>
        <p:spPr>
          <a:xfrm>
            <a:off x="4887411" y="2389342"/>
            <a:ext cx="8981163" cy="1958921"/>
          </a:xfrm>
          <a:prstGeom prst="rect">
            <a:avLst/>
          </a:prstGeom>
        </p:spPr>
        <p:txBody>
          <a:bodyPr lIns="0" tIns="0" rIns="0" bIns="0" rtlCol="0" anchor="t">
            <a:spAutoFit/>
          </a:bodyPr>
          <a:lstStyle/>
          <a:p>
            <a:pPr algn="ctr">
              <a:lnSpc>
                <a:spcPts val="13505"/>
              </a:lnSpc>
            </a:pPr>
            <a:r>
              <a:rPr lang="en-US" sz="12862">
                <a:solidFill>
                  <a:srgbClr val="FFFFFF"/>
                </a:solidFill>
                <a:latin typeface="Lilita One"/>
                <a:ea typeface="Lilita One"/>
                <a:cs typeface="Lilita One"/>
                <a:sym typeface="Lilita One"/>
              </a:rPr>
              <a:t>EDUCATION </a:t>
            </a:r>
          </a:p>
        </p:txBody>
      </p:sp>
      <p:sp>
        <p:nvSpPr>
          <p:cNvPr id="6" name="TextBox 6"/>
          <p:cNvSpPr txBox="1"/>
          <p:nvPr/>
        </p:nvSpPr>
        <p:spPr>
          <a:xfrm>
            <a:off x="3884443" y="4085399"/>
            <a:ext cx="10615251" cy="2025656"/>
          </a:xfrm>
          <a:prstGeom prst="rect">
            <a:avLst/>
          </a:prstGeom>
        </p:spPr>
        <p:txBody>
          <a:bodyPr lIns="0" tIns="0" rIns="0" bIns="0" rtlCol="0" anchor="t">
            <a:spAutoFit/>
          </a:bodyPr>
          <a:lstStyle/>
          <a:p>
            <a:pPr algn="ctr">
              <a:lnSpc>
                <a:spcPts val="13505"/>
              </a:lnSpc>
            </a:pPr>
            <a:r>
              <a:rPr lang="en-US" sz="12862">
                <a:solidFill>
                  <a:srgbClr val="FFFFFF"/>
                </a:solidFill>
                <a:latin typeface="Lilita One"/>
                <a:ea typeface="Lilita One"/>
                <a:cs typeface="Lilita One"/>
                <a:sym typeface="Lilita One"/>
              </a:rPr>
              <a:t>IN THE FUTURE</a:t>
            </a:r>
          </a:p>
        </p:txBody>
      </p:sp>
      <p:grpSp>
        <p:nvGrpSpPr>
          <p:cNvPr id="7" name="Group 7"/>
          <p:cNvGrpSpPr/>
          <p:nvPr/>
        </p:nvGrpSpPr>
        <p:grpSpPr>
          <a:xfrm>
            <a:off x="4433317" y="6359391"/>
            <a:ext cx="10066377" cy="1109955"/>
            <a:chOff x="0" y="0"/>
            <a:chExt cx="2037324" cy="224643"/>
          </a:xfrm>
        </p:grpSpPr>
        <p:sp>
          <p:nvSpPr>
            <p:cNvPr id="8" name="Freeform 8"/>
            <p:cNvSpPr/>
            <p:nvPr/>
          </p:nvSpPr>
          <p:spPr>
            <a:xfrm>
              <a:off x="0" y="0"/>
              <a:ext cx="2037324" cy="224643"/>
            </a:xfrm>
            <a:custGeom>
              <a:avLst/>
              <a:gdLst/>
              <a:ahLst/>
              <a:cxnLst/>
              <a:rect l="l" t="t" r="r" b="b"/>
              <a:pathLst>
                <a:path w="2037324" h="224643">
                  <a:moveTo>
                    <a:pt x="39223" y="0"/>
                  </a:moveTo>
                  <a:lnTo>
                    <a:pt x="1998101" y="0"/>
                  </a:lnTo>
                  <a:cubicBezTo>
                    <a:pt x="2019763" y="0"/>
                    <a:pt x="2037324" y="17561"/>
                    <a:pt x="2037324" y="39223"/>
                  </a:cubicBezTo>
                  <a:lnTo>
                    <a:pt x="2037324" y="185419"/>
                  </a:lnTo>
                  <a:cubicBezTo>
                    <a:pt x="2037324" y="207082"/>
                    <a:pt x="2019763" y="224643"/>
                    <a:pt x="1998101" y="224643"/>
                  </a:cubicBezTo>
                  <a:lnTo>
                    <a:pt x="39223" y="224643"/>
                  </a:lnTo>
                  <a:cubicBezTo>
                    <a:pt x="17561" y="224643"/>
                    <a:pt x="0" y="207082"/>
                    <a:pt x="0" y="185419"/>
                  </a:cubicBezTo>
                  <a:lnTo>
                    <a:pt x="0" y="39223"/>
                  </a:lnTo>
                  <a:cubicBezTo>
                    <a:pt x="0" y="17561"/>
                    <a:pt x="17561" y="0"/>
                    <a:pt x="39223" y="0"/>
                  </a:cubicBezTo>
                  <a:close/>
                </a:path>
              </a:pathLst>
            </a:custGeom>
            <a:solidFill>
              <a:srgbClr val="364DE8"/>
            </a:solidFill>
          </p:spPr>
        </p:sp>
        <p:sp>
          <p:nvSpPr>
            <p:cNvPr id="9" name="TextBox 9"/>
            <p:cNvSpPr txBox="1"/>
            <p:nvPr/>
          </p:nvSpPr>
          <p:spPr>
            <a:xfrm>
              <a:off x="0" y="-38100"/>
              <a:ext cx="2037324" cy="2627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413786" y="6785861"/>
            <a:ext cx="184491" cy="18449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583"/>
                </a:lnSpc>
              </a:pPr>
              <a:endParaRPr/>
            </a:p>
          </p:txBody>
        </p:sp>
      </p:grpSp>
      <p:sp>
        <p:nvSpPr>
          <p:cNvPr id="13" name="TextBox 13"/>
          <p:cNvSpPr txBox="1"/>
          <p:nvPr/>
        </p:nvSpPr>
        <p:spPr>
          <a:xfrm>
            <a:off x="4798640" y="6537274"/>
            <a:ext cx="9253956" cy="672141"/>
          </a:xfrm>
          <a:prstGeom prst="rect">
            <a:avLst/>
          </a:prstGeom>
        </p:spPr>
        <p:txBody>
          <a:bodyPr lIns="0" tIns="0" rIns="0" bIns="0" rtlCol="0" anchor="t">
            <a:spAutoFit/>
          </a:bodyPr>
          <a:lstStyle/>
          <a:p>
            <a:pPr algn="ctr">
              <a:lnSpc>
                <a:spcPts val="5573"/>
              </a:lnSpc>
              <a:spcBef>
                <a:spcPct val="0"/>
              </a:spcBef>
            </a:pPr>
            <a:r>
              <a:rPr lang="en-US" sz="3981" b="1" spc="-155">
                <a:solidFill>
                  <a:srgbClr val="FFFFFF"/>
                </a:solidFill>
                <a:latin typeface="Garet Bold"/>
                <a:ea typeface="Garet Bold"/>
                <a:cs typeface="Garet Bold"/>
                <a:sym typeface="Garet Bold"/>
              </a:rPr>
              <a:t>Lesson 2.1 - Vocabulary &amp; Reading </a:t>
            </a:r>
          </a:p>
        </p:txBody>
      </p:sp>
      <p:grpSp>
        <p:nvGrpSpPr>
          <p:cNvPr id="14" name="Group 14"/>
          <p:cNvGrpSpPr/>
          <p:nvPr/>
        </p:nvGrpSpPr>
        <p:grpSpPr>
          <a:xfrm>
            <a:off x="12491222" y="6785861"/>
            <a:ext cx="184491" cy="1844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583"/>
                </a:lnSpc>
              </a:pPr>
              <a:endParaRPr/>
            </a:p>
          </p:txBody>
        </p:sp>
      </p:grpSp>
      <p:sp>
        <p:nvSpPr>
          <p:cNvPr id="17" name="Freeform 17"/>
          <p:cNvSpPr/>
          <p:nvPr/>
        </p:nvSpPr>
        <p:spPr>
          <a:xfrm>
            <a:off x="-4338271" y="-925023"/>
            <a:ext cx="7002018" cy="4392242"/>
          </a:xfrm>
          <a:custGeom>
            <a:avLst/>
            <a:gdLst/>
            <a:ahLst/>
            <a:cxnLst/>
            <a:rect l="l" t="t" r="r" b="b"/>
            <a:pathLst>
              <a:path w="7002018" h="4392242">
                <a:moveTo>
                  <a:pt x="0" y="0"/>
                </a:moveTo>
                <a:lnTo>
                  <a:pt x="7002018" y="0"/>
                </a:lnTo>
                <a:lnTo>
                  <a:pt x="7002018" y="4392242"/>
                </a:lnTo>
                <a:lnTo>
                  <a:pt x="0" y="4392242"/>
                </a:lnTo>
                <a:lnTo>
                  <a:pt x="0" y="0"/>
                </a:lnTo>
                <a:close/>
              </a:path>
            </a:pathLst>
          </a:custGeom>
          <a:blipFill>
            <a:blip r:embed="rId5"/>
            <a:stretch>
              <a:fillRect b="-87366"/>
            </a:stretch>
          </a:blipFill>
        </p:spPr>
      </p:sp>
      <p:sp>
        <p:nvSpPr>
          <p:cNvPr id="18" name="Freeform 18"/>
          <p:cNvSpPr/>
          <p:nvPr/>
        </p:nvSpPr>
        <p:spPr>
          <a:xfrm>
            <a:off x="12491222" y="-1167421"/>
            <a:ext cx="7002018" cy="4392242"/>
          </a:xfrm>
          <a:custGeom>
            <a:avLst/>
            <a:gdLst/>
            <a:ahLst/>
            <a:cxnLst/>
            <a:rect l="l" t="t" r="r" b="b"/>
            <a:pathLst>
              <a:path w="7002018" h="4392242">
                <a:moveTo>
                  <a:pt x="0" y="0"/>
                </a:moveTo>
                <a:lnTo>
                  <a:pt x="7002018" y="0"/>
                </a:lnTo>
                <a:lnTo>
                  <a:pt x="7002018" y="4392242"/>
                </a:lnTo>
                <a:lnTo>
                  <a:pt x="0" y="4392242"/>
                </a:lnTo>
                <a:lnTo>
                  <a:pt x="0" y="0"/>
                </a:lnTo>
                <a:close/>
              </a:path>
            </a:pathLst>
          </a:custGeom>
          <a:blipFill>
            <a:blip r:embed="rId5"/>
            <a:stretch>
              <a:fillRect b="-87366"/>
            </a:stretch>
          </a:blipFill>
        </p:spPr>
      </p:sp>
      <p:sp>
        <p:nvSpPr>
          <p:cNvPr id="19" name="Freeform 19"/>
          <p:cNvSpPr/>
          <p:nvPr/>
        </p:nvSpPr>
        <p:spPr>
          <a:xfrm flipH="1">
            <a:off x="-232621" y="378103"/>
            <a:ext cx="4117064" cy="2703569"/>
          </a:xfrm>
          <a:custGeom>
            <a:avLst/>
            <a:gdLst/>
            <a:ahLst/>
            <a:cxnLst/>
            <a:rect l="l" t="t" r="r" b="b"/>
            <a:pathLst>
              <a:path w="4117064" h="2703569">
                <a:moveTo>
                  <a:pt x="4117064" y="0"/>
                </a:moveTo>
                <a:lnTo>
                  <a:pt x="0" y="0"/>
                </a:lnTo>
                <a:lnTo>
                  <a:pt x="0" y="2703569"/>
                </a:lnTo>
                <a:lnTo>
                  <a:pt x="4117064" y="2703569"/>
                </a:lnTo>
                <a:lnTo>
                  <a:pt x="4117064" y="0"/>
                </a:lnTo>
                <a:close/>
              </a:path>
            </a:pathLst>
          </a:custGeom>
          <a:blipFill>
            <a:blip r:embed="rId6"/>
            <a:stretch>
              <a:fillRect l="-96858" t="-105851"/>
            </a:stretch>
          </a:blipFill>
        </p:spPr>
      </p:sp>
      <p:sp>
        <p:nvSpPr>
          <p:cNvPr id="20" name="Freeform 20"/>
          <p:cNvSpPr/>
          <p:nvPr/>
        </p:nvSpPr>
        <p:spPr>
          <a:xfrm flipH="1">
            <a:off x="-232621" y="5221665"/>
            <a:ext cx="5392774" cy="5120888"/>
          </a:xfrm>
          <a:custGeom>
            <a:avLst/>
            <a:gdLst/>
            <a:ahLst/>
            <a:cxnLst/>
            <a:rect l="l" t="t" r="r" b="b"/>
            <a:pathLst>
              <a:path w="5392774" h="5120888">
                <a:moveTo>
                  <a:pt x="5392774" y="0"/>
                </a:moveTo>
                <a:lnTo>
                  <a:pt x="0" y="0"/>
                </a:lnTo>
                <a:lnTo>
                  <a:pt x="0" y="5120888"/>
                </a:lnTo>
                <a:lnTo>
                  <a:pt x="5392774" y="5120888"/>
                </a:lnTo>
                <a:lnTo>
                  <a:pt x="539277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TextBox 21"/>
          <p:cNvSpPr txBox="1"/>
          <p:nvPr/>
        </p:nvSpPr>
        <p:spPr>
          <a:xfrm>
            <a:off x="6996693" y="495754"/>
            <a:ext cx="4656666" cy="1722138"/>
          </a:xfrm>
          <a:prstGeom prst="rect">
            <a:avLst/>
          </a:prstGeom>
        </p:spPr>
        <p:txBody>
          <a:bodyPr lIns="0" tIns="0" rIns="0" bIns="0" rtlCol="0" anchor="t">
            <a:spAutoFit/>
          </a:bodyPr>
          <a:lstStyle/>
          <a:p>
            <a:pPr algn="ctr">
              <a:lnSpc>
                <a:spcPts val="12962"/>
              </a:lnSpc>
            </a:pPr>
            <a:r>
              <a:rPr lang="en-US" sz="12345">
                <a:solidFill>
                  <a:srgbClr val="1B31C4"/>
                </a:solidFill>
                <a:latin typeface="Lilita One"/>
                <a:ea typeface="Lilita One"/>
                <a:cs typeface="Lilita One"/>
                <a:sym typeface="Lilita One"/>
              </a:rPr>
              <a:t>UNIT 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D62C20-F076-2901-11E0-FB90857D897C}"/>
              </a:ext>
            </a:extLst>
          </p:cNvPr>
          <p:cNvSpPr txBox="1"/>
          <p:nvPr/>
        </p:nvSpPr>
        <p:spPr>
          <a:xfrm>
            <a:off x="914400" y="800100"/>
            <a:ext cx="16687800" cy="1416350"/>
          </a:xfrm>
          <a:prstGeom prst="rect">
            <a:avLst/>
          </a:prstGeom>
          <a:noFill/>
        </p:spPr>
        <p:txBody>
          <a:bodyPr wrap="square" rtlCol="0">
            <a:spAutoFit/>
          </a:bodyPr>
          <a:lstStyle/>
          <a:p>
            <a:pPr>
              <a:lnSpc>
                <a:spcPct val="130000"/>
              </a:lnSpc>
            </a:pPr>
            <a:r>
              <a:rPr lang="fr-FR" sz="7200" i="1" dirty="0"/>
              <a:t>instant message /</a:t>
            </a:r>
            <a:r>
              <a:rPr lang="fr-FR" sz="7200" i="1" dirty="0" err="1"/>
              <a:t>instənt</a:t>
            </a:r>
            <a:r>
              <a:rPr lang="fr-FR" sz="7200" i="1" dirty="0"/>
              <a:t> ˈ</a:t>
            </a:r>
            <a:r>
              <a:rPr lang="fr-FR" sz="7200" i="1" dirty="0" err="1"/>
              <a:t>mesɪdʒ</a:t>
            </a:r>
            <a:r>
              <a:rPr lang="fr-FR" sz="7200" i="1" dirty="0"/>
              <a:t>/ </a:t>
            </a:r>
            <a:r>
              <a:rPr lang="en-US" sz="7200" dirty="0"/>
              <a:t>(n </a:t>
            </a:r>
            <a:r>
              <a:rPr lang="en-US" sz="7200" dirty="0" err="1"/>
              <a:t>phr</a:t>
            </a:r>
            <a:r>
              <a:rPr lang="en-US" sz="7200" dirty="0"/>
              <a:t>)</a:t>
            </a:r>
            <a:r>
              <a:rPr lang="en-US" sz="7200" i="1" dirty="0"/>
              <a:t> </a:t>
            </a:r>
          </a:p>
        </p:txBody>
      </p:sp>
      <p:pic>
        <p:nvPicPr>
          <p:cNvPr id="5124" name="Picture 4" descr="messages animation">
            <a:extLst>
              <a:ext uri="{FF2B5EF4-FFF2-40B4-BE49-F238E27FC236}">
                <a16:creationId xmlns:a16="http://schemas.microsoft.com/office/drawing/2014/main" xmlns="" id="{0DE08BDC-6432-2F81-F86A-DABC3F57D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29337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9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áy Tính Bảng Lenovo Tab M11 4GB 64GB ZADB0134VN | Giá rẻ, trả góp 0%">
            <a:extLst>
              <a:ext uri="{FF2B5EF4-FFF2-40B4-BE49-F238E27FC236}">
                <a16:creationId xmlns:a16="http://schemas.microsoft.com/office/drawing/2014/main" xmlns="" id="{BF66520F-4617-D540-FC9B-373D0DB38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2552700"/>
            <a:ext cx="7487134" cy="7487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39C7ABF-B34F-961D-CBAF-8C80915C0161}"/>
              </a:ext>
            </a:extLst>
          </p:cNvPr>
          <p:cNvSpPr txBox="1"/>
          <p:nvPr/>
        </p:nvSpPr>
        <p:spPr>
          <a:xfrm>
            <a:off x="1199666" y="1409700"/>
            <a:ext cx="16687800" cy="1416350"/>
          </a:xfrm>
          <a:prstGeom prst="rect">
            <a:avLst/>
          </a:prstGeom>
          <a:noFill/>
        </p:spPr>
        <p:txBody>
          <a:bodyPr wrap="square" rtlCol="0">
            <a:spAutoFit/>
          </a:bodyPr>
          <a:lstStyle/>
          <a:p>
            <a:pPr>
              <a:lnSpc>
                <a:spcPct val="130000"/>
              </a:lnSpc>
            </a:pPr>
            <a:r>
              <a:rPr lang="fr-FR" sz="7200" i="1" dirty="0" err="1"/>
              <a:t>tablet</a:t>
            </a:r>
            <a:r>
              <a:rPr lang="fr-FR" sz="7200" i="1" dirty="0"/>
              <a:t> /ˈ</a:t>
            </a:r>
            <a:r>
              <a:rPr lang="fr-FR" sz="7200" i="1" dirty="0" err="1"/>
              <a:t>tæblət</a:t>
            </a:r>
            <a:r>
              <a:rPr lang="fr-FR" sz="7200" i="1" dirty="0"/>
              <a:t>/ </a:t>
            </a:r>
            <a:r>
              <a:rPr lang="en-US" sz="7200" dirty="0"/>
              <a:t>(n)</a:t>
            </a:r>
            <a:r>
              <a:rPr lang="en-US" sz="7200" i="1" dirty="0"/>
              <a:t> </a:t>
            </a:r>
          </a:p>
        </p:txBody>
      </p:sp>
    </p:spTree>
    <p:extLst>
      <p:ext uri="{BB962C8B-B14F-4D97-AF65-F5344CB8AC3E}">
        <p14:creationId xmlns:p14="http://schemas.microsoft.com/office/powerpoint/2010/main" val="102898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acebook - Tải xuống và Cài đặt miễn phí trên Windows | Microsoft Store">
            <a:extLst>
              <a:ext uri="{FF2B5EF4-FFF2-40B4-BE49-F238E27FC236}">
                <a16:creationId xmlns:a16="http://schemas.microsoft.com/office/drawing/2014/main" xmlns="" id="{74A48038-136E-4C77-8AB3-5B363BBB7C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565" y="3932049"/>
            <a:ext cx="2078710" cy="20787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xmlns="" id="{F4E93CCE-65F3-3822-B74E-2CDB77486A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2810" y="38481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nstagram - Wikipedia">
            <a:extLst>
              <a:ext uri="{FF2B5EF4-FFF2-40B4-BE49-F238E27FC236}">
                <a16:creationId xmlns:a16="http://schemas.microsoft.com/office/drawing/2014/main" xmlns="" id="{464BBEEC-A956-1D70-23ED-1E219AFDF2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87200" y="3848100"/>
            <a:ext cx="2065796" cy="206579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reads App icon SVG Vector &amp; PNG Free Download | UXWing">
            <a:extLst>
              <a:ext uri="{FF2B5EF4-FFF2-40B4-BE49-F238E27FC236}">
                <a16:creationId xmlns:a16="http://schemas.microsoft.com/office/drawing/2014/main" xmlns="" id="{EB502839-78BF-6B0D-FE4C-EFAB2080A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65486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witter - Free download and install on Windows | Microsoft Store">
            <a:extLst>
              <a:ext uri="{FF2B5EF4-FFF2-40B4-BE49-F238E27FC236}">
                <a16:creationId xmlns:a16="http://schemas.microsoft.com/office/drawing/2014/main" xmlns="" id="{E02F8297-B55B-954A-F5F2-A5E2BF463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3200" y="65486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D854200-BCBE-2398-B9BB-04788D3BFCB3}"/>
              </a:ext>
            </a:extLst>
          </p:cNvPr>
          <p:cNvSpPr txBox="1"/>
          <p:nvPr/>
        </p:nvSpPr>
        <p:spPr>
          <a:xfrm>
            <a:off x="1295400" y="1187446"/>
            <a:ext cx="16687800" cy="1416350"/>
          </a:xfrm>
          <a:prstGeom prst="rect">
            <a:avLst/>
          </a:prstGeom>
          <a:noFill/>
        </p:spPr>
        <p:txBody>
          <a:bodyPr wrap="square" rtlCol="0">
            <a:spAutoFit/>
          </a:bodyPr>
          <a:lstStyle/>
          <a:p>
            <a:pPr>
              <a:lnSpc>
                <a:spcPct val="130000"/>
              </a:lnSpc>
            </a:pPr>
            <a:r>
              <a:rPr lang="fr-FR" sz="7200" i="1" dirty="0"/>
              <a:t>social media /ˈ</a:t>
            </a:r>
            <a:r>
              <a:rPr lang="fr-FR" sz="7200" i="1" dirty="0" err="1"/>
              <a:t>soʊʃl</a:t>
            </a:r>
            <a:r>
              <a:rPr lang="fr-FR" sz="7200" i="1" dirty="0"/>
              <a:t> ˈ</a:t>
            </a:r>
            <a:r>
              <a:rPr lang="fr-FR" sz="7200" i="1" dirty="0" err="1"/>
              <a:t>miːdiə</a:t>
            </a:r>
            <a:r>
              <a:rPr lang="fr-FR" sz="7200" i="1" dirty="0"/>
              <a:t>/  </a:t>
            </a:r>
            <a:r>
              <a:rPr lang="en-US" sz="7200" dirty="0"/>
              <a:t>(n </a:t>
            </a:r>
            <a:r>
              <a:rPr lang="en-US" sz="7200" dirty="0" err="1"/>
              <a:t>phr</a:t>
            </a:r>
            <a:r>
              <a:rPr lang="en-US" sz="7200" dirty="0"/>
              <a:t>)</a:t>
            </a:r>
            <a:r>
              <a:rPr lang="en-US" sz="7200" i="1" dirty="0"/>
              <a:t> </a:t>
            </a:r>
          </a:p>
        </p:txBody>
      </p:sp>
    </p:spTree>
    <p:extLst>
      <p:ext uri="{BB962C8B-B14F-4D97-AF65-F5344CB8AC3E}">
        <p14:creationId xmlns:p14="http://schemas.microsoft.com/office/powerpoint/2010/main" val="339938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79B7CD-6BF8-A217-83B7-6DE98D1F446A}"/>
              </a:ext>
            </a:extLst>
          </p:cNvPr>
          <p:cNvPicPr>
            <a:picLocks noChangeAspect="1"/>
          </p:cNvPicPr>
          <p:nvPr/>
        </p:nvPicPr>
        <p:blipFill>
          <a:blip r:embed="rId2">
            <a:extLst>
              <a:ext uri="{28A0092B-C50C-407E-A947-70E740481C1C}">
                <a14:useLocalDpi xmlns:a14="http://schemas.microsoft.com/office/drawing/2010/main" val="0"/>
              </a:ext>
            </a:extLst>
          </a:blip>
          <a:srcRect t="4075" b="5555"/>
          <a:stretch/>
        </p:blipFill>
        <p:spPr>
          <a:xfrm>
            <a:off x="9677400" y="-600757"/>
            <a:ext cx="6324600" cy="11488514"/>
          </a:xfrm>
          <a:prstGeom prst="rect">
            <a:avLst/>
          </a:prstGeom>
        </p:spPr>
      </p:pic>
      <p:sp>
        <p:nvSpPr>
          <p:cNvPr id="6" name="Flowchart: Alternate Process 5">
            <a:extLst>
              <a:ext uri="{FF2B5EF4-FFF2-40B4-BE49-F238E27FC236}">
                <a16:creationId xmlns:a16="http://schemas.microsoft.com/office/drawing/2014/main" xmlns="" id="{134D2D59-C152-1B2C-BD56-707DBEEF8D9A}"/>
              </a:ext>
            </a:extLst>
          </p:cNvPr>
          <p:cNvSpPr/>
          <p:nvPr/>
        </p:nvSpPr>
        <p:spPr>
          <a:xfrm>
            <a:off x="9829800" y="3543300"/>
            <a:ext cx="6172200" cy="838200"/>
          </a:xfrm>
          <a:prstGeom prst="flowChartAlternateProcess">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02DCC0F-DC04-923C-6DEF-D212592E239A}"/>
              </a:ext>
            </a:extLst>
          </p:cNvPr>
          <p:cNvSpPr txBox="1"/>
          <p:nvPr/>
        </p:nvSpPr>
        <p:spPr>
          <a:xfrm>
            <a:off x="12115800" y="3543300"/>
            <a:ext cx="3657600" cy="830997"/>
          </a:xfrm>
          <a:prstGeom prst="rect">
            <a:avLst/>
          </a:prstGeom>
          <a:noFill/>
        </p:spPr>
        <p:txBody>
          <a:bodyPr wrap="square" rtlCol="0">
            <a:spAutoFit/>
          </a:bodyPr>
          <a:lstStyle/>
          <a:p>
            <a:r>
              <a:rPr lang="en-US" sz="4800" dirty="0">
                <a:solidFill>
                  <a:schemeClr val="bg1"/>
                </a:solidFill>
              </a:rPr>
              <a:t>install</a:t>
            </a:r>
          </a:p>
        </p:txBody>
      </p:sp>
      <p:pic>
        <p:nvPicPr>
          <p:cNvPr id="9220" name="Picture 4" descr="Point Click Sticker by ISUExtension - Find &amp; Share on GIPHY">
            <a:extLst>
              <a:ext uri="{FF2B5EF4-FFF2-40B4-BE49-F238E27FC236}">
                <a16:creationId xmlns:a16="http://schemas.microsoft.com/office/drawing/2014/main" xmlns="" id="{3D213941-1E34-E67E-AF32-F2A7D40AE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6600" y="37719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29818460-8C5F-EBCF-05E9-D6E8224C6C5A}"/>
              </a:ext>
            </a:extLst>
          </p:cNvPr>
          <p:cNvSpPr txBox="1"/>
          <p:nvPr/>
        </p:nvSpPr>
        <p:spPr>
          <a:xfrm>
            <a:off x="1066800" y="2514680"/>
            <a:ext cx="16687800" cy="1416350"/>
          </a:xfrm>
          <a:prstGeom prst="rect">
            <a:avLst/>
          </a:prstGeom>
          <a:noFill/>
        </p:spPr>
        <p:txBody>
          <a:bodyPr wrap="square" rtlCol="0">
            <a:spAutoFit/>
          </a:bodyPr>
          <a:lstStyle/>
          <a:p>
            <a:pPr>
              <a:lnSpc>
                <a:spcPct val="130000"/>
              </a:lnSpc>
            </a:pPr>
            <a:r>
              <a:rPr lang="fr-FR" sz="7200" i="1" dirty="0" err="1"/>
              <a:t>install</a:t>
            </a:r>
            <a:r>
              <a:rPr lang="fr-FR" sz="7200" i="1" dirty="0"/>
              <a:t> /</a:t>
            </a:r>
            <a:r>
              <a:rPr lang="fr-FR" sz="7200" i="1" dirty="0" err="1"/>
              <a:t>ɪnˈstɑːl</a:t>
            </a:r>
            <a:r>
              <a:rPr lang="fr-FR" sz="7200" i="1" dirty="0"/>
              <a:t>/  </a:t>
            </a:r>
            <a:r>
              <a:rPr lang="en-US" sz="7200" dirty="0"/>
              <a:t>(v)</a:t>
            </a:r>
            <a:r>
              <a:rPr lang="en-US" sz="7200" i="1" dirty="0"/>
              <a:t> </a:t>
            </a:r>
          </a:p>
        </p:txBody>
      </p:sp>
    </p:spTree>
    <p:extLst>
      <p:ext uri="{BB962C8B-B14F-4D97-AF65-F5344CB8AC3E}">
        <p14:creationId xmlns:p14="http://schemas.microsoft.com/office/powerpoint/2010/main" val="131099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1+#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907F10-0964-546F-06C4-2EB5B4C155AD}"/>
              </a:ext>
            </a:extLst>
          </p:cNvPr>
          <p:cNvSpPr txBox="1"/>
          <p:nvPr/>
        </p:nvSpPr>
        <p:spPr>
          <a:xfrm>
            <a:off x="2863049" y="727055"/>
            <a:ext cx="15424952" cy="830997"/>
          </a:xfrm>
          <a:prstGeom prst="rect">
            <a:avLst/>
          </a:prstGeom>
          <a:noFill/>
        </p:spPr>
        <p:txBody>
          <a:bodyPr wrap="square">
            <a:spAutoFit/>
          </a:bodyPr>
          <a:lstStyle/>
          <a:p>
            <a:pPr defTabSz="1371600"/>
            <a:r>
              <a:rPr lang="en-US" sz="4800" b="1" dirty="0">
                <a:solidFill>
                  <a:srgbClr val="0070C0"/>
                </a:solidFill>
                <a:latin typeface="Calibri" panose="020F0502020204030204"/>
              </a:rPr>
              <a:t>Match the underlined words to the pictures and definitions. </a:t>
            </a:r>
          </a:p>
        </p:txBody>
      </p:sp>
      <p:sp>
        <p:nvSpPr>
          <p:cNvPr id="4" name="Rectangle 3">
            <a:extLst>
              <a:ext uri="{FF2B5EF4-FFF2-40B4-BE49-F238E27FC236}">
                <a16:creationId xmlns:a16="http://schemas.microsoft.com/office/drawing/2014/main" xmlns="" id="{3CF11602-D489-812A-EF05-AC296475F408}"/>
              </a:ext>
            </a:extLst>
          </p:cNvPr>
          <p:cNvSpPr/>
          <p:nvPr/>
        </p:nvSpPr>
        <p:spPr>
          <a:xfrm>
            <a:off x="395654" y="821222"/>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a</a:t>
            </a:r>
          </a:p>
        </p:txBody>
      </p:sp>
      <p:sp>
        <p:nvSpPr>
          <p:cNvPr id="5" name="TextBox 4">
            <a:extLst>
              <a:ext uri="{FF2B5EF4-FFF2-40B4-BE49-F238E27FC236}">
                <a16:creationId xmlns:a16="http://schemas.microsoft.com/office/drawing/2014/main" xmlns="" id="{BF6B0E9A-B3AC-8B9A-C69F-8C7A51211F8B}"/>
              </a:ext>
            </a:extLst>
          </p:cNvPr>
          <p:cNvSpPr txBox="1"/>
          <p:nvPr/>
        </p:nvSpPr>
        <p:spPr>
          <a:xfrm>
            <a:off x="3031127" y="1698384"/>
            <a:ext cx="14861220"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install, </a:t>
            </a:r>
            <a:r>
              <a:rPr lang="fr-FR" sz="4800" dirty="0" err="1">
                <a:solidFill>
                  <a:srgbClr val="0070C0"/>
                </a:solidFill>
                <a:latin typeface="Calibri" panose="020F0502020204030204"/>
              </a:rPr>
              <a:t>tablet</a:t>
            </a:r>
            <a:r>
              <a:rPr lang="fr-FR" sz="4800" dirty="0">
                <a:solidFill>
                  <a:srgbClr val="0070C0"/>
                </a:solidFill>
                <a:latin typeface="Calibri" panose="020F0502020204030204"/>
              </a:rPr>
              <a:t>, instant messages, social media, charge, post </a:t>
            </a:r>
            <a:endParaRPr lang="en-US" sz="4800" dirty="0">
              <a:solidFill>
                <a:srgbClr val="0070C0"/>
              </a:solidFill>
              <a:latin typeface="Calibri" panose="020F0502020204030204"/>
            </a:endParaRPr>
          </a:p>
        </p:txBody>
      </p:sp>
      <p:pic>
        <p:nvPicPr>
          <p:cNvPr id="7" name="Picture 6">
            <a:extLst>
              <a:ext uri="{FF2B5EF4-FFF2-40B4-BE49-F238E27FC236}">
                <a16:creationId xmlns:a16="http://schemas.microsoft.com/office/drawing/2014/main" xmlns="" id="{1D08F069-7902-9AAD-22A2-6BF4B5B13838}"/>
              </a:ext>
            </a:extLst>
          </p:cNvPr>
          <p:cNvPicPr>
            <a:picLocks noChangeAspect="1"/>
          </p:cNvPicPr>
          <p:nvPr/>
        </p:nvPicPr>
        <p:blipFill>
          <a:blip r:embed="rId2"/>
          <a:stretch>
            <a:fillRect/>
          </a:stretch>
        </p:blipFill>
        <p:spPr>
          <a:xfrm>
            <a:off x="1066799" y="2698419"/>
            <a:ext cx="12901751" cy="4031174"/>
          </a:xfrm>
          <a:prstGeom prst="rect">
            <a:avLst/>
          </a:prstGeom>
        </p:spPr>
      </p:pic>
      <p:sp>
        <p:nvSpPr>
          <p:cNvPr id="2" name="TextBox 1">
            <a:extLst>
              <a:ext uri="{FF2B5EF4-FFF2-40B4-BE49-F238E27FC236}">
                <a16:creationId xmlns:a16="http://schemas.microsoft.com/office/drawing/2014/main" xmlns="" id="{ACB00DC7-A2BD-6A7F-3B77-09AAC2A9AB7E}"/>
              </a:ext>
            </a:extLst>
          </p:cNvPr>
          <p:cNvSpPr txBox="1"/>
          <p:nvPr/>
        </p:nvSpPr>
        <p:spPr>
          <a:xfrm>
            <a:off x="1219200" y="6589260"/>
            <a:ext cx="14486594" cy="2970685"/>
          </a:xfrm>
          <a:prstGeom prst="rect">
            <a:avLst/>
          </a:prstGeom>
          <a:noFill/>
        </p:spPr>
        <p:txBody>
          <a:bodyPr wrap="square">
            <a:spAutoFit/>
          </a:bodyPr>
          <a:lstStyle/>
          <a:p>
            <a:pPr>
              <a:lnSpc>
                <a:spcPct val="150000"/>
              </a:lnSpc>
            </a:pPr>
            <a:r>
              <a:rPr lang="en-US" sz="3200" dirty="0"/>
              <a:t>4. websites where you can post photos and videos, and write </a:t>
            </a:r>
          </a:p>
          <a:p>
            <a:pPr>
              <a:lnSpc>
                <a:spcPct val="150000"/>
              </a:lnSpc>
            </a:pPr>
            <a:r>
              <a:rPr lang="en-US" sz="3200" dirty="0"/>
              <a:t>messages to friends _____________</a:t>
            </a:r>
          </a:p>
          <a:p>
            <a:pPr>
              <a:lnSpc>
                <a:spcPct val="150000"/>
              </a:lnSpc>
            </a:pPr>
            <a:r>
              <a:rPr lang="en-US" sz="3200" dirty="0"/>
              <a:t>5. display something in a public place or online ____________</a:t>
            </a:r>
          </a:p>
          <a:p>
            <a:pPr>
              <a:lnSpc>
                <a:spcPct val="150000"/>
              </a:lnSpc>
            </a:pPr>
            <a:r>
              <a:rPr lang="en-US" sz="3200" dirty="0"/>
              <a:t>6. make an app or game ready to use after downloading it ____________</a:t>
            </a:r>
          </a:p>
        </p:txBody>
      </p:sp>
    </p:spTree>
    <p:extLst>
      <p:ext uri="{BB962C8B-B14F-4D97-AF65-F5344CB8AC3E}">
        <p14:creationId xmlns:p14="http://schemas.microsoft.com/office/powerpoint/2010/main" val="4261329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F20E00-D8EE-6912-47EB-80F044BD4CB3}"/>
              </a:ext>
            </a:extLst>
          </p:cNvPr>
          <p:cNvPicPr>
            <a:picLocks noChangeAspect="1"/>
          </p:cNvPicPr>
          <p:nvPr/>
        </p:nvPicPr>
        <p:blipFill>
          <a:blip r:embed="rId2"/>
          <a:stretch>
            <a:fillRect/>
          </a:stretch>
        </p:blipFill>
        <p:spPr>
          <a:xfrm>
            <a:off x="533400" y="1562100"/>
            <a:ext cx="14478000" cy="4523675"/>
          </a:xfrm>
          <a:prstGeom prst="rect">
            <a:avLst/>
          </a:prstGeom>
        </p:spPr>
      </p:pic>
      <p:sp>
        <p:nvSpPr>
          <p:cNvPr id="5" name="TextBox 4">
            <a:extLst>
              <a:ext uri="{FF2B5EF4-FFF2-40B4-BE49-F238E27FC236}">
                <a16:creationId xmlns:a16="http://schemas.microsoft.com/office/drawing/2014/main" xmlns="" id="{4AADF9F0-04CA-92A7-A05B-7E6457F4FB5B}"/>
              </a:ext>
            </a:extLst>
          </p:cNvPr>
          <p:cNvSpPr txBox="1"/>
          <p:nvPr/>
        </p:nvSpPr>
        <p:spPr>
          <a:xfrm>
            <a:off x="762000" y="5886987"/>
            <a:ext cx="18288000" cy="3690241"/>
          </a:xfrm>
          <a:prstGeom prst="rect">
            <a:avLst/>
          </a:prstGeom>
          <a:noFill/>
        </p:spPr>
        <p:txBody>
          <a:bodyPr wrap="square">
            <a:spAutoFit/>
          </a:bodyPr>
          <a:lstStyle/>
          <a:p>
            <a:pPr>
              <a:lnSpc>
                <a:spcPct val="150000"/>
              </a:lnSpc>
            </a:pPr>
            <a:r>
              <a:rPr lang="en-US" sz="4000" dirty="0"/>
              <a:t>4. websites where you can post photos and videos, and write </a:t>
            </a:r>
          </a:p>
          <a:p>
            <a:pPr>
              <a:lnSpc>
                <a:spcPct val="150000"/>
              </a:lnSpc>
            </a:pPr>
            <a:r>
              <a:rPr lang="en-US" sz="4000" dirty="0"/>
              <a:t>messages to friends _____________</a:t>
            </a:r>
          </a:p>
          <a:p>
            <a:pPr>
              <a:lnSpc>
                <a:spcPct val="150000"/>
              </a:lnSpc>
            </a:pPr>
            <a:r>
              <a:rPr lang="en-US" sz="4000" dirty="0"/>
              <a:t>5. display something in a public place or online ____________</a:t>
            </a:r>
          </a:p>
          <a:p>
            <a:pPr>
              <a:lnSpc>
                <a:spcPct val="150000"/>
              </a:lnSpc>
            </a:pPr>
            <a:r>
              <a:rPr lang="en-US" sz="4000" dirty="0"/>
              <a:t>6. make an app or game ready to use after downloading it ____________</a:t>
            </a:r>
          </a:p>
        </p:txBody>
      </p:sp>
      <p:sp>
        <p:nvSpPr>
          <p:cNvPr id="6" name="TextBox 5">
            <a:extLst>
              <a:ext uri="{FF2B5EF4-FFF2-40B4-BE49-F238E27FC236}">
                <a16:creationId xmlns:a16="http://schemas.microsoft.com/office/drawing/2014/main" xmlns="" id="{E0ECEFED-FD56-3962-0109-497CBD4FA401}"/>
              </a:ext>
            </a:extLst>
          </p:cNvPr>
          <p:cNvSpPr txBox="1"/>
          <p:nvPr/>
        </p:nvSpPr>
        <p:spPr>
          <a:xfrm>
            <a:off x="341790" y="691045"/>
            <a:ext cx="1715610" cy="830997"/>
          </a:xfrm>
          <a:prstGeom prst="rect">
            <a:avLst/>
          </a:prstGeom>
          <a:solidFill>
            <a:schemeClr val="accent6">
              <a:lumMod val="20000"/>
              <a:lumOff val="80000"/>
            </a:schemeClr>
          </a:solidFill>
        </p:spPr>
        <p:txBody>
          <a:bodyPr wrap="square" rtlCol="0">
            <a:spAutoFit/>
          </a:bodyPr>
          <a:lstStyle/>
          <a:p>
            <a:pPr defTabSz="1371600"/>
            <a:r>
              <a:rPr lang="fr-FR" sz="4800" dirty="0" err="1">
                <a:solidFill>
                  <a:srgbClr val="0070C0"/>
                </a:solidFill>
                <a:latin typeface="Calibri" panose="020F0502020204030204"/>
              </a:rPr>
              <a:t>install</a:t>
            </a:r>
            <a:endParaRPr lang="en-US" sz="4800" dirty="0">
              <a:solidFill>
                <a:srgbClr val="0070C0"/>
              </a:solidFill>
              <a:latin typeface="Calibri" panose="020F0502020204030204"/>
            </a:endParaRPr>
          </a:p>
        </p:txBody>
      </p:sp>
      <p:sp>
        <p:nvSpPr>
          <p:cNvPr id="7" name="TextBox 6">
            <a:extLst>
              <a:ext uri="{FF2B5EF4-FFF2-40B4-BE49-F238E27FC236}">
                <a16:creationId xmlns:a16="http://schemas.microsoft.com/office/drawing/2014/main" xmlns="" id="{7759C649-1137-00BB-F0C4-0C76BD1A890D}"/>
              </a:ext>
            </a:extLst>
          </p:cNvPr>
          <p:cNvSpPr txBox="1"/>
          <p:nvPr/>
        </p:nvSpPr>
        <p:spPr>
          <a:xfrm>
            <a:off x="2286000" y="691044"/>
            <a:ext cx="1715610" cy="830997"/>
          </a:xfrm>
          <a:prstGeom prst="rect">
            <a:avLst/>
          </a:prstGeom>
          <a:solidFill>
            <a:schemeClr val="accent6">
              <a:lumMod val="20000"/>
              <a:lumOff val="80000"/>
            </a:schemeClr>
          </a:solidFill>
        </p:spPr>
        <p:txBody>
          <a:bodyPr wrap="square" rtlCol="0">
            <a:spAutoFit/>
          </a:bodyPr>
          <a:lstStyle/>
          <a:p>
            <a:pPr defTabSz="1371600"/>
            <a:r>
              <a:rPr lang="fr-FR" sz="4800" dirty="0" err="1">
                <a:solidFill>
                  <a:srgbClr val="0070C0"/>
                </a:solidFill>
                <a:latin typeface="Calibri" panose="020F0502020204030204"/>
              </a:rPr>
              <a:t>tablet</a:t>
            </a:r>
            <a:endParaRPr lang="en-US" sz="4800" dirty="0">
              <a:solidFill>
                <a:srgbClr val="0070C0"/>
              </a:solidFill>
              <a:latin typeface="Calibri" panose="020F0502020204030204"/>
            </a:endParaRPr>
          </a:p>
        </p:txBody>
      </p:sp>
      <p:sp>
        <p:nvSpPr>
          <p:cNvPr id="8" name="TextBox 7">
            <a:extLst>
              <a:ext uri="{FF2B5EF4-FFF2-40B4-BE49-F238E27FC236}">
                <a16:creationId xmlns:a16="http://schemas.microsoft.com/office/drawing/2014/main" xmlns="" id="{87175136-BDC1-0FAA-3B9D-B63988B90761}"/>
              </a:ext>
            </a:extLst>
          </p:cNvPr>
          <p:cNvSpPr txBox="1"/>
          <p:nvPr/>
        </p:nvSpPr>
        <p:spPr>
          <a:xfrm>
            <a:off x="4230210" y="691043"/>
            <a:ext cx="4512673"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instant messages</a:t>
            </a:r>
            <a:endParaRPr lang="en-US" sz="4800" dirty="0">
              <a:solidFill>
                <a:srgbClr val="0070C0"/>
              </a:solidFill>
              <a:latin typeface="Calibri" panose="020F0502020204030204"/>
            </a:endParaRPr>
          </a:p>
        </p:txBody>
      </p:sp>
      <p:sp>
        <p:nvSpPr>
          <p:cNvPr id="9" name="TextBox 8">
            <a:extLst>
              <a:ext uri="{FF2B5EF4-FFF2-40B4-BE49-F238E27FC236}">
                <a16:creationId xmlns:a16="http://schemas.microsoft.com/office/drawing/2014/main" xmlns="" id="{0E47A3E9-B79E-29CF-8474-A3F6B1D153D5}"/>
              </a:ext>
            </a:extLst>
          </p:cNvPr>
          <p:cNvSpPr txBox="1"/>
          <p:nvPr/>
        </p:nvSpPr>
        <p:spPr>
          <a:xfrm>
            <a:off x="8971483" y="691042"/>
            <a:ext cx="3701595"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social media</a:t>
            </a:r>
            <a:endParaRPr lang="en-US" sz="4800" dirty="0">
              <a:solidFill>
                <a:srgbClr val="0070C0"/>
              </a:solidFill>
              <a:latin typeface="Calibri" panose="020F0502020204030204"/>
            </a:endParaRPr>
          </a:p>
        </p:txBody>
      </p:sp>
      <p:sp>
        <p:nvSpPr>
          <p:cNvPr id="10" name="TextBox 9">
            <a:extLst>
              <a:ext uri="{FF2B5EF4-FFF2-40B4-BE49-F238E27FC236}">
                <a16:creationId xmlns:a16="http://schemas.microsoft.com/office/drawing/2014/main" xmlns="" id="{67B7D1A1-02BB-847E-6294-13F086D82277}"/>
              </a:ext>
            </a:extLst>
          </p:cNvPr>
          <p:cNvSpPr txBox="1"/>
          <p:nvPr/>
        </p:nvSpPr>
        <p:spPr>
          <a:xfrm>
            <a:off x="12857085" y="683401"/>
            <a:ext cx="2401410"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charge</a:t>
            </a:r>
            <a:endParaRPr lang="en-US" sz="4800" dirty="0">
              <a:solidFill>
                <a:srgbClr val="0070C0"/>
              </a:solidFill>
              <a:latin typeface="Calibri" panose="020F0502020204030204"/>
            </a:endParaRPr>
          </a:p>
        </p:txBody>
      </p:sp>
      <p:sp>
        <p:nvSpPr>
          <p:cNvPr id="11" name="TextBox 10">
            <a:extLst>
              <a:ext uri="{FF2B5EF4-FFF2-40B4-BE49-F238E27FC236}">
                <a16:creationId xmlns:a16="http://schemas.microsoft.com/office/drawing/2014/main" xmlns="" id="{79779714-DB04-76C3-B66F-6E6E4C634248}"/>
              </a:ext>
            </a:extLst>
          </p:cNvPr>
          <p:cNvSpPr txBox="1"/>
          <p:nvPr/>
        </p:nvSpPr>
        <p:spPr>
          <a:xfrm>
            <a:off x="15656966" y="683401"/>
            <a:ext cx="1491712"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post </a:t>
            </a:r>
            <a:endParaRPr lang="en-US" sz="4800" dirty="0">
              <a:solidFill>
                <a:srgbClr val="0070C0"/>
              </a:solidFill>
              <a:latin typeface="Calibri" panose="020F0502020204030204"/>
            </a:endParaRPr>
          </a:p>
        </p:txBody>
      </p:sp>
      <p:sp>
        <p:nvSpPr>
          <p:cNvPr id="12" name="TextBox 11">
            <a:extLst>
              <a:ext uri="{FF2B5EF4-FFF2-40B4-BE49-F238E27FC236}">
                <a16:creationId xmlns:a16="http://schemas.microsoft.com/office/drawing/2014/main" xmlns="" id="{0191607D-1631-C1C0-6B97-A5BFACCE74D2}"/>
              </a:ext>
            </a:extLst>
          </p:cNvPr>
          <p:cNvSpPr txBox="1"/>
          <p:nvPr/>
        </p:nvSpPr>
        <p:spPr>
          <a:xfrm>
            <a:off x="5943600" y="5143500"/>
            <a:ext cx="4512673"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instant messages</a:t>
            </a:r>
            <a:endParaRPr lang="en-US" sz="4800" dirty="0">
              <a:solidFill>
                <a:srgbClr val="0070C0"/>
              </a:solidFill>
              <a:latin typeface="Calibri" panose="020F0502020204030204"/>
            </a:endParaRPr>
          </a:p>
        </p:txBody>
      </p:sp>
      <p:sp>
        <p:nvSpPr>
          <p:cNvPr id="13" name="TextBox 12">
            <a:extLst>
              <a:ext uri="{FF2B5EF4-FFF2-40B4-BE49-F238E27FC236}">
                <a16:creationId xmlns:a16="http://schemas.microsoft.com/office/drawing/2014/main" xmlns="" id="{6DC25AA3-DB9D-7F60-DE55-70F503A224B5}"/>
              </a:ext>
            </a:extLst>
          </p:cNvPr>
          <p:cNvSpPr txBox="1"/>
          <p:nvPr/>
        </p:nvSpPr>
        <p:spPr>
          <a:xfrm>
            <a:off x="11472373" y="5133274"/>
            <a:ext cx="2401410"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charge</a:t>
            </a:r>
            <a:endParaRPr lang="en-US" sz="4800" dirty="0">
              <a:solidFill>
                <a:srgbClr val="0070C0"/>
              </a:solidFill>
              <a:latin typeface="Calibri" panose="020F0502020204030204"/>
            </a:endParaRPr>
          </a:p>
        </p:txBody>
      </p:sp>
      <p:sp>
        <p:nvSpPr>
          <p:cNvPr id="14" name="TextBox 13">
            <a:extLst>
              <a:ext uri="{FF2B5EF4-FFF2-40B4-BE49-F238E27FC236}">
                <a16:creationId xmlns:a16="http://schemas.microsoft.com/office/drawing/2014/main" xmlns="" id="{0ECB1427-7A71-A37F-B230-512B90BFDBB8}"/>
              </a:ext>
            </a:extLst>
          </p:cNvPr>
          <p:cNvSpPr txBox="1"/>
          <p:nvPr/>
        </p:nvSpPr>
        <p:spPr>
          <a:xfrm>
            <a:off x="5269888" y="6901110"/>
            <a:ext cx="3701595"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social media</a:t>
            </a:r>
            <a:endParaRPr lang="en-US" sz="4800" dirty="0">
              <a:solidFill>
                <a:srgbClr val="0070C0"/>
              </a:solidFill>
              <a:latin typeface="Calibri" panose="020F0502020204030204"/>
            </a:endParaRPr>
          </a:p>
        </p:txBody>
      </p:sp>
      <p:sp>
        <p:nvSpPr>
          <p:cNvPr id="15" name="TextBox 14">
            <a:extLst>
              <a:ext uri="{FF2B5EF4-FFF2-40B4-BE49-F238E27FC236}">
                <a16:creationId xmlns:a16="http://schemas.microsoft.com/office/drawing/2014/main" xmlns="" id="{A524D214-2116-865A-DE69-77CF33C8C431}"/>
              </a:ext>
            </a:extLst>
          </p:cNvPr>
          <p:cNvSpPr txBox="1"/>
          <p:nvPr/>
        </p:nvSpPr>
        <p:spPr>
          <a:xfrm>
            <a:off x="11365373" y="7819708"/>
            <a:ext cx="1491712" cy="830997"/>
          </a:xfrm>
          <a:prstGeom prst="rect">
            <a:avLst/>
          </a:prstGeom>
          <a:solidFill>
            <a:schemeClr val="accent6">
              <a:lumMod val="20000"/>
              <a:lumOff val="80000"/>
            </a:schemeClr>
          </a:solidFill>
        </p:spPr>
        <p:txBody>
          <a:bodyPr wrap="square" rtlCol="0">
            <a:spAutoFit/>
          </a:bodyPr>
          <a:lstStyle/>
          <a:p>
            <a:pPr defTabSz="1371600"/>
            <a:r>
              <a:rPr lang="fr-FR" sz="4800" dirty="0">
                <a:solidFill>
                  <a:srgbClr val="0070C0"/>
                </a:solidFill>
                <a:latin typeface="Calibri" panose="020F0502020204030204"/>
              </a:rPr>
              <a:t>post </a:t>
            </a:r>
            <a:endParaRPr lang="en-US" sz="4800" dirty="0">
              <a:solidFill>
                <a:srgbClr val="0070C0"/>
              </a:solidFill>
              <a:latin typeface="Calibri" panose="020F0502020204030204"/>
            </a:endParaRPr>
          </a:p>
        </p:txBody>
      </p:sp>
      <p:sp>
        <p:nvSpPr>
          <p:cNvPr id="16" name="TextBox 15">
            <a:extLst>
              <a:ext uri="{FF2B5EF4-FFF2-40B4-BE49-F238E27FC236}">
                <a16:creationId xmlns:a16="http://schemas.microsoft.com/office/drawing/2014/main" xmlns="" id="{AD4CDCB0-5DD8-0111-A7BA-9A1976F9F75E}"/>
              </a:ext>
            </a:extLst>
          </p:cNvPr>
          <p:cNvSpPr txBox="1"/>
          <p:nvPr/>
        </p:nvSpPr>
        <p:spPr>
          <a:xfrm>
            <a:off x="13295790" y="8728228"/>
            <a:ext cx="1715610" cy="830997"/>
          </a:xfrm>
          <a:prstGeom prst="rect">
            <a:avLst/>
          </a:prstGeom>
          <a:solidFill>
            <a:schemeClr val="accent6">
              <a:lumMod val="20000"/>
              <a:lumOff val="80000"/>
            </a:schemeClr>
          </a:solidFill>
        </p:spPr>
        <p:txBody>
          <a:bodyPr wrap="square" rtlCol="0">
            <a:spAutoFit/>
          </a:bodyPr>
          <a:lstStyle/>
          <a:p>
            <a:pPr defTabSz="1371600"/>
            <a:r>
              <a:rPr lang="fr-FR" sz="4800" dirty="0" err="1">
                <a:solidFill>
                  <a:srgbClr val="0070C0"/>
                </a:solidFill>
                <a:latin typeface="Calibri" panose="020F0502020204030204"/>
              </a:rPr>
              <a:t>install</a:t>
            </a:r>
            <a:endParaRPr lang="en-US" sz="4800" dirty="0">
              <a:solidFill>
                <a:srgbClr val="0070C0"/>
              </a:solidFill>
              <a:latin typeface="Calibri" panose="020F0502020204030204"/>
            </a:endParaRPr>
          </a:p>
        </p:txBody>
      </p:sp>
    </p:spTree>
    <p:extLst>
      <p:ext uri="{BB962C8B-B14F-4D97-AF65-F5344CB8AC3E}">
        <p14:creationId xmlns:p14="http://schemas.microsoft.com/office/powerpoint/2010/main" val="256990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xit" presetSubtype="0" fill="hold" grpId="0"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xit" presetSubtype="0" fill="hold" grpId="0"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91BF275-BD61-831F-BFE6-EB900BC922F0}"/>
              </a:ext>
            </a:extLst>
          </p:cNvPr>
          <p:cNvSpPr txBox="1"/>
          <p:nvPr/>
        </p:nvSpPr>
        <p:spPr>
          <a:xfrm>
            <a:off x="2909657" y="821222"/>
            <a:ext cx="14774663" cy="1569660"/>
          </a:xfrm>
          <a:prstGeom prst="rect">
            <a:avLst/>
          </a:prstGeom>
          <a:noFill/>
        </p:spPr>
        <p:txBody>
          <a:bodyPr wrap="square">
            <a:spAutoFit/>
          </a:bodyPr>
          <a:lstStyle/>
          <a:p>
            <a:pPr defTabSz="1371600"/>
            <a:r>
              <a:rPr lang="en-US" sz="4800" b="1" dirty="0">
                <a:solidFill>
                  <a:srgbClr val="4472C4"/>
                </a:solidFill>
                <a:latin typeface="Calibri" panose="020F0502020204030204"/>
              </a:rPr>
              <a:t>In pairs: Talk about how and when people use smart devices. </a:t>
            </a:r>
            <a:r>
              <a:rPr lang="en-US" sz="4800" b="1" dirty="0">
                <a:solidFill>
                  <a:srgbClr val="FF0000"/>
                </a:solidFill>
                <a:latin typeface="Calibri" panose="020F0502020204030204"/>
              </a:rPr>
              <a:t>What do you like to do on a smart device? Why?</a:t>
            </a:r>
          </a:p>
        </p:txBody>
      </p:sp>
      <p:sp>
        <p:nvSpPr>
          <p:cNvPr id="4" name="Rectangle 3">
            <a:extLst>
              <a:ext uri="{FF2B5EF4-FFF2-40B4-BE49-F238E27FC236}">
                <a16:creationId xmlns:a16="http://schemas.microsoft.com/office/drawing/2014/main" xmlns="" id="{B0967BBA-DF60-EF1B-D7AB-B4C3455E8D56}"/>
              </a:ext>
            </a:extLst>
          </p:cNvPr>
          <p:cNvSpPr/>
          <p:nvPr/>
        </p:nvSpPr>
        <p:spPr>
          <a:xfrm>
            <a:off x="395654" y="821222"/>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b</a:t>
            </a:r>
          </a:p>
        </p:txBody>
      </p:sp>
      <p:sp>
        <p:nvSpPr>
          <p:cNvPr id="5" name="Speech Bubble: Oval 4">
            <a:extLst>
              <a:ext uri="{FF2B5EF4-FFF2-40B4-BE49-F238E27FC236}">
                <a16:creationId xmlns:a16="http://schemas.microsoft.com/office/drawing/2014/main" xmlns="" id="{B8FAFF7B-7476-A2C8-2225-8CBD3C40DECF}"/>
              </a:ext>
            </a:extLst>
          </p:cNvPr>
          <p:cNvSpPr/>
          <p:nvPr/>
        </p:nvSpPr>
        <p:spPr>
          <a:xfrm>
            <a:off x="1066800" y="3172657"/>
            <a:ext cx="7590408" cy="3941685"/>
          </a:xfrm>
          <a:prstGeom prst="wedgeEllipseCallout">
            <a:avLst>
              <a:gd name="adj1" fmla="val 48641"/>
              <a:gd name="adj2" fmla="val 78378"/>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800" dirty="0">
                <a:solidFill>
                  <a:srgbClr val="4472C4"/>
                </a:solidFill>
              </a:rPr>
              <a:t>I like to use my phone to listen to music because it helps me relax.</a:t>
            </a:r>
          </a:p>
        </p:txBody>
      </p:sp>
      <p:sp>
        <p:nvSpPr>
          <p:cNvPr id="6" name="Speech Bubble: Oval 5">
            <a:extLst>
              <a:ext uri="{FF2B5EF4-FFF2-40B4-BE49-F238E27FC236}">
                <a16:creationId xmlns:a16="http://schemas.microsoft.com/office/drawing/2014/main" xmlns="" id="{CAE9FCEA-92A8-D227-8BE2-A2A19B1E59E8}"/>
              </a:ext>
            </a:extLst>
          </p:cNvPr>
          <p:cNvSpPr/>
          <p:nvPr/>
        </p:nvSpPr>
        <p:spPr>
          <a:xfrm>
            <a:off x="10291822" y="3172657"/>
            <a:ext cx="7590408" cy="3941685"/>
          </a:xfrm>
          <a:prstGeom prst="wedgeEllipseCallout">
            <a:avLst>
              <a:gd name="adj1" fmla="val -41535"/>
              <a:gd name="adj2" fmla="val 74662"/>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1371600">
              <a:defRPr/>
            </a:pPr>
            <a:r>
              <a:rPr lang="en-US" sz="4800" dirty="0">
                <a:solidFill>
                  <a:srgbClr val="4472C4"/>
                </a:solidFill>
              </a:rPr>
              <a:t>I use my tablet to read e-book and watch videos</a:t>
            </a:r>
          </a:p>
        </p:txBody>
      </p:sp>
    </p:spTree>
    <p:extLst>
      <p:ext uri="{BB962C8B-B14F-4D97-AF65-F5344CB8AC3E}">
        <p14:creationId xmlns:p14="http://schemas.microsoft.com/office/powerpoint/2010/main" val="13021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7DFB51-C5AE-4DF0-C2A2-D919482786FD}"/>
              </a:ext>
            </a:extLst>
          </p:cNvPr>
          <p:cNvSpPr txBox="1"/>
          <p:nvPr/>
        </p:nvSpPr>
        <p:spPr>
          <a:xfrm>
            <a:off x="3429000" y="594743"/>
            <a:ext cx="16687800" cy="1306063"/>
          </a:xfrm>
          <a:prstGeom prst="rect">
            <a:avLst/>
          </a:prstGeom>
          <a:noFill/>
        </p:spPr>
        <p:txBody>
          <a:bodyPr wrap="square" rtlCol="0">
            <a:spAutoFit/>
          </a:bodyPr>
          <a:lstStyle/>
          <a:p>
            <a:pPr>
              <a:lnSpc>
                <a:spcPct val="130000"/>
              </a:lnSpc>
            </a:pPr>
            <a:r>
              <a:rPr lang="en-US" sz="6600" i="1" dirty="0"/>
              <a:t>Let’s do a chain-speaking activity </a:t>
            </a:r>
          </a:p>
        </p:txBody>
      </p:sp>
      <p:grpSp>
        <p:nvGrpSpPr>
          <p:cNvPr id="16" name="Group 15">
            <a:extLst>
              <a:ext uri="{FF2B5EF4-FFF2-40B4-BE49-F238E27FC236}">
                <a16:creationId xmlns:a16="http://schemas.microsoft.com/office/drawing/2014/main" xmlns="" id="{6693C622-CF82-A24E-BD73-FCEC46A7B6FB}"/>
              </a:ext>
            </a:extLst>
          </p:cNvPr>
          <p:cNvGrpSpPr/>
          <p:nvPr/>
        </p:nvGrpSpPr>
        <p:grpSpPr>
          <a:xfrm>
            <a:off x="3657599" y="2400300"/>
            <a:ext cx="10744202" cy="5019325"/>
            <a:chOff x="3657599" y="2400300"/>
            <a:chExt cx="10744202" cy="5019325"/>
          </a:xfrm>
        </p:grpSpPr>
        <p:pic>
          <p:nvPicPr>
            <p:cNvPr id="10244" name="Picture 4" descr="Premium Vector | Opposites concept STAND and SIT educational word card">
              <a:extLst>
                <a:ext uri="{FF2B5EF4-FFF2-40B4-BE49-F238E27FC236}">
                  <a16:creationId xmlns:a16="http://schemas.microsoft.com/office/drawing/2014/main" xmlns="" id="{1B72BC68-2204-8581-0A09-BB665BFE1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6" r="50000" b="24775"/>
            <a:stretch/>
          </p:blipFill>
          <p:spPr bwMode="auto">
            <a:xfrm flipH="1">
              <a:off x="3657599" y="2400300"/>
              <a:ext cx="4448263" cy="50193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ducational Word Card Schoolkid Vector Template Stock Vector (Royalty Free)  1521423572 | Shutterstock">
              <a:extLst>
                <a:ext uri="{FF2B5EF4-FFF2-40B4-BE49-F238E27FC236}">
                  <a16:creationId xmlns:a16="http://schemas.microsoft.com/office/drawing/2014/main" xmlns="" id="{76636129-F1CF-17FB-265A-5226753D02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27143"/>
            <a:stretch/>
          </p:blipFill>
          <p:spPr bwMode="auto">
            <a:xfrm>
              <a:off x="10591800" y="3154975"/>
              <a:ext cx="3810001" cy="424721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ducational word card with schoolkid vector template. Flash card for  foreign language with school student. Opposites concept, stand and sit.  Little schoolgirl flat illustration with typography Stock Vector | Adobe  Stock">
              <a:extLst>
                <a:ext uri="{FF2B5EF4-FFF2-40B4-BE49-F238E27FC236}">
                  <a16:creationId xmlns:a16="http://schemas.microsoft.com/office/drawing/2014/main" xmlns="" id="{2EE39E5B-281E-27C9-7184-2BC4B0C343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00" b="25507"/>
            <a:stretch/>
          </p:blipFill>
          <p:spPr bwMode="auto">
            <a:xfrm>
              <a:off x="7772400" y="3171970"/>
              <a:ext cx="3429385" cy="394306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xmlns="" id="{03F878A6-2541-1E30-81D4-17811BB0C348}"/>
                </a:ext>
              </a:extLst>
            </p:cNvPr>
            <p:cNvSpPr/>
            <p:nvPr/>
          </p:nvSpPr>
          <p:spPr>
            <a:xfrm>
              <a:off x="4600935" y="3009900"/>
              <a:ext cx="1524000" cy="762000"/>
            </a:xfrm>
            <a:prstGeom prst="wedgeEllipseCallout">
              <a:avLst>
                <a:gd name="adj1" fmla="val 48320"/>
                <a:gd name="adj2" fmla="val 6250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29815ECF-B7AF-9364-4B5A-593EE8146AF6}"/>
              </a:ext>
            </a:extLst>
          </p:cNvPr>
          <p:cNvGrpSpPr/>
          <p:nvPr/>
        </p:nvGrpSpPr>
        <p:grpSpPr>
          <a:xfrm>
            <a:off x="4162145" y="2477384"/>
            <a:ext cx="10474714" cy="5019325"/>
            <a:chOff x="4330430" y="6434167"/>
            <a:chExt cx="10474714" cy="5019325"/>
          </a:xfrm>
        </p:grpSpPr>
        <p:pic>
          <p:nvPicPr>
            <p:cNvPr id="5" name="Picture 8" descr="Educational word card with schoolkid vector template. Flash card for  foreign language with school student. Opposites concept, stand and sit.  Little schoolgirl flat illustration with typography Stock Vector | Adobe  Stock">
              <a:extLst>
                <a:ext uri="{FF2B5EF4-FFF2-40B4-BE49-F238E27FC236}">
                  <a16:creationId xmlns:a16="http://schemas.microsoft.com/office/drawing/2014/main" xmlns="" id="{61461482-A572-FB47-4BD0-4567B79FED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29" t="845" r="49671" b="24662"/>
            <a:stretch/>
          </p:blipFill>
          <p:spPr bwMode="auto">
            <a:xfrm flipH="1">
              <a:off x="7336798" y="6585786"/>
              <a:ext cx="3810001" cy="43806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ducational Word Card Schoolkid Vector Template Stock Vector (Royalty Free)  1521423572 | Shutterstock">
              <a:extLst>
                <a:ext uri="{FF2B5EF4-FFF2-40B4-BE49-F238E27FC236}">
                  <a16:creationId xmlns:a16="http://schemas.microsoft.com/office/drawing/2014/main" xmlns="" id="{A7A02E07-6D88-00B3-DA8F-D59212DAE5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27143"/>
            <a:stretch/>
          </p:blipFill>
          <p:spPr bwMode="auto">
            <a:xfrm>
              <a:off x="10995143" y="6820223"/>
              <a:ext cx="3810001" cy="42472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remium Vector | Opposites concept STAND and SIT educational word card">
              <a:extLst>
                <a:ext uri="{FF2B5EF4-FFF2-40B4-BE49-F238E27FC236}">
                  <a16:creationId xmlns:a16="http://schemas.microsoft.com/office/drawing/2014/main" xmlns="" id="{15607723-38ED-23EB-AB13-10B26571C9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68" t="481" r="8253" b="24294"/>
            <a:stretch/>
          </p:blipFill>
          <p:spPr bwMode="auto">
            <a:xfrm>
              <a:off x="4330430" y="6434167"/>
              <a:ext cx="3102599" cy="5019325"/>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xmlns="" id="{AAE4E71C-E548-52FA-09C4-5E4D55EAF84A}"/>
                </a:ext>
              </a:extLst>
            </p:cNvPr>
            <p:cNvSpPr/>
            <p:nvPr/>
          </p:nvSpPr>
          <p:spPr>
            <a:xfrm>
              <a:off x="6774530" y="6885649"/>
              <a:ext cx="1524000" cy="762000"/>
            </a:xfrm>
            <a:prstGeom prst="wedgeEllipseCallout">
              <a:avLst>
                <a:gd name="adj1" fmla="val 48320"/>
                <a:gd name="adj2" fmla="val 6250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xmlns="" id="{9F39479B-CE03-576E-E0B7-184FED4801A2}"/>
              </a:ext>
            </a:extLst>
          </p:cNvPr>
          <p:cNvGrpSpPr/>
          <p:nvPr/>
        </p:nvGrpSpPr>
        <p:grpSpPr>
          <a:xfrm>
            <a:off x="4375056" y="2605154"/>
            <a:ext cx="10334264" cy="4864953"/>
            <a:chOff x="4600935" y="8777279"/>
            <a:chExt cx="10334264" cy="4864953"/>
          </a:xfrm>
        </p:grpSpPr>
        <p:pic>
          <p:nvPicPr>
            <p:cNvPr id="10" name="Picture 6" descr="Educational Word Card Schoolkid Vector Template Stock Vector (Royalty Free)  1521423572 | Shutterstock">
              <a:extLst>
                <a:ext uri="{FF2B5EF4-FFF2-40B4-BE49-F238E27FC236}">
                  <a16:creationId xmlns:a16="http://schemas.microsoft.com/office/drawing/2014/main" xmlns="" id="{A33C8BD7-E1AD-AC16-071A-02D5DCAAC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3" t="-1687" r="45707" b="28830"/>
            <a:stretch/>
          </p:blipFill>
          <p:spPr bwMode="auto">
            <a:xfrm flipH="1">
              <a:off x="10933790" y="8777279"/>
              <a:ext cx="4001409" cy="4460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Opposites concept STAND and SIT educational word card">
              <a:extLst>
                <a:ext uri="{FF2B5EF4-FFF2-40B4-BE49-F238E27FC236}">
                  <a16:creationId xmlns:a16="http://schemas.microsoft.com/office/drawing/2014/main" xmlns="" id="{7C851B5C-4FE2-B780-1101-FE783B1B5B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68" t="481" r="8253" b="24294"/>
            <a:stretch/>
          </p:blipFill>
          <p:spPr bwMode="auto">
            <a:xfrm>
              <a:off x="4600935" y="8890439"/>
              <a:ext cx="2937229" cy="47517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Educational word card with schoolkid vector template. Flash card for  foreign language with school student. Opposites concept, stand and sit.  Little schoolgirl flat illustration with typography Stock Vector | Adobe  Stock">
              <a:extLst>
                <a:ext uri="{FF2B5EF4-FFF2-40B4-BE49-F238E27FC236}">
                  <a16:creationId xmlns:a16="http://schemas.microsoft.com/office/drawing/2014/main" xmlns="" id="{35C9BDFD-38C8-451D-733A-E9EFAC5CF6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00" b="25507"/>
            <a:stretch/>
          </p:blipFill>
          <p:spPr bwMode="auto">
            <a:xfrm>
              <a:off x="7624055" y="9294806"/>
              <a:ext cx="3429385" cy="394306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xmlns="" id="{6C296E03-BABB-7DBF-F712-2FBFF9BC4723}"/>
                </a:ext>
              </a:extLst>
            </p:cNvPr>
            <p:cNvSpPr/>
            <p:nvPr/>
          </p:nvSpPr>
          <p:spPr>
            <a:xfrm>
              <a:off x="10727639" y="9692257"/>
              <a:ext cx="1524000" cy="762000"/>
            </a:xfrm>
            <a:prstGeom prst="wedgeEllipseCallout">
              <a:avLst>
                <a:gd name="adj1" fmla="val 48320"/>
                <a:gd name="adj2" fmla="val 6250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05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formation Technology Skills Essential for Post-High School - TeachHUB">
            <a:extLst>
              <a:ext uri="{FF2B5EF4-FFF2-40B4-BE49-F238E27FC236}">
                <a16:creationId xmlns:a16="http://schemas.microsoft.com/office/drawing/2014/main" xmlns="" id="{AC71A003-046A-E1B2-EAA0-41ED1C130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71700"/>
            <a:ext cx="10649522" cy="7097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5059067-8A7C-6E0A-FAC9-3B6C05D0A8EE}"/>
              </a:ext>
            </a:extLst>
          </p:cNvPr>
          <p:cNvSpPr txBox="1"/>
          <p:nvPr/>
        </p:nvSpPr>
        <p:spPr>
          <a:xfrm>
            <a:off x="1066800" y="753786"/>
            <a:ext cx="19278600" cy="1085362"/>
          </a:xfrm>
          <a:prstGeom prst="rect">
            <a:avLst/>
          </a:prstGeom>
          <a:noFill/>
        </p:spPr>
        <p:txBody>
          <a:bodyPr wrap="square" rtlCol="0">
            <a:spAutoFit/>
          </a:bodyPr>
          <a:lstStyle/>
          <a:p>
            <a:pPr>
              <a:lnSpc>
                <a:spcPct val="130000"/>
              </a:lnSpc>
            </a:pPr>
            <a:r>
              <a:rPr lang="en-US" sz="5400" b="1" i="1" dirty="0">
                <a:solidFill>
                  <a:srgbClr val="FF0000"/>
                </a:solidFill>
              </a:rPr>
              <a:t>Should students be allowed to use smart devices in class ?</a:t>
            </a:r>
          </a:p>
        </p:txBody>
      </p:sp>
      <p:pic>
        <p:nvPicPr>
          <p:cNvPr id="14338" name="Picture 2" descr="Smartphone Restrictions Icon Set. Smartphone use allowed and prohibited.  45364567 Vector Art at Vecteezy">
            <a:extLst>
              <a:ext uri="{FF2B5EF4-FFF2-40B4-BE49-F238E27FC236}">
                <a16:creationId xmlns:a16="http://schemas.microsoft.com/office/drawing/2014/main" xmlns="" id="{8DD6424C-4BF8-F663-47D6-1ACE1569F5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0600" y="2529552"/>
            <a:ext cx="5086350" cy="27388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Question mark PNG transparent image download, size: 768x1024px">
            <a:extLst>
              <a:ext uri="{FF2B5EF4-FFF2-40B4-BE49-F238E27FC236}">
                <a16:creationId xmlns:a16="http://schemas.microsoft.com/office/drawing/2014/main" xmlns="" id="{390834CB-AE0B-EB0D-30F1-5EEA4D31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9400" y="5367704"/>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6982E29-FC97-279B-7A53-2B14CEEC203C}"/>
              </a:ext>
            </a:extLst>
          </p:cNvPr>
          <p:cNvSpPr/>
          <p:nvPr/>
        </p:nvSpPr>
        <p:spPr>
          <a:xfrm>
            <a:off x="395654" y="821222"/>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a</a:t>
            </a:r>
          </a:p>
        </p:txBody>
      </p:sp>
      <p:sp>
        <p:nvSpPr>
          <p:cNvPr id="4" name="TextBox 3">
            <a:extLst>
              <a:ext uri="{FF2B5EF4-FFF2-40B4-BE49-F238E27FC236}">
                <a16:creationId xmlns:a16="http://schemas.microsoft.com/office/drawing/2014/main" xmlns="" id="{180E6A9F-A3F5-24C1-65AB-22A08F9E9250}"/>
              </a:ext>
            </a:extLst>
          </p:cNvPr>
          <p:cNvSpPr txBox="1"/>
          <p:nvPr/>
        </p:nvSpPr>
        <p:spPr>
          <a:xfrm>
            <a:off x="3048000" y="901613"/>
            <a:ext cx="14630400" cy="830997"/>
          </a:xfrm>
          <a:prstGeom prst="rect">
            <a:avLst/>
          </a:prstGeom>
          <a:noFill/>
        </p:spPr>
        <p:txBody>
          <a:bodyPr wrap="square">
            <a:spAutoFit/>
          </a:bodyPr>
          <a:lstStyle/>
          <a:p>
            <a:pPr defTabSz="1371600"/>
            <a:r>
              <a:rPr lang="en-US" sz="4800" b="1" dirty="0">
                <a:solidFill>
                  <a:srgbClr val="4472C4"/>
                </a:solidFill>
                <a:latin typeface="Calibri" panose="020F0502020204030204"/>
              </a:rPr>
              <a:t> Read the email and choose the best subject line. </a:t>
            </a:r>
          </a:p>
        </p:txBody>
      </p:sp>
      <p:sp>
        <p:nvSpPr>
          <p:cNvPr id="6" name="TextBox 5">
            <a:extLst>
              <a:ext uri="{FF2B5EF4-FFF2-40B4-BE49-F238E27FC236}">
                <a16:creationId xmlns:a16="http://schemas.microsoft.com/office/drawing/2014/main" xmlns="" id="{B5EDB2BD-93DA-CDB2-9CD8-9B2EBF79630F}"/>
              </a:ext>
            </a:extLst>
          </p:cNvPr>
          <p:cNvSpPr txBox="1"/>
          <p:nvPr/>
        </p:nvSpPr>
        <p:spPr>
          <a:xfrm>
            <a:off x="3733800" y="2019300"/>
            <a:ext cx="11024461" cy="3703001"/>
          </a:xfrm>
          <a:prstGeom prst="rect">
            <a:avLst/>
          </a:prstGeom>
          <a:noFill/>
        </p:spPr>
        <p:txBody>
          <a:bodyPr wrap="square">
            <a:spAutoFit/>
          </a:bodyPr>
          <a:lstStyle/>
          <a:p>
            <a:pPr defTabSz="1371600">
              <a:lnSpc>
                <a:spcPct val="150000"/>
              </a:lnSpc>
            </a:pPr>
            <a:r>
              <a:rPr lang="en-US" sz="5400" dirty="0">
                <a:solidFill>
                  <a:srgbClr val="4472C4"/>
                </a:solidFill>
                <a:latin typeface="Calibri" panose="020F0502020204030204"/>
              </a:rPr>
              <a:t>1. Benefits of e-learning </a:t>
            </a:r>
          </a:p>
          <a:p>
            <a:pPr defTabSz="1371600">
              <a:lnSpc>
                <a:spcPct val="150000"/>
              </a:lnSpc>
            </a:pPr>
            <a:r>
              <a:rPr lang="en-US" sz="5400" dirty="0">
                <a:solidFill>
                  <a:srgbClr val="4472C4"/>
                </a:solidFill>
                <a:latin typeface="Calibri" panose="020F0502020204030204"/>
              </a:rPr>
              <a:t>2. A new rule for students </a:t>
            </a:r>
          </a:p>
          <a:p>
            <a:pPr defTabSz="1371600">
              <a:lnSpc>
                <a:spcPct val="150000"/>
              </a:lnSpc>
            </a:pPr>
            <a:r>
              <a:rPr lang="en-US" sz="5400" dirty="0">
                <a:solidFill>
                  <a:srgbClr val="4472C4"/>
                </a:solidFill>
                <a:latin typeface="Calibri" panose="020F0502020204030204"/>
              </a:rPr>
              <a:t>3. A new school club</a:t>
            </a:r>
          </a:p>
        </p:txBody>
      </p:sp>
      <p:sp>
        <p:nvSpPr>
          <p:cNvPr id="3" name="TextBox 2">
            <a:extLst>
              <a:ext uri="{FF2B5EF4-FFF2-40B4-BE49-F238E27FC236}">
                <a16:creationId xmlns:a16="http://schemas.microsoft.com/office/drawing/2014/main" xmlns="" id="{C472D237-11F6-2AA0-8859-3DA3DE2F082F}"/>
              </a:ext>
            </a:extLst>
          </p:cNvPr>
          <p:cNvSpPr txBox="1"/>
          <p:nvPr/>
        </p:nvSpPr>
        <p:spPr>
          <a:xfrm>
            <a:off x="1676400" y="6362700"/>
            <a:ext cx="6679956" cy="830997"/>
          </a:xfrm>
          <a:prstGeom prst="rect">
            <a:avLst/>
          </a:prstGeom>
          <a:noFill/>
        </p:spPr>
        <p:txBody>
          <a:bodyPr wrap="square">
            <a:spAutoFit/>
          </a:bodyPr>
          <a:lstStyle/>
          <a:p>
            <a:pPr defTabSz="1371600"/>
            <a:r>
              <a:rPr lang="en-US" sz="4800" b="1" dirty="0">
                <a:solidFill>
                  <a:srgbClr val="FF0000"/>
                </a:solidFill>
                <a:latin typeface="Calibri" panose="020F0502020204030204"/>
              </a:rPr>
              <a:t>- Who write the email ?</a:t>
            </a:r>
          </a:p>
        </p:txBody>
      </p:sp>
      <p:sp>
        <p:nvSpPr>
          <p:cNvPr id="5" name="TextBox 4">
            <a:extLst>
              <a:ext uri="{FF2B5EF4-FFF2-40B4-BE49-F238E27FC236}">
                <a16:creationId xmlns:a16="http://schemas.microsoft.com/office/drawing/2014/main" xmlns="" id="{4067B6B2-6B52-A5AB-D975-1D5E0302F862}"/>
              </a:ext>
            </a:extLst>
          </p:cNvPr>
          <p:cNvSpPr txBox="1"/>
          <p:nvPr/>
        </p:nvSpPr>
        <p:spPr>
          <a:xfrm>
            <a:off x="1733320" y="7436703"/>
            <a:ext cx="6679956" cy="830997"/>
          </a:xfrm>
          <a:prstGeom prst="rect">
            <a:avLst/>
          </a:prstGeom>
          <a:noFill/>
        </p:spPr>
        <p:txBody>
          <a:bodyPr wrap="square">
            <a:spAutoFit/>
          </a:bodyPr>
          <a:lstStyle/>
          <a:p>
            <a:pPr defTabSz="1371600"/>
            <a:r>
              <a:rPr lang="en-US" sz="4800" b="1" dirty="0">
                <a:solidFill>
                  <a:srgbClr val="FF0000"/>
                </a:solidFill>
                <a:latin typeface="Calibri" panose="020F0502020204030204"/>
              </a:rPr>
              <a:t>- To whom ?</a:t>
            </a:r>
          </a:p>
        </p:txBody>
      </p:sp>
    </p:spTree>
    <p:extLst>
      <p:ext uri="{BB962C8B-B14F-4D97-AF65-F5344CB8AC3E}">
        <p14:creationId xmlns:p14="http://schemas.microsoft.com/office/powerpoint/2010/main" val="1443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92864"/>
            <a:ext cx="13972676" cy="9314166"/>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12187238" y="828210"/>
            <a:ext cx="6040251" cy="1125021"/>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defTabSz="1371600"/>
            <a:r>
              <a:rPr lang="en-US" sz="8100" b="1" dirty="0">
                <a:solidFill>
                  <a:srgbClr val="70AD47">
                    <a:lumMod val="75000"/>
                  </a:srgbClr>
                </a:solidFill>
                <a:latin typeface="Calibri" panose="020F0502020204030204"/>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EA6890-2638-EF3F-9D62-994A8ECA12F2}"/>
              </a:ext>
            </a:extLst>
          </p:cNvPr>
          <p:cNvSpPr txBox="1"/>
          <p:nvPr/>
        </p:nvSpPr>
        <p:spPr>
          <a:xfrm>
            <a:off x="545981" y="591153"/>
            <a:ext cx="2303754" cy="2308324"/>
          </a:xfrm>
          <a:prstGeom prst="rect">
            <a:avLst/>
          </a:prstGeom>
          <a:noFill/>
        </p:spPr>
        <p:txBody>
          <a:bodyPr wrap="square" rtlCol="0">
            <a:spAutoFit/>
          </a:bodyPr>
          <a:lstStyle/>
          <a:p>
            <a:pPr defTabSz="1371600"/>
            <a:r>
              <a:rPr lang="en-US" sz="4800" b="1" dirty="0">
                <a:solidFill>
                  <a:srgbClr val="4472C4"/>
                </a:solidFill>
                <a:latin typeface="Calibri" panose="020F0502020204030204"/>
              </a:rPr>
              <a:t>Read and check.</a:t>
            </a:r>
          </a:p>
        </p:txBody>
      </p:sp>
      <p:pic>
        <p:nvPicPr>
          <p:cNvPr id="4" name="Picture 3">
            <a:extLst>
              <a:ext uri="{FF2B5EF4-FFF2-40B4-BE49-F238E27FC236}">
                <a16:creationId xmlns:a16="http://schemas.microsoft.com/office/drawing/2014/main" xmlns="" id="{2F0027CE-FD28-7448-8572-D88E3F438B18}"/>
              </a:ext>
            </a:extLst>
          </p:cNvPr>
          <p:cNvPicPr>
            <a:picLocks noChangeAspect="1"/>
          </p:cNvPicPr>
          <p:nvPr/>
        </p:nvPicPr>
        <p:blipFill>
          <a:blip r:embed="rId2"/>
          <a:stretch>
            <a:fillRect/>
          </a:stretch>
        </p:blipFill>
        <p:spPr>
          <a:xfrm>
            <a:off x="3369074" y="724319"/>
            <a:ext cx="14372946" cy="9034424"/>
          </a:xfrm>
          <a:prstGeom prst="rect">
            <a:avLst/>
          </a:prstGeom>
        </p:spPr>
      </p:pic>
      <p:sp>
        <p:nvSpPr>
          <p:cNvPr id="6" name="TextBox 5">
            <a:extLst>
              <a:ext uri="{FF2B5EF4-FFF2-40B4-BE49-F238E27FC236}">
                <a16:creationId xmlns:a16="http://schemas.microsoft.com/office/drawing/2014/main" xmlns="" id="{6DA98855-8271-846D-48B7-601435541180}"/>
              </a:ext>
            </a:extLst>
          </p:cNvPr>
          <p:cNvSpPr txBox="1"/>
          <p:nvPr/>
        </p:nvSpPr>
        <p:spPr>
          <a:xfrm>
            <a:off x="4770353" y="1565219"/>
            <a:ext cx="7767963" cy="738664"/>
          </a:xfrm>
          <a:prstGeom prst="rect">
            <a:avLst/>
          </a:prstGeom>
          <a:noFill/>
        </p:spPr>
        <p:txBody>
          <a:bodyPr wrap="square">
            <a:spAutoFit/>
          </a:bodyPr>
          <a:lstStyle/>
          <a:p>
            <a:pPr defTabSz="1371600"/>
            <a:r>
              <a:rPr lang="en-US" sz="4200" dirty="0">
                <a:solidFill>
                  <a:srgbClr val="FF0000"/>
                </a:solidFill>
                <a:latin typeface="Calibri" panose="020F0502020204030204"/>
              </a:rPr>
              <a:t>2. A new rule for students</a:t>
            </a:r>
          </a:p>
        </p:txBody>
      </p:sp>
      <p:cxnSp>
        <p:nvCxnSpPr>
          <p:cNvPr id="8" name="Straight Connector 7">
            <a:extLst>
              <a:ext uri="{FF2B5EF4-FFF2-40B4-BE49-F238E27FC236}">
                <a16:creationId xmlns:a16="http://schemas.microsoft.com/office/drawing/2014/main" xmlns="" id="{BABFBFEC-6418-171B-19EC-2EBA71632CD4}"/>
              </a:ext>
            </a:extLst>
          </p:cNvPr>
          <p:cNvCxnSpPr>
            <a:cxnSpLocks/>
          </p:cNvCxnSpPr>
          <p:nvPr/>
        </p:nvCxnSpPr>
        <p:spPr>
          <a:xfrm>
            <a:off x="6677086" y="6691925"/>
            <a:ext cx="37818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87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26AA-3E1B-2F51-276B-081B1FED3CA5}"/>
              </a:ext>
            </a:extLst>
          </p:cNvPr>
          <p:cNvSpPr txBox="1"/>
          <p:nvPr/>
        </p:nvSpPr>
        <p:spPr>
          <a:xfrm>
            <a:off x="2769836" y="684369"/>
            <a:ext cx="15615224" cy="830997"/>
          </a:xfrm>
          <a:prstGeom prst="rect">
            <a:avLst/>
          </a:prstGeom>
          <a:noFill/>
        </p:spPr>
        <p:txBody>
          <a:bodyPr wrap="square" rtlCol="0">
            <a:spAutoFit/>
          </a:bodyPr>
          <a:lstStyle/>
          <a:p>
            <a:pPr defTabSz="1371600"/>
            <a:r>
              <a:rPr lang="en-US" sz="4800" b="1" dirty="0">
                <a:solidFill>
                  <a:srgbClr val="4472C4"/>
                </a:solidFill>
                <a:latin typeface="Calibri" panose="020F0502020204030204"/>
              </a:rPr>
              <a:t>Read and circle the answer that best fits the numbered gap.</a:t>
            </a:r>
          </a:p>
        </p:txBody>
      </p:sp>
      <p:sp>
        <p:nvSpPr>
          <p:cNvPr id="5" name="Rectangle 4">
            <a:extLst>
              <a:ext uri="{FF2B5EF4-FFF2-40B4-BE49-F238E27FC236}">
                <a16:creationId xmlns:a16="http://schemas.microsoft.com/office/drawing/2014/main" xmlns="" id="{464265F7-5CB6-5B09-6864-2A4AB784B231}"/>
              </a:ext>
            </a:extLst>
          </p:cNvPr>
          <p:cNvSpPr/>
          <p:nvPr/>
        </p:nvSpPr>
        <p:spPr>
          <a:xfrm>
            <a:off x="289121" y="684370"/>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b</a:t>
            </a:r>
          </a:p>
        </p:txBody>
      </p:sp>
      <p:sp>
        <p:nvSpPr>
          <p:cNvPr id="7" name="TextBox 6">
            <a:extLst>
              <a:ext uri="{FF2B5EF4-FFF2-40B4-BE49-F238E27FC236}">
                <a16:creationId xmlns:a16="http://schemas.microsoft.com/office/drawing/2014/main" xmlns="" id="{B6173B95-E2B9-D8FC-9A62-24152A05E8F2}"/>
              </a:ext>
            </a:extLst>
          </p:cNvPr>
          <p:cNvSpPr txBox="1"/>
          <p:nvPr/>
        </p:nvSpPr>
        <p:spPr>
          <a:xfrm>
            <a:off x="3982448" y="1680527"/>
            <a:ext cx="13189998" cy="830997"/>
          </a:xfrm>
          <a:prstGeom prst="rect">
            <a:avLst/>
          </a:prstGeom>
          <a:noFill/>
        </p:spPr>
        <p:txBody>
          <a:bodyPr wrap="square">
            <a:spAutoFit/>
          </a:bodyPr>
          <a:lstStyle/>
          <a:p>
            <a:pPr defTabSz="1371600"/>
            <a:r>
              <a:rPr lang="en-US" sz="4800" dirty="0">
                <a:solidFill>
                  <a:srgbClr val="0070C0"/>
                </a:solidFill>
                <a:latin typeface="Calibri" panose="020F0502020204030204"/>
              </a:rPr>
              <a:t>1. a. started           b. continued           c. stopped</a:t>
            </a:r>
          </a:p>
        </p:txBody>
      </p:sp>
      <p:sp>
        <p:nvSpPr>
          <p:cNvPr id="15" name="TextBox 14">
            <a:extLst>
              <a:ext uri="{FF2B5EF4-FFF2-40B4-BE49-F238E27FC236}">
                <a16:creationId xmlns:a16="http://schemas.microsoft.com/office/drawing/2014/main" xmlns="" id="{BF54C651-FBAC-E654-CB4C-26EFF9EAF053}"/>
              </a:ext>
            </a:extLst>
          </p:cNvPr>
          <p:cNvSpPr txBox="1"/>
          <p:nvPr/>
        </p:nvSpPr>
        <p:spPr>
          <a:xfrm>
            <a:off x="727970" y="2969646"/>
            <a:ext cx="16832061" cy="6001643"/>
          </a:xfrm>
          <a:prstGeom prst="rect">
            <a:avLst/>
          </a:prstGeom>
          <a:solidFill>
            <a:schemeClr val="accent6">
              <a:lumMod val="20000"/>
              <a:lumOff val="80000"/>
            </a:schemeClr>
          </a:solidFill>
        </p:spPr>
        <p:txBody>
          <a:bodyPr wrap="square">
            <a:spAutoFit/>
          </a:bodyPr>
          <a:lstStyle/>
          <a:p>
            <a:pPr defTabSz="1371600"/>
            <a:r>
              <a:rPr lang="en-US" sz="4800" dirty="0">
                <a:solidFill>
                  <a:prstClr val="black"/>
                </a:solidFill>
                <a:latin typeface="Calibri" panose="020F0502020204030204"/>
              </a:rPr>
              <a:t>Dear teachers,</a:t>
            </a:r>
          </a:p>
          <a:p>
            <a:pPr defTabSz="1371600"/>
            <a:r>
              <a:rPr lang="en-US" sz="4800" dirty="0">
                <a:solidFill>
                  <a:prstClr val="black"/>
                </a:solidFill>
                <a:latin typeface="Calibri" panose="020F0502020204030204"/>
              </a:rPr>
              <a:t>As you know, we converted to paperless e-learning last year. We (1) _________ using paper textbooks and notepads. All of our studying now takes place on tablets. The change was not easy, but our school has seen many benefits. The students are now much more interested in their school work. In addition, they are able to learn important new skills which will help them in the future. Overall, it has been a positive change for our school.</a:t>
            </a:r>
          </a:p>
        </p:txBody>
      </p:sp>
      <p:sp>
        <p:nvSpPr>
          <p:cNvPr id="17" name="Oval 16">
            <a:extLst>
              <a:ext uri="{FF2B5EF4-FFF2-40B4-BE49-F238E27FC236}">
                <a16:creationId xmlns:a16="http://schemas.microsoft.com/office/drawing/2014/main" xmlns="" id="{51C46A5D-BE22-9309-B49E-8E674E1EB6E1}"/>
              </a:ext>
            </a:extLst>
          </p:cNvPr>
          <p:cNvSpPr/>
          <p:nvPr/>
        </p:nvSpPr>
        <p:spPr>
          <a:xfrm>
            <a:off x="13003187" y="1818265"/>
            <a:ext cx="705774" cy="680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cxnSp>
        <p:nvCxnSpPr>
          <p:cNvPr id="19" name="Straight Connector 18">
            <a:extLst>
              <a:ext uri="{FF2B5EF4-FFF2-40B4-BE49-F238E27FC236}">
                <a16:creationId xmlns:a16="http://schemas.microsoft.com/office/drawing/2014/main" xmlns="" id="{10B644DA-3F57-A223-451C-C2F1C36F2050}"/>
              </a:ext>
            </a:extLst>
          </p:cNvPr>
          <p:cNvCxnSpPr/>
          <p:nvPr/>
        </p:nvCxnSpPr>
        <p:spPr>
          <a:xfrm>
            <a:off x="4314548" y="4486902"/>
            <a:ext cx="112825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F5AA2FA-EEF1-BF6C-9FB2-3A73B0119537}"/>
              </a:ext>
            </a:extLst>
          </p:cNvPr>
          <p:cNvSpPr txBox="1"/>
          <p:nvPr/>
        </p:nvSpPr>
        <p:spPr>
          <a:xfrm>
            <a:off x="401716" y="1211870"/>
            <a:ext cx="17484569" cy="830997"/>
          </a:xfrm>
          <a:prstGeom prst="rect">
            <a:avLst/>
          </a:prstGeom>
          <a:noFill/>
        </p:spPr>
        <p:txBody>
          <a:bodyPr wrap="square">
            <a:spAutoFit/>
          </a:bodyPr>
          <a:lstStyle/>
          <a:p>
            <a:pPr defTabSz="1371600"/>
            <a:r>
              <a:rPr lang="en-US" sz="4800" b="1" dirty="0">
                <a:solidFill>
                  <a:srgbClr val="0070C0"/>
                </a:solidFill>
                <a:latin typeface="Calibri" panose="020F0502020204030204"/>
              </a:rPr>
              <a:t>Read the first halves of the sentences and underline the key words.</a:t>
            </a:r>
          </a:p>
        </p:txBody>
      </p:sp>
      <p:sp>
        <p:nvSpPr>
          <p:cNvPr id="3" name="TextBox 2">
            <a:extLst>
              <a:ext uri="{FF2B5EF4-FFF2-40B4-BE49-F238E27FC236}">
                <a16:creationId xmlns:a16="http://schemas.microsoft.com/office/drawing/2014/main" xmlns="" id="{671A9B39-3BDE-19E0-1E2A-77737C92778F}"/>
              </a:ext>
            </a:extLst>
          </p:cNvPr>
          <p:cNvSpPr txBox="1"/>
          <p:nvPr/>
        </p:nvSpPr>
        <p:spPr>
          <a:xfrm>
            <a:off x="2600047" y="3084718"/>
            <a:ext cx="13403063" cy="4409797"/>
          </a:xfrm>
          <a:prstGeom prst="rect">
            <a:avLst/>
          </a:prstGeom>
          <a:solidFill>
            <a:schemeClr val="accent6">
              <a:lumMod val="20000"/>
              <a:lumOff val="80000"/>
            </a:schemeClr>
          </a:solidFill>
        </p:spPr>
        <p:txBody>
          <a:bodyPr wrap="square">
            <a:spAutoFit/>
          </a:bodyPr>
          <a:lstStyle/>
          <a:p>
            <a:pPr defTabSz="1371600">
              <a:lnSpc>
                <a:spcPct val="150000"/>
              </a:lnSpc>
            </a:pPr>
            <a:r>
              <a:rPr lang="en-US" sz="4800" dirty="0">
                <a:solidFill>
                  <a:srgbClr val="0070C0"/>
                </a:solidFill>
                <a:latin typeface="Calibri" panose="020F0502020204030204"/>
              </a:rPr>
              <a:t>2. Overall, the principal thinks that … </a:t>
            </a:r>
          </a:p>
          <a:p>
            <a:pPr defTabSz="1371600">
              <a:lnSpc>
                <a:spcPct val="150000"/>
              </a:lnSpc>
            </a:pPr>
            <a:r>
              <a:rPr lang="en-US" sz="4800" dirty="0">
                <a:solidFill>
                  <a:srgbClr val="0070C0"/>
                </a:solidFill>
                <a:latin typeface="Calibri" panose="020F0502020204030204"/>
              </a:rPr>
              <a:t>3. Some students are having problems because … </a:t>
            </a:r>
          </a:p>
          <a:p>
            <a:pPr defTabSz="1371600">
              <a:lnSpc>
                <a:spcPct val="150000"/>
              </a:lnSpc>
            </a:pPr>
            <a:r>
              <a:rPr lang="en-US" sz="4800" dirty="0">
                <a:solidFill>
                  <a:srgbClr val="0070C0"/>
                </a:solidFill>
                <a:latin typeface="Calibri" panose="020F0502020204030204"/>
              </a:rPr>
              <a:t>4. The principal doesn't think that … </a:t>
            </a:r>
          </a:p>
          <a:p>
            <a:pPr defTabSz="1371600">
              <a:lnSpc>
                <a:spcPct val="150000"/>
              </a:lnSpc>
            </a:pPr>
            <a:r>
              <a:rPr lang="en-US" sz="4800" dirty="0">
                <a:solidFill>
                  <a:srgbClr val="0070C0"/>
                </a:solidFill>
                <a:latin typeface="Calibri" panose="020F0502020204030204"/>
              </a:rPr>
              <a:t>5. The principal's new rule says that …</a:t>
            </a:r>
          </a:p>
        </p:txBody>
      </p:sp>
      <p:cxnSp>
        <p:nvCxnSpPr>
          <p:cNvPr id="5" name="Straight Connector 4">
            <a:extLst>
              <a:ext uri="{FF2B5EF4-FFF2-40B4-BE49-F238E27FC236}">
                <a16:creationId xmlns:a16="http://schemas.microsoft.com/office/drawing/2014/main" xmlns="" id="{1F05586F-557C-F143-4433-F50A92952B7B}"/>
              </a:ext>
            </a:extLst>
          </p:cNvPr>
          <p:cNvCxnSpPr/>
          <p:nvPr/>
        </p:nvCxnSpPr>
        <p:spPr>
          <a:xfrm>
            <a:off x="6373787" y="4168067"/>
            <a:ext cx="2112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7CC66369-A871-25B8-DD92-3F99342C462B}"/>
              </a:ext>
            </a:extLst>
          </p:cNvPr>
          <p:cNvCxnSpPr>
            <a:cxnSpLocks/>
          </p:cNvCxnSpPr>
          <p:nvPr/>
        </p:nvCxnSpPr>
        <p:spPr>
          <a:xfrm>
            <a:off x="8671264" y="4168067"/>
            <a:ext cx="14093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E0F41B3-629E-B872-B985-CDA296C11EB9}"/>
              </a:ext>
            </a:extLst>
          </p:cNvPr>
          <p:cNvCxnSpPr>
            <a:cxnSpLocks/>
          </p:cNvCxnSpPr>
          <p:nvPr/>
        </p:nvCxnSpPr>
        <p:spPr>
          <a:xfrm>
            <a:off x="3331030" y="5269832"/>
            <a:ext cx="3659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ADF169F-DC26-99C2-6690-FED0F00A96EA}"/>
              </a:ext>
            </a:extLst>
          </p:cNvPr>
          <p:cNvCxnSpPr>
            <a:cxnSpLocks/>
          </p:cNvCxnSpPr>
          <p:nvPr/>
        </p:nvCxnSpPr>
        <p:spPr>
          <a:xfrm>
            <a:off x="8128030" y="5269832"/>
            <a:ext cx="4022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6597417-98FE-4E5F-9705-DFC3A1B9136B}"/>
              </a:ext>
            </a:extLst>
          </p:cNvPr>
          <p:cNvCxnSpPr/>
          <p:nvPr/>
        </p:nvCxnSpPr>
        <p:spPr>
          <a:xfrm>
            <a:off x="4426342" y="6340877"/>
            <a:ext cx="2137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24303AC-B63B-B40B-61D0-99FECD9454B8}"/>
              </a:ext>
            </a:extLst>
          </p:cNvPr>
          <p:cNvCxnSpPr>
            <a:cxnSpLocks/>
          </p:cNvCxnSpPr>
          <p:nvPr/>
        </p:nvCxnSpPr>
        <p:spPr>
          <a:xfrm>
            <a:off x="6701246" y="6340877"/>
            <a:ext cx="32330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6CD8BEC-FC22-7D4B-635F-4708D1023FAF}"/>
              </a:ext>
            </a:extLst>
          </p:cNvPr>
          <p:cNvCxnSpPr/>
          <p:nvPr/>
        </p:nvCxnSpPr>
        <p:spPr>
          <a:xfrm>
            <a:off x="7098488" y="7445385"/>
            <a:ext cx="21108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C25BC47-7EFC-2E86-62EF-85228C3F4659}"/>
              </a:ext>
            </a:extLst>
          </p:cNvPr>
          <p:cNvCxnSpPr>
            <a:cxnSpLocks/>
          </p:cNvCxnSpPr>
          <p:nvPr/>
        </p:nvCxnSpPr>
        <p:spPr>
          <a:xfrm>
            <a:off x="9356334" y="7445385"/>
            <a:ext cx="10642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07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5BE8433-6EAC-D740-B8A2-C1A35CE937CD}"/>
              </a:ext>
            </a:extLst>
          </p:cNvPr>
          <p:cNvSpPr txBox="1"/>
          <p:nvPr/>
        </p:nvSpPr>
        <p:spPr>
          <a:xfrm>
            <a:off x="727970" y="2969646"/>
            <a:ext cx="16832061" cy="6001643"/>
          </a:xfrm>
          <a:prstGeom prst="rect">
            <a:avLst/>
          </a:prstGeom>
          <a:solidFill>
            <a:schemeClr val="accent6">
              <a:lumMod val="20000"/>
              <a:lumOff val="80000"/>
            </a:schemeClr>
          </a:solidFill>
        </p:spPr>
        <p:txBody>
          <a:bodyPr wrap="square">
            <a:spAutoFit/>
          </a:bodyPr>
          <a:lstStyle/>
          <a:p>
            <a:pPr defTabSz="1371600"/>
            <a:r>
              <a:rPr lang="en-US" sz="4800" dirty="0">
                <a:solidFill>
                  <a:prstClr val="black"/>
                </a:solidFill>
                <a:latin typeface="Calibri" panose="020F0502020204030204"/>
              </a:rPr>
              <a:t>Dear teachers,</a:t>
            </a:r>
          </a:p>
          <a:p>
            <a:pPr defTabSz="1371600"/>
            <a:r>
              <a:rPr lang="en-US" sz="4800" dirty="0">
                <a:solidFill>
                  <a:prstClr val="black"/>
                </a:solidFill>
                <a:latin typeface="Calibri" panose="020F0502020204030204"/>
              </a:rPr>
              <a:t>As you know, we converted to paperless e-learning last year. We (1) _________ using paper textbooks and notepads. All of our studying now takes place on tablets. The change was not easy, but our school has seen many benefits. The students are now much more interested in their school work. In addition, they are able to learn important new skills which will help them in the future. Overall, it has been a positive change for our school.</a:t>
            </a:r>
          </a:p>
        </p:txBody>
      </p:sp>
      <p:sp>
        <p:nvSpPr>
          <p:cNvPr id="6" name="TextBox 5">
            <a:extLst>
              <a:ext uri="{FF2B5EF4-FFF2-40B4-BE49-F238E27FC236}">
                <a16:creationId xmlns:a16="http://schemas.microsoft.com/office/drawing/2014/main" xmlns="" id="{4983D08F-2A74-381C-971F-62F4FDFF9D8B}"/>
              </a:ext>
            </a:extLst>
          </p:cNvPr>
          <p:cNvSpPr txBox="1"/>
          <p:nvPr/>
        </p:nvSpPr>
        <p:spPr>
          <a:xfrm>
            <a:off x="727970" y="976499"/>
            <a:ext cx="16832061" cy="830997"/>
          </a:xfrm>
          <a:prstGeom prst="rect">
            <a:avLst/>
          </a:prstGeom>
          <a:noFill/>
        </p:spPr>
        <p:txBody>
          <a:bodyPr wrap="square">
            <a:spAutoFit/>
          </a:bodyPr>
          <a:lstStyle/>
          <a:p>
            <a:pPr defTabSz="1371600">
              <a:defRPr/>
            </a:pPr>
            <a:r>
              <a:rPr lang="en-US" sz="4800" dirty="0">
                <a:solidFill>
                  <a:srgbClr val="0070C0"/>
                </a:solidFill>
                <a:latin typeface="Calibri" panose="020F0502020204030204"/>
              </a:rPr>
              <a:t>2. Overall, the principal thinks that … </a:t>
            </a:r>
          </a:p>
        </p:txBody>
      </p:sp>
      <p:cxnSp>
        <p:nvCxnSpPr>
          <p:cNvPr id="7" name="Straight Connector 6">
            <a:extLst>
              <a:ext uri="{FF2B5EF4-FFF2-40B4-BE49-F238E27FC236}">
                <a16:creationId xmlns:a16="http://schemas.microsoft.com/office/drawing/2014/main" xmlns="" id="{EC06BD59-F85F-7F6D-EB13-7197FB45CDF6}"/>
              </a:ext>
            </a:extLst>
          </p:cNvPr>
          <p:cNvCxnSpPr>
            <a:cxnSpLocks/>
          </p:cNvCxnSpPr>
          <p:nvPr/>
        </p:nvCxnSpPr>
        <p:spPr>
          <a:xfrm>
            <a:off x="13849165" y="5234148"/>
            <a:ext cx="22238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E4899BA-2FFC-E718-F062-16EC4A65915E}"/>
              </a:ext>
            </a:extLst>
          </p:cNvPr>
          <p:cNvCxnSpPr>
            <a:cxnSpLocks/>
          </p:cNvCxnSpPr>
          <p:nvPr/>
        </p:nvCxnSpPr>
        <p:spPr>
          <a:xfrm>
            <a:off x="879650" y="5965796"/>
            <a:ext cx="8815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5C92BC7C-FB03-7E6A-390C-0EEF448C1EF2}"/>
              </a:ext>
            </a:extLst>
          </p:cNvPr>
          <p:cNvSpPr txBox="1"/>
          <p:nvPr/>
        </p:nvSpPr>
        <p:spPr>
          <a:xfrm>
            <a:off x="7563776" y="1783097"/>
            <a:ext cx="9996255" cy="830997"/>
          </a:xfrm>
          <a:prstGeom prst="rect">
            <a:avLst/>
          </a:prstGeom>
          <a:noFill/>
        </p:spPr>
        <p:txBody>
          <a:bodyPr wrap="square">
            <a:spAutoFit/>
          </a:bodyPr>
          <a:lstStyle/>
          <a:p>
            <a:pPr defTabSz="1371600">
              <a:defRPr/>
            </a:pPr>
            <a:r>
              <a:rPr lang="en-US" sz="4800" dirty="0">
                <a:solidFill>
                  <a:srgbClr val="FF0000"/>
                </a:solidFill>
                <a:latin typeface="Calibri" panose="020F0502020204030204"/>
              </a:rPr>
              <a:t>b. the tablets are good for the school.</a:t>
            </a:r>
          </a:p>
        </p:txBody>
      </p:sp>
      <p:cxnSp>
        <p:nvCxnSpPr>
          <p:cNvPr id="15" name="Straight Connector 14">
            <a:extLst>
              <a:ext uri="{FF2B5EF4-FFF2-40B4-BE49-F238E27FC236}">
                <a16:creationId xmlns:a16="http://schemas.microsoft.com/office/drawing/2014/main" xmlns="" id="{9547C6DB-5C3C-4FFE-7914-51D5D16B4E25}"/>
              </a:ext>
            </a:extLst>
          </p:cNvPr>
          <p:cNvCxnSpPr>
            <a:cxnSpLocks/>
          </p:cNvCxnSpPr>
          <p:nvPr/>
        </p:nvCxnSpPr>
        <p:spPr>
          <a:xfrm>
            <a:off x="879650" y="8884328"/>
            <a:ext cx="127383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1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7E00DD-9CD0-5EE6-45D8-24C70DF216A2}"/>
              </a:ext>
            </a:extLst>
          </p:cNvPr>
          <p:cNvSpPr txBox="1"/>
          <p:nvPr/>
        </p:nvSpPr>
        <p:spPr>
          <a:xfrm>
            <a:off x="539318" y="830018"/>
            <a:ext cx="15706817" cy="830997"/>
          </a:xfrm>
          <a:prstGeom prst="rect">
            <a:avLst/>
          </a:prstGeom>
          <a:noFill/>
        </p:spPr>
        <p:txBody>
          <a:bodyPr wrap="square">
            <a:spAutoFit/>
          </a:bodyPr>
          <a:lstStyle/>
          <a:p>
            <a:pPr defTabSz="1371600">
              <a:defRPr/>
            </a:pPr>
            <a:r>
              <a:rPr lang="en-US" sz="4800" dirty="0">
                <a:solidFill>
                  <a:srgbClr val="0070C0"/>
                </a:solidFill>
                <a:latin typeface="Calibri" panose="020F0502020204030204"/>
              </a:rPr>
              <a:t>3. Some students are having problems because … </a:t>
            </a:r>
          </a:p>
        </p:txBody>
      </p:sp>
      <p:sp>
        <p:nvSpPr>
          <p:cNvPr id="5" name="TextBox 4">
            <a:extLst>
              <a:ext uri="{FF2B5EF4-FFF2-40B4-BE49-F238E27FC236}">
                <a16:creationId xmlns:a16="http://schemas.microsoft.com/office/drawing/2014/main" xmlns="" id="{CA10CD38-163C-A6B2-422F-ADB97F3BC184}"/>
              </a:ext>
            </a:extLst>
          </p:cNvPr>
          <p:cNvSpPr txBox="1"/>
          <p:nvPr/>
        </p:nvSpPr>
        <p:spPr>
          <a:xfrm>
            <a:off x="594804" y="2996216"/>
            <a:ext cx="17098392" cy="6001643"/>
          </a:xfrm>
          <a:prstGeom prst="rect">
            <a:avLst/>
          </a:prstGeom>
          <a:solidFill>
            <a:schemeClr val="accent6">
              <a:lumMod val="20000"/>
              <a:lumOff val="80000"/>
            </a:schemeClr>
          </a:solidFill>
        </p:spPr>
        <p:txBody>
          <a:bodyPr wrap="square">
            <a:spAutoFit/>
          </a:bodyPr>
          <a:lstStyle/>
          <a:p>
            <a:pPr defTabSz="1371600"/>
            <a:r>
              <a:rPr lang="en-US" sz="4800" dirty="0">
                <a:solidFill>
                  <a:prstClr val="black"/>
                </a:solidFill>
                <a:latin typeface="Calibri" panose="020F0502020204030204"/>
              </a:rPr>
              <a:t>However, several teachers have reported new problems in their classes. The students feel very tired and are unable to focus on their schoolwork. Some students are stressed and are getting angry and upset with their friends. This is most likely because of too much screen time. At the moment, students are allowed to keep their tablets with them all day. As a result, instead of spending time with their friends during break and lunch, they play online games and post things on social media.</a:t>
            </a:r>
          </a:p>
        </p:txBody>
      </p:sp>
      <p:sp>
        <p:nvSpPr>
          <p:cNvPr id="7" name="TextBox 6">
            <a:extLst>
              <a:ext uri="{FF2B5EF4-FFF2-40B4-BE49-F238E27FC236}">
                <a16:creationId xmlns:a16="http://schemas.microsoft.com/office/drawing/2014/main" xmlns="" id="{9C17D450-3980-55F4-3636-FB9D45AC0536}"/>
              </a:ext>
            </a:extLst>
          </p:cNvPr>
          <p:cNvSpPr txBox="1"/>
          <p:nvPr/>
        </p:nvSpPr>
        <p:spPr>
          <a:xfrm>
            <a:off x="9144000" y="1755984"/>
            <a:ext cx="9201705" cy="830997"/>
          </a:xfrm>
          <a:prstGeom prst="rect">
            <a:avLst/>
          </a:prstGeom>
          <a:noFill/>
        </p:spPr>
        <p:txBody>
          <a:bodyPr wrap="square">
            <a:spAutoFit/>
          </a:bodyPr>
          <a:lstStyle/>
          <a:p>
            <a:pPr defTabSz="1371600">
              <a:defRPr/>
            </a:pPr>
            <a:r>
              <a:rPr lang="en-US" sz="4800" dirty="0">
                <a:solidFill>
                  <a:srgbClr val="FF0000"/>
                </a:solidFill>
                <a:latin typeface="Calibri" panose="020F0502020204030204"/>
              </a:rPr>
              <a:t>c. they use the tablets too much.</a:t>
            </a:r>
          </a:p>
        </p:txBody>
      </p:sp>
      <p:cxnSp>
        <p:nvCxnSpPr>
          <p:cNvPr id="8" name="Straight Connector 7">
            <a:extLst>
              <a:ext uri="{FF2B5EF4-FFF2-40B4-BE49-F238E27FC236}">
                <a16:creationId xmlns:a16="http://schemas.microsoft.com/office/drawing/2014/main" xmlns="" id="{066E7AB4-7F47-86B5-CBD1-6E677614996D}"/>
              </a:ext>
            </a:extLst>
          </p:cNvPr>
          <p:cNvCxnSpPr>
            <a:cxnSpLocks/>
          </p:cNvCxnSpPr>
          <p:nvPr/>
        </p:nvCxnSpPr>
        <p:spPr>
          <a:xfrm>
            <a:off x="3182645" y="3781889"/>
            <a:ext cx="11277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FD65B69-9C31-381F-3D67-DB8D4F44405B}"/>
              </a:ext>
            </a:extLst>
          </p:cNvPr>
          <p:cNvCxnSpPr>
            <a:cxnSpLocks/>
          </p:cNvCxnSpPr>
          <p:nvPr/>
        </p:nvCxnSpPr>
        <p:spPr>
          <a:xfrm>
            <a:off x="2809782" y="4514297"/>
            <a:ext cx="13436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00EA393-E9B1-B00A-2C85-4295BC22878E}"/>
              </a:ext>
            </a:extLst>
          </p:cNvPr>
          <p:cNvCxnSpPr>
            <a:cxnSpLocks/>
          </p:cNvCxnSpPr>
          <p:nvPr/>
        </p:nvCxnSpPr>
        <p:spPr>
          <a:xfrm>
            <a:off x="751414" y="5246045"/>
            <a:ext cx="166483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0EE0053-E91C-CCF3-5362-C0D9F29FBD0E}"/>
              </a:ext>
            </a:extLst>
          </p:cNvPr>
          <p:cNvCxnSpPr>
            <a:cxnSpLocks/>
          </p:cNvCxnSpPr>
          <p:nvPr/>
        </p:nvCxnSpPr>
        <p:spPr>
          <a:xfrm>
            <a:off x="751413" y="5985390"/>
            <a:ext cx="68339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9FF4523-9CF3-5916-5E91-D69D8751C921}"/>
              </a:ext>
            </a:extLst>
          </p:cNvPr>
          <p:cNvCxnSpPr>
            <a:cxnSpLocks/>
          </p:cNvCxnSpPr>
          <p:nvPr/>
        </p:nvCxnSpPr>
        <p:spPr>
          <a:xfrm>
            <a:off x="8000288" y="5985390"/>
            <a:ext cx="95365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8592604-A194-6628-28A1-901FA75479F2}"/>
              </a:ext>
            </a:extLst>
          </p:cNvPr>
          <p:cNvCxnSpPr>
            <a:cxnSpLocks/>
          </p:cNvCxnSpPr>
          <p:nvPr/>
        </p:nvCxnSpPr>
        <p:spPr>
          <a:xfrm>
            <a:off x="751413" y="6699126"/>
            <a:ext cx="28473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2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D13D026-8B7C-9D87-A928-AEDEFF0D3DAE}"/>
              </a:ext>
            </a:extLst>
          </p:cNvPr>
          <p:cNvSpPr txBox="1"/>
          <p:nvPr/>
        </p:nvSpPr>
        <p:spPr>
          <a:xfrm>
            <a:off x="870188" y="3527673"/>
            <a:ext cx="16812285" cy="1569660"/>
          </a:xfrm>
          <a:prstGeom prst="rect">
            <a:avLst/>
          </a:prstGeom>
          <a:solidFill>
            <a:schemeClr val="accent6">
              <a:lumMod val="20000"/>
              <a:lumOff val="80000"/>
            </a:schemeClr>
          </a:solidFill>
        </p:spPr>
        <p:txBody>
          <a:bodyPr wrap="square">
            <a:spAutoFit/>
          </a:bodyPr>
          <a:lstStyle/>
          <a:p>
            <a:pPr defTabSz="1371600"/>
            <a:r>
              <a:rPr lang="en-US" sz="4800" dirty="0">
                <a:solidFill>
                  <a:prstClr val="black"/>
                </a:solidFill>
                <a:latin typeface="Calibri" panose="020F0502020204030204"/>
              </a:rPr>
              <a:t>Students shouldn't be allowed to spend all day using their tablets. They have to stop using them for at least one hour each day.</a:t>
            </a:r>
          </a:p>
        </p:txBody>
      </p:sp>
      <p:sp>
        <p:nvSpPr>
          <p:cNvPr id="5" name="TextBox 4">
            <a:extLst>
              <a:ext uri="{FF2B5EF4-FFF2-40B4-BE49-F238E27FC236}">
                <a16:creationId xmlns:a16="http://schemas.microsoft.com/office/drawing/2014/main" xmlns="" id="{FC62F502-BFA7-50D6-0713-02475A1FAD00}"/>
              </a:ext>
            </a:extLst>
          </p:cNvPr>
          <p:cNvSpPr txBox="1"/>
          <p:nvPr/>
        </p:nvSpPr>
        <p:spPr>
          <a:xfrm>
            <a:off x="638270" y="790427"/>
            <a:ext cx="9207372" cy="830997"/>
          </a:xfrm>
          <a:prstGeom prst="rect">
            <a:avLst/>
          </a:prstGeom>
          <a:noFill/>
        </p:spPr>
        <p:txBody>
          <a:bodyPr wrap="square">
            <a:spAutoFit/>
          </a:bodyPr>
          <a:lstStyle/>
          <a:p>
            <a:pPr defTabSz="1371600">
              <a:defRPr/>
            </a:pPr>
            <a:r>
              <a:rPr lang="en-US" sz="4800" dirty="0">
                <a:solidFill>
                  <a:srgbClr val="0070C0"/>
                </a:solidFill>
                <a:latin typeface="Calibri" panose="020F0502020204030204"/>
              </a:rPr>
              <a:t>4. The principal doesn't think that … </a:t>
            </a:r>
          </a:p>
        </p:txBody>
      </p:sp>
      <p:sp>
        <p:nvSpPr>
          <p:cNvPr id="7" name="TextBox 6">
            <a:extLst>
              <a:ext uri="{FF2B5EF4-FFF2-40B4-BE49-F238E27FC236}">
                <a16:creationId xmlns:a16="http://schemas.microsoft.com/office/drawing/2014/main" xmlns="" id="{9C25E2A9-BB01-DAC4-FBC5-87FDC9F2C97A}"/>
              </a:ext>
            </a:extLst>
          </p:cNvPr>
          <p:cNvSpPr txBox="1"/>
          <p:nvPr/>
        </p:nvSpPr>
        <p:spPr>
          <a:xfrm>
            <a:off x="5631257" y="1874177"/>
            <a:ext cx="12656744" cy="830997"/>
          </a:xfrm>
          <a:prstGeom prst="rect">
            <a:avLst/>
          </a:prstGeom>
          <a:noFill/>
        </p:spPr>
        <p:txBody>
          <a:bodyPr wrap="square">
            <a:spAutoFit/>
          </a:bodyPr>
          <a:lstStyle/>
          <a:p>
            <a:pPr defTabSz="1371600">
              <a:defRPr/>
            </a:pPr>
            <a:r>
              <a:rPr lang="en-US" sz="4800" dirty="0">
                <a:solidFill>
                  <a:srgbClr val="FF0000"/>
                </a:solidFill>
                <a:latin typeface="Calibri" panose="020F0502020204030204"/>
              </a:rPr>
              <a:t>d. students should spend all day using tablets.</a:t>
            </a:r>
          </a:p>
        </p:txBody>
      </p:sp>
      <p:cxnSp>
        <p:nvCxnSpPr>
          <p:cNvPr id="8" name="Straight Connector 7">
            <a:extLst>
              <a:ext uri="{FF2B5EF4-FFF2-40B4-BE49-F238E27FC236}">
                <a16:creationId xmlns:a16="http://schemas.microsoft.com/office/drawing/2014/main" xmlns="" id="{44626400-9D1B-1AE6-38CB-8F05B22D4DA0}"/>
              </a:ext>
            </a:extLst>
          </p:cNvPr>
          <p:cNvCxnSpPr>
            <a:cxnSpLocks/>
          </p:cNvCxnSpPr>
          <p:nvPr/>
        </p:nvCxnSpPr>
        <p:spPr>
          <a:xfrm>
            <a:off x="990834" y="4321587"/>
            <a:ext cx="161412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77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283C72D-3F31-FC67-8983-E6CA0C576DC6}"/>
              </a:ext>
            </a:extLst>
          </p:cNvPr>
          <p:cNvSpPr txBox="1"/>
          <p:nvPr/>
        </p:nvSpPr>
        <p:spPr>
          <a:xfrm>
            <a:off x="238588" y="3555412"/>
            <a:ext cx="17810825" cy="4524315"/>
          </a:xfrm>
          <a:prstGeom prst="rect">
            <a:avLst/>
          </a:prstGeom>
          <a:solidFill>
            <a:schemeClr val="accent6">
              <a:lumMod val="20000"/>
              <a:lumOff val="80000"/>
            </a:schemeClr>
          </a:solidFill>
        </p:spPr>
        <p:txBody>
          <a:bodyPr wrap="square">
            <a:spAutoFit/>
          </a:bodyPr>
          <a:lstStyle/>
          <a:p>
            <a:pPr defTabSz="1371600"/>
            <a:r>
              <a:rPr lang="en-US" sz="2700" dirty="0">
                <a:solidFill>
                  <a:prstClr val="black"/>
                </a:solidFill>
                <a:latin typeface="Calibri" panose="020F0502020204030204"/>
              </a:rPr>
              <a:t> </a:t>
            </a:r>
            <a:r>
              <a:rPr lang="en-US" sz="4800" dirty="0">
                <a:solidFill>
                  <a:prstClr val="black"/>
                </a:solidFill>
                <a:latin typeface="Calibri" panose="020F0502020204030204"/>
              </a:rPr>
              <a:t>I am introducing a new rule today:</a:t>
            </a:r>
          </a:p>
          <a:p>
            <a:pPr defTabSz="1371600"/>
            <a:r>
              <a:rPr lang="en-US" sz="4800" dirty="0">
                <a:solidFill>
                  <a:prstClr val="black"/>
                </a:solidFill>
                <a:latin typeface="Calibri" panose="020F0502020204030204"/>
              </a:rPr>
              <a:t>• </a:t>
            </a:r>
            <a:r>
              <a:rPr lang="en-US" sz="4800" b="1" dirty="0">
                <a:solidFill>
                  <a:prstClr val="black"/>
                </a:solidFill>
                <a:latin typeface="Calibri" panose="020F0502020204030204"/>
              </a:rPr>
              <a:t>All students must return their tablets during break and lunch times.</a:t>
            </a:r>
          </a:p>
          <a:p>
            <a:pPr defTabSz="1371600"/>
            <a:r>
              <a:rPr lang="en-US" sz="4800" dirty="0">
                <a:solidFill>
                  <a:prstClr val="black"/>
                </a:solidFill>
                <a:latin typeface="Calibri" panose="020F0502020204030204"/>
              </a:rPr>
              <a:t>This will give students time to relax their eyes and spend time with their friends. There are also a few more problems with the tablets. I have asked the school's technology club to discuss the problems in their next meeting and suggest some more new rules.</a:t>
            </a:r>
          </a:p>
        </p:txBody>
      </p:sp>
      <p:sp>
        <p:nvSpPr>
          <p:cNvPr id="7" name="TextBox 6">
            <a:extLst>
              <a:ext uri="{FF2B5EF4-FFF2-40B4-BE49-F238E27FC236}">
                <a16:creationId xmlns:a16="http://schemas.microsoft.com/office/drawing/2014/main" xmlns="" id="{0838FEDC-39F9-C973-037B-4BB32F67F4BC}"/>
              </a:ext>
            </a:extLst>
          </p:cNvPr>
          <p:cNvSpPr txBox="1"/>
          <p:nvPr/>
        </p:nvSpPr>
        <p:spPr>
          <a:xfrm>
            <a:off x="685800" y="557862"/>
            <a:ext cx="10619913" cy="1085810"/>
          </a:xfrm>
          <a:prstGeom prst="rect">
            <a:avLst/>
          </a:prstGeom>
          <a:noFill/>
        </p:spPr>
        <p:txBody>
          <a:bodyPr wrap="square">
            <a:spAutoFit/>
          </a:bodyPr>
          <a:lstStyle/>
          <a:p>
            <a:pPr defTabSz="1371600">
              <a:lnSpc>
                <a:spcPct val="150000"/>
              </a:lnSpc>
              <a:defRPr/>
            </a:pPr>
            <a:r>
              <a:rPr lang="en-US" sz="4800" dirty="0">
                <a:solidFill>
                  <a:srgbClr val="0070C0"/>
                </a:solidFill>
                <a:latin typeface="Calibri" panose="020F0502020204030204"/>
              </a:rPr>
              <a:t>5. The principal's new rule says that … </a:t>
            </a:r>
          </a:p>
        </p:txBody>
      </p:sp>
      <p:sp>
        <p:nvSpPr>
          <p:cNvPr id="9" name="TextBox 8">
            <a:extLst>
              <a:ext uri="{FF2B5EF4-FFF2-40B4-BE49-F238E27FC236}">
                <a16:creationId xmlns:a16="http://schemas.microsoft.com/office/drawing/2014/main" xmlns="" id="{035E3F9E-A7C5-C6CA-D976-C379370D11E3}"/>
              </a:ext>
            </a:extLst>
          </p:cNvPr>
          <p:cNvSpPr txBox="1"/>
          <p:nvPr/>
        </p:nvSpPr>
        <p:spPr>
          <a:xfrm>
            <a:off x="4690739" y="1832051"/>
            <a:ext cx="13229948" cy="830997"/>
          </a:xfrm>
          <a:prstGeom prst="rect">
            <a:avLst/>
          </a:prstGeom>
          <a:noFill/>
        </p:spPr>
        <p:txBody>
          <a:bodyPr wrap="square">
            <a:spAutoFit/>
          </a:bodyPr>
          <a:lstStyle/>
          <a:p>
            <a:pPr defTabSz="1371600">
              <a:defRPr/>
            </a:pPr>
            <a:r>
              <a:rPr lang="en-US" sz="4800" dirty="0">
                <a:solidFill>
                  <a:srgbClr val="FF0000"/>
                </a:solidFill>
                <a:latin typeface="Calibri" panose="020F0502020204030204"/>
              </a:rPr>
              <a:t>a. students cannot use the tablets at break time.</a:t>
            </a:r>
          </a:p>
        </p:txBody>
      </p:sp>
      <p:cxnSp>
        <p:nvCxnSpPr>
          <p:cNvPr id="10" name="Straight Connector 9">
            <a:extLst>
              <a:ext uri="{FF2B5EF4-FFF2-40B4-BE49-F238E27FC236}">
                <a16:creationId xmlns:a16="http://schemas.microsoft.com/office/drawing/2014/main" xmlns="" id="{C915249D-A694-E6D2-33E8-9A6E3208CBAE}"/>
              </a:ext>
            </a:extLst>
          </p:cNvPr>
          <p:cNvCxnSpPr>
            <a:cxnSpLocks/>
          </p:cNvCxnSpPr>
          <p:nvPr/>
        </p:nvCxnSpPr>
        <p:spPr>
          <a:xfrm>
            <a:off x="822960" y="5104311"/>
            <a:ext cx="16834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7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A964B24-F128-0C6C-D9E4-110AB4B64BD9}"/>
              </a:ext>
            </a:extLst>
          </p:cNvPr>
          <p:cNvSpPr txBox="1"/>
          <p:nvPr/>
        </p:nvSpPr>
        <p:spPr>
          <a:xfrm>
            <a:off x="288929" y="1818848"/>
            <a:ext cx="3173171" cy="1569660"/>
          </a:xfrm>
          <a:prstGeom prst="rect">
            <a:avLst/>
          </a:prstGeom>
          <a:noFill/>
        </p:spPr>
        <p:txBody>
          <a:bodyPr wrap="square">
            <a:spAutoFit/>
          </a:bodyPr>
          <a:lstStyle/>
          <a:p>
            <a:pPr defTabSz="1371600"/>
            <a:r>
              <a:rPr lang="en-US" sz="2700" dirty="0">
                <a:solidFill>
                  <a:prstClr val="black"/>
                </a:solidFill>
                <a:latin typeface="Calibri" panose="020F0502020204030204"/>
              </a:rPr>
              <a:t> </a:t>
            </a:r>
            <a:r>
              <a:rPr lang="en-US" sz="4800" b="1" dirty="0">
                <a:solidFill>
                  <a:srgbClr val="4472C4"/>
                </a:solidFill>
                <a:latin typeface="Calibri" panose="020F0502020204030204"/>
              </a:rPr>
              <a:t>Listen and read.</a:t>
            </a:r>
          </a:p>
        </p:txBody>
      </p:sp>
      <p:sp>
        <p:nvSpPr>
          <p:cNvPr id="4" name="Rectangle 3">
            <a:extLst>
              <a:ext uri="{FF2B5EF4-FFF2-40B4-BE49-F238E27FC236}">
                <a16:creationId xmlns:a16="http://schemas.microsoft.com/office/drawing/2014/main" xmlns="" id="{6FB08C6F-C363-7A2F-0D62-BBD78C5ED0B7}"/>
              </a:ext>
            </a:extLst>
          </p:cNvPr>
          <p:cNvSpPr/>
          <p:nvPr/>
        </p:nvSpPr>
        <p:spPr>
          <a:xfrm>
            <a:off x="288929" y="778403"/>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c</a:t>
            </a:r>
          </a:p>
        </p:txBody>
      </p:sp>
      <p:pic>
        <p:nvPicPr>
          <p:cNvPr id="5" name="Picture 4">
            <a:extLst>
              <a:ext uri="{FF2B5EF4-FFF2-40B4-BE49-F238E27FC236}">
                <a16:creationId xmlns:a16="http://schemas.microsoft.com/office/drawing/2014/main" xmlns="" id="{939254B2-9580-62EB-33F0-E18EE340BAAA}"/>
              </a:ext>
            </a:extLst>
          </p:cNvPr>
          <p:cNvPicPr>
            <a:picLocks noChangeAspect="1"/>
          </p:cNvPicPr>
          <p:nvPr/>
        </p:nvPicPr>
        <p:blipFill>
          <a:blip r:embed="rId4"/>
          <a:stretch>
            <a:fillRect/>
          </a:stretch>
        </p:blipFill>
        <p:spPr>
          <a:xfrm>
            <a:off x="3996174" y="619753"/>
            <a:ext cx="14203050" cy="9047495"/>
          </a:xfrm>
          <a:prstGeom prst="rect">
            <a:avLst/>
          </a:prstGeom>
        </p:spPr>
      </p:pic>
      <p:pic>
        <p:nvPicPr>
          <p:cNvPr id="8" name="CD2 TRACK 43">
            <a:hlinkClick r:id="" action="ppaction://media"/>
            <a:extLst>
              <a:ext uri="{FF2B5EF4-FFF2-40B4-BE49-F238E27FC236}">
                <a16:creationId xmlns:a16="http://schemas.microsoft.com/office/drawing/2014/main" xmlns="" id="{801046C7-D62E-15DA-32CA-355B7C58B4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4943" y="2782040"/>
            <a:ext cx="914400" cy="914400"/>
          </a:xfrm>
          <a:prstGeom prst="rect">
            <a:avLst/>
          </a:prstGeom>
        </p:spPr>
      </p:pic>
    </p:spTree>
    <p:extLst>
      <p:ext uri="{BB962C8B-B14F-4D97-AF65-F5344CB8AC3E}">
        <p14:creationId xmlns:p14="http://schemas.microsoft.com/office/powerpoint/2010/main" val="33112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DC9B79-5A85-C604-A94D-3ECC623A11ED}"/>
              </a:ext>
            </a:extLst>
          </p:cNvPr>
          <p:cNvSpPr txBox="1"/>
          <p:nvPr/>
        </p:nvSpPr>
        <p:spPr>
          <a:xfrm>
            <a:off x="3124200" y="740751"/>
            <a:ext cx="15697200" cy="1569660"/>
          </a:xfrm>
          <a:prstGeom prst="rect">
            <a:avLst/>
          </a:prstGeom>
          <a:noFill/>
        </p:spPr>
        <p:txBody>
          <a:bodyPr wrap="square">
            <a:spAutoFit/>
          </a:bodyPr>
          <a:lstStyle/>
          <a:p>
            <a:pPr defTabSz="1371600"/>
            <a:r>
              <a:rPr lang="en-US" sz="4800" b="1" dirty="0">
                <a:solidFill>
                  <a:srgbClr val="4472C4"/>
                </a:solidFill>
                <a:latin typeface="Calibri" panose="020F0502020204030204"/>
              </a:rPr>
              <a:t>Work in group and discuss the question: </a:t>
            </a:r>
          </a:p>
          <a:p>
            <a:pPr defTabSz="1371600"/>
            <a:r>
              <a:rPr lang="en-US" sz="4800" b="1" dirty="0">
                <a:solidFill>
                  <a:srgbClr val="4472C4"/>
                </a:solidFill>
                <a:latin typeface="Calibri" panose="020F0502020204030204"/>
              </a:rPr>
              <a:t>Would you like to study at a school like this? Why (not)?</a:t>
            </a:r>
          </a:p>
        </p:txBody>
      </p:sp>
      <p:sp>
        <p:nvSpPr>
          <p:cNvPr id="4" name="Rectangle 3">
            <a:extLst>
              <a:ext uri="{FF2B5EF4-FFF2-40B4-BE49-F238E27FC236}">
                <a16:creationId xmlns:a16="http://schemas.microsoft.com/office/drawing/2014/main" xmlns="" id="{BE3FBA4B-DEFC-7734-F670-B08BE4402152}"/>
              </a:ext>
            </a:extLst>
          </p:cNvPr>
          <p:cNvSpPr/>
          <p:nvPr/>
        </p:nvSpPr>
        <p:spPr>
          <a:xfrm>
            <a:off x="288929" y="778403"/>
            <a:ext cx="2307981" cy="877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r>
              <a:rPr lang="en-US" sz="4800" b="1" dirty="0">
                <a:solidFill>
                  <a:prstClr val="white"/>
                </a:solidFill>
                <a:latin typeface="Calibri" panose="020F0502020204030204"/>
              </a:rPr>
              <a:t>Task d</a:t>
            </a:r>
          </a:p>
        </p:txBody>
      </p:sp>
      <p:sp>
        <p:nvSpPr>
          <p:cNvPr id="5" name="Speech Bubble: Oval 4">
            <a:extLst>
              <a:ext uri="{FF2B5EF4-FFF2-40B4-BE49-F238E27FC236}">
                <a16:creationId xmlns:a16="http://schemas.microsoft.com/office/drawing/2014/main" xmlns="" id="{8F22BDD8-E98C-F073-92F8-04AB26C4EE89}"/>
              </a:ext>
            </a:extLst>
          </p:cNvPr>
          <p:cNvSpPr/>
          <p:nvPr/>
        </p:nvSpPr>
        <p:spPr>
          <a:xfrm>
            <a:off x="2819400" y="2857500"/>
            <a:ext cx="13263240" cy="5286653"/>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371600"/>
            <a:r>
              <a:rPr lang="en-US" sz="4800" dirty="0">
                <a:solidFill>
                  <a:srgbClr val="4472C4"/>
                </a:solidFill>
                <a:latin typeface="Calibri" panose="020F0502020204030204"/>
              </a:rPr>
              <a:t>We would like to study at a school like this because ……/ We don’t really like studying at this school because…</a:t>
            </a:r>
          </a:p>
        </p:txBody>
      </p:sp>
    </p:spTree>
    <p:extLst>
      <p:ext uri="{BB962C8B-B14F-4D97-AF65-F5344CB8AC3E}">
        <p14:creationId xmlns:p14="http://schemas.microsoft.com/office/powerpoint/2010/main" val="4272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83554"/>
            <a:ext cx="13467284" cy="9182238"/>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10484003" y="1321310"/>
            <a:ext cx="7732559" cy="1125021"/>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defTabSz="1371600"/>
            <a:r>
              <a:rPr lang="en-US" sz="8100" b="1" dirty="0">
                <a:solidFill>
                  <a:srgbClr val="70AD47">
                    <a:lumMod val="75000"/>
                  </a:srgbClr>
                </a:solidFill>
                <a:latin typeface="Calibri" panose="020F0502020204030204"/>
              </a:rPr>
              <a:t>WRAP-UP</a:t>
            </a:r>
          </a:p>
        </p:txBody>
      </p:sp>
    </p:spTree>
    <p:extLst>
      <p:ext uri="{BB962C8B-B14F-4D97-AF65-F5344CB8AC3E}">
        <p14:creationId xmlns:p14="http://schemas.microsoft.com/office/powerpoint/2010/main" val="218360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17C254C-2D49-352E-E4FE-D6A2F601C7BF}"/>
              </a:ext>
            </a:extLst>
          </p:cNvPr>
          <p:cNvSpPr/>
          <p:nvPr/>
        </p:nvSpPr>
        <p:spPr>
          <a:xfrm>
            <a:off x="762000" y="4152900"/>
            <a:ext cx="16764000" cy="4800600"/>
          </a:xfrm>
          <a:prstGeom prst="roundRect">
            <a:avLst>
              <a:gd name="adj" fmla="val 10767"/>
            </a:avLst>
          </a:prstGeom>
          <a:ln w="38100" cmpd="thickThi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Login - Memory Game Logo Png - Free Transparent PNG Clipart Images Download">
            <a:extLst>
              <a:ext uri="{FF2B5EF4-FFF2-40B4-BE49-F238E27FC236}">
                <a16:creationId xmlns:a16="http://schemas.microsoft.com/office/drawing/2014/main" xmlns="" id="{4A8D24A0-9A84-697B-CD73-18ADA9165D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45" b="94301" l="0" r="100000"/>
                    </a14:imgEffect>
                  </a14:imgLayer>
                </a14:imgProps>
              </a:ext>
              <a:ext uri="{28A0092B-C50C-407E-A947-70E740481C1C}">
                <a14:useLocalDpi xmlns:a14="http://schemas.microsoft.com/office/drawing/2010/main" val="0"/>
              </a:ext>
            </a:extLst>
          </a:blip>
          <a:srcRect/>
          <a:stretch>
            <a:fillRect/>
          </a:stretch>
        </p:blipFill>
        <p:spPr bwMode="auto">
          <a:xfrm>
            <a:off x="5312464" y="732411"/>
            <a:ext cx="8272671" cy="38014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8B38368-5088-5BD7-727C-E2D9E7CE7092}"/>
              </a:ext>
            </a:extLst>
          </p:cNvPr>
          <p:cNvSpPr txBox="1"/>
          <p:nvPr/>
        </p:nvSpPr>
        <p:spPr>
          <a:xfrm>
            <a:off x="790414" y="4686300"/>
            <a:ext cx="16953196" cy="2895536"/>
          </a:xfrm>
          <a:prstGeom prst="rect">
            <a:avLst/>
          </a:prstGeom>
          <a:noFill/>
        </p:spPr>
        <p:txBody>
          <a:bodyPr wrap="square" rtlCol="0">
            <a:spAutoFit/>
          </a:bodyPr>
          <a:lstStyle/>
          <a:p>
            <a:pPr marL="571500" indent="-571500">
              <a:lnSpc>
                <a:spcPct val="130000"/>
              </a:lnSpc>
              <a:buFontTx/>
              <a:buChar char="-"/>
            </a:pPr>
            <a:r>
              <a:rPr lang="en-US" sz="4800" i="1" dirty="0"/>
              <a:t>Look at the picture of technological items on the screen for 30s</a:t>
            </a:r>
          </a:p>
          <a:p>
            <a:pPr>
              <a:lnSpc>
                <a:spcPct val="130000"/>
              </a:lnSpc>
            </a:pPr>
            <a:r>
              <a:rPr lang="en-US" sz="4800" i="1" dirty="0"/>
              <a:t>-    Try to remember </a:t>
            </a:r>
          </a:p>
          <a:p>
            <a:pPr marL="285750" indent="-285750">
              <a:lnSpc>
                <a:spcPct val="130000"/>
              </a:lnSpc>
              <a:buFontTx/>
              <a:buChar char="-"/>
            </a:pPr>
            <a:r>
              <a:rPr lang="en-US" sz="4800" i="1" dirty="0"/>
              <a:t>  Write down what you have seen in 1 minute</a:t>
            </a:r>
          </a:p>
        </p:txBody>
      </p:sp>
    </p:spTree>
    <p:extLst>
      <p:ext uri="{BB962C8B-B14F-4D97-AF65-F5344CB8AC3E}">
        <p14:creationId xmlns:p14="http://schemas.microsoft.com/office/powerpoint/2010/main" val="1694603672"/>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1880E27-9002-F0A6-29CB-6846651C0E4D}"/>
              </a:ext>
            </a:extLst>
          </p:cNvPr>
          <p:cNvSpPr/>
          <p:nvPr/>
        </p:nvSpPr>
        <p:spPr>
          <a:xfrm>
            <a:off x="466107" y="3162300"/>
            <a:ext cx="4343400" cy="501675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FF0000"/>
                </a:solidFill>
              </a:rPr>
              <a:t>Vocabularies</a:t>
            </a:r>
          </a:p>
          <a:p>
            <a:r>
              <a:rPr lang="fr-FR" sz="4000" i="1" dirty="0">
                <a:solidFill>
                  <a:srgbClr val="0070C0"/>
                </a:solidFill>
              </a:rPr>
              <a:t>Install</a:t>
            </a:r>
          </a:p>
          <a:p>
            <a:r>
              <a:rPr lang="fr-FR" sz="4000" i="1" dirty="0">
                <a:solidFill>
                  <a:srgbClr val="0070C0"/>
                </a:solidFill>
              </a:rPr>
              <a:t>Tablet</a:t>
            </a:r>
          </a:p>
          <a:p>
            <a:r>
              <a:rPr lang="fr-FR" sz="4000" i="1" dirty="0">
                <a:solidFill>
                  <a:srgbClr val="0070C0"/>
                </a:solidFill>
              </a:rPr>
              <a:t>Instant messages</a:t>
            </a:r>
          </a:p>
          <a:p>
            <a:r>
              <a:rPr lang="fr-FR" sz="4000" i="1" dirty="0">
                <a:solidFill>
                  <a:srgbClr val="0070C0"/>
                </a:solidFill>
              </a:rPr>
              <a:t>Social media</a:t>
            </a:r>
          </a:p>
          <a:p>
            <a:r>
              <a:rPr lang="fr-FR" sz="4000" i="1" dirty="0">
                <a:solidFill>
                  <a:srgbClr val="0070C0"/>
                </a:solidFill>
              </a:rPr>
              <a:t>Charge</a:t>
            </a:r>
          </a:p>
          <a:p>
            <a:r>
              <a:rPr lang="fr-FR" sz="4000" i="1" dirty="0">
                <a:solidFill>
                  <a:srgbClr val="0070C0"/>
                </a:solidFill>
              </a:rPr>
              <a:t>Post </a:t>
            </a:r>
          </a:p>
          <a:p>
            <a:r>
              <a:rPr lang="fr-FR" sz="4000" i="1" dirty="0" err="1">
                <a:solidFill>
                  <a:srgbClr val="0070C0"/>
                </a:solidFill>
              </a:rPr>
              <a:t>Convert</a:t>
            </a:r>
            <a:endParaRPr lang="en-US" sz="4000" i="1" dirty="0">
              <a:solidFill>
                <a:srgbClr val="0070C0"/>
              </a:solidFill>
            </a:endParaRPr>
          </a:p>
        </p:txBody>
      </p:sp>
      <p:sp>
        <p:nvSpPr>
          <p:cNvPr id="3" name="Rectangle 2">
            <a:extLst>
              <a:ext uri="{FF2B5EF4-FFF2-40B4-BE49-F238E27FC236}">
                <a16:creationId xmlns:a16="http://schemas.microsoft.com/office/drawing/2014/main" xmlns="" id="{1CFFC286-47C0-34CA-29A4-17ABAA934F0E}"/>
              </a:ext>
            </a:extLst>
          </p:cNvPr>
          <p:cNvSpPr/>
          <p:nvPr/>
        </p:nvSpPr>
        <p:spPr>
          <a:xfrm>
            <a:off x="533400" y="800100"/>
            <a:ext cx="4276107" cy="923330"/>
          </a:xfrm>
          <a:prstGeom prst="rect">
            <a:avLst/>
          </a:prstGeom>
        </p:spPr>
        <p:txBody>
          <a:bodyPr wrap="none">
            <a:spAutoFit/>
          </a:bodyPr>
          <a:lstStyle/>
          <a:p>
            <a:r>
              <a:rPr lang="en-US" sz="5400" b="1" dirty="0">
                <a:solidFill>
                  <a:srgbClr val="FF0000"/>
                </a:solidFill>
              </a:rPr>
              <a:t>Today’s lesson</a:t>
            </a:r>
          </a:p>
        </p:txBody>
      </p:sp>
      <p:sp>
        <p:nvSpPr>
          <p:cNvPr id="4" name="Rectangle 3">
            <a:extLst>
              <a:ext uri="{FF2B5EF4-FFF2-40B4-BE49-F238E27FC236}">
                <a16:creationId xmlns:a16="http://schemas.microsoft.com/office/drawing/2014/main" xmlns="" id="{2BB0107D-B4EC-D6FF-D9DB-393F8EBADC24}"/>
              </a:ext>
            </a:extLst>
          </p:cNvPr>
          <p:cNvSpPr/>
          <p:nvPr/>
        </p:nvSpPr>
        <p:spPr>
          <a:xfrm>
            <a:off x="5486534" y="3408521"/>
            <a:ext cx="1234440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1371600"/>
            <a:r>
              <a:rPr lang="en-US" sz="4800" i="1" dirty="0">
                <a:solidFill>
                  <a:srgbClr val="FF0000"/>
                </a:solidFill>
                <a:latin typeface="Calibri" panose="020F0502020204030204"/>
              </a:rPr>
              <a:t>Reading: </a:t>
            </a:r>
          </a:p>
          <a:p>
            <a:pPr defTabSz="1371600"/>
            <a:r>
              <a:rPr lang="en-US" sz="4800" i="1" dirty="0">
                <a:solidFill>
                  <a:srgbClr val="0070C0"/>
                </a:solidFill>
                <a:latin typeface="Calibri" panose="020F0502020204030204"/>
              </a:rPr>
              <a:t>-    Understanding instructions</a:t>
            </a:r>
          </a:p>
          <a:p>
            <a:pPr marL="857250" indent="-857250" defTabSz="1371600">
              <a:buFontTx/>
              <a:buChar char="-"/>
            </a:pPr>
            <a:r>
              <a:rPr lang="en-US" sz="4800" i="1" dirty="0">
                <a:solidFill>
                  <a:srgbClr val="0070C0"/>
                </a:solidFill>
                <a:latin typeface="Calibri" panose="020F0502020204030204"/>
              </a:rPr>
              <a:t>Skimming and scanning for general and specific information</a:t>
            </a:r>
          </a:p>
          <a:p>
            <a:pPr defTabSz="1371600"/>
            <a:r>
              <a:rPr lang="en-US" sz="4800" i="1" dirty="0">
                <a:solidFill>
                  <a:srgbClr val="FF0000"/>
                </a:solidFill>
                <a:latin typeface="Calibri" panose="020F0502020204030204"/>
              </a:rPr>
              <a:t>Speaking:</a:t>
            </a:r>
          </a:p>
          <a:p>
            <a:pPr defTabSz="1371600"/>
            <a:r>
              <a:rPr lang="en-US" sz="4800" i="1" dirty="0">
                <a:solidFill>
                  <a:srgbClr val="0070C0"/>
                </a:solidFill>
                <a:latin typeface="Calibri" panose="020F0502020204030204"/>
              </a:rPr>
              <a:t>-    Talking about new school rules</a:t>
            </a:r>
          </a:p>
        </p:txBody>
      </p:sp>
      <p:sp>
        <p:nvSpPr>
          <p:cNvPr id="5" name="Star: 7 Points 4">
            <a:hlinkClick r:id="" action="ppaction://noaction"/>
            <a:extLst>
              <a:ext uri="{FF2B5EF4-FFF2-40B4-BE49-F238E27FC236}">
                <a16:creationId xmlns:a16="http://schemas.microsoft.com/office/drawing/2014/main" xmlns="" id="{04FC57F3-B867-8946-90E1-4C75F0703CB1}"/>
              </a:ext>
            </a:extLst>
          </p:cNvPr>
          <p:cNvSpPr/>
          <p:nvPr/>
        </p:nvSpPr>
        <p:spPr>
          <a:xfrm>
            <a:off x="15621000" y="8496300"/>
            <a:ext cx="1828800" cy="1371600"/>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4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heel(1)">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obile Learning PNG Transparent Images Free Download | Vector Files |  Pngtree">
            <a:extLst>
              <a:ext uri="{FF2B5EF4-FFF2-40B4-BE49-F238E27FC236}">
                <a16:creationId xmlns:a16="http://schemas.microsoft.com/office/drawing/2014/main" xmlns="" id="{E4B07312-A212-1B43-7ED1-8BBD233196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67" b="100000" l="0" r="100000">
                        <a14:foregroundMark x1="5000" y1="35278" x2="5000" y2="35278"/>
                        <a14:foregroundMark x1="6667" y1="39167" x2="6667" y2="39167"/>
                        <a14:foregroundMark x1="12500" y1="22778" x2="12500" y2="22778"/>
                        <a14:foregroundMark x1="13056" y1="42222" x2="13056" y2="42222"/>
                        <a14:foregroundMark x1="32222" y1="30000" x2="32222" y2="30000"/>
                        <a14:foregroundMark x1="55556" y1="25000" x2="55556" y2="25000"/>
                        <a14:foregroundMark x1="47222" y1="15833" x2="47222" y2="15833"/>
                        <a14:foregroundMark x1="51667" y1="16111" x2="51667" y2="16111"/>
                        <a14:foregroundMark x1="54167" y1="16111" x2="54167" y2="16111"/>
                        <a14:foregroundMark x1="55833" y1="13333" x2="55833" y2="13333"/>
                        <a14:foregroundMark x1="44167" y1="18333" x2="44167" y2="18333"/>
                        <a14:foregroundMark x1="72222" y1="36944" x2="72222" y2="36944"/>
                        <a14:foregroundMark x1="78889" y1="24444" x2="78889" y2="24444"/>
                        <a14:foregroundMark x1="75556" y1="33056" x2="75556" y2="33056"/>
                        <a14:foregroundMark x1="73333" y1="40000" x2="73333" y2="40000"/>
                        <a14:foregroundMark x1="15556" y1="24167" x2="15556" y2="24167"/>
                        <a14:foregroundMark x1="91667" y1="15556" x2="91667" y2="15556"/>
                        <a14:foregroundMark x1="94167" y1="12500" x2="94167" y2="12500"/>
                        <a14:foregroundMark x1="90000" y1="12778" x2="95278" y2="13333"/>
                        <a14:foregroundMark x1="88056" y1="10833" x2="96389" y2="11667"/>
                        <a14:foregroundMark x1="94722" y1="12778" x2="94722" y2="18333"/>
                        <a14:foregroundMark x1="96389" y1="14722" x2="95000" y2="17778"/>
                        <a14:foregroundMark x1="84444" y1="21944" x2="84444" y2="21944"/>
                        <a14:foregroundMark x1="80278" y1="26389" x2="80278" y2="26389"/>
                        <a14:foregroundMark x1="78333" y1="29722" x2="78333" y2="29722"/>
                        <a14:foregroundMark x1="39444" y1="29722" x2="39444" y2="29722"/>
                        <a14:foregroundMark x1="40833" y1="17222" x2="40833" y2="17222"/>
                        <a14:foregroundMark x1="38056" y1="12778" x2="37500" y2="12778"/>
                        <a14:foregroundMark x1="20000" y1="25833" x2="20000" y2="25833"/>
                        <a14:foregroundMark x1="34444" y1="33056" x2="34444" y2="33056"/>
                        <a14:foregroundMark x1="38056" y1="33889" x2="39167" y2="33889"/>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276349"/>
            <a:ext cx="7734300" cy="77343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ired Eyes Phone: Over 287 Royalty-Free Licensable Stock Illustrations &amp;  Drawings | Shutterstock">
            <a:extLst>
              <a:ext uri="{FF2B5EF4-FFF2-40B4-BE49-F238E27FC236}">
                <a16:creationId xmlns:a16="http://schemas.microsoft.com/office/drawing/2014/main" xmlns="" id="{E0D50E3D-0414-DEA3-6C3E-1887E97DC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7" t="-1851" r="10379" b="10424"/>
          <a:stretch/>
        </p:blipFill>
        <p:spPr bwMode="auto">
          <a:xfrm>
            <a:off x="13883943" y="3910182"/>
            <a:ext cx="2743200" cy="246663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870+ Mobile Phone Distraction Stock Illustrations, Royalty-Free Vector  Graphics &amp; Clip Art - iStock">
            <a:extLst>
              <a:ext uri="{FF2B5EF4-FFF2-40B4-BE49-F238E27FC236}">
                <a16:creationId xmlns:a16="http://schemas.microsoft.com/office/drawing/2014/main" xmlns="" id="{46525742-1B58-ADBB-5CAE-5A777BF755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37" t="15365" r="8496" b="8061"/>
          <a:stretch/>
        </p:blipFill>
        <p:spPr bwMode="auto">
          <a:xfrm>
            <a:off x="13235241" y="1066800"/>
            <a:ext cx="404060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62 Teen Cell Phone Bed Stock Vectors and Vector Art | Shutterstock">
            <a:extLst>
              <a:ext uri="{FF2B5EF4-FFF2-40B4-BE49-F238E27FC236}">
                <a16:creationId xmlns:a16="http://schemas.microsoft.com/office/drawing/2014/main" xmlns="" id="{57BA6718-E908-E645-1843-1FA4E58B33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143"/>
          <a:stretch/>
        </p:blipFill>
        <p:spPr bwMode="auto">
          <a:xfrm>
            <a:off x="13861987" y="7048500"/>
            <a:ext cx="2743200" cy="244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826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fade">
                                      <p:cBhvr>
                                        <p:cTn id="12" dur="500"/>
                                        <p:tgtEl>
                                          <p:spTgt spid="133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fade">
                                      <p:cBhvr>
                                        <p:cTn id="16" dur="500"/>
                                        <p:tgtEl>
                                          <p:spTgt spid="1332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326"/>
                                        </p:tgtEl>
                                        <p:attrNameLst>
                                          <p:attrName>style.visibility</p:attrName>
                                        </p:attrNameLst>
                                      </p:cBhvr>
                                      <p:to>
                                        <p:strVal val="visible"/>
                                      </p:to>
                                    </p:set>
                                    <p:animEffect transition="in" filter="fade">
                                      <p:cBhvr>
                                        <p:cTn id="20"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578" y="1039607"/>
            <a:ext cx="4951164" cy="1338828"/>
          </a:xfrm>
          <a:prstGeom prst="rect">
            <a:avLst/>
          </a:prstGeom>
        </p:spPr>
        <p:txBody>
          <a:bodyPr wrap="none">
            <a:spAutoFit/>
          </a:bodyPr>
          <a:lstStyle/>
          <a:p>
            <a:pPr defTabSz="1371600"/>
            <a:r>
              <a:rPr lang="en-US" sz="8100" b="1" dirty="0">
                <a:solidFill>
                  <a:srgbClr val="FF0000"/>
                </a:solidFill>
                <a:latin typeface="Calibri" panose="020F0502020204030204"/>
              </a:rPr>
              <a:t>Homework</a:t>
            </a:r>
          </a:p>
        </p:txBody>
      </p:sp>
      <p:sp>
        <p:nvSpPr>
          <p:cNvPr id="5" name="Rectangle 4"/>
          <p:cNvSpPr/>
          <p:nvPr/>
        </p:nvSpPr>
        <p:spPr>
          <a:xfrm>
            <a:off x="228600" y="2470137"/>
            <a:ext cx="17830803" cy="424731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857250" indent="-857250" defTabSz="1371600">
              <a:buFontTx/>
              <a:buChar char="-"/>
            </a:pPr>
            <a:r>
              <a:rPr lang="en-US" sz="5400" i="1" dirty="0">
                <a:solidFill>
                  <a:srgbClr val="0070C0"/>
                </a:solidFill>
                <a:latin typeface="Calibri" panose="020F0502020204030204"/>
              </a:rPr>
              <a:t>Learn by hearts vocabularies and make sentences using them. </a:t>
            </a:r>
          </a:p>
          <a:p>
            <a:pPr marL="857250" indent="-857250" defTabSz="1371600">
              <a:buFontTx/>
              <a:buChar char="-"/>
            </a:pPr>
            <a:r>
              <a:rPr lang="en-US" sz="5400" i="1" dirty="0">
                <a:solidFill>
                  <a:srgbClr val="0070C0"/>
                </a:solidFill>
                <a:latin typeface="Calibri" panose="020F0502020204030204"/>
              </a:rPr>
              <a:t>Do the exercises on page 52 </a:t>
            </a:r>
            <a:r>
              <a:rPr lang="en-US" sz="5400" b="1" i="1" dirty="0">
                <a:solidFill>
                  <a:srgbClr val="0070C0"/>
                </a:solidFill>
                <a:latin typeface="Calibri" panose="020F0502020204030204"/>
              </a:rPr>
              <a:t>WB</a:t>
            </a:r>
            <a:r>
              <a:rPr lang="en-US" sz="5400" i="1" dirty="0">
                <a:solidFill>
                  <a:srgbClr val="0070C0"/>
                </a:solidFill>
                <a:latin typeface="Calibri" panose="020F0502020204030204"/>
              </a:rPr>
              <a:t> and listen &amp; read the email again (CD43) on </a:t>
            </a:r>
            <a:r>
              <a:rPr lang="en-US" sz="5400" i="1" dirty="0">
                <a:solidFill>
                  <a:srgbClr val="0070C0"/>
                </a:solidFill>
                <a:hlinkClick r:id="rId2"/>
              </a:rPr>
              <a:t>www.eduhome.com.vn</a:t>
            </a:r>
            <a:r>
              <a:rPr lang="en-US" sz="5400" i="1" dirty="0">
                <a:solidFill>
                  <a:srgbClr val="0070C0"/>
                </a:solidFill>
              </a:rPr>
              <a:t> </a:t>
            </a:r>
            <a:endParaRPr lang="en-US" sz="5400" i="1" dirty="0">
              <a:solidFill>
                <a:srgbClr val="0070C0"/>
              </a:solidFill>
              <a:latin typeface="Calibri" panose="020F0502020204030204"/>
            </a:endParaRPr>
          </a:p>
          <a:p>
            <a:pPr marL="857250" indent="-857250" defTabSz="1371600">
              <a:buFontTx/>
              <a:buChar char="-"/>
            </a:pPr>
            <a:r>
              <a:rPr lang="en-US" sz="5400" i="1" dirty="0">
                <a:solidFill>
                  <a:srgbClr val="0070C0"/>
                </a:solidFill>
                <a:latin typeface="Calibri" panose="020F0502020204030204"/>
              </a:rPr>
              <a:t>Prepare the next lesson (pages 95 &amp; 96 </a:t>
            </a:r>
            <a:r>
              <a:rPr lang="en-US" sz="5400" b="1" i="1" dirty="0">
                <a:solidFill>
                  <a:srgbClr val="0070C0"/>
                </a:solidFill>
                <a:latin typeface="Calibri" panose="020F0502020204030204"/>
              </a:rPr>
              <a:t>SB</a:t>
            </a:r>
            <a:r>
              <a:rPr lang="en-US" sz="5400" i="1" dirty="0">
                <a:solidFill>
                  <a:srgbClr val="0070C0"/>
                </a:solidFill>
                <a:latin typeface="Calibri" panose="020F0502020204030204"/>
              </a:rPr>
              <a:t>)</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32D08F-4790-F03C-AF40-76BAC06D2DF8}"/>
              </a:ext>
            </a:extLst>
          </p:cNvPr>
          <p:cNvSpPr/>
          <p:nvPr/>
        </p:nvSpPr>
        <p:spPr>
          <a:xfrm>
            <a:off x="-925671" y="-114300"/>
            <a:ext cx="19343162" cy="10668000"/>
          </a:xfrm>
          <a:prstGeom prst="rect">
            <a:avLst/>
          </a:prstGeom>
          <a:solidFill>
            <a:srgbClr val="A2C7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endParaRPr lang="en-US" dirty="0">
              <a:solidFill>
                <a:prstClr val="white"/>
              </a:solidFill>
              <a:latin typeface="Calibri"/>
            </a:endParaRPr>
          </a:p>
        </p:txBody>
      </p:sp>
      <p:sp>
        <p:nvSpPr>
          <p:cNvPr id="19" name="Oval 18">
            <a:extLst>
              <a:ext uri="{FF2B5EF4-FFF2-40B4-BE49-F238E27FC236}">
                <a16:creationId xmlns:a16="http://schemas.microsoft.com/office/drawing/2014/main" xmlns="" id="{0D4792EE-850B-A562-9BBB-223D72D211A0}"/>
              </a:ext>
            </a:extLst>
          </p:cNvPr>
          <p:cNvSpPr/>
          <p:nvPr/>
        </p:nvSpPr>
        <p:spPr>
          <a:xfrm>
            <a:off x="15871238" y="8191502"/>
            <a:ext cx="1821575" cy="182880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4400" dirty="0">
                <a:solidFill>
                  <a:prstClr val="white"/>
                </a:solidFill>
                <a:latin typeface="Calibri"/>
              </a:rPr>
              <a:t>30s</a:t>
            </a:r>
          </a:p>
        </p:txBody>
      </p:sp>
      <p:pic>
        <p:nvPicPr>
          <p:cNvPr id="1028" name="Picture 4" descr="HP Laptop 14-ep0021ne | HP® Middle East">
            <a:extLst>
              <a:ext uri="{FF2B5EF4-FFF2-40B4-BE49-F238E27FC236}">
                <a16:creationId xmlns:a16="http://schemas.microsoft.com/office/drawing/2014/main" xmlns="" id="{CE7B51B2-2302-1F0E-C963-CFCE4677A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78"/>
            <a:ext cx="4340661" cy="32554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a Loa Audioengine A5+ Wireless Chính Hãng - LH 0983.83.46.46 Giá Tốt Nhất  VN">
            <a:extLst>
              <a:ext uri="{FF2B5EF4-FFF2-40B4-BE49-F238E27FC236}">
                <a16:creationId xmlns:a16="http://schemas.microsoft.com/office/drawing/2014/main" xmlns="" id="{96DA7505-272E-E472-14BC-B8A4674799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8375"/>
                    </a14:imgEffect>
                  </a14:imgLayer>
                </a14:imgProps>
              </a:ext>
              <a:ext uri="{28A0092B-C50C-407E-A947-70E740481C1C}">
                <a14:useLocalDpi xmlns:a14="http://schemas.microsoft.com/office/drawing/2010/main" val="0"/>
              </a:ext>
            </a:extLst>
          </a:blip>
          <a:srcRect/>
          <a:stretch>
            <a:fillRect/>
          </a:stretch>
        </p:blipFill>
        <p:spPr bwMode="auto">
          <a:xfrm>
            <a:off x="-147046" y="6952150"/>
            <a:ext cx="3593270" cy="3593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ARTPHONE | Định nghĩa trong Từ điển tiếng Anh Cambridge">
            <a:extLst>
              <a:ext uri="{FF2B5EF4-FFF2-40B4-BE49-F238E27FC236}">
                <a16:creationId xmlns:a16="http://schemas.microsoft.com/office/drawing/2014/main" xmlns="" id="{964B76E6-4ADD-3B79-036D-41991298CE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730" r="89730"/>
                    </a14:imgEffect>
                  </a14:imgLayer>
                </a14:imgProps>
              </a:ext>
              <a:ext uri="{28A0092B-C50C-407E-A947-70E740481C1C}">
                <a14:useLocalDpi xmlns:a14="http://schemas.microsoft.com/office/drawing/2010/main" val="0"/>
              </a:ext>
            </a:extLst>
          </a:blip>
          <a:srcRect/>
          <a:stretch>
            <a:fillRect/>
          </a:stretch>
        </p:blipFill>
        <p:spPr bwMode="auto">
          <a:xfrm flipH="1">
            <a:off x="15045363" y="4148597"/>
            <a:ext cx="3669495" cy="39670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moria Flash Usb De 256 Gb 3.2 Eo Safe Imports Esi-10590 Negro | Coppel.com">
            <a:extLst>
              <a:ext uri="{FF2B5EF4-FFF2-40B4-BE49-F238E27FC236}">
                <a16:creationId xmlns:a16="http://schemas.microsoft.com/office/drawing/2014/main" xmlns="" id="{CBDFFA52-D266-DD3B-323F-7918B5BC41A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78" b="89778" l="0" r="100000"/>
                    </a14:imgEffect>
                  </a14:imgLayer>
                </a14:imgProps>
              </a:ext>
              <a:ext uri="{28A0092B-C50C-407E-A947-70E740481C1C}">
                <a14:useLocalDpi xmlns:a14="http://schemas.microsoft.com/office/drawing/2010/main" val="0"/>
              </a:ext>
            </a:extLst>
          </a:blip>
          <a:srcRect/>
          <a:stretch>
            <a:fillRect/>
          </a:stretch>
        </p:blipFill>
        <p:spPr bwMode="auto">
          <a:xfrm>
            <a:off x="3402839" y="7923219"/>
            <a:ext cx="2630481" cy="26304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áy đọc sách Amazon Kindle Paperwhite 5 (11th Gen) - Signature Edition (32  GB)">
            <a:extLst>
              <a:ext uri="{FF2B5EF4-FFF2-40B4-BE49-F238E27FC236}">
                <a16:creationId xmlns:a16="http://schemas.microsoft.com/office/drawing/2014/main" xmlns="" id="{3E196955-096B-132B-DEE8-D4213A29C5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89804" l="0" r="89899"/>
                    </a14:imgEffect>
                  </a14:imgLayer>
                </a14:imgProps>
              </a:ext>
              <a:ext uri="{28A0092B-C50C-407E-A947-70E740481C1C}">
                <a14:useLocalDpi xmlns:a14="http://schemas.microsoft.com/office/drawing/2010/main" val="0"/>
              </a:ext>
            </a:extLst>
          </a:blip>
          <a:srcRect/>
          <a:stretch>
            <a:fillRect/>
          </a:stretch>
        </p:blipFill>
        <p:spPr bwMode="auto">
          <a:xfrm>
            <a:off x="4700426" y="764557"/>
            <a:ext cx="3770697" cy="41843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i nghe Bluetooth KVIDIO qua tai, Throi gian choi Vietnam | Ubuy">
            <a:extLst>
              <a:ext uri="{FF2B5EF4-FFF2-40B4-BE49-F238E27FC236}">
                <a16:creationId xmlns:a16="http://schemas.microsoft.com/office/drawing/2014/main" xmlns="" id="{50E36128-172F-742C-99F9-2B548AF8FFA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283150" y="4334162"/>
            <a:ext cx="1981199" cy="23887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áy in màu A4 Canon G1020">
            <a:extLst>
              <a:ext uri="{FF2B5EF4-FFF2-40B4-BE49-F238E27FC236}">
                <a16:creationId xmlns:a16="http://schemas.microsoft.com/office/drawing/2014/main" xmlns="" id="{D89D169F-9363-3F74-462D-67CBEF279C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83285" y="-126424"/>
            <a:ext cx="4503597" cy="39810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mart Interactive White Board, For School,Office education at ₹  16500/1piece in Pune">
            <a:extLst>
              <a:ext uri="{FF2B5EF4-FFF2-40B4-BE49-F238E27FC236}">
                <a16:creationId xmlns:a16="http://schemas.microsoft.com/office/drawing/2014/main" xmlns="" id="{615ECEBF-52B3-4FF7-2CCF-2B47EB4E0ED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4000" y1="8200" x2="4400" y2="62400"/>
                        <a14:foregroundMark x1="52200" y1="73000" x2="70000" y2="69800"/>
                        <a14:foregroundMark x1="40600" y1="86200" x2="43800" y2="93200"/>
                        <a14:foregroundMark x1="81200" y1="74400" x2="80200" y2="85800"/>
                        <a14:foregroundMark x1="88400" y1="69400" x2="95800" y2="92000"/>
                        <a14:foregroundMark x1="2800" y1="7800" x2="50000" y2="10000"/>
                        <a14:foregroundMark x1="89400" y1="21200" x2="91200" y2="46400"/>
                      </a14:backgroundRemoval>
                    </a14:imgEffect>
                  </a14:imgLayer>
                </a14:imgProps>
              </a:ext>
              <a:ext uri="{28A0092B-C50C-407E-A947-70E740481C1C}">
                <a14:useLocalDpi xmlns:a14="http://schemas.microsoft.com/office/drawing/2010/main" val="0"/>
              </a:ext>
            </a:extLst>
          </a:blip>
          <a:srcRect/>
          <a:stretch>
            <a:fillRect/>
          </a:stretch>
        </p:blipFill>
        <p:spPr bwMode="auto">
          <a:xfrm>
            <a:off x="6695454" y="4460555"/>
            <a:ext cx="6572652" cy="65726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ilm Projector Clip Art, Transparent PNG Clipart Images Free #3701815">
            <a:extLst>
              <a:ext uri="{FF2B5EF4-FFF2-40B4-BE49-F238E27FC236}">
                <a16:creationId xmlns:a16="http://schemas.microsoft.com/office/drawing/2014/main" xmlns="" id="{30BA35EF-EF3D-14F1-ECAE-269ACEE598C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813" b="97188" l="3125" r="100000">
                        <a14:foregroundMark x1="46094" y1="58594" x2="46094" y2="58594"/>
                        <a14:foregroundMark x1="46094" y1="58594" x2="46094" y2="58594"/>
                        <a14:foregroundMark x1="45625" y1="61719" x2="71250" y2="65938"/>
                        <a14:foregroundMark x1="32344" y1="66406" x2="84844" y2="47969"/>
                        <a14:foregroundMark x1="88906" y1="47031" x2="47969" y2="72813"/>
                        <a14:foregroundMark x1="28125" y1="62969" x2="29375" y2="77188"/>
                        <a14:foregroundMark x1="33906" y1="75000" x2="91875" y2="75000"/>
                        <a14:foregroundMark x1="32031" y1="77813" x2="53594" y2="76406"/>
                      </a14:backgroundRemoval>
                    </a14:imgEffect>
                  </a14:imgLayer>
                </a14:imgProps>
              </a:ext>
              <a:ext uri="{28A0092B-C50C-407E-A947-70E740481C1C}">
                <a14:useLocalDpi xmlns:a14="http://schemas.microsoft.com/office/drawing/2010/main" val="0"/>
              </a:ext>
            </a:extLst>
          </a:blip>
          <a:srcRect t="-1" r="34605" b="59588"/>
          <a:stretch/>
        </p:blipFill>
        <p:spPr bwMode="auto">
          <a:xfrm>
            <a:off x="-768632" y="3616979"/>
            <a:ext cx="6565683" cy="359769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huột máy tính gaming KENOO ESPORT G102 - Màu đen">
            <a:extLst>
              <a:ext uri="{FF2B5EF4-FFF2-40B4-BE49-F238E27FC236}">
                <a16:creationId xmlns:a16="http://schemas.microsoft.com/office/drawing/2014/main" xmlns="" id="{FAD1F417-815E-6790-0680-3524200A2E89}"/>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3313" l="125" r="99688"/>
                    </a14:imgEffect>
                  </a14:imgLayer>
                </a14:imgProps>
              </a:ext>
              <a:ext uri="{28A0092B-C50C-407E-A947-70E740481C1C}">
                <a14:useLocalDpi xmlns:a14="http://schemas.microsoft.com/office/drawing/2010/main" val="0"/>
              </a:ext>
            </a:extLst>
          </a:blip>
          <a:srcRect/>
          <a:stretch>
            <a:fillRect/>
          </a:stretch>
        </p:blipFill>
        <p:spPr bwMode="auto">
          <a:xfrm>
            <a:off x="13193916" y="7617719"/>
            <a:ext cx="2433078" cy="243139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mazon.in: Buy RPM Euro Games Gaming Keyboard Wired | 87 Keys Space Saving  Design | Membrane Keyboard with Mechanical Feel | LED Backlit &amp; Spill Proof  Design Online at Low Prices in">
            <a:extLst>
              <a:ext uri="{FF2B5EF4-FFF2-40B4-BE49-F238E27FC236}">
                <a16:creationId xmlns:a16="http://schemas.microsoft.com/office/drawing/2014/main" xmlns="" id="{FCFA552C-9A8D-1268-9481-CCBB0572720F}"/>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2273" r="100000"/>
                    </a14:imgEffect>
                  </a14:imgLayer>
                </a14:imgProps>
              </a:ext>
              <a:ext uri="{28A0092B-C50C-407E-A947-70E740481C1C}">
                <a14:useLocalDpi xmlns:a14="http://schemas.microsoft.com/office/drawing/2010/main" val="0"/>
              </a:ext>
            </a:extLst>
          </a:blip>
          <a:srcRect/>
          <a:stretch>
            <a:fillRect/>
          </a:stretch>
        </p:blipFill>
        <p:spPr bwMode="auto">
          <a:xfrm>
            <a:off x="8660714" y="42875"/>
            <a:ext cx="4022571" cy="402257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hure SM58 Microphone">
            <a:extLst>
              <a:ext uri="{FF2B5EF4-FFF2-40B4-BE49-F238E27FC236}">
                <a16:creationId xmlns:a16="http://schemas.microsoft.com/office/drawing/2014/main" xmlns="" id="{A8B137EE-A0D9-4F9E-4E57-AC20C4364089}"/>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714" b="100000" l="0" r="100000"/>
                    </a14:imgEffect>
                  </a14:imgLayer>
                </a14:imgProps>
              </a:ext>
              <a:ext uri="{28A0092B-C50C-407E-A947-70E740481C1C}">
                <a14:useLocalDpi xmlns:a14="http://schemas.microsoft.com/office/drawing/2010/main" val="0"/>
              </a:ext>
            </a:extLst>
          </a:blip>
          <a:srcRect/>
          <a:stretch>
            <a:fillRect/>
          </a:stretch>
        </p:blipFill>
        <p:spPr bwMode="auto">
          <a:xfrm rot="17509163">
            <a:off x="3781855" y="4829200"/>
            <a:ext cx="2526407" cy="25264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in - Memory Game Logo Png - Free Transparent PNG Clipart Images Download">
            <a:extLst>
              <a:ext uri="{FF2B5EF4-FFF2-40B4-BE49-F238E27FC236}">
                <a16:creationId xmlns:a16="http://schemas.microsoft.com/office/drawing/2014/main" xmlns="" id="{6560721E-8432-4145-D205-B5D2087063A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845" b="94301" l="0" r="100000"/>
                    </a14:imgEffect>
                  </a14:imgLayer>
                </a14:imgProps>
              </a:ext>
              <a:ext uri="{28A0092B-C50C-407E-A947-70E740481C1C}">
                <a14:useLocalDpi xmlns:a14="http://schemas.microsoft.com/office/drawing/2010/main" val="0"/>
              </a:ext>
            </a:extLst>
          </a:blip>
          <a:srcRect/>
          <a:stretch>
            <a:fillRect/>
          </a:stretch>
        </p:blipFill>
        <p:spPr bwMode="auto">
          <a:xfrm>
            <a:off x="5720672" y="2883796"/>
            <a:ext cx="8269698" cy="3800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6176"/>
    </mc:Choice>
    <mc:Fallback xmlns="">
      <p:transition advTm="6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21" presetClass="exit" presetSubtype="1" fill="hold" grpId="0" nodeType="afterEffect">
                                  <p:stCondLst>
                                    <p:cond delay="0"/>
                                  </p:stCondLst>
                                  <p:childTnLst>
                                    <p:animEffect transition="out" filter="wheel(1)">
                                      <p:cBhvr>
                                        <p:cTn id="13" dur="30000"/>
                                        <p:tgtEl>
                                          <p:spTgt spid="19"/>
                                        </p:tgtEl>
                                      </p:cBhvr>
                                    </p:animEffect>
                                    <p:set>
                                      <p:cBhvr>
                                        <p:cTn id="14" dur="1" fill="hold">
                                          <p:stCondLst>
                                            <p:cond delay="29999"/>
                                          </p:stCondLst>
                                        </p:cTn>
                                        <p:tgtEl>
                                          <p:spTgt spid="19"/>
                                        </p:tgtEl>
                                        <p:attrNameLst>
                                          <p:attrName>style.visibility</p:attrName>
                                        </p:attrNameLst>
                                      </p:cBhvr>
                                      <p:to>
                                        <p:strVal val="hidden"/>
                                      </p:to>
                                    </p:set>
                                  </p:childTnLst>
                                </p:cTn>
                              </p:par>
                            </p:childTnLst>
                          </p:cTn>
                        </p:par>
                        <p:par>
                          <p:cTn id="15" fill="hold">
                            <p:stCondLst>
                              <p:cond delay="30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31000"/>
                            </p:stCondLst>
                            <p:childTnLst>
                              <p:par>
                                <p:cTn id="20" presetID="10" presetClass="entr" presetSubtype="0"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P Laptop 14-ep0021ne | HP® Middle East">
            <a:extLst>
              <a:ext uri="{FF2B5EF4-FFF2-40B4-BE49-F238E27FC236}">
                <a16:creationId xmlns:a16="http://schemas.microsoft.com/office/drawing/2014/main" xmlns="" id="{0F01EF75-3947-B606-07DC-C9BCA609C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63" y="442578"/>
            <a:ext cx="4198598" cy="31489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ua Loa Audioengine A5+ Wireless Chính Hãng - LH 0983.83.46.46 Giá Tốt Nhất  VN">
            <a:extLst>
              <a:ext uri="{FF2B5EF4-FFF2-40B4-BE49-F238E27FC236}">
                <a16:creationId xmlns:a16="http://schemas.microsoft.com/office/drawing/2014/main" xmlns="" id="{6EB7FDE0-8FB3-90C2-52B7-EEB6992917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8375"/>
                    </a14:imgEffect>
                  </a14:imgLayer>
                </a14:imgProps>
              </a:ext>
              <a:ext uri="{28A0092B-C50C-407E-A947-70E740481C1C}">
                <a14:useLocalDpi xmlns:a14="http://schemas.microsoft.com/office/drawing/2010/main" val="0"/>
              </a:ext>
            </a:extLst>
          </a:blip>
          <a:srcRect/>
          <a:stretch>
            <a:fillRect/>
          </a:stretch>
        </p:blipFill>
        <p:spPr bwMode="auto">
          <a:xfrm>
            <a:off x="422471" y="6552130"/>
            <a:ext cx="3475667" cy="34756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MARTPHONE | Định nghĩa trong Từ điển tiếng Anh Cambridge">
            <a:extLst>
              <a:ext uri="{FF2B5EF4-FFF2-40B4-BE49-F238E27FC236}">
                <a16:creationId xmlns:a16="http://schemas.microsoft.com/office/drawing/2014/main" xmlns="" id="{C8B790CD-9C46-7DA5-0662-C1C8058590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730" r="89730"/>
                    </a14:imgEffect>
                  </a14:imgLayer>
                </a14:imgProps>
              </a:ext>
              <a:ext uri="{28A0092B-C50C-407E-A947-70E740481C1C}">
                <a14:useLocalDpi xmlns:a14="http://schemas.microsoft.com/office/drawing/2010/main" val="0"/>
              </a:ext>
            </a:extLst>
          </a:blip>
          <a:srcRect/>
          <a:stretch>
            <a:fillRect/>
          </a:stretch>
        </p:blipFill>
        <p:spPr bwMode="auto">
          <a:xfrm flipH="1">
            <a:off x="15309856" y="4540541"/>
            <a:ext cx="3549398" cy="3837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emoria Flash Usb De 256 Gb 3.2 Eo Safe Imports Esi-10590 Negro | Coppel.com">
            <a:extLst>
              <a:ext uri="{FF2B5EF4-FFF2-40B4-BE49-F238E27FC236}">
                <a16:creationId xmlns:a16="http://schemas.microsoft.com/office/drawing/2014/main" xmlns="" id="{85F60E79-87B9-FF03-F0D9-B90F52EA440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78" b="89778" l="0" r="100000"/>
                    </a14:imgEffect>
                  </a14:imgLayer>
                </a14:imgProps>
              </a:ext>
              <a:ext uri="{28A0092B-C50C-407E-A947-70E740481C1C}">
                <a14:useLocalDpi xmlns:a14="http://schemas.microsoft.com/office/drawing/2010/main" val="0"/>
              </a:ext>
            </a:extLst>
          </a:blip>
          <a:srcRect/>
          <a:stretch>
            <a:fillRect/>
          </a:stretch>
        </p:blipFill>
        <p:spPr bwMode="auto">
          <a:xfrm>
            <a:off x="4034404" y="7768339"/>
            <a:ext cx="2544389" cy="25443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Máy đọc sách Amazon Kindle Paperwhite 5 (11th Gen) - Signature Edition (32  GB)">
            <a:extLst>
              <a:ext uri="{FF2B5EF4-FFF2-40B4-BE49-F238E27FC236}">
                <a16:creationId xmlns:a16="http://schemas.microsoft.com/office/drawing/2014/main" xmlns="" id="{CD82D073-6BE5-60C4-38F2-031A96AA68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89804" l="0" r="89899"/>
                    </a14:imgEffect>
                  </a14:imgLayer>
                </a14:imgProps>
              </a:ext>
              <a:ext uri="{28A0092B-C50C-407E-A947-70E740481C1C}">
                <a14:useLocalDpi xmlns:a14="http://schemas.microsoft.com/office/drawing/2010/main" val="0"/>
              </a:ext>
            </a:extLst>
          </a:blip>
          <a:srcRect/>
          <a:stretch>
            <a:fillRect/>
          </a:stretch>
        </p:blipFill>
        <p:spPr bwMode="auto">
          <a:xfrm>
            <a:off x="4823835" y="764558"/>
            <a:ext cx="3176943" cy="35254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Tai nghe Bluetooth KVIDIO qua tai, Throi gian choi Vietnam | Ubuy">
            <a:extLst>
              <a:ext uri="{FF2B5EF4-FFF2-40B4-BE49-F238E27FC236}">
                <a16:creationId xmlns:a16="http://schemas.microsoft.com/office/drawing/2014/main" xmlns="" id="{247CC5AE-085F-EEAF-7353-FFD210EFA8A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200050" y="3540991"/>
            <a:ext cx="1916357" cy="23105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Máy in màu A4 Canon G1020">
            <a:extLst>
              <a:ext uri="{FF2B5EF4-FFF2-40B4-BE49-F238E27FC236}">
                <a16:creationId xmlns:a16="http://schemas.microsoft.com/office/drawing/2014/main" xmlns="" id="{F7CD90F6-23FC-68D0-329E-DCA80B7273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30681" y="-126424"/>
            <a:ext cx="4356200" cy="38507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mart Interactive White Board, For School,Office education at ₹  16500/1piece in Pune">
            <a:extLst>
              <a:ext uri="{FF2B5EF4-FFF2-40B4-BE49-F238E27FC236}">
                <a16:creationId xmlns:a16="http://schemas.microsoft.com/office/drawing/2014/main" xmlns="" id="{96314D17-935D-6E98-E704-B1AEBB88A5D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4000" y1="8200" x2="4400" y2="62400"/>
                        <a14:foregroundMark x1="52200" y1="73000" x2="70000" y2="69800"/>
                        <a14:foregroundMark x1="40600" y1="86200" x2="43800" y2="93200"/>
                        <a14:foregroundMark x1="81200" y1="74400" x2="80200" y2="85800"/>
                        <a14:foregroundMark x1="88400" y1="69400" x2="95800" y2="92000"/>
                        <a14:foregroundMark x1="2800" y1="7800" x2="50000" y2="10000"/>
                        <a14:foregroundMark x1="89400" y1="21200" x2="91200" y2="46400"/>
                      </a14:backgroundRemoval>
                    </a14:imgEffect>
                  </a14:imgLayer>
                </a14:imgProps>
              </a:ext>
              <a:ext uri="{28A0092B-C50C-407E-A947-70E740481C1C}">
                <a14:useLocalDpi xmlns:a14="http://schemas.microsoft.com/office/drawing/2010/main" val="0"/>
              </a:ext>
            </a:extLst>
          </a:blip>
          <a:srcRect/>
          <a:stretch>
            <a:fillRect/>
          </a:stretch>
        </p:blipFill>
        <p:spPr bwMode="auto">
          <a:xfrm>
            <a:off x="7189742" y="4589570"/>
            <a:ext cx="6357537" cy="63575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Film Projector Clip Art, Transparent PNG Clipart Images Free #3701815">
            <a:extLst>
              <a:ext uri="{FF2B5EF4-FFF2-40B4-BE49-F238E27FC236}">
                <a16:creationId xmlns:a16="http://schemas.microsoft.com/office/drawing/2014/main" xmlns="" id="{ED0D3156-E4A0-92ED-87EF-8336D368B46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813" b="97188" l="3125" r="100000">
                        <a14:foregroundMark x1="46094" y1="58594" x2="46094" y2="58594"/>
                        <a14:foregroundMark x1="46094" y1="58594" x2="46094" y2="58594"/>
                        <a14:foregroundMark x1="45625" y1="61719" x2="71250" y2="65938"/>
                        <a14:foregroundMark x1="32344" y1="66406" x2="84844" y2="47969"/>
                        <a14:foregroundMark x1="88906" y1="47031" x2="47969" y2="72813"/>
                        <a14:foregroundMark x1="28125" y1="62969" x2="29375" y2="77188"/>
                        <a14:foregroundMark x1="33906" y1="75000" x2="91875" y2="75000"/>
                        <a14:foregroundMark x1="32031" y1="77813" x2="53594" y2="76406"/>
                      </a14:backgroundRemoval>
                    </a14:imgEffect>
                  </a14:imgLayer>
                </a14:imgProps>
              </a:ext>
              <a:ext uri="{28A0092B-C50C-407E-A947-70E740481C1C}">
                <a14:useLocalDpi xmlns:a14="http://schemas.microsoft.com/office/drawing/2010/main" val="0"/>
              </a:ext>
            </a:extLst>
          </a:blip>
          <a:srcRect t="-1" r="34605" b="59588"/>
          <a:stretch/>
        </p:blipFill>
        <p:spPr bwMode="auto">
          <a:xfrm>
            <a:off x="-96979" y="3656201"/>
            <a:ext cx="6350798" cy="34799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Chuột máy tính gaming KENOO ESPORT G102 - Màu đen">
            <a:extLst>
              <a:ext uri="{FF2B5EF4-FFF2-40B4-BE49-F238E27FC236}">
                <a16:creationId xmlns:a16="http://schemas.microsoft.com/office/drawing/2014/main" xmlns="" id="{9FB7D271-81D7-081F-73F7-10B0DD51D763}"/>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3313" l="125" r="99688"/>
                    </a14:imgEffect>
                  </a14:imgLayer>
                </a14:imgProps>
              </a:ext>
              <a:ext uri="{28A0092B-C50C-407E-A947-70E740481C1C}">
                <a14:useLocalDpi xmlns:a14="http://schemas.microsoft.com/office/drawing/2010/main" val="0"/>
              </a:ext>
            </a:extLst>
          </a:blip>
          <a:srcRect/>
          <a:stretch>
            <a:fillRect/>
          </a:stretch>
        </p:blipFill>
        <p:spPr bwMode="auto">
          <a:xfrm>
            <a:off x="13870413" y="7992975"/>
            <a:ext cx="2353446" cy="23518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0" descr="Amazon.in: Buy RPM Euro Games Gaming Keyboard Wired | 87 Keys Space Saving  Design | Membrane Keyboard with Mechanical Feel | LED Backlit &amp; Spill Proof  Design Online at Low Prices in">
            <a:extLst>
              <a:ext uri="{FF2B5EF4-FFF2-40B4-BE49-F238E27FC236}">
                <a16:creationId xmlns:a16="http://schemas.microsoft.com/office/drawing/2014/main" xmlns="" id="{26A97ED0-4F5D-0B9A-FE9C-7F94FC1C49CA}"/>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2273" r="100000"/>
                    </a14:imgEffect>
                  </a14:imgLayer>
                </a14:imgProps>
              </a:ext>
              <a:ext uri="{28A0092B-C50C-407E-A947-70E740481C1C}">
                <a14:useLocalDpi xmlns:a14="http://schemas.microsoft.com/office/drawing/2010/main" val="0"/>
              </a:ext>
            </a:extLst>
          </a:blip>
          <a:srcRect/>
          <a:stretch>
            <a:fillRect/>
          </a:stretch>
        </p:blipFill>
        <p:spPr bwMode="auto">
          <a:xfrm>
            <a:off x="8690801" y="91972"/>
            <a:ext cx="3890918" cy="38909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Shure SM58 Microphone">
            <a:extLst>
              <a:ext uri="{FF2B5EF4-FFF2-40B4-BE49-F238E27FC236}">
                <a16:creationId xmlns:a16="http://schemas.microsoft.com/office/drawing/2014/main" xmlns="" id="{6D193BE8-0123-EAF3-60E0-722E50125D57}"/>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714" b="100000" l="0" r="100000"/>
                    </a14:imgEffect>
                  </a14:imgLayer>
                </a14:imgProps>
              </a:ext>
              <a:ext uri="{28A0092B-C50C-407E-A947-70E740481C1C}">
                <a14:useLocalDpi xmlns:a14="http://schemas.microsoft.com/office/drawing/2010/main" val="0"/>
              </a:ext>
            </a:extLst>
          </a:blip>
          <a:srcRect/>
          <a:stretch>
            <a:fillRect/>
          </a:stretch>
        </p:blipFill>
        <p:spPr bwMode="auto">
          <a:xfrm rot="17509163">
            <a:off x="4550656" y="4589912"/>
            <a:ext cx="2443721" cy="244372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xmlns="" id="{E1EF86A2-D575-B9E2-E951-A70FDCCFA039}"/>
              </a:ext>
            </a:extLst>
          </p:cNvPr>
          <p:cNvSpPr/>
          <p:nvPr/>
        </p:nvSpPr>
        <p:spPr>
          <a:xfrm>
            <a:off x="1425979" y="2037431"/>
            <a:ext cx="2146357"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laptop</a:t>
            </a:r>
          </a:p>
        </p:txBody>
      </p:sp>
      <p:sp>
        <p:nvSpPr>
          <p:cNvPr id="27" name="Rectangle 26">
            <a:extLst>
              <a:ext uri="{FF2B5EF4-FFF2-40B4-BE49-F238E27FC236}">
                <a16:creationId xmlns:a16="http://schemas.microsoft.com/office/drawing/2014/main" xmlns="" id="{CA54BDBB-E18F-56A2-8B4A-A7CBC98D2702}"/>
              </a:ext>
            </a:extLst>
          </p:cNvPr>
          <p:cNvSpPr/>
          <p:nvPr/>
        </p:nvSpPr>
        <p:spPr>
          <a:xfrm>
            <a:off x="6095588" y="442578"/>
            <a:ext cx="2766911"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E-reader</a:t>
            </a:r>
          </a:p>
        </p:txBody>
      </p:sp>
      <p:sp>
        <p:nvSpPr>
          <p:cNvPr id="28" name="Rectangle 27">
            <a:extLst>
              <a:ext uri="{FF2B5EF4-FFF2-40B4-BE49-F238E27FC236}">
                <a16:creationId xmlns:a16="http://schemas.microsoft.com/office/drawing/2014/main" xmlns="" id="{BE0BBE06-CAEB-2321-2DF3-998387EB71F8}"/>
              </a:ext>
            </a:extLst>
          </p:cNvPr>
          <p:cNvSpPr/>
          <p:nvPr/>
        </p:nvSpPr>
        <p:spPr>
          <a:xfrm>
            <a:off x="9761933" y="2397236"/>
            <a:ext cx="3013517"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keyboard</a:t>
            </a:r>
          </a:p>
        </p:txBody>
      </p:sp>
      <p:sp>
        <p:nvSpPr>
          <p:cNvPr id="29" name="Rectangle 28">
            <a:extLst>
              <a:ext uri="{FF2B5EF4-FFF2-40B4-BE49-F238E27FC236}">
                <a16:creationId xmlns:a16="http://schemas.microsoft.com/office/drawing/2014/main" xmlns="" id="{12C9FF70-1917-1BB6-B2D7-15AA42A9EC68}"/>
              </a:ext>
            </a:extLst>
          </p:cNvPr>
          <p:cNvSpPr/>
          <p:nvPr/>
        </p:nvSpPr>
        <p:spPr>
          <a:xfrm>
            <a:off x="15176932" y="2525328"/>
            <a:ext cx="2275303"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printer</a:t>
            </a:r>
          </a:p>
        </p:txBody>
      </p:sp>
      <p:sp>
        <p:nvSpPr>
          <p:cNvPr id="30" name="Rectangle 29">
            <a:extLst>
              <a:ext uri="{FF2B5EF4-FFF2-40B4-BE49-F238E27FC236}">
                <a16:creationId xmlns:a16="http://schemas.microsoft.com/office/drawing/2014/main" xmlns="" id="{26D20571-6EB3-106A-D755-0AA58014F0EA}"/>
              </a:ext>
            </a:extLst>
          </p:cNvPr>
          <p:cNvSpPr/>
          <p:nvPr/>
        </p:nvSpPr>
        <p:spPr>
          <a:xfrm>
            <a:off x="804044" y="3905232"/>
            <a:ext cx="2980303"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projector</a:t>
            </a:r>
          </a:p>
        </p:txBody>
      </p:sp>
      <p:sp>
        <p:nvSpPr>
          <p:cNvPr id="31" name="Rectangle 30">
            <a:extLst>
              <a:ext uri="{FF2B5EF4-FFF2-40B4-BE49-F238E27FC236}">
                <a16:creationId xmlns:a16="http://schemas.microsoft.com/office/drawing/2014/main" xmlns="" id="{DEAEAF80-7859-52CB-C8E8-143520534EAA}"/>
              </a:ext>
            </a:extLst>
          </p:cNvPr>
          <p:cNvSpPr/>
          <p:nvPr/>
        </p:nvSpPr>
        <p:spPr>
          <a:xfrm>
            <a:off x="3898138" y="6426718"/>
            <a:ext cx="3266151" cy="830997"/>
          </a:xfrm>
          <a:prstGeom prst="rect">
            <a:avLst/>
          </a:prstGeom>
          <a:solidFill>
            <a:srgbClr val="B1E8FF"/>
          </a:solidFill>
        </p:spPr>
        <p:txBody>
          <a:bodyPr wrap="none">
            <a:spAutoFit/>
          </a:bodyPr>
          <a:lstStyle/>
          <a:p>
            <a:pPr defTabSz="1371600"/>
            <a:r>
              <a:rPr lang="en-US" sz="4800" b="1" dirty="0">
                <a:solidFill>
                  <a:srgbClr val="FF0000"/>
                </a:solidFill>
                <a:latin typeface="Calibri"/>
              </a:rPr>
              <a:t>microphone</a:t>
            </a:r>
          </a:p>
        </p:txBody>
      </p:sp>
      <p:sp>
        <p:nvSpPr>
          <p:cNvPr id="2048" name="Rectangle 2047">
            <a:extLst>
              <a:ext uri="{FF2B5EF4-FFF2-40B4-BE49-F238E27FC236}">
                <a16:creationId xmlns:a16="http://schemas.microsoft.com/office/drawing/2014/main" xmlns="" id="{CBED59A3-981E-BFAA-B19E-491D3DC268E3}"/>
              </a:ext>
            </a:extLst>
          </p:cNvPr>
          <p:cNvSpPr/>
          <p:nvPr/>
        </p:nvSpPr>
        <p:spPr>
          <a:xfrm>
            <a:off x="602645" y="8965967"/>
            <a:ext cx="2557944"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speaker</a:t>
            </a:r>
          </a:p>
        </p:txBody>
      </p:sp>
      <p:sp>
        <p:nvSpPr>
          <p:cNvPr id="2049" name="Rectangle 2048">
            <a:extLst>
              <a:ext uri="{FF2B5EF4-FFF2-40B4-BE49-F238E27FC236}">
                <a16:creationId xmlns:a16="http://schemas.microsoft.com/office/drawing/2014/main" xmlns="" id="{54BF518A-E923-E79E-E5F6-8E96A785FE24}"/>
              </a:ext>
            </a:extLst>
          </p:cNvPr>
          <p:cNvSpPr/>
          <p:nvPr/>
        </p:nvSpPr>
        <p:spPr>
          <a:xfrm>
            <a:off x="4417587" y="7791674"/>
            <a:ext cx="1418978"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USB</a:t>
            </a:r>
          </a:p>
        </p:txBody>
      </p:sp>
      <p:sp>
        <p:nvSpPr>
          <p:cNvPr id="2051" name="Rectangle 2050">
            <a:extLst>
              <a:ext uri="{FF2B5EF4-FFF2-40B4-BE49-F238E27FC236}">
                <a16:creationId xmlns:a16="http://schemas.microsoft.com/office/drawing/2014/main" xmlns="" id="{57D6CB61-BE20-2084-F0AA-99157D07AA8A}"/>
              </a:ext>
            </a:extLst>
          </p:cNvPr>
          <p:cNvSpPr/>
          <p:nvPr/>
        </p:nvSpPr>
        <p:spPr>
          <a:xfrm>
            <a:off x="7267902" y="8746101"/>
            <a:ext cx="3734420"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smartboard</a:t>
            </a:r>
          </a:p>
        </p:txBody>
      </p:sp>
      <p:sp>
        <p:nvSpPr>
          <p:cNvPr id="2052" name="Rectangle 2051">
            <a:extLst>
              <a:ext uri="{FF2B5EF4-FFF2-40B4-BE49-F238E27FC236}">
                <a16:creationId xmlns:a16="http://schemas.microsoft.com/office/drawing/2014/main" xmlns="" id="{0DBA68F4-1F1C-04F6-A8C1-C17684703151}"/>
              </a:ext>
            </a:extLst>
          </p:cNvPr>
          <p:cNvSpPr/>
          <p:nvPr/>
        </p:nvSpPr>
        <p:spPr>
          <a:xfrm>
            <a:off x="12241427" y="5443473"/>
            <a:ext cx="3639138"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headphone</a:t>
            </a:r>
          </a:p>
        </p:txBody>
      </p:sp>
      <p:sp>
        <p:nvSpPr>
          <p:cNvPr id="2053" name="Rectangle 2052">
            <a:extLst>
              <a:ext uri="{FF2B5EF4-FFF2-40B4-BE49-F238E27FC236}">
                <a16:creationId xmlns:a16="http://schemas.microsoft.com/office/drawing/2014/main" xmlns="" id="{12F7D92A-5006-A744-CB34-8EE1A9C884DF}"/>
              </a:ext>
            </a:extLst>
          </p:cNvPr>
          <p:cNvSpPr/>
          <p:nvPr/>
        </p:nvSpPr>
        <p:spPr>
          <a:xfrm>
            <a:off x="14218108" y="6974567"/>
            <a:ext cx="3884397"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smartphone</a:t>
            </a:r>
          </a:p>
        </p:txBody>
      </p:sp>
      <p:sp>
        <p:nvSpPr>
          <p:cNvPr id="2054" name="Rectangle 2053">
            <a:extLst>
              <a:ext uri="{FF2B5EF4-FFF2-40B4-BE49-F238E27FC236}">
                <a16:creationId xmlns:a16="http://schemas.microsoft.com/office/drawing/2014/main" xmlns="" id="{AF2B4567-C0C8-253D-2523-9B3ADDBAE980}"/>
              </a:ext>
            </a:extLst>
          </p:cNvPr>
          <p:cNvSpPr/>
          <p:nvPr/>
        </p:nvSpPr>
        <p:spPr>
          <a:xfrm>
            <a:off x="15551915" y="9007016"/>
            <a:ext cx="2225289" cy="969496"/>
          </a:xfrm>
          <a:prstGeom prst="rect">
            <a:avLst/>
          </a:prstGeom>
          <a:solidFill>
            <a:srgbClr val="B1E8FF"/>
          </a:solidFill>
        </p:spPr>
        <p:txBody>
          <a:bodyPr wrap="none">
            <a:spAutoFit/>
          </a:bodyPr>
          <a:lstStyle/>
          <a:p>
            <a:pPr defTabSz="1371600"/>
            <a:r>
              <a:rPr lang="en-US" sz="5700" b="1" dirty="0">
                <a:solidFill>
                  <a:srgbClr val="FF0000"/>
                </a:solidFill>
                <a:latin typeface="Calibri"/>
              </a:rPr>
              <a:t>mouse</a:t>
            </a:r>
          </a:p>
        </p:txBody>
      </p:sp>
    </p:spTree>
    <p:extLst>
      <p:ext uri="{BB962C8B-B14F-4D97-AF65-F5344CB8AC3E}">
        <p14:creationId xmlns:p14="http://schemas.microsoft.com/office/powerpoint/2010/main" val="4059438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157" y="6191803"/>
            <a:ext cx="5626358" cy="1338828"/>
          </a:xfrm>
          <a:prstGeom prst="rect">
            <a:avLst/>
          </a:prstGeom>
          <a:noFill/>
        </p:spPr>
        <p:txBody>
          <a:bodyPr wrap="square" rtlCol="0">
            <a:spAutoFit/>
          </a:bodyPr>
          <a:lstStyle/>
          <a:p>
            <a:pPr defTabSz="1371600"/>
            <a:r>
              <a:rPr lang="en-US" sz="8100" dirty="0">
                <a:solidFill>
                  <a:prstClr val="white"/>
                </a:solidFill>
                <a:latin typeface="Calibri" panose="020F0502020204030204"/>
              </a:rPr>
              <a:t>Vocabulary </a:t>
            </a:r>
            <a:endParaRPr lang="en-US" sz="3600" dirty="0">
              <a:solidFill>
                <a:prstClr val="white"/>
              </a:solidFill>
              <a:latin typeface="Calibri" panose="020F0502020204030204"/>
            </a:endParaRPr>
          </a:p>
        </p:txBody>
      </p:sp>
      <p:pic>
        <p:nvPicPr>
          <p:cNvPr id="1026" name="Picture 2" descr="Falling in Love with Vocabulary | Adventures in Literacy Land">
            <a:extLst>
              <a:ext uri="{FF2B5EF4-FFF2-40B4-BE49-F238E27FC236}">
                <a16:creationId xmlns:a16="http://schemas.microsoft.com/office/drawing/2014/main" xmlns="" id="{98EA3ADD-3846-5A1E-0AB3-C53CB6ED2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068" y="1790700"/>
            <a:ext cx="1118586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60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1B8A"/>
        </a:solidFill>
        <a:effectLst/>
      </p:bgPr>
    </p:bg>
    <p:spTree>
      <p:nvGrpSpPr>
        <p:cNvPr id="1" name=""/>
        <p:cNvGrpSpPr/>
        <p:nvPr/>
      </p:nvGrpSpPr>
      <p:grpSpPr>
        <a:xfrm>
          <a:off x="0" y="0"/>
          <a:ext cx="0" cy="0"/>
          <a:chOff x="0" y="0"/>
          <a:chExt cx="0" cy="0"/>
        </a:xfrm>
      </p:grpSpPr>
      <p:sp>
        <p:nvSpPr>
          <p:cNvPr id="2" name="Freeform 2"/>
          <p:cNvSpPr/>
          <p:nvPr/>
        </p:nvSpPr>
        <p:spPr>
          <a:xfrm>
            <a:off x="5181600" y="1866900"/>
            <a:ext cx="8458200" cy="5867400"/>
          </a:xfrm>
          <a:custGeom>
            <a:avLst/>
            <a:gdLst/>
            <a:ahLst/>
            <a:cxnLst/>
            <a:rect l="l" t="t" r="r" b="b"/>
            <a:pathLst>
              <a:path w="8235835" h="5785674">
                <a:moveTo>
                  <a:pt x="0" y="0"/>
                </a:moveTo>
                <a:lnTo>
                  <a:pt x="8235835" y="0"/>
                </a:lnTo>
                <a:lnTo>
                  <a:pt x="8235835" y="5785674"/>
                </a:lnTo>
                <a:lnTo>
                  <a:pt x="0" y="5785674"/>
                </a:lnTo>
                <a:lnTo>
                  <a:pt x="0" y="0"/>
                </a:lnTo>
                <a:close/>
              </a:path>
            </a:pathLst>
          </a:custGeom>
          <a:blipFill>
            <a:blip r:embed="rId2"/>
            <a:stretch>
              <a:fillRect/>
            </a:stretch>
          </a:blipFill>
        </p:spPr>
        <p:txBody>
          <a:bodyPr/>
          <a:lstStyle/>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7163562" y="2399538"/>
            <a:ext cx="3579876" cy="6172200"/>
          </a:xfrm>
          <a:prstGeom prst="rect">
            <a:avLst/>
          </a:prstGeom>
        </p:spPr>
      </p:pic>
      <p:sp>
        <p:nvSpPr>
          <p:cNvPr id="3" name="TextBox 9">
            <a:extLst>
              <a:ext uri="{FF2B5EF4-FFF2-40B4-BE49-F238E27FC236}">
                <a16:creationId xmlns:a16="http://schemas.microsoft.com/office/drawing/2014/main" xmlns="" id="{B18A17E9-0A48-0D50-09FA-E4B22ABA3A6E}"/>
              </a:ext>
            </a:extLst>
          </p:cNvPr>
          <p:cNvSpPr txBox="1"/>
          <p:nvPr/>
        </p:nvSpPr>
        <p:spPr>
          <a:xfrm>
            <a:off x="6553200" y="7658100"/>
            <a:ext cx="13170660" cy="859531"/>
          </a:xfrm>
          <a:prstGeom prst="rect">
            <a:avLst/>
          </a:prstGeom>
        </p:spPr>
        <p:txBody>
          <a:bodyPr lIns="0" tIns="0" rIns="0" bIns="0" rtlCol="0" anchor="t">
            <a:spAutoFit/>
          </a:bodyPr>
          <a:lstStyle/>
          <a:p>
            <a:pPr algn="just">
              <a:lnSpc>
                <a:spcPts val="6519"/>
              </a:lnSpc>
            </a:pPr>
            <a:r>
              <a:rPr lang="en-US" sz="6093" b="1" dirty="0">
                <a:solidFill>
                  <a:srgbClr val="00B050"/>
                </a:solidFill>
                <a:latin typeface="Garet"/>
                <a:ea typeface="Garet"/>
                <a:cs typeface="Garet"/>
                <a:sym typeface="Garet"/>
              </a:rPr>
              <a:t>Charging…..</a:t>
            </a:r>
          </a:p>
        </p:txBody>
      </p:sp>
      <p:sp>
        <p:nvSpPr>
          <p:cNvPr id="4" name="TextBox 3">
            <a:extLst>
              <a:ext uri="{FF2B5EF4-FFF2-40B4-BE49-F238E27FC236}">
                <a16:creationId xmlns:a16="http://schemas.microsoft.com/office/drawing/2014/main" xmlns="" id="{91B2A72E-B25D-3F44-14C2-B8B37A1E55EA}"/>
              </a:ext>
            </a:extLst>
          </p:cNvPr>
          <p:cNvSpPr txBox="1"/>
          <p:nvPr/>
        </p:nvSpPr>
        <p:spPr>
          <a:xfrm>
            <a:off x="1676400" y="800100"/>
            <a:ext cx="13315224" cy="1416350"/>
          </a:xfrm>
          <a:prstGeom prst="rect">
            <a:avLst/>
          </a:prstGeom>
          <a:noFill/>
        </p:spPr>
        <p:txBody>
          <a:bodyPr wrap="square" rtlCol="0">
            <a:spAutoFit/>
          </a:bodyPr>
          <a:lstStyle/>
          <a:p>
            <a:pPr>
              <a:lnSpc>
                <a:spcPct val="130000"/>
              </a:lnSpc>
            </a:pPr>
            <a:r>
              <a:rPr lang="en-US" sz="7200" i="1" dirty="0"/>
              <a:t>charge /</a:t>
            </a:r>
            <a:r>
              <a:rPr lang="en-US" sz="7200" i="1" dirty="0" err="1"/>
              <a:t>tʃɑːrdʒ</a:t>
            </a:r>
            <a:r>
              <a:rPr lang="en-US" sz="7200" i="1" dirty="0"/>
              <a:t>/ </a:t>
            </a:r>
            <a:r>
              <a:rPr lang="en-US" sz="7200" dirty="0"/>
              <a:t> (v)</a:t>
            </a:r>
            <a:r>
              <a:rPr lang="en-US" sz="7200" i="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2"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6222" y="3427212"/>
            <a:ext cx="4619556" cy="4619556"/>
          </a:xfrm>
          <a:custGeom>
            <a:avLst/>
            <a:gdLst/>
            <a:ahLst/>
            <a:cxnLst/>
            <a:rect l="l" t="t" r="r" b="b"/>
            <a:pathLst>
              <a:path w="4619556" h="4619556">
                <a:moveTo>
                  <a:pt x="0" y="0"/>
                </a:moveTo>
                <a:lnTo>
                  <a:pt x="4619556" y="0"/>
                </a:lnTo>
                <a:lnTo>
                  <a:pt x="4619556" y="4619556"/>
                </a:lnTo>
                <a:lnTo>
                  <a:pt x="0" y="4619556"/>
                </a:lnTo>
                <a:lnTo>
                  <a:pt x="0" y="0"/>
                </a:lnTo>
                <a:close/>
              </a:path>
            </a:pathLst>
          </a:custGeom>
          <a:blipFill>
            <a:blip r:embed="rId2"/>
            <a:stretch>
              <a:fillRect/>
            </a:stretch>
          </a:blipFill>
        </p:spPr>
      </p:sp>
      <p:sp>
        <p:nvSpPr>
          <p:cNvPr id="3" name="Freeform 3"/>
          <p:cNvSpPr/>
          <p:nvPr/>
        </p:nvSpPr>
        <p:spPr>
          <a:xfrm>
            <a:off x="6069935" y="4406330"/>
            <a:ext cx="1927047" cy="3511704"/>
          </a:xfrm>
          <a:custGeom>
            <a:avLst/>
            <a:gdLst/>
            <a:ahLst/>
            <a:cxnLst/>
            <a:rect l="l" t="t" r="r" b="b"/>
            <a:pathLst>
              <a:path w="1927047" h="3511704">
                <a:moveTo>
                  <a:pt x="0" y="0"/>
                </a:moveTo>
                <a:lnTo>
                  <a:pt x="1927048" y="0"/>
                </a:lnTo>
                <a:lnTo>
                  <a:pt x="1927048" y="3511704"/>
                </a:lnTo>
                <a:lnTo>
                  <a:pt x="0" y="3511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6080601" y="6555320"/>
            <a:ext cx="1916381" cy="875205"/>
          </a:xfrm>
          <a:custGeom>
            <a:avLst/>
            <a:gdLst/>
            <a:ahLst/>
            <a:cxnLst/>
            <a:rect l="l" t="t" r="r" b="b"/>
            <a:pathLst>
              <a:path w="1916381" h="875205">
                <a:moveTo>
                  <a:pt x="0" y="0"/>
                </a:moveTo>
                <a:lnTo>
                  <a:pt x="1916382" y="0"/>
                </a:lnTo>
                <a:lnTo>
                  <a:pt x="1916382" y="875205"/>
                </a:lnTo>
                <a:lnTo>
                  <a:pt x="0" y="875205"/>
                </a:lnTo>
                <a:lnTo>
                  <a:pt x="0" y="0"/>
                </a:lnTo>
                <a:close/>
              </a:path>
            </a:pathLst>
          </a:custGeom>
          <a:blipFill>
            <a:blip r:embed="rId5">
              <a:extLst>
                <a:ext uri="{96DAC541-7B7A-43D3-8B79-37D633B846F1}">
                  <asvg:svgBlip xmlns:asvg="http://schemas.microsoft.com/office/drawing/2016/SVG/main" xmlns="" r:embed="rId6"/>
                </a:ext>
              </a:extLst>
            </a:blip>
            <a:stretch>
              <a:fillRect r="-107589"/>
            </a:stretch>
          </a:blipFill>
        </p:spPr>
      </p:sp>
      <p:sp>
        <p:nvSpPr>
          <p:cNvPr id="5" name="Freeform 5"/>
          <p:cNvSpPr/>
          <p:nvPr/>
        </p:nvSpPr>
        <p:spPr>
          <a:xfrm>
            <a:off x="12651809" y="4187799"/>
            <a:ext cx="2046966" cy="3730235"/>
          </a:xfrm>
          <a:custGeom>
            <a:avLst/>
            <a:gdLst/>
            <a:ahLst/>
            <a:cxnLst/>
            <a:rect l="l" t="t" r="r" b="b"/>
            <a:pathLst>
              <a:path w="2046966" h="3730235">
                <a:moveTo>
                  <a:pt x="0" y="0"/>
                </a:moveTo>
                <a:lnTo>
                  <a:pt x="2046966" y="0"/>
                </a:lnTo>
                <a:lnTo>
                  <a:pt x="2046966" y="3730235"/>
                </a:lnTo>
                <a:lnTo>
                  <a:pt x="0" y="37302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023705" y="4906249"/>
            <a:ext cx="1303172" cy="1255932"/>
          </a:xfrm>
          <a:custGeom>
            <a:avLst/>
            <a:gdLst/>
            <a:ahLst/>
            <a:cxnLst/>
            <a:rect l="l" t="t" r="r" b="b"/>
            <a:pathLst>
              <a:path w="1303172" h="1255932">
                <a:moveTo>
                  <a:pt x="0" y="0"/>
                </a:moveTo>
                <a:lnTo>
                  <a:pt x="1303173" y="0"/>
                </a:lnTo>
                <a:lnTo>
                  <a:pt x="1303173" y="1255933"/>
                </a:lnTo>
                <a:lnTo>
                  <a:pt x="0" y="1255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9144000" y="5343852"/>
            <a:ext cx="2622776" cy="1649070"/>
          </a:xfrm>
          <a:custGeom>
            <a:avLst/>
            <a:gdLst/>
            <a:ahLst/>
            <a:cxnLst/>
            <a:rect l="l" t="t" r="r" b="b"/>
            <a:pathLst>
              <a:path w="2622776" h="1649070">
                <a:moveTo>
                  <a:pt x="0" y="0"/>
                </a:moveTo>
                <a:lnTo>
                  <a:pt x="2622776" y="0"/>
                </a:lnTo>
                <a:lnTo>
                  <a:pt x="2622776" y="1649070"/>
                </a:lnTo>
                <a:lnTo>
                  <a:pt x="0" y="16490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3657600" y="8596877"/>
            <a:ext cx="12508800" cy="859531"/>
          </a:xfrm>
          <a:prstGeom prst="rect">
            <a:avLst/>
          </a:prstGeom>
        </p:spPr>
        <p:txBody>
          <a:bodyPr wrap="square" lIns="0" tIns="0" rIns="0" bIns="0" rtlCol="0" anchor="t">
            <a:spAutoFit/>
          </a:bodyPr>
          <a:lstStyle/>
          <a:p>
            <a:pPr algn="just">
              <a:lnSpc>
                <a:spcPts val="6519"/>
              </a:lnSpc>
            </a:pPr>
            <a:r>
              <a:rPr lang="en-US" sz="6093" dirty="0">
                <a:solidFill>
                  <a:srgbClr val="FF0000"/>
                </a:solidFill>
                <a:latin typeface="Garet"/>
                <a:ea typeface="Garet"/>
                <a:cs typeface="Garet"/>
                <a:sym typeface="Garet"/>
              </a:rPr>
              <a:t>He </a:t>
            </a:r>
            <a:r>
              <a:rPr lang="en-US" sz="6093" b="1" dirty="0">
                <a:solidFill>
                  <a:srgbClr val="FF0000"/>
                </a:solidFill>
                <a:latin typeface="Garet Bold"/>
                <a:ea typeface="Garet Bold"/>
                <a:cs typeface="Garet Bold"/>
                <a:sym typeface="Garet Bold"/>
              </a:rPr>
              <a:t>converts </a:t>
            </a:r>
            <a:r>
              <a:rPr lang="en-US" sz="6093" dirty="0">
                <a:solidFill>
                  <a:srgbClr val="FF0000"/>
                </a:solidFill>
                <a:latin typeface="Garet"/>
                <a:ea typeface="Garet"/>
                <a:cs typeface="Garet"/>
                <a:sym typeface="Garet"/>
              </a:rPr>
              <a:t>his voice to text</a:t>
            </a:r>
          </a:p>
        </p:txBody>
      </p:sp>
      <p:pic>
        <p:nvPicPr>
          <p:cNvPr id="4098" name="Picture 2" descr="Free Record Button Animation by Rafly Nurfallah | LottieFiles">
            <a:extLst>
              <a:ext uri="{FF2B5EF4-FFF2-40B4-BE49-F238E27FC236}">
                <a16:creationId xmlns:a16="http://schemas.microsoft.com/office/drawing/2014/main" xmlns="" id="{9C8B074F-938D-5168-DEB8-F42413589D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98443" y="4873930"/>
            <a:ext cx="1573957" cy="1573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F97903E-CFCD-6A45-A4EB-0F70127183FD}"/>
              </a:ext>
            </a:extLst>
          </p:cNvPr>
          <p:cNvSpPr txBox="1"/>
          <p:nvPr/>
        </p:nvSpPr>
        <p:spPr>
          <a:xfrm>
            <a:off x="1600200" y="792573"/>
            <a:ext cx="13315224" cy="1416350"/>
          </a:xfrm>
          <a:prstGeom prst="rect">
            <a:avLst/>
          </a:prstGeom>
          <a:noFill/>
        </p:spPr>
        <p:txBody>
          <a:bodyPr wrap="square" rtlCol="0">
            <a:spAutoFit/>
          </a:bodyPr>
          <a:lstStyle/>
          <a:p>
            <a:pPr>
              <a:lnSpc>
                <a:spcPct val="130000"/>
              </a:lnSpc>
            </a:pPr>
            <a:r>
              <a:rPr lang="en-US" sz="7200" i="1" dirty="0"/>
              <a:t>convert /</a:t>
            </a:r>
            <a:r>
              <a:rPr lang="en-US" sz="7200" i="1" dirty="0" err="1"/>
              <a:t>kən'vɜ:rt</a:t>
            </a:r>
            <a:r>
              <a:rPr lang="en-US" sz="7200" i="1" dirty="0"/>
              <a:t>/ </a:t>
            </a:r>
            <a:r>
              <a:rPr lang="en-US" sz="7200" dirty="0"/>
              <a:t>(v)</a:t>
            </a:r>
            <a:r>
              <a:rPr lang="en-US" sz="7200" i="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1017</Words>
  <Application>Microsoft Office PowerPoint</Application>
  <PresentationFormat>Custom</PresentationFormat>
  <Paragraphs>118</Paragraphs>
  <Slides>32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Garet</vt:lpstr>
      <vt:lpstr>Calibri Light</vt:lpstr>
      <vt:lpstr>Calibri</vt:lpstr>
      <vt:lpstr>Garet Bold</vt:lpstr>
      <vt:lpstr>Lilita One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Illustrative Group Project Presentation</dc:title>
  <cp:lastModifiedBy>GIGABYTE</cp:lastModifiedBy>
  <cp:revision>5</cp:revision>
  <dcterms:created xsi:type="dcterms:W3CDTF">2006-08-16T00:00:00Z</dcterms:created>
  <dcterms:modified xsi:type="dcterms:W3CDTF">2025-04-21T16:39:02Z</dcterms:modified>
  <dc:identifier>DAGj3GQNq6s</dc:identifier>
</cp:coreProperties>
</file>