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Muli" panose="020B0604020202020204" charset="0"/>
      <p:regular r:id="rId31"/>
    </p:embeddedFont>
    <p:embeddedFont>
      <p:font typeface="Noto Serif Display Bold" panose="020B0604020202020204"/>
      <p:regular r:id="rId32"/>
    </p:embeddedFont>
    <p:embeddedFont>
      <p:font typeface="Fraunces" panose="020B0604020202020204" charset="0"/>
      <p:regular r:id="rId33"/>
    </p:embeddedFont>
    <p:embeddedFont>
      <p:font typeface="Noto Serif Display" panose="020B0604020202020204"/>
      <p:regular r:id="rId34"/>
    </p:embeddedFont>
    <p:embeddedFont>
      <p:font typeface="Faustina Bold Italics" panose="020B0604020202020204" charset="0"/>
      <p:regular r:id="rId35"/>
    </p:embeddedFont>
    <p:embeddedFont>
      <p:font typeface="Calibri" panose="020F0502020204030204" pitchFamily="34" charset="0"/>
      <p:regular r:id="rId36"/>
      <p:bold r:id="rId37"/>
      <p:italic r:id="rId38"/>
      <p:boldItalic r:id="rId39"/>
    </p:embeddedFont>
    <p:embeddedFont>
      <p:font typeface="Faustina Bold" panose="020B0604020202020204" charset="0"/>
      <p:regular r:id="rId40"/>
    </p:embeddedFont>
    <p:embeddedFont>
      <p:font typeface="Fraunces Bold Italics" panose="020B0604020202020204" charset="0"/>
      <p:regular r:id="rId41"/>
    </p:embeddedFont>
    <p:embeddedFont>
      <p:font typeface="Dancing Script Bold" panose="020B0604020202020204" charset="0"/>
      <p:regular r:id="rId42"/>
    </p:embeddedFont>
    <p:embeddedFont>
      <p:font typeface="Dancing Script" panose="020B0604020202020204" charset="0"/>
      <p:regular r:id="rId43"/>
    </p:embeddedFont>
    <p:embeddedFont>
      <p:font typeface="Faustina Italics" panose="020B0604020202020204" charset="0"/>
      <p:regular r:id="rId44"/>
    </p:embeddedFont>
    <p:embeddedFont>
      <p:font typeface="Muli Bold" panose="020B0604020202020204" charset="0"/>
      <p:regular r:id="rId45"/>
    </p:embeddedFont>
    <p:embeddedFont>
      <p:font typeface="Fraunces Italics" panose="020B0604020202020204" charset="0"/>
      <p:regular r:id="rId46"/>
    </p:embeddedFont>
    <p:embeddedFont>
      <p:font typeface="Faustina" panose="020B0604020202020204" charset="0"/>
      <p:regular r:id="rId47"/>
    </p:embeddedFont>
    <p:embeddedFont>
      <p:font typeface="Muli Italic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06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25.svg"/><Relationship Id="rId12"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23.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8.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19"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9.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6.xml"/><Relationship Id="rId4" Type="http://schemas.openxmlformats.org/officeDocument/2006/relationships/image" Target="../media/image10.sv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9.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7.xml"/><Relationship Id="rId4" Type="http://schemas.openxmlformats.org/officeDocument/2006/relationships/image" Target="../media/image10.sv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slide" Target="slide9.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8.xml"/><Relationship Id="rId4" Type="http://schemas.openxmlformats.org/officeDocument/2006/relationships/image" Target="../media/image10.sv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2918262" flipV="1">
            <a:off x="13779828" y="-1923218"/>
            <a:ext cx="8102860" cy="6705116"/>
          </a:xfrm>
          <a:custGeom>
            <a:avLst/>
            <a:gdLst/>
            <a:ahLst/>
            <a:cxnLst/>
            <a:rect l="l" t="t" r="r" b="b"/>
            <a:pathLst>
              <a:path w="8102860" h="6705116">
                <a:moveTo>
                  <a:pt x="0" y="6705117"/>
                </a:moveTo>
                <a:lnTo>
                  <a:pt x="8102860" y="6705117"/>
                </a:lnTo>
                <a:lnTo>
                  <a:pt x="8102860" y="0"/>
                </a:lnTo>
                <a:lnTo>
                  <a:pt x="0" y="0"/>
                </a:lnTo>
                <a:lnTo>
                  <a:pt x="0" y="6705117"/>
                </a:lnTo>
                <a:close/>
              </a:path>
            </a:pathLst>
          </a:custGeom>
          <a:blipFill>
            <a:blip r:embed="rId2">
              <a:alphaModFix amt="37000"/>
            </a:blip>
            <a:stretch>
              <a:fillRect/>
            </a:stretch>
          </a:blipFill>
        </p:spPr>
      </p:sp>
      <p:sp>
        <p:nvSpPr>
          <p:cNvPr id="3" name="Freeform 3"/>
          <p:cNvSpPr/>
          <p:nvPr/>
        </p:nvSpPr>
        <p:spPr>
          <a:xfrm rot="588124">
            <a:off x="13358978" y="-3741394"/>
            <a:ext cx="6920181" cy="10195478"/>
          </a:xfrm>
          <a:custGeom>
            <a:avLst/>
            <a:gdLst/>
            <a:ahLst/>
            <a:cxnLst/>
            <a:rect l="l" t="t" r="r" b="b"/>
            <a:pathLst>
              <a:path w="6920181" h="10195478">
                <a:moveTo>
                  <a:pt x="0" y="0"/>
                </a:moveTo>
                <a:lnTo>
                  <a:pt x="6920181" y="0"/>
                </a:lnTo>
                <a:lnTo>
                  <a:pt x="6920181" y="10195478"/>
                </a:lnTo>
                <a:lnTo>
                  <a:pt x="0" y="10195478"/>
                </a:lnTo>
                <a:lnTo>
                  <a:pt x="0" y="0"/>
                </a:lnTo>
                <a:close/>
              </a:path>
            </a:pathLst>
          </a:custGeom>
          <a:blipFill>
            <a:blip r:embed="rId3"/>
            <a:stretch>
              <a:fillRect/>
            </a:stretch>
          </a:blipFill>
        </p:spPr>
      </p:sp>
      <p:sp>
        <p:nvSpPr>
          <p:cNvPr id="4" name="Freeform 4"/>
          <p:cNvSpPr/>
          <p:nvPr/>
        </p:nvSpPr>
        <p:spPr>
          <a:xfrm rot="-10800000" flipV="1">
            <a:off x="-3574847" y="4727936"/>
            <a:ext cx="10502725" cy="8691005"/>
          </a:xfrm>
          <a:custGeom>
            <a:avLst/>
            <a:gdLst/>
            <a:ahLst/>
            <a:cxnLst/>
            <a:rect l="l" t="t" r="r" b="b"/>
            <a:pathLst>
              <a:path w="10502725" h="8691005">
                <a:moveTo>
                  <a:pt x="0" y="8691005"/>
                </a:moveTo>
                <a:lnTo>
                  <a:pt x="10502725" y="8691005"/>
                </a:lnTo>
                <a:lnTo>
                  <a:pt x="10502725" y="0"/>
                </a:lnTo>
                <a:lnTo>
                  <a:pt x="0" y="0"/>
                </a:lnTo>
                <a:lnTo>
                  <a:pt x="0" y="8691005"/>
                </a:lnTo>
                <a:close/>
              </a:path>
            </a:pathLst>
          </a:custGeom>
          <a:blipFill>
            <a:blip r:embed="rId4">
              <a:alphaModFix amt="37000"/>
            </a:blip>
            <a:stretch>
              <a:fillRect/>
            </a:stretch>
          </a:blipFill>
        </p:spPr>
      </p:sp>
      <p:sp>
        <p:nvSpPr>
          <p:cNvPr id="5" name="Freeform 5"/>
          <p:cNvSpPr/>
          <p:nvPr/>
        </p:nvSpPr>
        <p:spPr>
          <a:xfrm rot="-1391992">
            <a:off x="-2650756" y="5501108"/>
            <a:ext cx="6309645" cy="9295978"/>
          </a:xfrm>
          <a:custGeom>
            <a:avLst/>
            <a:gdLst/>
            <a:ahLst/>
            <a:cxnLst/>
            <a:rect l="l" t="t" r="r" b="b"/>
            <a:pathLst>
              <a:path w="6309645" h="9295978">
                <a:moveTo>
                  <a:pt x="0" y="0"/>
                </a:moveTo>
                <a:lnTo>
                  <a:pt x="6309645" y="0"/>
                </a:lnTo>
                <a:lnTo>
                  <a:pt x="6309645" y="9295978"/>
                </a:lnTo>
                <a:lnTo>
                  <a:pt x="0" y="9295978"/>
                </a:lnTo>
                <a:lnTo>
                  <a:pt x="0" y="0"/>
                </a:lnTo>
                <a:close/>
              </a:path>
            </a:pathLst>
          </a:custGeom>
          <a:blipFill>
            <a:blip r:embed="rId3"/>
            <a:stretch>
              <a:fillRect/>
            </a:stretch>
          </a:blipFill>
        </p:spPr>
      </p:sp>
      <p:sp>
        <p:nvSpPr>
          <p:cNvPr id="6" name="Freeform 6"/>
          <p:cNvSpPr/>
          <p:nvPr/>
        </p:nvSpPr>
        <p:spPr>
          <a:xfrm rot="1155628" flipH="1">
            <a:off x="3284925" y="5155383"/>
            <a:ext cx="2485602" cy="6099638"/>
          </a:xfrm>
          <a:custGeom>
            <a:avLst/>
            <a:gdLst/>
            <a:ahLst/>
            <a:cxnLst/>
            <a:rect l="l" t="t" r="r" b="b"/>
            <a:pathLst>
              <a:path w="2485602" h="6099638">
                <a:moveTo>
                  <a:pt x="2485602" y="0"/>
                </a:moveTo>
                <a:lnTo>
                  <a:pt x="0" y="0"/>
                </a:lnTo>
                <a:lnTo>
                  <a:pt x="0" y="6099638"/>
                </a:lnTo>
                <a:lnTo>
                  <a:pt x="2485602" y="6099638"/>
                </a:lnTo>
                <a:lnTo>
                  <a:pt x="2485602" y="0"/>
                </a:lnTo>
                <a:close/>
              </a:path>
            </a:pathLst>
          </a:custGeom>
          <a:blipFill>
            <a:blip r:embed="rId5"/>
            <a:stretch>
              <a:fillRect/>
            </a:stretch>
          </a:blipFill>
        </p:spPr>
      </p:sp>
      <p:grpSp>
        <p:nvGrpSpPr>
          <p:cNvPr id="7" name="Group 7"/>
          <p:cNvGrpSpPr/>
          <p:nvPr/>
        </p:nvGrpSpPr>
        <p:grpSpPr>
          <a:xfrm>
            <a:off x="5772750" y="3961171"/>
            <a:ext cx="10837400" cy="3113428"/>
            <a:chOff x="0" y="0"/>
            <a:chExt cx="14449866" cy="4151237"/>
          </a:xfrm>
        </p:grpSpPr>
        <p:sp>
          <p:nvSpPr>
            <p:cNvPr id="8" name="TextBox 8"/>
            <p:cNvSpPr txBox="1"/>
            <p:nvPr/>
          </p:nvSpPr>
          <p:spPr>
            <a:xfrm>
              <a:off x="1267523" y="-721361"/>
              <a:ext cx="11914821" cy="720089"/>
            </a:xfrm>
            <a:prstGeom prst="rect">
              <a:avLst/>
            </a:prstGeom>
          </p:spPr>
          <p:txBody>
            <a:bodyPr lIns="0" tIns="0" rIns="0" bIns="0" rtlCol="0" anchor="t">
              <a:spAutoFit/>
            </a:bodyPr>
            <a:lstStyle/>
            <a:p>
              <a:pPr algn="ctr">
                <a:lnSpc>
                  <a:spcPts val="4620"/>
                </a:lnSpc>
                <a:spcBef>
                  <a:spcPct val="0"/>
                </a:spcBef>
              </a:pPr>
              <a:endParaRPr/>
            </a:p>
          </p:txBody>
        </p:sp>
        <p:sp>
          <p:nvSpPr>
            <p:cNvPr id="9" name="TextBox 9"/>
            <p:cNvSpPr txBox="1"/>
            <p:nvPr/>
          </p:nvSpPr>
          <p:spPr>
            <a:xfrm>
              <a:off x="0" y="893217"/>
              <a:ext cx="14449866" cy="2062089"/>
            </a:xfrm>
            <a:prstGeom prst="rect">
              <a:avLst/>
            </a:prstGeom>
          </p:spPr>
          <p:txBody>
            <a:bodyPr lIns="0" tIns="0" rIns="0" bIns="0" rtlCol="0" anchor="t">
              <a:spAutoFit/>
            </a:bodyPr>
            <a:lstStyle/>
            <a:p>
              <a:pPr algn="ctr">
                <a:lnSpc>
                  <a:spcPts val="11200"/>
                </a:lnSpc>
              </a:pPr>
              <a:r>
                <a:rPr lang="en-US" sz="11200">
                  <a:solidFill>
                    <a:srgbClr val="517EA4"/>
                  </a:solidFill>
                  <a:latin typeface="Dancing Script"/>
                  <a:ea typeface="Dancing Script"/>
                  <a:cs typeface="Dancing Script"/>
                  <a:sym typeface="Dancing Script"/>
                </a:rPr>
                <a:t>Trò chơi: Xé túi mù</a:t>
              </a:r>
            </a:p>
          </p:txBody>
        </p:sp>
        <p:sp>
          <p:nvSpPr>
            <p:cNvPr id="10" name="TextBox 10"/>
            <p:cNvSpPr txBox="1"/>
            <p:nvPr/>
          </p:nvSpPr>
          <p:spPr>
            <a:xfrm>
              <a:off x="0" y="3924104"/>
              <a:ext cx="14449866" cy="635211"/>
            </a:xfrm>
            <a:prstGeom prst="rect">
              <a:avLst/>
            </a:prstGeom>
          </p:spPr>
          <p:txBody>
            <a:bodyPr lIns="0" tIns="0" rIns="0" bIns="0" rtlCol="0" anchor="t">
              <a:spAutoFit/>
            </a:bodyPr>
            <a:lstStyle/>
            <a:p>
              <a:pPr algn="ctr">
                <a:lnSpc>
                  <a:spcPts val="4060"/>
                </a:lnSpc>
                <a:spcBef>
                  <a:spcPct val="0"/>
                </a:spcBef>
              </a:pPr>
              <a:endParaRPr/>
            </a:p>
          </p:txBody>
        </p:sp>
      </p:grpSp>
      <p:sp>
        <p:nvSpPr>
          <p:cNvPr id="11" name="Freeform 11"/>
          <p:cNvSpPr/>
          <p:nvPr/>
        </p:nvSpPr>
        <p:spPr>
          <a:xfrm rot="-2166592">
            <a:off x="17595639" y="1866312"/>
            <a:ext cx="2485602" cy="6099638"/>
          </a:xfrm>
          <a:custGeom>
            <a:avLst/>
            <a:gdLst/>
            <a:ahLst/>
            <a:cxnLst/>
            <a:rect l="l" t="t" r="r" b="b"/>
            <a:pathLst>
              <a:path w="2485602" h="6099638">
                <a:moveTo>
                  <a:pt x="0" y="0"/>
                </a:moveTo>
                <a:lnTo>
                  <a:pt x="2485602" y="0"/>
                </a:lnTo>
                <a:lnTo>
                  <a:pt x="2485602" y="6099638"/>
                </a:lnTo>
                <a:lnTo>
                  <a:pt x="0" y="6099638"/>
                </a:lnTo>
                <a:lnTo>
                  <a:pt x="0" y="0"/>
                </a:lnTo>
                <a:close/>
              </a:path>
            </a:pathLst>
          </a:custGeom>
          <a:blipFill>
            <a:blip r:embed="rId5"/>
            <a:stretch>
              <a:fillRect/>
            </a:stretch>
          </a:blipFill>
        </p:spPr>
      </p:sp>
      <p:sp>
        <p:nvSpPr>
          <p:cNvPr id="12" name="Freeform 12"/>
          <p:cNvSpPr/>
          <p:nvPr/>
        </p:nvSpPr>
        <p:spPr>
          <a:xfrm flipH="1">
            <a:off x="393651" y="613136"/>
            <a:ext cx="9418712" cy="8229600"/>
          </a:xfrm>
          <a:custGeom>
            <a:avLst/>
            <a:gdLst/>
            <a:ahLst/>
            <a:cxnLst/>
            <a:rect l="l" t="t" r="r" b="b"/>
            <a:pathLst>
              <a:path w="9418712" h="8229600">
                <a:moveTo>
                  <a:pt x="9418713" y="0"/>
                </a:moveTo>
                <a:lnTo>
                  <a:pt x="0" y="0"/>
                </a:lnTo>
                <a:lnTo>
                  <a:pt x="0" y="8229600"/>
                </a:lnTo>
                <a:lnTo>
                  <a:pt x="9418713" y="8229600"/>
                </a:lnTo>
                <a:lnTo>
                  <a:pt x="9418713" y="0"/>
                </a:lnTo>
                <a:close/>
              </a:path>
            </a:pathLst>
          </a:custGeom>
          <a:blipFill>
            <a:blip r:embed="rId6"/>
            <a:stretch>
              <a:fillRect/>
            </a:stretch>
          </a:blipFill>
        </p:spPr>
      </p:sp>
      <p:sp>
        <p:nvSpPr>
          <p:cNvPr id="13" name="Freeform 13"/>
          <p:cNvSpPr/>
          <p:nvPr/>
        </p:nvSpPr>
        <p:spPr>
          <a:xfrm>
            <a:off x="8884024" y="2564701"/>
            <a:ext cx="7315200" cy="1729047"/>
          </a:xfrm>
          <a:custGeom>
            <a:avLst/>
            <a:gdLst/>
            <a:ahLst/>
            <a:cxnLst/>
            <a:rect l="l" t="t" r="r" b="b"/>
            <a:pathLst>
              <a:path w="7315200" h="1729047">
                <a:moveTo>
                  <a:pt x="0" y="0"/>
                </a:moveTo>
                <a:lnTo>
                  <a:pt x="7315200" y="0"/>
                </a:lnTo>
                <a:lnTo>
                  <a:pt x="7315200" y="1729047"/>
                </a:lnTo>
                <a:lnTo>
                  <a:pt x="0" y="17290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a:t>
            </a:r>
          </a:p>
        </p:txBody>
      </p:sp>
      <p:sp>
        <p:nvSpPr>
          <p:cNvPr id="15" name="TextBox 15"/>
          <p:cNvSpPr txBox="1"/>
          <p:nvPr/>
        </p:nvSpPr>
        <p:spPr>
          <a:xfrm>
            <a:off x="8884024" y="2765649"/>
            <a:ext cx="7315200" cy="1193800"/>
          </a:xfrm>
          <a:prstGeom prst="rect">
            <a:avLst/>
          </a:prstGeom>
        </p:spPr>
        <p:txBody>
          <a:bodyPr lIns="0" tIns="0" rIns="0" bIns="0" rtlCol="0" anchor="t">
            <a:spAutoFit/>
          </a:bodyPr>
          <a:lstStyle/>
          <a:p>
            <a:pPr algn="ctr">
              <a:lnSpc>
                <a:spcPts val="9799"/>
              </a:lnSpc>
              <a:spcBef>
                <a:spcPct val="0"/>
              </a:spcBef>
            </a:pPr>
            <a:r>
              <a:rPr lang="en-US" sz="6999" b="1">
                <a:solidFill>
                  <a:srgbClr val="517EA4"/>
                </a:solidFill>
                <a:latin typeface="Noto Serif Display Bold"/>
                <a:ea typeface="Noto Serif Display Bold"/>
                <a:cs typeface="Noto Serif Display Bold"/>
                <a:sym typeface="Noto Serif Display Bold"/>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2933842" y="2580083"/>
            <a:ext cx="5769544" cy="4774298"/>
          </a:xfrm>
          <a:custGeom>
            <a:avLst/>
            <a:gdLst/>
            <a:ahLst/>
            <a:cxnLst/>
            <a:rect l="l" t="t" r="r" b="b"/>
            <a:pathLst>
              <a:path w="5769544" h="4774298">
                <a:moveTo>
                  <a:pt x="0" y="0"/>
                </a:moveTo>
                <a:lnTo>
                  <a:pt x="5769545" y="0"/>
                </a:lnTo>
                <a:lnTo>
                  <a:pt x="5769545" y="4774297"/>
                </a:lnTo>
                <a:lnTo>
                  <a:pt x="0" y="4774297"/>
                </a:lnTo>
                <a:lnTo>
                  <a:pt x="0" y="0"/>
                </a:lnTo>
                <a:close/>
              </a:path>
            </a:pathLst>
          </a:custGeom>
          <a:blipFill>
            <a:blip r:embed="rId2">
              <a:alphaModFix amt="37000"/>
            </a:blip>
            <a:stretch>
              <a:fillRect/>
            </a:stretch>
          </a:blipFill>
        </p:spPr>
      </p:sp>
      <p:sp>
        <p:nvSpPr>
          <p:cNvPr id="3" name="Freeform 3"/>
          <p:cNvSpPr/>
          <p:nvPr/>
        </p:nvSpPr>
        <p:spPr>
          <a:xfrm rot="-5708072" flipH="1">
            <a:off x="11544307" y="1298232"/>
            <a:ext cx="4991993" cy="3232315"/>
          </a:xfrm>
          <a:custGeom>
            <a:avLst/>
            <a:gdLst/>
            <a:ahLst/>
            <a:cxnLst/>
            <a:rect l="l" t="t" r="r" b="b"/>
            <a:pathLst>
              <a:path w="4991993" h="3232315">
                <a:moveTo>
                  <a:pt x="4991993" y="0"/>
                </a:moveTo>
                <a:lnTo>
                  <a:pt x="0" y="0"/>
                </a:lnTo>
                <a:lnTo>
                  <a:pt x="0" y="3232316"/>
                </a:lnTo>
                <a:lnTo>
                  <a:pt x="4991993" y="3232316"/>
                </a:lnTo>
                <a:lnTo>
                  <a:pt x="4991993" y="0"/>
                </a:lnTo>
                <a:close/>
              </a:path>
            </a:pathLst>
          </a:custGeom>
          <a:blipFill>
            <a:blip r:embed="rId3"/>
            <a:stretch>
              <a:fillRect/>
            </a:stretch>
          </a:blipFill>
        </p:spPr>
      </p:sp>
      <p:grpSp>
        <p:nvGrpSpPr>
          <p:cNvPr id="4" name="Group 4"/>
          <p:cNvGrpSpPr/>
          <p:nvPr/>
        </p:nvGrpSpPr>
        <p:grpSpPr>
          <a:xfrm rot="-312824">
            <a:off x="13065247" y="454723"/>
            <a:ext cx="3416100" cy="4774907"/>
            <a:chOff x="0" y="0"/>
            <a:chExt cx="4554800" cy="6366543"/>
          </a:xfrm>
        </p:grpSpPr>
        <p:pic>
          <p:nvPicPr>
            <p:cNvPr id="5" name="Picture 5"/>
            <p:cNvPicPr>
              <a:picLocks noChangeAspect="1"/>
            </p:cNvPicPr>
            <p:nvPr/>
          </p:nvPicPr>
          <p:blipFill>
            <a:blip r:embed="rId4"/>
            <a:srcRect l="5054" t="2721" b="2721"/>
            <a:stretch>
              <a:fillRect/>
            </a:stretch>
          </p:blipFill>
          <p:spPr>
            <a:xfrm>
              <a:off x="0" y="0"/>
              <a:ext cx="4554800" cy="6366543"/>
            </a:xfrm>
            <a:prstGeom prst="rect">
              <a:avLst/>
            </a:prstGeom>
          </p:spPr>
        </p:pic>
      </p:grpSp>
      <p:sp>
        <p:nvSpPr>
          <p:cNvPr id="6" name="TextBox 6"/>
          <p:cNvSpPr txBox="1"/>
          <p:nvPr/>
        </p:nvSpPr>
        <p:spPr>
          <a:xfrm>
            <a:off x="2286000" y="2842176"/>
            <a:ext cx="9385102" cy="3590727"/>
          </a:xfrm>
          <a:prstGeom prst="rect">
            <a:avLst/>
          </a:prstGeom>
        </p:spPr>
        <p:txBody>
          <a:bodyPr wrap="square" lIns="0" tIns="0" rIns="0" bIns="0" rtlCol="0" anchor="t">
            <a:spAutoFit/>
          </a:bodyPr>
          <a:lstStyle/>
          <a:p>
            <a:pPr algn="l">
              <a:lnSpc>
                <a:spcPts val="5599"/>
              </a:lnSpc>
              <a:spcBef>
                <a:spcPct val="0"/>
              </a:spcBef>
            </a:pPr>
            <a:r>
              <a:rPr lang="en-US" sz="3999" i="1" dirty="0" err="1">
                <a:solidFill>
                  <a:srgbClr val="000000"/>
                </a:solidFill>
                <a:latin typeface="Faustina Italics"/>
                <a:ea typeface="Faustina Italics"/>
                <a:cs typeface="Faustina Italics"/>
                <a:sym typeface="Faustina Italics"/>
              </a:rPr>
              <a:t>Cô</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bé</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nhà</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bên</a:t>
            </a:r>
            <a:r>
              <a:rPr lang="en-US" sz="3999" i="1" dirty="0">
                <a:solidFill>
                  <a:srgbClr val="000000"/>
                </a:solidFill>
                <a:latin typeface="Faustina Italics"/>
                <a:ea typeface="Faustina Italics"/>
                <a:cs typeface="Faustina Italics"/>
                <a:sym typeface="Faustina Italics"/>
              </a:rPr>
              <a:t> </a:t>
            </a:r>
            <a:r>
              <a:rPr lang="en-US" sz="3999" b="1" i="1" dirty="0">
                <a:solidFill>
                  <a:srgbClr val="000000"/>
                </a:solidFill>
                <a:latin typeface="Faustina Italics"/>
                <a:ea typeface="Faustina Italics"/>
                <a:cs typeface="Faustina Italics"/>
                <a:sym typeface="Faustina Italics"/>
              </a:rPr>
              <a:t>(</a:t>
            </a:r>
            <a:r>
              <a:rPr lang="en-US" sz="3999" b="1" i="1" dirty="0" err="1">
                <a:solidFill>
                  <a:srgbClr val="000000"/>
                </a:solidFill>
                <a:latin typeface="Faustina Italics"/>
                <a:ea typeface="Faustina Italics"/>
                <a:cs typeface="Faustina Italics"/>
                <a:sym typeface="Faustina Italics"/>
              </a:rPr>
              <a:t>có</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ai</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ngờ</a:t>
            </a:r>
            <a:r>
              <a:rPr lang="en-US" sz="3999" b="1" i="1" dirty="0">
                <a:solidFill>
                  <a:srgbClr val="000000"/>
                </a:solidFill>
                <a:latin typeface="Faustina Italics"/>
                <a:ea typeface="Faustina Italics"/>
                <a:cs typeface="Faustina Italics"/>
                <a:sym typeface="Faustina Italics"/>
              </a:rPr>
              <a:t>)</a:t>
            </a:r>
          </a:p>
          <a:p>
            <a:pPr algn="l">
              <a:lnSpc>
                <a:spcPts val="5599"/>
              </a:lnSpc>
              <a:spcBef>
                <a:spcPct val="0"/>
              </a:spcBef>
            </a:pPr>
            <a:r>
              <a:rPr lang="en-US" sz="3999" i="1" dirty="0" err="1">
                <a:solidFill>
                  <a:srgbClr val="000000"/>
                </a:solidFill>
                <a:latin typeface="Faustina Italics"/>
                <a:ea typeface="Faustina Italics"/>
                <a:cs typeface="Faustina Italics"/>
                <a:sym typeface="Faustina Italics"/>
              </a:rPr>
              <a:t>Cũng</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vào</a:t>
            </a:r>
            <a:r>
              <a:rPr lang="en-US" sz="3999" i="1" dirty="0">
                <a:solidFill>
                  <a:srgbClr val="000000"/>
                </a:solidFill>
                <a:latin typeface="Faustina Italics"/>
                <a:ea typeface="Faustina Italics"/>
                <a:cs typeface="Faustina Italics"/>
                <a:sym typeface="Faustina Italics"/>
              </a:rPr>
              <a:t> du </a:t>
            </a:r>
            <a:r>
              <a:rPr lang="en-US" sz="3999" i="1" dirty="0" err="1">
                <a:solidFill>
                  <a:srgbClr val="000000"/>
                </a:solidFill>
                <a:latin typeface="Faustina Italics"/>
                <a:ea typeface="Faustina Italics"/>
                <a:cs typeface="Faustina Italics"/>
                <a:sym typeface="Faustina Italics"/>
              </a:rPr>
              <a:t>kích</a:t>
            </a:r>
            <a:endParaRPr lang="en-US" sz="3999" i="1" dirty="0">
              <a:solidFill>
                <a:srgbClr val="000000"/>
              </a:solidFill>
              <a:latin typeface="Faustina Italics"/>
              <a:ea typeface="Faustina Italics"/>
              <a:cs typeface="Faustina Italics"/>
              <a:sym typeface="Faustina Italics"/>
            </a:endParaRPr>
          </a:p>
          <a:p>
            <a:pPr algn="l">
              <a:lnSpc>
                <a:spcPts val="5599"/>
              </a:lnSpc>
              <a:spcBef>
                <a:spcPct val="0"/>
              </a:spcBef>
            </a:pPr>
            <a:r>
              <a:rPr lang="en-US" sz="3999" i="1" dirty="0" err="1">
                <a:solidFill>
                  <a:srgbClr val="000000"/>
                </a:solidFill>
                <a:latin typeface="Faustina Italics"/>
                <a:ea typeface="Faustina Italics"/>
                <a:cs typeface="Faustina Italics"/>
                <a:sym typeface="Faustina Italics"/>
              </a:rPr>
              <a:t>Hôm</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gặp</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tôi</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vẫn</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cười</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khúc</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khích</a:t>
            </a:r>
            <a:endParaRPr lang="en-US" sz="3999" i="1" dirty="0">
              <a:solidFill>
                <a:srgbClr val="000000"/>
              </a:solidFill>
              <a:latin typeface="Faustina Italics"/>
              <a:ea typeface="Faustina Italics"/>
              <a:cs typeface="Faustina Italics"/>
              <a:sym typeface="Faustina Italics"/>
            </a:endParaRPr>
          </a:p>
          <a:p>
            <a:pPr algn="l">
              <a:lnSpc>
                <a:spcPts val="5599"/>
              </a:lnSpc>
              <a:spcBef>
                <a:spcPct val="0"/>
              </a:spcBef>
            </a:pPr>
            <a:r>
              <a:rPr lang="en-US" sz="3999" i="1" dirty="0" err="1">
                <a:solidFill>
                  <a:srgbClr val="000000"/>
                </a:solidFill>
                <a:latin typeface="Faustina Italics"/>
                <a:ea typeface="Faustina Italics"/>
                <a:cs typeface="Faustina Italics"/>
                <a:sym typeface="Faustina Italics"/>
              </a:rPr>
              <a:t>Mắt</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đen</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tròn</a:t>
            </a:r>
            <a:r>
              <a:rPr lang="en-US" sz="3999" i="1" dirty="0">
                <a:solidFill>
                  <a:srgbClr val="000000"/>
                </a:solidFill>
                <a:latin typeface="Faustina Italics"/>
                <a:ea typeface="Faustina Italics"/>
                <a:cs typeface="Faustina Italics"/>
                <a:sym typeface="Faustina Italics"/>
              </a:rPr>
              <a:t> </a:t>
            </a:r>
            <a:r>
              <a:rPr lang="en-US" sz="3999" b="1" i="1" dirty="0">
                <a:solidFill>
                  <a:srgbClr val="000000"/>
                </a:solidFill>
                <a:latin typeface="Faustina Italics"/>
                <a:ea typeface="Faustina Italics"/>
                <a:cs typeface="Faustina Italics"/>
                <a:sym typeface="Faustina Italics"/>
              </a:rPr>
              <a:t>(</a:t>
            </a:r>
            <a:r>
              <a:rPr lang="en-US" sz="3999" b="1" i="1" dirty="0" err="1">
                <a:solidFill>
                  <a:srgbClr val="000000"/>
                </a:solidFill>
                <a:latin typeface="Faustina Italics"/>
                <a:ea typeface="Faustina Italics"/>
                <a:cs typeface="Faustina Italics"/>
                <a:sym typeface="Faustina Italics"/>
              </a:rPr>
              <a:t>thương</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thương</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quá</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đi</a:t>
            </a:r>
            <a:r>
              <a:rPr lang="en-US" sz="3999" b="1" i="1" dirty="0">
                <a:solidFill>
                  <a:srgbClr val="000000"/>
                </a:solidFill>
                <a:latin typeface="Faustina Italics"/>
                <a:ea typeface="Faustina Italics"/>
                <a:cs typeface="Faustina Italics"/>
                <a:sym typeface="Faustina Italics"/>
              </a:rPr>
              <a:t> </a:t>
            </a:r>
            <a:r>
              <a:rPr lang="en-US" sz="3999" b="1" i="1" dirty="0" err="1">
                <a:solidFill>
                  <a:srgbClr val="000000"/>
                </a:solidFill>
                <a:latin typeface="Faustina Italics"/>
                <a:ea typeface="Faustina Italics"/>
                <a:cs typeface="Faustina Italics"/>
                <a:sym typeface="Faustina Italics"/>
              </a:rPr>
              <a:t>thôi</a:t>
            </a:r>
            <a:r>
              <a:rPr lang="en-US" sz="3999" b="1" i="1" dirty="0">
                <a:solidFill>
                  <a:srgbClr val="000000"/>
                </a:solidFill>
                <a:latin typeface="Faustina Italics"/>
                <a:ea typeface="Faustina Italics"/>
                <a:cs typeface="Faustina Italics"/>
                <a:sym typeface="Faustina Italics"/>
              </a:rPr>
              <a:t>)</a:t>
            </a:r>
          </a:p>
          <a:p>
            <a:pPr algn="r">
              <a:lnSpc>
                <a:spcPts val="5599"/>
              </a:lnSpc>
              <a:spcBef>
                <a:spcPct val="0"/>
              </a:spcBef>
            </a:pPr>
            <a:r>
              <a:rPr lang="en-US" sz="3999" i="1" dirty="0">
                <a:solidFill>
                  <a:srgbClr val="000000"/>
                </a:solidFill>
                <a:latin typeface="Faustina Italics"/>
                <a:ea typeface="Faustina Italics"/>
                <a:cs typeface="Faustina Italics"/>
                <a:sym typeface="Faustina Italics"/>
              </a:rPr>
              <a:t>(</a:t>
            </a:r>
            <a:r>
              <a:rPr lang="en-US" sz="3999" i="1" dirty="0" err="1">
                <a:solidFill>
                  <a:srgbClr val="000000"/>
                </a:solidFill>
                <a:latin typeface="Faustina Italics"/>
                <a:ea typeface="Faustina Italics"/>
                <a:cs typeface="Faustina Italics"/>
                <a:sym typeface="Faustina Italics"/>
              </a:rPr>
              <a:t>Giang</a:t>
            </a:r>
            <a:r>
              <a:rPr lang="en-US" sz="3999" i="1" dirty="0">
                <a:solidFill>
                  <a:srgbClr val="000000"/>
                </a:solidFill>
                <a:latin typeface="Faustina Italics"/>
                <a:ea typeface="Faustina Italics"/>
                <a:cs typeface="Faustina Italics"/>
                <a:sym typeface="Faustina Italics"/>
              </a:rPr>
              <a:t> Nam)</a:t>
            </a:r>
          </a:p>
        </p:txBody>
      </p:sp>
      <p:grpSp>
        <p:nvGrpSpPr>
          <p:cNvPr id="7" name="Group 7"/>
          <p:cNvGrpSpPr/>
          <p:nvPr/>
        </p:nvGrpSpPr>
        <p:grpSpPr>
          <a:xfrm>
            <a:off x="-1148787" y="0"/>
            <a:ext cx="7782517" cy="2697915"/>
            <a:chOff x="0" y="0"/>
            <a:chExt cx="10376689" cy="3597220"/>
          </a:xfrm>
        </p:grpSpPr>
        <p:sp>
          <p:nvSpPr>
            <p:cNvPr id="8" name="TextBox 8"/>
            <p:cNvSpPr txBox="1"/>
            <p:nvPr/>
          </p:nvSpPr>
          <p:spPr>
            <a:xfrm>
              <a:off x="0" y="536321"/>
              <a:ext cx="10376689" cy="1647190"/>
            </a:xfrm>
            <a:prstGeom prst="rect">
              <a:avLst/>
            </a:prstGeom>
          </p:spPr>
          <p:txBody>
            <a:bodyPr lIns="0" tIns="0" rIns="0" bIns="0" rtlCol="0" anchor="t">
              <a:spAutoFit/>
            </a:bodyPr>
            <a:lstStyle/>
            <a:p>
              <a:pPr algn="ctr">
                <a:lnSpc>
                  <a:spcPts val="8910"/>
                </a:lnSpc>
              </a:pPr>
              <a:r>
                <a:rPr lang="en-US" sz="9000">
                  <a:solidFill>
                    <a:srgbClr val="517EA4"/>
                  </a:solidFill>
                  <a:latin typeface="Dancing Script"/>
                  <a:ea typeface="Dancing Script"/>
                  <a:cs typeface="Dancing Script"/>
                  <a:sym typeface="Dancing Script"/>
                </a:rPr>
                <a:t>I. Lí thuyết</a:t>
              </a:r>
            </a:p>
          </p:txBody>
        </p:sp>
        <p:sp>
          <p:nvSpPr>
            <p:cNvPr id="9" name="TextBox 9"/>
            <p:cNvSpPr txBox="1"/>
            <p:nvPr/>
          </p:nvSpPr>
          <p:spPr>
            <a:xfrm>
              <a:off x="0" y="2930470"/>
              <a:ext cx="10376689" cy="666750"/>
            </a:xfrm>
            <a:prstGeom prst="rect">
              <a:avLst/>
            </a:prstGeom>
          </p:spPr>
          <p:txBody>
            <a:bodyPr lIns="0" tIns="0" rIns="0" bIns="0" rtlCol="0" anchor="t">
              <a:spAutoFit/>
            </a:bodyPr>
            <a:lstStyle/>
            <a:p>
              <a:pPr marL="0" lvl="0" indent="0" algn="ctr">
                <a:lnSpc>
                  <a:spcPts val="4200"/>
                </a:lnSpc>
                <a:spcBef>
                  <a:spcPct val="0"/>
                </a:spcBef>
              </a:pPr>
              <a:endParaRPr/>
            </a:p>
          </p:txBody>
        </p:sp>
      </p:grpSp>
      <p:sp>
        <p:nvSpPr>
          <p:cNvPr id="10" name="TextBox 10"/>
          <p:cNvSpPr txBox="1"/>
          <p:nvPr/>
        </p:nvSpPr>
        <p:spPr>
          <a:xfrm>
            <a:off x="847975" y="1935914"/>
            <a:ext cx="6953397" cy="762001"/>
          </a:xfrm>
          <a:prstGeom prst="rect">
            <a:avLst/>
          </a:prstGeom>
        </p:spPr>
        <p:txBody>
          <a:bodyPr lIns="0" tIns="0" rIns="0" bIns="0" rtlCol="0" anchor="t">
            <a:spAutoFit/>
          </a:bodyPr>
          <a:lstStyle/>
          <a:p>
            <a:pPr marL="971542" lvl="1" indent="-485771" algn="l">
              <a:lnSpc>
                <a:spcPts val="6299"/>
              </a:lnSpc>
              <a:buAutoNum type="arabicPeriod"/>
            </a:pPr>
            <a:r>
              <a:rPr lang="en-US" sz="4499" b="1">
                <a:solidFill>
                  <a:srgbClr val="517EA4"/>
                </a:solidFill>
                <a:latin typeface="Faustina Bold"/>
                <a:ea typeface="Faustina Bold"/>
                <a:cs typeface="Faustina Bold"/>
                <a:sym typeface="Faustina Bold"/>
              </a:rPr>
              <a:t> Phân tích ngữ liệu</a:t>
            </a:r>
          </a:p>
        </p:txBody>
      </p:sp>
      <p:sp>
        <p:nvSpPr>
          <p:cNvPr id="11" name="TextBox 11"/>
          <p:cNvSpPr txBox="1"/>
          <p:nvPr/>
        </p:nvSpPr>
        <p:spPr>
          <a:xfrm>
            <a:off x="366593" y="6954629"/>
            <a:ext cx="17554813" cy="2693035"/>
          </a:xfrm>
          <a:prstGeom prst="rect">
            <a:avLst/>
          </a:prstGeom>
        </p:spPr>
        <p:txBody>
          <a:bodyPr lIns="0" tIns="0" rIns="0" bIns="0" rtlCol="0" anchor="t">
            <a:spAutoFit/>
          </a:bodyPr>
          <a:lstStyle/>
          <a:p>
            <a:pPr algn="l">
              <a:lnSpc>
                <a:spcPts val="4339"/>
              </a:lnSpc>
            </a:pPr>
            <a:r>
              <a:rPr lang="en-US" sz="3099">
                <a:solidFill>
                  <a:srgbClr val="000000"/>
                </a:solidFill>
                <a:latin typeface="Muli"/>
                <a:ea typeface="Muli"/>
                <a:cs typeface="Muli"/>
                <a:sym typeface="Muli"/>
              </a:rPr>
              <a:t>- Tìm các từ ngữ chêm xen trong đoạn trích</a:t>
            </a:r>
          </a:p>
          <a:p>
            <a:pPr algn="l">
              <a:lnSpc>
                <a:spcPts val="4339"/>
              </a:lnSpc>
            </a:pPr>
            <a:r>
              <a:rPr lang="en-US" sz="3099">
                <a:solidFill>
                  <a:srgbClr val="000000"/>
                </a:solidFill>
                <a:latin typeface="Muli"/>
                <a:ea typeface="Muli"/>
                <a:cs typeface="Muli"/>
                <a:sym typeface="Muli"/>
              </a:rPr>
              <a:t>- Về mặt cú pháp, thành phần chêm xen thường tương đương với thành phần phụ nào trong câu?</a:t>
            </a:r>
          </a:p>
          <a:p>
            <a:pPr algn="l">
              <a:lnSpc>
                <a:spcPts val="4339"/>
              </a:lnSpc>
            </a:pPr>
            <a:r>
              <a:rPr lang="en-US" sz="3099">
                <a:solidFill>
                  <a:srgbClr val="000000"/>
                </a:solidFill>
                <a:latin typeface="Muli"/>
                <a:ea typeface="Muli"/>
                <a:cs typeface="Muli"/>
                <a:sym typeface="Muli"/>
              </a:rPr>
              <a:t>- Chúng thường được tách ra khỏi thành phần nòng cốt của câu bằng những dấu câu nào?</a:t>
            </a:r>
          </a:p>
          <a:p>
            <a:pPr algn="l">
              <a:lnSpc>
                <a:spcPts val="4339"/>
              </a:lnSpc>
            </a:pPr>
            <a:r>
              <a:rPr lang="en-US" sz="3099">
                <a:solidFill>
                  <a:srgbClr val="000000"/>
                </a:solidFill>
                <a:latin typeface="Muli"/>
                <a:ea typeface="Muli"/>
                <a:cs typeface="Muli"/>
                <a:sym typeface="Muli"/>
              </a:rPr>
              <a:t>- Em hãy chỉ ra tác dụng của các từ ngữ chêm xen được tác giả sử dụng trong đoạn trích trên.</a:t>
            </a:r>
          </a:p>
          <a:p>
            <a:pPr algn="l">
              <a:lnSpc>
                <a:spcPts val="4339"/>
              </a:lnSpc>
              <a:spcBef>
                <a:spcPct val="0"/>
              </a:spcBef>
            </a:pPr>
            <a:endParaRPr lang="en-US" sz="3099">
              <a:solidFill>
                <a:srgbClr val="000000"/>
              </a:solidFill>
              <a:latin typeface="Muli"/>
              <a:ea typeface="Muli"/>
              <a:cs typeface="Muli"/>
              <a:sym typeface="Muli"/>
            </a:endParaRPr>
          </a:p>
        </p:txBody>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10</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726590" y="5324425"/>
            <a:ext cx="5769544" cy="4774298"/>
          </a:xfrm>
          <a:custGeom>
            <a:avLst/>
            <a:gdLst/>
            <a:ahLst/>
            <a:cxnLst/>
            <a:rect l="l" t="t" r="r" b="b"/>
            <a:pathLst>
              <a:path w="5769544" h="4774298">
                <a:moveTo>
                  <a:pt x="0" y="0"/>
                </a:moveTo>
                <a:lnTo>
                  <a:pt x="5769544" y="0"/>
                </a:lnTo>
                <a:lnTo>
                  <a:pt x="5769544" y="4774298"/>
                </a:lnTo>
                <a:lnTo>
                  <a:pt x="0" y="4774298"/>
                </a:lnTo>
                <a:lnTo>
                  <a:pt x="0" y="0"/>
                </a:lnTo>
                <a:close/>
              </a:path>
            </a:pathLst>
          </a:custGeom>
          <a:blipFill>
            <a:blip r:embed="rId2">
              <a:alphaModFix amt="8999"/>
            </a:blip>
            <a:stretch>
              <a:fillRect/>
            </a:stretch>
          </a:blipFill>
        </p:spPr>
      </p:sp>
      <p:sp>
        <p:nvSpPr>
          <p:cNvPr id="3" name="Freeform 3"/>
          <p:cNvSpPr/>
          <p:nvPr/>
        </p:nvSpPr>
        <p:spPr>
          <a:xfrm rot="-5708072" flipH="1">
            <a:off x="-662946" y="4042575"/>
            <a:ext cx="4991993" cy="3232315"/>
          </a:xfrm>
          <a:custGeom>
            <a:avLst/>
            <a:gdLst/>
            <a:ahLst/>
            <a:cxnLst/>
            <a:rect l="l" t="t" r="r" b="b"/>
            <a:pathLst>
              <a:path w="4991993" h="3232315">
                <a:moveTo>
                  <a:pt x="4991993" y="0"/>
                </a:moveTo>
                <a:lnTo>
                  <a:pt x="0" y="0"/>
                </a:lnTo>
                <a:lnTo>
                  <a:pt x="0" y="3232315"/>
                </a:lnTo>
                <a:lnTo>
                  <a:pt x="4991993" y="3232315"/>
                </a:lnTo>
                <a:lnTo>
                  <a:pt x="4991993" y="0"/>
                </a:lnTo>
                <a:close/>
              </a:path>
            </a:pathLst>
          </a:custGeom>
          <a:blipFill>
            <a:blip r:embed="rId3"/>
            <a:stretch>
              <a:fillRect/>
            </a:stretch>
          </a:blipFill>
        </p:spPr>
      </p:sp>
      <p:grpSp>
        <p:nvGrpSpPr>
          <p:cNvPr id="4" name="Group 4"/>
          <p:cNvGrpSpPr/>
          <p:nvPr/>
        </p:nvGrpSpPr>
        <p:grpSpPr>
          <a:xfrm rot="-312824">
            <a:off x="858122" y="3201862"/>
            <a:ext cx="3354560" cy="4774907"/>
            <a:chOff x="0" y="0"/>
            <a:chExt cx="4472746" cy="6366543"/>
          </a:xfrm>
        </p:grpSpPr>
        <p:pic>
          <p:nvPicPr>
            <p:cNvPr id="5" name="Picture 5"/>
            <p:cNvPicPr>
              <a:picLocks noChangeAspect="1"/>
            </p:cNvPicPr>
            <p:nvPr/>
          </p:nvPicPr>
          <p:blipFill>
            <a:blip r:embed="rId4"/>
            <a:srcRect l="5054" t="1853" b="1853"/>
            <a:stretch>
              <a:fillRect/>
            </a:stretch>
          </p:blipFill>
          <p:spPr>
            <a:xfrm>
              <a:off x="0" y="0"/>
              <a:ext cx="4472746" cy="6366543"/>
            </a:xfrm>
            <a:prstGeom prst="rect">
              <a:avLst/>
            </a:prstGeom>
          </p:spPr>
        </p:pic>
      </p:grpSp>
      <p:grpSp>
        <p:nvGrpSpPr>
          <p:cNvPr id="6" name="Group 6"/>
          <p:cNvGrpSpPr/>
          <p:nvPr/>
        </p:nvGrpSpPr>
        <p:grpSpPr>
          <a:xfrm>
            <a:off x="-1148787" y="0"/>
            <a:ext cx="7782517" cy="2697915"/>
            <a:chOff x="0" y="0"/>
            <a:chExt cx="10376689" cy="3597220"/>
          </a:xfrm>
        </p:grpSpPr>
        <p:sp>
          <p:nvSpPr>
            <p:cNvPr id="7" name="TextBox 7"/>
            <p:cNvSpPr txBox="1"/>
            <p:nvPr/>
          </p:nvSpPr>
          <p:spPr>
            <a:xfrm>
              <a:off x="0" y="536321"/>
              <a:ext cx="10376689" cy="1647190"/>
            </a:xfrm>
            <a:prstGeom prst="rect">
              <a:avLst/>
            </a:prstGeom>
          </p:spPr>
          <p:txBody>
            <a:bodyPr lIns="0" tIns="0" rIns="0" bIns="0" rtlCol="0" anchor="t">
              <a:spAutoFit/>
            </a:bodyPr>
            <a:lstStyle/>
            <a:p>
              <a:pPr algn="ctr">
                <a:lnSpc>
                  <a:spcPts val="8910"/>
                </a:lnSpc>
              </a:pPr>
              <a:r>
                <a:rPr lang="en-US" sz="9000">
                  <a:solidFill>
                    <a:srgbClr val="517EA4"/>
                  </a:solidFill>
                  <a:latin typeface="Dancing Script"/>
                  <a:ea typeface="Dancing Script"/>
                  <a:cs typeface="Dancing Script"/>
                  <a:sym typeface="Dancing Script"/>
                </a:rPr>
                <a:t>I. Lí thuyết</a:t>
              </a:r>
            </a:p>
          </p:txBody>
        </p:sp>
        <p:sp>
          <p:nvSpPr>
            <p:cNvPr id="8" name="TextBox 8"/>
            <p:cNvSpPr txBox="1"/>
            <p:nvPr/>
          </p:nvSpPr>
          <p:spPr>
            <a:xfrm>
              <a:off x="0" y="2930470"/>
              <a:ext cx="10376689" cy="666750"/>
            </a:xfrm>
            <a:prstGeom prst="rect">
              <a:avLst/>
            </a:prstGeom>
          </p:spPr>
          <p:txBody>
            <a:bodyPr lIns="0" tIns="0" rIns="0" bIns="0" rtlCol="0" anchor="t">
              <a:spAutoFit/>
            </a:bodyPr>
            <a:lstStyle/>
            <a:p>
              <a:pPr marL="0" lvl="0" indent="0" algn="ctr">
                <a:lnSpc>
                  <a:spcPts val="4200"/>
                </a:lnSpc>
                <a:spcBef>
                  <a:spcPct val="0"/>
                </a:spcBef>
              </a:pPr>
              <a:endParaRPr/>
            </a:p>
          </p:txBody>
        </p:sp>
      </p:grpSp>
      <p:sp>
        <p:nvSpPr>
          <p:cNvPr id="9" name="TextBox 9"/>
          <p:cNvSpPr txBox="1"/>
          <p:nvPr/>
        </p:nvSpPr>
        <p:spPr>
          <a:xfrm>
            <a:off x="847975" y="1935914"/>
            <a:ext cx="6953397" cy="762001"/>
          </a:xfrm>
          <a:prstGeom prst="rect">
            <a:avLst/>
          </a:prstGeom>
        </p:spPr>
        <p:txBody>
          <a:bodyPr lIns="0" tIns="0" rIns="0" bIns="0" rtlCol="0" anchor="t">
            <a:spAutoFit/>
          </a:bodyPr>
          <a:lstStyle/>
          <a:p>
            <a:pPr marL="971542" lvl="1" indent="-485771" algn="l">
              <a:lnSpc>
                <a:spcPts val="6299"/>
              </a:lnSpc>
              <a:buAutoNum type="arabicPeriod"/>
            </a:pPr>
            <a:r>
              <a:rPr lang="en-US" sz="4499" b="1">
                <a:solidFill>
                  <a:srgbClr val="517EA4"/>
                </a:solidFill>
                <a:latin typeface="Faustina Bold"/>
                <a:ea typeface="Faustina Bold"/>
                <a:cs typeface="Faustina Bold"/>
                <a:sym typeface="Faustina Bold"/>
              </a:rPr>
              <a:t> Phân tích ngữ liệu</a:t>
            </a:r>
          </a:p>
        </p:txBody>
      </p:sp>
      <p:sp>
        <p:nvSpPr>
          <p:cNvPr id="10" name="TextBox 10"/>
          <p:cNvSpPr txBox="1"/>
          <p:nvPr/>
        </p:nvSpPr>
        <p:spPr>
          <a:xfrm>
            <a:off x="7801372" y="2983123"/>
            <a:ext cx="7210028" cy="2154436"/>
          </a:xfrm>
          <a:prstGeom prst="rect">
            <a:avLst/>
          </a:prstGeom>
        </p:spPr>
        <p:txBody>
          <a:bodyPr wrap="square" lIns="0" tIns="0" rIns="0" bIns="0" rtlCol="0" anchor="t">
            <a:spAutoFit/>
          </a:bodyPr>
          <a:lstStyle/>
          <a:p>
            <a:pPr algn="l">
              <a:lnSpc>
                <a:spcPts val="5599"/>
              </a:lnSpc>
              <a:spcBef>
                <a:spcPct val="0"/>
              </a:spcBef>
            </a:pPr>
            <a:r>
              <a:rPr lang="en-US" sz="3999" i="1" dirty="0">
                <a:solidFill>
                  <a:srgbClr val="000000"/>
                </a:solidFill>
                <a:latin typeface="Faustina Italics"/>
                <a:ea typeface="Faustina Italics"/>
                <a:cs typeface="Faustina Italics"/>
                <a:sym typeface="Faustina Italics"/>
              </a:rPr>
              <a:t>(</a:t>
            </a:r>
            <a:r>
              <a:rPr lang="en-US" sz="3999" i="1" dirty="0" err="1">
                <a:solidFill>
                  <a:srgbClr val="000000"/>
                </a:solidFill>
                <a:latin typeface="Faustina Italics"/>
                <a:ea typeface="Faustina Italics"/>
                <a:cs typeface="Faustina Italics"/>
                <a:sym typeface="Faustina Italics"/>
              </a:rPr>
              <a:t>có</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ai</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ngờ</a:t>
            </a:r>
            <a:r>
              <a:rPr lang="en-US" sz="3999" i="1" dirty="0">
                <a:solidFill>
                  <a:srgbClr val="000000"/>
                </a:solidFill>
                <a:latin typeface="Faustina Italics"/>
                <a:ea typeface="Faustina Italics"/>
                <a:cs typeface="Faustina Italics"/>
                <a:sym typeface="Faustina Italics"/>
              </a:rPr>
              <a:t>)</a:t>
            </a:r>
          </a:p>
          <a:p>
            <a:pPr algn="l">
              <a:lnSpc>
                <a:spcPts val="5599"/>
              </a:lnSpc>
              <a:spcBef>
                <a:spcPct val="0"/>
              </a:spcBef>
            </a:pP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thương</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thương</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quá</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đi</a:t>
            </a:r>
            <a:r>
              <a:rPr lang="en-US" sz="3999" i="1" dirty="0">
                <a:solidFill>
                  <a:srgbClr val="000000"/>
                </a:solidFill>
                <a:latin typeface="Faustina Italics"/>
                <a:ea typeface="Faustina Italics"/>
                <a:cs typeface="Faustina Italics"/>
                <a:sym typeface="Faustina Italics"/>
              </a:rPr>
              <a:t> </a:t>
            </a:r>
            <a:r>
              <a:rPr lang="en-US" sz="3999" i="1" dirty="0" err="1">
                <a:solidFill>
                  <a:srgbClr val="000000"/>
                </a:solidFill>
                <a:latin typeface="Faustina Italics"/>
                <a:ea typeface="Faustina Italics"/>
                <a:cs typeface="Faustina Italics"/>
                <a:sym typeface="Faustina Italics"/>
              </a:rPr>
              <a:t>thôi</a:t>
            </a:r>
            <a:r>
              <a:rPr lang="en-US" sz="3999" i="1" dirty="0">
                <a:solidFill>
                  <a:srgbClr val="000000"/>
                </a:solidFill>
                <a:latin typeface="Faustina Italics"/>
                <a:ea typeface="Faustina Italics"/>
                <a:cs typeface="Faustina Italics"/>
                <a:sym typeface="Faustina Italics"/>
              </a:rPr>
              <a:t>)</a:t>
            </a:r>
          </a:p>
          <a:p>
            <a:pPr algn="l">
              <a:lnSpc>
                <a:spcPts val="5599"/>
              </a:lnSpc>
              <a:spcBef>
                <a:spcPct val="0"/>
              </a:spcBef>
            </a:pPr>
            <a:endParaRPr lang="en-US" sz="3999" i="1" dirty="0">
              <a:solidFill>
                <a:srgbClr val="000000"/>
              </a:solidFill>
              <a:latin typeface="Faustina Italics"/>
              <a:ea typeface="Faustina Italics"/>
              <a:cs typeface="Faustina Italics"/>
              <a:sym typeface="Faustina Italics"/>
            </a:endParaRPr>
          </a:p>
        </p:txBody>
      </p:sp>
      <p:sp>
        <p:nvSpPr>
          <p:cNvPr id="11" name="TextBox 11"/>
          <p:cNvSpPr txBox="1"/>
          <p:nvPr/>
        </p:nvSpPr>
        <p:spPr>
          <a:xfrm>
            <a:off x="4925643" y="4644190"/>
            <a:ext cx="13059682" cy="5549900"/>
          </a:xfrm>
          <a:prstGeom prst="rect">
            <a:avLst/>
          </a:prstGeom>
        </p:spPr>
        <p:txBody>
          <a:bodyPr lIns="0" tIns="0" rIns="0" bIns="0" rtlCol="0" anchor="t">
            <a:spAutoFit/>
          </a:bodyPr>
          <a:lstStyle/>
          <a:p>
            <a:pPr algn="just">
              <a:lnSpc>
                <a:spcPts val="4900"/>
              </a:lnSpc>
            </a:pPr>
            <a:r>
              <a:rPr lang="en-US" sz="3500">
                <a:solidFill>
                  <a:srgbClr val="000000"/>
                </a:solidFill>
                <a:latin typeface="Muli"/>
                <a:ea typeface="Muli"/>
                <a:cs typeface="Muli"/>
                <a:sym typeface="Muli"/>
              </a:rPr>
              <a:t>- Về mặt cú pháp, thành phần chêm xen thường tương đương với thành phần biệt lập trong câu.</a:t>
            </a:r>
          </a:p>
          <a:p>
            <a:pPr algn="just">
              <a:lnSpc>
                <a:spcPts val="4900"/>
              </a:lnSpc>
            </a:pPr>
            <a:r>
              <a:rPr lang="en-US" sz="3500">
                <a:solidFill>
                  <a:srgbClr val="000000"/>
                </a:solidFill>
                <a:latin typeface="Muli"/>
                <a:ea typeface="Muli"/>
                <a:cs typeface="Muli"/>
                <a:sym typeface="Muli"/>
              </a:rPr>
              <a:t>- Chúng thường được tách ra khỏi thành phần nòng cốt của câu bằng những dấu câu như: dấu phẩy, dấu ngoặc đơn, dấu gạch ngang.</a:t>
            </a:r>
          </a:p>
          <a:p>
            <a:pPr algn="just">
              <a:lnSpc>
                <a:spcPts val="4900"/>
              </a:lnSpc>
            </a:pPr>
            <a:r>
              <a:rPr lang="en-US" sz="3500">
                <a:solidFill>
                  <a:srgbClr val="000000"/>
                </a:solidFill>
                <a:latin typeface="Muli"/>
                <a:ea typeface="Muli"/>
                <a:cs typeface="Muli"/>
                <a:sym typeface="Muli"/>
              </a:rPr>
              <a:t>- Tác dụng của các từ ngữ chêm xen được tác giả sử dụng trong đoạn thơ là: bổ sung thêm thông tin về thái độ ngạc nhiên và tình cảm thương mến của người viết dành cho đối tượng.</a:t>
            </a:r>
          </a:p>
          <a:p>
            <a:pPr algn="just">
              <a:lnSpc>
                <a:spcPts val="4900"/>
              </a:lnSpc>
              <a:spcBef>
                <a:spcPct val="0"/>
              </a:spcBef>
            </a:pPr>
            <a:endParaRPr lang="en-US" sz="3500">
              <a:solidFill>
                <a:srgbClr val="000000"/>
              </a:solidFill>
              <a:latin typeface="Muli"/>
              <a:ea typeface="Muli"/>
              <a:cs typeface="Muli"/>
              <a:sym typeface="Muli"/>
            </a:endParaRPr>
          </a:p>
        </p:txBody>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7694163">
            <a:off x="11123899" y="5793285"/>
            <a:ext cx="13482872" cy="11157077"/>
          </a:xfrm>
          <a:custGeom>
            <a:avLst/>
            <a:gdLst/>
            <a:ahLst/>
            <a:cxnLst/>
            <a:rect l="l" t="t" r="r" b="b"/>
            <a:pathLst>
              <a:path w="13482872" h="11157077">
                <a:moveTo>
                  <a:pt x="0" y="0"/>
                </a:moveTo>
                <a:lnTo>
                  <a:pt x="13482872" y="0"/>
                </a:lnTo>
                <a:lnTo>
                  <a:pt x="13482872" y="11157077"/>
                </a:lnTo>
                <a:lnTo>
                  <a:pt x="0" y="11157077"/>
                </a:lnTo>
                <a:lnTo>
                  <a:pt x="0" y="0"/>
                </a:lnTo>
                <a:close/>
              </a:path>
            </a:pathLst>
          </a:custGeom>
          <a:blipFill>
            <a:blip r:embed="rId2">
              <a:alphaModFix amt="37000"/>
            </a:blip>
            <a:stretch>
              <a:fillRect/>
            </a:stretch>
          </a:blipFill>
        </p:spPr>
      </p:sp>
      <p:sp>
        <p:nvSpPr>
          <p:cNvPr id="3" name="Freeform 3"/>
          <p:cNvSpPr/>
          <p:nvPr/>
        </p:nvSpPr>
        <p:spPr>
          <a:xfrm>
            <a:off x="8090556" y="3937830"/>
            <a:ext cx="4178044" cy="2433711"/>
          </a:xfrm>
          <a:custGeom>
            <a:avLst/>
            <a:gdLst/>
            <a:ahLst/>
            <a:cxnLst/>
            <a:rect l="l" t="t" r="r" b="b"/>
            <a:pathLst>
              <a:path w="4178044" h="2433711">
                <a:moveTo>
                  <a:pt x="0" y="0"/>
                </a:moveTo>
                <a:lnTo>
                  <a:pt x="4178045" y="0"/>
                </a:lnTo>
                <a:lnTo>
                  <a:pt x="4178045" y="2433711"/>
                </a:lnTo>
                <a:lnTo>
                  <a:pt x="0" y="2433711"/>
                </a:lnTo>
                <a:lnTo>
                  <a:pt x="0" y="0"/>
                </a:lnTo>
                <a:close/>
              </a:path>
            </a:pathLst>
          </a:custGeom>
          <a:blipFill>
            <a:blip r:embed="rId3"/>
            <a:stretch>
              <a:fillRect/>
            </a:stretch>
          </a:blipFill>
        </p:spPr>
      </p:sp>
      <p:grpSp>
        <p:nvGrpSpPr>
          <p:cNvPr id="4" name="Group 4"/>
          <p:cNvGrpSpPr/>
          <p:nvPr/>
        </p:nvGrpSpPr>
        <p:grpSpPr>
          <a:xfrm>
            <a:off x="8678228" y="4066268"/>
            <a:ext cx="2988075" cy="2176835"/>
            <a:chOff x="0" y="0"/>
            <a:chExt cx="3984100" cy="2902447"/>
          </a:xfrm>
        </p:grpSpPr>
        <p:pic>
          <p:nvPicPr>
            <p:cNvPr id="5" name="Picture 5"/>
            <p:cNvPicPr>
              <a:picLocks noChangeAspect="1"/>
            </p:cNvPicPr>
            <p:nvPr/>
          </p:nvPicPr>
          <p:blipFill>
            <a:blip r:embed="rId2"/>
            <a:srcRect l="16534" t="20537" r="16534" b="20537"/>
            <a:stretch>
              <a:fillRect/>
            </a:stretch>
          </p:blipFill>
          <p:spPr>
            <a:xfrm>
              <a:off x="0" y="0"/>
              <a:ext cx="3984100" cy="2902447"/>
            </a:xfrm>
            <a:prstGeom prst="rect">
              <a:avLst/>
            </a:prstGeom>
          </p:spPr>
        </p:pic>
      </p:grpSp>
      <p:sp>
        <p:nvSpPr>
          <p:cNvPr id="6" name="TextBox 6"/>
          <p:cNvSpPr txBox="1"/>
          <p:nvPr/>
        </p:nvSpPr>
        <p:spPr>
          <a:xfrm>
            <a:off x="6251704" y="3340008"/>
            <a:ext cx="2468880" cy="7715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Faustina"/>
                <a:ea typeface="Faustina"/>
                <a:cs typeface="Faustina"/>
                <a:sym typeface="Faustina"/>
              </a:rPr>
              <a:t>Khái niệm</a:t>
            </a:r>
          </a:p>
        </p:txBody>
      </p:sp>
      <p:sp>
        <p:nvSpPr>
          <p:cNvPr id="7" name="TextBox 7"/>
          <p:cNvSpPr txBox="1"/>
          <p:nvPr/>
        </p:nvSpPr>
        <p:spPr>
          <a:xfrm>
            <a:off x="7643243" y="7085916"/>
            <a:ext cx="2468880" cy="7715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Faustina"/>
                <a:ea typeface="Faustina"/>
                <a:cs typeface="Faustina"/>
                <a:sym typeface="Faustina"/>
              </a:rPr>
              <a:t>Tác dụng</a:t>
            </a:r>
          </a:p>
        </p:txBody>
      </p:sp>
      <p:sp>
        <p:nvSpPr>
          <p:cNvPr id="8" name="Freeform 8"/>
          <p:cNvSpPr/>
          <p:nvPr/>
        </p:nvSpPr>
        <p:spPr>
          <a:xfrm>
            <a:off x="2858553" y="5654583"/>
            <a:ext cx="4209195" cy="854298"/>
          </a:xfrm>
          <a:custGeom>
            <a:avLst/>
            <a:gdLst/>
            <a:ahLst/>
            <a:cxnLst/>
            <a:rect l="l" t="t" r="r" b="b"/>
            <a:pathLst>
              <a:path w="4209195" h="854298">
                <a:moveTo>
                  <a:pt x="0" y="0"/>
                </a:moveTo>
                <a:lnTo>
                  <a:pt x="4209195" y="0"/>
                </a:lnTo>
                <a:lnTo>
                  <a:pt x="4209195" y="854298"/>
                </a:lnTo>
                <a:lnTo>
                  <a:pt x="0" y="8542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847276" y="6750289"/>
            <a:ext cx="4650235" cy="943811"/>
          </a:xfrm>
          <a:custGeom>
            <a:avLst/>
            <a:gdLst/>
            <a:ahLst/>
            <a:cxnLst/>
            <a:rect l="l" t="t" r="r" b="b"/>
            <a:pathLst>
              <a:path w="4650235" h="943811">
                <a:moveTo>
                  <a:pt x="0" y="0"/>
                </a:moveTo>
                <a:lnTo>
                  <a:pt x="4650235" y="0"/>
                </a:lnTo>
                <a:lnTo>
                  <a:pt x="4650235" y="943811"/>
                </a:lnTo>
                <a:lnTo>
                  <a:pt x="0" y="9438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2950417" y="7857441"/>
            <a:ext cx="4181914" cy="848761"/>
          </a:xfrm>
          <a:custGeom>
            <a:avLst/>
            <a:gdLst/>
            <a:ahLst/>
            <a:cxnLst/>
            <a:rect l="l" t="t" r="r" b="b"/>
            <a:pathLst>
              <a:path w="4181914" h="848761">
                <a:moveTo>
                  <a:pt x="0" y="0"/>
                </a:moveTo>
                <a:lnTo>
                  <a:pt x="4181915" y="0"/>
                </a:lnTo>
                <a:lnTo>
                  <a:pt x="4181915" y="848761"/>
                </a:lnTo>
                <a:lnTo>
                  <a:pt x="0" y="8487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5154684" y="4666741"/>
            <a:ext cx="2710651" cy="1692183"/>
          </a:xfrm>
          <a:custGeom>
            <a:avLst/>
            <a:gdLst/>
            <a:ahLst/>
            <a:cxnLst/>
            <a:rect l="l" t="t" r="r" b="b"/>
            <a:pathLst>
              <a:path w="2710651" h="1692183">
                <a:moveTo>
                  <a:pt x="0" y="0"/>
                </a:moveTo>
                <a:lnTo>
                  <a:pt x="2710651" y="0"/>
                </a:lnTo>
                <a:lnTo>
                  <a:pt x="2710651" y="1692183"/>
                </a:lnTo>
                <a:lnTo>
                  <a:pt x="0" y="1692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6044425" y="5030053"/>
            <a:ext cx="1034133" cy="1032232"/>
          </a:xfrm>
          <a:custGeom>
            <a:avLst/>
            <a:gdLst/>
            <a:ahLst/>
            <a:cxnLst/>
            <a:rect l="l" t="t" r="r" b="b"/>
            <a:pathLst>
              <a:path w="1034133" h="1032232">
                <a:moveTo>
                  <a:pt x="0" y="0"/>
                </a:moveTo>
                <a:lnTo>
                  <a:pt x="1034133" y="0"/>
                </a:lnTo>
                <a:lnTo>
                  <a:pt x="1034133" y="1032232"/>
                </a:lnTo>
                <a:lnTo>
                  <a:pt x="0" y="1032232"/>
                </a:lnTo>
                <a:lnTo>
                  <a:pt x="0" y="0"/>
                </a:lnTo>
                <a:close/>
              </a:path>
            </a:pathLst>
          </a:custGeom>
          <a:blipFill>
            <a:blip r:embed="rId8"/>
            <a:stretch>
              <a:fillRect/>
            </a:stretch>
          </a:blipFill>
        </p:spPr>
      </p:sp>
      <p:sp>
        <p:nvSpPr>
          <p:cNvPr id="13" name="Freeform 13"/>
          <p:cNvSpPr/>
          <p:nvPr/>
        </p:nvSpPr>
        <p:spPr>
          <a:xfrm>
            <a:off x="14831119" y="1673825"/>
            <a:ext cx="2426611" cy="1514865"/>
          </a:xfrm>
          <a:custGeom>
            <a:avLst/>
            <a:gdLst/>
            <a:ahLst/>
            <a:cxnLst/>
            <a:rect l="l" t="t" r="r" b="b"/>
            <a:pathLst>
              <a:path w="2426611" h="1514865">
                <a:moveTo>
                  <a:pt x="0" y="0"/>
                </a:moveTo>
                <a:lnTo>
                  <a:pt x="2426612" y="0"/>
                </a:lnTo>
                <a:lnTo>
                  <a:pt x="2426612" y="1514865"/>
                </a:lnTo>
                <a:lnTo>
                  <a:pt x="0" y="15148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11681790" y="1371755"/>
            <a:ext cx="2465163" cy="1538932"/>
          </a:xfrm>
          <a:custGeom>
            <a:avLst/>
            <a:gdLst/>
            <a:ahLst/>
            <a:cxnLst/>
            <a:rect l="l" t="t" r="r" b="b"/>
            <a:pathLst>
              <a:path w="2465163" h="1538932">
                <a:moveTo>
                  <a:pt x="0" y="0"/>
                </a:moveTo>
                <a:lnTo>
                  <a:pt x="2465163" y="0"/>
                </a:lnTo>
                <a:lnTo>
                  <a:pt x="2465163" y="1538932"/>
                </a:lnTo>
                <a:lnTo>
                  <a:pt x="0" y="15389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15797943" y="1941430"/>
            <a:ext cx="542386" cy="1160453"/>
          </a:xfrm>
          <a:custGeom>
            <a:avLst/>
            <a:gdLst/>
            <a:ahLst/>
            <a:cxnLst/>
            <a:rect l="l" t="t" r="r" b="b"/>
            <a:pathLst>
              <a:path w="542386" h="1160453">
                <a:moveTo>
                  <a:pt x="0" y="0"/>
                </a:moveTo>
                <a:lnTo>
                  <a:pt x="542386" y="0"/>
                </a:lnTo>
                <a:lnTo>
                  <a:pt x="542386" y="1160453"/>
                </a:lnTo>
                <a:lnTo>
                  <a:pt x="0" y="1160453"/>
                </a:lnTo>
                <a:lnTo>
                  <a:pt x="0" y="0"/>
                </a:lnTo>
                <a:close/>
              </a:path>
            </a:pathLst>
          </a:custGeom>
          <a:blipFill>
            <a:blip r:embed="rId9"/>
            <a:stretch>
              <a:fillRect/>
            </a:stretch>
          </a:blipFill>
        </p:spPr>
      </p:sp>
      <p:sp>
        <p:nvSpPr>
          <p:cNvPr id="16" name="Freeform 16"/>
          <p:cNvSpPr/>
          <p:nvPr/>
        </p:nvSpPr>
        <p:spPr>
          <a:xfrm>
            <a:off x="11973938" y="1658371"/>
            <a:ext cx="1775999" cy="965699"/>
          </a:xfrm>
          <a:custGeom>
            <a:avLst/>
            <a:gdLst/>
            <a:ahLst/>
            <a:cxnLst/>
            <a:rect l="l" t="t" r="r" b="b"/>
            <a:pathLst>
              <a:path w="1775999" h="965699">
                <a:moveTo>
                  <a:pt x="0" y="0"/>
                </a:moveTo>
                <a:lnTo>
                  <a:pt x="1775999" y="0"/>
                </a:lnTo>
                <a:lnTo>
                  <a:pt x="1775999" y="965700"/>
                </a:lnTo>
                <a:lnTo>
                  <a:pt x="0" y="965700"/>
                </a:lnTo>
                <a:lnTo>
                  <a:pt x="0" y="0"/>
                </a:lnTo>
                <a:close/>
              </a:path>
            </a:pathLst>
          </a:custGeom>
          <a:blipFill>
            <a:blip r:embed="rId10"/>
            <a:stretch>
              <a:fillRect/>
            </a:stretch>
          </a:blipFill>
        </p:spPr>
      </p:sp>
      <p:sp>
        <p:nvSpPr>
          <p:cNvPr id="17" name="Freeform 17"/>
          <p:cNvSpPr/>
          <p:nvPr/>
        </p:nvSpPr>
        <p:spPr>
          <a:xfrm>
            <a:off x="2564476" y="-520299"/>
            <a:ext cx="5526080" cy="4346082"/>
          </a:xfrm>
          <a:custGeom>
            <a:avLst/>
            <a:gdLst/>
            <a:ahLst/>
            <a:cxnLst/>
            <a:rect l="l" t="t" r="r" b="b"/>
            <a:pathLst>
              <a:path w="5526080" h="4346082">
                <a:moveTo>
                  <a:pt x="0" y="0"/>
                </a:moveTo>
                <a:lnTo>
                  <a:pt x="5526080" y="0"/>
                </a:lnTo>
                <a:lnTo>
                  <a:pt x="5526080" y="4346082"/>
                </a:lnTo>
                <a:lnTo>
                  <a:pt x="0" y="4346082"/>
                </a:lnTo>
                <a:lnTo>
                  <a:pt x="0" y="0"/>
                </a:lnTo>
                <a:close/>
              </a:path>
            </a:pathLst>
          </a:custGeom>
          <a:blipFill>
            <a:blip r:embed="rId11">
              <a:alphaModFix amt="67000"/>
              <a:extLst>
                <a:ext uri="{96DAC541-7B7A-43D3-8B79-37D633B846F1}">
                  <asvg:svgBlip xmlns:asvg="http://schemas.microsoft.com/office/drawing/2016/SVG/main" xmlns="" r:embed="rId12"/>
                </a:ext>
              </a:extLst>
            </a:blip>
            <a:stretch>
              <a:fillRect/>
            </a:stretch>
          </a:blipFill>
        </p:spPr>
      </p:sp>
      <p:sp>
        <p:nvSpPr>
          <p:cNvPr id="18" name="TextBox 18"/>
          <p:cNvSpPr txBox="1"/>
          <p:nvPr/>
        </p:nvSpPr>
        <p:spPr>
          <a:xfrm>
            <a:off x="3404678" y="924548"/>
            <a:ext cx="4316117" cy="1986139"/>
          </a:xfrm>
          <a:prstGeom prst="rect">
            <a:avLst/>
          </a:prstGeom>
        </p:spPr>
        <p:txBody>
          <a:bodyPr lIns="0" tIns="0" rIns="0" bIns="0" rtlCol="0" anchor="t">
            <a:spAutoFit/>
          </a:bodyPr>
          <a:lstStyle/>
          <a:p>
            <a:pPr algn="just">
              <a:lnSpc>
                <a:spcPts val="3969"/>
              </a:lnSpc>
              <a:spcBef>
                <a:spcPct val="0"/>
              </a:spcBef>
            </a:pPr>
            <a:r>
              <a:rPr lang="en-US" sz="2835">
                <a:solidFill>
                  <a:srgbClr val="000000"/>
                </a:solidFill>
                <a:latin typeface="Fraunces"/>
                <a:ea typeface="Fraunces"/>
                <a:cs typeface="Fraunces"/>
                <a:sym typeface="Fraunces"/>
              </a:rPr>
              <a:t> Người viết xen thêm một thành phần biệt lập ngay sau bộ phận chính của câu thể hiện thông tin </a:t>
            </a:r>
          </a:p>
        </p:txBody>
      </p:sp>
      <p:sp>
        <p:nvSpPr>
          <p:cNvPr id="19" name="TextBox 19"/>
          <p:cNvSpPr txBox="1"/>
          <p:nvPr/>
        </p:nvSpPr>
        <p:spPr>
          <a:xfrm>
            <a:off x="103246" y="609754"/>
            <a:ext cx="3144048" cy="762001"/>
          </a:xfrm>
          <a:prstGeom prst="rect">
            <a:avLst/>
          </a:prstGeom>
        </p:spPr>
        <p:txBody>
          <a:bodyPr lIns="0" tIns="0" rIns="0" bIns="0" rtlCol="0" anchor="t">
            <a:spAutoFit/>
          </a:bodyPr>
          <a:lstStyle/>
          <a:p>
            <a:pPr algn="l">
              <a:lnSpc>
                <a:spcPts val="6299"/>
              </a:lnSpc>
            </a:pPr>
            <a:r>
              <a:rPr lang="en-US" sz="4499" b="1">
                <a:solidFill>
                  <a:srgbClr val="517EA4"/>
                </a:solidFill>
                <a:latin typeface="Faustina Bold"/>
                <a:ea typeface="Faustina Bold"/>
                <a:cs typeface="Faustina Bold"/>
                <a:sym typeface="Faustina Bold"/>
              </a:rPr>
              <a:t>2. Kết luận</a:t>
            </a:r>
          </a:p>
        </p:txBody>
      </p:sp>
      <p:sp>
        <p:nvSpPr>
          <p:cNvPr id="20" name="TextBox 20"/>
          <p:cNvSpPr txBox="1"/>
          <p:nvPr/>
        </p:nvSpPr>
        <p:spPr>
          <a:xfrm>
            <a:off x="11788176" y="3520983"/>
            <a:ext cx="6925474" cy="613410"/>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Fraunces"/>
                <a:ea typeface="Fraunces"/>
                <a:cs typeface="Fraunces"/>
                <a:sym typeface="Fraunces"/>
              </a:rPr>
              <a:t>Được tách biệt bằng các dấu</a:t>
            </a:r>
          </a:p>
        </p:txBody>
      </p:sp>
      <p:sp>
        <p:nvSpPr>
          <p:cNvPr id="21" name="TextBox 2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12</a:t>
            </a:r>
          </a:p>
        </p:txBody>
      </p:sp>
      <p:sp>
        <p:nvSpPr>
          <p:cNvPr id="22" name="TextBox 22"/>
          <p:cNvSpPr txBox="1"/>
          <p:nvPr/>
        </p:nvSpPr>
        <p:spPr>
          <a:xfrm>
            <a:off x="8677367" y="4767336"/>
            <a:ext cx="3004423" cy="811531"/>
          </a:xfrm>
          <a:prstGeom prst="rect">
            <a:avLst/>
          </a:prstGeom>
        </p:spPr>
        <p:txBody>
          <a:bodyPr lIns="0" tIns="0" rIns="0" bIns="0" rtlCol="0" anchor="t">
            <a:spAutoFit/>
          </a:bodyPr>
          <a:lstStyle/>
          <a:p>
            <a:pPr algn="ctr">
              <a:lnSpc>
                <a:spcPts val="6719"/>
              </a:lnSpc>
              <a:spcBef>
                <a:spcPct val="0"/>
              </a:spcBef>
            </a:pPr>
            <a:r>
              <a:rPr lang="en-US" sz="4799" b="1">
                <a:solidFill>
                  <a:srgbClr val="000000"/>
                </a:solidFill>
                <a:latin typeface="Faustina Bold"/>
                <a:ea typeface="Faustina Bold"/>
                <a:cs typeface="Faustina Bold"/>
                <a:sym typeface="Faustina Bold"/>
              </a:rPr>
              <a:t>CHÊM XEN</a:t>
            </a:r>
          </a:p>
        </p:txBody>
      </p:sp>
      <p:sp>
        <p:nvSpPr>
          <p:cNvPr id="23" name="TextBox 23"/>
          <p:cNvSpPr txBox="1"/>
          <p:nvPr/>
        </p:nvSpPr>
        <p:spPr>
          <a:xfrm>
            <a:off x="11973938" y="4335371"/>
            <a:ext cx="2468880" cy="771525"/>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Faustina"/>
                <a:ea typeface="Faustina"/>
                <a:cs typeface="Faustina"/>
                <a:sym typeface="Faustina"/>
              </a:rPr>
              <a:t>Vị trí</a:t>
            </a:r>
          </a:p>
        </p:txBody>
      </p:sp>
      <p:sp>
        <p:nvSpPr>
          <p:cNvPr id="24" name="TextBox 24"/>
          <p:cNvSpPr txBox="1"/>
          <p:nvPr/>
        </p:nvSpPr>
        <p:spPr>
          <a:xfrm>
            <a:off x="2950417" y="5763518"/>
            <a:ext cx="3301287" cy="530860"/>
          </a:xfrm>
          <a:prstGeom prst="rect">
            <a:avLst/>
          </a:prstGeom>
        </p:spPr>
        <p:txBody>
          <a:bodyPr lIns="0" tIns="0" rIns="0" bIns="0" rtlCol="0" anchor="t">
            <a:spAutoFit/>
          </a:bodyPr>
          <a:lstStyle/>
          <a:p>
            <a:pPr algn="just">
              <a:lnSpc>
                <a:spcPts val="4339"/>
              </a:lnSpc>
              <a:spcBef>
                <a:spcPct val="0"/>
              </a:spcBef>
            </a:pPr>
            <a:r>
              <a:rPr lang="en-US" sz="3099">
                <a:solidFill>
                  <a:srgbClr val="517EA4"/>
                </a:solidFill>
                <a:latin typeface="Fraunces"/>
                <a:ea typeface="Fraunces"/>
                <a:cs typeface="Fraunces"/>
                <a:sym typeface="Fraunces"/>
              </a:rPr>
              <a:t> bổ sung ý nghĩa </a:t>
            </a:r>
          </a:p>
        </p:txBody>
      </p:sp>
      <p:sp>
        <p:nvSpPr>
          <p:cNvPr id="25" name="TextBox 25"/>
          <p:cNvSpPr txBox="1"/>
          <p:nvPr/>
        </p:nvSpPr>
        <p:spPr>
          <a:xfrm>
            <a:off x="1900982" y="6920685"/>
            <a:ext cx="4529733" cy="530860"/>
          </a:xfrm>
          <a:prstGeom prst="rect">
            <a:avLst/>
          </a:prstGeom>
        </p:spPr>
        <p:txBody>
          <a:bodyPr lIns="0" tIns="0" rIns="0" bIns="0" rtlCol="0" anchor="t">
            <a:spAutoFit/>
          </a:bodyPr>
          <a:lstStyle/>
          <a:p>
            <a:pPr algn="ctr">
              <a:lnSpc>
                <a:spcPts val="4339"/>
              </a:lnSpc>
              <a:spcBef>
                <a:spcPct val="0"/>
              </a:spcBef>
            </a:pPr>
            <a:r>
              <a:rPr lang="en-US" sz="3099">
                <a:solidFill>
                  <a:srgbClr val="517EA4"/>
                </a:solidFill>
                <a:latin typeface="Fraunces"/>
                <a:ea typeface="Fraunces"/>
                <a:cs typeface="Fraunces"/>
                <a:sym typeface="Fraunces"/>
              </a:rPr>
              <a:t>gia tăng tính hình tượng,</a:t>
            </a:r>
          </a:p>
        </p:txBody>
      </p:sp>
      <p:sp>
        <p:nvSpPr>
          <p:cNvPr id="26" name="TextBox 26"/>
          <p:cNvSpPr txBox="1"/>
          <p:nvPr/>
        </p:nvSpPr>
        <p:spPr>
          <a:xfrm>
            <a:off x="3158441" y="8040038"/>
            <a:ext cx="3773924" cy="471805"/>
          </a:xfrm>
          <a:prstGeom prst="rect">
            <a:avLst/>
          </a:prstGeom>
        </p:spPr>
        <p:txBody>
          <a:bodyPr lIns="0" tIns="0" rIns="0" bIns="0" rtlCol="0" anchor="t">
            <a:spAutoFit/>
          </a:bodyPr>
          <a:lstStyle/>
          <a:p>
            <a:pPr algn="ctr">
              <a:lnSpc>
                <a:spcPts val="3919"/>
              </a:lnSpc>
              <a:spcBef>
                <a:spcPct val="0"/>
              </a:spcBef>
            </a:pPr>
            <a:r>
              <a:rPr lang="en-US" sz="2799">
                <a:solidFill>
                  <a:srgbClr val="517EA4"/>
                </a:solidFill>
                <a:latin typeface="Fraunces"/>
                <a:ea typeface="Fraunces"/>
                <a:cs typeface="Fraunces"/>
                <a:sym typeface="Fraunces"/>
              </a:rPr>
              <a:t>tăng sắc thái biểu cảm </a:t>
            </a:r>
          </a:p>
        </p:txBody>
      </p:sp>
      <p:sp>
        <p:nvSpPr>
          <p:cNvPr id="27" name="AutoShape 27"/>
          <p:cNvSpPr/>
          <p:nvPr/>
        </p:nvSpPr>
        <p:spPr>
          <a:xfrm flipV="1">
            <a:off x="5651629" y="3244823"/>
            <a:ext cx="0" cy="1232406"/>
          </a:xfrm>
          <a:prstGeom prst="line">
            <a:avLst/>
          </a:prstGeom>
          <a:ln w="171450" cap="rnd">
            <a:solidFill>
              <a:srgbClr val="B3A183"/>
            </a:solidFill>
            <a:prstDash val="solid"/>
            <a:headEnd type="none" w="sm" len="sm"/>
            <a:tailEnd type="triangle" w="lg" len="med"/>
          </a:ln>
        </p:spPr>
      </p:sp>
      <p:sp>
        <p:nvSpPr>
          <p:cNvPr id="28" name="AutoShape 28"/>
          <p:cNvSpPr/>
          <p:nvPr/>
        </p:nvSpPr>
        <p:spPr>
          <a:xfrm flipH="1">
            <a:off x="7643243" y="8335459"/>
            <a:ext cx="2536336" cy="15660"/>
          </a:xfrm>
          <a:prstGeom prst="line">
            <a:avLst/>
          </a:prstGeom>
          <a:ln w="171450" cap="rnd">
            <a:solidFill>
              <a:srgbClr val="B3A183"/>
            </a:solidFill>
            <a:prstDash val="solid"/>
            <a:headEnd type="none" w="sm" len="sm"/>
            <a:tailEnd type="triangle" w="lg" len="med"/>
          </a:ln>
        </p:spPr>
      </p:sp>
      <p:sp>
        <p:nvSpPr>
          <p:cNvPr id="29" name="AutoShape 29"/>
          <p:cNvSpPr/>
          <p:nvPr/>
        </p:nvSpPr>
        <p:spPr>
          <a:xfrm>
            <a:off x="5651629" y="4421096"/>
            <a:ext cx="3025738" cy="0"/>
          </a:xfrm>
          <a:prstGeom prst="line">
            <a:avLst/>
          </a:prstGeom>
          <a:ln w="219075" cap="flat">
            <a:solidFill>
              <a:srgbClr val="B3A183"/>
            </a:solidFill>
            <a:prstDash val="solid"/>
            <a:headEnd type="none" w="sm" len="sm"/>
            <a:tailEnd type="none" w="sm" len="sm"/>
          </a:ln>
        </p:spPr>
      </p:sp>
      <p:sp>
        <p:nvSpPr>
          <p:cNvPr id="30" name="AutoShape 30"/>
          <p:cNvSpPr/>
          <p:nvPr/>
        </p:nvSpPr>
        <p:spPr>
          <a:xfrm>
            <a:off x="11788176" y="5301689"/>
            <a:ext cx="3042944" cy="0"/>
          </a:xfrm>
          <a:prstGeom prst="line">
            <a:avLst/>
          </a:prstGeom>
          <a:ln w="171450" cap="rnd">
            <a:solidFill>
              <a:srgbClr val="B3A183"/>
            </a:solidFill>
            <a:prstDash val="solid"/>
            <a:headEnd type="none" w="sm" len="sm"/>
            <a:tailEnd type="triangle" w="lg" len="med"/>
          </a:ln>
        </p:spPr>
      </p:sp>
      <p:sp>
        <p:nvSpPr>
          <p:cNvPr id="31" name="AutoShape 31"/>
          <p:cNvSpPr/>
          <p:nvPr/>
        </p:nvSpPr>
        <p:spPr>
          <a:xfrm flipH="1">
            <a:off x="10179578" y="6371541"/>
            <a:ext cx="0" cy="1928212"/>
          </a:xfrm>
          <a:prstGeom prst="line">
            <a:avLst/>
          </a:prstGeom>
          <a:ln w="219075" cap="flat">
            <a:solidFill>
              <a:srgbClr val="B3A183"/>
            </a:solidFill>
            <a:prstDash val="solid"/>
            <a:headEnd type="none" w="sm" len="sm"/>
            <a:tailEnd type="none" w="sm"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04143">
            <a:off x="-3847171" y="-597014"/>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sp>
        <p:nvSpPr>
          <p:cNvPr id="4" name="Freeform 4"/>
          <p:cNvSpPr/>
          <p:nvPr/>
        </p:nvSpPr>
        <p:spPr>
          <a:xfrm rot="2700000">
            <a:off x="14075501" y="4395876"/>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graphicFrame>
        <p:nvGraphicFramePr>
          <p:cNvPr id="5" name="Table 5"/>
          <p:cNvGraphicFramePr>
            <a:graphicFrameLocks noGrp="1"/>
          </p:cNvGraphicFramePr>
          <p:nvPr/>
        </p:nvGraphicFramePr>
        <p:xfrm>
          <a:off x="1038225" y="1410081"/>
          <a:ext cx="16211550" cy="7179270"/>
        </p:xfrm>
        <a:graphic>
          <a:graphicData uri="http://schemas.openxmlformats.org/drawingml/2006/table">
            <a:tbl>
              <a:tblPr/>
              <a:tblGrid>
                <a:gridCol w="3242310">
                  <a:extLst>
                    <a:ext uri="{9D8B030D-6E8A-4147-A177-3AD203B41FA5}">
                      <a16:colId xmlns:a16="http://schemas.microsoft.com/office/drawing/2014/main" val="20000"/>
                    </a:ext>
                  </a:extLst>
                </a:gridCol>
                <a:gridCol w="3242310">
                  <a:extLst>
                    <a:ext uri="{9D8B030D-6E8A-4147-A177-3AD203B41FA5}">
                      <a16:colId xmlns:a16="http://schemas.microsoft.com/office/drawing/2014/main" val="20001"/>
                    </a:ext>
                  </a:extLst>
                </a:gridCol>
                <a:gridCol w="3242310">
                  <a:extLst>
                    <a:ext uri="{9D8B030D-6E8A-4147-A177-3AD203B41FA5}">
                      <a16:colId xmlns:a16="http://schemas.microsoft.com/office/drawing/2014/main" val="20002"/>
                    </a:ext>
                  </a:extLst>
                </a:gridCol>
                <a:gridCol w="3242310">
                  <a:extLst>
                    <a:ext uri="{9D8B030D-6E8A-4147-A177-3AD203B41FA5}">
                      <a16:colId xmlns:a16="http://schemas.microsoft.com/office/drawing/2014/main" val="20003"/>
                    </a:ext>
                  </a:extLst>
                </a:gridCol>
                <a:gridCol w="3242310">
                  <a:extLst>
                    <a:ext uri="{9D8B030D-6E8A-4147-A177-3AD203B41FA5}">
                      <a16:colId xmlns:a16="http://schemas.microsoft.com/office/drawing/2014/main" val="20004"/>
                    </a:ext>
                  </a:extLst>
                </a:gridCol>
              </a:tblGrid>
              <a:tr h="1251095">
                <a:tc gridSpan="5">
                  <a:txBody>
                    <a:bodyPr/>
                    <a:lstStyle/>
                    <a:p>
                      <a:pPr algn="ctr">
                        <a:lnSpc>
                          <a:spcPts val="6719"/>
                        </a:lnSpc>
                        <a:defRPr/>
                      </a:pPr>
                      <a:r>
                        <a:rPr lang="en-US" sz="4799">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extLst>
                  <a:ext uri="{0D108BD9-81ED-4DB2-BD59-A6C34878D82A}">
                    <a16:rowId xmlns:a16="http://schemas.microsoft.com/office/drawing/2014/main" val="10000"/>
                  </a:ext>
                </a:extLst>
              </a:tr>
              <a:tr h="2273931">
                <a:tc rowSpan="5" gridSpan="5">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1"/>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2"/>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3"/>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4"/>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a) Lúc đó, buổi sáng của một ngày trước Ba mươi tháng Tư, năm người lính đứng bên chiếc cổng sắt xiêu vẹo, phía trong nhô cao một tháp xi măng lênh khênh.</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1038225" y="180975"/>
            <a:ext cx="16211550" cy="1229106"/>
          </a:xfrm>
          <a:prstGeom prst="rect">
            <a:avLst/>
          </a:prstGeom>
        </p:spPr>
        <p:txBody>
          <a:bodyPr lIns="0" tIns="0" rIns="0" bIns="0" rtlCol="0" anchor="t">
            <a:spAutoFit/>
          </a:bodyPr>
          <a:lstStyle/>
          <a:p>
            <a:pPr algn="ctr">
              <a:lnSpc>
                <a:spcPts val="9207"/>
              </a:lnSpc>
            </a:pPr>
            <a:r>
              <a:rPr lang="en-US" sz="9300">
                <a:solidFill>
                  <a:srgbClr val="517EA4"/>
                </a:solidFill>
                <a:latin typeface="Dancing Script"/>
                <a:ea typeface="Dancing Script"/>
                <a:cs typeface="Dancing Script"/>
                <a:sym typeface="Dancing Script"/>
              </a:rPr>
              <a:t>Thực hành</a:t>
            </a:r>
          </a:p>
        </p:txBody>
      </p:sp>
      <p:grpSp>
        <p:nvGrpSpPr>
          <p:cNvPr id="7" name="Group 7"/>
          <p:cNvGrpSpPr/>
          <p:nvPr/>
        </p:nvGrpSpPr>
        <p:grpSpPr>
          <a:xfrm>
            <a:off x="11723824" y="8780372"/>
            <a:ext cx="5535476" cy="986790"/>
            <a:chOff x="0" y="0"/>
            <a:chExt cx="8206019" cy="1462859"/>
          </a:xfrm>
        </p:grpSpPr>
        <p:sp>
          <p:nvSpPr>
            <p:cNvPr id="8" name="Freeform 8"/>
            <p:cNvSpPr/>
            <p:nvPr/>
          </p:nvSpPr>
          <p:spPr>
            <a:xfrm>
              <a:off x="0" y="0"/>
              <a:ext cx="8206018" cy="1462859"/>
            </a:xfrm>
            <a:custGeom>
              <a:avLst/>
              <a:gdLst/>
              <a:ahLst/>
              <a:cxnLst/>
              <a:rect l="l" t="t" r="r" b="b"/>
              <a:pathLst>
                <a:path w="8206018" h="1462859">
                  <a:moveTo>
                    <a:pt x="41958" y="0"/>
                  </a:moveTo>
                  <a:lnTo>
                    <a:pt x="8164061" y="0"/>
                  </a:lnTo>
                  <a:cubicBezTo>
                    <a:pt x="8187234" y="0"/>
                    <a:pt x="8206018" y="18785"/>
                    <a:pt x="8206018" y="41958"/>
                  </a:cubicBezTo>
                  <a:lnTo>
                    <a:pt x="8206018" y="1420901"/>
                  </a:lnTo>
                  <a:cubicBezTo>
                    <a:pt x="8206018" y="1444073"/>
                    <a:pt x="8187234" y="1462859"/>
                    <a:pt x="8164061" y="1462859"/>
                  </a:cubicBezTo>
                  <a:lnTo>
                    <a:pt x="41958" y="1462859"/>
                  </a:lnTo>
                  <a:cubicBezTo>
                    <a:pt x="18785" y="1462859"/>
                    <a:pt x="0" y="1444073"/>
                    <a:pt x="0" y="1420901"/>
                  </a:cubicBezTo>
                  <a:lnTo>
                    <a:pt x="0" y="41958"/>
                  </a:lnTo>
                  <a:cubicBezTo>
                    <a:pt x="0" y="18785"/>
                    <a:pt x="18785" y="0"/>
                    <a:pt x="41958" y="0"/>
                  </a:cubicBezTo>
                  <a:close/>
                </a:path>
              </a:pathLst>
            </a:custGeom>
            <a:solidFill>
              <a:srgbClr val="FFFAF5"/>
            </a:solidFill>
            <a:ln w="19050" cap="rnd">
              <a:solidFill>
                <a:srgbClr val="B3A183"/>
              </a:solidFill>
              <a:prstDash val="sysDot"/>
              <a:round/>
            </a:ln>
          </p:spPr>
        </p:sp>
        <p:sp>
          <p:nvSpPr>
            <p:cNvPr id="9" name="TextBox 9"/>
            <p:cNvSpPr txBox="1"/>
            <p:nvPr/>
          </p:nvSpPr>
          <p:spPr>
            <a:xfrm>
              <a:off x="0" y="-28575"/>
              <a:ext cx="8206019" cy="1491434"/>
            </a:xfrm>
            <a:prstGeom prst="rect">
              <a:avLst/>
            </a:prstGeom>
          </p:spPr>
          <p:txBody>
            <a:bodyPr lIns="254000" tIns="254000" rIns="254000" bIns="254000" rtlCol="0" anchor="ctr"/>
            <a:lstStyle/>
            <a:p>
              <a:pPr algn="l">
                <a:lnSpc>
                  <a:spcPts val="2100"/>
                </a:lnSpc>
              </a:pPr>
              <a:r>
                <a:rPr lang="en-US" sz="1500">
                  <a:solidFill>
                    <a:srgbClr val="517EA4"/>
                  </a:solidFill>
                  <a:latin typeface="Muli"/>
                  <a:ea typeface="Muli"/>
                  <a:cs typeface="Muli"/>
                  <a:sym typeface="Muli"/>
                </a:rPr>
                <a:t>Đánh dấu hai ô trở lên, nhấp chuột phải rồi chọn "Gộp ô"</a:t>
              </a:r>
            </a:p>
            <a:p>
              <a:pPr algn="l">
                <a:lnSpc>
                  <a:spcPts val="2100"/>
                </a:lnSpc>
              </a:pPr>
              <a:r>
                <a:rPr lang="en-US" sz="1500">
                  <a:solidFill>
                    <a:srgbClr val="517EA4"/>
                  </a:solidFill>
                  <a:latin typeface="Muli"/>
                  <a:ea typeface="Muli"/>
                  <a:cs typeface="Muli"/>
                  <a:sym typeface="Muli"/>
                </a:rPr>
                <a:t>để sắp xếp bảng theo nhu cầu của bạn!</a:t>
              </a:r>
            </a:p>
          </p:txBody>
        </p:sp>
      </p:grpSp>
      <p:grpSp>
        <p:nvGrpSpPr>
          <p:cNvPr id="10" name="Group 10"/>
          <p:cNvGrpSpPr/>
          <p:nvPr/>
        </p:nvGrpSpPr>
        <p:grpSpPr>
          <a:xfrm>
            <a:off x="7591425" y="9258300"/>
            <a:ext cx="3086100" cy="421751"/>
            <a:chOff x="0" y="0"/>
            <a:chExt cx="812800" cy="111078"/>
          </a:xfrm>
        </p:grpSpPr>
        <p:sp>
          <p:nvSpPr>
            <p:cNvPr id="11" name="Freeform 11"/>
            <p:cNvSpPr/>
            <p:nvPr/>
          </p:nvSpPr>
          <p:spPr>
            <a:xfrm>
              <a:off x="0" y="0"/>
              <a:ext cx="812800" cy="111078"/>
            </a:xfrm>
            <a:custGeom>
              <a:avLst/>
              <a:gdLst/>
              <a:ahLst/>
              <a:cxnLst/>
              <a:rect l="l" t="t" r="r" b="b"/>
              <a:pathLst>
                <a:path w="812800" h="111078">
                  <a:moveTo>
                    <a:pt x="0" y="0"/>
                  </a:moveTo>
                  <a:lnTo>
                    <a:pt x="812800" y="0"/>
                  </a:lnTo>
                  <a:lnTo>
                    <a:pt x="812800" y="111078"/>
                  </a:lnTo>
                  <a:lnTo>
                    <a:pt x="0" y="111078"/>
                  </a:lnTo>
                  <a:close/>
                </a:path>
              </a:pathLst>
            </a:custGeom>
            <a:solidFill>
              <a:srgbClr val="B3A183"/>
            </a:solidFill>
          </p:spPr>
        </p:sp>
        <p:sp>
          <p:nvSpPr>
            <p:cNvPr id="12" name="TextBox 12"/>
            <p:cNvSpPr txBox="1"/>
            <p:nvPr/>
          </p:nvSpPr>
          <p:spPr>
            <a:xfrm>
              <a:off x="0" y="-28575"/>
              <a:ext cx="812800" cy="139653"/>
            </a:xfrm>
            <a:prstGeom prst="rect">
              <a:avLst/>
            </a:prstGeom>
          </p:spPr>
          <p:txBody>
            <a:bodyPr lIns="50800" tIns="50800" rIns="50800" bIns="50800" rtlCol="0" anchor="ctr"/>
            <a:lstStyle/>
            <a:p>
              <a:pPr algn="ctr">
                <a:lnSpc>
                  <a:spcPts val="2100"/>
                </a:lnSpc>
              </a:pPr>
              <a:r>
                <a:rPr lang="en-US" sz="1500" b="1" u="sng">
                  <a:solidFill>
                    <a:srgbClr val="FFFAF5"/>
                  </a:solidFill>
                  <a:latin typeface="Muli Bold"/>
                  <a:ea typeface="Muli Bold"/>
                  <a:cs typeface="Muli Bold"/>
                  <a:sym typeface="Muli Bold"/>
                  <a:hlinkClick r:id="rId4" action="ppaction://hlinksldjump"/>
                </a:rPr>
                <a:t>Quay lại Trang Chương trình</a:t>
              </a:r>
            </a:p>
          </p:txBody>
        </p:sp>
      </p:gr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04143">
            <a:off x="-3847171" y="-597014"/>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sp>
        <p:nvSpPr>
          <p:cNvPr id="4" name="Freeform 4"/>
          <p:cNvSpPr/>
          <p:nvPr/>
        </p:nvSpPr>
        <p:spPr>
          <a:xfrm rot="2700000">
            <a:off x="14075501" y="4395876"/>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graphicFrame>
        <p:nvGraphicFramePr>
          <p:cNvPr id="5" name="Table 5"/>
          <p:cNvGraphicFramePr>
            <a:graphicFrameLocks noGrp="1"/>
          </p:cNvGraphicFramePr>
          <p:nvPr/>
        </p:nvGraphicFramePr>
        <p:xfrm>
          <a:off x="1038225" y="1410081"/>
          <a:ext cx="16211550" cy="7179270"/>
        </p:xfrm>
        <a:graphic>
          <a:graphicData uri="http://schemas.openxmlformats.org/drawingml/2006/table">
            <a:tbl>
              <a:tblPr/>
              <a:tblGrid>
                <a:gridCol w="3242310">
                  <a:extLst>
                    <a:ext uri="{9D8B030D-6E8A-4147-A177-3AD203B41FA5}">
                      <a16:colId xmlns:a16="http://schemas.microsoft.com/office/drawing/2014/main" val="20000"/>
                    </a:ext>
                  </a:extLst>
                </a:gridCol>
                <a:gridCol w="3242310">
                  <a:extLst>
                    <a:ext uri="{9D8B030D-6E8A-4147-A177-3AD203B41FA5}">
                      <a16:colId xmlns:a16="http://schemas.microsoft.com/office/drawing/2014/main" val="20001"/>
                    </a:ext>
                  </a:extLst>
                </a:gridCol>
                <a:gridCol w="3242310">
                  <a:extLst>
                    <a:ext uri="{9D8B030D-6E8A-4147-A177-3AD203B41FA5}">
                      <a16:colId xmlns:a16="http://schemas.microsoft.com/office/drawing/2014/main" val="20002"/>
                    </a:ext>
                  </a:extLst>
                </a:gridCol>
                <a:gridCol w="3242310">
                  <a:extLst>
                    <a:ext uri="{9D8B030D-6E8A-4147-A177-3AD203B41FA5}">
                      <a16:colId xmlns:a16="http://schemas.microsoft.com/office/drawing/2014/main" val="20003"/>
                    </a:ext>
                  </a:extLst>
                </a:gridCol>
                <a:gridCol w="3242310">
                  <a:extLst>
                    <a:ext uri="{9D8B030D-6E8A-4147-A177-3AD203B41FA5}">
                      <a16:colId xmlns:a16="http://schemas.microsoft.com/office/drawing/2014/main" val="20004"/>
                    </a:ext>
                  </a:extLst>
                </a:gridCol>
              </a:tblGrid>
              <a:tr h="1251095">
                <a:tc gridSpan="5">
                  <a:txBody>
                    <a:bodyPr/>
                    <a:lstStyle/>
                    <a:p>
                      <a:pPr algn="ctr">
                        <a:lnSpc>
                          <a:spcPts val="6719"/>
                        </a:lnSpc>
                        <a:defRPr/>
                      </a:pPr>
                      <a:r>
                        <a:rPr lang="en-US" sz="4800">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800">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800">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800">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800">
                          <a:solidFill>
                            <a:srgbClr val="FFFFFF"/>
                          </a:solidFill>
                          <a:latin typeface="Faustina"/>
                          <a:ea typeface="Faustina"/>
                          <a:cs typeface="Faustina"/>
                          <a:sym typeface="Faustina"/>
                        </a:rPr>
                        <a:t>BÀI TẬP 1, SGK TRANG 54,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extLst>
                  <a:ext uri="{0D108BD9-81ED-4DB2-BD59-A6C34878D82A}">
                    <a16:rowId xmlns:a16="http://schemas.microsoft.com/office/drawing/2014/main" val="10000"/>
                  </a:ext>
                </a:extLst>
              </a:tr>
              <a:tr h="2273931">
                <a:tc rowSpan="5" gridSpan="5">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1"/>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2"/>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3"/>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4"/>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Vào phiên liên lạc sớm với trung đoàn, tôi được nhắc tăng cường cảnh giác và được biết thêm rằng ngày hôm nay - rất có thể là ngày hôm nay - các quân đoàn bộ binh sẽ tiến vào nội đô.</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1038225" y="180975"/>
            <a:ext cx="16211550" cy="1229106"/>
          </a:xfrm>
          <a:prstGeom prst="rect">
            <a:avLst/>
          </a:prstGeom>
        </p:spPr>
        <p:txBody>
          <a:bodyPr lIns="0" tIns="0" rIns="0" bIns="0" rtlCol="0" anchor="t">
            <a:spAutoFit/>
          </a:bodyPr>
          <a:lstStyle/>
          <a:p>
            <a:pPr algn="ctr">
              <a:lnSpc>
                <a:spcPts val="9207"/>
              </a:lnSpc>
            </a:pPr>
            <a:r>
              <a:rPr lang="en-US" sz="9300">
                <a:solidFill>
                  <a:srgbClr val="517EA4"/>
                </a:solidFill>
                <a:latin typeface="Dancing Script"/>
                <a:ea typeface="Dancing Script"/>
                <a:cs typeface="Dancing Script"/>
                <a:sym typeface="Dancing Script"/>
              </a:rPr>
              <a:t>Thực hành</a:t>
            </a:r>
          </a:p>
        </p:txBody>
      </p:sp>
      <p:grpSp>
        <p:nvGrpSpPr>
          <p:cNvPr id="7" name="Group 7"/>
          <p:cNvGrpSpPr/>
          <p:nvPr/>
        </p:nvGrpSpPr>
        <p:grpSpPr>
          <a:xfrm>
            <a:off x="11723824" y="8780372"/>
            <a:ext cx="5535476" cy="986790"/>
            <a:chOff x="0" y="0"/>
            <a:chExt cx="8206019" cy="1462859"/>
          </a:xfrm>
        </p:grpSpPr>
        <p:sp>
          <p:nvSpPr>
            <p:cNvPr id="8" name="Freeform 8"/>
            <p:cNvSpPr/>
            <p:nvPr/>
          </p:nvSpPr>
          <p:spPr>
            <a:xfrm>
              <a:off x="0" y="0"/>
              <a:ext cx="8206018" cy="1462859"/>
            </a:xfrm>
            <a:custGeom>
              <a:avLst/>
              <a:gdLst/>
              <a:ahLst/>
              <a:cxnLst/>
              <a:rect l="l" t="t" r="r" b="b"/>
              <a:pathLst>
                <a:path w="8206018" h="1462859">
                  <a:moveTo>
                    <a:pt x="41958" y="0"/>
                  </a:moveTo>
                  <a:lnTo>
                    <a:pt x="8164061" y="0"/>
                  </a:lnTo>
                  <a:cubicBezTo>
                    <a:pt x="8187234" y="0"/>
                    <a:pt x="8206018" y="18785"/>
                    <a:pt x="8206018" y="41958"/>
                  </a:cubicBezTo>
                  <a:lnTo>
                    <a:pt x="8206018" y="1420901"/>
                  </a:lnTo>
                  <a:cubicBezTo>
                    <a:pt x="8206018" y="1444073"/>
                    <a:pt x="8187234" y="1462859"/>
                    <a:pt x="8164061" y="1462859"/>
                  </a:cubicBezTo>
                  <a:lnTo>
                    <a:pt x="41958" y="1462859"/>
                  </a:lnTo>
                  <a:cubicBezTo>
                    <a:pt x="18785" y="1462859"/>
                    <a:pt x="0" y="1444073"/>
                    <a:pt x="0" y="1420901"/>
                  </a:cubicBezTo>
                  <a:lnTo>
                    <a:pt x="0" y="41958"/>
                  </a:lnTo>
                  <a:cubicBezTo>
                    <a:pt x="0" y="18785"/>
                    <a:pt x="18785" y="0"/>
                    <a:pt x="41958" y="0"/>
                  </a:cubicBezTo>
                  <a:close/>
                </a:path>
              </a:pathLst>
            </a:custGeom>
            <a:solidFill>
              <a:srgbClr val="FFFAF5"/>
            </a:solidFill>
            <a:ln w="19050" cap="rnd">
              <a:solidFill>
                <a:srgbClr val="B3A183"/>
              </a:solidFill>
              <a:prstDash val="sysDot"/>
              <a:round/>
            </a:ln>
          </p:spPr>
        </p:sp>
        <p:sp>
          <p:nvSpPr>
            <p:cNvPr id="9" name="TextBox 9"/>
            <p:cNvSpPr txBox="1"/>
            <p:nvPr/>
          </p:nvSpPr>
          <p:spPr>
            <a:xfrm>
              <a:off x="0" y="-28575"/>
              <a:ext cx="8206019" cy="1491434"/>
            </a:xfrm>
            <a:prstGeom prst="rect">
              <a:avLst/>
            </a:prstGeom>
          </p:spPr>
          <p:txBody>
            <a:bodyPr lIns="254000" tIns="254000" rIns="254000" bIns="254000" rtlCol="0" anchor="ctr"/>
            <a:lstStyle/>
            <a:p>
              <a:pPr algn="l">
                <a:lnSpc>
                  <a:spcPts val="2100"/>
                </a:lnSpc>
              </a:pPr>
              <a:r>
                <a:rPr lang="en-US" sz="1500">
                  <a:solidFill>
                    <a:srgbClr val="517EA4"/>
                  </a:solidFill>
                  <a:latin typeface="Muli"/>
                  <a:ea typeface="Muli"/>
                  <a:cs typeface="Muli"/>
                  <a:sym typeface="Muli"/>
                </a:rPr>
                <a:t>Đánh dấu hai ô trở lên, nhấp chuột phải rồi chọn "Gộp ô"</a:t>
              </a:r>
            </a:p>
            <a:p>
              <a:pPr algn="l">
                <a:lnSpc>
                  <a:spcPts val="2100"/>
                </a:lnSpc>
              </a:pPr>
              <a:r>
                <a:rPr lang="en-US" sz="1500">
                  <a:solidFill>
                    <a:srgbClr val="517EA4"/>
                  </a:solidFill>
                  <a:latin typeface="Muli"/>
                  <a:ea typeface="Muli"/>
                  <a:cs typeface="Muli"/>
                  <a:sym typeface="Muli"/>
                </a:rPr>
                <a:t>để sắp xếp bảng theo nhu cầu của bạn!</a:t>
              </a:r>
            </a:p>
          </p:txBody>
        </p:sp>
      </p:grpSp>
      <p:grpSp>
        <p:nvGrpSpPr>
          <p:cNvPr id="10" name="Group 10"/>
          <p:cNvGrpSpPr/>
          <p:nvPr/>
        </p:nvGrpSpPr>
        <p:grpSpPr>
          <a:xfrm>
            <a:off x="7591425" y="9258300"/>
            <a:ext cx="3086100" cy="421751"/>
            <a:chOff x="0" y="0"/>
            <a:chExt cx="812800" cy="111078"/>
          </a:xfrm>
        </p:grpSpPr>
        <p:sp>
          <p:nvSpPr>
            <p:cNvPr id="11" name="Freeform 11"/>
            <p:cNvSpPr/>
            <p:nvPr/>
          </p:nvSpPr>
          <p:spPr>
            <a:xfrm>
              <a:off x="0" y="0"/>
              <a:ext cx="812800" cy="111078"/>
            </a:xfrm>
            <a:custGeom>
              <a:avLst/>
              <a:gdLst/>
              <a:ahLst/>
              <a:cxnLst/>
              <a:rect l="l" t="t" r="r" b="b"/>
              <a:pathLst>
                <a:path w="812800" h="111078">
                  <a:moveTo>
                    <a:pt x="0" y="0"/>
                  </a:moveTo>
                  <a:lnTo>
                    <a:pt x="812800" y="0"/>
                  </a:lnTo>
                  <a:lnTo>
                    <a:pt x="812800" y="111078"/>
                  </a:lnTo>
                  <a:lnTo>
                    <a:pt x="0" y="111078"/>
                  </a:lnTo>
                  <a:close/>
                </a:path>
              </a:pathLst>
            </a:custGeom>
            <a:solidFill>
              <a:srgbClr val="B3A183"/>
            </a:solidFill>
          </p:spPr>
        </p:sp>
        <p:sp>
          <p:nvSpPr>
            <p:cNvPr id="12" name="TextBox 12"/>
            <p:cNvSpPr txBox="1"/>
            <p:nvPr/>
          </p:nvSpPr>
          <p:spPr>
            <a:xfrm>
              <a:off x="0" y="-28575"/>
              <a:ext cx="812800" cy="139653"/>
            </a:xfrm>
            <a:prstGeom prst="rect">
              <a:avLst/>
            </a:prstGeom>
          </p:spPr>
          <p:txBody>
            <a:bodyPr lIns="50800" tIns="50800" rIns="50800" bIns="50800" rtlCol="0" anchor="ctr"/>
            <a:lstStyle/>
            <a:p>
              <a:pPr algn="ctr">
                <a:lnSpc>
                  <a:spcPts val="2100"/>
                </a:lnSpc>
              </a:pPr>
              <a:r>
                <a:rPr lang="en-US" sz="1500" b="1" u="sng">
                  <a:solidFill>
                    <a:srgbClr val="FFFAF5"/>
                  </a:solidFill>
                  <a:latin typeface="Muli Bold"/>
                  <a:ea typeface="Muli Bold"/>
                  <a:cs typeface="Muli Bold"/>
                  <a:sym typeface="Muli Bold"/>
                  <a:hlinkClick r:id="rId4" action="ppaction://hlinksldjump"/>
                </a:rPr>
                <a:t>Quay lại Trang Chương trình</a:t>
              </a:r>
            </a:p>
          </p:txBody>
        </p:sp>
      </p:gr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3479387" y="-4748602"/>
            <a:ext cx="10899749" cy="16181719"/>
          </a:xfrm>
          <a:custGeom>
            <a:avLst/>
            <a:gdLst/>
            <a:ahLst/>
            <a:cxnLst/>
            <a:rect l="l" t="t" r="r" b="b"/>
            <a:pathLst>
              <a:path w="10899749" h="16181719">
                <a:moveTo>
                  <a:pt x="0" y="0"/>
                </a:moveTo>
                <a:lnTo>
                  <a:pt x="10899749" y="0"/>
                </a:lnTo>
                <a:lnTo>
                  <a:pt x="10899749" y="16181718"/>
                </a:lnTo>
                <a:lnTo>
                  <a:pt x="0" y="16181718"/>
                </a:lnTo>
                <a:lnTo>
                  <a:pt x="0" y="0"/>
                </a:lnTo>
                <a:close/>
              </a:path>
            </a:pathLst>
          </a:custGeom>
          <a:blipFill>
            <a:blip r:embed="rId3">
              <a:alphaModFix amt="18000"/>
            </a:blip>
            <a:stretch>
              <a:fillRect l="-41394" t="-30185" r="-30001" b="-30440"/>
            </a:stretch>
          </a:blipFill>
        </p:spPr>
      </p:sp>
      <p:sp>
        <p:nvSpPr>
          <p:cNvPr id="4" name="Freeform 4"/>
          <p:cNvSpPr/>
          <p:nvPr/>
        </p:nvSpPr>
        <p:spPr>
          <a:xfrm rot="6294703">
            <a:off x="-1740906" y="-3012264"/>
            <a:ext cx="6254472" cy="4715872"/>
          </a:xfrm>
          <a:custGeom>
            <a:avLst/>
            <a:gdLst/>
            <a:ahLst/>
            <a:cxnLst/>
            <a:rect l="l" t="t" r="r" b="b"/>
            <a:pathLst>
              <a:path w="6254472" h="4715872">
                <a:moveTo>
                  <a:pt x="0" y="0"/>
                </a:moveTo>
                <a:lnTo>
                  <a:pt x="6254472" y="0"/>
                </a:lnTo>
                <a:lnTo>
                  <a:pt x="6254472" y="4715872"/>
                </a:lnTo>
                <a:lnTo>
                  <a:pt x="0" y="4715872"/>
                </a:lnTo>
                <a:lnTo>
                  <a:pt x="0" y="0"/>
                </a:lnTo>
                <a:close/>
              </a:path>
            </a:pathLst>
          </a:custGeom>
          <a:blipFill>
            <a:blip r:embed="rId4">
              <a:alphaModFix amt="40000"/>
            </a:blip>
            <a:stretch>
              <a:fillRect/>
            </a:stretch>
          </a:blipFill>
        </p:spPr>
      </p:sp>
      <p:sp>
        <p:nvSpPr>
          <p:cNvPr id="5" name="Freeform 5"/>
          <p:cNvSpPr/>
          <p:nvPr/>
        </p:nvSpPr>
        <p:spPr>
          <a:xfrm rot="-5331986">
            <a:off x="14014141" y="-850532"/>
            <a:ext cx="6254472" cy="4715872"/>
          </a:xfrm>
          <a:custGeom>
            <a:avLst/>
            <a:gdLst/>
            <a:ahLst/>
            <a:cxnLst/>
            <a:rect l="l" t="t" r="r" b="b"/>
            <a:pathLst>
              <a:path w="6254472" h="4715872">
                <a:moveTo>
                  <a:pt x="0" y="0"/>
                </a:moveTo>
                <a:lnTo>
                  <a:pt x="6254472" y="0"/>
                </a:lnTo>
                <a:lnTo>
                  <a:pt x="6254472" y="4715872"/>
                </a:lnTo>
                <a:lnTo>
                  <a:pt x="0" y="4715872"/>
                </a:lnTo>
                <a:lnTo>
                  <a:pt x="0" y="0"/>
                </a:lnTo>
                <a:close/>
              </a:path>
            </a:pathLst>
          </a:custGeom>
          <a:blipFill>
            <a:blip r:embed="rId4">
              <a:alphaModFix amt="40000"/>
            </a:blip>
            <a:stretch>
              <a:fillRect/>
            </a:stretch>
          </a:blipFill>
        </p:spPr>
      </p:sp>
      <p:sp>
        <p:nvSpPr>
          <p:cNvPr id="6" name="Freeform 6"/>
          <p:cNvSpPr/>
          <p:nvPr/>
        </p:nvSpPr>
        <p:spPr>
          <a:xfrm rot="-5331986">
            <a:off x="-1076984" y="6238320"/>
            <a:ext cx="6254472" cy="4715872"/>
          </a:xfrm>
          <a:custGeom>
            <a:avLst/>
            <a:gdLst/>
            <a:ahLst/>
            <a:cxnLst/>
            <a:rect l="l" t="t" r="r" b="b"/>
            <a:pathLst>
              <a:path w="6254472" h="4715872">
                <a:moveTo>
                  <a:pt x="0" y="0"/>
                </a:moveTo>
                <a:lnTo>
                  <a:pt x="6254472" y="0"/>
                </a:lnTo>
                <a:lnTo>
                  <a:pt x="6254472" y="4715872"/>
                </a:lnTo>
                <a:lnTo>
                  <a:pt x="0" y="4715872"/>
                </a:lnTo>
                <a:lnTo>
                  <a:pt x="0" y="0"/>
                </a:lnTo>
                <a:close/>
              </a:path>
            </a:pathLst>
          </a:custGeom>
          <a:blipFill>
            <a:blip r:embed="rId4">
              <a:alphaModFix amt="40000"/>
            </a:blip>
            <a:stretch>
              <a:fillRect/>
            </a:stretch>
          </a:blipFill>
        </p:spPr>
      </p:sp>
      <p:grpSp>
        <p:nvGrpSpPr>
          <p:cNvPr id="7" name="Group 7"/>
          <p:cNvGrpSpPr/>
          <p:nvPr/>
        </p:nvGrpSpPr>
        <p:grpSpPr>
          <a:xfrm>
            <a:off x="5725335" y="-1515693"/>
            <a:ext cx="7825456" cy="11385604"/>
            <a:chOff x="0" y="0"/>
            <a:chExt cx="2506833" cy="3647303"/>
          </a:xfrm>
        </p:grpSpPr>
        <p:sp>
          <p:nvSpPr>
            <p:cNvPr id="8" name="Freeform 8"/>
            <p:cNvSpPr/>
            <p:nvPr/>
          </p:nvSpPr>
          <p:spPr>
            <a:xfrm>
              <a:off x="0" y="0"/>
              <a:ext cx="2506833" cy="3647303"/>
            </a:xfrm>
            <a:custGeom>
              <a:avLst/>
              <a:gdLst/>
              <a:ahLst/>
              <a:cxnLst/>
              <a:rect l="l" t="t" r="r" b="b"/>
              <a:pathLst>
                <a:path w="2506833" h="3647303">
                  <a:moveTo>
                    <a:pt x="11872" y="0"/>
                  </a:moveTo>
                  <a:lnTo>
                    <a:pt x="2494961" y="0"/>
                  </a:lnTo>
                  <a:cubicBezTo>
                    <a:pt x="2501518" y="0"/>
                    <a:pt x="2506833" y="5315"/>
                    <a:pt x="2506833" y="11872"/>
                  </a:cubicBezTo>
                  <a:lnTo>
                    <a:pt x="2506833" y="3635432"/>
                  </a:lnTo>
                  <a:cubicBezTo>
                    <a:pt x="2506833" y="3638580"/>
                    <a:pt x="2505583" y="3641600"/>
                    <a:pt x="2503356" y="3643826"/>
                  </a:cubicBezTo>
                  <a:cubicBezTo>
                    <a:pt x="2501130" y="3646053"/>
                    <a:pt x="2498110" y="3647303"/>
                    <a:pt x="2494961" y="3647303"/>
                  </a:cubicBezTo>
                  <a:lnTo>
                    <a:pt x="11872" y="3647303"/>
                  </a:lnTo>
                  <a:cubicBezTo>
                    <a:pt x="8723" y="3647303"/>
                    <a:pt x="5704" y="3646053"/>
                    <a:pt x="3477" y="3643826"/>
                  </a:cubicBezTo>
                  <a:cubicBezTo>
                    <a:pt x="1251" y="3641600"/>
                    <a:pt x="0" y="3638580"/>
                    <a:pt x="0" y="3635432"/>
                  </a:cubicBezTo>
                  <a:lnTo>
                    <a:pt x="0" y="11872"/>
                  </a:lnTo>
                  <a:cubicBezTo>
                    <a:pt x="0" y="8723"/>
                    <a:pt x="1251" y="5704"/>
                    <a:pt x="3477" y="3477"/>
                  </a:cubicBezTo>
                  <a:cubicBezTo>
                    <a:pt x="5704" y="1251"/>
                    <a:pt x="8723" y="0"/>
                    <a:pt x="11872" y="0"/>
                  </a:cubicBezTo>
                  <a:close/>
                </a:path>
              </a:pathLst>
            </a:custGeom>
            <a:solidFill>
              <a:srgbClr val="FF8AAF">
                <a:alpha val="40784"/>
              </a:srgbClr>
            </a:solidFill>
          </p:spPr>
        </p:sp>
        <p:sp>
          <p:nvSpPr>
            <p:cNvPr id="9" name="TextBox 9"/>
            <p:cNvSpPr txBox="1"/>
            <p:nvPr/>
          </p:nvSpPr>
          <p:spPr>
            <a:xfrm>
              <a:off x="0" y="-19050"/>
              <a:ext cx="2506833" cy="3666353"/>
            </a:xfrm>
            <a:prstGeom prst="rect">
              <a:avLst/>
            </a:prstGeom>
          </p:spPr>
          <p:txBody>
            <a:bodyPr lIns="33112" tIns="33112" rIns="33112" bIns="33112" rtlCol="0" anchor="ctr"/>
            <a:lstStyle/>
            <a:p>
              <a:pPr algn="ctr">
                <a:lnSpc>
                  <a:spcPts val="1277"/>
                </a:lnSpc>
                <a:spcBef>
                  <a:spcPct val="0"/>
                </a:spcBef>
              </a:pPr>
              <a:endParaRPr/>
            </a:p>
          </p:txBody>
        </p:sp>
      </p:grpSp>
      <p:sp>
        <p:nvSpPr>
          <p:cNvPr id="10" name="Freeform 10"/>
          <p:cNvSpPr/>
          <p:nvPr/>
        </p:nvSpPr>
        <p:spPr>
          <a:xfrm rot="-7697998">
            <a:off x="13808547" y="6238320"/>
            <a:ext cx="6254472" cy="4715872"/>
          </a:xfrm>
          <a:custGeom>
            <a:avLst/>
            <a:gdLst/>
            <a:ahLst/>
            <a:cxnLst/>
            <a:rect l="l" t="t" r="r" b="b"/>
            <a:pathLst>
              <a:path w="6254472" h="4715872">
                <a:moveTo>
                  <a:pt x="0" y="0"/>
                </a:moveTo>
                <a:lnTo>
                  <a:pt x="6254473" y="0"/>
                </a:lnTo>
                <a:lnTo>
                  <a:pt x="6254473" y="4715872"/>
                </a:lnTo>
                <a:lnTo>
                  <a:pt x="0" y="4715872"/>
                </a:lnTo>
                <a:lnTo>
                  <a:pt x="0" y="0"/>
                </a:lnTo>
                <a:close/>
              </a:path>
            </a:pathLst>
          </a:custGeom>
          <a:blipFill>
            <a:blip r:embed="rId4">
              <a:alphaModFix amt="40000"/>
            </a:blip>
            <a:stretch>
              <a:fillRect/>
            </a:stretch>
          </a:blipFill>
        </p:spPr>
      </p:sp>
      <p:grpSp>
        <p:nvGrpSpPr>
          <p:cNvPr id="11" name="Group 11"/>
          <p:cNvGrpSpPr/>
          <p:nvPr/>
        </p:nvGrpSpPr>
        <p:grpSpPr>
          <a:xfrm>
            <a:off x="5995034" y="-1320086"/>
            <a:ext cx="7349679" cy="10994391"/>
            <a:chOff x="0" y="0"/>
            <a:chExt cx="2354421" cy="3521981"/>
          </a:xfrm>
        </p:grpSpPr>
        <p:sp>
          <p:nvSpPr>
            <p:cNvPr id="12" name="Freeform 12"/>
            <p:cNvSpPr/>
            <p:nvPr/>
          </p:nvSpPr>
          <p:spPr>
            <a:xfrm>
              <a:off x="0" y="0"/>
              <a:ext cx="2354421" cy="3521981"/>
            </a:xfrm>
            <a:custGeom>
              <a:avLst/>
              <a:gdLst/>
              <a:ahLst/>
              <a:cxnLst/>
              <a:rect l="l" t="t" r="r" b="b"/>
              <a:pathLst>
                <a:path w="2354421" h="3521981">
                  <a:moveTo>
                    <a:pt x="12640" y="0"/>
                  </a:moveTo>
                  <a:lnTo>
                    <a:pt x="2341781" y="0"/>
                  </a:lnTo>
                  <a:cubicBezTo>
                    <a:pt x="2348762" y="0"/>
                    <a:pt x="2354421" y="5659"/>
                    <a:pt x="2354421" y="12640"/>
                  </a:cubicBezTo>
                  <a:lnTo>
                    <a:pt x="2354421" y="3509340"/>
                  </a:lnTo>
                  <a:cubicBezTo>
                    <a:pt x="2354421" y="3516321"/>
                    <a:pt x="2348762" y="3521981"/>
                    <a:pt x="2341781" y="3521981"/>
                  </a:cubicBezTo>
                  <a:lnTo>
                    <a:pt x="12640" y="3521981"/>
                  </a:lnTo>
                  <a:cubicBezTo>
                    <a:pt x="5659" y="3521981"/>
                    <a:pt x="0" y="3516321"/>
                    <a:pt x="0" y="3509340"/>
                  </a:cubicBezTo>
                  <a:lnTo>
                    <a:pt x="0" y="12640"/>
                  </a:lnTo>
                  <a:cubicBezTo>
                    <a:pt x="0" y="5659"/>
                    <a:pt x="5659" y="0"/>
                    <a:pt x="12640" y="0"/>
                  </a:cubicBezTo>
                  <a:close/>
                </a:path>
              </a:pathLst>
            </a:custGeom>
            <a:solidFill>
              <a:srgbClr val="FFFFFF"/>
            </a:solidFill>
          </p:spPr>
        </p:sp>
        <p:sp>
          <p:nvSpPr>
            <p:cNvPr id="13" name="TextBox 13"/>
            <p:cNvSpPr txBox="1"/>
            <p:nvPr/>
          </p:nvSpPr>
          <p:spPr>
            <a:xfrm>
              <a:off x="0" y="-9525"/>
              <a:ext cx="2354421" cy="3531506"/>
            </a:xfrm>
            <a:prstGeom prst="rect">
              <a:avLst/>
            </a:prstGeom>
          </p:spPr>
          <p:txBody>
            <a:bodyPr lIns="33112" tIns="33112" rIns="33112" bIns="33112" rtlCol="0" anchor="ctr"/>
            <a:lstStyle/>
            <a:p>
              <a:pPr algn="ctr">
                <a:lnSpc>
                  <a:spcPts val="1460"/>
                </a:lnSpc>
                <a:spcBef>
                  <a:spcPct val="0"/>
                </a:spcBef>
              </a:pPr>
              <a:endParaRPr/>
            </a:p>
          </p:txBody>
        </p:sp>
      </p:grpSp>
      <p:sp>
        <p:nvSpPr>
          <p:cNvPr id="14" name="Freeform 14"/>
          <p:cNvSpPr/>
          <p:nvPr/>
        </p:nvSpPr>
        <p:spPr>
          <a:xfrm flipH="1">
            <a:off x="12644423" y="-1755997"/>
            <a:ext cx="1400580" cy="3174119"/>
          </a:xfrm>
          <a:custGeom>
            <a:avLst/>
            <a:gdLst/>
            <a:ahLst/>
            <a:cxnLst/>
            <a:rect l="l" t="t" r="r" b="b"/>
            <a:pathLst>
              <a:path w="1400580" h="3174119">
                <a:moveTo>
                  <a:pt x="1400580" y="0"/>
                </a:moveTo>
                <a:lnTo>
                  <a:pt x="0" y="0"/>
                </a:lnTo>
                <a:lnTo>
                  <a:pt x="0" y="3174118"/>
                </a:lnTo>
                <a:lnTo>
                  <a:pt x="1400580" y="3174118"/>
                </a:lnTo>
                <a:lnTo>
                  <a:pt x="1400580" y="0"/>
                </a:lnTo>
                <a:close/>
              </a:path>
            </a:pathLst>
          </a:custGeom>
          <a:blipFill>
            <a:blip r:embed="rId5"/>
            <a:stretch>
              <a:fillRect/>
            </a:stretch>
          </a:blipFill>
        </p:spPr>
      </p:sp>
      <p:sp>
        <p:nvSpPr>
          <p:cNvPr id="15" name="Freeform 15"/>
          <p:cNvSpPr/>
          <p:nvPr/>
        </p:nvSpPr>
        <p:spPr>
          <a:xfrm>
            <a:off x="5145868" y="-1575025"/>
            <a:ext cx="1158935" cy="2626481"/>
          </a:xfrm>
          <a:custGeom>
            <a:avLst/>
            <a:gdLst/>
            <a:ahLst/>
            <a:cxnLst/>
            <a:rect l="l" t="t" r="r" b="b"/>
            <a:pathLst>
              <a:path w="1158935" h="2626481">
                <a:moveTo>
                  <a:pt x="0" y="0"/>
                </a:moveTo>
                <a:lnTo>
                  <a:pt x="1158935" y="0"/>
                </a:lnTo>
                <a:lnTo>
                  <a:pt x="1158935" y="2626481"/>
                </a:lnTo>
                <a:lnTo>
                  <a:pt x="0" y="2626481"/>
                </a:lnTo>
                <a:lnTo>
                  <a:pt x="0" y="0"/>
                </a:lnTo>
                <a:close/>
              </a:path>
            </a:pathLst>
          </a:custGeom>
          <a:blipFill>
            <a:blip r:embed="rId5"/>
            <a:stretch>
              <a:fillRect/>
            </a:stretch>
          </a:blipFill>
        </p:spPr>
      </p:sp>
      <p:graphicFrame>
        <p:nvGraphicFramePr>
          <p:cNvPr id="16" name="Table 16"/>
          <p:cNvGraphicFramePr>
            <a:graphicFrameLocks noGrp="1"/>
          </p:cNvGraphicFramePr>
          <p:nvPr/>
        </p:nvGraphicFramePr>
        <p:xfrm>
          <a:off x="679184" y="181214"/>
          <a:ext cx="17381158" cy="9586578"/>
        </p:xfrm>
        <a:graphic>
          <a:graphicData uri="http://schemas.openxmlformats.org/drawingml/2006/table">
            <a:tbl>
              <a:tblPr/>
              <a:tblGrid>
                <a:gridCol w="8670619">
                  <a:extLst>
                    <a:ext uri="{9D8B030D-6E8A-4147-A177-3AD203B41FA5}">
                      <a16:colId xmlns:a16="http://schemas.microsoft.com/office/drawing/2014/main" val="20000"/>
                    </a:ext>
                  </a:extLst>
                </a:gridCol>
                <a:gridCol w="8710539">
                  <a:extLst>
                    <a:ext uri="{9D8B030D-6E8A-4147-A177-3AD203B41FA5}">
                      <a16:colId xmlns:a16="http://schemas.microsoft.com/office/drawing/2014/main" val="20001"/>
                    </a:ext>
                  </a:extLst>
                </a:gridCol>
              </a:tblGrid>
              <a:tr h="3373473">
                <a:tc>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0DDE9"/>
                    </a:solidFill>
                  </a:tcPr>
                </a:tc>
                <a:tc>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0DDE9"/>
                    </a:solidFill>
                  </a:tcPr>
                </a:tc>
                <a:extLst>
                  <a:ext uri="{0D108BD9-81ED-4DB2-BD59-A6C34878D82A}">
                    <a16:rowId xmlns:a16="http://schemas.microsoft.com/office/drawing/2014/main" val="10000"/>
                  </a:ext>
                </a:extLst>
              </a:tr>
              <a:tr h="2416463">
                <a:tc>
                  <a:txBody>
                    <a:bodyPr/>
                    <a:lstStyle/>
                    <a:p>
                      <a:pPr algn="l">
                        <a:lnSpc>
                          <a:spcPts val="4200"/>
                        </a:lnSpc>
                        <a:defRPr/>
                      </a:pPr>
                      <a:r>
                        <a:rPr lang="en-US" sz="3000">
                          <a:solidFill>
                            <a:srgbClr val="000000"/>
                          </a:solidFill>
                          <a:latin typeface="Faustina"/>
                          <a:ea typeface="Faustina"/>
                          <a:cs typeface="Faustina"/>
                          <a:sym typeface="Faustina"/>
                        </a:rPr>
                        <a:t>                           </a:t>
                      </a:r>
                      <a:endParaRPr lang="en-US" sz="1100"/>
                    </a:p>
                    <a:p>
                      <a:pPr algn="l">
                        <a:lnSpc>
                          <a:spcPts val="4200"/>
                        </a:lnSpc>
                      </a:pPr>
                      <a:r>
                        <a:rPr lang="en-US" sz="3000" b="1" i="1">
                          <a:solidFill>
                            <a:srgbClr val="4F3747"/>
                          </a:solidFill>
                          <a:latin typeface="Faustina Bold Italics"/>
                          <a:ea typeface="Faustina Bold Italics"/>
                          <a:cs typeface="Faustina Bold Italics"/>
                          <a:sym typeface="Faustina Bold Italics"/>
                        </a:rPr>
                        <a:t>Bổ sung ý nghĩa thời gian được xác định trong câu nói.</a:t>
                      </a:r>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a:txBody>
                    <a:bodyPr/>
                    <a:lstStyle/>
                    <a:p>
                      <a:pPr algn="l">
                        <a:lnSpc>
                          <a:spcPts val="1879"/>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747608">
                <a:tc gridSpan="2">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hMerge="1">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2"/>
                  </a:ext>
                </a:extLst>
              </a:tr>
              <a:tr h="2049034">
                <a:tc gridSpan="2">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tc hMerge="1">
                  <a:txBody>
                    <a:bodyPr/>
                    <a:lstStyle/>
                    <a:p>
                      <a:pPr algn="ctr">
                        <a:lnSpc>
                          <a:spcPts val="1868"/>
                        </a:lnSpc>
                        <a:defRPr/>
                      </a:pPr>
                      <a:endParaRPr lang="en-US" sz="1100"/>
                    </a:p>
                  </a:txBody>
                  <a:tcPr marL="117215" marR="117215" marT="117215" marB="117215"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3"/>
                  </a:ext>
                </a:extLst>
              </a:tr>
            </a:tbl>
          </a:graphicData>
        </a:graphic>
      </p:graphicFrame>
      <p:sp>
        <p:nvSpPr>
          <p:cNvPr id="17" name="TextBox 17"/>
          <p:cNvSpPr txBox="1"/>
          <p:nvPr/>
        </p:nvSpPr>
        <p:spPr>
          <a:xfrm>
            <a:off x="836309" y="374677"/>
            <a:ext cx="8307691" cy="2306955"/>
          </a:xfrm>
          <a:prstGeom prst="rect">
            <a:avLst/>
          </a:prstGeom>
        </p:spPr>
        <p:txBody>
          <a:bodyPr lIns="0" tIns="0" rIns="0" bIns="0" rtlCol="0" anchor="t">
            <a:spAutoFit/>
          </a:bodyPr>
          <a:lstStyle/>
          <a:p>
            <a:pPr algn="just">
              <a:lnSpc>
                <a:spcPts val="4620"/>
              </a:lnSpc>
              <a:spcBef>
                <a:spcPct val="0"/>
              </a:spcBef>
            </a:pPr>
            <a:r>
              <a:rPr lang="en-US" sz="3300" b="1" i="1">
                <a:solidFill>
                  <a:srgbClr val="000000"/>
                </a:solidFill>
                <a:latin typeface="Fraunces Bold Italics"/>
                <a:ea typeface="Fraunces Bold Italics"/>
                <a:cs typeface="Fraunces Bold Italics"/>
                <a:sym typeface="Fraunces Bold Italics"/>
              </a:rPr>
              <a:t>a) Lúc đó, </a:t>
            </a:r>
            <a:r>
              <a:rPr lang="en-US" sz="3300" b="1" i="1">
                <a:solidFill>
                  <a:srgbClr val="6D9994"/>
                </a:solidFill>
                <a:latin typeface="Fraunces Bold Italics"/>
                <a:ea typeface="Fraunces Bold Italics"/>
                <a:cs typeface="Fraunces Bold Italics"/>
                <a:sym typeface="Fraunces Bold Italics"/>
              </a:rPr>
              <a:t>buổi sáng của một ngày trước Ba mươi tháng Tư</a:t>
            </a:r>
            <a:r>
              <a:rPr lang="en-US" sz="3300" b="1" i="1">
                <a:solidFill>
                  <a:srgbClr val="000000"/>
                </a:solidFill>
                <a:latin typeface="Fraunces Bold Italics"/>
                <a:ea typeface="Fraunces Bold Italics"/>
                <a:cs typeface="Fraunces Bold Italics"/>
                <a:sym typeface="Fraunces Bold Italics"/>
              </a:rPr>
              <a:t>, năm người lính đứng bên chiếc cổng sắt xiêu vẹo, phía trong nhô cao một tháp xi măng lênh khênh.</a:t>
            </a:r>
          </a:p>
        </p:txBody>
      </p:sp>
      <p:sp>
        <p:nvSpPr>
          <p:cNvPr id="18" name="TextBox 18"/>
          <p:cNvSpPr txBox="1"/>
          <p:nvPr/>
        </p:nvSpPr>
        <p:spPr>
          <a:xfrm>
            <a:off x="836309" y="3570685"/>
            <a:ext cx="1971190" cy="606425"/>
          </a:xfrm>
          <a:prstGeom prst="rect">
            <a:avLst/>
          </a:prstGeom>
        </p:spPr>
        <p:txBody>
          <a:bodyPr lIns="0" tIns="0" rIns="0" bIns="0" rtlCol="0" anchor="t">
            <a:spAutoFit/>
          </a:bodyPr>
          <a:lstStyle/>
          <a:p>
            <a:pPr algn="just">
              <a:lnSpc>
                <a:spcPts val="4900"/>
              </a:lnSpc>
              <a:spcBef>
                <a:spcPct val="0"/>
              </a:spcBef>
            </a:pPr>
            <a:r>
              <a:rPr lang="en-US" sz="3500" i="1">
                <a:solidFill>
                  <a:srgbClr val="000000"/>
                </a:solidFill>
                <a:latin typeface="Fraunces Italics"/>
                <a:ea typeface="Fraunces Italics"/>
                <a:cs typeface="Fraunces Italics"/>
                <a:sym typeface="Fraunces Italics"/>
              </a:rPr>
              <a:t>Tác dụng:</a:t>
            </a:r>
          </a:p>
        </p:txBody>
      </p:sp>
      <p:sp>
        <p:nvSpPr>
          <p:cNvPr id="19" name="TextBox 19"/>
          <p:cNvSpPr txBox="1"/>
          <p:nvPr/>
        </p:nvSpPr>
        <p:spPr>
          <a:xfrm>
            <a:off x="9577536" y="3463952"/>
            <a:ext cx="1971190" cy="606425"/>
          </a:xfrm>
          <a:prstGeom prst="rect">
            <a:avLst/>
          </a:prstGeom>
        </p:spPr>
        <p:txBody>
          <a:bodyPr lIns="0" tIns="0" rIns="0" bIns="0" rtlCol="0" anchor="t">
            <a:spAutoFit/>
          </a:bodyPr>
          <a:lstStyle/>
          <a:p>
            <a:pPr algn="just">
              <a:lnSpc>
                <a:spcPts val="4900"/>
              </a:lnSpc>
              <a:spcBef>
                <a:spcPct val="0"/>
              </a:spcBef>
            </a:pPr>
            <a:r>
              <a:rPr lang="en-US" sz="3500" i="1">
                <a:solidFill>
                  <a:srgbClr val="000000"/>
                </a:solidFill>
                <a:latin typeface="Fraunces Italics"/>
                <a:ea typeface="Fraunces Italics"/>
                <a:cs typeface="Fraunces Italics"/>
                <a:sym typeface="Fraunces Italics"/>
              </a:rPr>
              <a:t>Tác dụng:</a:t>
            </a:r>
          </a:p>
        </p:txBody>
      </p:sp>
      <p:sp>
        <p:nvSpPr>
          <p:cNvPr id="20" name="TextBox 20"/>
          <p:cNvSpPr txBox="1"/>
          <p:nvPr/>
        </p:nvSpPr>
        <p:spPr>
          <a:xfrm>
            <a:off x="9577536" y="384202"/>
            <a:ext cx="8223193" cy="2647950"/>
          </a:xfrm>
          <a:prstGeom prst="rect">
            <a:avLst/>
          </a:prstGeom>
        </p:spPr>
        <p:txBody>
          <a:bodyPr lIns="0" tIns="0" rIns="0" bIns="0" rtlCol="0" anchor="t">
            <a:spAutoFit/>
          </a:bodyPr>
          <a:lstStyle/>
          <a:p>
            <a:pPr algn="just">
              <a:lnSpc>
                <a:spcPts val="4200"/>
              </a:lnSpc>
              <a:spcBef>
                <a:spcPct val="0"/>
              </a:spcBef>
            </a:pPr>
            <a:r>
              <a:rPr lang="en-US" sz="3000" b="1" i="1">
                <a:solidFill>
                  <a:srgbClr val="000000"/>
                </a:solidFill>
                <a:latin typeface="Fraunces Bold Italics"/>
                <a:ea typeface="Fraunces Bold Italics"/>
                <a:cs typeface="Fraunces Bold Italics"/>
                <a:sym typeface="Fraunces Bold Italics"/>
              </a:rPr>
              <a:t>b) Vào phiên liên lạc sớm với trung đoàn, tôi được nhắc tăng cường cảnh giác và được biết thêm rằng ngày hôm nay - </a:t>
            </a:r>
            <a:r>
              <a:rPr lang="en-US" sz="3000" b="1" i="1">
                <a:solidFill>
                  <a:srgbClr val="6D9994"/>
                </a:solidFill>
                <a:latin typeface="Fraunces Bold Italics"/>
                <a:ea typeface="Fraunces Bold Italics"/>
                <a:cs typeface="Fraunces Bold Italics"/>
                <a:sym typeface="Fraunces Bold Italics"/>
              </a:rPr>
              <a:t>rất có thể là ngày hôm nay </a:t>
            </a:r>
            <a:r>
              <a:rPr lang="en-US" sz="3000" b="1" i="1">
                <a:solidFill>
                  <a:srgbClr val="000000"/>
                </a:solidFill>
                <a:latin typeface="Fraunces Bold Italics"/>
                <a:ea typeface="Fraunces Bold Italics"/>
                <a:cs typeface="Fraunces Bold Italics"/>
                <a:sym typeface="Fraunces Bold Italics"/>
              </a:rPr>
              <a:t>- các quân đoàn bộ binh sẽ tiến vào nội đô.</a:t>
            </a:r>
          </a:p>
        </p:txBody>
      </p:sp>
      <p:sp>
        <p:nvSpPr>
          <p:cNvPr id="21" name="TextBox 21"/>
          <p:cNvSpPr txBox="1"/>
          <p:nvPr/>
        </p:nvSpPr>
        <p:spPr>
          <a:xfrm>
            <a:off x="836309" y="5934224"/>
            <a:ext cx="2841919" cy="606425"/>
          </a:xfrm>
          <a:prstGeom prst="rect">
            <a:avLst/>
          </a:prstGeom>
        </p:spPr>
        <p:txBody>
          <a:bodyPr lIns="0" tIns="0" rIns="0" bIns="0" rtlCol="0" anchor="t">
            <a:spAutoFit/>
          </a:bodyPr>
          <a:lstStyle/>
          <a:p>
            <a:pPr algn="just">
              <a:lnSpc>
                <a:spcPts val="4900"/>
              </a:lnSpc>
              <a:spcBef>
                <a:spcPct val="0"/>
              </a:spcBef>
            </a:pPr>
            <a:r>
              <a:rPr lang="en-US" sz="3500">
                <a:solidFill>
                  <a:srgbClr val="000000"/>
                </a:solidFill>
                <a:latin typeface="Fraunces"/>
                <a:ea typeface="Fraunces"/>
                <a:cs typeface="Fraunces"/>
                <a:sym typeface="Fraunces"/>
              </a:rPr>
              <a:t>Điểm giống:</a:t>
            </a:r>
          </a:p>
        </p:txBody>
      </p:sp>
      <p:sp>
        <p:nvSpPr>
          <p:cNvPr id="22" name="TextBox 22"/>
          <p:cNvSpPr txBox="1"/>
          <p:nvPr/>
        </p:nvSpPr>
        <p:spPr>
          <a:xfrm>
            <a:off x="836309" y="7675003"/>
            <a:ext cx="16964421" cy="1844675"/>
          </a:xfrm>
          <a:prstGeom prst="rect">
            <a:avLst/>
          </a:prstGeom>
        </p:spPr>
        <p:txBody>
          <a:bodyPr lIns="0" tIns="0" rIns="0" bIns="0" rtlCol="0" anchor="t">
            <a:spAutoFit/>
          </a:bodyPr>
          <a:lstStyle/>
          <a:p>
            <a:pPr algn="just">
              <a:lnSpc>
                <a:spcPts val="4900"/>
              </a:lnSpc>
            </a:pPr>
            <a:r>
              <a:rPr lang="en-US" sz="3500">
                <a:solidFill>
                  <a:srgbClr val="000000"/>
                </a:solidFill>
                <a:latin typeface="Fraunces"/>
                <a:ea typeface="Fraunces"/>
                <a:cs typeface="Fraunces"/>
                <a:sym typeface="Fraunces"/>
              </a:rPr>
              <a:t>Điểm khác: </a:t>
            </a:r>
          </a:p>
          <a:p>
            <a:pPr algn="just">
              <a:lnSpc>
                <a:spcPts val="4900"/>
              </a:lnSpc>
              <a:spcBef>
                <a:spcPct val="0"/>
              </a:spcBef>
            </a:pPr>
            <a:r>
              <a:rPr lang="en-US" sz="3500">
                <a:solidFill>
                  <a:srgbClr val="000000"/>
                </a:solidFill>
                <a:latin typeface="Fraunces"/>
                <a:ea typeface="Fraunces"/>
                <a:cs typeface="Fraunces"/>
                <a:sym typeface="Fraunces"/>
              </a:rPr>
              <a:t>T</a:t>
            </a:r>
            <a:r>
              <a:rPr lang="en-US" sz="3500" i="1">
                <a:solidFill>
                  <a:srgbClr val="000000"/>
                </a:solidFill>
                <a:latin typeface="Fraunces Italics"/>
                <a:ea typeface="Fraunces Italics"/>
                <a:cs typeface="Fraunces Italics"/>
                <a:sym typeface="Fraunces Italics"/>
              </a:rPr>
              <a:t>hành phần chêm xen trong câu a là bổ ngữ cho trạng ngữ; thành phần chêm xen trong câu b làm định ngữ cho ngữ danh từ.</a:t>
            </a:r>
          </a:p>
        </p:txBody>
      </p:sp>
      <p:sp>
        <p:nvSpPr>
          <p:cNvPr id="23" name="TextBox 23"/>
          <p:cNvSpPr txBox="1"/>
          <p:nvPr/>
        </p:nvSpPr>
        <p:spPr>
          <a:xfrm>
            <a:off x="9493898" y="4008668"/>
            <a:ext cx="8390469" cy="1884046"/>
          </a:xfrm>
          <a:prstGeom prst="rect">
            <a:avLst/>
          </a:prstGeom>
        </p:spPr>
        <p:txBody>
          <a:bodyPr lIns="0" tIns="0" rIns="0" bIns="0" rtlCol="0" anchor="t">
            <a:spAutoFit/>
          </a:bodyPr>
          <a:lstStyle/>
          <a:p>
            <a:pPr algn="just">
              <a:lnSpc>
                <a:spcPts val="3779"/>
              </a:lnSpc>
              <a:spcBef>
                <a:spcPct val="0"/>
              </a:spcBef>
            </a:pPr>
            <a:r>
              <a:rPr lang="en-US" sz="2699" b="1" i="1">
                <a:solidFill>
                  <a:srgbClr val="4F3747"/>
                </a:solidFill>
                <a:latin typeface="Faustina Bold Italics"/>
                <a:ea typeface="Faustina Bold Italics"/>
                <a:cs typeface="Faustina Bold Italics"/>
                <a:sym typeface="Faustina Bold Italics"/>
              </a:rPr>
              <a:t>+ Bổ sung ý nghĩa thời gian được xác định trong câu nói.</a:t>
            </a:r>
          </a:p>
          <a:p>
            <a:pPr algn="just">
              <a:lnSpc>
                <a:spcPts val="3779"/>
              </a:lnSpc>
              <a:spcBef>
                <a:spcPct val="0"/>
              </a:spcBef>
            </a:pPr>
            <a:r>
              <a:rPr lang="en-US" sz="2699" b="1" i="1">
                <a:solidFill>
                  <a:srgbClr val="4F3747"/>
                </a:solidFill>
                <a:latin typeface="Faustina Bold Italics"/>
                <a:ea typeface="Faustina Bold Italics"/>
                <a:cs typeface="Faustina Bold Italics"/>
                <a:sym typeface="Faustina Bold Italics"/>
              </a:rPr>
              <a:t>+ Bổ nghĩa cho danh từ chỉ thời gian “ngày hôm nay” khẳng định về khả năng đoàn bộ binh sẽ tiến vào nội đô như lời trần thuật.</a:t>
            </a:r>
          </a:p>
        </p:txBody>
      </p:sp>
      <p:sp>
        <p:nvSpPr>
          <p:cNvPr id="24" name="TextBox 24"/>
          <p:cNvSpPr txBox="1"/>
          <p:nvPr/>
        </p:nvSpPr>
        <p:spPr>
          <a:xfrm>
            <a:off x="836309" y="6503428"/>
            <a:ext cx="16964421" cy="1047750"/>
          </a:xfrm>
          <a:prstGeom prst="rect">
            <a:avLst/>
          </a:prstGeom>
        </p:spPr>
        <p:txBody>
          <a:bodyPr lIns="0" tIns="0" rIns="0" bIns="0" rtlCol="0" anchor="t">
            <a:spAutoFit/>
          </a:bodyPr>
          <a:lstStyle/>
          <a:p>
            <a:pPr algn="just">
              <a:lnSpc>
                <a:spcPts val="4200"/>
              </a:lnSpc>
              <a:spcBef>
                <a:spcPct val="0"/>
              </a:spcBef>
            </a:pPr>
            <a:r>
              <a:rPr lang="en-US" sz="3000" b="1" i="1">
                <a:solidFill>
                  <a:srgbClr val="4F3747"/>
                </a:solidFill>
                <a:latin typeface="Fraunces Bold Italics"/>
                <a:ea typeface="Fraunces Bold Italics"/>
                <a:cs typeface="Fraunces Bold Italics"/>
                <a:sym typeface="Fraunces Bold Italics"/>
              </a:rPr>
              <a:t>Đều bổ sung ý nghĩa về thời gian, nhấn mạnh thời điểm hết sức quan trọng trong diễn biến cốt truyện và sự kiện câu chuyện mà tác giả đang kể.</a:t>
            </a:r>
          </a:p>
        </p:txBody>
      </p:sp>
      <p:sp>
        <p:nvSpPr>
          <p:cNvPr id="25" name="TextBox 2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6790089" y="2649286"/>
            <a:ext cx="11288678" cy="294132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a) Trước hết, người Hà Nội, kết quả của tinh hoa bốn phương tụ hội, đua trí, đua tài học hỏi người ngoài và nâng cao nên trở thành những người Việt Nam lao động giỏi, làm thợ giỏi, làm thầy cũng giỏi.</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16</a:t>
            </a:r>
          </a:p>
        </p:txBody>
      </p:sp>
      <p:sp>
        <p:nvSpPr>
          <p:cNvPr id="7" name="TextBox 7"/>
          <p:cNvSpPr txBox="1"/>
          <p:nvPr/>
        </p:nvSpPr>
        <p:spPr>
          <a:xfrm>
            <a:off x="10955687" y="1127048"/>
            <a:ext cx="2286565" cy="854075"/>
          </a:xfrm>
          <a:prstGeom prst="rect">
            <a:avLst/>
          </a:prstGeom>
        </p:spPr>
        <p:txBody>
          <a:bodyPr lIns="0" tIns="0" rIns="0" bIns="0" rtlCol="0" anchor="t">
            <a:spAutoFit/>
          </a:bodyPr>
          <a:lstStyle/>
          <a:p>
            <a:pPr algn="just">
              <a:lnSpc>
                <a:spcPts val="7000"/>
              </a:lnSpc>
              <a:spcBef>
                <a:spcPct val="0"/>
              </a:spcBef>
            </a:pPr>
            <a:r>
              <a:rPr lang="en-US" sz="5000" b="1" i="1">
                <a:solidFill>
                  <a:srgbClr val="000000"/>
                </a:solidFill>
                <a:latin typeface="Faustina Bold Italics"/>
                <a:ea typeface="Faustina Bold Italics"/>
                <a:cs typeface="Faustina Bold Italics"/>
                <a:sym typeface="Faustina Bold Italics"/>
              </a:rPr>
              <a:t>Bài tập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204867" y="1102990"/>
            <a:ext cx="17869533" cy="219837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a) Trước hết, người Hà Nội, </a:t>
            </a:r>
            <a:r>
              <a:rPr lang="en-US" sz="4200" b="1" i="1">
                <a:solidFill>
                  <a:srgbClr val="000000"/>
                </a:solidFill>
                <a:latin typeface="Faustina Bold Italics"/>
                <a:ea typeface="Faustina Bold Italics"/>
                <a:cs typeface="Faustina Bold Italics"/>
                <a:sym typeface="Faustina Bold Italics"/>
              </a:rPr>
              <a:t>kết quả của tinh hoa bốn phương tụ hội, đua trí, đua tài học hỏi người ngoài và nâng cao nên trở thành những người Việt Nam lao động giỏi, làm thợ giỏi, làm thầy cũng giỏi.</a:t>
            </a:r>
          </a:p>
        </p:txBody>
      </p:sp>
      <p:sp>
        <p:nvSpPr>
          <p:cNvPr id="6" name="TextBox 6"/>
          <p:cNvSpPr txBox="1"/>
          <p:nvPr/>
        </p:nvSpPr>
        <p:spPr>
          <a:xfrm>
            <a:off x="204867" y="3474014"/>
            <a:ext cx="18083133" cy="5048885"/>
          </a:xfrm>
          <a:prstGeom prst="rect">
            <a:avLst/>
          </a:prstGeom>
        </p:spPr>
        <p:txBody>
          <a:bodyPr lIns="0" tIns="0" rIns="0" bIns="0" rtlCol="0" anchor="t">
            <a:spAutoFit/>
          </a:bodyPr>
          <a:lstStyle/>
          <a:p>
            <a:pPr algn="just">
              <a:lnSpc>
                <a:spcPts val="5739"/>
              </a:lnSpc>
              <a:spcBef>
                <a:spcPct val="0"/>
              </a:spcBef>
            </a:pPr>
            <a:r>
              <a:rPr lang="en-US" sz="4099">
                <a:solidFill>
                  <a:srgbClr val="000000"/>
                </a:solidFill>
                <a:latin typeface="Faustina"/>
                <a:ea typeface="Faustina"/>
                <a:cs typeface="Faustina"/>
                <a:sym typeface="Faustina"/>
              </a:rPr>
              <a:t>Tác dụng: </a:t>
            </a:r>
          </a:p>
          <a:p>
            <a:pPr algn="just">
              <a:lnSpc>
                <a:spcPts val="5739"/>
              </a:lnSpc>
              <a:spcBef>
                <a:spcPct val="0"/>
              </a:spcBef>
            </a:pPr>
            <a:r>
              <a:rPr lang="en-US" sz="4099">
                <a:solidFill>
                  <a:srgbClr val="000000"/>
                </a:solidFill>
                <a:latin typeface="Faustina"/>
                <a:ea typeface="Faustina"/>
                <a:cs typeface="Faustina"/>
                <a:sym typeface="Faustina"/>
              </a:rPr>
              <a:t>+ Thành phần chêm xen kết quả của tinh hoa bốn phương tụ hội bổ sung ý nghĩa phụ chú cho cụm từ “người Hà Nội”, giúp người đọc hiểu thêm về nguồn gốc dân trí, dân sinh của người Hà Nội, những cư dân tiêu biểu của trung tâm chính trị, kinh tế và văn hoá của cả nước.</a:t>
            </a:r>
          </a:p>
          <a:p>
            <a:pPr algn="just">
              <a:lnSpc>
                <a:spcPts val="5739"/>
              </a:lnSpc>
              <a:spcBef>
                <a:spcPct val="0"/>
              </a:spcBef>
            </a:pPr>
            <a:r>
              <a:rPr lang="en-US" sz="4099">
                <a:solidFill>
                  <a:srgbClr val="000000"/>
                </a:solidFill>
                <a:latin typeface="Faustina"/>
                <a:ea typeface="Faustina"/>
                <a:cs typeface="Faustina"/>
                <a:sym typeface="Faustina"/>
              </a:rPr>
              <a:t>+ Thành phần chêm xen làm thợ giỏi, làm thầy giỏi chú thích và bổ sung nghĩa tu từ để nhấn mạnh cho việc “lao động giỏi” của người Hà Nội.</a:t>
            </a: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17</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6558082" y="2202180"/>
            <a:ext cx="11350761" cy="294132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b) Chèo buông, đò ngang trôi theo dòng xuôi về phía hạ nguồn. Ông và dì, một già một trẻ, một lành lặn, một thương tật tựa đỡ vào nhau. Bóng dì và ông in trên mặt sông lẫn trong bóng chiều cháy đỏ.</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18</a:t>
            </a:r>
          </a:p>
        </p:txBody>
      </p:sp>
      <p:sp>
        <p:nvSpPr>
          <p:cNvPr id="7" name="TextBox 7"/>
          <p:cNvSpPr txBox="1"/>
          <p:nvPr/>
        </p:nvSpPr>
        <p:spPr>
          <a:xfrm>
            <a:off x="10955687" y="1127048"/>
            <a:ext cx="2286565" cy="854075"/>
          </a:xfrm>
          <a:prstGeom prst="rect">
            <a:avLst/>
          </a:prstGeom>
        </p:spPr>
        <p:txBody>
          <a:bodyPr lIns="0" tIns="0" rIns="0" bIns="0" rtlCol="0" anchor="t">
            <a:spAutoFit/>
          </a:bodyPr>
          <a:lstStyle/>
          <a:p>
            <a:pPr algn="just">
              <a:lnSpc>
                <a:spcPts val="7000"/>
              </a:lnSpc>
              <a:spcBef>
                <a:spcPct val="0"/>
              </a:spcBef>
            </a:pPr>
            <a:r>
              <a:rPr lang="en-US" sz="5000" b="1" i="1">
                <a:solidFill>
                  <a:srgbClr val="000000"/>
                </a:solidFill>
                <a:latin typeface="Faustina Bold Italics"/>
                <a:ea typeface="Faustina Bold Italics"/>
                <a:cs typeface="Faustina Bold Italics"/>
                <a:sym typeface="Faustina Bold Italics"/>
              </a:rPr>
              <a:t>Bài tập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204867" y="689100"/>
            <a:ext cx="17869533" cy="219837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b) Chèo buông, đò ngang trôi theo dòng xuôi về phía hạ nguồn. Ông và dì, </a:t>
            </a:r>
            <a:r>
              <a:rPr lang="en-US" sz="4200" b="1" i="1">
                <a:solidFill>
                  <a:srgbClr val="000000"/>
                </a:solidFill>
                <a:latin typeface="Faustina Bold Italics"/>
                <a:ea typeface="Faustina Bold Italics"/>
                <a:cs typeface="Faustina Bold Italics"/>
                <a:sym typeface="Faustina Bold Italics"/>
              </a:rPr>
              <a:t>một già một trẻ, một lành lặn, một thương tật tựa đỡ vào nhau. Bóng dì và ông in trên mặt sông lẫn trong bóng chiều cháy đỏ.</a:t>
            </a:r>
          </a:p>
        </p:txBody>
      </p:sp>
      <p:sp>
        <p:nvSpPr>
          <p:cNvPr id="6" name="TextBox 6"/>
          <p:cNvSpPr txBox="1"/>
          <p:nvPr/>
        </p:nvSpPr>
        <p:spPr>
          <a:xfrm>
            <a:off x="204867" y="3474014"/>
            <a:ext cx="18083133" cy="3601085"/>
          </a:xfrm>
          <a:prstGeom prst="rect">
            <a:avLst/>
          </a:prstGeom>
        </p:spPr>
        <p:txBody>
          <a:bodyPr lIns="0" tIns="0" rIns="0" bIns="0" rtlCol="0" anchor="t">
            <a:spAutoFit/>
          </a:bodyPr>
          <a:lstStyle/>
          <a:p>
            <a:pPr algn="just">
              <a:lnSpc>
                <a:spcPts val="5739"/>
              </a:lnSpc>
            </a:pPr>
            <a:r>
              <a:rPr lang="en-US" sz="4099">
                <a:solidFill>
                  <a:srgbClr val="000000"/>
                </a:solidFill>
                <a:latin typeface="Faustina"/>
                <a:ea typeface="Faustina"/>
                <a:cs typeface="Faustina"/>
                <a:sym typeface="Faustina"/>
              </a:rPr>
              <a:t>=&gt; Tác dụng: Bổ sung ý nghĩa phụ chú và tác dụng biểu cảm cho cụm từ “Ông và dì” được tác giả miêu tả. Nhờ thành phần chêm xen này mà người đọc hiểu thêm về hai số phận con người hậu chiến tranh phải chịu những mất mát, đau thương như thế nào. Trong câu này, thành phần chêm xen cũng mang ý nghĩa liệt kê.</a:t>
            </a:r>
          </a:p>
          <a:p>
            <a:pPr algn="just">
              <a:lnSpc>
                <a:spcPts val="5739"/>
              </a:lnSpc>
              <a:spcBef>
                <a:spcPct val="0"/>
              </a:spcBef>
            </a:pPr>
            <a:endParaRPr lang="en-US" sz="4099">
              <a:solidFill>
                <a:srgbClr val="000000"/>
              </a:solidFill>
              <a:latin typeface="Faustina"/>
              <a:ea typeface="Faustina"/>
              <a:cs typeface="Faustina"/>
              <a:sym typeface="Faustina"/>
            </a:endParaRP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19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2918262" flipV="1">
            <a:off x="13779828" y="-1923218"/>
            <a:ext cx="8102860" cy="6705116"/>
          </a:xfrm>
          <a:custGeom>
            <a:avLst/>
            <a:gdLst/>
            <a:ahLst/>
            <a:cxnLst/>
            <a:rect l="l" t="t" r="r" b="b"/>
            <a:pathLst>
              <a:path w="8102860" h="6705116">
                <a:moveTo>
                  <a:pt x="0" y="6705117"/>
                </a:moveTo>
                <a:lnTo>
                  <a:pt x="8102860" y="6705117"/>
                </a:lnTo>
                <a:lnTo>
                  <a:pt x="8102860" y="0"/>
                </a:lnTo>
                <a:lnTo>
                  <a:pt x="0" y="0"/>
                </a:lnTo>
                <a:lnTo>
                  <a:pt x="0" y="6705117"/>
                </a:lnTo>
                <a:close/>
              </a:path>
            </a:pathLst>
          </a:custGeom>
          <a:blipFill>
            <a:blip r:embed="rId2">
              <a:alphaModFix amt="37000"/>
            </a:blip>
            <a:stretch>
              <a:fillRect/>
            </a:stretch>
          </a:blipFill>
        </p:spPr>
      </p:sp>
      <p:sp>
        <p:nvSpPr>
          <p:cNvPr id="3" name="Freeform 3"/>
          <p:cNvSpPr/>
          <p:nvPr/>
        </p:nvSpPr>
        <p:spPr>
          <a:xfrm rot="588124">
            <a:off x="13358978" y="-3741394"/>
            <a:ext cx="6920181" cy="10195478"/>
          </a:xfrm>
          <a:custGeom>
            <a:avLst/>
            <a:gdLst/>
            <a:ahLst/>
            <a:cxnLst/>
            <a:rect l="l" t="t" r="r" b="b"/>
            <a:pathLst>
              <a:path w="6920181" h="10195478">
                <a:moveTo>
                  <a:pt x="0" y="0"/>
                </a:moveTo>
                <a:lnTo>
                  <a:pt x="6920181" y="0"/>
                </a:lnTo>
                <a:lnTo>
                  <a:pt x="6920181" y="10195478"/>
                </a:lnTo>
                <a:lnTo>
                  <a:pt x="0" y="10195478"/>
                </a:lnTo>
                <a:lnTo>
                  <a:pt x="0" y="0"/>
                </a:lnTo>
                <a:close/>
              </a:path>
            </a:pathLst>
          </a:custGeom>
          <a:blipFill>
            <a:blip r:embed="rId3">
              <a:alphaModFix amt="27000"/>
            </a:blip>
            <a:stretch>
              <a:fillRect/>
            </a:stretch>
          </a:blipFill>
        </p:spPr>
      </p:sp>
      <p:sp>
        <p:nvSpPr>
          <p:cNvPr id="4" name="Freeform 4"/>
          <p:cNvSpPr/>
          <p:nvPr/>
        </p:nvSpPr>
        <p:spPr>
          <a:xfrm rot="-10800000" flipV="1">
            <a:off x="-3574847" y="4727936"/>
            <a:ext cx="10502725" cy="8691005"/>
          </a:xfrm>
          <a:custGeom>
            <a:avLst/>
            <a:gdLst/>
            <a:ahLst/>
            <a:cxnLst/>
            <a:rect l="l" t="t" r="r" b="b"/>
            <a:pathLst>
              <a:path w="10502725" h="8691005">
                <a:moveTo>
                  <a:pt x="0" y="8691005"/>
                </a:moveTo>
                <a:lnTo>
                  <a:pt x="10502725" y="8691005"/>
                </a:lnTo>
                <a:lnTo>
                  <a:pt x="10502725" y="0"/>
                </a:lnTo>
                <a:lnTo>
                  <a:pt x="0" y="0"/>
                </a:lnTo>
                <a:lnTo>
                  <a:pt x="0" y="8691005"/>
                </a:lnTo>
                <a:close/>
              </a:path>
            </a:pathLst>
          </a:custGeom>
          <a:blipFill>
            <a:blip r:embed="rId4">
              <a:alphaModFix amt="37000"/>
            </a:blip>
            <a:stretch>
              <a:fillRect/>
            </a:stretch>
          </a:blipFill>
        </p:spPr>
      </p:sp>
      <p:grpSp>
        <p:nvGrpSpPr>
          <p:cNvPr id="5" name="Group 5"/>
          <p:cNvGrpSpPr/>
          <p:nvPr/>
        </p:nvGrpSpPr>
        <p:grpSpPr>
          <a:xfrm>
            <a:off x="5034438" y="5412016"/>
            <a:ext cx="10837400" cy="3113428"/>
            <a:chOff x="0" y="0"/>
            <a:chExt cx="14449866" cy="4151237"/>
          </a:xfrm>
        </p:grpSpPr>
        <p:sp>
          <p:nvSpPr>
            <p:cNvPr id="6" name="TextBox 6"/>
            <p:cNvSpPr txBox="1"/>
            <p:nvPr/>
          </p:nvSpPr>
          <p:spPr>
            <a:xfrm>
              <a:off x="1267523" y="-721361"/>
              <a:ext cx="11914821" cy="720089"/>
            </a:xfrm>
            <a:prstGeom prst="rect">
              <a:avLst/>
            </a:prstGeom>
          </p:spPr>
          <p:txBody>
            <a:bodyPr lIns="0" tIns="0" rIns="0" bIns="0" rtlCol="0" anchor="t">
              <a:spAutoFit/>
            </a:bodyPr>
            <a:lstStyle/>
            <a:p>
              <a:pPr algn="ctr">
                <a:lnSpc>
                  <a:spcPts val="4620"/>
                </a:lnSpc>
                <a:spcBef>
                  <a:spcPct val="0"/>
                </a:spcBef>
              </a:pPr>
              <a:endParaRPr/>
            </a:p>
          </p:txBody>
        </p:sp>
        <p:sp>
          <p:nvSpPr>
            <p:cNvPr id="7" name="TextBox 7"/>
            <p:cNvSpPr txBox="1"/>
            <p:nvPr/>
          </p:nvSpPr>
          <p:spPr>
            <a:xfrm>
              <a:off x="0" y="3924104"/>
              <a:ext cx="14449866" cy="635211"/>
            </a:xfrm>
            <a:prstGeom prst="rect">
              <a:avLst/>
            </a:prstGeom>
          </p:spPr>
          <p:txBody>
            <a:bodyPr lIns="0" tIns="0" rIns="0" bIns="0" rtlCol="0" anchor="t">
              <a:spAutoFit/>
            </a:bodyPr>
            <a:lstStyle/>
            <a:p>
              <a:pPr algn="ctr">
                <a:lnSpc>
                  <a:spcPts val="4060"/>
                </a:lnSpc>
                <a:spcBef>
                  <a:spcPct val="0"/>
                </a:spcBef>
              </a:pPr>
              <a:endParaRPr/>
            </a:p>
          </p:txBody>
        </p:sp>
      </p:grpSp>
      <p:sp>
        <p:nvSpPr>
          <p:cNvPr id="8" name="Freeform 8"/>
          <p:cNvSpPr/>
          <p:nvPr/>
        </p:nvSpPr>
        <p:spPr>
          <a:xfrm rot="-2166592">
            <a:off x="17595639" y="1866312"/>
            <a:ext cx="2485602" cy="6099638"/>
          </a:xfrm>
          <a:custGeom>
            <a:avLst/>
            <a:gdLst/>
            <a:ahLst/>
            <a:cxnLst/>
            <a:rect l="l" t="t" r="r" b="b"/>
            <a:pathLst>
              <a:path w="2485602" h="6099638">
                <a:moveTo>
                  <a:pt x="0" y="0"/>
                </a:moveTo>
                <a:lnTo>
                  <a:pt x="2485602" y="0"/>
                </a:lnTo>
                <a:lnTo>
                  <a:pt x="2485602" y="6099638"/>
                </a:lnTo>
                <a:lnTo>
                  <a:pt x="0" y="6099638"/>
                </a:lnTo>
                <a:lnTo>
                  <a:pt x="0" y="0"/>
                </a:lnTo>
                <a:close/>
              </a:path>
            </a:pathLst>
          </a:custGeom>
          <a:blipFill>
            <a:blip r:embed="rId5"/>
            <a:stretch>
              <a:fillRect/>
            </a:stretch>
          </a:blipFill>
        </p:spPr>
      </p:sp>
      <p:sp>
        <p:nvSpPr>
          <p:cNvPr id="9" name="Freeform 9">
            <a:hlinkClick r:id="rId6" action="ppaction://hlinksldjump"/>
          </p:cNvPr>
          <p:cNvSpPr/>
          <p:nvPr/>
        </p:nvSpPr>
        <p:spPr>
          <a:xfrm>
            <a:off x="1028700" y="1830341"/>
            <a:ext cx="4849147" cy="4855216"/>
          </a:xfrm>
          <a:custGeom>
            <a:avLst/>
            <a:gdLst/>
            <a:ahLst/>
            <a:cxnLst/>
            <a:rect l="l" t="t" r="r" b="b"/>
            <a:pathLst>
              <a:path w="4849147" h="4855216">
                <a:moveTo>
                  <a:pt x="0" y="0"/>
                </a:moveTo>
                <a:lnTo>
                  <a:pt x="4849147" y="0"/>
                </a:lnTo>
                <a:lnTo>
                  <a:pt x="4849147" y="4855216"/>
                </a:lnTo>
                <a:lnTo>
                  <a:pt x="0" y="4855216"/>
                </a:lnTo>
                <a:lnTo>
                  <a:pt x="0" y="0"/>
                </a:lnTo>
                <a:close/>
              </a:path>
            </a:pathLst>
          </a:custGeom>
          <a:blipFill>
            <a:blip r:embed="rId7"/>
            <a:stretch>
              <a:fillRect/>
            </a:stretch>
          </a:blipFill>
        </p:spPr>
      </p:sp>
      <p:sp>
        <p:nvSpPr>
          <p:cNvPr id="10" name="Freeform 10">
            <a:hlinkClick r:id="rId8" action="ppaction://hlinksldjump"/>
          </p:cNvPr>
          <p:cNvSpPr/>
          <p:nvPr/>
        </p:nvSpPr>
        <p:spPr>
          <a:xfrm>
            <a:off x="11969922" y="1830341"/>
            <a:ext cx="4849147" cy="4855216"/>
          </a:xfrm>
          <a:custGeom>
            <a:avLst/>
            <a:gdLst/>
            <a:ahLst/>
            <a:cxnLst/>
            <a:rect l="l" t="t" r="r" b="b"/>
            <a:pathLst>
              <a:path w="4849147" h="4855216">
                <a:moveTo>
                  <a:pt x="0" y="0"/>
                </a:moveTo>
                <a:lnTo>
                  <a:pt x="4849147" y="0"/>
                </a:lnTo>
                <a:lnTo>
                  <a:pt x="4849147" y="4855216"/>
                </a:lnTo>
                <a:lnTo>
                  <a:pt x="0" y="4855216"/>
                </a:lnTo>
                <a:lnTo>
                  <a:pt x="0" y="0"/>
                </a:lnTo>
                <a:close/>
              </a:path>
            </a:pathLst>
          </a:custGeom>
          <a:blipFill>
            <a:blip r:embed="rId7"/>
            <a:stretch>
              <a:fillRect/>
            </a:stretch>
          </a:blipFill>
        </p:spPr>
      </p:sp>
      <p:sp>
        <p:nvSpPr>
          <p:cNvPr id="11" name="Freeform 11">
            <a:hlinkClick r:id="rId9" action="ppaction://hlinksldjump"/>
          </p:cNvPr>
          <p:cNvSpPr/>
          <p:nvPr/>
        </p:nvSpPr>
        <p:spPr>
          <a:xfrm>
            <a:off x="6676401" y="1830341"/>
            <a:ext cx="4849147" cy="4855216"/>
          </a:xfrm>
          <a:custGeom>
            <a:avLst/>
            <a:gdLst/>
            <a:ahLst/>
            <a:cxnLst/>
            <a:rect l="l" t="t" r="r" b="b"/>
            <a:pathLst>
              <a:path w="4849147" h="4855216">
                <a:moveTo>
                  <a:pt x="0" y="0"/>
                </a:moveTo>
                <a:lnTo>
                  <a:pt x="4849147" y="0"/>
                </a:lnTo>
                <a:lnTo>
                  <a:pt x="4849147" y="4855216"/>
                </a:lnTo>
                <a:lnTo>
                  <a:pt x="0" y="4855216"/>
                </a:lnTo>
                <a:lnTo>
                  <a:pt x="0" y="0"/>
                </a:lnTo>
                <a:close/>
              </a:path>
            </a:pathLst>
          </a:custGeom>
          <a:blipFill>
            <a:blip r:embed="rId7"/>
            <a:stretch>
              <a:fillRect/>
            </a:stretch>
          </a:blipFill>
        </p:spPr>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6475304" y="1992854"/>
            <a:ext cx="11371456" cy="368427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c) ...như một phản ứng nghề nghiệp, tất cả các dữ liệu được xâu lại để bật lên thông tin chủ yếu này: ma sơ Giám đốc đã giấu ai đó - những ai đó - trong nhà nguyện kia vào lúc chúng tôi vừa hành quân đến đây. Ai?</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20</a:t>
            </a:r>
          </a:p>
        </p:txBody>
      </p:sp>
      <p:sp>
        <p:nvSpPr>
          <p:cNvPr id="7" name="TextBox 7"/>
          <p:cNvSpPr txBox="1"/>
          <p:nvPr/>
        </p:nvSpPr>
        <p:spPr>
          <a:xfrm>
            <a:off x="10955687" y="1127048"/>
            <a:ext cx="2286565" cy="854075"/>
          </a:xfrm>
          <a:prstGeom prst="rect">
            <a:avLst/>
          </a:prstGeom>
        </p:spPr>
        <p:txBody>
          <a:bodyPr lIns="0" tIns="0" rIns="0" bIns="0" rtlCol="0" anchor="t">
            <a:spAutoFit/>
          </a:bodyPr>
          <a:lstStyle/>
          <a:p>
            <a:pPr algn="just">
              <a:lnSpc>
                <a:spcPts val="7000"/>
              </a:lnSpc>
              <a:spcBef>
                <a:spcPct val="0"/>
              </a:spcBef>
            </a:pPr>
            <a:r>
              <a:rPr lang="en-US" sz="5000" b="1" i="1">
                <a:solidFill>
                  <a:srgbClr val="000000"/>
                </a:solidFill>
                <a:latin typeface="Faustina Bold Italics"/>
                <a:ea typeface="Faustina Bold Italics"/>
                <a:cs typeface="Faustina Bold Italics"/>
                <a:sym typeface="Faustina Bold Italics"/>
              </a:rPr>
              <a:t>Bài tập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4000"/>
            </a:blip>
            <a:stretch>
              <a:fillRect/>
            </a:stretch>
          </a:blipFill>
        </p:spPr>
      </p:sp>
      <p:sp>
        <p:nvSpPr>
          <p:cNvPr id="3" name="Freeform 3"/>
          <p:cNvSpPr/>
          <p:nvPr/>
        </p:nvSpPr>
        <p:spPr>
          <a:xfrm rot="3465187">
            <a:off x="14888701" y="5143500"/>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3">
              <a:alphaModFix amt="29000"/>
            </a:blip>
            <a:stretch>
              <a:fillRect/>
            </a:stretch>
          </a:blipFill>
        </p:spPr>
      </p:sp>
      <p:sp>
        <p:nvSpPr>
          <p:cNvPr id="4" name="Freeform 4"/>
          <p:cNvSpPr/>
          <p:nvPr/>
        </p:nvSpPr>
        <p:spPr>
          <a:xfrm rot="-3987126">
            <a:off x="9186590" y="7625238"/>
            <a:ext cx="838392" cy="2579669"/>
          </a:xfrm>
          <a:custGeom>
            <a:avLst/>
            <a:gdLst/>
            <a:ahLst/>
            <a:cxnLst/>
            <a:rect l="l" t="t" r="r" b="b"/>
            <a:pathLst>
              <a:path w="838392" h="2579669">
                <a:moveTo>
                  <a:pt x="0" y="0"/>
                </a:moveTo>
                <a:lnTo>
                  <a:pt x="838393" y="0"/>
                </a:lnTo>
                <a:lnTo>
                  <a:pt x="838393" y="2579669"/>
                </a:lnTo>
                <a:lnTo>
                  <a:pt x="0" y="2579669"/>
                </a:lnTo>
                <a:lnTo>
                  <a:pt x="0" y="0"/>
                </a:lnTo>
                <a:close/>
              </a:path>
            </a:pathLst>
          </a:custGeom>
          <a:blipFill>
            <a:blip r:embed="rId3">
              <a:alphaModFix amt="29000"/>
            </a:blip>
            <a:stretch>
              <a:fillRect/>
            </a:stretch>
          </a:blipFill>
        </p:spPr>
      </p:sp>
      <p:sp>
        <p:nvSpPr>
          <p:cNvPr id="5" name="TextBox 5"/>
          <p:cNvSpPr txBox="1"/>
          <p:nvPr/>
        </p:nvSpPr>
        <p:spPr>
          <a:xfrm>
            <a:off x="204867" y="689100"/>
            <a:ext cx="17869533" cy="2198370"/>
          </a:xfrm>
          <a:prstGeom prst="rect">
            <a:avLst/>
          </a:prstGeom>
        </p:spPr>
        <p:txBody>
          <a:bodyPr lIns="0" tIns="0" rIns="0" bIns="0" rtlCol="0" anchor="t">
            <a:spAutoFit/>
          </a:bodyPr>
          <a:lstStyle/>
          <a:p>
            <a:pPr algn="just">
              <a:lnSpc>
                <a:spcPts val="5880"/>
              </a:lnSpc>
              <a:spcBef>
                <a:spcPct val="0"/>
              </a:spcBef>
            </a:pPr>
            <a:r>
              <a:rPr lang="en-US" sz="4200" i="1">
                <a:solidFill>
                  <a:srgbClr val="000000"/>
                </a:solidFill>
                <a:latin typeface="Faustina Italics"/>
                <a:ea typeface="Faustina Italics"/>
                <a:cs typeface="Faustina Italics"/>
                <a:sym typeface="Faustina Italics"/>
              </a:rPr>
              <a:t>c) ...</a:t>
            </a:r>
            <a:r>
              <a:rPr lang="en-US" sz="4200" b="1" i="1">
                <a:solidFill>
                  <a:srgbClr val="000000"/>
                </a:solidFill>
                <a:latin typeface="Faustina Bold Italics"/>
                <a:ea typeface="Faustina Bold Italics"/>
                <a:cs typeface="Faustina Bold Italics"/>
                <a:sym typeface="Faustina Bold Italics"/>
              </a:rPr>
              <a:t>như một phản ứng nghề nghiệp</a:t>
            </a:r>
            <a:r>
              <a:rPr lang="en-US" sz="4200" i="1">
                <a:solidFill>
                  <a:srgbClr val="000000"/>
                </a:solidFill>
                <a:latin typeface="Faustina Italics"/>
                <a:ea typeface="Faustina Italics"/>
                <a:cs typeface="Faustina Italics"/>
                <a:sym typeface="Faustina Italics"/>
              </a:rPr>
              <a:t>, tất cả các dữ liệu được xâu lại để bật lên thông tin chủ yếu này: ma sơ Giám đốc đã giấu ai đó - </a:t>
            </a:r>
            <a:r>
              <a:rPr lang="en-US" sz="4200" b="1" i="1">
                <a:solidFill>
                  <a:srgbClr val="000000"/>
                </a:solidFill>
                <a:latin typeface="Faustina Bold Italics"/>
                <a:ea typeface="Faustina Bold Italics"/>
                <a:cs typeface="Faustina Bold Italics"/>
                <a:sym typeface="Faustina Bold Italics"/>
              </a:rPr>
              <a:t>những ai đó</a:t>
            </a:r>
            <a:r>
              <a:rPr lang="en-US" sz="4200" i="1">
                <a:solidFill>
                  <a:srgbClr val="000000"/>
                </a:solidFill>
                <a:latin typeface="Faustina Italics"/>
                <a:ea typeface="Faustina Italics"/>
                <a:cs typeface="Faustina Italics"/>
                <a:sym typeface="Faustina Italics"/>
              </a:rPr>
              <a:t> - trong nhà nguyện kia vào lúc chúng tôi vừa hành quân đến đây. Ai?</a:t>
            </a:r>
          </a:p>
        </p:txBody>
      </p:sp>
      <p:sp>
        <p:nvSpPr>
          <p:cNvPr id="6" name="TextBox 6"/>
          <p:cNvSpPr txBox="1"/>
          <p:nvPr/>
        </p:nvSpPr>
        <p:spPr>
          <a:xfrm>
            <a:off x="204867" y="3474014"/>
            <a:ext cx="18083133" cy="3601085"/>
          </a:xfrm>
          <a:prstGeom prst="rect">
            <a:avLst/>
          </a:prstGeom>
        </p:spPr>
        <p:txBody>
          <a:bodyPr lIns="0" tIns="0" rIns="0" bIns="0" rtlCol="0" anchor="t">
            <a:spAutoFit/>
          </a:bodyPr>
          <a:lstStyle/>
          <a:p>
            <a:pPr algn="just">
              <a:lnSpc>
                <a:spcPts val="5739"/>
              </a:lnSpc>
            </a:pPr>
            <a:r>
              <a:rPr lang="en-US" sz="4099">
                <a:solidFill>
                  <a:srgbClr val="000000"/>
                </a:solidFill>
                <a:latin typeface="Faustina"/>
                <a:ea typeface="Faustina"/>
                <a:cs typeface="Faustina"/>
                <a:sym typeface="Faustina"/>
              </a:rPr>
              <a:t>=&gt; Tác dụng: Bổ sung ý nghĩa phụ chú cho thành phần chính của câu. Trong đoạn trích, thành phần chêm xen như một phản ứng nghề nghiệp phụ chú thêm cho ý nghĩa của “rất nhanh”; thành phần chêm xen những ai đó phụ chú thêm về ý nghĩa số lượng cho “ai đó”.</a:t>
            </a:r>
          </a:p>
          <a:p>
            <a:pPr algn="just">
              <a:lnSpc>
                <a:spcPts val="5739"/>
              </a:lnSpc>
              <a:spcBef>
                <a:spcPct val="0"/>
              </a:spcBef>
            </a:pPr>
            <a:endParaRPr lang="en-US" sz="4099">
              <a:solidFill>
                <a:srgbClr val="000000"/>
              </a:solidFill>
              <a:latin typeface="Faustina"/>
              <a:ea typeface="Faustina"/>
              <a:cs typeface="Faustina"/>
              <a:sym typeface="Faustina"/>
            </a:endParaRP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04143">
            <a:off x="-3847171" y="-597014"/>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sp>
        <p:nvSpPr>
          <p:cNvPr id="4" name="Freeform 4"/>
          <p:cNvSpPr/>
          <p:nvPr/>
        </p:nvSpPr>
        <p:spPr>
          <a:xfrm rot="2700000">
            <a:off x="14075501" y="4395876"/>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graphicFrame>
        <p:nvGraphicFramePr>
          <p:cNvPr id="5" name="Table 5"/>
          <p:cNvGraphicFramePr>
            <a:graphicFrameLocks noGrp="1"/>
          </p:cNvGraphicFramePr>
          <p:nvPr/>
        </p:nvGraphicFramePr>
        <p:xfrm>
          <a:off x="1038225" y="1410081"/>
          <a:ext cx="16211550" cy="7179269"/>
        </p:xfrm>
        <a:graphic>
          <a:graphicData uri="http://schemas.openxmlformats.org/drawingml/2006/table">
            <a:tbl>
              <a:tblPr/>
              <a:tblGrid>
                <a:gridCol w="3242310">
                  <a:extLst>
                    <a:ext uri="{9D8B030D-6E8A-4147-A177-3AD203B41FA5}">
                      <a16:colId xmlns:a16="http://schemas.microsoft.com/office/drawing/2014/main" val="20000"/>
                    </a:ext>
                  </a:extLst>
                </a:gridCol>
                <a:gridCol w="3242310">
                  <a:extLst>
                    <a:ext uri="{9D8B030D-6E8A-4147-A177-3AD203B41FA5}">
                      <a16:colId xmlns:a16="http://schemas.microsoft.com/office/drawing/2014/main" val="20001"/>
                    </a:ext>
                  </a:extLst>
                </a:gridCol>
                <a:gridCol w="3242310">
                  <a:extLst>
                    <a:ext uri="{9D8B030D-6E8A-4147-A177-3AD203B41FA5}">
                      <a16:colId xmlns:a16="http://schemas.microsoft.com/office/drawing/2014/main" val="20002"/>
                    </a:ext>
                  </a:extLst>
                </a:gridCol>
                <a:gridCol w="3242310">
                  <a:extLst>
                    <a:ext uri="{9D8B030D-6E8A-4147-A177-3AD203B41FA5}">
                      <a16:colId xmlns:a16="http://schemas.microsoft.com/office/drawing/2014/main" val="20003"/>
                    </a:ext>
                  </a:extLst>
                </a:gridCol>
                <a:gridCol w="3242310">
                  <a:extLst>
                    <a:ext uri="{9D8B030D-6E8A-4147-A177-3AD203B41FA5}">
                      <a16:colId xmlns:a16="http://schemas.microsoft.com/office/drawing/2014/main" val="20004"/>
                    </a:ext>
                  </a:extLst>
                </a:gridCol>
              </a:tblGrid>
              <a:tr h="1251095">
                <a:tc gridSpan="5">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extLst>
                  <a:ext uri="{0D108BD9-81ED-4DB2-BD59-A6C34878D82A}">
                    <a16:rowId xmlns:a16="http://schemas.microsoft.com/office/drawing/2014/main" val="10000"/>
                  </a:ext>
                </a:extLst>
              </a:tr>
              <a:tr h="2273931">
                <a:tc rowSpan="5" gridSpan="5">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1"/>
                  </a:ext>
                </a:extLst>
              </a:tr>
              <a:tr h="913561">
                <a:tc gridSpan="5"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2"/>
                  </a:ext>
                </a:extLst>
              </a:tr>
              <a:tr h="913561">
                <a:tc gridSpan="5"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3"/>
                  </a:ext>
                </a:extLst>
              </a:tr>
              <a:tr h="913561">
                <a:tc gridSpan="5"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4"/>
                  </a:ext>
                </a:extLst>
              </a:tr>
              <a:tr h="913561">
                <a:tc gridSpan="5"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1038225" y="180975"/>
            <a:ext cx="16211550" cy="1229106"/>
          </a:xfrm>
          <a:prstGeom prst="rect">
            <a:avLst/>
          </a:prstGeom>
        </p:spPr>
        <p:txBody>
          <a:bodyPr lIns="0" tIns="0" rIns="0" bIns="0" rtlCol="0" anchor="t">
            <a:spAutoFit/>
          </a:bodyPr>
          <a:lstStyle/>
          <a:p>
            <a:pPr algn="ctr">
              <a:lnSpc>
                <a:spcPts val="9207"/>
              </a:lnSpc>
            </a:pPr>
            <a:r>
              <a:rPr lang="en-US" sz="9300">
                <a:solidFill>
                  <a:srgbClr val="517EA4"/>
                </a:solidFill>
                <a:latin typeface="Dancing Script"/>
                <a:ea typeface="Dancing Script"/>
                <a:cs typeface="Dancing Script"/>
                <a:sym typeface="Dancing Script"/>
              </a:rPr>
              <a:t>Thực hành</a:t>
            </a:r>
          </a:p>
        </p:txBody>
      </p:sp>
      <p:grpSp>
        <p:nvGrpSpPr>
          <p:cNvPr id="7" name="Group 7"/>
          <p:cNvGrpSpPr/>
          <p:nvPr/>
        </p:nvGrpSpPr>
        <p:grpSpPr>
          <a:xfrm>
            <a:off x="11723824" y="8780372"/>
            <a:ext cx="5535476" cy="986790"/>
            <a:chOff x="0" y="0"/>
            <a:chExt cx="8206019" cy="1462859"/>
          </a:xfrm>
        </p:grpSpPr>
        <p:sp>
          <p:nvSpPr>
            <p:cNvPr id="8" name="Freeform 8"/>
            <p:cNvSpPr/>
            <p:nvPr/>
          </p:nvSpPr>
          <p:spPr>
            <a:xfrm>
              <a:off x="0" y="0"/>
              <a:ext cx="8206018" cy="1462859"/>
            </a:xfrm>
            <a:custGeom>
              <a:avLst/>
              <a:gdLst/>
              <a:ahLst/>
              <a:cxnLst/>
              <a:rect l="l" t="t" r="r" b="b"/>
              <a:pathLst>
                <a:path w="8206018" h="1462859">
                  <a:moveTo>
                    <a:pt x="41958" y="0"/>
                  </a:moveTo>
                  <a:lnTo>
                    <a:pt x="8164061" y="0"/>
                  </a:lnTo>
                  <a:cubicBezTo>
                    <a:pt x="8187234" y="0"/>
                    <a:pt x="8206018" y="18785"/>
                    <a:pt x="8206018" y="41958"/>
                  </a:cubicBezTo>
                  <a:lnTo>
                    <a:pt x="8206018" y="1420901"/>
                  </a:lnTo>
                  <a:cubicBezTo>
                    <a:pt x="8206018" y="1444073"/>
                    <a:pt x="8187234" y="1462859"/>
                    <a:pt x="8164061" y="1462859"/>
                  </a:cubicBezTo>
                  <a:lnTo>
                    <a:pt x="41958" y="1462859"/>
                  </a:lnTo>
                  <a:cubicBezTo>
                    <a:pt x="18785" y="1462859"/>
                    <a:pt x="0" y="1444073"/>
                    <a:pt x="0" y="1420901"/>
                  </a:cubicBezTo>
                  <a:lnTo>
                    <a:pt x="0" y="41958"/>
                  </a:lnTo>
                  <a:cubicBezTo>
                    <a:pt x="0" y="18785"/>
                    <a:pt x="18785" y="0"/>
                    <a:pt x="41958" y="0"/>
                  </a:cubicBezTo>
                  <a:close/>
                </a:path>
              </a:pathLst>
            </a:custGeom>
            <a:solidFill>
              <a:srgbClr val="FFFAF5"/>
            </a:solidFill>
            <a:ln w="19050" cap="rnd">
              <a:solidFill>
                <a:srgbClr val="B3A183"/>
              </a:solidFill>
              <a:prstDash val="sysDot"/>
              <a:round/>
            </a:ln>
          </p:spPr>
        </p:sp>
        <p:sp>
          <p:nvSpPr>
            <p:cNvPr id="9" name="TextBox 9"/>
            <p:cNvSpPr txBox="1"/>
            <p:nvPr/>
          </p:nvSpPr>
          <p:spPr>
            <a:xfrm>
              <a:off x="0" y="-28575"/>
              <a:ext cx="8206019" cy="1491434"/>
            </a:xfrm>
            <a:prstGeom prst="rect">
              <a:avLst/>
            </a:prstGeom>
          </p:spPr>
          <p:txBody>
            <a:bodyPr lIns="254000" tIns="254000" rIns="254000" bIns="254000" rtlCol="0" anchor="ctr"/>
            <a:lstStyle/>
            <a:p>
              <a:pPr algn="l">
                <a:lnSpc>
                  <a:spcPts val="2100"/>
                </a:lnSpc>
              </a:pPr>
              <a:r>
                <a:rPr lang="en-US" sz="1500">
                  <a:solidFill>
                    <a:srgbClr val="517EA4"/>
                  </a:solidFill>
                  <a:latin typeface="Muli"/>
                  <a:ea typeface="Muli"/>
                  <a:cs typeface="Muli"/>
                  <a:sym typeface="Muli"/>
                </a:rPr>
                <a:t>Đánh dấu hai ô trở lên, nhấp chuột phải rồi chọn "Gộp ô"</a:t>
              </a:r>
            </a:p>
            <a:p>
              <a:pPr algn="l">
                <a:lnSpc>
                  <a:spcPts val="2100"/>
                </a:lnSpc>
              </a:pPr>
              <a:r>
                <a:rPr lang="en-US" sz="1500">
                  <a:solidFill>
                    <a:srgbClr val="517EA4"/>
                  </a:solidFill>
                  <a:latin typeface="Muli"/>
                  <a:ea typeface="Muli"/>
                  <a:cs typeface="Muli"/>
                  <a:sym typeface="Muli"/>
                </a:rPr>
                <a:t>để sắp xếp bảng theo nhu cầu của bạn!</a:t>
              </a:r>
            </a:p>
          </p:txBody>
        </p:sp>
      </p:grpSp>
      <p:grpSp>
        <p:nvGrpSpPr>
          <p:cNvPr id="10" name="Group 10"/>
          <p:cNvGrpSpPr/>
          <p:nvPr/>
        </p:nvGrpSpPr>
        <p:grpSpPr>
          <a:xfrm>
            <a:off x="7591425" y="9258300"/>
            <a:ext cx="3086100" cy="421751"/>
            <a:chOff x="0" y="0"/>
            <a:chExt cx="812800" cy="111078"/>
          </a:xfrm>
        </p:grpSpPr>
        <p:sp>
          <p:nvSpPr>
            <p:cNvPr id="11" name="Freeform 11"/>
            <p:cNvSpPr/>
            <p:nvPr/>
          </p:nvSpPr>
          <p:spPr>
            <a:xfrm>
              <a:off x="0" y="0"/>
              <a:ext cx="812800" cy="111078"/>
            </a:xfrm>
            <a:custGeom>
              <a:avLst/>
              <a:gdLst/>
              <a:ahLst/>
              <a:cxnLst/>
              <a:rect l="l" t="t" r="r" b="b"/>
              <a:pathLst>
                <a:path w="812800" h="111078">
                  <a:moveTo>
                    <a:pt x="0" y="0"/>
                  </a:moveTo>
                  <a:lnTo>
                    <a:pt x="812800" y="0"/>
                  </a:lnTo>
                  <a:lnTo>
                    <a:pt x="812800" y="111078"/>
                  </a:lnTo>
                  <a:lnTo>
                    <a:pt x="0" y="111078"/>
                  </a:lnTo>
                  <a:close/>
                </a:path>
              </a:pathLst>
            </a:custGeom>
            <a:solidFill>
              <a:srgbClr val="B3A183"/>
            </a:solidFill>
          </p:spPr>
        </p:sp>
        <p:sp>
          <p:nvSpPr>
            <p:cNvPr id="12" name="TextBox 12"/>
            <p:cNvSpPr txBox="1"/>
            <p:nvPr/>
          </p:nvSpPr>
          <p:spPr>
            <a:xfrm>
              <a:off x="0" y="-28575"/>
              <a:ext cx="812800" cy="139653"/>
            </a:xfrm>
            <a:prstGeom prst="rect">
              <a:avLst/>
            </a:prstGeom>
          </p:spPr>
          <p:txBody>
            <a:bodyPr lIns="50800" tIns="50800" rIns="50800" bIns="50800" rtlCol="0" anchor="ctr"/>
            <a:lstStyle/>
            <a:p>
              <a:pPr algn="ctr">
                <a:lnSpc>
                  <a:spcPts val="2100"/>
                </a:lnSpc>
              </a:pPr>
              <a:r>
                <a:rPr lang="en-US" sz="1500" b="1" u="sng">
                  <a:solidFill>
                    <a:srgbClr val="FFFAF5"/>
                  </a:solidFill>
                  <a:latin typeface="Muli Bold"/>
                  <a:ea typeface="Muli Bold"/>
                  <a:cs typeface="Muli Bold"/>
                  <a:sym typeface="Muli Bold"/>
                  <a:hlinkClick r:id="rId4" action="ppaction://hlinksldjump"/>
                </a:rPr>
                <a:t>Quay lại Trang Chương trình</a:t>
              </a:r>
            </a:p>
          </p:txBody>
        </p:sp>
      </p:grpSp>
      <p:sp>
        <p:nvSpPr>
          <p:cNvPr id="13" name="TextBox 13"/>
          <p:cNvSpPr txBox="1"/>
          <p:nvPr/>
        </p:nvSpPr>
        <p:spPr>
          <a:xfrm>
            <a:off x="4688117" y="2916745"/>
            <a:ext cx="9734550" cy="4768216"/>
          </a:xfrm>
          <a:prstGeom prst="rect">
            <a:avLst/>
          </a:prstGeom>
        </p:spPr>
        <p:txBody>
          <a:bodyPr lIns="0" tIns="0" rIns="0" bIns="0" rtlCol="0" anchor="t">
            <a:spAutoFit/>
          </a:bodyPr>
          <a:lstStyle/>
          <a:p>
            <a:pPr algn="l">
              <a:lnSpc>
                <a:spcPts val="7559"/>
              </a:lnSpc>
              <a:spcBef>
                <a:spcPct val="0"/>
              </a:spcBef>
            </a:pPr>
            <a:r>
              <a:rPr lang="en-US" sz="5399" b="1">
                <a:solidFill>
                  <a:srgbClr val="517EA4"/>
                </a:solidFill>
                <a:latin typeface="Faustina Bold"/>
                <a:ea typeface="Faustina Bold"/>
                <a:cs typeface="Faustina Bold"/>
                <a:sym typeface="Faustina Bold"/>
              </a:rPr>
              <a:t>a) </a:t>
            </a:r>
          </a:p>
          <a:p>
            <a:pPr algn="l">
              <a:lnSpc>
                <a:spcPts val="7559"/>
              </a:lnSpc>
              <a:spcBef>
                <a:spcPct val="0"/>
              </a:spcBef>
            </a:pPr>
            <a:r>
              <a:rPr lang="en-US" sz="5399" b="1">
                <a:solidFill>
                  <a:srgbClr val="517EA4"/>
                </a:solidFill>
                <a:latin typeface="Faustina Bold"/>
                <a:ea typeface="Faustina Bold"/>
                <a:cs typeface="Faustina Bold"/>
                <a:sym typeface="Faustina Bold"/>
              </a:rPr>
              <a:t>Cô gái như chùm hoa lặng lẽ</a:t>
            </a:r>
          </a:p>
          <a:p>
            <a:pPr algn="l">
              <a:lnSpc>
                <a:spcPts val="7559"/>
              </a:lnSpc>
              <a:spcBef>
                <a:spcPct val="0"/>
              </a:spcBef>
            </a:pPr>
            <a:r>
              <a:rPr lang="en-US" sz="5399" b="1">
                <a:solidFill>
                  <a:srgbClr val="517EA4"/>
                </a:solidFill>
                <a:latin typeface="Faustina Bold"/>
                <a:ea typeface="Faustina Bold"/>
                <a:cs typeface="Faustina Bold"/>
                <a:sym typeface="Faustina Bold"/>
              </a:rPr>
              <a:t>Nhờ hương thơm nói hộ tình yêu</a:t>
            </a:r>
          </a:p>
          <a:p>
            <a:pPr algn="l">
              <a:lnSpc>
                <a:spcPts val="7559"/>
              </a:lnSpc>
              <a:spcBef>
                <a:spcPct val="0"/>
              </a:spcBef>
            </a:pPr>
            <a:r>
              <a:rPr lang="en-US" sz="5399" b="1">
                <a:solidFill>
                  <a:srgbClr val="517EA4"/>
                </a:solidFill>
                <a:latin typeface="Faustina Bold"/>
                <a:ea typeface="Faustina Bold"/>
                <a:cs typeface="Faustina Bold"/>
                <a:sym typeface="Faustina Bold"/>
              </a:rPr>
              <a:t>(Anh vô tình anh chẳng biết điều</a:t>
            </a:r>
          </a:p>
          <a:p>
            <a:pPr algn="l">
              <a:lnSpc>
                <a:spcPts val="7559"/>
              </a:lnSpc>
              <a:spcBef>
                <a:spcPct val="0"/>
              </a:spcBef>
            </a:pPr>
            <a:r>
              <a:rPr lang="en-US" sz="5399" b="1">
                <a:solidFill>
                  <a:srgbClr val="517EA4"/>
                </a:solidFill>
                <a:latin typeface="Faustina Bold"/>
                <a:ea typeface="Faustina Bold"/>
                <a:cs typeface="Faustina Bold"/>
                <a:sym typeface="Faustina Bold"/>
              </a:rPr>
              <a:t>Tôi đã đến với anh rồi đấy... )</a:t>
            </a:r>
          </a:p>
        </p:txBody>
      </p:sp>
      <p:sp>
        <p:nvSpPr>
          <p:cNvPr id="14" name="TextBox 1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3574847" y="4727936"/>
            <a:ext cx="10502725" cy="8691005"/>
          </a:xfrm>
          <a:custGeom>
            <a:avLst/>
            <a:gdLst/>
            <a:ahLst/>
            <a:cxnLst/>
            <a:rect l="l" t="t" r="r" b="b"/>
            <a:pathLst>
              <a:path w="10502725" h="8691005">
                <a:moveTo>
                  <a:pt x="0" y="8691005"/>
                </a:moveTo>
                <a:lnTo>
                  <a:pt x="10502725" y="8691005"/>
                </a:lnTo>
                <a:lnTo>
                  <a:pt x="10502725" y="0"/>
                </a:lnTo>
                <a:lnTo>
                  <a:pt x="0" y="0"/>
                </a:lnTo>
                <a:lnTo>
                  <a:pt x="0" y="8691005"/>
                </a:lnTo>
                <a:close/>
              </a:path>
            </a:pathLst>
          </a:custGeom>
          <a:blipFill>
            <a:blip r:embed="rId2">
              <a:alphaModFix amt="37000"/>
            </a:blip>
            <a:stretch>
              <a:fillRect/>
            </a:stretch>
          </a:blipFill>
        </p:spPr>
      </p:sp>
      <p:sp>
        <p:nvSpPr>
          <p:cNvPr id="3" name="Freeform 3"/>
          <p:cNvSpPr/>
          <p:nvPr/>
        </p:nvSpPr>
        <p:spPr>
          <a:xfrm rot="2918262" flipV="1">
            <a:off x="13956764" y="-1264983"/>
            <a:ext cx="8102860" cy="6705116"/>
          </a:xfrm>
          <a:custGeom>
            <a:avLst/>
            <a:gdLst/>
            <a:ahLst/>
            <a:cxnLst/>
            <a:rect l="l" t="t" r="r" b="b"/>
            <a:pathLst>
              <a:path w="8102860" h="6705116">
                <a:moveTo>
                  <a:pt x="0" y="6705116"/>
                </a:moveTo>
                <a:lnTo>
                  <a:pt x="8102860" y="6705116"/>
                </a:lnTo>
                <a:lnTo>
                  <a:pt x="8102860" y="0"/>
                </a:lnTo>
                <a:lnTo>
                  <a:pt x="0" y="0"/>
                </a:lnTo>
                <a:lnTo>
                  <a:pt x="0" y="6705116"/>
                </a:lnTo>
                <a:close/>
              </a:path>
            </a:pathLst>
          </a:custGeom>
          <a:blipFill>
            <a:blip r:embed="rId3">
              <a:alphaModFix amt="37000"/>
            </a:blip>
            <a:stretch>
              <a:fillRect/>
            </a:stretch>
          </a:blipFill>
        </p:spPr>
      </p:sp>
      <p:sp>
        <p:nvSpPr>
          <p:cNvPr id="4" name="TextBox 4"/>
          <p:cNvSpPr txBox="1"/>
          <p:nvPr/>
        </p:nvSpPr>
        <p:spPr>
          <a:xfrm>
            <a:off x="0" y="2299061"/>
            <a:ext cx="18288000" cy="4772025"/>
          </a:xfrm>
          <a:prstGeom prst="rect">
            <a:avLst/>
          </a:prstGeom>
        </p:spPr>
        <p:txBody>
          <a:bodyPr lIns="0" tIns="0" rIns="0" bIns="0" rtlCol="0" anchor="t">
            <a:spAutoFit/>
          </a:bodyPr>
          <a:lstStyle/>
          <a:p>
            <a:pPr algn="just">
              <a:lnSpc>
                <a:spcPts val="6299"/>
              </a:lnSpc>
              <a:spcBef>
                <a:spcPct val="0"/>
              </a:spcBef>
            </a:pPr>
            <a:r>
              <a:rPr lang="en-US" sz="4500" b="1">
                <a:solidFill>
                  <a:srgbClr val="000000"/>
                </a:solidFill>
                <a:latin typeface="Faustina Bold"/>
                <a:ea typeface="Faustina Bold"/>
                <a:cs typeface="Faustina Bold"/>
                <a:sym typeface="Faustina Bold"/>
              </a:rPr>
              <a:t>Nhà thơ đã sử dụng chêm xen bằng hình thức đặt trong dấu ngoặc đơn. Đây là hình thức thường được sử dụng trong thơ.</a:t>
            </a:r>
          </a:p>
          <a:p>
            <a:pPr algn="just">
              <a:lnSpc>
                <a:spcPts val="6299"/>
              </a:lnSpc>
              <a:spcBef>
                <a:spcPct val="0"/>
              </a:spcBef>
            </a:pPr>
            <a:r>
              <a:rPr lang="en-US" sz="4500" b="1">
                <a:solidFill>
                  <a:srgbClr val="000000"/>
                </a:solidFill>
                <a:latin typeface="Faustina Bold"/>
                <a:ea typeface="Faustina Bold"/>
                <a:cs typeface="Faustina Bold"/>
                <a:sym typeface="Faustina Bold"/>
              </a:rPr>
              <a:t>=&gt;  Tác dụng: thành phần chêm xen có tác dụng biểu cảm, làm tăng sức gợi mở cho lời tỏ tình bất ngờ như một sự trách móc dễ thương của cô gái (Anh vô tình anh chẳng biết điều); để rồi thú nhận một tình cảm đặc biệt dành cho chàng trai thật dễ thương (Tôi đã đến với anh rồi đấy…)</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604143">
            <a:off x="-3847171" y="-597014"/>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sp>
        <p:nvSpPr>
          <p:cNvPr id="4" name="Freeform 4"/>
          <p:cNvSpPr/>
          <p:nvPr/>
        </p:nvSpPr>
        <p:spPr>
          <a:xfrm rot="2700000">
            <a:off x="14075501" y="4395876"/>
            <a:ext cx="5655539" cy="8332286"/>
          </a:xfrm>
          <a:custGeom>
            <a:avLst/>
            <a:gdLst/>
            <a:ahLst/>
            <a:cxnLst/>
            <a:rect l="l" t="t" r="r" b="b"/>
            <a:pathLst>
              <a:path w="5655539" h="8332286">
                <a:moveTo>
                  <a:pt x="0" y="0"/>
                </a:moveTo>
                <a:lnTo>
                  <a:pt x="5655539" y="0"/>
                </a:lnTo>
                <a:lnTo>
                  <a:pt x="5655539" y="8332286"/>
                </a:lnTo>
                <a:lnTo>
                  <a:pt x="0" y="8332286"/>
                </a:lnTo>
                <a:lnTo>
                  <a:pt x="0" y="0"/>
                </a:lnTo>
                <a:close/>
              </a:path>
            </a:pathLst>
          </a:custGeom>
          <a:blipFill>
            <a:blip r:embed="rId3"/>
            <a:stretch>
              <a:fillRect/>
            </a:stretch>
          </a:blipFill>
        </p:spPr>
      </p:sp>
      <p:graphicFrame>
        <p:nvGraphicFramePr>
          <p:cNvPr id="5" name="Table 5"/>
          <p:cNvGraphicFramePr>
            <a:graphicFrameLocks noGrp="1"/>
          </p:cNvGraphicFramePr>
          <p:nvPr/>
        </p:nvGraphicFramePr>
        <p:xfrm>
          <a:off x="1038225" y="1410081"/>
          <a:ext cx="16211550" cy="7179269"/>
        </p:xfrm>
        <a:graphic>
          <a:graphicData uri="http://schemas.openxmlformats.org/drawingml/2006/table">
            <a:tbl>
              <a:tblPr/>
              <a:tblGrid>
                <a:gridCol w="3242310">
                  <a:extLst>
                    <a:ext uri="{9D8B030D-6E8A-4147-A177-3AD203B41FA5}">
                      <a16:colId xmlns:a16="http://schemas.microsoft.com/office/drawing/2014/main" val="20000"/>
                    </a:ext>
                  </a:extLst>
                </a:gridCol>
                <a:gridCol w="3242310">
                  <a:extLst>
                    <a:ext uri="{9D8B030D-6E8A-4147-A177-3AD203B41FA5}">
                      <a16:colId xmlns:a16="http://schemas.microsoft.com/office/drawing/2014/main" val="20001"/>
                    </a:ext>
                  </a:extLst>
                </a:gridCol>
                <a:gridCol w="3242310">
                  <a:extLst>
                    <a:ext uri="{9D8B030D-6E8A-4147-A177-3AD203B41FA5}">
                      <a16:colId xmlns:a16="http://schemas.microsoft.com/office/drawing/2014/main" val="20002"/>
                    </a:ext>
                  </a:extLst>
                </a:gridCol>
                <a:gridCol w="3242310">
                  <a:extLst>
                    <a:ext uri="{9D8B030D-6E8A-4147-A177-3AD203B41FA5}">
                      <a16:colId xmlns:a16="http://schemas.microsoft.com/office/drawing/2014/main" val="20003"/>
                    </a:ext>
                  </a:extLst>
                </a:gridCol>
                <a:gridCol w="3242310">
                  <a:extLst>
                    <a:ext uri="{9D8B030D-6E8A-4147-A177-3AD203B41FA5}">
                      <a16:colId xmlns:a16="http://schemas.microsoft.com/office/drawing/2014/main" val="20004"/>
                    </a:ext>
                  </a:extLst>
                </a:gridCol>
              </a:tblGrid>
              <a:tr h="1251095">
                <a:tc gridSpan="5">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tc hMerge="1">
                  <a:txBody>
                    <a:bodyPr/>
                    <a:lstStyle/>
                    <a:p>
                      <a:pPr algn="ctr">
                        <a:lnSpc>
                          <a:spcPts val="6719"/>
                        </a:lnSpc>
                        <a:defRPr/>
                      </a:pPr>
                      <a:r>
                        <a:rPr lang="en-US" sz="4799">
                          <a:solidFill>
                            <a:srgbClr val="FFFFFF"/>
                          </a:solidFill>
                          <a:latin typeface="Faustina"/>
                          <a:ea typeface="Faustina"/>
                          <a:cs typeface="Faustina"/>
                          <a:sym typeface="Faustina"/>
                        </a:rPr>
                        <a:t>BÀI TẬP 3, SGK TRANG 55</a:t>
                      </a: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olid"/>
                      <a:round/>
                      <a:headEnd type="none" w="med" len="med"/>
                      <a:tailEnd type="none" w="med" len="med"/>
                    </a:lnT>
                    <a:lnB w="19050" cap="flat" cmpd="sng" algn="ctr">
                      <a:solidFill>
                        <a:srgbClr val="B3A183"/>
                      </a:solidFill>
                      <a:prstDash val="sysDot"/>
                      <a:round/>
                      <a:headEnd type="none" w="med" len="med"/>
                      <a:tailEnd type="none" w="med" len="med"/>
                    </a:lnB>
                    <a:solidFill>
                      <a:srgbClr val="517EA4"/>
                    </a:solidFill>
                  </a:tcPr>
                </a:tc>
                <a:extLst>
                  <a:ext uri="{0D108BD9-81ED-4DB2-BD59-A6C34878D82A}">
                    <a16:rowId xmlns:a16="http://schemas.microsoft.com/office/drawing/2014/main" val="10000"/>
                  </a:ext>
                </a:extLst>
              </a:tr>
              <a:tr h="2273931">
                <a:tc rowSpan="5" gridSpan="5">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rowSpan="5" h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1"/>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2"/>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3"/>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4"/>
                  </a:ext>
                </a:extLst>
              </a:tr>
              <a:tr h="913561">
                <a:tc gridSpan="5"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tc hMerge="1" vMerge="1">
                  <a:txBody>
                    <a:bodyPr/>
                    <a:lstStyle/>
                    <a:p>
                      <a:pPr algn="just">
                        <a:lnSpc>
                          <a:spcPts val="7000"/>
                        </a:lnSpc>
                        <a:defRPr/>
                      </a:pPr>
                      <a:r>
                        <a:rPr lang="en-US" sz="5000" b="1">
                          <a:solidFill>
                            <a:srgbClr val="517EA4"/>
                          </a:solidFill>
                          <a:latin typeface="Faustina Bold"/>
                          <a:ea typeface="Faustina Bold"/>
                          <a:cs typeface="Faustina Bold"/>
                          <a:sym typeface="Faustina Bold"/>
                        </a:rPr>
                        <a:t>b) Chí phèo hình như đã trông thấy trước tuổi già của hắn, đói rét và ốm đau, và cô độc, cái này còn đáng sợ hơn đói rét và ốm đau.</a:t>
                      </a:r>
                      <a:endParaRPr lang="en-US" sz="1100"/>
                    </a:p>
                    <a:p>
                      <a:pPr algn="just">
                        <a:lnSpc>
                          <a:spcPts val="7000"/>
                        </a:lnSpc>
                      </a:pPr>
                      <a:endParaRPr lang="en-US" sz="1100"/>
                    </a:p>
                  </a:txBody>
                  <a:tcPr marL="171450" marR="171450" marT="171450" marB="171450" anchor="ctr">
                    <a:lnL w="19050" cap="flat" cmpd="sng" algn="ctr">
                      <a:solidFill>
                        <a:srgbClr val="B3A183"/>
                      </a:solidFill>
                      <a:prstDash val="solid"/>
                      <a:round/>
                      <a:headEnd type="none" w="med" len="med"/>
                      <a:tailEnd type="none" w="med" len="med"/>
                    </a:lnL>
                    <a:lnR w="19050" cap="flat" cmpd="sng" algn="ctr">
                      <a:solidFill>
                        <a:srgbClr val="B3A183"/>
                      </a:solidFill>
                      <a:prstDash val="sysDot"/>
                      <a:round/>
                      <a:headEnd type="none" w="med" len="med"/>
                      <a:tailEnd type="none" w="med" len="med"/>
                    </a:lnR>
                    <a:lnT w="19050" cap="flat" cmpd="sng" algn="ctr">
                      <a:solidFill>
                        <a:srgbClr val="B3A183"/>
                      </a:solidFill>
                      <a:prstDash val="sysDot"/>
                      <a:round/>
                      <a:headEnd type="none" w="med" len="med"/>
                      <a:tailEnd type="none" w="med" len="med"/>
                    </a:lnT>
                    <a:lnB w="19050" cap="flat" cmpd="sng" algn="ctr">
                      <a:solidFill>
                        <a:srgbClr val="B3A183"/>
                      </a:solidFill>
                      <a:prstDash val="sysDot"/>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1038225" y="180975"/>
            <a:ext cx="16211550" cy="1229106"/>
          </a:xfrm>
          <a:prstGeom prst="rect">
            <a:avLst/>
          </a:prstGeom>
        </p:spPr>
        <p:txBody>
          <a:bodyPr lIns="0" tIns="0" rIns="0" bIns="0" rtlCol="0" anchor="t">
            <a:spAutoFit/>
          </a:bodyPr>
          <a:lstStyle/>
          <a:p>
            <a:pPr algn="ctr">
              <a:lnSpc>
                <a:spcPts val="9207"/>
              </a:lnSpc>
            </a:pPr>
            <a:r>
              <a:rPr lang="en-US" sz="9300">
                <a:solidFill>
                  <a:srgbClr val="517EA4"/>
                </a:solidFill>
                <a:latin typeface="Dancing Script"/>
                <a:ea typeface="Dancing Script"/>
                <a:cs typeface="Dancing Script"/>
                <a:sym typeface="Dancing Script"/>
              </a:rPr>
              <a:t>Thực hành</a:t>
            </a:r>
          </a:p>
        </p:txBody>
      </p:sp>
      <p:grpSp>
        <p:nvGrpSpPr>
          <p:cNvPr id="7" name="Group 7"/>
          <p:cNvGrpSpPr/>
          <p:nvPr/>
        </p:nvGrpSpPr>
        <p:grpSpPr>
          <a:xfrm>
            <a:off x="11723824" y="8780372"/>
            <a:ext cx="5535476" cy="986790"/>
            <a:chOff x="0" y="0"/>
            <a:chExt cx="8206019" cy="1462859"/>
          </a:xfrm>
        </p:grpSpPr>
        <p:sp>
          <p:nvSpPr>
            <p:cNvPr id="8" name="Freeform 8"/>
            <p:cNvSpPr/>
            <p:nvPr/>
          </p:nvSpPr>
          <p:spPr>
            <a:xfrm>
              <a:off x="0" y="0"/>
              <a:ext cx="8206018" cy="1462859"/>
            </a:xfrm>
            <a:custGeom>
              <a:avLst/>
              <a:gdLst/>
              <a:ahLst/>
              <a:cxnLst/>
              <a:rect l="l" t="t" r="r" b="b"/>
              <a:pathLst>
                <a:path w="8206018" h="1462859">
                  <a:moveTo>
                    <a:pt x="41958" y="0"/>
                  </a:moveTo>
                  <a:lnTo>
                    <a:pt x="8164061" y="0"/>
                  </a:lnTo>
                  <a:cubicBezTo>
                    <a:pt x="8187234" y="0"/>
                    <a:pt x="8206018" y="18785"/>
                    <a:pt x="8206018" y="41958"/>
                  </a:cubicBezTo>
                  <a:lnTo>
                    <a:pt x="8206018" y="1420901"/>
                  </a:lnTo>
                  <a:cubicBezTo>
                    <a:pt x="8206018" y="1444073"/>
                    <a:pt x="8187234" y="1462859"/>
                    <a:pt x="8164061" y="1462859"/>
                  </a:cubicBezTo>
                  <a:lnTo>
                    <a:pt x="41958" y="1462859"/>
                  </a:lnTo>
                  <a:cubicBezTo>
                    <a:pt x="18785" y="1462859"/>
                    <a:pt x="0" y="1444073"/>
                    <a:pt x="0" y="1420901"/>
                  </a:cubicBezTo>
                  <a:lnTo>
                    <a:pt x="0" y="41958"/>
                  </a:lnTo>
                  <a:cubicBezTo>
                    <a:pt x="0" y="18785"/>
                    <a:pt x="18785" y="0"/>
                    <a:pt x="41958" y="0"/>
                  </a:cubicBezTo>
                  <a:close/>
                </a:path>
              </a:pathLst>
            </a:custGeom>
            <a:solidFill>
              <a:srgbClr val="FFFAF5"/>
            </a:solidFill>
            <a:ln w="19050" cap="rnd">
              <a:solidFill>
                <a:srgbClr val="B3A183"/>
              </a:solidFill>
              <a:prstDash val="sysDot"/>
              <a:round/>
            </a:ln>
          </p:spPr>
        </p:sp>
        <p:sp>
          <p:nvSpPr>
            <p:cNvPr id="9" name="TextBox 9"/>
            <p:cNvSpPr txBox="1"/>
            <p:nvPr/>
          </p:nvSpPr>
          <p:spPr>
            <a:xfrm>
              <a:off x="0" y="-28575"/>
              <a:ext cx="8206019" cy="1491434"/>
            </a:xfrm>
            <a:prstGeom prst="rect">
              <a:avLst/>
            </a:prstGeom>
          </p:spPr>
          <p:txBody>
            <a:bodyPr lIns="254000" tIns="254000" rIns="254000" bIns="254000" rtlCol="0" anchor="ctr"/>
            <a:lstStyle/>
            <a:p>
              <a:pPr algn="l">
                <a:lnSpc>
                  <a:spcPts val="2100"/>
                </a:lnSpc>
              </a:pPr>
              <a:r>
                <a:rPr lang="en-US" sz="1500">
                  <a:solidFill>
                    <a:srgbClr val="517EA4"/>
                  </a:solidFill>
                  <a:latin typeface="Muli"/>
                  <a:ea typeface="Muli"/>
                  <a:cs typeface="Muli"/>
                  <a:sym typeface="Muli"/>
                </a:rPr>
                <a:t>Đánh dấu hai ô trở lên, nhấp chuột phải rồi chọn "Gộp ô"</a:t>
              </a:r>
            </a:p>
            <a:p>
              <a:pPr algn="l">
                <a:lnSpc>
                  <a:spcPts val="2100"/>
                </a:lnSpc>
              </a:pPr>
              <a:r>
                <a:rPr lang="en-US" sz="1500">
                  <a:solidFill>
                    <a:srgbClr val="517EA4"/>
                  </a:solidFill>
                  <a:latin typeface="Muli"/>
                  <a:ea typeface="Muli"/>
                  <a:cs typeface="Muli"/>
                  <a:sym typeface="Muli"/>
                </a:rPr>
                <a:t>để sắp xếp bảng theo nhu cầu của bạn!</a:t>
              </a:r>
            </a:p>
          </p:txBody>
        </p:sp>
      </p:grpSp>
      <p:grpSp>
        <p:nvGrpSpPr>
          <p:cNvPr id="10" name="Group 10"/>
          <p:cNvGrpSpPr/>
          <p:nvPr/>
        </p:nvGrpSpPr>
        <p:grpSpPr>
          <a:xfrm>
            <a:off x="7591425" y="9258300"/>
            <a:ext cx="3086100" cy="421751"/>
            <a:chOff x="0" y="0"/>
            <a:chExt cx="812800" cy="111078"/>
          </a:xfrm>
        </p:grpSpPr>
        <p:sp>
          <p:nvSpPr>
            <p:cNvPr id="11" name="Freeform 11"/>
            <p:cNvSpPr/>
            <p:nvPr/>
          </p:nvSpPr>
          <p:spPr>
            <a:xfrm>
              <a:off x="0" y="0"/>
              <a:ext cx="812800" cy="111078"/>
            </a:xfrm>
            <a:custGeom>
              <a:avLst/>
              <a:gdLst/>
              <a:ahLst/>
              <a:cxnLst/>
              <a:rect l="l" t="t" r="r" b="b"/>
              <a:pathLst>
                <a:path w="812800" h="111078">
                  <a:moveTo>
                    <a:pt x="0" y="0"/>
                  </a:moveTo>
                  <a:lnTo>
                    <a:pt x="812800" y="0"/>
                  </a:lnTo>
                  <a:lnTo>
                    <a:pt x="812800" y="111078"/>
                  </a:lnTo>
                  <a:lnTo>
                    <a:pt x="0" y="111078"/>
                  </a:lnTo>
                  <a:close/>
                </a:path>
              </a:pathLst>
            </a:custGeom>
            <a:solidFill>
              <a:srgbClr val="B3A183"/>
            </a:solidFill>
          </p:spPr>
        </p:sp>
        <p:sp>
          <p:nvSpPr>
            <p:cNvPr id="12" name="TextBox 12"/>
            <p:cNvSpPr txBox="1"/>
            <p:nvPr/>
          </p:nvSpPr>
          <p:spPr>
            <a:xfrm>
              <a:off x="0" y="-28575"/>
              <a:ext cx="812800" cy="139653"/>
            </a:xfrm>
            <a:prstGeom prst="rect">
              <a:avLst/>
            </a:prstGeom>
          </p:spPr>
          <p:txBody>
            <a:bodyPr lIns="50800" tIns="50800" rIns="50800" bIns="50800" rtlCol="0" anchor="ctr"/>
            <a:lstStyle/>
            <a:p>
              <a:pPr algn="ctr">
                <a:lnSpc>
                  <a:spcPts val="2100"/>
                </a:lnSpc>
              </a:pPr>
              <a:r>
                <a:rPr lang="en-US" sz="1500" b="1" u="sng">
                  <a:solidFill>
                    <a:srgbClr val="FFFAF5"/>
                  </a:solidFill>
                  <a:latin typeface="Muli Bold"/>
                  <a:ea typeface="Muli Bold"/>
                  <a:cs typeface="Muli Bold"/>
                  <a:sym typeface="Muli Bold"/>
                  <a:hlinkClick r:id="rId4" action="ppaction://hlinksldjump"/>
                </a:rPr>
                <a:t>Quay lại Trang Chương trình</a:t>
              </a:r>
            </a:p>
          </p:txBody>
        </p:sp>
      </p:gr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3574847" y="4727936"/>
            <a:ext cx="10502725" cy="8691005"/>
          </a:xfrm>
          <a:custGeom>
            <a:avLst/>
            <a:gdLst/>
            <a:ahLst/>
            <a:cxnLst/>
            <a:rect l="l" t="t" r="r" b="b"/>
            <a:pathLst>
              <a:path w="10502725" h="8691005">
                <a:moveTo>
                  <a:pt x="0" y="8691005"/>
                </a:moveTo>
                <a:lnTo>
                  <a:pt x="10502725" y="8691005"/>
                </a:lnTo>
                <a:lnTo>
                  <a:pt x="10502725" y="0"/>
                </a:lnTo>
                <a:lnTo>
                  <a:pt x="0" y="0"/>
                </a:lnTo>
                <a:lnTo>
                  <a:pt x="0" y="8691005"/>
                </a:lnTo>
                <a:close/>
              </a:path>
            </a:pathLst>
          </a:custGeom>
          <a:blipFill>
            <a:blip r:embed="rId2">
              <a:alphaModFix amt="37000"/>
            </a:blip>
            <a:stretch>
              <a:fillRect/>
            </a:stretch>
          </a:blipFill>
        </p:spPr>
      </p:sp>
      <p:sp>
        <p:nvSpPr>
          <p:cNvPr id="3" name="Freeform 3"/>
          <p:cNvSpPr/>
          <p:nvPr/>
        </p:nvSpPr>
        <p:spPr>
          <a:xfrm rot="2918262" flipV="1">
            <a:off x="13956764" y="-1264983"/>
            <a:ext cx="8102860" cy="6705116"/>
          </a:xfrm>
          <a:custGeom>
            <a:avLst/>
            <a:gdLst/>
            <a:ahLst/>
            <a:cxnLst/>
            <a:rect l="l" t="t" r="r" b="b"/>
            <a:pathLst>
              <a:path w="8102860" h="6705116">
                <a:moveTo>
                  <a:pt x="0" y="6705116"/>
                </a:moveTo>
                <a:lnTo>
                  <a:pt x="8102860" y="6705116"/>
                </a:lnTo>
                <a:lnTo>
                  <a:pt x="8102860" y="0"/>
                </a:lnTo>
                <a:lnTo>
                  <a:pt x="0" y="0"/>
                </a:lnTo>
                <a:lnTo>
                  <a:pt x="0" y="6705116"/>
                </a:lnTo>
                <a:close/>
              </a:path>
            </a:pathLst>
          </a:custGeom>
          <a:blipFill>
            <a:blip r:embed="rId3">
              <a:alphaModFix amt="37000"/>
            </a:blip>
            <a:stretch>
              <a:fillRect/>
            </a:stretch>
          </a:blipFill>
        </p:spPr>
      </p:sp>
      <p:sp>
        <p:nvSpPr>
          <p:cNvPr id="4" name="TextBox 4"/>
          <p:cNvSpPr txBox="1"/>
          <p:nvPr/>
        </p:nvSpPr>
        <p:spPr>
          <a:xfrm>
            <a:off x="0" y="2299061"/>
            <a:ext cx="18288000" cy="5572125"/>
          </a:xfrm>
          <a:prstGeom prst="rect">
            <a:avLst/>
          </a:prstGeom>
        </p:spPr>
        <p:txBody>
          <a:bodyPr lIns="0" tIns="0" rIns="0" bIns="0" rtlCol="0" anchor="t">
            <a:spAutoFit/>
          </a:bodyPr>
          <a:lstStyle/>
          <a:p>
            <a:pPr algn="just">
              <a:lnSpc>
                <a:spcPts val="6299"/>
              </a:lnSpc>
            </a:pPr>
            <a:r>
              <a:rPr lang="en-US" sz="4500" b="1">
                <a:solidFill>
                  <a:srgbClr val="000000"/>
                </a:solidFill>
                <a:latin typeface="Faustina Bold"/>
                <a:ea typeface="Faustina Bold"/>
                <a:cs typeface="Faustina Bold"/>
                <a:sym typeface="Faustina Bold"/>
              </a:rPr>
              <a:t>Thành phần chêm xen trong câu văn của Nam Cao tách biệt với thành phần chính của câu bằng dấu phẩy.</a:t>
            </a:r>
          </a:p>
          <a:p>
            <a:pPr algn="just">
              <a:lnSpc>
                <a:spcPts val="6299"/>
              </a:lnSpc>
              <a:spcBef>
                <a:spcPct val="0"/>
              </a:spcBef>
            </a:pPr>
            <a:r>
              <a:rPr lang="en-US" sz="4500">
                <a:solidFill>
                  <a:srgbClr val="000000"/>
                </a:solidFill>
                <a:latin typeface="Faustina"/>
                <a:ea typeface="Faustina"/>
                <a:cs typeface="Faustina"/>
                <a:sym typeface="Faustina"/>
              </a:rPr>
              <a:t>=&gt; </a:t>
            </a:r>
            <a:r>
              <a:rPr lang="en-US" sz="4500" b="1">
                <a:solidFill>
                  <a:srgbClr val="000000"/>
                </a:solidFill>
                <a:latin typeface="Faustina Bold"/>
                <a:ea typeface="Faustina Bold"/>
                <a:cs typeface="Faustina Bold"/>
                <a:sym typeface="Faustina Bold"/>
              </a:rPr>
              <a:t>Tác dụng của biện pháp chêm xen: Sử dụng biện pháp chêm xen, Nam Cao muốn nhấn mạnh đến nỗi đáng sợ nhất của Chí Phèo trong hoàn cảnh này là sự cô độc, chứ không phải đói rét và ốm đau, bởi đói rét, ốm đau chỉ là nỗi đau thể xác, còn sự cô độc là nỗi đau về mặt tinh thần, điều mà ai cũng sợ nhất.</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1520"/>
            <a:ext cx="10257527" cy="0"/>
          </a:xfrm>
          <a:prstGeom prst="line">
            <a:avLst/>
          </a:prstGeom>
          <a:ln w="19050" cap="rnd">
            <a:solidFill>
              <a:srgbClr val="B3A183"/>
            </a:solidFill>
            <a:prstDash val="solid"/>
            <a:headEnd type="none" w="sm" len="sm"/>
            <a:tailEnd type="none" w="sm" len="sm"/>
          </a:ln>
        </p:spPr>
      </p:sp>
      <p:sp>
        <p:nvSpPr>
          <p:cNvPr id="3" name="Freeform 3"/>
          <p:cNvSpPr/>
          <p:nvPr/>
        </p:nvSpPr>
        <p:spPr>
          <a:xfrm>
            <a:off x="12338176" y="3876948"/>
            <a:ext cx="999622" cy="2579669"/>
          </a:xfrm>
          <a:custGeom>
            <a:avLst/>
            <a:gdLst/>
            <a:ahLst/>
            <a:cxnLst/>
            <a:rect l="l" t="t" r="r" b="b"/>
            <a:pathLst>
              <a:path w="999622" h="2579669">
                <a:moveTo>
                  <a:pt x="0" y="0"/>
                </a:moveTo>
                <a:lnTo>
                  <a:pt x="999622" y="0"/>
                </a:lnTo>
                <a:lnTo>
                  <a:pt x="999622" y="2579669"/>
                </a:lnTo>
                <a:lnTo>
                  <a:pt x="0" y="2579669"/>
                </a:lnTo>
                <a:lnTo>
                  <a:pt x="0" y="0"/>
                </a:lnTo>
                <a:close/>
              </a:path>
            </a:pathLst>
          </a:custGeom>
          <a:blipFill>
            <a:blip r:embed="rId2"/>
            <a:stretch>
              <a:fillRect/>
            </a:stretch>
          </a:blipFill>
        </p:spPr>
      </p:sp>
      <p:sp>
        <p:nvSpPr>
          <p:cNvPr id="4" name="Freeform 4"/>
          <p:cNvSpPr/>
          <p:nvPr/>
        </p:nvSpPr>
        <p:spPr>
          <a:xfrm>
            <a:off x="15551136" y="3876948"/>
            <a:ext cx="1638090" cy="2579669"/>
          </a:xfrm>
          <a:custGeom>
            <a:avLst/>
            <a:gdLst/>
            <a:ahLst/>
            <a:cxnLst/>
            <a:rect l="l" t="t" r="r" b="b"/>
            <a:pathLst>
              <a:path w="1638090" h="2579669">
                <a:moveTo>
                  <a:pt x="0" y="0"/>
                </a:moveTo>
                <a:lnTo>
                  <a:pt x="1638090" y="0"/>
                </a:lnTo>
                <a:lnTo>
                  <a:pt x="1638090" y="2579669"/>
                </a:lnTo>
                <a:lnTo>
                  <a:pt x="0" y="2579669"/>
                </a:lnTo>
                <a:lnTo>
                  <a:pt x="0" y="0"/>
                </a:lnTo>
                <a:close/>
              </a:path>
            </a:pathLst>
          </a:custGeom>
          <a:blipFill>
            <a:blip r:embed="rId3"/>
            <a:stretch>
              <a:fillRect/>
            </a:stretch>
          </a:blipFill>
        </p:spPr>
      </p:sp>
      <p:sp>
        <p:nvSpPr>
          <p:cNvPr id="5" name="Freeform 5"/>
          <p:cNvSpPr/>
          <p:nvPr/>
        </p:nvSpPr>
        <p:spPr>
          <a:xfrm>
            <a:off x="8983097" y="4106137"/>
            <a:ext cx="864426" cy="2121291"/>
          </a:xfrm>
          <a:custGeom>
            <a:avLst/>
            <a:gdLst/>
            <a:ahLst/>
            <a:cxnLst/>
            <a:rect l="l" t="t" r="r" b="b"/>
            <a:pathLst>
              <a:path w="864426" h="2121291">
                <a:moveTo>
                  <a:pt x="0" y="0"/>
                </a:moveTo>
                <a:lnTo>
                  <a:pt x="864426" y="0"/>
                </a:lnTo>
                <a:lnTo>
                  <a:pt x="864426" y="2121291"/>
                </a:lnTo>
                <a:lnTo>
                  <a:pt x="0" y="2121291"/>
                </a:lnTo>
                <a:lnTo>
                  <a:pt x="0" y="0"/>
                </a:lnTo>
                <a:close/>
              </a:path>
            </a:pathLst>
          </a:custGeom>
          <a:blipFill>
            <a:blip r:embed="rId4"/>
            <a:stretch>
              <a:fillRect/>
            </a:stretch>
          </a:blipFill>
        </p:spPr>
      </p:sp>
      <p:sp>
        <p:nvSpPr>
          <p:cNvPr id="6" name="Freeform 6"/>
          <p:cNvSpPr/>
          <p:nvPr/>
        </p:nvSpPr>
        <p:spPr>
          <a:xfrm>
            <a:off x="8762811" y="6814061"/>
            <a:ext cx="1473636" cy="2579669"/>
          </a:xfrm>
          <a:custGeom>
            <a:avLst/>
            <a:gdLst/>
            <a:ahLst/>
            <a:cxnLst/>
            <a:rect l="l" t="t" r="r" b="b"/>
            <a:pathLst>
              <a:path w="1473636" h="2579669">
                <a:moveTo>
                  <a:pt x="0" y="0"/>
                </a:moveTo>
                <a:lnTo>
                  <a:pt x="1473636" y="0"/>
                </a:lnTo>
                <a:lnTo>
                  <a:pt x="1473636" y="2579668"/>
                </a:lnTo>
                <a:lnTo>
                  <a:pt x="0" y="2579668"/>
                </a:lnTo>
                <a:lnTo>
                  <a:pt x="0" y="0"/>
                </a:lnTo>
                <a:close/>
              </a:path>
            </a:pathLst>
          </a:custGeom>
          <a:blipFill>
            <a:blip r:embed="rId5"/>
            <a:stretch>
              <a:fillRect/>
            </a:stretch>
          </a:blipFill>
        </p:spPr>
      </p:sp>
      <p:sp>
        <p:nvSpPr>
          <p:cNvPr id="7" name="Freeform 7"/>
          <p:cNvSpPr/>
          <p:nvPr/>
        </p:nvSpPr>
        <p:spPr>
          <a:xfrm>
            <a:off x="12605723" y="6814061"/>
            <a:ext cx="1405919" cy="2579669"/>
          </a:xfrm>
          <a:custGeom>
            <a:avLst/>
            <a:gdLst/>
            <a:ahLst/>
            <a:cxnLst/>
            <a:rect l="l" t="t" r="r" b="b"/>
            <a:pathLst>
              <a:path w="1405919" h="2579669">
                <a:moveTo>
                  <a:pt x="0" y="0"/>
                </a:moveTo>
                <a:lnTo>
                  <a:pt x="1405920" y="0"/>
                </a:lnTo>
                <a:lnTo>
                  <a:pt x="1405920" y="2579668"/>
                </a:lnTo>
                <a:lnTo>
                  <a:pt x="0" y="2579668"/>
                </a:lnTo>
                <a:lnTo>
                  <a:pt x="0" y="0"/>
                </a:lnTo>
                <a:close/>
              </a:path>
            </a:pathLst>
          </a:custGeom>
          <a:blipFill>
            <a:blip r:embed="rId6"/>
            <a:stretch>
              <a:fillRect/>
            </a:stretch>
          </a:blipFill>
        </p:spPr>
      </p:sp>
      <p:sp>
        <p:nvSpPr>
          <p:cNvPr id="8" name="Freeform 8"/>
          <p:cNvSpPr/>
          <p:nvPr/>
        </p:nvSpPr>
        <p:spPr>
          <a:xfrm>
            <a:off x="15280271" y="6814061"/>
            <a:ext cx="1908955" cy="2579669"/>
          </a:xfrm>
          <a:custGeom>
            <a:avLst/>
            <a:gdLst/>
            <a:ahLst/>
            <a:cxnLst/>
            <a:rect l="l" t="t" r="r" b="b"/>
            <a:pathLst>
              <a:path w="1908955" h="2579669">
                <a:moveTo>
                  <a:pt x="0" y="0"/>
                </a:moveTo>
                <a:lnTo>
                  <a:pt x="1908955" y="0"/>
                </a:lnTo>
                <a:lnTo>
                  <a:pt x="1908955" y="2579668"/>
                </a:lnTo>
                <a:lnTo>
                  <a:pt x="0" y="2579668"/>
                </a:lnTo>
                <a:lnTo>
                  <a:pt x="0" y="0"/>
                </a:lnTo>
                <a:close/>
              </a:path>
            </a:pathLst>
          </a:custGeom>
          <a:blipFill>
            <a:blip r:embed="rId7"/>
            <a:stretch>
              <a:fillRect/>
            </a:stretch>
          </a:blipFill>
        </p:spPr>
      </p:sp>
      <p:sp>
        <p:nvSpPr>
          <p:cNvPr id="9" name="Freeform 9"/>
          <p:cNvSpPr/>
          <p:nvPr/>
        </p:nvSpPr>
        <p:spPr>
          <a:xfrm>
            <a:off x="15602729" y="1028700"/>
            <a:ext cx="1586496" cy="2579669"/>
          </a:xfrm>
          <a:custGeom>
            <a:avLst/>
            <a:gdLst/>
            <a:ahLst/>
            <a:cxnLst/>
            <a:rect l="l" t="t" r="r" b="b"/>
            <a:pathLst>
              <a:path w="1586496" h="2579669">
                <a:moveTo>
                  <a:pt x="0" y="0"/>
                </a:moveTo>
                <a:lnTo>
                  <a:pt x="1586497" y="0"/>
                </a:lnTo>
                <a:lnTo>
                  <a:pt x="1586497" y="2579669"/>
                </a:lnTo>
                <a:lnTo>
                  <a:pt x="0" y="2579669"/>
                </a:lnTo>
                <a:lnTo>
                  <a:pt x="0" y="0"/>
                </a:lnTo>
                <a:close/>
              </a:path>
            </a:pathLst>
          </a:custGeom>
          <a:blipFill>
            <a:blip r:embed="rId8"/>
            <a:stretch>
              <a:fillRect/>
            </a:stretch>
          </a:blipFill>
        </p:spPr>
      </p:sp>
      <p:sp>
        <p:nvSpPr>
          <p:cNvPr id="10" name="Freeform 10"/>
          <p:cNvSpPr/>
          <p:nvPr/>
        </p:nvSpPr>
        <p:spPr>
          <a:xfrm>
            <a:off x="11099417" y="1159423"/>
            <a:ext cx="2334600" cy="2579669"/>
          </a:xfrm>
          <a:custGeom>
            <a:avLst/>
            <a:gdLst/>
            <a:ahLst/>
            <a:cxnLst/>
            <a:rect l="l" t="t" r="r" b="b"/>
            <a:pathLst>
              <a:path w="2334600" h="2579669">
                <a:moveTo>
                  <a:pt x="0" y="0"/>
                </a:moveTo>
                <a:lnTo>
                  <a:pt x="2334600" y="0"/>
                </a:lnTo>
                <a:lnTo>
                  <a:pt x="2334600" y="2579669"/>
                </a:lnTo>
                <a:lnTo>
                  <a:pt x="0" y="2579669"/>
                </a:lnTo>
                <a:lnTo>
                  <a:pt x="0" y="0"/>
                </a:lnTo>
                <a:close/>
              </a:path>
            </a:pathLst>
          </a:custGeom>
          <a:blipFill>
            <a:blip r:embed="rId9"/>
            <a:stretch>
              <a:fillRect/>
            </a:stretch>
          </a:blipFill>
        </p:spPr>
      </p:sp>
      <p:sp>
        <p:nvSpPr>
          <p:cNvPr id="11" name="Freeform 11"/>
          <p:cNvSpPr/>
          <p:nvPr/>
        </p:nvSpPr>
        <p:spPr>
          <a:xfrm>
            <a:off x="10401379" y="1104617"/>
            <a:ext cx="780350" cy="2579669"/>
          </a:xfrm>
          <a:custGeom>
            <a:avLst/>
            <a:gdLst/>
            <a:ahLst/>
            <a:cxnLst/>
            <a:rect l="l" t="t" r="r" b="b"/>
            <a:pathLst>
              <a:path w="780350" h="2579669">
                <a:moveTo>
                  <a:pt x="0" y="0"/>
                </a:moveTo>
                <a:lnTo>
                  <a:pt x="780349" y="0"/>
                </a:lnTo>
                <a:lnTo>
                  <a:pt x="780349" y="2579669"/>
                </a:lnTo>
                <a:lnTo>
                  <a:pt x="0" y="2579669"/>
                </a:lnTo>
                <a:lnTo>
                  <a:pt x="0" y="0"/>
                </a:lnTo>
                <a:close/>
              </a:path>
            </a:pathLst>
          </a:custGeom>
          <a:blipFill>
            <a:blip r:embed="rId10"/>
            <a:stretch>
              <a:fillRect/>
            </a:stretch>
          </a:blipFill>
        </p:spPr>
      </p:sp>
      <p:sp>
        <p:nvSpPr>
          <p:cNvPr id="12" name="Freeform 12"/>
          <p:cNvSpPr/>
          <p:nvPr/>
        </p:nvSpPr>
        <p:spPr>
          <a:xfrm>
            <a:off x="7752282" y="3876948"/>
            <a:ext cx="838392" cy="2579669"/>
          </a:xfrm>
          <a:custGeom>
            <a:avLst/>
            <a:gdLst/>
            <a:ahLst/>
            <a:cxnLst/>
            <a:rect l="l" t="t" r="r" b="b"/>
            <a:pathLst>
              <a:path w="838392" h="2579669">
                <a:moveTo>
                  <a:pt x="0" y="0"/>
                </a:moveTo>
                <a:lnTo>
                  <a:pt x="838392" y="0"/>
                </a:lnTo>
                <a:lnTo>
                  <a:pt x="838392" y="2579669"/>
                </a:lnTo>
                <a:lnTo>
                  <a:pt x="0" y="2579669"/>
                </a:lnTo>
                <a:lnTo>
                  <a:pt x="0" y="0"/>
                </a:lnTo>
                <a:close/>
              </a:path>
            </a:pathLst>
          </a:custGeom>
          <a:blipFill>
            <a:blip r:embed="rId11"/>
            <a:stretch>
              <a:fillRect/>
            </a:stretch>
          </a:blipFill>
        </p:spPr>
      </p:sp>
      <p:sp>
        <p:nvSpPr>
          <p:cNvPr id="13" name="Freeform 13"/>
          <p:cNvSpPr/>
          <p:nvPr/>
        </p:nvSpPr>
        <p:spPr>
          <a:xfrm>
            <a:off x="10239947" y="3876948"/>
            <a:ext cx="1705806" cy="2579669"/>
          </a:xfrm>
          <a:custGeom>
            <a:avLst/>
            <a:gdLst/>
            <a:ahLst/>
            <a:cxnLst/>
            <a:rect l="l" t="t" r="r" b="b"/>
            <a:pathLst>
              <a:path w="1705806" h="2579669">
                <a:moveTo>
                  <a:pt x="0" y="0"/>
                </a:moveTo>
                <a:lnTo>
                  <a:pt x="1705806" y="0"/>
                </a:lnTo>
                <a:lnTo>
                  <a:pt x="1705806" y="2579669"/>
                </a:lnTo>
                <a:lnTo>
                  <a:pt x="0" y="2579669"/>
                </a:lnTo>
                <a:lnTo>
                  <a:pt x="0" y="0"/>
                </a:lnTo>
                <a:close/>
              </a:path>
            </a:pathLst>
          </a:custGeom>
          <a:blipFill>
            <a:blip r:embed="rId12"/>
            <a:stretch>
              <a:fillRect/>
            </a:stretch>
          </a:blipFill>
        </p:spPr>
      </p:sp>
      <p:sp>
        <p:nvSpPr>
          <p:cNvPr id="14" name="Freeform 14"/>
          <p:cNvSpPr/>
          <p:nvPr/>
        </p:nvSpPr>
        <p:spPr>
          <a:xfrm>
            <a:off x="7852795" y="6814061"/>
            <a:ext cx="1144728" cy="2579669"/>
          </a:xfrm>
          <a:custGeom>
            <a:avLst/>
            <a:gdLst/>
            <a:ahLst/>
            <a:cxnLst/>
            <a:rect l="l" t="t" r="r" b="b"/>
            <a:pathLst>
              <a:path w="1144728" h="2579669">
                <a:moveTo>
                  <a:pt x="0" y="0"/>
                </a:moveTo>
                <a:lnTo>
                  <a:pt x="1144728" y="0"/>
                </a:lnTo>
                <a:lnTo>
                  <a:pt x="1144728" y="2579668"/>
                </a:lnTo>
                <a:lnTo>
                  <a:pt x="0" y="2579668"/>
                </a:lnTo>
                <a:lnTo>
                  <a:pt x="0" y="0"/>
                </a:lnTo>
                <a:close/>
              </a:path>
            </a:pathLst>
          </a:custGeom>
          <a:blipFill>
            <a:blip r:embed="rId13"/>
            <a:stretch>
              <a:fillRect/>
            </a:stretch>
          </a:blipFill>
        </p:spPr>
      </p:sp>
      <p:sp>
        <p:nvSpPr>
          <p:cNvPr id="15" name="Freeform 15"/>
          <p:cNvSpPr/>
          <p:nvPr/>
        </p:nvSpPr>
        <p:spPr>
          <a:xfrm>
            <a:off x="10001735" y="6814061"/>
            <a:ext cx="2838700" cy="2579669"/>
          </a:xfrm>
          <a:custGeom>
            <a:avLst/>
            <a:gdLst/>
            <a:ahLst/>
            <a:cxnLst/>
            <a:rect l="l" t="t" r="r" b="b"/>
            <a:pathLst>
              <a:path w="2838700" h="2579669">
                <a:moveTo>
                  <a:pt x="0" y="0"/>
                </a:moveTo>
                <a:lnTo>
                  <a:pt x="2838700" y="0"/>
                </a:lnTo>
                <a:lnTo>
                  <a:pt x="2838700" y="2579668"/>
                </a:lnTo>
                <a:lnTo>
                  <a:pt x="0" y="2579668"/>
                </a:lnTo>
                <a:lnTo>
                  <a:pt x="0" y="0"/>
                </a:lnTo>
                <a:close/>
              </a:path>
            </a:pathLst>
          </a:custGeom>
          <a:blipFill>
            <a:blip r:embed="rId14"/>
            <a:stretch>
              <a:fillRect/>
            </a:stretch>
          </a:blipFill>
        </p:spPr>
      </p:sp>
      <p:sp>
        <p:nvSpPr>
          <p:cNvPr id="16" name="Freeform 16"/>
          <p:cNvSpPr/>
          <p:nvPr/>
        </p:nvSpPr>
        <p:spPr>
          <a:xfrm>
            <a:off x="13730221" y="3876948"/>
            <a:ext cx="1428492" cy="2579669"/>
          </a:xfrm>
          <a:custGeom>
            <a:avLst/>
            <a:gdLst/>
            <a:ahLst/>
            <a:cxnLst/>
            <a:rect l="l" t="t" r="r" b="b"/>
            <a:pathLst>
              <a:path w="1428492" h="2579669">
                <a:moveTo>
                  <a:pt x="0" y="0"/>
                </a:moveTo>
                <a:lnTo>
                  <a:pt x="1428491" y="0"/>
                </a:lnTo>
                <a:lnTo>
                  <a:pt x="1428491" y="2579669"/>
                </a:lnTo>
                <a:lnTo>
                  <a:pt x="0" y="2579669"/>
                </a:lnTo>
                <a:lnTo>
                  <a:pt x="0" y="0"/>
                </a:lnTo>
                <a:close/>
              </a:path>
            </a:pathLst>
          </a:custGeom>
          <a:blipFill>
            <a:blip r:embed="rId15"/>
            <a:stretch>
              <a:fillRect/>
            </a:stretch>
          </a:blipFill>
        </p:spPr>
      </p:sp>
      <p:sp>
        <p:nvSpPr>
          <p:cNvPr id="17" name="Freeform 17"/>
          <p:cNvSpPr/>
          <p:nvPr/>
        </p:nvSpPr>
        <p:spPr>
          <a:xfrm rot="6283911">
            <a:off x="13041284" y="1576513"/>
            <a:ext cx="2954179" cy="1635877"/>
          </a:xfrm>
          <a:custGeom>
            <a:avLst/>
            <a:gdLst/>
            <a:ahLst/>
            <a:cxnLst/>
            <a:rect l="l" t="t" r="r" b="b"/>
            <a:pathLst>
              <a:path w="2954179" h="1635877">
                <a:moveTo>
                  <a:pt x="0" y="0"/>
                </a:moveTo>
                <a:lnTo>
                  <a:pt x="2954179" y="0"/>
                </a:lnTo>
                <a:lnTo>
                  <a:pt x="2954179" y="1635877"/>
                </a:lnTo>
                <a:lnTo>
                  <a:pt x="0" y="1635877"/>
                </a:lnTo>
                <a:lnTo>
                  <a:pt x="0" y="0"/>
                </a:lnTo>
                <a:close/>
              </a:path>
            </a:pathLst>
          </a:custGeom>
          <a:blipFill>
            <a:blip r:embed="rId16"/>
            <a:stretch>
              <a:fillRect/>
            </a:stretch>
          </a:blipFill>
        </p:spPr>
      </p:sp>
      <p:sp>
        <p:nvSpPr>
          <p:cNvPr id="18" name="Freeform 18"/>
          <p:cNvSpPr/>
          <p:nvPr/>
        </p:nvSpPr>
        <p:spPr>
          <a:xfrm>
            <a:off x="9144415" y="1358262"/>
            <a:ext cx="1339275" cy="2072379"/>
          </a:xfrm>
          <a:custGeom>
            <a:avLst/>
            <a:gdLst/>
            <a:ahLst/>
            <a:cxnLst/>
            <a:rect l="l" t="t" r="r" b="b"/>
            <a:pathLst>
              <a:path w="1339275" h="2072379">
                <a:moveTo>
                  <a:pt x="0" y="0"/>
                </a:moveTo>
                <a:lnTo>
                  <a:pt x="1339275" y="0"/>
                </a:lnTo>
                <a:lnTo>
                  <a:pt x="1339275" y="2072379"/>
                </a:lnTo>
                <a:lnTo>
                  <a:pt x="0" y="2072379"/>
                </a:lnTo>
                <a:lnTo>
                  <a:pt x="0" y="0"/>
                </a:lnTo>
                <a:close/>
              </a:path>
            </a:pathLst>
          </a:custGeom>
          <a:blipFill>
            <a:blip r:embed="rId17"/>
            <a:stretch>
              <a:fillRect/>
            </a:stretch>
          </a:blipFill>
        </p:spPr>
      </p:sp>
      <p:sp>
        <p:nvSpPr>
          <p:cNvPr id="19" name="Freeform 19"/>
          <p:cNvSpPr/>
          <p:nvPr/>
        </p:nvSpPr>
        <p:spPr>
          <a:xfrm>
            <a:off x="13776931" y="6814061"/>
            <a:ext cx="1738052" cy="2579669"/>
          </a:xfrm>
          <a:custGeom>
            <a:avLst/>
            <a:gdLst/>
            <a:ahLst/>
            <a:cxnLst/>
            <a:rect l="l" t="t" r="r" b="b"/>
            <a:pathLst>
              <a:path w="1738052" h="2579669">
                <a:moveTo>
                  <a:pt x="0" y="0"/>
                </a:moveTo>
                <a:lnTo>
                  <a:pt x="1738052" y="0"/>
                </a:lnTo>
                <a:lnTo>
                  <a:pt x="1738052" y="2579668"/>
                </a:lnTo>
                <a:lnTo>
                  <a:pt x="0" y="2579668"/>
                </a:lnTo>
                <a:lnTo>
                  <a:pt x="0" y="0"/>
                </a:lnTo>
                <a:close/>
              </a:path>
            </a:pathLst>
          </a:custGeom>
          <a:blipFill>
            <a:blip r:embed="rId18"/>
            <a:stretch>
              <a:fillRect/>
            </a:stretch>
          </a:blipFill>
        </p:spPr>
      </p:sp>
      <p:sp>
        <p:nvSpPr>
          <p:cNvPr id="20" name="Freeform 20"/>
          <p:cNvSpPr/>
          <p:nvPr/>
        </p:nvSpPr>
        <p:spPr>
          <a:xfrm>
            <a:off x="7752282" y="1258346"/>
            <a:ext cx="1474445" cy="2172295"/>
          </a:xfrm>
          <a:custGeom>
            <a:avLst/>
            <a:gdLst/>
            <a:ahLst/>
            <a:cxnLst/>
            <a:rect l="l" t="t" r="r" b="b"/>
            <a:pathLst>
              <a:path w="1474445" h="2172295">
                <a:moveTo>
                  <a:pt x="0" y="0"/>
                </a:moveTo>
                <a:lnTo>
                  <a:pt x="1474445" y="0"/>
                </a:lnTo>
                <a:lnTo>
                  <a:pt x="1474445" y="2172295"/>
                </a:lnTo>
                <a:lnTo>
                  <a:pt x="0" y="2172295"/>
                </a:lnTo>
                <a:lnTo>
                  <a:pt x="0" y="0"/>
                </a:lnTo>
                <a:close/>
              </a:path>
            </a:pathLst>
          </a:custGeom>
          <a:blipFill>
            <a:blip r:embed="rId19"/>
            <a:stretch>
              <a:fillRect/>
            </a:stretch>
          </a:blipFill>
        </p:spPr>
      </p:sp>
      <p:sp>
        <p:nvSpPr>
          <p:cNvPr id="21" name="TextBox 21"/>
          <p:cNvSpPr txBox="1"/>
          <p:nvPr/>
        </p:nvSpPr>
        <p:spPr>
          <a:xfrm>
            <a:off x="399447" y="1605912"/>
            <a:ext cx="5854582" cy="6132956"/>
          </a:xfrm>
          <a:prstGeom prst="rect">
            <a:avLst/>
          </a:prstGeom>
        </p:spPr>
        <p:txBody>
          <a:bodyPr lIns="0" tIns="0" rIns="0" bIns="0" rtlCol="0" anchor="t">
            <a:spAutoFit/>
          </a:bodyPr>
          <a:lstStyle/>
          <a:p>
            <a:pPr algn="ctr">
              <a:lnSpc>
                <a:spcPts val="11978"/>
              </a:lnSpc>
            </a:pPr>
            <a:r>
              <a:rPr lang="en-US" sz="12099" b="1">
                <a:solidFill>
                  <a:srgbClr val="517EA4"/>
                </a:solidFill>
                <a:latin typeface="Faustina Bold"/>
                <a:ea typeface="Faustina Bold"/>
                <a:cs typeface="Faustina Bold"/>
                <a:sym typeface="Faustina Bold"/>
              </a:rPr>
              <a:t>Thực hành trên quizizz</a:t>
            </a:r>
          </a:p>
        </p:txBody>
      </p:sp>
      <p:sp>
        <p:nvSpPr>
          <p:cNvPr id="22" name="TextBox 2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7333936" y="228241"/>
            <a:ext cx="9201811" cy="9446974"/>
          </a:xfrm>
          <a:custGeom>
            <a:avLst/>
            <a:gdLst/>
            <a:ahLst/>
            <a:cxnLst/>
            <a:rect l="l" t="t" r="r" b="b"/>
            <a:pathLst>
              <a:path w="9201811" h="9446974">
                <a:moveTo>
                  <a:pt x="0" y="0"/>
                </a:moveTo>
                <a:lnTo>
                  <a:pt x="9201810" y="0"/>
                </a:lnTo>
                <a:lnTo>
                  <a:pt x="9201810" y="9446975"/>
                </a:lnTo>
                <a:lnTo>
                  <a:pt x="0" y="9446975"/>
                </a:lnTo>
                <a:lnTo>
                  <a:pt x="0" y="0"/>
                </a:lnTo>
                <a:close/>
              </a:path>
            </a:pathLst>
          </a:custGeom>
          <a:blipFill>
            <a:blip r:embed="rId3"/>
            <a:stretch>
              <a:fillRect/>
            </a:stretch>
          </a:blipFill>
        </p:spPr>
      </p:sp>
      <p:sp>
        <p:nvSpPr>
          <p:cNvPr id="4" name="TextBox 4"/>
          <p:cNvSpPr txBox="1"/>
          <p:nvPr/>
        </p:nvSpPr>
        <p:spPr>
          <a:xfrm>
            <a:off x="0" y="2219882"/>
            <a:ext cx="5909317" cy="3258821"/>
          </a:xfrm>
          <a:prstGeom prst="rect">
            <a:avLst/>
          </a:prstGeom>
        </p:spPr>
        <p:txBody>
          <a:bodyPr lIns="0" tIns="0" rIns="0" bIns="0" rtlCol="0" anchor="t">
            <a:spAutoFit/>
          </a:bodyPr>
          <a:lstStyle/>
          <a:p>
            <a:pPr algn="just">
              <a:lnSpc>
                <a:spcPts val="5179"/>
              </a:lnSpc>
            </a:pPr>
            <a:r>
              <a:rPr lang="en-US" sz="3699">
                <a:solidFill>
                  <a:srgbClr val="000000"/>
                </a:solidFill>
                <a:latin typeface="Fraunces"/>
                <a:ea typeface="Fraunces"/>
                <a:cs typeface="Fraunces"/>
                <a:sym typeface="Fraunces"/>
              </a:rPr>
              <a:t>Cách 1: Vào trang </a:t>
            </a:r>
          </a:p>
          <a:p>
            <a:pPr algn="just">
              <a:lnSpc>
                <a:spcPts val="5179"/>
              </a:lnSpc>
            </a:pPr>
            <a:r>
              <a:rPr lang="en-US" sz="3699">
                <a:solidFill>
                  <a:srgbClr val="000000"/>
                </a:solidFill>
                <a:latin typeface="Fraunces"/>
                <a:ea typeface="Fraunces"/>
                <a:cs typeface="Fraunces"/>
                <a:sym typeface="Fraunces"/>
              </a:rPr>
              <a:t>https://quizizz.com</a:t>
            </a:r>
          </a:p>
          <a:p>
            <a:pPr algn="just">
              <a:lnSpc>
                <a:spcPts val="5179"/>
              </a:lnSpc>
              <a:spcBef>
                <a:spcPct val="0"/>
              </a:spcBef>
            </a:pPr>
            <a:r>
              <a:rPr lang="en-US" sz="3699">
                <a:solidFill>
                  <a:srgbClr val="000000"/>
                </a:solidFill>
                <a:latin typeface="Fraunces"/>
                <a:ea typeface="Fraunces"/>
                <a:cs typeface="Fraunces"/>
                <a:sym typeface="Fraunces"/>
              </a:rPr>
              <a:t>Sau đó đăng nhập tài khoản gmail và nhập mã 894623</a:t>
            </a:r>
          </a:p>
        </p:txBody>
      </p:sp>
      <p:sp>
        <p:nvSpPr>
          <p:cNvPr id="5" name="TextBox 5"/>
          <p:cNvSpPr txBox="1"/>
          <p:nvPr/>
        </p:nvSpPr>
        <p:spPr>
          <a:xfrm>
            <a:off x="0" y="5593644"/>
            <a:ext cx="5909317" cy="1287146"/>
          </a:xfrm>
          <a:prstGeom prst="rect">
            <a:avLst/>
          </a:prstGeom>
        </p:spPr>
        <p:txBody>
          <a:bodyPr lIns="0" tIns="0" rIns="0" bIns="0" rtlCol="0" anchor="t">
            <a:spAutoFit/>
          </a:bodyPr>
          <a:lstStyle/>
          <a:p>
            <a:pPr algn="just">
              <a:lnSpc>
                <a:spcPts val="5179"/>
              </a:lnSpc>
              <a:spcBef>
                <a:spcPct val="0"/>
              </a:spcBef>
            </a:pPr>
            <a:r>
              <a:rPr lang="en-US" sz="3699">
                <a:solidFill>
                  <a:srgbClr val="000000"/>
                </a:solidFill>
                <a:latin typeface="Fraunces"/>
                <a:ea typeface="Fraunces"/>
                <a:cs typeface="Fraunces"/>
                <a:sym typeface="Fraunces"/>
              </a:rPr>
              <a:t>Cách 2: Quét mã QR code trên màn hình</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27</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3623351" y="2552512"/>
            <a:ext cx="13635949" cy="6705788"/>
            <a:chOff x="0" y="0"/>
            <a:chExt cx="3591361" cy="1766134"/>
          </a:xfrm>
        </p:grpSpPr>
        <p:sp>
          <p:nvSpPr>
            <p:cNvPr id="4" name="Freeform 4"/>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sp>
        <p:sp>
          <p:nvSpPr>
            <p:cNvPr id="5" name="TextBox 5"/>
            <p:cNvSpPr txBox="1"/>
            <p:nvPr/>
          </p:nvSpPr>
          <p:spPr>
            <a:xfrm>
              <a:off x="0" y="-38100"/>
              <a:ext cx="3591361" cy="1804234"/>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976404" y="2769346"/>
            <a:ext cx="12929843" cy="6254433"/>
            <a:chOff x="0" y="0"/>
            <a:chExt cx="9754459" cy="4718434"/>
          </a:xfrm>
        </p:grpSpPr>
        <p:sp>
          <p:nvSpPr>
            <p:cNvPr id="7" name="Freeform 7"/>
            <p:cNvSpPr/>
            <p:nvPr/>
          </p:nvSpPr>
          <p:spPr>
            <a:xfrm>
              <a:off x="0" y="0"/>
              <a:ext cx="9754460" cy="4718434"/>
            </a:xfrm>
            <a:custGeom>
              <a:avLst/>
              <a:gdLst/>
              <a:ahLst/>
              <a:cxnLst/>
              <a:rect l="l" t="t" r="r" b="b"/>
              <a:pathLst>
                <a:path w="9754460" h="4718434">
                  <a:moveTo>
                    <a:pt x="17963" y="0"/>
                  </a:moveTo>
                  <a:lnTo>
                    <a:pt x="9736496" y="0"/>
                  </a:lnTo>
                  <a:cubicBezTo>
                    <a:pt x="9741260" y="0"/>
                    <a:pt x="9745830" y="1893"/>
                    <a:pt x="9749199" y="5261"/>
                  </a:cubicBezTo>
                  <a:cubicBezTo>
                    <a:pt x="9752568" y="8630"/>
                    <a:pt x="9754460" y="13199"/>
                    <a:pt x="9754460" y="17963"/>
                  </a:cubicBezTo>
                  <a:lnTo>
                    <a:pt x="9754460" y="4700471"/>
                  </a:lnTo>
                  <a:cubicBezTo>
                    <a:pt x="9754460" y="4710392"/>
                    <a:pt x="9746417" y="4718434"/>
                    <a:pt x="9736496" y="4718434"/>
                  </a:cubicBezTo>
                  <a:lnTo>
                    <a:pt x="17963" y="4718434"/>
                  </a:lnTo>
                  <a:cubicBezTo>
                    <a:pt x="8042" y="4718434"/>
                    <a:pt x="0" y="4710392"/>
                    <a:pt x="0" y="4700471"/>
                  </a:cubicBezTo>
                  <a:lnTo>
                    <a:pt x="0" y="17963"/>
                  </a:lnTo>
                  <a:cubicBezTo>
                    <a:pt x="0" y="13199"/>
                    <a:pt x="1893" y="8630"/>
                    <a:pt x="5261" y="5261"/>
                  </a:cubicBezTo>
                  <a:cubicBezTo>
                    <a:pt x="8630" y="1893"/>
                    <a:pt x="13199" y="0"/>
                    <a:pt x="17963" y="0"/>
                  </a:cubicBezTo>
                  <a:close/>
                </a:path>
              </a:pathLst>
            </a:custGeom>
            <a:solidFill>
              <a:srgbClr val="FFFAF5"/>
            </a:solidFill>
            <a:ln w="19050" cap="rnd">
              <a:solidFill>
                <a:srgbClr val="517EA4"/>
              </a:solidFill>
              <a:prstDash val="sysDot"/>
              <a:round/>
            </a:ln>
          </p:spPr>
        </p:sp>
        <p:sp>
          <p:nvSpPr>
            <p:cNvPr id="8" name="TextBox 8"/>
            <p:cNvSpPr txBox="1"/>
            <p:nvPr/>
          </p:nvSpPr>
          <p:spPr>
            <a:xfrm>
              <a:off x="0" y="-19050"/>
              <a:ext cx="9754459" cy="4737484"/>
            </a:xfrm>
            <a:prstGeom prst="rect">
              <a:avLst/>
            </a:prstGeom>
          </p:spPr>
          <p:txBody>
            <a:bodyPr lIns="254000" tIns="254000" rIns="254000" bIns="254000" rtlCol="0" anchor="ctr"/>
            <a:lstStyle/>
            <a:p>
              <a:pPr algn="l">
                <a:lnSpc>
                  <a:spcPts val="1960"/>
                </a:lnSpc>
              </a:pPr>
              <a:endParaRPr/>
            </a:p>
          </p:txBody>
        </p:sp>
      </p:grpSp>
      <p:sp>
        <p:nvSpPr>
          <p:cNvPr id="9" name="Freeform 9"/>
          <p:cNvSpPr/>
          <p:nvPr/>
        </p:nvSpPr>
        <p:spPr>
          <a:xfrm>
            <a:off x="204598" y="2769346"/>
            <a:ext cx="3192895" cy="2874789"/>
          </a:xfrm>
          <a:custGeom>
            <a:avLst/>
            <a:gdLst/>
            <a:ahLst/>
            <a:cxnLst/>
            <a:rect l="l" t="t" r="r" b="b"/>
            <a:pathLst>
              <a:path w="3192895" h="2874789">
                <a:moveTo>
                  <a:pt x="0" y="0"/>
                </a:moveTo>
                <a:lnTo>
                  <a:pt x="3192895" y="0"/>
                </a:lnTo>
                <a:lnTo>
                  <a:pt x="3192895" y="2874788"/>
                </a:lnTo>
                <a:lnTo>
                  <a:pt x="0" y="2874788"/>
                </a:lnTo>
                <a:lnTo>
                  <a:pt x="0" y="0"/>
                </a:lnTo>
                <a:close/>
              </a:path>
            </a:pathLst>
          </a:custGeom>
          <a:blipFill>
            <a:blip r:embed="rId3"/>
            <a:stretch>
              <a:fillRect l="-770"/>
            </a:stretch>
          </a:blipFill>
          <a:ln cap="sq">
            <a:noFill/>
            <a:prstDash val="solid"/>
            <a:miter/>
          </a:ln>
        </p:spPr>
      </p:sp>
      <p:sp>
        <p:nvSpPr>
          <p:cNvPr id="10" name="TextBox 10"/>
          <p:cNvSpPr txBox="1"/>
          <p:nvPr/>
        </p:nvSpPr>
        <p:spPr>
          <a:xfrm>
            <a:off x="1028700" y="770049"/>
            <a:ext cx="16230600" cy="1455421"/>
          </a:xfrm>
          <a:prstGeom prst="rect">
            <a:avLst/>
          </a:prstGeom>
        </p:spPr>
        <p:txBody>
          <a:bodyPr lIns="0" tIns="0" rIns="0" bIns="0" rtlCol="0" anchor="t">
            <a:spAutoFit/>
          </a:bodyPr>
          <a:lstStyle/>
          <a:p>
            <a:pPr algn="l">
              <a:lnSpc>
                <a:spcPts val="10890"/>
              </a:lnSpc>
            </a:pPr>
            <a:r>
              <a:rPr lang="en-US" sz="11000">
                <a:solidFill>
                  <a:srgbClr val="517EA4"/>
                </a:solidFill>
                <a:latin typeface="Dancing Script"/>
                <a:ea typeface="Dancing Script"/>
                <a:cs typeface="Dancing Script"/>
                <a:sym typeface="Dancing Script"/>
              </a:rPr>
              <a:t>Hướng dẫn thực hành</a:t>
            </a:r>
          </a:p>
        </p:txBody>
      </p:sp>
      <p:sp>
        <p:nvSpPr>
          <p:cNvPr id="11" name="TextBox 11"/>
          <p:cNvSpPr txBox="1"/>
          <p:nvPr/>
        </p:nvSpPr>
        <p:spPr>
          <a:xfrm>
            <a:off x="3976404" y="8995204"/>
            <a:ext cx="12929843" cy="257175"/>
          </a:xfrm>
          <a:prstGeom prst="rect">
            <a:avLst/>
          </a:prstGeom>
        </p:spPr>
        <p:txBody>
          <a:bodyPr lIns="0" tIns="0" rIns="0" bIns="0" rtlCol="0" anchor="t">
            <a:spAutoFit/>
          </a:bodyPr>
          <a:lstStyle/>
          <a:p>
            <a:pPr algn="ctr">
              <a:lnSpc>
                <a:spcPts val="2100"/>
              </a:lnSpc>
              <a:spcBef>
                <a:spcPct val="0"/>
              </a:spcBef>
            </a:pPr>
            <a:r>
              <a:rPr lang="en-US" sz="1500">
                <a:solidFill>
                  <a:srgbClr val="517EA4"/>
                </a:solidFill>
                <a:latin typeface="Muli"/>
                <a:ea typeface="Muli"/>
                <a:cs typeface="Muli"/>
                <a:sym typeface="Muli"/>
              </a:rPr>
              <a:t>Nội dung đoạn văn bản của bạn</a:t>
            </a:r>
          </a:p>
        </p:txBody>
      </p:sp>
      <p:sp>
        <p:nvSpPr>
          <p:cNvPr id="12" name="TextBox 12"/>
          <p:cNvSpPr txBox="1"/>
          <p:nvPr/>
        </p:nvSpPr>
        <p:spPr>
          <a:xfrm>
            <a:off x="3623351" y="2683621"/>
            <a:ext cx="13015751" cy="6372225"/>
          </a:xfrm>
          <a:prstGeom prst="rect">
            <a:avLst/>
          </a:prstGeom>
        </p:spPr>
        <p:txBody>
          <a:bodyPr lIns="0" tIns="0" rIns="0" bIns="0" rtlCol="0" anchor="t">
            <a:spAutoFit/>
          </a:bodyPr>
          <a:lstStyle/>
          <a:p>
            <a:pPr marL="971550" lvl="1" indent="-485775" algn="just">
              <a:lnSpc>
                <a:spcPts val="6299"/>
              </a:lnSpc>
              <a:buFont typeface="Arial"/>
              <a:buChar char="•"/>
            </a:pPr>
            <a:r>
              <a:rPr lang="en-US" sz="4500" b="1">
                <a:solidFill>
                  <a:srgbClr val="000000"/>
                </a:solidFill>
                <a:latin typeface="Faustina Bold"/>
                <a:ea typeface="Faustina Bold"/>
                <a:cs typeface="Faustina Bold"/>
                <a:sym typeface="Faustina Bold"/>
              </a:rPr>
              <a:t>Bài thực hành gồm 10 câu hỏi. </a:t>
            </a:r>
          </a:p>
          <a:p>
            <a:pPr marL="971550" lvl="1" indent="-485775" algn="just">
              <a:lnSpc>
                <a:spcPts val="6299"/>
              </a:lnSpc>
              <a:buFont typeface="Arial"/>
              <a:buChar char="•"/>
            </a:pPr>
            <a:r>
              <a:rPr lang="en-US" sz="4500" b="1">
                <a:solidFill>
                  <a:srgbClr val="000000"/>
                </a:solidFill>
                <a:latin typeface="Faustina Bold"/>
                <a:ea typeface="Faustina Bold"/>
                <a:cs typeface="Faustina Bold"/>
                <a:sym typeface="Faustina Bold"/>
              </a:rPr>
              <a:t>Thời gian suy nghĩ trả lời cho mỗi câu hỏi là 30 giây</a:t>
            </a:r>
          </a:p>
          <a:p>
            <a:pPr marL="971550" lvl="1" indent="-485775" algn="just">
              <a:lnSpc>
                <a:spcPts val="6299"/>
              </a:lnSpc>
              <a:buFont typeface="Arial"/>
              <a:buChar char="•"/>
            </a:pPr>
            <a:r>
              <a:rPr lang="en-US" sz="4500" b="1">
                <a:solidFill>
                  <a:srgbClr val="000000"/>
                </a:solidFill>
                <a:latin typeface="Faustina Bold"/>
                <a:ea typeface="Faustina Bold"/>
                <a:cs typeface="Faustina Bold"/>
                <a:sym typeface="Faustina Bold"/>
              </a:rPr>
              <a:t>Góc dưới cùng bên trái có sự trợ giúp, hỗ trợ trong  mỗi câu hỏi</a:t>
            </a:r>
          </a:p>
          <a:p>
            <a:pPr marL="971550" lvl="1" indent="-485775" algn="just">
              <a:lnSpc>
                <a:spcPts val="6299"/>
              </a:lnSpc>
              <a:buFont typeface="Arial"/>
              <a:buChar char="•"/>
            </a:pPr>
            <a:r>
              <a:rPr lang="en-US" sz="4500" b="1">
                <a:solidFill>
                  <a:srgbClr val="000000"/>
                </a:solidFill>
                <a:latin typeface="Faustina Bold"/>
                <a:ea typeface="Faustina Bold"/>
                <a:cs typeface="Faustina Bold"/>
                <a:sym typeface="Faustina Bold"/>
              </a:rPr>
              <a:t>Câu hỏi có thể có 1 lựa chọn hoặc nhiều lựa chọn đúng (Mẹo: góc phải màn hình có chữ  “nộp” thì là câu hỏi nhiều lựa chọn)</a:t>
            </a:r>
          </a:p>
        </p:txBody>
      </p:sp>
      <p:sp>
        <p:nvSpPr>
          <p:cNvPr id="13" name="TextBox 13"/>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28</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2938802" y="3342334"/>
            <a:ext cx="12679425" cy="3347084"/>
          </a:xfrm>
          <a:prstGeom prst="rect">
            <a:avLst/>
          </a:prstGeom>
        </p:spPr>
        <p:txBody>
          <a:bodyPr lIns="0" tIns="0" rIns="0" bIns="0" rtlCol="0" anchor="t">
            <a:spAutoFit/>
          </a:bodyPr>
          <a:lstStyle/>
          <a:p>
            <a:pPr algn="ctr">
              <a:lnSpc>
                <a:spcPts val="12869"/>
              </a:lnSpc>
            </a:pPr>
            <a:r>
              <a:rPr lang="en-US" sz="12999">
                <a:solidFill>
                  <a:srgbClr val="517EA4"/>
                </a:solidFill>
                <a:latin typeface="Dancing Script"/>
                <a:ea typeface="Dancing Script"/>
                <a:cs typeface="Dancing Script"/>
                <a:sym typeface="Dancing Script"/>
              </a:rPr>
              <a:t>Cảm ơn cả lớp đã chăm chỉ học tập!</a:t>
            </a:r>
          </a:p>
        </p:txBody>
      </p:sp>
      <p:sp>
        <p:nvSpPr>
          <p:cNvPr id="4" name="Freeform 4"/>
          <p:cNvSpPr/>
          <p:nvPr/>
        </p:nvSpPr>
        <p:spPr>
          <a:xfrm rot="1155628" flipH="1">
            <a:off x="-493699" y="-1083193"/>
            <a:ext cx="3207650" cy="7871533"/>
          </a:xfrm>
          <a:custGeom>
            <a:avLst/>
            <a:gdLst/>
            <a:ahLst/>
            <a:cxnLst/>
            <a:rect l="l" t="t" r="r" b="b"/>
            <a:pathLst>
              <a:path w="3207650" h="7871533">
                <a:moveTo>
                  <a:pt x="3207649" y="0"/>
                </a:moveTo>
                <a:lnTo>
                  <a:pt x="0" y="0"/>
                </a:lnTo>
                <a:lnTo>
                  <a:pt x="0" y="7871532"/>
                </a:lnTo>
                <a:lnTo>
                  <a:pt x="3207649" y="7871532"/>
                </a:lnTo>
                <a:lnTo>
                  <a:pt x="3207649" y="0"/>
                </a:lnTo>
                <a:close/>
              </a:path>
            </a:pathLst>
          </a:custGeom>
          <a:blipFill>
            <a:blip r:embed="rId3"/>
            <a:stretch>
              <a:fillRect/>
            </a:stretch>
          </a:blipFill>
        </p:spPr>
      </p:sp>
      <p:sp>
        <p:nvSpPr>
          <p:cNvPr id="5" name="Freeform 5"/>
          <p:cNvSpPr/>
          <p:nvPr/>
        </p:nvSpPr>
        <p:spPr>
          <a:xfrm flipH="1">
            <a:off x="621019" y="773850"/>
            <a:ext cx="3621537" cy="3164318"/>
          </a:xfrm>
          <a:custGeom>
            <a:avLst/>
            <a:gdLst/>
            <a:ahLst/>
            <a:cxnLst/>
            <a:rect l="l" t="t" r="r" b="b"/>
            <a:pathLst>
              <a:path w="3621537" h="3164318">
                <a:moveTo>
                  <a:pt x="3621537" y="0"/>
                </a:moveTo>
                <a:lnTo>
                  <a:pt x="0" y="0"/>
                </a:lnTo>
                <a:lnTo>
                  <a:pt x="0" y="3164318"/>
                </a:lnTo>
                <a:lnTo>
                  <a:pt x="3621537" y="3164318"/>
                </a:lnTo>
                <a:lnTo>
                  <a:pt x="3621537" y="0"/>
                </a:lnTo>
                <a:close/>
              </a:path>
            </a:pathLst>
          </a:custGeom>
          <a:blipFill>
            <a:blip r:embed="rId4"/>
            <a:stretch>
              <a:fillRect/>
            </a:stretch>
          </a:blipFill>
        </p:spPr>
      </p:sp>
      <p:sp>
        <p:nvSpPr>
          <p:cNvPr id="6" name="Freeform 6"/>
          <p:cNvSpPr/>
          <p:nvPr/>
        </p:nvSpPr>
        <p:spPr>
          <a:xfrm rot="1155628" flipH="1">
            <a:off x="16684175" y="4780977"/>
            <a:ext cx="3207650" cy="7871533"/>
          </a:xfrm>
          <a:custGeom>
            <a:avLst/>
            <a:gdLst/>
            <a:ahLst/>
            <a:cxnLst/>
            <a:rect l="l" t="t" r="r" b="b"/>
            <a:pathLst>
              <a:path w="3207650" h="7871533">
                <a:moveTo>
                  <a:pt x="3207650" y="0"/>
                </a:moveTo>
                <a:lnTo>
                  <a:pt x="0" y="0"/>
                </a:lnTo>
                <a:lnTo>
                  <a:pt x="0" y="7871532"/>
                </a:lnTo>
                <a:lnTo>
                  <a:pt x="3207650" y="7871532"/>
                </a:lnTo>
                <a:lnTo>
                  <a:pt x="3207650" y="0"/>
                </a:lnTo>
                <a:close/>
              </a:path>
            </a:pathLst>
          </a:custGeom>
          <a:blipFill>
            <a:blip r:embed="rId3"/>
            <a:stretch>
              <a:fillRect/>
            </a:stretch>
          </a:blipFill>
        </p:spPr>
      </p:sp>
      <p:sp>
        <p:nvSpPr>
          <p:cNvPr id="7" name="Freeform 7"/>
          <p:cNvSpPr/>
          <p:nvPr/>
        </p:nvSpPr>
        <p:spPr>
          <a:xfrm>
            <a:off x="15110726" y="6689418"/>
            <a:ext cx="2940065" cy="2568882"/>
          </a:xfrm>
          <a:custGeom>
            <a:avLst/>
            <a:gdLst/>
            <a:ahLst/>
            <a:cxnLst/>
            <a:rect l="l" t="t" r="r" b="b"/>
            <a:pathLst>
              <a:path w="2940065" h="2568882">
                <a:moveTo>
                  <a:pt x="0" y="0"/>
                </a:moveTo>
                <a:lnTo>
                  <a:pt x="2940065" y="0"/>
                </a:lnTo>
                <a:lnTo>
                  <a:pt x="2940065" y="2568882"/>
                </a:lnTo>
                <a:lnTo>
                  <a:pt x="0" y="2568882"/>
                </a:lnTo>
                <a:lnTo>
                  <a:pt x="0" y="0"/>
                </a:lnTo>
                <a:close/>
              </a:path>
            </a:pathLst>
          </a:custGeom>
          <a:blipFill>
            <a:blip r:embed="rId4"/>
            <a:stretch>
              <a:fillRect/>
            </a:stretch>
          </a:blipFill>
        </p:spPr>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29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1520"/>
            <a:ext cx="10257527" cy="0"/>
          </a:xfrm>
          <a:prstGeom prst="line">
            <a:avLst/>
          </a:prstGeom>
          <a:ln w="19050" cap="rnd">
            <a:solidFill>
              <a:srgbClr val="B3A183"/>
            </a:solidFill>
            <a:prstDash val="solid"/>
            <a:headEnd type="none" w="sm" len="sm"/>
            <a:tailEnd type="none" w="sm" len="sm"/>
          </a:ln>
        </p:spPr>
      </p:sp>
      <p:sp>
        <p:nvSpPr>
          <p:cNvPr id="3" name="TextBox 3"/>
          <p:cNvSpPr txBox="1"/>
          <p:nvPr/>
        </p:nvSpPr>
        <p:spPr>
          <a:xfrm>
            <a:off x="7170212" y="1502410"/>
            <a:ext cx="10787911" cy="7167880"/>
          </a:xfrm>
          <a:prstGeom prst="rect">
            <a:avLst/>
          </a:prstGeom>
        </p:spPr>
        <p:txBody>
          <a:bodyPr lIns="0" tIns="0" rIns="0" bIns="0" rtlCol="0" anchor="t">
            <a:spAutoFit/>
          </a:bodyPr>
          <a:lstStyle/>
          <a:p>
            <a:pPr algn="just">
              <a:lnSpc>
                <a:spcPts val="8119"/>
              </a:lnSpc>
              <a:spcBef>
                <a:spcPct val="0"/>
              </a:spcBef>
            </a:pPr>
            <a:r>
              <a:rPr lang="en-US" sz="5799" b="1" dirty="0" err="1">
                <a:solidFill>
                  <a:srgbClr val="517EA4"/>
                </a:solidFill>
                <a:latin typeface="Faustina Bold"/>
                <a:ea typeface="Faustina Bold"/>
                <a:cs typeface="Faustina Bold"/>
                <a:sym typeface="Faustina Bold"/>
              </a:rPr>
              <a:t>Sắp</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xếp</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các</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cụm</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từ</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sau</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thành</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một</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câu</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văn</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hoàn</a:t>
            </a:r>
            <a:r>
              <a:rPr lang="en-US" sz="5799" b="1" dirty="0">
                <a:solidFill>
                  <a:srgbClr val="517EA4"/>
                </a:solidFill>
                <a:latin typeface="Faustina Bold"/>
                <a:ea typeface="Faustina Bold"/>
                <a:cs typeface="Faustina Bold"/>
                <a:sym typeface="Faustina Bold"/>
              </a:rPr>
              <a:t> </a:t>
            </a:r>
            <a:r>
              <a:rPr lang="en-US" sz="5799" b="1" dirty="0" err="1">
                <a:solidFill>
                  <a:srgbClr val="517EA4"/>
                </a:solidFill>
                <a:latin typeface="Faustina Bold"/>
                <a:ea typeface="Faustina Bold"/>
                <a:cs typeface="Faustina Bold"/>
                <a:sym typeface="Faustina Bold"/>
              </a:rPr>
              <a:t>chỉnh</a:t>
            </a:r>
            <a:r>
              <a:rPr lang="en-US" sz="5799" b="1" dirty="0">
                <a:solidFill>
                  <a:srgbClr val="517EA4"/>
                </a:solidFill>
                <a:latin typeface="Faustina Bold"/>
                <a:ea typeface="Faustina Bold"/>
                <a:cs typeface="Faustina Bold"/>
                <a:sym typeface="Faustina Bold"/>
              </a:rPr>
              <a:t>:</a:t>
            </a:r>
          </a:p>
          <a:p>
            <a:pPr algn="just">
              <a:lnSpc>
                <a:spcPts val="8119"/>
              </a:lnSpc>
              <a:spcBef>
                <a:spcPct val="0"/>
              </a:spcBef>
            </a:pPr>
            <a:r>
              <a:rPr lang="en-US" sz="5799" b="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ngày</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nào</a:t>
            </a:r>
            <a:r>
              <a:rPr lang="en-US" sz="5799" b="1" dirty="0">
                <a:solidFill>
                  <a:srgbClr val="517EA4"/>
                </a:solidFill>
                <a:latin typeface="Faustina Bold"/>
                <a:ea typeface="Faustina Bold"/>
                <a:cs typeface="Faustina Bold"/>
                <a:sym typeface="Faustina Bold"/>
              </a:rPr>
              <a:t>,</a:t>
            </a:r>
          </a:p>
          <a:p>
            <a:pPr algn="just">
              <a:lnSpc>
                <a:spcPts val="8119"/>
              </a:lnSpc>
              <a:spcBef>
                <a:spcPct val="0"/>
              </a:spcBef>
            </a:pPr>
            <a:r>
              <a:rPr lang="en-US" sz="5799" b="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Gạch</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mát</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và</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phủ</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rêu</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khiến</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Thanh</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nhớ</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lại</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hai</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bàn</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chân</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xinh</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xắn</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của</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Nga</a:t>
            </a:r>
            <a:r>
              <a:rPr lang="en-US" sz="5799" b="1" dirty="0">
                <a:solidFill>
                  <a:srgbClr val="517EA4"/>
                </a:solidFill>
                <a:latin typeface="Faustina Bold"/>
                <a:ea typeface="Faustina Bold"/>
                <a:cs typeface="Faustina Bold"/>
                <a:sym typeface="Faustina Bold"/>
              </a:rPr>
              <a:t>, </a:t>
            </a:r>
          </a:p>
          <a:p>
            <a:pPr algn="just">
              <a:lnSpc>
                <a:spcPts val="8119"/>
              </a:lnSpc>
              <a:spcBef>
                <a:spcPct val="0"/>
              </a:spcBef>
            </a:pPr>
            <a:r>
              <a:rPr lang="en-US" sz="5799" b="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đi</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trên</a:t>
            </a:r>
            <a:r>
              <a:rPr lang="en-US" sz="5799" b="1" i="1" dirty="0">
                <a:solidFill>
                  <a:srgbClr val="517EA4"/>
                </a:solidFill>
                <a:latin typeface="Faustina Bold"/>
                <a:ea typeface="Faustina Bold"/>
                <a:cs typeface="Faustina Bold"/>
                <a:sym typeface="Faustina Bold"/>
              </a:rPr>
              <a:t> </a:t>
            </a:r>
            <a:r>
              <a:rPr lang="en-US" sz="5799" b="1" i="1" dirty="0" err="1">
                <a:solidFill>
                  <a:srgbClr val="517EA4"/>
                </a:solidFill>
                <a:latin typeface="Faustina Bold"/>
                <a:ea typeface="Faustina Bold"/>
                <a:cs typeface="Faustina Bold"/>
                <a:sym typeface="Faustina Bold"/>
              </a:rPr>
              <a:t>đó</a:t>
            </a:r>
            <a:r>
              <a:rPr lang="en-US" sz="5799" b="1" dirty="0">
                <a:solidFill>
                  <a:srgbClr val="517EA4"/>
                </a:solidFill>
                <a:latin typeface="Faustina Bold"/>
                <a:ea typeface="Faustina Bold"/>
                <a:cs typeface="Faustina Bold"/>
                <a:sym typeface="Faustina Bold"/>
              </a:rPr>
              <a:t>.</a:t>
            </a:r>
          </a:p>
        </p:txBody>
      </p:sp>
      <p:sp>
        <p:nvSpPr>
          <p:cNvPr id="4" name="Freeform 4">
            <a:hlinkClick r:id="rId2"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a:hlinkClick r:id="rId5" action="ppaction://hlinksldjump"/>
          </p:cNvPr>
          <p:cNvSpPr/>
          <p:nvPr/>
        </p:nvSpPr>
        <p:spPr>
          <a:xfrm>
            <a:off x="1028700" y="6104981"/>
            <a:ext cx="3710377" cy="4174827"/>
          </a:xfrm>
          <a:custGeom>
            <a:avLst/>
            <a:gdLst/>
            <a:ahLst/>
            <a:cxnLst/>
            <a:rect l="l" t="t" r="r" b="b"/>
            <a:pathLst>
              <a:path w="3710377" h="4174827">
                <a:moveTo>
                  <a:pt x="0" y="0"/>
                </a:moveTo>
                <a:lnTo>
                  <a:pt x="3710377" y="0"/>
                </a:lnTo>
                <a:lnTo>
                  <a:pt x="3710377" y="4174827"/>
                </a:lnTo>
                <a:lnTo>
                  <a:pt x="0" y="4174827"/>
                </a:lnTo>
                <a:lnTo>
                  <a:pt x="0" y="0"/>
                </a:lnTo>
                <a:close/>
              </a:path>
            </a:pathLst>
          </a:custGeom>
          <a:blipFill>
            <a:blip r:embed="rId6"/>
            <a:stretch>
              <a:fillRect/>
            </a:stretch>
          </a:blipFill>
        </p:spPr>
      </p:sp>
      <p:sp>
        <p:nvSpPr>
          <p:cNvPr id="6" name="TextBox 6"/>
          <p:cNvSpPr txBox="1"/>
          <p:nvPr/>
        </p:nvSpPr>
        <p:spPr>
          <a:xfrm>
            <a:off x="399447" y="3877625"/>
            <a:ext cx="5854582" cy="1589531"/>
          </a:xfrm>
          <a:prstGeom prst="rect">
            <a:avLst/>
          </a:prstGeom>
        </p:spPr>
        <p:txBody>
          <a:bodyPr lIns="0" tIns="0" rIns="0" bIns="0" rtlCol="0" anchor="t">
            <a:spAutoFit/>
          </a:bodyPr>
          <a:lstStyle/>
          <a:p>
            <a:pPr algn="ctr">
              <a:lnSpc>
                <a:spcPts val="11978"/>
              </a:lnSpc>
            </a:pPr>
            <a:r>
              <a:rPr lang="en-US" sz="12099" b="1">
                <a:solidFill>
                  <a:srgbClr val="517EA4"/>
                </a:solidFill>
                <a:latin typeface="Faustina Bold"/>
                <a:ea typeface="Faustina Bold"/>
                <a:cs typeface="Faustina Bold"/>
                <a:sym typeface="Faustina Bold"/>
              </a:rPr>
              <a:t>Câu hỏi </a:t>
            </a: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3</a:t>
            </a:r>
          </a:p>
        </p:txBody>
      </p:sp>
      <p:sp>
        <p:nvSpPr>
          <p:cNvPr id="8" name="Freeform 8">
            <a:hlinkClick r:id="rId7" action="ppaction://hlinksldjump"/>
          </p:cNvPr>
          <p:cNvSpPr/>
          <p:nvPr/>
        </p:nvSpPr>
        <p:spPr>
          <a:xfrm>
            <a:off x="15572542" y="295305"/>
            <a:ext cx="3657600" cy="957626"/>
          </a:xfrm>
          <a:custGeom>
            <a:avLst/>
            <a:gdLst/>
            <a:ahLst/>
            <a:cxnLst/>
            <a:rect l="l" t="t" r="r" b="b"/>
            <a:pathLst>
              <a:path w="3657600" h="957626">
                <a:moveTo>
                  <a:pt x="0" y="0"/>
                </a:moveTo>
                <a:lnTo>
                  <a:pt x="3657600" y="0"/>
                </a:lnTo>
                <a:lnTo>
                  <a:pt x="3657600" y="957627"/>
                </a:lnTo>
                <a:lnTo>
                  <a:pt x="0" y="957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1520"/>
            <a:ext cx="10257527" cy="0"/>
          </a:xfrm>
          <a:prstGeom prst="line">
            <a:avLst/>
          </a:prstGeom>
          <a:ln w="19050" cap="rnd">
            <a:solidFill>
              <a:srgbClr val="B3A183"/>
            </a:solidFill>
            <a:prstDash val="solid"/>
            <a:headEnd type="none" w="sm" len="sm"/>
            <a:tailEnd type="none" w="sm" len="sm"/>
          </a:ln>
        </p:spPr>
      </p:sp>
      <p:sp>
        <p:nvSpPr>
          <p:cNvPr id="3" name="TextBox 3"/>
          <p:cNvSpPr txBox="1"/>
          <p:nvPr/>
        </p:nvSpPr>
        <p:spPr>
          <a:xfrm>
            <a:off x="399447" y="3877625"/>
            <a:ext cx="5854582" cy="1589531"/>
          </a:xfrm>
          <a:prstGeom prst="rect">
            <a:avLst/>
          </a:prstGeom>
        </p:spPr>
        <p:txBody>
          <a:bodyPr lIns="0" tIns="0" rIns="0" bIns="0" rtlCol="0" anchor="t">
            <a:spAutoFit/>
          </a:bodyPr>
          <a:lstStyle/>
          <a:p>
            <a:pPr algn="ctr">
              <a:lnSpc>
                <a:spcPts val="11978"/>
              </a:lnSpc>
            </a:pPr>
            <a:r>
              <a:rPr lang="en-US" sz="12099" b="1">
                <a:solidFill>
                  <a:srgbClr val="517EA4"/>
                </a:solidFill>
                <a:latin typeface="Faustina Bold"/>
                <a:ea typeface="Faustina Bold"/>
                <a:cs typeface="Faustina Bold"/>
                <a:sym typeface="Faustina Bold"/>
              </a:rPr>
              <a:t>Câu hỏi </a:t>
            </a:r>
          </a:p>
        </p:txBody>
      </p:sp>
      <p:sp>
        <p:nvSpPr>
          <p:cNvPr id="4" name="TextBox 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4</a:t>
            </a:r>
          </a:p>
        </p:txBody>
      </p:sp>
      <p:sp>
        <p:nvSpPr>
          <p:cNvPr id="5" name="TextBox 5"/>
          <p:cNvSpPr txBox="1"/>
          <p:nvPr/>
        </p:nvSpPr>
        <p:spPr>
          <a:xfrm>
            <a:off x="6920779" y="907475"/>
            <a:ext cx="10967147" cy="7167880"/>
          </a:xfrm>
          <a:prstGeom prst="rect">
            <a:avLst/>
          </a:prstGeom>
        </p:spPr>
        <p:txBody>
          <a:bodyPr lIns="0" tIns="0" rIns="0" bIns="0" rtlCol="0" anchor="t">
            <a:spAutoFit/>
          </a:bodyPr>
          <a:lstStyle/>
          <a:p>
            <a:pPr algn="just">
              <a:lnSpc>
                <a:spcPts val="8119"/>
              </a:lnSpc>
              <a:spcBef>
                <a:spcPct val="0"/>
              </a:spcBef>
            </a:pPr>
            <a:r>
              <a:rPr lang="en-US" sz="5799" b="1">
                <a:solidFill>
                  <a:srgbClr val="517EA4"/>
                </a:solidFill>
                <a:latin typeface="Faustina Bold"/>
                <a:ea typeface="Faustina Bold"/>
                <a:cs typeface="Faustina Bold"/>
                <a:sym typeface="Faustina Bold"/>
              </a:rPr>
              <a:t> Trong câu:</a:t>
            </a:r>
          </a:p>
          <a:p>
            <a:pPr algn="just">
              <a:lnSpc>
                <a:spcPts val="8119"/>
              </a:lnSpc>
              <a:spcBef>
                <a:spcPct val="0"/>
              </a:spcBef>
            </a:pPr>
            <a:r>
              <a:rPr lang="en-US" sz="5799" b="1" i="1">
                <a:solidFill>
                  <a:srgbClr val="517EA4"/>
                </a:solidFill>
                <a:latin typeface="Faustina Bold Italics"/>
                <a:ea typeface="Faustina Bold Italics"/>
                <a:cs typeface="Faustina Bold Italics"/>
                <a:sym typeface="Faustina Bold Italics"/>
              </a:rPr>
              <a:t>“Gạch mát và phủ rêu khiến Thanh nhớ lại hai bàn chân xinh xắn của Nga, ngày nào, đi trên đó.”</a:t>
            </a:r>
          </a:p>
          <a:p>
            <a:pPr algn="just">
              <a:lnSpc>
                <a:spcPts val="8119"/>
              </a:lnSpc>
              <a:spcBef>
                <a:spcPct val="0"/>
              </a:spcBef>
            </a:pPr>
            <a:r>
              <a:rPr lang="en-US" sz="5799" b="1">
                <a:solidFill>
                  <a:srgbClr val="517EA4"/>
                </a:solidFill>
                <a:latin typeface="Faustina Bold"/>
                <a:ea typeface="Faustina Bold"/>
                <a:cs typeface="Faustina Bold"/>
                <a:sym typeface="Faustina Bold"/>
              </a:rPr>
              <a:t>Có thể bỏ đi bộ phận nào mà không làm thay đổi nội dung chính của câu văn?</a:t>
            </a:r>
          </a:p>
        </p:txBody>
      </p:sp>
      <p:sp>
        <p:nvSpPr>
          <p:cNvPr id="6" name="Freeform 6">
            <a:hlinkClick r:id="rId2"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a:hlinkClick r:id="rId5" action="ppaction://hlinksldjump"/>
          </p:cNvPr>
          <p:cNvSpPr/>
          <p:nvPr/>
        </p:nvSpPr>
        <p:spPr>
          <a:xfrm>
            <a:off x="1028700" y="6104981"/>
            <a:ext cx="3710377" cy="4174827"/>
          </a:xfrm>
          <a:custGeom>
            <a:avLst/>
            <a:gdLst/>
            <a:ahLst/>
            <a:cxnLst/>
            <a:rect l="l" t="t" r="r" b="b"/>
            <a:pathLst>
              <a:path w="3710377" h="4174827">
                <a:moveTo>
                  <a:pt x="0" y="0"/>
                </a:moveTo>
                <a:lnTo>
                  <a:pt x="3710377" y="0"/>
                </a:lnTo>
                <a:lnTo>
                  <a:pt x="3710377" y="4174827"/>
                </a:lnTo>
                <a:lnTo>
                  <a:pt x="0" y="4174827"/>
                </a:lnTo>
                <a:lnTo>
                  <a:pt x="0" y="0"/>
                </a:lnTo>
                <a:close/>
              </a:path>
            </a:pathLst>
          </a:custGeom>
          <a:blipFill>
            <a:blip r:embed="rId6"/>
            <a:stretch>
              <a:fillRect/>
            </a:stretch>
          </a:blipFill>
        </p:spPr>
      </p:sp>
      <p:sp>
        <p:nvSpPr>
          <p:cNvPr id="8" name="Freeform 8">
            <a:hlinkClick r:id="rId7" action="ppaction://hlinksldjump"/>
          </p:cNvPr>
          <p:cNvSpPr/>
          <p:nvPr/>
        </p:nvSpPr>
        <p:spPr>
          <a:xfrm>
            <a:off x="15572542" y="295305"/>
            <a:ext cx="3657600" cy="957626"/>
          </a:xfrm>
          <a:custGeom>
            <a:avLst/>
            <a:gdLst/>
            <a:ahLst/>
            <a:cxnLst/>
            <a:rect l="l" t="t" r="r" b="b"/>
            <a:pathLst>
              <a:path w="3657600" h="957626">
                <a:moveTo>
                  <a:pt x="0" y="0"/>
                </a:moveTo>
                <a:lnTo>
                  <a:pt x="3657600" y="0"/>
                </a:lnTo>
                <a:lnTo>
                  <a:pt x="3657600" y="957627"/>
                </a:lnTo>
                <a:lnTo>
                  <a:pt x="0" y="957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AutoShape 2"/>
          <p:cNvSpPr/>
          <p:nvPr/>
        </p:nvSpPr>
        <p:spPr>
          <a:xfrm rot="-5400000">
            <a:off x="1792016" y="5141520"/>
            <a:ext cx="10257527" cy="0"/>
          </a:xfrm>
          <a:prstGeom prst="line">
            <a:avLst/>
          </a:prstGeom>
          <a:ln w="19050" cap="rnd">
            <a:solidFill>
              <a:srgbClr val="B3A183"/>
            </a:solidFill>
            <a:prstDash val="solid"/>
            <a:headEnd type="none" w="sm" len="sm"/>
            <a:tailEnd type="none" w="sm" len="sm"/>
          </a:ln>
        </p:spPr>
      </p:sp>
      <p:sp>
        <p:nvSpPr>
          <p:cNvPr id="3" name="TextBox 3"/>
          <p:cNvSpPr txBox="1"/>
          <p:nvPr/>
        </p:nvSpPr>
        <p:spPr>
          <a:xfrm>
            <a:off x="399447" y="3877625"/>
            <a:ext cx="5854582" cy="1589531"/>
          </a:xfrm>
          <a:prstGeom prst="rect">
            <a:avLst/>
          </a:prstGeom>
        </p:spPr>
        <p:txBody>
          <a:bodyPr lIns="0" tIns="0" rIns="0" bIns="0" rtlCol="0" anchor="t">
            <a:spAutoFit/>
          </a:bodyPr>
          <a:lstStyle/>
          <a:p>
            <a:pPr algn="ctr">
              <a:lnSpc>
                <a:spcPts val="11978"/>
              </a:lnSpc>
            </a:pPr>
            <a:r>
              <a:rPr lang="en-US" sz="12099" b="1">
                <a:solidFill>
                  <a:srgbClr val="517EA4"/>
                </a:solidFill>
                <a:latin typeface="Faustina Bold"/>
                <a:ea typeface="Faustina Bold"/>
                <a:cs typeface="Faustina Bold"/>
                <a:sym typeface="Faustina Bold"/>
              </a:rPr>
              <a:t>Câu hỏi </a:t>
            </a:r>
          </a:p>
        </p:txBody>
      </p:sp>
      <p:sp>
        <p:nvSpPr>
          <p:cNvPr id="4" name="TextBox 4"/>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5</a:t>
            </a:r>
          </a:p>
        </p:txBody>
      </p:sp>
      <p:sp>
        <p:nvSpPr>
          <p:cNvPr id="5" name="TextBox 5"/>
          <p:cNvSpPr txBox="1"/>
          <p:nvPr/>
        </p:nvSpPr>
        <p:spPr>
          <a:xfrm>
            <a:off x="6920779" y="914400"/>
            <a:ext cx="10967147" cy="6139181"/>
          </a:xfrm>
          <a:prstGeom prst="rect">
            <a:avLst/>
          </a:prstGeom>
        </p:spPr>
        <p:txBody>
          <a:bodyPr lIns="0" tIns="0" rIns="0" bIns="0" rtlCol="0" anchor="t">
            <a:spAutoFit/>
          </a:bodyPr>
          <a:lstStyle/>
          <a:p>
            <a:pPr algn="just">
              <a:lnSpc>
                <a:spcPts val="8119"/>
              </a:lnSpc>
            </a:pPr>
            <a:r>
              <a:rPr lang="en-US" sz="5799" b="1">
                <a:solidFill>
                  <a:srgbClr val="517EA4"/>
                </a:solidFill>
                <a:latin typeface="Faustina Bold"/>
                <a:ea typeface="Faustina Bold"/>
                <a:cs typeface="Faustina Bold"/>
                <a:sym typeface="Faustina Bold"/>
              </a:rPr>
              <a:t> Trong câu</a:t>
            </a:r>
          </a:p>
          <a:p>
            <a:pPr algn="just">
              <a:lnSpc>
                <a:spcPts val="8119"/>
              </a:lnSpc>
            </a:pPr>
            <a:r>
              <a:rPr lang="en-US" sz="5799" b="1" i="1">
                <a:solidFill>
                  <a:srgbClr val="517EA4"/>
                </a:solidFill>
                <a:latin typeface="Faustina Bold Italics"/>
                <a:ea typeface="Faustina Bold Italics"/>
                <a:cs typeface="Faustina Bold Italics"/>
                <a:sym typeface="Faustina Bold Italics"/>
              </a:rPr>
              <a:t>“Gạch mát và phủ rêu khiến Thanh nhớ lại hai bàn chân xinh xắn của Nga, ngày nào, đi trên đó.”</a:t>
            </a:r>
          </a:p>
          <a:p>
            <a:pPr algn="just">
              <a:lnSpc>
                <a:spcPts val="8119"/>
              </a:lnSpc>
              <a:spcBef>
                <a:spcPct val="0"/>
              </a:spcBef>
            </a:pPr>
            <a:r>
              <a:rPr lang="en-US" sz="5799" b="1">
                <a:solidFill>
                  <a:srgbClr val="517EA4"/>
                </a:solidFill>
                <a:latin typeface="Faustina Bold"/>
                <a:ea typeface="Faustina Bold"/>
                <a:cs typeface="Faustina Bold"/>
                <a:sym typeface="Faustina Bold"/>
              </a:rPr>
              <a:t>Bộ phận có thể bỏ đi bổ sung thông tin gì cho câu văn?</a:t>
            </a:r>
          </a:p>
        </p:txBody>
      </p:sp>
      <p:sp>
        <p:nvSpPr>
          <p:cNvPr id="6" name="Freeform 6">
            <a:hlinkClick r:id="rId2"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a:hlinkClick r:id="rId5" action="ppaction://hlinksldjump"/>
          </p:cNvPr>
          <p:cNvSpPr/>
          <p:nvPr/>
        </p:nvSpPr>
        <p:spPr>
          <a:xfrm>
            <a:off x="1028700" y="6104981"/>
            <a:ext cx="3710377" cy="4174827"/>
          </a:xfrm>
          <a:custGeom>
            <a:avLst/>
            <a:gdLst/>
            <a:ahLst/>
            <a:cxnLst/>
            <a:rect l="l" t="t" r="r" b="b"/>
            <a:pathLst>
              <a:path w="3710377" h="4174827">
                <a:moveTo>
                  <a:pt x="0" y="0"/>
                </a:moveTo>
                <a:lnTo>
                  <a:pt x="3710377" y="0"/>
                </a:lnTo>
                <a:lnTo>
                  <a:pt x="3710377" y="4174827"/>
                </a:lnTo>
                <a:lnTo>
                  <a:pt x="0" y="4174827"/>
                </a:lnTo>
                <a:lnTo>
                  <a:pt x="0" y="0"/>
                </a:lnTo>
                <a:close/>
              </a:path>
            </a:pathLst>
          </a:custGeom>
          <a:blipFill>
            <a:blip r:embed="rId6"/>
            <a:stretch>
              <a:fillRect/>
            </a:stretch>
          </a:blipFill>
        </p:spPr>
      </p:sp>
      <p:sp>
        <p:nvSpPr>
          <p:cNvPr id="8" name="Freeform 8">
            <a:hlinkClick r:id="rId7" action="ppaction://hlinksldjump"/>
          </p:cNvPr>
          <p:cNvSpPr/>
          <p:nvPr/>
        </p:nvSpPr>
        <p:spPr>
          <a:xfrm>
            <a:off x="15572542" y="295305"/>
            <a:ext cx="3657600" cy="957626"/>
          </a:xfrm>
          <a:custGeom>
            <a:avLst/>
            <a:gdLst/>
            <a:ahLst/>
            <a:cxnLst/>
            <a:rect l="l" t="t" r="r" b="b"/>
            <a:pathLst>
              <a:path w="3657600" h="957626">
                <a:moveTo>
                  <a:pt x="0" y="0"/>
                </a:moveTo>
                <a:lnTo>
                  <a:pt x="3657600" y="0"/>
                </a:lnTo>
                <a:lnTo>
                  <a:pt x="3657600" y="957627"/>
                </a:lnTo>
                <a:lnTo>
                  <a:pt x="0" y="957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7000"/>
            </a:blip>
            <a:stretch>
              <a:fillRect/>
            </a:stretch>
          </a:blipFill>
        </p:spPr>
      </p:sp>
      <p:grpSp>
        <p:nvGrpSpPr>
          <p:cNvPr id="3" name="Group 3"/>
          <p:cNvGrpSpPr/>
          <p:nvPr/>
        </p:nvGrpSpPr>
        <p:grpSpPr>
          <a:xfrm>
            <a:off x="6571021" y="1028700"/>
            <a:ext cx="10830320" cy="9033374"/>
            <a:chOff x="0" y="0"/>
            <a:chExt cx="14440427" cy="12044499"/>
          </a:xfrm>
        </p:grpSpPr>
        <p:sp>
          <p:nvSpPr>
            <p:cNvPr id="4" name="TextBox 4"/>
            <p:cNvSpPr txBox="1"/>
            <p:nvPr/>
          </p:nvSpPr>
          <p:spPr>
            <a:xfrm>
              <a:off x="0" y="667131"/>
              <a:ext cx="14440427" cy="9823324"/>
            </a:xfrm>
            <a:prstGeom prst="rect">
              <a:avLst/>
            </a:prstGeom>
          </p:spPr>
          <p:txBody>
            <a:bodyPr lIns="0" tIns="0" rIns="0" bIns="0" rtlCol="0" anchor="t">
              <a:spAutoFit/>
            </a:bodyPr>
            <a:lstStyle/>
            <a:p>
              <a:pPr algn="just">
                <a:lnSpc>
                  <a:spcPts val="8217"/>
                </a:lnSpc>
              </a:pPr>
              <a:r>
                <a:rPr lang="en-US" sz="8300" b="1">
                  <a:solidFill>
                    <a:srgbClr val="517EA4"/>
                  </a:solidFill>
                  <a:latin typeface="Faustina Bold"/>
                  <a:ea typeface="Faustina Bold"/>
                  <a:cs typeface="Faustina Bold"/>
                  <a:sym typeface="Faustina Bold"/>
                </a:rPr>
                <a:t>1.Trật tự câu đúng:</a:t>
              </a:r>
            </a:p>
            <a:p>
              <a:pPr algn="just">
                <a:lnSpc>
                  <a:spcPts val="8217"/>
                </a:lnSpc>
              </a:pPr>
              <a:r>
                <a:rPr lang="en-US" sz="8300" b="1">
                  <a:solidFill>
                    <a:srgbClr val="517EA4"/>
                  </a:solidFill>
                  <a:latin typeface="Faustina Bold"/>
                  <a:ea typeface="Faustina Bold"/>
                  <a:cs typeface="Faustina Bold"/>
                  <a:sym typeface="Faustina Bold"/>
                </a:rPr>
                <a:t>   Gạch mát và phủ rêu khiến Thanh nhớ lại hai bàn chân xinh xắn của Nga, ngày nào, đi trên đó.</a:t>
              </a:r>
            </a:p>
            <a:p>
              <a:pPr algn="ctr">
                <a:lnSpc>
                  <a:spcPts val="8217"/>
                </a:lnSpc>
              </a:pPr>
              <a:endParaRPr lang="en-US" sz="8300" b="1">
                <a:solidFill>
                  <a:srgbClr val="517EA4"/>
                </a:solidFill>
                <a:latin typeface="Faustina Bold"/>
                <a:ea typeface="Faustina Bold"/>
                <a:cs typeface="Faustina Bold"/>
                <a:sym typeface="Faustina Bold"/>
              </a:endParaRPr>
            </a:p>
          </p:txBody>
        </p:sp>
        <p:sp>
          <p:nvSpPr>
            <p:cNvPr id="5" name="TextBox 5"/>
            <p:cNvSpPr txBox="1"/>
            <p:nvPr/>
          </p:nvSpPr>
          <p:spPr>
            <a:xfrm>
              <a:off x="0" y="11377749"/>
              <a:ext cx="14440427" cy="666750"/>
            </a:xfrm>
            <a:prstGeom prst="rect">
              <a:avLst/>
            </a:prstGeom>
          </p:spPr>
          <p:txBody>
            <a:bodyPr lIns="0" tIns="0" rIns="0" bIns="0" rtlCol="0" anchor="t">
              <a:spAutoFit/>
            </a:bodyPr>
            <a:lstStyle/>
            <a:p>
              <a:pPr marL="0" lvl="0" indent="0" algn="ctr">
                <a:lnSpc>
                  <a:spcPts val="4200"/>
                </a:lnSpc>
                <a:spcBef>
                  <a:spcPct val="0"/>
                </a:spcBef>
              </a:pPr>
              <a:endParaRPr/>
            </a:p>
          </p:txBody>
        </p:sp>
      </p:gr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6</a:t>
            </a:r>
          </a:p>
        </p:txBody>
      </p:sp>
      <p:sp>
        <p:nvSpPr>
          <p:cNvPr id="7" name="Freeform 7">
            <a:hlinkClick r:id="rId3"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76846" y="2057400"/>
            <a:ext cx="4732020" cy="8229600"/>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7000"/>
            </a:blip>
            <a:stretch>
              <a:fillRect/>
            </a:stretch>
          </a:blipFill>
        </p:spPr>
      </p:sp>
      <p:grpSp>
        <p:nvGrpSpPr>
          <p:cNvPr id="3" name="Group 3"/>
          <p:cNvGrpSpPr/>
          <p:nvPr/>
        </p:nvGrpSpPr>
        <p:grpSpPr>
          <a:xfrm>
            <a:off x="6571021" y="2066925"/>
            <a:ext cx="10830320" cy="6956924"/>
            <a:chOff x="0" y="0"/>
            <a:chExt cx="14440427" cy="9275899"/>
          </a:xfrm>
        </p:grpSpPr>
        <p:sp>
          <p:nvSpPr>
            <p:cNvPr id="4" name="TextBox 4"/>
            <p:cNvSpPr txBox="1"/>
            <p:nvPr/>
          </p:nvSpPr>
          <p:spPr>
            <a:xfrm>
              <a:off x="0" y="667131"/>
              <a:ext cx="14440427" cy="7054724"/>
            </a:xfrm>
            <a:prstGeom prst="rect">
              <a:avLst/>
            </a:prstGeom>
          </p:spPr>
          <p:txBody>
            <a:bodyPr lIns="0" tIns="0" rIns="0" bIns="0" rtlCol="0" anchor="t">
              <a:spAutoFit/>
            </a:bodyPr>
            <a:lstStyle/>
            <a:p>
              <a:pPr algn="just">
                <a:lnSpc>
                  <a:spcPts val="8217"/>
                </a:lnSpc>
              </a:pPr>
              <a:r>
                <a:rPr lang="en-US" sz="8300" b="1">
                  <a:solidFill>
                    <a:srgbClr val="517EA4"/>
                  </a:solidFill>
                  <a:latin typeface="Faustina Bold"/>
                  <a:ea typeface="Faustina Bold"/>
                  <a:cs typeface="Faustina Bold"/>
                  <a:sym typeface="Faustina Bold"/>
                </a:rPr>
                <a:t>Có thể bỏ đi bộ phận “ngày nào”, câu không bị thay đổi nội dung chính.</a:t>
              </a:r>
            </a:p>
            <a:p>
              <a:pPr algn="ctr">
                <a:lnSpc>
                  <a:spcPts val="8217"/>
                </a:lnSpc>
              </a:pPr>
              <a:endParaRPr lang="en-US" sz="8300" b="1">
                <a:solidFill>
                  <a:srgbClr val="517EA4"/>
                </a:solidFill>
                <a:latin typeface="Faustina Bold"/>
                <a:ea typeface="Faustina Bold"/>
                <a:cs typeface="Faustina Bold"/>
                <a:sym typeface="Faustina Bold"/>
              </a:endParaRPr>
            </a:p>
          </p:txBody>
        </p:sp>
        <p:sp>
          <p:nvSpPr>
            <p:cNvPr id="5" name="TextBox 5"/>
            <p:cNvSpPr txBox="1"/>
            <p:nvPr/>
          </p:nvSpPr>
          <p:spPr>
            <a:xfrm>
              <a:off x="0" y="8609149"/>
              <a:ext cx="14440427" cy="666750"/>
            </a:xfrm>
            <a:prstGeom prst="rect">
              <a:avLst/>
            </a:prstGeom>
          </p:spPr>
          <p:txBody>
            <a:bodyPr lIns="0" tIns="0" rIns="0" bIns="0" rtlCol="0" anchor="t">
              <a:spAutoFit/>
            </a:bodyPr>
            <a:lstStyle/>
            <a:p>
              <a:pPr marL="0" lvl="0" indent="0" algn="ctr">
                <a:lnSpc>
                  <a:spcPts val="4200"/>
                </a:lnSpc>
                <a:spcBef>
                  <a:spcPct val="0"/>
                </a:spcBef>
              </a:pPr>
              <a:endParaRPr/>
            </a:p>
          </p:txBody>
        </p:sp>
      </p:gr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7</a:t>
            </a:r>
          </a:p>
        </p:txBody>
      </p:sp>
      <p:sp>
        <p:nvSpPr>
          <p:cNvPr id="7" name="Freeform 7">
            <a:hlinkClick r:id="rId3"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76846" y="2057400"/>
            <a:ext cx="4732020" cy="8229600"/>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0800000" flipV="1">
            <a:off x="-5799731" y="1601710"/>
            <a:ext cx="14377464" cy="11897352"/>
          </a:xfrm>
          <a:custGeom>
            <a:avLst/>
            <a:gdLst/>
            <a:ahLst/>
            <a:cxnLst/>
            <a:rect l="l" t="t" r="r" b="b"/>
            <a:pathLst>
              <a:path w="14377464" h="11897352">
                <a:moveTo>
                  <a:pt x="0" y="11897352"/>
                </a:moveTo>
                <a:lnTo>
                  <a:pt x="14377464" y="11897352"/>
                </a:lnTo>
                <a:lnTo>
                  <a:pt x="14377464" y="0"/>
                </a:lnTo>
                <a:lnTo>
                  <a:pt x="0" y="0"/>
                </a:lnTo>
                <a:lnTo>
                  <a:pt x="0" y="11897352"/>
                </a:lnTo>
                <a:close/>
              </a:path>
            </a:pathLst>
          </a:custGeom>
          <a:blipFill>
            <a:blip r:embed="rId2">
              <a:alphaModFix amt="37000"/>
            </a:blip>
            <a:stretch>
              <a:fillRect/>
            </a:stretch>
          </a:blipFill>
        </p:spPr>
      </p:sp>
      <p:grpSp>
        <p:nvGrpSpPr>
          <p:cNvPr id="3" name="Group 3"/>
          <p:cNvGrpSpPr/>
          <p:nvPr/>
        </p:nvGrpSpPr>
        <p:grpSpPr>
          <a:xfrm>
            <a:off x="6571021" y="1028700"/>
            <a:ext cx="10830320" cy="9033374"/>
            <a:chOff x="0" y="0"/>
            <a:chExt cx="14440427" cy="12044499"/>
          </a:xfrm>
        </p:grpSpPr>
        <p:sp>
          <p:nvSpPr>
            <p:cNvPr id="4" name="TextBox 4"/>
            <p:cNvSpPr txBox="1"/>
            <p:nvPr/>
          </p:nvSpPr>
          <p:spPr>
            <a:xfrm>
              <a:off x="0" y="667131"/>
              <a:ext cx="14440427" cy="9823324"/>
            </a:xfrm>
            <a:prstGeom prst="rect">
              <a:avLst/>
            </a:prstGeom>
          </p:spPr>
          <p:txBody>
            <a:bodyPr lIns="0" tIns="0" rIns="0" bIns="0" rtlCol="0" anchor="t">
              <a:spAutoFit/>
            </a:bodyPr>
            <a:lstStyle/>
            <a:p>
              <a:pPr algn="just">
                <a:lnSpc>
                  <a:spcPts val="8217"/>
                </a:lnSpc>
              </a:pPr>
              <a:r>
                <a:rPr lang="en-US" sz="8300" b="1" i="1">
                  <a:solidFill>
                    <a:srgbClr val="517EA4"/>
                  </a:solidFill>
                  <a:latin typeface="Faustina Bold Italics"/>
                  <a:ea typeface="Faustina Bold Italics"/>
                  <a:cs typeface="Faustina Bold Italics"/>
                  <a:sym typeface="Faustina Bold Italics"/>
                </a:rPr>
                <a:t>Bộ phận “ngày nào” bổ sung rõ thêm ý nghĩa về thời gian trong kí ức của nhân vật. Bộ phận này gọi là thành phần chêm xen trong câu văn.</a:t>
              </a:r>
            </a:p>
            <a:p>
              <a:pPr algn="ctr">
                <a:lnSpc>
                  <a:spcPts val="8217"/>
                </a:lnSpc>
              </a:pPr>
              <a:endParaRPr lang="en-US" sz="8300" b="1" i="1">
                <a:solidFill>
                  <a:srgbClr val="517EA4"/>
                </a:solidFill>
                <a:latin typeface="Faustina Bold Italics"/>
                <a:ea typeface="Faustina Bold Italics"/>
                <a:cs typeface="Faustina Bold Italics"/>
                <a:sym typeface="Faustina Bold Italics"/>
              </a:endParaRPr>
            </a:p>
          </p:txBody>
        </p:sp>
        <p:sp>
          <p:nvSpPr>
            <p:cNvPr id="5" name="TextBox 5"/>
            <p:cNvSpPr txBox="1"/>
            <p:nvPr/>
          </p:nvSpPr>
          <p:spPr>
            <a:xfrm>
              <a:off x="0" y="11377749"/>
              <a:ext cx="14440427" cy="666750"/>
            </a:xfrm>
            <a:prstGeom prst="rect">
              <a:avLst/>
            </a:prstGeom>
          </p:spPr>
          <p:txBody>
            <a:bodyPr lIns="0" tIns="0" rIns="0" bIns="0" rtlCol="0" anchor="t">
              <a:spAutoFit/>
            </a:bodyPr>
            <a:lstStyle/>
            <a:p>
              <a:pPr marL="0" lvl="0" indent="0" algn="ctr">
                <a:lnSpc>
                  <a:spcPts val="4200"/>
                </a:lnSpc>
                <a:spcBef>
                  <a:spcPct val="0"/>
                </a:spcBef>
              </a:pPr>
              <a:endParaRPr/>
            </a:p>
          </p:txBody>
        </p:sp>
      </p:gr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8</a:t>
            </a:r>
          </a:p>
        </p:txBody>
      </p:sp>
      <p:sp>
        <p:nvSpPr>
          <p:cNvPr id="7" name="Freeform 7">
            <a:hlinkClick r:id="rId3" action="ppaction://hlinksldjump"/>
          </p:cNvPr>
          <p:cNvSpPr/>
          <p:nvPr/>
        </p:nvSpPr>
        <p:spPr>
          <a:xfrm>
            <a:off x="14885034" y="7356869"/>
            <a:ext cx="2516307" cy="2381056"/>
          </a:xfrm>
          <a:custGeom>
            <a:avLst/>
            <a:gdLst/>
            <a:ahLst/>
            <a:cxnLst/>
            <a:rect l="l" t="t" r="r" b="b"/>
            <a:pathLst>
              <a:path w="2516307" h="2381056">
                <a:moveTo>
                  <a:pt x="0" y="0"/>
                </a:moveTo>
                <a:lnTo>
                  <a:pt x="2516308" y="0"/>
                </a:lnTo>
                <a:lnTo>
                  <a:pt x="2516308" y="2381056"/>
                </a:lnTo>
                <a:lnTo>
                  <a:pt x="0" y="23810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276846" y="2057400"/>
            <a:ext cx="4732020" cy="8229600"/>
          </a:xfrm>
          <a:custGeom>
            <a:avLst/>
            <a:gdLst/>
            <a:ahLst/>
            <a:cxnLst/>
            <a:rect l="l" t="t" r="r" b="b"/>
            <a:pathLst>
              <a:path w="4732020" h="8229600">
                <a:moveTo>
                  <a:pt x="0" y="0"/>
                </a:moveTo>
                <a:lnTo>
                  <a:pt x="4732020" y="0"/>
                </a:lnTo>
                <a:lnTo>
                  <a:pt x="4732020"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2918262" flipV="1">
            <a:off x="13779828" y="-1923218"/>
            <a:ext cx="8102860" cy="6705116"/>
          </a:xfrm>
          <a:custGeom>
            <a:avLst/>
            <a:gdLst/>
            <a:ahLst/>
            <a:cxnLst/>
            <a:rect l="l" t="t" r="r" b="b"/>
            <a:pathLst>
              <a:path w="8102860" h="6705116">
                <a:moveTo>
                  <a:pt x="0" y="6705117"/>
                </a:moveTo>
                <a:lnTo>
                  <a:pt x="8102860" y="6705117"/>
                </a:lnTo>
                <a:lnTo>
                  <a:pt x="8102860" y="0"/>
                </a:lnTo>
                <a:lnTo>
                  <a:pt x="0" y="0"/>
                </a:lnTo>
                <a:lnTo>
                  <a:pt x="0" y="6705117"/>
                </a:lnTo>
                <a:close/>
              </a:path>
            </a:pathLst>
          </a:custGeom>
          <a:blipFill>
            <a:blip r:embed="rId2">
              <a:alphaModFix amt="37000"/>
            </a:blip>
            <a:stretch>
              <a:fillRect/>
            </a:stretch>
          </a:blipFill>
        </p:spPr>
      </p:sp>
      <p:sp>
        <p:nvSpPr>
          <p:cNvPr id="3" name="Freeform 3"/>
          <p:cNvSpPr/>
          <p:nvPr/>
        </p:nvSpPr>
        <p:spPr>
          <a:xfrm rot="588124">
            <a:off x="13358978" y="-3741394"/>
            <a:ext cx="6920181" cy="10195478"/>
          </a:xfrm>
          <a:custGeom>
            <a:avLst/>
            <a:gdLst/>
            <a:ahLst/>
            <a:cxnLst/>
            <a:rect l="l" t="t" r="r" b="b"/>
            <a:pathLst>
              <a:path w="6920181" h="10195478">
                <a:moveTo>
                  <a:pt x="0" y="0"/>
                </a:moveTo>
                <a:lnTo>
                  <a:pt x="6920181" y="0"/>
                </a:lnTo>
                <a:lnTo>
                  <a:pt x="6920181" y="10195478"/>
                </a:lnTo>
                <a:lnTo>
                  <a:pt x="0" y="10195478"/>
                </a:lnTo>
                <a:lnTo>
                  <a:pt x="0" y="0"/>
                </a:lnTo>
                <a:close/>
              </a:path>
            </a:pathLst>
          </a:custGeom>
          <a:blipFill>
            <a:blip r:embed="rId3"/>
            <a:stretch>
              <a:fillRect/>
            </a:stretch>
          </a:blipFill>
        </p:spPr>
      </p:sp>
      <p:sp>
        <p:nvSpPr>
          <p:cNvPr id="4" name="Freeform 4"/>
          <p:cNvSpPr/>
          <p:nvPr/>
        </p:nvSpPr>
        <p:spPr>
          <a:xfrm rot="-10800000" flipV="1">
            <a:off x="-3574847" y="4727936"/>
            <a:ext cx="10502725" cy="8691005"/>
          </a:xfrm>
          <a:custGeom>
            <a:avLst/>
            <a:gdLst/>
            <a:ahLst/>
            <a:cxnLst/>
            <a:rect l="l" t="t" r="r" b="b"/>
            <a:pathLst>
              <a:path w="10502725" h="8691005">
                <a:moveTo>
                  <a:pt x="0" y="8691005"/>
                </a:moveTo>
                <a:lnTo>
                  <a:pt x="10502725" y="8691005"/>
                </a:lnTo>
                <a:lnTo>
                  <a:pt x="10502725" y="0"/>
                </a:lnTo>
                <a:lnTo>
                  <a:pt x="0" y="0"/>
                </a:lnTo>
                <a:lnTo>
                  <a:pt x="0" y="8691005"/>
                </a:lnTo>
                <a:close/>
              </a:path>
            </a:pathLst>
          </a:custGeom>
          <a:blipFill>
            <a:blip r:embed="rId4">
              <a:alphaModFix amt="37000"/>
            </a:blip>
            <a:stretch>
              <a:fillRect/>
            </a:stretch>
          </a:blipFill>
        </p:spPr>
      </p:sp>
      <p:sp>
        <p:nvSpPr>
          <p:cNvPr id="5" name="Freeform 5"/>
          <p:cNvSpPr/>
          <p:nvPr/>
        </p:nvSpPr>
        <p:spPr>
          <a:xfrm rot="-1391992">
            <a:off x="-2650756" y="5501108"/>
            <a:ext cx="6309645" cy="9295978"/>
          </a:xfrm>
          <a:custGeom>
            <a:avLst/>
            <a:gdLst/>
            <a:ahLst/>
            <a:cxnLst/>
            <a:rect l="l" t="t" r="r" b="b"/>
            <a:pathLst>
              <a:path w="6309645" h="9295978">
                <a:moveTo>
                  <a:pt x="0" y="0"/>
                </a:moveTo>
                <a:lnTo>
                  <a:pt x="6309645" y="0"/>
                </a:lnTo>
                <a:lnTo>
                  <a:pt x="6309645" y="9295978"/>
                </a:lnTo>
                <a:lnTo>
                  <a:pt x="0" y="9295978"/>
                </a:lnTo>
                <a:lnTo>
                  <a:pt x="0" y="0"/>
                </a:lnTo>
                <a:close/>
              </a:path>
            </a:pathLst>
          </a:custGeom>
          <a:blipFill>
            <a:blip r:embed="rId3"/>
            <a:stretch>
              <a:fillRect/>
            </a:stretch>
          </a:blipFill>
        </p:spPr>
      </p:sp>
      <p:sp>
        <p:nvSpPr>
          <p:cNvPr id="6" name="Freeform 6"/>
          <p:cNvSpPr/>
          <p:nvPr/>
        </p:nvSpPr>
        <p:spPr>
          <a:xfrm rot="1155628" flipH="1">
            <a:off x="3284925" y="5155383"/>
            <a:ext cx="2485602" cy="6099638"/>
          </a:xfrm>
          <a:custGeom>
            <a:avLst/>
            <a:gdLst/>
            <a:ahLst/>
            <a:cxnLst/>
            <a:rect l="l" t="t" r="r" b="b"/>
            <a:pathLst>
              <a:path w="2485602" h="6099638">
                <a:moveTo>
                  <a:pt x="2485602" y="0"/>
                </a:moveTo>
                <a:lnTo>
                  <a:pt x="0" y="0"/>
                </a:lnTo>
                <a:lnTo>
                  <a:pt x="0" y="6099638"/>
                </a:lnTo>
                <a:lnTo>
                  <a:pt x="2485602" y="6099638"/>
                </a:lnTo>
                <a:lnTo>
                  <a:pt x="2485602" y="0"/>
                </a:lnTo>
                <a:close/>
              </a:path>
            </a:pathLst>
          </a:custGeom>
          <a:blipFill>
            <a:blip r:embed="rId5">
              <a:alphaModFix amt="35000"/>
            </a:blip>
            <a:stretch>
              <a:fillRect/>
            </a:stretch>
          </a:blipFill>
        </p:spPr>
      </p:sp>
      <p:sp>
        <p:nvSpPr>
          <p:cNvPr id="7" name="Freeform 7"/>
          <p:cNvSpPr/>
          <p:nvPr/>
        </p:nvSpPr>
        <p:spPr>
          <a:xfrm rot="-2166592">
            <a:off x="17595639" y="1866312"/>
            <a:ext cx="2485602" cy="6099638"/>
          </a:xfrm>
          <a:custGeom>
            <a:avLst/>
            <a:gdLst/>
            <a:ahLst/>
            <a:cxnLst/>
            <a:rect l="l" t="t" r="r" b="b"/>
            <a:pathLst>
              <a:path w="2485602" h="6099638">
                <a:moveTo>
                  <a:pt x="0" y="0"/>
                </a:moveTo>
                <a:lnTo>
                  <a:pt x="2485602" y="0"/>
                </a:lnTo>
                <a:lnTo>
                  <a:pt x="2485602" y="6099638"/>
                </a:lnTo>
                <a:lnTo>
                  <a:pt x="0" y="6099638"/>
                </a:lnTo>
                <a:lnTo>
                  <a:pt x="0" y="0"/>
                </a:lnTo>
                <a:close/>
              </a:path>
            </a:pathLst>
          </a:custGeom>
          <a:blipFill>
            <a:blip r:embed="rId5"/>
            <a:stretch>
              <a:fillRect/>
            </a:stretch>
          </a:blipFill>
        </p:spPr>
      </p:sp>
      <p:sp>
        <p:nvSpPr>
          <p:cNvPr id="8" name="Freeform 8"/>
          <p:cNvSpPr/>
          <p:nvPr/>
        </p:nvSpPr>
        <p:spPr>
          <a:xfrm>
            <a:off x="5226424" y="124275"/>
            <a:ext cx="8369566" cy="2069565"/>
          </a:xfrm>
          <a:custGeom>
            <a:avLst/>
            <a:gdLst/>
            <a:ahLst/>
            <a:cxnLst/>
            <a:rect l="l" t="t" r="r" b="b"/>
            <a:pathLst>
              <a:path w="8369566" h="2069565">
                <a:moveTo>
                  <a:pt x="0" y="0"/>
                </a:moveTo>
                <a:lnTo>
                  <a:pt x="8369566" y="0"/>
                </a:lnTo>
                <a:lnTo>
                  <a:pt x="8369566" y="2069566"/>
                </a:lnTo>
                <a:lnTo>
                  <a:pt x="0" y="20695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9" name="Group 9"/>
          <p:cNvGrpSpPr/>
          <p:nvPr/>
        </p:nvGrpSpPr>
        <p:grpSpPr>
          <a:xfrm>
            <a:off x="1408438" y="2768084"/>
            <a:ext cx="16185281" cy="5073673"/>
            <a:chOff x="0" y="0"/>
            <a:chExt cx="21580375" cy="6764897"/>
          </a:xfrm>
        </p:grpSpPr>
        <p:sp>
          <p:nvSpPr>
            <p:cNvPr id="10" name="TextBox 10"/>
            <p:cNvSpPr txBox="1"/>
            <p:nvPr/>
          </p:nvSpPr>
          <p:spPr>
            <a:xfrm>
              <a:off x="1893001" y="-788036"/>
              <a:ext cx="17794373" cy="1396367"/>
            </a:xfrm>
            <a:prstGeom prst="rect">
              <a:avLst/>
            </a:prstGeom>
          </p:spPr>
          <p:txBody>
            <a:bodyPr lIns="0" tIns="0" rIns="0" bIns="0" rtlCol="0" anchor="t">
              <a:spAutoFit/>
            </a:bodyPr>
            <a:lstStyle/>
            <a:p>
              <a:pPr algn="ctr">
                <a:lnSpc>
                  <a:spcPts val="8819"/>
                </a:lnSpc>
                <a:spcBef>
                  <a:spcPct val="0"/>
                </a:spcBef>
              </a:pPr>
              <a:r>
                <a:rPr lang="en-US" sz="6299" i="1">
                  <a:solidFill>
                    <a:srgbClr val="517EA4"/>
                  </a:solidFill>
                  <a:latin typeface="Muli Italics"/>
                  <a:ea typeface="Muli Italics"/>
                  <a:cs typeface="Muli Italics"/>
                  <a:sym typeface="Muli Italics"/>
                </a:rPr>
                <a:t>THỰC HÀNH TIẾNG VIỆT</a:t>
              </a:r>
            </a:p>
          </p:txBody>
        </p:sp>
        <p:sp>
          <p:nvSpPr>
            <p:cNvPr id="11" name="TextBox 11"/>
            <p:cNvSpPr txBox="1"/>
            <p:nvPr/>
          </p:nvSpPr>
          <p:spPr>
            <a:xfrm>
              <a:off x="0" y="1502819"/>
              <a:ext cx="21580375" cy="4066146"/>
            </a:xfrm>
            <a:prstGeom prst="rect">
              <a:avLst/>
            </a:prstGeom>
          </p:spPr>
          <p:txBody>
            <a:bodyPr lIns="0" tIns="0" rIns="0" bIns="0" rtlCol="0" anchor="t">
              <a:spAutoFit/>
            </a:bodyPr>
            <a:lstStyle/>
            <a:p>
              <a:pPr algn="ctr">
                <a:lnSpc>
                  <a:spcPts val="11500"/>
                </a:lnSpc>
              </a:pPr>
              <a:r>
                <a:rPr lang="en-US" sz="11500" b="1">
                  <a:solidFill>
                    <a:srgbClr val="517EA4"/>
                  </a:solidFill>
                  <a:latin typeface="Dancing Script Bold"/>
                  <a:ea typeface="Dancing Script Bold"/>
                  <a:cs typeface="Dancing Script Bold"/>
                  <a:sym typeface="Dancing Script Bold"/>
                </a:rPr>
                <a:t>Biện pháp tu từ: </a:t>
              </a:r>
            </a:p>
            <a:p>
              <a:pPr algn="ctr">
                <a:lnSpc>
                  <a:spcPts val="11500"/>
                </a:lnSpc>
              </a:pPr>
              <a:r>
                <a:rPr lang="en-US" sz="11500" b="1">
                  <a:solidFill>
                    <a:srgbClr val="517EA4"/>
                  </a:solidFill>
                  <a:latin typeface="Dancing Script Bold"/>
                  <a:ea typeface="Dancing Script Bold"/>
                  <a:cs typeface="Dancing Script Bold"/>
                  <a:sym typeface="Dancing Script Bold"/>
                </a:rPr>
                <a:t>Chêm xen</a:t>
              </a:r>
            </a:p>
          </p:txBody>
        </p:sp>
        <p:sp>
          <p:nvSpPr>
            <p:cNvPr id="12" name="TextBox 12"/>
            <p:cNvSpPr txBox="1"/>
            <p:nvPr/>
          </p:nvSpPr>
          <p:spPr>
            <a:xfrm>
              <a:off x="0" y="6537764"/>
              <a:ext cx="21580375" cy="635211"/>
            </a:xfrm>
            <a:prstGeom prst="rect">
              <a:avLst/>
            </a:prstGeom>
          </p:spPr>
          <p:txBody>
            <a:bodyPr lIns="0" tIns="0" rIns="0" bIns="0" rtlCol="0" anchor="t">
              <a:spAutoFit/>
            </a:bodyPr>
            <a:lstStyle/>
            <a:p>
              <a:pPr algn="ctr">
                <a:lnSpc>
                  <a:spcPts val="4060"/>
                </a:lnSpc>
                <a:spcBef>
                  <a:spcPct val="0"/>
                </a:spcBef>
              </a:pPr>
              <a:endParaRPr/>
            </a:p>
          </p:txBody>
        </p:sp>
      </p:grpSp>
      <p:sp>
        <p:nvSpPr>
          <p:cNvPr id="13" name="Freeform 13"/>
          <p:cNvSpPr/>
          <p:nvPr/>
        </p:nvSpPr>
        <p:spPr>
          <a:xfrm>
            <a:off x="5226424" y="6685557"/>
            <a:ext cx="9858271" cy="2143504"/>
          </a:xfrm>
          <a:custGeom>
            <a:avLst/>
            <a:gdLst/>
            <a:ahLst/>
            <a:cxnLst/>
            <a:rect l="l" t="t" r="r" b="b"/>
            <a:pathLst>
              <a:path w="9858271" h="2143504">
                <a:moveTo>
                  <a:pt x="0" y="0"/>
                </a:moveTo>
                <a:lnTo>
                  <a:pt x="9858271" y="0"/>
                </a:lnTo>
                <a:lnTo>
                  <a:pt x="9858271" y="2143504"/>
                </a:lnTo>
                <a:lnTo>
                  <a:pt x="0" y="21435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4"/>
          <p:cNvSpPr txBox="1"/>
          <p:nvPr/>
        </p:nvSpPr>
        <p:spPr>
          <a:xfrm>
            <a:off x="6364407" y="275166"/>
            <a:ext cx="6273344" cy="1276351"/>
          </a:xfrm>
          <a:prstGeom prst="rect">
            <a:avLst/>
          </a:prstGeom>
        </p:spPr>
        <p:txBody>
          <a:bodyPr lIns="0" tIns="0" rIns="0" bIns="0" rtlCol="0" anchor="t">
            <a:spAutoFit/>
          </a:bodyPr>
          <a:lstStyle/>
          <a:p>
            <a:pPr algn="ctr">
              <a:lnSpc>
                <a:spcPts val="10499"/>
              </a:lnSpc>
              <a:spcBef>
                <a:spcPct val="0"/>
              </a:spcBef>
            </a:pPr>
            <a:r>
              <a:rPr lang="en-US" sz="7499" b="1">
                <a:solidFill>
                  <a:srgbClr val="000000"/>
                </a:solidFill>
                <a:latin typeface="Muli Bold"/>
                <a:ea typeface="Muli Bold"/>
                <a:cs typeface="Muli Bold"/>
                <a:sym typeface="Muli Bold"/>
              </a:rPr>
              <a:t>NGỮ VĂN 10</a:t>
            </a:r>
          </a:p>
        </p:txBody>
      </p:sp>
      <p:sp>
        <p:nvSpPr>
          <p:cNvPr id="15" name="TextBox 15"/>
          <p:cNvSpPr txBox="1"/>
          <p:nvPr/>
        </p:nvSpPr>
        <p:spPr>
          <a:xfrm>
            <a:off x="5486401" y="7373966"/>
            <a:ext cx="9448800" cy="897682"/>
          </a:xfrm>
          <a:prstGeom prst="rect">
            <a:avLst/>
          </a:prstGeom>
        </p:spPr>
        <p:txBody>
          <a:bodyPr wrap="square" lIns="0" tIns="0" rIns="0" bIns="0" rtlCol="0" anchor="t">
            <a:spAutoFit/>
          </a:bodyPr>
          <a:lstStyle/>
          <a:p>
            <a:pPr algn="ctr">
              <a:lnSpc>
                <a:spcPts val="6999"/>
              </a:lnSpc>
              <a:spcBef>
                <a:spcPct val="0"/>
              </a:spcBef>
            </a:pPr>
            <a:r>
              <a:rPr lang="en-US" sz="4999" dirty="0" err="1">
                <a:solidFill>
                  <a:srgbClr val="000000"/>
                </a:solidFill>
                <a:latin typeface="Faustina"/>
                <a:ea typeface="Faustina"/>
                <a:cs typeface="Faustina"/>
                <a:sym typeface="Faustina"/>
              </a:rPr>
              <a:t>Giáo</a:t>
            </a:r>
            <a:r>
              <a:rPr lang="en-US" sz="4999" dirty="0">
                <a:solidFill>
                  <a:srgbClr val="000000"/>
                </a:solidFill>
                <a:latin typeface="Faustina"/>
                <a:ea typeface="Faustina"/>
                <a:cs typeface="Faustina"/>
                <a:sym typeface="Faustina"/>
              </a:rPr>
              <a:t> </a:t>
            </a:r>
            <a:r>
              <a:rPr lang="en-US" sz="4999" dirty="0" err="1">
                <a:solidFill>
                  <a:srgbClr val="000000"/>
                </a:solidFill>
                <a:latin typeface="Faustina"/>
                <a:ea typeface="Faustina"/>
                <a:cs typeface="Faustina"/>
                <a:sym typeface="Faustina"/>
              </a:rPr>
              <a:t>viên</a:t>
            </a:r>
            <a:r>
              <a:rPr lang="en-US" sz="4999" dirty="0">
                <a:solidFill>
                  <a:srgbClr val="000000"/>
                </a:solidFill>
                <a:latin typeface="Faustina"/>
                <a:ea typeface="Faustina"/>
                <a:cs typeface="Faustina"/>
                <a:sym typeface="Faustina"/>
              </a:rPr>
              <a:t>: </a:t>
            </a:r>
            <a:r>
              <a:rPr lang="vi-VN" sz="4999" dirty="0" smtClean="0">
                <a:solidFill>
                  <a:srgbClr val="000000"/>
                </a:solidFill>
                <a:latin typeface="Faustina"/>
                <a:ea typeface="Faustina"/>
                <a:cs typeface="Faustina"/>
                <a:sym typeface="Faustina"/>
              </a:rPr>
              <a:t>Nguyễn Thị Thanh Thủy</a:t>
            </a:r>
            <a:endParaRPr lang="en-US" sz="4999" dirty="0">
              <a:solidFill>
                <a:srgbClr val="000000"/>
              </a:solidFill>
              <a:latin typeface="Faustina"/>
              <a:ea typeface="Faustina"/>
              <a:cs typeface="Faustina"/>
              <a:sym typeface="Faustina"/>
            </a:endParaRPr>
          </a:p>
        </p:txBody>
      </p:sp>
      <p:sp>
        <p:nvSpPr>
          <p:cNvPr id="16" name="TextBox 1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517EA4"/>
                </a:solidFill>
                <a:latin typeface="Noto Serif Display"/>
                <a:ea typeface="Noto Serif Display"/>
                <a:cs typeface="Noto Serif Display"/>
                <a:sym typeface="Noto Serif Display"/>
              </a:rPr>
              <a:t>9</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1991</Words>
  <Application>Microsoft Office PowerPoint</Application>
  <PresentationFormat>Custom</PresentationFormat>
  <Paragraphs>151</Paragraphs>
  <Slides>29</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Muli</vt:lpstr>
      <vt:lpstr>Noto Serif Display Bold</vt:lpstr>
      <vt:lpstr>Fraunces</vt:lpstr>
      <vt:lpstr>Noto Serif Display</vt:lpstr>
      <vt:lpstr>Faustina Bold Italics</vt:lpstr>
      <vt:lpstr>Calibri</vt:lpstr>
      <vt:lpstr>Arial</vt:lpstr>
      <vt:lpstr>Faustina Bold</vt:lpstr>
      <vt:lpstr>Fraunces Bold Italics</vt:lpstr>
      <vt:lpstr>Dancing Script Bold</vt:lpstr>
      <vt:lpstr>Dancing Script</vt:lpstr>
      <vt:lpstr>Faustina Italics</vt:lpstr>
      <vt:lpstr>Muli Bold</vt:lpstr>
      <vt:lpstr>Fraunces Italics</vt:lpstr>
      <vt:lpstr>Faustina</vt:lpstr>
      <vt:lpstr>Muli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Biện pháp tu từ: Chêm xen</dc:title>
  <dc:creator>ADMIN</dc:creator>
  <cp:lastModifiedBy>Windows User</cp:lastModifiedBy>
  <cp:revision>6</cp:revision>
  <dcterms:created xsi:type="dcterms:W3CDTF">2006-08-16T00:00:00Z</dcterms:created>
  <dcterms:modified xsi:type="dcterms:W3CDTF">2025-04-28T12:32:56Z</dcterms:modified>
  <dc:identifier>DAGfvUvI6_E</dc:identifier>
</cp:coreProperties>
</file>