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369" r:id="rId3"/>
    <p:sldId id="472" r:id="rId4"/>
    <p:sldId id="471" r:id="rId5"/>
    <p:sldId id="477" r:id="rId6"/>
    <p:sldId id="496" r:id="rId7"/>
    <p:sldId id="478" r:id="rId8"/>
    <p:sldId id="497" r:id="rId9"/>
    <p:sldId id="479" r:id="rId10"/>
    <p:sldId id="473" r:id="rId11"/>
    <p:sldId id="474" r:id="rId12"/>
    <p:sldId id="480" r:id="rId13"/>
    <p:sldId id="498" r:id="rId14"/>
    <p:sldId id="481" r:id="rId15"/>
    <p:sldId id="482" r:id="rId16"/>
    <p:sldId id="483" r:id="rId17"/>
    <p:sldId id="484" r:id="rId18"/>
    <p:sldId id="499" r:id="rId19"/>
    <p:sldId id="485" r:id="rId20"/>
    <p:sldId id="486" r:id="rId21"/>
    <p:sldId id="500" r:id="rId22"/>
    <p:sldId id="487" r:id="rId23"/>
    <p:sldId id="488" r:id="rId24"/>
    <p:sldId id="489" r:id="rId25"/>
    <p:sldId id="501" r:id="rId26"/>
    <p:sldId id="490" r:id="rId27"/>
    <p:sldId id="491" r:id="rId28"/>
    <p:sldId id="502" r:id="rId29"/>
    <p:sldId id="492" r:id="rId30"/>
    <p:sldId id="503" r:id="rId31"/>
    <p:sldId id="430" r:id="rId32"/>
    <p:sldId id="462" r:id="rId33"/>
    <p:sldId id="429" r:id="rId34"/>
    <p:sldId id="428" r:id="rId35"/>
    <p:sldId id="493" r:id="rId36"/>
    <p:sldId id="494" r:id="rId37"/>
    <p:sldId id="495" r:id="rId38"/>
    <p:sldId id="312" r:id="rId3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66"/>
    <a:srgbClr val="0000FF"/>
    <a:srgbClr val="FF66FF"/>
    <a:srgbClr val="FFFF00"/>
    <a:srgbClr val="33CCFF"/>
    <a:srgbClr val="FF9900"/>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49" autoAdjust="0"/>
  </p:normalViewPr>
  <p:slideViewPr>
    <p:cSldViewPr>
      <p:cViewPr varScale="1">
        <p:scale>
          <a:sx n="107" d="100"/>
          <a:sy n="107" d="100"/>
        </p:scale>
        <p:origin x="173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a:extLst>
              <a:ext uri="{FF2B5EF4-FFF2-40B4-BE49-F238E27FC236}">
                <a16:creationId xmlns:a16="http://schemas.microsoft.com/office/drawing/2014/main" id="{0485F977-B0F0-4A42-A249-42D48830702E}"/>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80899" name="Rectangle 3">
            <a:extLst>
              <a:ext uri="{FF2B5EF4-FFF2-40B4-BE49-F238E27FC236}">
                <a16:creationId xmlns:a16="http://schemas.microsoft.com/office/drawing/2014/main" id="{2CC456C5-CA54-47DA-A3C1-3444C7A4CAB5}"/>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052" name="Rectangle 4">
            <a:extLst>
              <a:ext uri="{FF2B5EF4-FFF2-40B4-BE49-F238E27FC236}">
                <a16:creationId xmlns:a16="http://schemas.microsoft.com/office/drawing/2014/main" id="{E2A3A21F-FB5A-4E29-BF4F-4DB9B0DB9FFE}"/>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a:extLst>
              <a:ext uri="{FF2B5EF4-FFF2-40B4-BE49-F238E27FC236}">
                <a16:creationId xmlns:a16="http://schemas.microsoft.com/office/drawing/2014/main" id="{970698E0-C561-446D-9C15-B0657CEB503A}"/>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80902" name="Rectangle 6">
            <a:extLst>
              <a:ext uri="{FF2B5EF4-FFF2-40B4-BE49-F238E27FC236}">
                <a16:creationId xmlns:a16="http://schemas.microsoft.com/office/drawing/2014/main" id="{7029BC1C-F8D0-4060-9990-AE85135C0834}"/>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80903" name="Rectangle 7">
            <a:extLst>
              <a:ext uri="{FF2B5EF4-FFF2-40B4-BE49-F238E27FC236}">
                <a16:creationId xmlns:a16="http://schemas.microsoft.com/office/drawing/2014/main" id="{B02E7019-1826-4B3F-9BB2-79B6D2356DB8}"/>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942E007-2B78-4234-BA34-56A4793FDB9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697ED2A1-129E-4C34-9F60-B1935046E8F5}"/>
              </a:ext>
            </a:extLst>
          </p:cNvPr>
          <p:cNvSpPr>
            <a:spLocks noGrp="1" noRot="1" noChangeAspect="1" noChangeArrowheads="1" noTextEdit="1"/>
          </p:cNvSpPr>
          <p:nvPr>
            <p:ph type="sldImg"/>
          </p:nvPr>
        </p:nvSpPr>
        <p:spPr>
          <a:ln/>
        </p:spPr>
      </p:sp>
      <p:sp>
        <p:nvSpPr>
          <p:cNvPr id="6147" name="Notes Placeholder 2">
            <a:extLst>
              <a:ext uri="{FF2B5EF4-FFF2-40B4-BE49-F238E27FC236}">
                <a16:creationId xmlns:a16="http://schemas.microsoft.com/office/drawing/2014/main" id="{E7703C86-18B7-48B0-83EF-464522EC055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148" name="Slide Number Placeholder 3">
            <a:extLst>
              <a:ext uri="{FF2B5EF4-FFF2-40B4-BE49-F238E27FC236}">
                <a16:creationId xmlns:a16="http://schemas.microsoft.com/office/drawing/2014/main" id="{47838044-88FB-4618-B7B3-FF1A010267F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572B44-7D06-40A5-9F18-27741B318DBB}" type="slidenum">
              <a:rPr lang="en-US" altLang="en-US" smtClean="0"/>
              <a:pPr/>
              <a:t>3</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4942E007-2B78-4234-BA34-56A4793FDB94}" type="slidenum">
              <a:rPr lang="en-US" altLang="en-US" smtClean="0"/>
              <a:pPr>
                <a:defRPr/>
              </a:pPr>
              <a:t>28</a:t>
            </a:fld>
            <a:endParaRPr lang="en-US" altLang="en-US"/>
          </a:p>
        </p:txBody>
      </p:sp>
    </p:spTree>
    <p:extLst>
      <p:ext uri="{BB962C8B-B14F-4D97-AF65-F5344CB8AC3E}">
        <p14:creationId xmlns:p14="http://schemas.microsoft.com/office/powerpoint/2010/main" val="2801753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4942E007-2B78-4234-BA34-56A4793FDB94}" type="slidenum">
              <a:rPr lang="en-US" altLang="en-US" smtClean="0"/>
              <a:pPr>
                <a:defRPr/>
              </a:pPr>
              <a:t>29</a:t>
            </a:fld>
            <a:endParaRPr lang="en-US" altLang="en-US"/>
          </a:p>
        </p:txBody>
      </p:sp>
    </p:spTree>
    <p:extLst>
      <p:ext uri="{BB962C8B-B14F-4D97-AF65-F5344CB8AC3E}">
        <p14:creationId xmlns:p14="http://schemas.microsoft.com/office/powerpoint/2010/main" val="3142185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4942E007-2B78-4234-BA34-56A4793FDB94}" type="slidenum">
              <a:rPr lang="en-US" altLang="en-US" smtClean="0"/>
              <a:pPr>
                <a:defRPr/>
              </a:pPr>
              <a:t>30</a:t>
            </a:fld>
            <a:endParaRPr lang="en-US" altLang="en-US"/>
          </a:p>
        </p:txBody>
      </p:sp>
    </p:spTree>
    <p:extLst>
      <p:ext uri="{BB962C8B-B14F-4D97-AF65-F5344CB8AC3E}">
        <p14:creationId xmlns:p14="http://schemas.microsoft.com/office/powerpoint/2010/main" val="1973826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E731B2CC-B423-40AA-8FDA-5DE800870CC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22173C6-BF7E-4C10-A8F3-A0304D7CE3A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3F7C523-44DD-4D5F-BF87-BE83F18C7137}"/>
              </a:ext>
            </a:extLst>
          </p:cNvPr>
          <p:cNvSpPr>
            <a:spLocks noGrp="1" noChangeArrowheads="1"/>
          </p:cNvSpPr>
          <p:nvPr>
            <p:ph type="sldNum" sz="quarter" idx="12"/>
          </p:nvPr>
        </p:nvSpPr>
        <p:spPr>
          <a:ln/>
        </p:spPr>
        <p:txBody>
          <a:bodyPr/>
          <a:lstStyle>
            <a:lvl1pPr>
              <a:defRPr/>
            </a:lvl1pPr>
          </a:lstStyle>
          <a:p>
            <a:pPr>
              <a:defRPr/>
            </a:pPr>
            <a:fld id="{0E0BAA7F-E052-4EDF-AE45-605CDD42428F}" type="slidenum">
              <a:rPr lang="en-US" altLang="en-US"/>
              <a:pPr>
                <a:defRPr/>
              </a:pPr>
              <a:t>‹#›</a:t>
            </a:fld>
            <a:endParaRPr lang="en-US" altLang="en-US"/>
          </a:p>
        </p:txBody>
      </p:sp>
    </p:spTree>
    <p:extLst>
      <p:ext uri="{BB962C8B-B14F-4D97-AF65-F5344CB8AC3E}">
        <p14:creationId xmlns:p14="http://schemas.microsoft.com/office/powerpoint/2010/main" val="69880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25613C4-291A-4212-87D5-BF87A823D7C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78A5E1A1-E637-4EB8-A01F-B8B93116C01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8FA8688-82A5-4F09-9BF1-B63C35D6BFD0}"/>
              </a:ext>
            </a:extLst>
          </p:cNvPr>
          <p:cNvSpPr>
            <a:spLocks noGrp="1" noChangeArrowheads="1"/>
          </p:cNvSpPr>
          <p:nvPr>
            <p:ph type="sldNum" sz="quarter" idx="12"/>
          </p:nvPr>
        </p:nvSpPr>
        <p:spPr>
          <a:ln/>
        </p:spPr>
        <p:txBody>
          <a:bodyPr/>
          <a:lstStyle>
            <a:lvl1pPr>
              <a:defRPr/>
            </a:lvl1pPr>
          </a:lstStyle>
          <a:p>
            <a:pPr>
              <a:defRPr/>
            </a:pPr>
            <a:fld id="{6FCE8D04-4B2F-47CB-804B-CA555B651122}" type="slidenum">
              <a:rPr lang="en-US" altLang="en-US"/>
              <a:pPr>
                <a:defRPr/>
              </a:pPr>
              <a:t>‹#›</a:t>
            </a:fld>
            <a:endParaRPr lang="en-US" altLang="en-US"/>
          </a:p>
        </p:txBody>
      </p:sp>
    </p:spTree>
    <p:extLst>
      <p:ext uri="{BB962C8B-B14F-4D97-AF65-F5344CB8AC3E}">
        <p14:creationId xmlns:p14="http://schemas.microsoft.com/office/powerpoint/2010/main" val="1055086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9850422-DBC1-4F22-8276-7E6ECBC0E69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C23E623-A677-4420-B0E6-B6FF91EA004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862DB4A2-5858-4293-93EF-3058505E9D32}"/>
              </a:ext>
            </a:extLst>
          </p:cNvPr>
          <p:cNvSpPr>
            <a:spLocks noGrp="1" noChangeArrowheads="1"/>
          </p:cNvSpPr>
          <p:nvPr>
            <p:ph type="sldNum" sz="quarter" idx="12"/>
          </p:nvPr>
        </p:nvSpPr>
        <p:spPr>
          <a:ln/>
        </p:spPr>
        <p:txBody>
          <a:bodyPr/>
          <a:lstStyle>
            <a:lvl1pPr>
              <a:defRPr/>
            </a:lvl1pPr>
          </a:lstStyle>
          <a:p>
            <a:pPr>
              <a:defRPr/>
            </a:pPr>
            <a:fld id="{C0D2E910-78B5-4E71-AABA-FE4BF133BF88}" type="slidenum">
              <a:rPr lang="en-US" altLang="en-US"/>
              <a:pPr>
                <a:defRPr/>
              </a:pPr>
              <a:t>‹#›</a:t>
            </a:fld>
            <a:endParaRPr lang="en-US" altLang="en-US"/>
          </a:p>
        </p:txBody>
      </p:sp>
    </p:spTree>
    <p:extLst>
      <p:ext uri="{BB962C8B-B14F-4D97-AF65-F5344CB8AC3E}">
        <p14:creationId xmlns:p14="http://schemas.microsoft.com/office/powerpoint/2010/main" val="33131044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2BADF885-3B17-4095-93E4-B1934B2D15F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CD6F81E8-9144-483F-970C-07363F0EEA2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AB4C4DA0-EE1D-4342-95AE-F1D5FC3BFB7F}"/>
              </a:ext>
            </a:extLst>
          </p:cNvPr>
          <p:cNvSpPr>
            <a:spLocks noGrp="1" noChangeArrowheads="1"/>
          </p:cNvSpPr>
          <p:nvPr>
            <p:ph type="sldNum" sz="quarter" idx="12"/>
          </p:nvPr>
        </p:nvSpPr>
        <p:spPr>
          <a:ln/>
        </p:spPr>
        <p:txBody>
          <a:bodyPr/>
          <a:lstStyle>
            <a:lvl1pPr>
              <a:defRPr/>
            </a:lvl1pPr>
          </a:lstStyle>
          <a:p>
            <a:pPr>
              <a:defRPr/>
            </a:pPr>
            <a:fld id="{81A97BB1-6DB8-46CA-949B-6FBA643C35EA}" type="slidenum">
              <a:rPr lang="en-US" altLang="en-US"/>
              <a:pPr>
                <a:defRPr/>
              </a:pPr>
              <a:t>‹#›</a:t>
            </a:fld>
            <a:endParaRPr lang="en-US" altLang="en-US"/>
          </a:p>
        </p:txBody>
      </p:sp>
    </p:spTree>
    <p:extLst>
      <p:ext uri="{BB962C8B-B14F-4D97-AF65-F5344CB8AC3E}">
        <p14:creationId xmlns:p14="http://schemas.microsoft.com/office/powerpoint/2010/main" val="1560543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1C87EB-6DF5-4A2F-A4AA-C1F1CFED560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4F70A834-285A-4C35-A1E5-3BEDFF6128D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83EB300-43BC-46C7-8FC1-68F6D33B5A9A}"/>
              </a:ext>
            </a:extLst>
          </p:cNvPr>
          <p:cNvSpPr>
            <a:spLocks noGrp="1" noChangeArrowheads="1"/>
          </p:cNvSpPr>
          <p:nvPr>
            <p:ph type="sldNum" sz="quarter" idx="12"/>
          </p:nvPr>
        </p:nvSpPr>
        <p:spPr>
          <a:ln/>
        </p:spPr>
        <p:txBody>
          <a:bodyPr/>
          <a:lstStyle>
            <a:lvl1pPr>
              <a:defRPr/>
            </a:lvl1pPr>
          </a:lstStyle>
          <a:p>
            <a:pPr>
              <a:defRPr/>
            </a:pPr>
            <a:fld id="{9FA8762B-32CC-4C6A-84EE-97DF20CAA220}" type="slidenum">
              <a:rPr lang="en-US" altLang="en-US"/>
              <a:pPr>
                <a:defRPr/>
              </a:pPr>
              <a:t>‹#›</a:t>
            </a:fld>
            <a:endParaRPr lang="en-US" altLang="en-US"/>
          </a:p>
        </p:txBody>
      </p:sp>
    </p:spTree>
    <p:extLst>
      <p:ext uri="{BB962C8B-B14F-4D97-AF65-F5344CB8AC3E}">
        <p14:creationId xmlns:p14="http://schemas.microsoft.com/office/powerpoint/2010/main" val="2494385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CAA4E143-B67F-4B68-A4B2-4F3A53FB5F9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AE7072AD-489D-41BC-A87F-130EB5ACEFD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EAB4578-CC82-43E2-8B3D-50399A8A67DA}"/>
              </a:ext>
            </a:extLst>
          </p:cNvPr>
          <p:cNvSpPr>
            <a:spLocks noGrp="1" noChangeArrowheads="1"/>
          </p:cNvSpPr>
          <p:nvPr>
            <p:ph type="sldNum" sz="quarter" idx="12"/>
          </p:nvPr>
        </p:nvSpPr>
        <p:spPr>
          <a:ln/>
        </p:spPr>
        <p:txBody>
          <a:bodyPr/>
          <a:lstStyle>
            <a:lvl1pPr>
              <a:defRPr/>
            </a:lvl1pPr>
          </a:lstStyle>
          <a:p>
            <a:pPr>
              <a:defRPr/>
            </a:pPr>
            <a:fld id="{47367174-466A-4B0C-971A-3729DE789875}" type="slidenum">
              <a:rPr lang="en-US" altLang="en-US"/>
              <a:pPr>
                <a:defRPr/>
              </a:pPr>
              <a:t>‹#›</a:t>
            </a:fld>
            <a:endParaRPr lang="en-US" altLang="en-US"/>
          </a:p>
        </p:txBody>
      </p:sp>
    </p:spTree>
    <p:extLst>
      <p:ext uri="{BB962C8B-B14F-4D97-AF65-F5344CB8AC3E}">
        <p14:creationId xmlns:p14="http://schemas.microsoft.com/office/powerpoint/2010/main" val="712173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53B9111-5BB3-4381-8137-D3F6E08E474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3B4F388F-56A6-4994-9791-1121DEC26F9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815314C5-921D-4533-B84B-9541B69A7E0E}"/>
              </a:ext>
            </a:extLst>
          </p:cNvPr>
          <p:cNvSpPr>
            <a:spLocks noGrp="1" noChangeArrowheads="1"/>
          </p:cNvSpPr>
          <p:nvPr>
            <p:ph type="sldNum" sz="quarter" idx="12"/>
          </p:nvPr>
        </p:nvSpPr>
        <p:spPr>
          <a:ln/>
        </p:spPr>
        <p:txBody>
          <a:bodyPr/>
          <a:lstStyle>
            <a:lvl1pPr>
              <a:defRPr/>
            </a:lvl1pPr>
          </a:lstStyle>
          <a:p>
            <a:pPr>
              <a:defRPr/>
            </a:pPr>
            <a:fld id="{B1F7177B-CDF5-4D92-BDA0-77E09C0021EA}" type="slidenum">
              <a:rPr lang="en-US" altLang="en-US"/>
              <a:pPr>
                <a:defRPr/>
              </a:pPr>
              <a:t>‹#›</a:t>
            </a:fld>
            <a:endParaRPr lang="en-US" altLang="en-US"/>
          </a:p>
        </p:txBody>
      </p:sp>
    </p:spTree>
    <p:extLst>
      <p:ext uri="{BB962C8B-B14F-4D97-AF65-F5344CB8AC3E}">
        <p14:creationId xmlns:p14="http://schemas.microsoft.com/office/powerpoint/2010/main" val="211330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6BB7629-C331-4641-996E-65FA5DF30A4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7B56E0CB-EBCC-4C18-AC30-54D462E315F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F618B559-2D26-4D2B-8C08-54251F3DC9B2}"/>
              </a:ext>
            </a:extLst>
          </p:cNvPr>
          <p:cNvSpPr>
            <a:spLocks noGrp="1" noChangeArrowheads="1"/>
          </p:cNvSpPr>
          <p:nvPr>
            <p:ph type="sldNum" sz="quarter" idx="12"/>
          </p:nvPr>
        </p:nvSpPr>
        <p:spPr>
          <a:ln/>
        </p:spPr>
        <p:txBody>
          <a:bodyPr/>
          <a:lstStyle>
            <a:lvl1pPr>
              <a:defRPr/>
            </a:lvl1pPr>
          </a:lstStyle>
          <a:p>
            <a:pPr>
              <a:defRPr/>
            </a:pPr>
            <a:fld id="{DFCA23B6-5B92-48E5-969B-1281330FBBC3}" type="slidenum">
              <a:rPr lang="en-US" altLang="en-US"/>
              <a:pPr>
                <a:defRPr/>
              </a:pPr>
              <a:t>‹#›</a:t>
            </a:fld>
            <a:endParaRPr lang="en-US" altLang="en-US"/>
          </a:p>
        </p:txBody>
      </p:sp>
    </p:spTree>
    <p:extLst>
      <p:ext uri="{BB962C8B-B14F-4D97-AF65-F5344CB8AC3E}">
        <p14:creationId xmlns:p14="http://schemas.microsoft.com/office/powerpoint/2010/main" val="1188524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FEEAF5FA-57A2-4B82-9709-CDA1875CCC3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D57332D8-26E4-4CD1-AD75-4BDBF7D474C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28DCC6C4-7863-4AF8-8725-AE0E83C4CE5B}"/>
              </a:ext>
            </a:extLst>
          </p:cNvPr>
          <p:cNvSpPr>
            <a:spLocks noGrp="1" noChangeArrowheads="1"/>
          </p:cNvSpPr>
          <p:nvPr>
            <p:ph type="sldNum" sz="quarter" idx="12"/>
          </p:nvPr>
        </p:nvSpPr>
        <p:spPr>
          <a:ln/>
        </p:spPr>
        <p:txBody>
          <a:bodyPr/>
          <a:lstStyle>
            <a:lvl1pPr>
              <a:defRPr/>
            </a:lvl1pPr>
          </a:lstStyle>
          <a:p>
            <a:pPr>
              <a:defRPr/>
            </a:pPr>
            <a:fld id="{863A54D7-0387-4450-A8CE-6A33DA6A9449}" type="slidenum">
              <a:rPr lang="en-US" altLang="en-US"/>
              <a:pPr>
                <a:defRPr/>
              </a:pPr>
              <a:t>‹#›</a:t>
            </a:fld>
            <a:endParaRPr lang="en-US" altLang="en-US"/>
          </a:p>
        </p:txBody>
      </p:sp>
    </p:spTree>
    <p:extLst>
      <p:ext uri="{BB962C8B-B14F-4D97-AF65-F5344CB8AC3E}">
        <p14:creationId xmlns:p14="http://schemas.microsoft.com/office/powerpoint/2010/main" val="414212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9FF1DDE-CABD-467C-A5DF-21F49418FF1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D7BCC50A-96C6-47D2-B936-C99C6ADA9C9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6D0E3D52-E696-4F0F-AA46-265CE818BC40}"/>
              </a:ext>
            </a:extLst>
          </p:cNvPr>
          <p:cNvSpPr>
            <a:spLocks noGrp="1" noChangeArrowheads="1"/>
          </p:cNvSpPr>
          <p:nvPr>
            <p:ph type="sldNum" sz="quarter" idx="12"/>
          </p:nvPr>
        </p:nvSpPr>
        <p:spPr>
          <a:ln/>
        </p:spPr>
        <p:txBody>
          <a:bodyPr/>
          <a:lstStyle>
            <a:lvl1pPr>
              <a:defRPr/>
            </a:lvl1pPr>
          </a:lstStyle>
          <a:p>
            <a:pPr>
              <a:defRPr/>
            </a:pPr>
            <a:fld id="{8A47097F-9DCB-45BF-AB24-C626B0C41B00}" type="slidenum">
              <a:rPr lang="en-US" altLang="en-US"/>
              <a:pPr>
                <a:defRPr/>
              </a:pPr>
              <a:t>‹#›</a:t>
            </a:fld>
            <a:endParaRPr lang="en-US" altLang="en-US"/>
          </a:p>
        </p:txBody>
      </p:sp>
    </p:spTree>
    <p:extLst>
      <p:ext uri="{BB962C8B-B14F-4D97-AF65-F5344CB8AC3E}">
        <p14:creationId xmlns:p14="http://schemas.microsoft.com/office/powerpoint/2010/main" val="3568407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F78DB569-4D26-4526-A9E8-25CAEEC08AA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49CE02D0-2DB9-4F27-811F-4DAF6C24CD1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7C865AB5-4721-40A0-94BE-24846D8BE9E8}"/>
              </a:ext>
            </a:extLst>
          </p:cNvPr>
          <p:cNvSpPr>
            <a:spLocks noGrp="1" noChangeArrowheads="1"/>
          </p:cNvSpPr>
          <p:nvPr>
            <p:ph type="sldNum" sz="quarter" idx="12"/>
          </p:nvPr>
        </p:nvSpPr>
        <p:spPr>
          <a:ln/>
        </p:spPr>
        <p:txBody>
          <a:bodyPr/>
          <a:lstStyle>
            <a:lvl1pPr>
              <a:defRPr/>
            </a:lvl1pPr>
          </a:lstStyle>
          <a:p>
            <a:pPr>
              <a:defRPr/>
            </a:pPr>
            <a:fld id="{2950BE94-18DE-45F3-B8DF-F096E25B29AE}" type="slidenum">
              <a:rPr lang="en-US" altLang="en-US"/>
              <a:pPr>
                <a:defRPr/>
              </a:pPr>
              <a:t>‹#›</a:t>
            </a:fld>
            <a:endParaRPr lang="en-US" altLang="en-US"/>
          </a:p>
        </p:txBody>
      </p:sp>
    </p:spTree>
    <p:extLst>
      <p:ext uri="{BB962C8B-B14F-4D97-AF65-F5344CB8AC3E}">
        <p14:creationId xmlns:p14="http://schemas.microsoft.com/office/powerpoint/2010/main" val="397759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F250E468-5D7A-4E9B-AEE2-057E3C5D13B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EF8F71E1-3AC1-4557-A3D7-09B03375A05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00779357-D5FF-40ED-AAF2-8A6853E38AF5}"/>
              </a:ext>
            </a:extLst>
          </p:cNvPr>
          <p:cNvSpPr>
            <a:spLocks noGrp="1" noChangeArrowheads="1"/>
          </p:cNvSpPr>
          <p:nvPr>
            <p:ph type="sldNum" sz="quarter" idx="12"/>
          </p:nvPr>
        </p:nvSpPr>
        <p:spPr>
          <a:ln/>
        </p:spPr>
        <p:txBody>
          <a:bodyPr/>
          <a:lstStyle>
            <a:lvl1pPr>
              <a:defRPr/>
            </a:lvl1pPr>
          </a:lstStyle>
          <a:p>
            <a:pPr>
              <a:defRPr/>
            </a:pPr>
            <a:fld id="{BAFD29B9-996F-409D-B5A8-325F3A06482B}" type="slidenum">
              <a:rPr lang="en-US" altLang="en-US"/>
              <a:pPr>
                <a:defRPr/>
              </a:pPr>
              <a:t>‹#›</a:t>
            </a:fld>
            <a:endParaRPr lang="en-US" altLang="en-US"/>
          </a:p>
        </p:txBody>
      </p:sp>
    </p:spTree>
    <p:extLst>
      <p:ext uri="{BB962C8B-B14F-4D97-AF65-F5344CB8AC3E}">
        <p14:creationId xmlns:p14="http://schemas.microsoft.com/office/powerpoint/2010/main" val="847333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7D6F2F-07FB-48BB-AB06-3B23934A6779}"/>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32880DD-2BBC-411D-A263-3ADD82EBB8D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4AAFC013-4779-4927-A91A-4B822D11D634}"/>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a:extLst>
              <a:ext uri="{FF2B5EF4-FFF2-40B4-BE49-F238E27FC236}">
                <a16:creationId xmlns:a16="http://schemas.microsoft.com/office/drawing/2014/main" id="{0CE7CAD6-FE2B-4B82-8169-1BDC4F1857C6}"/>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a:extLst>
              <a:ext uri="{FF2B5EF4-FFF2-40B4-BE49-F238E27FC236}">
                <a16:creationId xmlns:a16="http://schemas.microsoft.com/office/drawing/2014/main" id="{C626DF5C-2448-42E3-9035-591FBB493AA0}"/>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674BE18-9A6B-403A-BCA0-E4C8C032B10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 Id="rId5" Type="http://schemas.openxmlformats.org/officeDocument/2006/relationships/image" Target="../media/image9.gif"/><Relationship Id="rId4" Type="http://schemas.openxmlformats.org/officeDocument/2006/relationships/image" Target="../media/image8.gif"/></Relationships>
</file>

<file path=ppt/slides/_rels/slide32.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3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 Id="rId5" Type="http://schemas.openxmlformats.org/officeDocument/2006/relationships/image" Target="../media/image9.gif"/><Relationship Id="rId4" Type="http://schemas.openxmlformats.org/officeDocument/2006/relationships/image" Target="../media/image8.gif"/></Relationships>
</file>

<file path=ppt/slides/_rels/slide3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3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052" name="Picture 4">
            <a:extLst>
              <a:ext uri="{FF2B5EF4-FFF2-40B4-BE49-F238E27FC236}">
                <a16:creationId xmlns:a16="http://schemas.microsoft.com/office/drawing/2014/main" id="{22A443EC-868F-4CA4-BF8E-21EA857D8F5A}"/>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3842213">
            <a:off x="5714207" y="3556794"/>
            <a:ext cx="1633537"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a:extLst>
              <a:ext uri="{FF2B5EF4-FFF2-40B4-BE49-F238E27FC236}">
                <a16:creationId xmlns:a16="http://schemas.microsoft.com/office/drawing/2014/main" id="{6BCCA8BC-1121-41EC-9185-A8A36FBE5EAC}"/>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3107311">
            <a:off x="2119313" y="3646487"/>
            <a:ext cx="1841500" cy="120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8">
            <a:extLst>
              <a:ext uri="{FF2B5EF4-FFF2-40B4-BE49-F238E27FC236}">
                <a16:creationId xmlns:a16="http://schemas.microsoft.com/office/drawing/2014/main" id="{C9CB641E-B9F6-4E70-9D1E-89F4B7E889D4}"/>
              </a:ext>
            </a:extLst>
          </p:cNvPr>
          <p:cNvSpPr txBox="1">
            <a:spLocks noChangeArrowheads="1"/>
          </p:cNvSpPr>
          <p:nvPr/>
        </p:nvSpPr>
        <p:spPr bwMode="auto">
          <a:xfrm>
            <a:off x="0" y="57150"/>
            <a:ext cx="9144000" cy="947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5000"/>
              </a:lnSpc>
              <a:spcBef>
                <a:spcPct val="30000"/>
              </a:spcBef>
              <a:buFontTx/>
              <a:buNone/>
            </a:pPr>
            <a:r>
              <a:rPr lang="en-US" altLang="en-US" sz="2800" b="1">
                <a:solidFill>
                  <a:srgbClr val="0000FF"/>
                </a:solidFill>
                <a:latin typeface="VNI-Times" pitchFamily="2" charset="0"/>
              </a:rPr>
              <a:t>TRÖÔØNG THPT SOÁ 1 TUY PHÖÔÙC</a:t>
            </a:r>
          </a:p>
          <a:p>
            <a:pPr algn="ctr" eaLnBrk="1" hangingPunct="1">
              <a:lnSpc>
                <a:spcPct val="85000"/>
              </a:lnSpc>
              <a:spcBef>
                <a:spcPct val="30000"/>
              </a:spcBef>
              <a:buFontTx/>
              <a:buNone/>
            </a:pPr>
            <a:r>
              <a:rPr lang="en-US" altLang="en-US" sz="2800" b="1">
                <a:solidFill>
                  <a:srgbClr val="0000FF"/>
                </a:solidFill>
                <a:latin typeface="VNI-Times" pitchFamily="2" charset="0"/>
              </a:rPr>
              <a:t>TOÅ: HOÙA – SINH</a:t>
            </a:r>
          </a:p>
        </p:txBody>
      </p:sp>
      <p:sp>
        <p:nvSpPr>
          <p:cNvPr id="3077" name="Text Box 9">
            <a:extLst>
              <a:ext uri="{FF2B5EF4-FFF2-40B4-BE49-F238E27FC236}">
                <a16:creationId xmlns:a16="http://schemas.microsoft.com/office/drawing/2014/main" id="{49BF7B53-C5D2-4885-B830-9E54A947FF10}"/>
              </a:ext>
            </a:extLst>
          </p:cNvPr>
          <p:cNvSpPr txBox="1">
            <a:spLocks noChangeArrowheads="1"/>
          </p:cNvSpPr>
          <p:nvPr/>
        </p:nvSpPr>
        <p:spPr bwMode="auto">
          <a:xfrm>
            <a:off x="0" y="1638300"/>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4400" b="1">
                <a:solidFill>
                  <a:srgbClr val="FF0000"/>
                </a:solidFill>
                <a:latin typeface="VNI-Times" pitchFamily="2" charset="0"/>
              </a:rPr>
              <a:t>SINH  HOÏC 12</a:t>
            </a:r>
          </a:p>
        </p:txBody>
      </p:sp>
      <p:sp>
        <p:nvSpPr>
          <p:cNvPr id="3078" name="Text Box 10">
            <a:extLst>
              <a:ext uri="{FF2B5EF4-FFF2-40B4-BE49-F238E27FC236}">
                <a16:creationId xmlns:a16="http://schemas.microsoft.com/office/drawing/2014/main" id="{8248EEC9-1DF2-46BD-A2ED-2A29FE3785F5}"/>
              </a:ext>
            </a:extLst>
          </p:cNvPr>
          <p:cNvSpPr txBox="1">
            <a:spLocks noChangeArrowheads="1"/>
          </p:cNvSpPr>
          <p:nvPr/>
        </p:nvSpPr>
        <p:spPr bwMode="auto">
          <a:xfrm>
            <a:off x="0" y="6248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sz="2400" b="1">
                <a:solidFill>
                  <a:srgbClr val="0000FF"/>
                </a:solidFill>
                <a:latin typeface="VNI-Times" pitchFamily="2" charset="0"/>
              </a:rPr>
              <a:t>NAÊM HOÏC 2024 - 2025</a:t>
            </a:r>
          </a:p>
        </p:txBody>
      </p:sp>
      <p:sp>
        <p:nvSpPr>
          <p:cNvPr id="3079" name="Rectangle 11">
            <a:extLst>
              <a:ext uri="{FF2B5EF4-FFF2-40B4-BE49-F238E27FC236}">
                <a16:creationId xmlns:a16="http://schemas.microsoft.com/office/drawing/2014/main" id="{BAA94525-CC53-420D-B861-60AD50005406}"/>
              </a:ext>
            </a:extLst>
          </p:cNvPr>
          <p:cNvSpPr>
            <a:spLocks noChangeArrowheads="1"/>
          </p:cNvSpPr>
          <p:nvPr/>
        </p:nvSpPr>
        <p:spPr bwMode="auto">
          <a:xfrm>
            <a:off x="1447800" y="2628900"/>
            <a:ext cx="655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solidFill>
                  <a:srgbClr val="FFFF00"/>
                </a:solidFill>
                <a:latin typeface="VNI-Zap" pitchFamily="2" charset="0"/>
              </a:rPr>
              <a:t>KÍNH CHAØO CAÙC THAÀY COÂ GIAÙO </a:t>
            </a:r>
          </a:p>
          <a:p>
            <a:pPr algn="ctr" eaLnBrk="1" hangingPunct="1">
              <a:spcBef>
                <a:spcPct val="0"/>
              </a:spcBef>
              <a:buFontTx/>
              <a:buNone/>
            </a:pPr>
            <a:r>
              <a:rPr lang="en-US" altLang="en-US" b="1">
                <a:solidFill>
                  <a:srgbClr val="FFFF00"/>
                </a:solidFill>
                <a:latin typeface="VNI-Zap" pitchFamily="2" charset="0"/>
              </a:rPr>
              <a:t>VAØ CAÙC EM HOÏC SINH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4" presetClass="path" presetSubtype="0" accel="50000" decel="50000" fill="hold" nodeType="afterEffect">
                                  <p:stCondLst>
                                    <p:cond delay="0"/>
                                  </p:stCondLst>
                                  <p:childTnLst>
                                    <p:animMotion origin="layout" path="M 0.30833 0.42154 L 3.33333E-6 -3.07835E-6 " pathEditMode="relative" rAng="0" ptsTypes="AA">
                                      <p:cBhvr>
                                        <p:cTn id="6" dur="5000" fill="hold"/>
                                        <p:tgtEl>
                                          <p:spTgt spid="2052"/>
                                        </p:tgtEl>
                                        <p:attrNameLst>
                                          <p:attrName>ppt_x</p:attrName>
                                          <p:attrName>ppt_y</p:attrName>
                                        </p:attrNameLst>
                                      </p:cBhvr>
                                      <p:rCtr x="-15417" y="-21077"/>
                                    </p:animMotion>
                                  </p:childTnLst>
                                </p:cTn>
                              </p:par>
                              <p:par>
                                <p:cTn id="7" presetID="64" presetClass="path" presetSubtype="0" accel="50000" decel="50000" fill="hold" nodeType="withEffect">
                                  <p:stCondLst>
                                    <p:cond delay="0"/>
                                  </p:stCondLst>
                                  <p:childTnLst>
                                    <p:animMotion origin="layout" path="M -0.30712 0.39935 L 1.94444E-6 4.13682E-7 " pathEditMode="relative" rAng="0" ptsTypes="AA">
                                      <p:cBhvr>
                                        <p:cTn id="8" dur="5000" fill="hold"/>
                                        <p:tgtEl>
                                          <p:spTgt spid="2053"/>
                                        </p:tgtEl>
                                        <p:attrNameLst>
                                          <p:attrName>ppt_x</p:attrName>
                                          <p:attrName>ppt_y</p:attrName>
                                        </p:attrNameLst>
                                      </p:cBhvr>
                                      <p:rCtr x="15347" y="-1996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F2855002-81D6-4735-8457-B9D3A7182D69}"/>
              </a:ext>
            </a:extLst>
          </p:cNvPr>
          <p:cNvSpPr txBox="1">
            <a:spLocks noChangeArrowheads="1"/>
          </p:cNvSpPr>
          <p:nvPr/>
        </p:nvSpPr>
        <p:spPr bwMode="auto">
          <a:xfrm>
            <a:off x="106363" y="304800"/>
            <a:ext cx="7939087"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latin typeface="Times New Roman" panose="02020603050405020304" pitchFamily="18" charset="0"/>
              </a:rPr>
              <a:t>I. PHÁT TRIỂN BỀN VỮNG</a:t>
            </a:r>
          </a:p>
        </p:txBody>
      </p:sp>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919163"/>
            <a:ext cx="9037638" cy="1138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500" b="1">
                <a:solidFill>
                  <a:srgbClr val="FF0000"/>
                </a:solidFill>
                <a:latin typeface="Times New Roman" panose="02020603050405020304" pitchFamily="18" charset="0"/>
              </a:rPr>
              <a:t> </a:t>
            </a:r>
            <a:r>
              <a:rPr lang="en-US" altLang="en-US" sz="3400" b="1">
                <a:solidFill>
                  <a:srgbClr val="FF0000"/>
                </a:solidFill>
                <a:latin typeface="Times New Roman" panose="02020603050405020304" pitchFamily="18" charset="0"/>
              </a:rPr>
              <a:t>2. Sự tác động qua lại giữa kinh tế, xã hội và môi trường tự nhiên</a:t>
            </a:r>
          </a:p>
        </p:txBody>
      </p:sp>
      <p:sp>
        <p:nvSpPr>
          <p:cNvPr id="11268" name="Text Box 4">
            <a:extLst>
              <a:ext uri="{FF2B5EF4-FFF2-40B4-BE49-F238E27FC236}">
                <a16:creationId xmlns:a16="http://schemas.microsoft.com/office/drawing/2014/main" id="{2C29B27C-7420-499D-858A-BED6DC73488E}"/>
              </a:ext>
            </a:extLst>
          </p:cNvPr>
          <p:cNvSpPr txBox="1">
            <a:spLocks noChangeArrowheads="1"/>
          </p:cNvSpPr>
          <p:nvPr/>
        </p:nvSpPr>
        <p:spPr bwMode="auto">
          <a:xfrm>
            <a:off x="90488" y="2284413"/>
            <a:ext cx="8963025"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400" b="1">
                <a:solidFill>
                  <a:srgbClr val="C00000"/>
                </a:solidFill>
                <a:latin typeface="Times New Roman" panose="02020603050405020304" pitchFamily="18" charset="0"/>
              </a:rPr>
              <a:t>N</a:t>
            </a:r>
            <a:r>
              <a:rPr lang="en-US" sz="3400" b="1">
                <a:solidFill>
                  <a:srgbClr val="C00000"/>
                </a:solidFill>
                <a:latin typeface="Times New Roman" panose="02020603050405020304" pitchFamily="18" charset="0"/>
              </a:rPr>
              <a:t>ghiên cứu mục I.2 tr159 SGK và trao đổi </a:t>
            </a:r>
            <a:r>
              <a:rPr lang="en-US" altLang="en-US" sz="3400" b="1">
                <a:solidFill>
                  <a:srgbClr val="C00000"/>
                </a:solidFill>
                <a:latin typeface="Times New Roman" panose="02020603050405020304" pitchFamily="18" charset="0"/>
              </a:rPr>
              <a:t>cặp đôi</a:t>
            </a:r>
            <a:r>
              <a:rPr lang="en-US" sz="3400" b="1">
                <a:solidFill>
                  <a:srgbClr val="C00000"/>
                </a:solidFill>
                <a:latin typeface="Times New Roman" panose="02020603050405020304" pitchFamily="18" charset="0"/>
              </a:rPr>
              <a:t> </a:t>
            </a:r>
            <a:r>
              <a:rPr lang="en-US" altLang="en-US" sz="3400" b="1">
                <a:solidFill>
                  <a:srgbClr val="C00000"/>
                </a:solidFill>
                <a:latin typeface="Times New Roman" panose="02020603050405020304" pitchFamily="18" charset="0"/>
              </a:rPr>
              <a:t>trả lời câu hỏi:</a:t>
            </a:r>
          </a:p>
        </p:txBody>
      </p:sp>
      <p:sp>
        <p:nvSpPr>
          <p:cNvPr id="11269" name="Text Box 7">
            <a:extLst>
              <a:ext uri="{FF2B5EF4-FFF2-40B4-BE49-F238E27FC236}">
                <a16:creationId xmlns:a16="http://schemas.microsoft.com/office/drawing/2014/main" id="{B4A4E90A-E682-4F0A-823A-9BD6BEE3904E}"/>
              </a:ext>
            </a:extLst>
          </p:cNvPr>
          <p:cNvSpPr txBox="1">
            <a:spLocks noChangeArrowheads="1"/>
          </p:cNvSpPr>
          <p:nvPr/>
        </p:nvSpPr>
        <p:spPr bwMode="auto">
          <a:xfrm>
            <a:off x="0" y="3519488"/>
            <a:ext cx="9053513" cy="1662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500" b="1">
                <a:solidFill>
                  <a:srgbClr val="0066FF"/>
                </a:solidFill>
                <a:latin typeface="Times New Roman" panose="02020603050405020304" pitchFamily="18" charset="0"/>
              </a:rPr>
              <a:t>   </a:t>
            </a:r>
            <a:r>
              <a:rPr lang="en-US" altLang="en-US" sz="3400" b="1">
                <a:solidFill>
                  <a:srgbClr val="0066FF"/>
                </a:solidFill>
                <a:latin typeface="Times New Roman" panose="02020603050405020304" pitchFamily="18" charset="0"/>
              </a:rPr>
              <a:t>Em hãy nêu một số tác động qua lại </a:t>
            </a:r>
            <a:r>
              <a:rPr lang="en-US" altLang="en-US" sz="3400" b="1" i="1">
                <a:solidFill>
                  <a:srgbClr val="0066FF"/>
                </a:solidFill>
                <a:latin typeface="Times New Roman" panose="02020603050405020304" pitchFamily="18" charset="0"/>
              </a:rPr>
              <a:t>(theo chiều hướng xấu)</a:t>
            </a:r>
            <a:r>
              <a:rPr lang="en-US" altLang="en-US" sz="3400" b="1">
                <a:solidFill>
                  <a:srgbClr val="0066FF"/>
                </a:solidFill>
                <a:latin typeface="Times New Roman" panose="02020603050405020304" pitchFamily="18" charset="0"/>
              </a:rPr>
              <a:t> giữa kinh tế, xã hội và môi trường tự nhiên?</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7">
            <a:extLst>
              <a:ext uri="{FF2B5EF4-FFF2-40B4-BE49-F238E27FC236}">
                <a16:creationId xmlns:a16="http://schemas.microsoft.com/office/drawing/2014/main" id="{B430994A-BAB3-43F6-B936-92516B2817F5}"/>
              </a:ext>
            </a:extLst>
          </p:cNvPr>
          <p:cNvSpPr txBox="1">
            <a:spLocks noChangeArrowheads="1"/>
          </p:cNvSpPr>
          <p:nvPr/>
        </p:nvSpPr>
        <p:spPr bwMode="auto">
          <a:xfrm>
            <a:off x="23813" y="152400"/>
            <a:ext cx="9120187"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Một số tác động qua lại </a:t>
            </a:r>
            <a:r>
              <a:rPr lang="en-US" altLang="en-US" b="1" i="1">
                <a:solidFill>
                  <a:srgbClr val="FF0000"/>
                </a:solidFill>
                <a:latin typeface="Times New Roman" panose="02020603050405020304" pitchFamily="18" charset="0"/>
              </a:rPr>
              <a:t>(theo chiều hướng xấu) </a:t>
            </a:r>
            <a:r>
              <a:rPr lang="en-US" altLang="en-US" b="1">
                <a:solidFill>
                  <a:srgbClr val="FF0000"/>
                </a:solidFill>
                <a:latin typeface="Times New Roman" panose="02020603050405020304" pitchFamily="18" charset="0"/>
              </a:rPr>
              <a:t>giữa kinh tế, xã hội và môi trường tự nhiên: </a:t>
            </a:r>
          </a:p>
        </p:txBody>
      </p:sp>
      <p:sp>
        <p:nvSpPr>
          <p:cNvPr id="12291" name="Text Box 7">
            <a:extLst>
              <a:ext uri="{FF2B5EF4-FFF2-40B4-BE49-F238E27FC236}">
                <a16:creationId xmlns:a16="http://schemas.microsoft.com/office/drawing/2014/main" id="{3B606806-80BE-4AE7-935D-B72FA0063AD7}"/>
              </a:ext>
            </a:extLst>
          </p:cNvPr>
          <p:cNvSpPr txBox="1">
            <a:spLocks noChangeArrowheads="1"/>
          </p:cNvSpPr>
          <p:nvPr/>
        </p:nvSpPr>
        <p:spPr bwMode="auto">
          <a:xfrm>
            <a:off x="11113" y="1295400"/>
            <a:ext cx="9120187"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0066FF"/>
                </a:solidFill>
                <a:latin typeface="Times New Roman" panose="02020603050405020304" pitchFamily="18" charset="0"/>
              </a:rPr>
              <a:t> - </a:t>
            </a:r>
            <a:r>
              <a:rPr lang="en-US" altLang="en-US" b="1">
                <a:solidFill>
                  <a:srgbClr val="C00000"/>
                </a:solidFill>
                <a:latin typeface="Times New Roman" panose="02020603050405020304" pitchFamily="18" charset="0"/>
              </a:rPr>
              <a:t>Sự phát triển kinh tế </a:t>
            </a:r>
            <a:r>
              <a:rPr lang="en-US" altLang="en-US" b="1">
                <a:solidFill>
                  <a:srgbClr val="0066FF"/>
                </a:solidFill>
                <a:latin typeface="Times New Roman" panose="02020603050405020304" pitchFamily="18" charset="0"/>
              </a:rPr>
              <a:t>thường dẫn đến suy giảm nguồn tài nguyên thiên nhiên và gia tăng ô nhiễm môi trường.</a:t>
            </a:r>
          </a:p>
        </p:txBody>
      </p:sp>
      <p:sp>
        <p:nvSpPr>
          <p:cNvPr id="12292" name="Text Box 7">
            <a:extLst>
              <a:ext uri="{FF2B5EF4-FFF2-40B4-BE49-F238E27FC236}">
                <a16:creationId xmlns:a16="http://schemas.microsoft.com/office/drawing/2014/main" id="{A77ADE64-D87F-4765-ADE8-08A72C16797A}"/>
              </a:ext>
            </a:extLst>
          </p:cNvPr>
          <p:cNvSpPr txBox="1">
            <a:spLocks noChangeArrowheads="1"/>
          </p:cNvSpPr>
          <p:nvPr/>
        </p:nvSpPr>
        <p:spPr bwMode="auto">
          <a:xfrm>
            <a:off x="0" y="2930525"/>
            <a:ext cx="9120188"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0066FF"/>
                </a:solidFill>
                <a:latin typeface="Times New Roman" panose="02020603050405020304" pitchFamily="18" charset="0"/>
              </a:rPr>
              <a:t> - </a:t>
            </a:r>
            <a:r>
              <a:rPr lang="en-US" altLang="en-US" b="1">
                <a:solidFill>
                  <a:srgbClr val="C00000"/>
                </a:solidFill>
                <a:latin typeface="Times New Roman" panose="02020603050405020304" pitchFamily="18" charset="0"/>
              </a:rPr>
              <a:t>Sự phát triển kinh tế </a:t>
            </a:r>
            <a:r>
              <a:rPr lang="en-US" altLang="en-US" b="1">
                <a:solidFill>
                  <a:srgbClr val="0066FF"/>
                </a:solidFill>
                <a:latin typeface="Times New Roman" panose="02020603050405020304" pitchFamily="18" charset="0"/>
              </a:rPr>
              <a:t>có thể gây ra bất bình đẳng xã hội trong tiếp cận và sử dụng tài nguyên, gia tăng khoảng cách giàu nghèo.</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7">
            <a:extLst>
              <a:ext uri="{FF2B5EF4-FFF2-40B4-BE49-F238E27FC236}">
                <a16:creationId xmlns:a16="http://schemas.microsoft.com/office/drawing/2014/main" id="{9843CA94-7375-4F6F-A726-FFA7048F924D}"/>
              </a:ext>
            </a:extLst>
          </p:cNvPr>
          <p:cNvSpPr txBox="1">
            <a:spLocks noChangeArrowheads="1"/>
          </p:cNvSpPr>
          <p:nvPr/>
        </p:nvSpPr>
        <p:spPr bwMode="auto">
          <a:xfrm>
            <a:off x="23813" y="152400"/>
            <a:ext cx="9120187"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Một số tác động qua lại (theo chiều hướng xấu) giữa kinh tế, xã hội và môi trường tự nhiên: </a:t>
            </a:r>
          </a:p>
        </p:txBody>
      </p:sp>
      <p:sp>
        <p:nvSpPr>
          <p:cNvPr id="13315" name="Text Box 7">
            <a:extLst>
              <a:ext uri="{FF2B5EF4-FFF2-40B4-BE49-F238E27FC236}">
                <a16:creationId xmlns:a16="http://schemas.microsoft.com/office/drawing/2014/main" id="{C9EEC668-AA38-43D2-AAD3-57ABADDBDB2B}"/>
              </a:ext>
            </a:extLst>
          </p:cNvPr>
          <p:cNvSpPr txBox="1">
            <a:spLocks noChangeArrowheads="1"/>
          </p:cNvSpPr>
          <p:nvPr/>
        </p:nvSpPr>
        <p:spPr bwMode="auto">
          <a:xfrm>
            <a:off x="11113" y="1295400"/>
            <a:ext cx="9120187"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0066FF"/>
                </a:solidFill>
                <a:latin typeface="Times New Roman" panose="02020603050405020304" pitchFamily="18" charset="0"/>
              </a:rPr>
              <a:t> - </a:t>
            </a:r>
            <a:r>
              <a:rPr lang="en-US" altLang="en-US" b="1">
                <a:solidFill>
                  <a:srgbClr val="C00000"/>
                </a:solidFill>
                <a:latin typeface="Times New Roman" panose="02020603050405020304" pitchFamily="18" charset="0"/>
              </a:rPr>
              <a:t>Xã hội phát triển </a:t>
            </a:r>
            <a:r>
              <a:rPr lang="en-US" altLang="en-US" b="1">
                <a:solidFill>
                  <a:srgbClr val="0066FF"/>
                </a:solidFill>
                <a:latin typeface="Times New Roman" panose="02020603050405020304" pitchFamily="18" charset="0"/>
              </a:rPr>
              <a:t>dẫn tới sự gia tăng các nhu cầu tiêu dùng, khai thác tài nguyên và gia tăng chất thải.</a:t>
            </a:r>
          </a:p>
        </p:txBody>
      </p:sp>
      <p:sp>
        <p:nvSpPr>
          <p:cNvPr id="13316" name="Text Box 7">
            <a:extLst>
              <a:ext uri="{FF2B5EF4-FFF2-40B4-BE49-F238E27FC236}">
                <a16:creationId xmlns:a16="http://schemas.microsoft.com/office/drawing/2014/main" id="{30C1D602-9C00-4FAF-BDB1-A6700FE65E1B}"/>
              </a:ext>
            </a:extLst>
          </p:cNvPr>
          <p:cNvSpPr txBox="1">
            <a:spLocks noChangeArrowheads="1"/>
          </p:cNvSpPr>
          <p:nvPr/>
        </p:nvSpPr>
        <p:spPr bwMode="auto">
          <a:xfrm>
            <a:off x="-12700" y="3048000"/>
            <a:ext cx="9120188"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0066FF"/>
                </a:solidFill>
                <a:latin typeface="Times New Roman" panose="02020603050405020304" pitchFamily="18" charset="0"/>
              </a:rPr>
              <a:t> - </a:t>
            </a:r>
            <a:r>
              <a:rPr lang="en-US" altLang="en-US" b="1">
                <a:solidFill>
                  <a:srgbClr val="C00000"/>
                </a:solidFill>
                <a:latin typeface="Times New Roman" panose="02020603050405020304" pitchFamily="18" charset="0"/>
              </a:rPr>
              <a:t>Suy thoái môi trường </a:t>
            </a:r>
            <a:r>
              <a:rPr lang="en-US" altLang="en-US" b="1">
                <a:solidFill>
                  <a:srgbClr val="0066FF"/>
                </a:solidFill>
                <a:latin typeface="Times New Roman" panose="02020603050405020304" pitchFamily="18" charset="0"/>
              </a:rPr>
              <a:t>dẫn tới suy giảm sức khỏe, suy giảm kinh tế và gây ra những xáo trộn xã hội.</a:t>
            </a:r>
          </a:p>
        </p:txBody>
      </p:sp>
      <p:sp>
        <p:nvSpPr>
          <p:cNvPr id="13317" name="Text Box 7">
            <a:extLst>
              <a:ext uri="{FF2B5EF4-FFF2-40B4-BE49-F238E27FC236}">
                <a16:creationId xmlns:a16="http://schemas.microsoft.com/office/drawing/2014/main" id="{B7B89992-0AC9-49B0-BFB8-31387A81EC07}"/>
              </a:ext>
            </a:extLst>
          </p:cNvPr>
          <p:cNvSpPr txBox="1">
            <a:spLocks noChangeArrowheads="1"/>
          </p:cNvSpPr>
          <p:nvPr/>
        </p:nvSpPr>
        <p:spPr bwMode="auto">
          <a:xfrm>
            <a:off x="-12700" y="4324350"/>
            <a:ext cx="9120188"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 Đảm bảo sự cân bằng giữa phát triển kinh tế, xã hội và môi trường là yếu tố cần thiết để phát triển bền vững.</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F2855002-81D6-4735-8457-B9D3A7182D69}"/>
              </a:ext>
            </a:extLst>
          </p:cNvPr>
          <p:cNvSpPr txBox="1">
            <a:spLocks noChangeArrowheads="1"/>
          </p:cNvSpPr>
          <p:nvPr/>
        </p:nvSpPr>
        <p:spPr bwMode="auto">
          <a:xfrm>
            <a:off x="106363" y="228600"/>
            <a:ext cx="894715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II. MỘT SỐ NHÓM BIỆN PHÁP PHÁT TRIỂN BỀN VỮNG</a:t>
            </a:r>
          </a:p>
        </p:txBody>
      </p:sp>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244025"/>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1. Sử dụng hợp lí tài nguyên thiên nhiên</a:t>
            </a:r>
          </a:p>
        </p:txBody>
      </p:sp>
    </p:spTree>
    <p:extLst>
      <p:ext uri="{BB962C8B-B14F-4D97-AF65-F5344CB8AC3E}">
        <p14:creationId xmlns:p14="http://schemas.microsoft.com/office/powerpoint/2010/main" val="881655773"/>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F2855002-81D6-4735-8457-B9D3A7182D69}"/>
              </a:ext>
            </a:extLst>
          </p:cNvPr>
          <p:cNvSpPr txBox="1">
            <a:spLocks noChangeArrowheads="1"/>
          </p:cNvSpPr>
          <p:nvPr/>
        </p:nvSpPr>
        <p:spPr bwMode="auto">
          <a:xfrm>
            <a:off x="106363" y="228600"/>
            <a:ext cx="894715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II. MỘT SỐ NHÓM BIỆN PHÁP PHÁT TRIỂN BỀN VỮNG</a:t>
            </a:r>
          </a:p>
        </p:txBody>
      </p:sp>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244025"/>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1. Sử dụng hợp lí tài nguyên thiên nhiên</a:t>
            </a:r>
          </a:p>
        </p:txBody>
      </p:sp>
      <p:sp>
        <p:nvSpPr>
          <p:cNvPr id="11268" name="Text Box 4">
            <a:extLst>
              <a:ext uri="{FF2B5EF4-FFF2-40B4-BE49-F238E27FC236}">
                <a16:creationId xmlns:a16="http://schemas.microsoft.com/office/drawing/2014/main" id="{2C29B27C-7420-499D-858A-BED6DC73488E}"/>
              </a:ext>
            </a:extLst>
          </p:cNvPr>
          <p:cNvSpPr txBox="1">
            <a:spLocks noChangeArrowheads="1"/>
          </p:cNvSpPr>
          <p:nvPr/>
        </p:nvSpPr>
        <p:spPr bwMode="auto">
          <a:xfrm>
            <a:off x="90488" y="1905000"/>
            <a:ext cx="896302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b="1">
                <a:solidFill>
                  <a:srgbClr val="C00000"/>
                </a:solidFill>
                <a:latin typeface="Times New Roman" panose="02020603050405020304" pitchFamily="18" charset="0"/>
              </a:rPr>
              <a:t>Đọc thông tin mục II.1 tr160 SGK và trao đổi cặp đôi trả lời câu hỏi</a:t>
            </a:r>
            <a:endParaRPr lang="en-US" altLang="en-US" b="1">
              <a:solidFill>
                <a:srgbClr val="C00000"/>
              </a:solidFill>
              <a:latin typeface="Times New Roman" panose="02020603050405020304" pitchFamily="18" charset="0"/>
            </a:endParaRPr>
          </a:p>
        </p:txBody>
      </p:sp>
      <p:sp>
        <p:nvSpPr>
          <p:cNvPr id="11269" name="Text Box 7">
            <a:extLst>
              <a:ext uri="{FF2B5EF4-FFF2-40B4-BE49-F238E27FC236}">
                <a16:creationId xmlns:a16="http://schemas.microsoft.com/office/drawing/2014/main" id="{B4A4E90A-E682-4F0A-823A-9BD6BEE3904E}"/>
              </a:ext>
            </a:extLst>
          </p:cNvPr>
          <p:cNvSpPr txBox="1">
            <a:spLocks noChangeArrowheads="1"/>
          </p:cNvSpPr>
          <p:nvPr/>
        </p:nvSpPr>
        <p:spPr bwMode="auto">
          <a:xfrm>
            <a:off x="0" y="3043238"/>
            <a:ext cx="905351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None/>
            </a:pPr>
            <a:r>
              <a:rPr lang="en-US" altLang="en-US" b="1">
                <a:solidFill>
                  <a:srgbClr val="0066FF"/>
                </a:solidFill>
                <a:latin typeface="Times New Roman" panose="02020603050405020304" pitchFamily="18" charset="0"/>
              </a:rPr>
              <a:t>  </a:t>
            </a:r>
            <a:r>
              <a:rPr lang="en-US" b="1">
                <a:solidFill>
                  <a:srgbClr val="0066FF"/>
                </a:solidFill>
                <a:latin typeface="Times New Roman" panose="02020603050405020304" pitchFamily="18" charset="0"/>
              </a:rPr>
              <a:t>1. Thế nào là tài nguyên thiên nhiên? Nêu một số nguồn tài nguyên thiên nhiên quan trọng đối với con người.</a:t>
            </a:r>
          </a:p>
        </p:txBody>
      </p:sp>
    </p:spTree>
    <p:extLst>
      <p:ext uri="{BB962C8B-B14F-4D97-AF65-F5344CB8AC3E}">
        <p14:creationId xmlns:p14="http://schemas.microsoft.com/office/powerpoint/2010/main" val="2336827973"/>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F2855002-81D6-4735-8457-B9D3A7182D69}"/>
              </a:ext>
            </a:extLst>
          </p:cNvPr>
          <p:cNvSpPr txBox="1">
            <a:spLocks noChangeArrowheads="1"/>
          </p:cNvSpPr>
          <p:nvPr/>
        </p:nvSpPr>
        <p:spPr bwMode="auto">
          <a:xfrm>
            <a:off x="106363" y="228600"/>
            <a:ext cx="894715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II. MỘT SỐ NHÓM BIỆN PHÁP PHÁT TRIỂN BỀN VỮNG</a:t>
            </a:r>
          </a:p>
        </p:txBody>
      </p:sp>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244025"/>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1. Sử dụng hợp lí tài nguyên thiên nhiên</a:t>
            </a:r>
          </a:p>
        </p:txBody>
      </p:sp>
      <p:sp>
        <p:nvSpPr>
          <p:cNvPr id="11269" name="Text Box 7">
            <a:extLst>
              <a:ext uri="{FF2B5EF4-FFF2-40B4-BE49-F238E27FC236}">
                <a16:creationId xmlns:a16="http://schemas.microsoft.com/office/drawing/2014/main" id="{B4A4E90A-E682-4F0A-823A-9BD6BEE3904E}"/>
              </a:ext>
            </a:extLst>
          </p:cNvPr>
          <p:cNvSpPr txBox="1">
            <a:spLocks noChangeArrowheads="1"/>
          </p:cNvSpPr>
          <p:nvPr/>
        </p:nvSpPr>
        <p:spPr bwMode="auto">
          <a:xfrm>
            <a:off x="0" y="1905000"/>
            <a:ext cx="9053513" cy="3145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pPr>
            <a:r>
              <a:rPr lang="en-US" b="1">
                <a:solidFill>
                  <a:srgbClr val="0066FF"/>
                </a:solidFill>
                <a:latin typeface="Times New Roman" panose="02020603050405020304" pitchFamily="18" charset="0"/>
              </a:rPr>
              <a:t>1- Tài nguyên thiên nhiên là nguồn nguyên liệu, nhiên liệu và vật liệu cung cấp cho đời sống của con người.</a:t>
            </a:r>
          </a:p>
          <a:p>
            <a:pPr>
              <a:buNone/>
            </a:pPr>
            <a:r>
              <a:rPr lang="en-US" b="1">
                <a:solidFill>
                  <a:srgbClr val="0066FF"/>
                </a:solidFill>
                <a:latin typeface="Times New Roman" panose="02020603050405020304" pitchFamily="18" charset="0"/>
              </a:rPr>
              <a:t>- Một số nguồn tài nguyên thiên nhiên quan trọng đối với con người: rừng, đất, nước, khoáng sản, năng lượng (mặt trời, gió, sóng …)</a:t>
            </a:r>
          </a:p>
        </p:txBody>
      </p:sp>
    </p:spTree>
    <p:extLst>
      <p:ext uri="{BB962C8B-B14F-4D97-AF65-F5344CB8AC3E}">
        <p14:creationId xmlns:p14="http://schemas.microsoft.com/office/powerpoint/2010/main" val="2191168379"/>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F2855002-81D6-4735-8457-B9D3A7182D69}"/>
              </a:ext>
            </a:extLst>
          </p:cNvPr>
          <p:cNvSpPr txBox="1">
            <a:spLocks noChangeArrowheads="1"/>
          </p:cNvSpPr>
          <p:nvPr/>
        </p:nvSpPr>
        <p:spPr bwMode="auto">
          <a:xfrm>
            <a:off x="106363" y="228600"/>
            <a:ext cx="894715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II. MỘT SỐ NHÓM BIỆN PHÁP PHÁT TRIỂN BỀN VỮNG</a:t>
            </a:r>
          </a:p>
        </p:txBody>
      </p:sp>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244025"/>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1. Sử dụng hợp lí tài nguyên thiên nhiên</a:t>
            </a:r>
          </a:p>
        </p:txBody>
      </p:sp>
      <p:sp>
        <p:nvSpPr>
          <p:cNvPr id="11269" name="Text Box 7">
            <a:extLst>
              <a:ext uri="{FF2B5EF4-FFF2-40B4-BE49-F238E27FC236}">
                <a16:creationId xmlns:a16="http://schemas.microsoft.com/office/drawing/2014/main" id="{B4A4E90A-E682-4F0A-823A-9BD6BEE3904E}"/>
              </a:ext>
            </a:extLst>
          </p:cNvPr>
          <p:cNvSpPr txBox="1">
            <a:spLocks noChangeArrowheads="1"/>
          </p:cNvSpPr>
          <p:nvPr/>
        </p:nvSpPr>
        <p:spPr bwMode="auto">
          <a:xfrm>
            <a:off x="0" y="1981200"/>
            <a:ext cx="905351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None/>
            </a:pPr>
            <a:r>
              <a:rPr lang="en-US" altLang="en-US" b="1">
                <a:solidFill>
                  <a:srgbClr val="0066FF"/>
                </a:solidFill>
                <a:latin typeface="Times New Roman" panose="02020603050405020304" pitchFamily="18" charset="0"/>
              </a:rPr>
              <a:t>  2</a:t>
            </a:r>
            <a:r>
              <a:rPr lang="en-US" b="1">
                <a:solidFill>
                  <a:srgbClr val="0066FF"/>
                </a:solidFill>
                <a:latin typeface="Times New Roman" panose="02020603050405020304" pitchFamily="18" charset="0"/>
              </a:rPr>
              <a:t>. Em hãy nêu một số ví dụ về sự khai thác và sử dụng không hợp lí những tài nguyên trên.</a:t>
            </a:r>
          </a:p>
        </p:txBody>
      </p:sp>
    </p:spTree>
    <p:extLst>
      <p:ext uri="{BB962C8B-B14F-4D97-AF65-F5344CB8AC3E}">
        <p14:creationId xmlns:p14="http://schemas.microsoft.com/office/powerpoint/2010/main" val="1379893313"/>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F2855002-81D6-4735-8457-B9D3A7182D69}"/>
              </a:ext>
            </a:extLst>
          </p:cNvPr>
          <p:cNvSpPr txBox="1">
            <a:spLocks noChangeArrowheads="1"/>
          </p:cNvSpPr>
          <p:nvPr/>
        </p:nvSpPr>
        <p:spPr bwMode="auto">
          <a:xfrm>
            <a:off x="106363" y="228600"/>
            <a:ext cx="894715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II. MỘT SỐ NHÓM BIỆN PHÁP PHÁT TRIỂN BỀN VỮNG</a:t>
            </a:r>
          </a:p>
        </p:txBody>
      </p:sp>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244025"/>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1. Sử dụng hợp lí tài nguyên thiên nhiên</a:t>
            </a:r>
          </a:p>
        </p:txBody>
      </p:sp>
      <p:sp>
        <p:nvSpPr>
          <p:cNvPr id="11269" name="Text Box 7">
            <a:extLst>
              <a:ext uri="{FF2B5EF4-FFF2-40B4-BE49-F238E27FC236}">
                <a16:creationId xmlns:a16="http://schemas.microsoft.com/office/drawing/2014/main" id="{B4A4E90A-E682-4F0A-823A-9BD6BEE3904E}"/>
              </a:ext>
            </a:extLst>
          </p:cNvPr>
          <p:cNvSpPr txBox="1">
            <a:spLocks noChangeArrowheads="1"/>
          </p:cNvSpPr>
          <p:nvPr/>
        </p:nvSpPr>
        <p:spPr bwMode="auto">
          <a:xfrm>
            <a:off x="35860" y="1828800"/>
            <a:ext cx="9053513" cy="4918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None/>
            </a:pPr>
            <a:r>
              <a:rPr lang="en-US" altLang="en-US" b="1">
                <a:solidFill>
                  <a:srgbClr val="0066FF"/>
                </a:solidFill>
                <a:latin typeface="Times New Roman" panose="02020603050405020304" pitchFamily="18" charset="0"/>
              </a:rPr>
              <a:t>2</a:t>
            </a:r>
            <a:r>
              <a:rPr lang="en-US" b="1">
                <a:solidFill>
                  <a:srgbClr val="0066FF"/>
                </a:solidFill>
                <a:latin typeface="Times New Roman" panose="02020603050405020304" pitchFamily="18" charset="0"/>
              </a:rPr>
              <a:t>. </a:t>
            </a:r>
          </a:p>
          <a:p>
            <a:pPr>
              <a:buNone/>
            </a:pPr>
            <a:r>
              <a:rPr lang="en-US" b="1">
                <a:solidFill>
                  <a:srgbClr val="0066FF"/>
                </a:solidFill>
                <a:latin typeface="Times New Roman" panose="02020603050405020304" pitchFamily="18" charset="0"/>
              </a:rPr>
              <a:t>- Khai thác rừng quá mức và bất hợp pháp.</a:t>
            </a:r>
          </a:p>
          <a:p>
            <a:pPr>
              <a:buNone/>
            </a:pPr>
            <a:r>
              <a:rPr lang="en-US" b="1">
                <a:solidFill>
                  <a:srgbClr val="0066FF"/>
                </a:solidFill>
                <a:latin typeface="Times New Roman" panose="02020603050405020304" pitchFamily="18" charset="0"/>
              </a:rPr>
              <a:t>- Sử dụng đất không hợp lý: bón phân không cân đối → đất bị thoái hóa.</a:t>
            </a:r>
          </a:p>
          <a:p>
            <a:pPr>
              <a:buNone/>
            </a:pPr>
            <a:r>
              <a:rPr lang="en-US" b="1">
                <a:solidFill>
                  <a:srgbClr val="0066FF"/>
                </a:solidFill>
                <a:latin typeface="Times New Roman" panose="02020603050405020304" pitchFamily="18" charset="0"/>
              </a:rPr>
              <a:t>- Gây ô nhiễm nguồn nước: xả bẩn ra nguồn nước, sử dụng nước phung phí.</a:t>
            </a:r>
          </a:p>
          <a:p>
            <a:pPr>
              <a:buNone/>
            </a:pPr>
            <a:r>
              <a:rPr lang="en-US" b="1">
                <a:solidFill>
                  <a:srgbClr val="0066FF"/>
                </a:solidFill>
                <a:latin typeface="Times New Roman" panose="02020603050405020304" pitchFamily="18" charset="0"/>
              </a:rPr>
              <a:t>- Năng lượng đang được sử dụng chủ yếu từ nguyên liệu hóa thạch, năng lượng vĩnh cửu còn sử dụng hạn chế.</a:t>
            </a:r>
          </a:p>
        </p:txBody>
      </p:sp>
    </p:spTree>
    <p:extLst>
      <p:ext uri="{BB962C8B-B14F-4D97-AF65-F5344CB8AC3E}">
        <p14:creationId xmlns:p14="http://schemas.microsoft.com/office/powerpoint/2010/main" val="597888457"/>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F2855002-81D6-4735-8457-B9D3A7182D69}"/>
              </a:ext>
            </a:extLst>
          </p:cNvPr>
          <p:cNvSpPr txBox="1">
            <a:spLocks noChangeArrowheads="1"/>
          </p:cNvSpPr>
          <p:nvPr/>
        </p:nvSpPr>
        <p:spPr bwMode="auto">
          <a:xfrm>
            <a:off x="106363" y="228600"/>
            <a:ext cx="894715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II. MỘT SỐ NHÓM BIỆN PHÁP PHÁT TRIỂN BỀN VỮNG</a:t>
            </a:r>
          </a:p>
        </p:txBody>
      </p:sp>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244025"/>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2. Hạn chế gây ô nhiễm m</a:t>
            </a:r>
            <a:r>
              <a:rPr lang="vi-VN" altLang="en-US" b="1">
                <a:solidFill>
                  <a:srgbClr val="FF0000"/>
                </a:solidFill>
                <a:latin typeface="Times New Roman" panose="02020603050405020304" pitchFamily="18" charset="0"/>
              </a:rPr>
              <a:t>ôi trường</a:t>
            </a:r>
            <a:r>
              <a:rPr lang="en-US" altLang="en-US" b="1">
                <a:solidFill>
                  <a:srgbClr val="FF0000"/>
                </a:solidFill>
                <a:latin typeface="Times New Roman" panose="02020603050405020304" pitchFamily="18" charset="0"/>
              </a:rPr>
              <a:t> </a:t>
            </a:r>
          </a:p>
        </p:txBody>
      </p:sp>
    </p:spTree>
    <p:extLst>
      <p:ext uri="{BB962C8B-B14F-4D97-AF65-F5344CB8AC3E}">
        <p14:creationId xmlns:p14="http://schemas.microsoft.com/office/powerpoint/2010/main" val="4177838371"/>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F2855002-81D6-4735-8457-B9D3A7182D69}"/>
              </a:ext>
            </a:extLst>
          </p:cNvPr>
          <p:cNvSpPr txBox="1">
            <a:spLocks noChangeArrowheads="1"/>
          </p:cNvSpPr>
          <p:nvPr/>
        </p:nvSpPr>
        <p:spPr bwMode="auto">
          <a:xfrm>
            <a:off x="106363" y="228600"/>
            <a:ext cx="894715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II. MỘT SỐ NHÓM BIỆN PHÁP PHÁT TRIỂN BỀN VỮNG</a:t>
            </a:r>
          </a:p>
        </p:txBody>
      </p:sp>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244025"/>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2. Hạn chế gây ô nhiễm m</a:t>
            </a:r>
            <a:r>
              <a:rPr lang="vi-VN" altLang="en-US" b="1">
                <a:solidFill>
                  <a:srgbClr val="FF0000"/>
                </a:solidFill>
                <a:latin typeface="Times New Roman" panose="02020603050405020304" pitchFamily="18" charset="0"/>
              </a:rPr>
              <a:t>ôi trường</a:t>
            </a:r>
            <a:r>
              <a:rPr lang="en-US" altLang="en-US" b="1">
                <a:solidFill>
                  <a:srgbClr val="FF0000"/>
                </a:solidFill>
                <a:latin typeface="Times New Roman" panose="02020603050405020304" pitchFamily="18" charset="0"/>
              </a:rPr>
              <a:t> </a:t>
            </a:r>
          </a:p>
        </p:txBody>
      </p:sp>
      <p:sp>
        <p:nvSpPr>
          <p:cNvPr id="11269" name="Text Box 7">
            <a:extLst>
              <a:ext uri="{FF2B5EF4-FFF2-40B4-BE49-F238E27FC236}">
                <a16:creationId xmlns:a16="http://schemas.microsoft.com/office/drawing/2014/main" id="{B4A4E90A-E682-4F0A-823A-9BD6BEE3904E}"/>
              </a:ext>
            </a:extLst>
          </p:cNvPr>
          <p:cNvSpPr txBox="1">
            <a:spLocks noChangeArrowheads="1"/>
          </p:cNvSpPr>
          <p:nvPr/>
        </p:nvSpPr>
        <p:spPr bwMode="auto">
          <a:xfrm>
            <a:off x="0" y="2057400"/>
            <a:ext cx="9053513"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None/>
            </a:pPr>
            <a:r>
              <a:rPr lang="en-US" altLang="en-US" b="1">
                <a:solidFill>
                  <a:srgbClr val="0066FF"/>
                </a:solidFill>
                <a:latin typeface="Times New Roman" panose="02020603050405020304" pitchFamily="18" charset="0"/>
              </a:rPr>
              <a:t>  </a:t>
            </a:r>
            <a:r>
              <a:rPr lang="en-US" altLang="en-US" b="1">
                <a:solidFill>
                  <a:srgbClr val="C00000"/>
                </a:solidFill>
                <a:latin typeface="Times New Roman" panose="02020603050405020304" pitchFamily="18" charset="0"/>
              </a:rPr>
              <a:t>Câu hỏi 3 tr 161 SGK: </a:t>
            </a:r>
            <a:r>
              <a:rPr lang="en-US" b="1">
                <a:solidFill>
                  <a:srgbClr val="0066FF"/>
                </a:solidFill>
                <a:latin typeface="Times New Roman" panose="02020603050405020304" pitchFamily="18" charset="0"/>
              </a:rPr>
              <a:t>Việc sử dụng các loại hộp xốp và cốc nhựa dùng một lần đang trở nên phố biến, làm tăng rác thải vào môi trường. Làm thế nào để hạn chế ô nhiễm do hoạt động này gây ra?</a:t>
            </a:r>
          </a:p>
        </p:txBody>
      </p:sp>
    </p:spTree>
    <p:extLst>
      <p:ext uri="{BB962C8B-B14F-4D97-AF65-F5344CB8AC3E}">
        <p14:creationId xmlns:p14="http://schemas.microsoft.com/office/powerpoint/2010/main" val="3745472134"/>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tile tx="0" ty="0" sx="100000" sy="100000" flip="none" algn="tl"/>
        </a:blip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8F570A06-06C5-4FA0-9C8B-48CD4EEEA418}"/>
              </a:ext>
            </a:extLst>
          </p:cNvPr>
          <p:cNvSpPr>
            <a:spLocks noChangeArrowheads="1"/>
          </p:cNvSpPr>
          <p:nvPr/>
        </p:nvSpPr>
        <p:spPr bwMode="auto">
          <a:xfrm>
            <a:off x="0" y="0"/>
            <a:ext cx="9144000" cy="685800"/>
          </a:xfrm>
          <a:prstGeom prst="rect">
            <a:avLst/>
          </a:prstGeom>
          <a:gradFill rotWithShape="1">
            <a:gsLst>
              <a:gs pos="0">
                <a:srgbClr val="FFFF00">
                  <a:alpha val="96001"/>
                </a:srgbClr>
              </a:gs>
              <a:gs pos="100000">
                <a:srgbClr val="33993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30051" name="Text Box 3">
            <a:extLst>
              <a:ext uri="{FF2B5EF4-FFF2-40B4-BE49-F238E27FC236}">
                <a16:creationId xmlns:a16="http://schemas.microsoft.com/office/drawing/2014/main" id="{A4CCD73A-C29F-45DB-A6C8-EB892BCD57A0}"/>
              </a:ext>
            </a:extLst>
          </p:cNvPr>
          <p:cNvSpPr txBox="1">
            <a:spLocks noChangeArrowheads="1"/>
          </p:cNvSpPr>
          <p:nvPr/>
        </p:nvSpPr>
        <p:spPr bwMode="auto">
          <a:xfrm>
            <a:off x="0" y="90488"/>
            <a:ext cx="9144000" cy="523220"/>
          </a:xfrm>
          <a:prstGeom prst="rect">
            <a:avLst/>
          </a:prstGeom>
          <a:noFill/>
          <a:ln>
            <a:noFill/>
          </a:ln>
          <a:effectLst/>
        </p:spPr>
        <p:txBody>
          <a:bodyPr wrap="square">
            <a:spAutoFit/>
          </a:bodyPr>
          <a:lstStyle/>
          <a:p>
            <a:pPr algn="ctr" eaLnBrk="1" hangingPunct="1">
              <a:spcBef>
                <a:spcPct val="50000"/>
              </a:spcBef>
              <a:defRPr/>
            </a:pPr>
            <a:r>
              <a:rPr lang="en-US" altLang="en-US" sz="2800">
                <a:solidFill>
                  <a:srgbClr val="FF0066"/>
                </a:solidFill>
                <a:effectLst>
                  <a:outerShdw blurRad="38100" dist="38100" dir="2700000" algn="tl">
                    <a:srgbClr val="000000"/>
                  </a:outerShdw>
                </a:effectLst>
                <a:latin typeface="VNI-Jamai" pitchFamily="2" charset="0"/>
              </a:rPr>
              <a:t>Baøi 26:</a:t>
            </a:r>
            <a:r>
              <a:rPr lang="en-US" altLang="en-US" sz="2500">
                <a:solidFill>
                  <a:srgbClr val="FF0066"/>
                </a:solidFill>
                <a:effectLst>
                  <a:outerShdw blurRad="38100" dist="38100" dir="2700000" algn="tl">
                    <a:srgbClr val="000000"/>
                  </a:outerShdw>
                </a:effectLst>
                <a:latin typeface="VNI-Jamai" pitchFamily="2" charset="0"/>
              </a:rPr>
              <a:t>     PHAÙT TRIEÅN BEÀN VÖÕNG (tieát hoïc thö vieän)</a:t>
            </a:r>
            <a:endParaRPr lang="en-US" altLang="en-US" sz="2800">
              <a:solidFill>
                <a:srgbClr val="FF0066"/>
              </a:solidFill>
              <a:effectLst>
                <a:outerShdw blurRad="38100" dist="38100" dir="2700000" algn="tl">
                  <a:srgbClr val="000000"/>
                </a:outerShdw>
              </a:effectLst>
              <a:latin typeface="VNI-Jamai" pitchFamily="2" charset="0"/>
            </a:endParaRPr>
          </a:p>
        </p:txBody>
      </p:sp>
      <p:sp>
        <p:nvSpPr>
          <p:cNvPr id="4100" name="Text Box 4">
            <a:extLst>
              <a:ext uri="{FF2B5EF4-FFF2-40B4-BE49-F238E27FC236}">
                <a16:creationId xmlns:a16="http://schemas.microsoft.com/office/drawing/2014/main" id="{64A7ED3B-3801-42C2-B556-E2D44779DA27}"/>
              </a:ext>
            </a:extLst>
          </p:cNvPr>
          <p:cNvSpPr txBox="1">
            <a:spLocks noChangeArrowheads="1"/>
          </p:cNvSpPr>
          <p:nvPr/>
        </p:nvSpPr>
        <p:spPr bwMode="auto">
          <a:xfrm>
            <a:off x="106363" y="1066800"/>
            <a:ext cx="7939087"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3600" b="1">
                <a:solidFill>
                  <a:srgbClr val="FF0000"/>
                </a:solidFill>
                <a:latin typeface="Times New Roman" panose="02020603050405020304" pitchFamily="18" charset="0"/>
              </a:rPr>
              <a:t>Câu hỏi mở đầu (trang 159 SGK)</a:t>
            </a:r>
          </a:p>
        </p:txBody>
      </p:sp>
      <p:sp>
        <p:nvSpPr>
          <p:cNvPr id="4101" name="Text Box 7">
            <a:extLst>
              <a:ext uri="{FF2B5EF4-FFF2-40B4-BE49-F238E27FC236}">
                <a16:creationId xmlns:a16="http://schemas.microsoft.com/office/drawing/2014/main" id="{F2DE4B21-E595-4B04-AD5C-B3E1C611C967}"/>
              </a:ext>
            </a:extLst>
          </p:cNvPr>
          <p:cNvSpPr txBox="1">
            <a:spLocks noChangeArrowheads="1"/>
          </p:cNvSpPr>
          <p:nvPr/>
        </p:nvSpPr>
        <p:spPr bwMode="auto">
          <a:xfrm>
            <a:off x="15874" y="1782762"/>
            <a:ext cx="9128125" cy="323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3400" b="1">
                <a:solidFill>
                  <a:srgbClr val="0066FF"/>
                </a:solidFill>
                <a:latin typeface="Times New Roman" panose="02020603050405020304" pitchFamily="18" charset="0"/>
              </a:rPr>
              <a:t>Trái Đất đang chịu tác động bởi những biến đối không mong muốn như suy giảm tài nguyên thiên nhiên, biến đổi khí hậu, ô nhiễm môi trường. Em hãy gợi ý một số biện pháp để duy trì ổn định đời sống của con người và môi trường. </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0"/>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2. Hạn chế gây ô nhiễm m</a:t>
            </a:r>
            <a:r>
              <a:rPr lang="vi-VN" altLang="en-US" b="1">
                <a:solidFill>
                  <a:srgbClr val="FF0000"/>
                </a:solidFill>
                <a:latin typeface="Times New Roman" panose="02020603050405020304" pitchFamily="18" charset="0"/>
              </a:rPr>
              <a:t>ôi trường</a:t>
            </a:r>
            <a:r>
              <a:rPr lang="en-US" altLang="en-US" b="1">
                <a:solidFill>
                  <a:srgbClr val="FF0000"/>
                </a:solidFill>
                <a:latin typeface="Times New Roman" panose="02020603050405020304" pitchFamily="18" charset="0"/>
              </a:rPr>
              <a:t> </a:t>
            </a:r>
          </a:p>
        </p:txBody>
      </p:sp>
      <p:pic>
        <p:nvPicPr>
          <p:cNvPr id="3" name="Picture 2">
            <a:extLst>
              <a:ext uri="{FF2B5EF4-FFF2-40B4-BE49-F238E27FC236}">
                <a16:creationId xmlns:a16="http://schemas.microsoft.com/office/drawing/2014/main" id="{45E22051-1824-4F4F-9F8F-F8360B7EE7EB}"/>
              </a:ext>
            </a:extLst>
          </p:cNvPr>
          <p:cNvPicPr>
            <a:picLocks noChangeAspect="1"/>
          </p:cNvPicPr>
          <p:nvPr/>
        </p:nvPicPr>
        <p:blipFill>
          <a:blip r:embed="rId2"/>
          <a:stretch>
            <a:fillRect/>
          </a:stretch>
        </p:blipFill>
        <p:spPr>
          <a:xfrm>
            <a:off x="344424" y="533401"/>
            <a:ext cx="8451177" cy="6248400"/>
          </a:xfrm>
          <a:prstGeom prst="rect">
            <a:avLst/>
          </a:prstGeom>
        </p:spPr>
      </p:pic>
    </p:spTree>
    <p:extLst>
      <p:ext uri="{BB962C8B-B14F-4D97-AF65-F5344CB8AC3E}">
        <p14:creationId xmlns:p14="http://schemas.microsoft.com/office/powerpoint/2010/main" val="2586449704"/>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F2855002-81D6-4735-8457-B9D3A7182D69}"/>
              </a:ext>
            </a:extLst>
          </p:cNvPr>
          <p:cNvSpPr txBox="1">
            <a:spLocks noChangeArrowheads="1"/>
          </p:cNvSpPr>
          <p:nvPr/>
        </p:nvSpPr>
        <p:spPr bwMode="auto">
          <a:xfrm>
            <a:off x="106363" y="228600"/>
            <a:ext cx="894715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II. MỘT SỐ NHÓM BIỆN PHÁP PHÁT TRIỂN BỀN VỮNG</a:t>
            </a:r>
          </a:p>
        </p:txBody>
      </p:sp>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244025"/>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3. </a:t>
            </a:r>
            <a:r>
              <a:rPr lang="en-US" b="1">
                <a:solidFill>
                  <a:srgbClr val="FF0000"/>
                </a:solidFill>
                <a:latin typeface="Times New Roman" panose="02020603050405020304" pitchFamily="18" charset="0"/>
              </a:rPr>
              <a:t>Phát triển nông nghiệp bền vững</a:t>
            </a:r>
            <a:endParaRPr lang="en-US" altLang="en-US" b="1">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2593991230"/>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F2855002-81D6-4735-8457-B9D3A7182D69}"/>
              </a:ext>
            </a:extLst>
          </p:cNvPr>
          <p:cNvSpPr txBox="1">
            <a:spLocks noChangeArrowheads="1"/>
          </p:cNvSpPr>
          <p:nvPr/>
        </p:nvSpPr>
        <p:spPr bwMode="auto">
          <a:xfrm>
            <a:off x="106363" y="228600"/>
            <a:ext cx="894715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II. MỘT SỐ NHÓM BIỆN PHÁP PHÁT TRIỂN BỀN VỮNG</a:t>
            </a:r>
          </a:p>
        </p:txBody>
      </p:sp>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244025"/>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3. </a:t>
            </a:r>
            <a:r>
              <a:rPr lang="en-US" b="1">
                <a:solidFill>
                  <a:srgbClr val="FF0000"/>
                </a:solidFill>
                <a:latin typeface="Times New Roman" panose="02020603050405020304" pitchFamily="18" charset="0"/>
              </a:rPr>
              <a:t>Phát triển nông nghiệp bền vững</a:t>
            </a:r>
            <a:endParaRPr lang="en-US" altLang="en-US" b="1">
              <a:solidFill>
                <a:srgbClr val="FF0000"/>
              </a:solidFill>
              <a:latin typeface="Times New Roman" panose="02020603050405020304" pitchFamily="18" charset="0"/>
            </a:endParaRPr>
          </a:p>
        </p:txBody>
      </p:sp>
      <p:sp>
        <p:nvSpPr>
          <p:cNvPr id="11268" name="Text Box 4">
            <a:extLst>
              <a:ext uri="{FF2B5EF4-FFF2-40B4-BE49-F238E27FC236}">
                <a16:creationId xmlns:a16="http://schemas.microsoft.com/office/drawing/2014/main" id="{2C29B27C-7420-499D-858A-BED6DC73488E}"/>
              </a:ext>
            </a:extLst>
          </p:cNvPr>
          <p:cNvSpPr txBox="1">
            <a:spLocks noChangeArrowheads="1"/>
          </p:cNvSpPr>
          <p:nvPr/>
        </p:nvSpPr>
        <p:spPr bwMode="auto">
          <a:xfrm>
            <a:off x="90488" y="1905000"/>
            <a:ext cx="896302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b="1">
                <a:solidFill>
                  <a:srgbClr val="C00000"/>
                </a:solidFill>
                <a:latin typeface="Times New Roman" panose="02020603050405020304" pitchFamily="18" charset="0"/>
              </a:rPr>
              <a:t>Đọc thông tin mục II.3 tr161, 162 SGK và trao đổi cặp đôi và trả lời câu hỏi</a:t>
            </a:r>
            <a:endParaRPr lang="en-US" altLang="en-US" b="1">
              <a:solidFill>
                <a:srgbClr val="C00000"/>
              </a:solidFill>
              <a:latin typeface="Times New Roman" panose="02020603050405020304" pitchFamily="18" charset="0"/>
            </a:endParaRPr>
          </a:p>
        </p:txBody>
      </p:sp>
      <p:sp>
        <p:nvSpPr>
          <p:cNvPr id="11269" name="Text Box 7">
            <a:extLst>
              <a:ext uri="{FF2B5EF4-FFF2-40B4-BE49-F238E27FC236}">
                <a16:creationId xmlns:a16="http://schemas.microsoft.com/office/drawing/2014/main" id="{B4A4E90A-E682-4F0A-823A-9BD6BEE3904E}"/>
              </a:ext>
            </a:extLst>
          </p:cNvPr>
          <p:cNvSpPr txBox="1">
            <a:spLocks noChangeArrowheads="1"/>
          </p:cNvSpPr>
          <p:nvPr/>
        </p:nvSpPr>
        <p:spPr bwMode="auto">
          <a:xfrm>
            <a:off x="0" y="3043238"/>
            <a:ext cx="9053513" cy="2653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None/>
            </a:pPr>
            <a:r>
              <a:rPr lang="en-US" b="1">
                <a:solidFill>
                  <a:srgbClr val="0066FF"/>
                </a:solidFill>
                <a:latin typeface="Times New Roman" panose="02020603050405020304" pitchFamily="18" charset="0"/>
              </a:rPr>
              <a:t>1. Hãy nêu một số biện pháp chính đảm bảo phát triển nông nghiệp bền vững</a:t>
            </a:r>
          </a:p>
          <a:p>
            <a:pPr algn="just">
              <a:buNone/>
            </a:pPr>
            <a:r>
              <a:rPr lang="en-US" b="1">
                <a:solidFill>
                  <a:srgbClr val="0066FF"/>
                </a:solidFill>
                <a:latin typeface="Times New Roman" panose="02020603050405020304" pitchFamily="18" charset="0"/>
              </a:rPr>
              <a:t>2. </a:t>
            </a:r>
            <a:r>
              <a:rPr lang="en-US" b="1" i="1">
                <a:solidFill>
                  <a:srgbClr val="0066FF"/>
                </a:solidFill>
                <a:latin typeface="Times New Roman" panose="02020603050405020304" pitchFamily="18" charset="0"/>
              </a:rPr>
              <a:t>(Câu hỏi 4 tr 162 SGK): </a:t>
            </a:r>
            <a:r>
              <a:rPr lang="en-US" b="1">
                <a:solidFill>
                  <a:srgbClr val="0066FF"/>
                </a:solidFill>
                <a:latin typeface="Times New Roman" panose="02020603050405020304" pitchFamily="18" charset="0"/>
              </a:rPr>
              <a:t>Trong bối cảnh dân số ngày càng gia tăng, phát triển nông nghiệp bền vững có ý nghĩa như thế nào đối với xã hội?</a:t>
            </a:r>
          </a:p>
        </p:txBody>
      </p:sp>
    </p:spTree>
    <p:extLst>
      <p:ext uri="{BB962C8B-B14F-4D97-AF65-F5344CB8AC3E}">
        <p14:creationId xmlns:p14="http://schemas.microsoft.com/office/powerpoint/2010/main" val="1219234791"/>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52400"/>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3. </a:t>
            </a:r>
            <a:r>
              <a:rPr lang="en-US" b="1">
                <a:solidFill>
                  <a:srgbClr val="FF0000"/>
                </a:solidFill>
                <a:latin typeface="Times New Roman" panose="02020603050405020304" pitchFamily="18" charset="0"/>
              </a:rPr>
              <a:t>Phát triển nông nghiệp bền vững</a:t>
            </a:r>
            <a:endParaRPr lang="en-US" altLang="en-US" b="1">
              <a:solidFill>
                <a:srgbClr val="FF0000"/>
              </a:solidFill>
              <a:latin typeface="Times New Roman" panose="02020603050405020304" pitchFamily="18" charset="0"/>
            </a:endParaRPr>
          </a:p>
        </p:txBody>
      </p:sp>
      <p:sp>
        <p:nvSpPr>
          <p:cNvPr id="11269" name="Text Box 7">
            <a:extLst>
              <a:ext uri="{FF2B5EF4-FFF2-40B4-BE49-F238E27FC236}">
                <a16:creationId xmlns:a16="http://schemas.microsoft.com/office/drawing/2014/main" id="{B4A4E90A-E682-4F0A-823A-9BD6BEE3904E}"/>
              </a:ext>
            </a:extLst>
          </p:cNvPr>
          <p:cNvSpPr txBox="1">
            <a:spLocks noChangeArrowheads="1"/>
          </p:cNvSpPr>
          <p:nvPr/>
        </p:nvSpPr>
        <p:spPr bwMode="auto">
          <a:xfrm>
            <a:off x="0" y="990600"/>
            <a:ext cx="9053513" cy="4819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None/>
            </a:pPr>
            <a:r>
              <a:rPr lang="en-US" b="1">
                <a:solidFill>
                  <a:srgbClr val="C00000"/>
                </a:solidFill>
                <a:latin typeface="Times New Roman" panose="02020603050405020304" pitchFamily="18" charset="0"/>
              </a:rPr>
              <a:t>1. Một số biện pháp chính đảm bảo phát triển nông nghiệp bền vững:</a:t>
            </a:r>
          </a:p>
          <a:p>
            <a:pPr algn="just">
              <a:buNone/>
            </a:pPr>
            <a:r>
              <a:rPr lang="en-US" b="1">
                <a:solidFill>
                  <a:srgbClr val="0066FF"/>
                </a:solidFill>
                <a:latin typeface="Times New Roman" panose="02020603050405020304" pitchFamily="18" charset="0"/>
              </a:rPr>
              <a:t>- Các phương pháp canh tác thân thiện với môi trường: sử dụng phân bón hữu cơ, thuốc trừ sâu sinh học …</a:t>
            </a:r>
          </a:p>
          <a:p>
            <a:pPr algn="just">
              <a:buNone/>
            </a:pPr>
            <a:r>
              <a:rPr lang="en-US" b="1">
                <a:solidFill>
                  <a:srgbClr val="0066FF"/>
                </a:solidFill>
                <a:latin typeface="Times New Roman" panose="02020603050405020304" pitchFamily="18" charset="0"/>
              </a:rPr>
              <a:t>- Sản xuất cây trồng hoặc vật nuôi mà không gây thiệt hại cho con người hoặc hệ sinh thái.</a:t>
            </a:r>
          </a:p>
          <a:p>
            <a:pPr algn="just">
              <a:buNone/>
            </a:pPr>
            <a:r>
              <a:rPr lang="en-US" b="1">
                <a:solidFill>
                  <a:srgbClr val="0066FF"/>
                </a:solidFill>
                <a:latin typeface="Times New Roman" panose="02020603050405020304" pitchFamily="18" charset="0"/>
              </a:rPr>
              <a:t>- Ngăn chặn các tác động bất lợi đối với đất, nước, không khí, đa dạng sinh học.</a:t>
            </a:r>
          </a:p>
        </p:txBody>
      </p:sp>
    </p:spTree>
    <p:extLst>
      <p:ext uri="{BB962C8B-B14F-4D97-AF65-F5344CB8AC3E}">
        <p14:creationId xmlns:p14="http://schemas.microsoft.com/office/powerpoint/2010/main" val="411384030"/>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52400"/>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3. </a:t>
            </a:r>
            <a:r>
              <a:rPr lang="en-US" b="1">
                <a:solidFill>
                  <a:srgbClr val="FF0000"/>
                </a:solidFill>
                <a:latin typeface="Times New Roman" panose="02020603050405020304" pitchFamily="18" charset="0"/>
              </a:rPr>
              <a:t>Phát triển nông nghiệp bền vững</a:t>
            </a:r>
            <a:endParaRPr lang="en-US" altLang="en-US" b="1">
              <a:solidFill>
                <a:srgbClr val="FF0000"/>
              </a:solidFill>
              <a:latin typeface="Times New Roman" panose="02020603050405020304" pitchFamily="18" charset="0"/>
            </a:endParaRPr>
          </a:p>
        </p:txBody>
      </p:sp>
      <p:sp>
        <p:nvSpPr>
          <p:cNvPr id="11269" name="Text Box 7">
            <a:extLst>
              <a:ext uri="{FF2B5EF4-FFF2-40B4-BE49-F238E27FC236}">
                <a16:creationId xmlns:a16="http://schemas.microsoft.com/office/drawing/2014/main" id="{B4A4E90A-E682-4F0A-823A-9BD6BEE3904E}"/>
              </a:ext>
            </a:extLst>
          </p:cNvPr>
          <p:cNvSpPr txBox="1">
            <a:spLocks noChangeArrowheads="1"/>
          </p:cNvSpPr>
          <p:nvPr/>
        </p:nvSpPr>
        <p:spPr bwMode="auto">
          <a:xfrm>
            <a:off x="0" y="990600"/>
            <a:ext cx="9053513" cy="3145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None/>
            </a:pPr>
            <a:r>
              <a:rPr lang="en-US" b="1">
                <a:solidFill>
                  <a:srgbClr val="C00000"/>
                </a:solidFill>
                <a:latin typeface="Times New Roman" panose="02020603050405020304" pitchFamily="18" charset="0"/>
              </a:rPr>
              <a:t>2. </a:t>
            </a:r>
          </a:p>
          <a:p>
            <a:pPr algn="just">
              <a:buNone/>
            </a:pPr>
            <a:r>
              <a:rPr lang="en-US" b="1">
                <a:solidFill>
                  <a:srgbClr val="0066FF"/>
                </a:solidFill>
                <a:latin typeface="Times New Roman" panose="02020603050405020304" pitchFamily="18" charset="0"/>
              </a:rPr>
              <a:t>- Dân số gia tăng dẫn đến nhu cầu lương thực, thực phẩm, nguyên vật liệu gia tăng. Phát triển nông nghiệp bền vững giúp đáp ứng ổn định các nhu cầu này cho hiện tại và tương lai, bảo vệ môi trường sống.</a:t>
            </a:r>
          </a:p>
        </p:txBody>
      </p:sp>
    </p:spTree>
    <p:extLst>
      <p:ext uri="{BB962C8B-B14F-4D97-AF65-F5344CB8AC3E}">
        <p14:creationId xmlns:p14="http://schemas.microsoft.com/office/powerpoint/2010/main" val="1786848952"/>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F2855002-81D6-4735-8457-B9D3A7182D69}"/>
              </a:ext>
            </a:extLst>
          </p:cNvPr>
          <p:cNvSpPr txBox="1">
            <a:spLocks noChangeArrowheads="1"/>
          </p:cNvSpPr>
          <p:nvPr/>
        </p:nvSpPr>
        <p:spPr bwMode="auto">
          <a:xfrm>
            <a:off x="106363" y="228600"/>
            <a:ext cx="894715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II. MỘT SỐ NHÓM BIỆN PHÁP PHÁT TRIỂN BỀN VỮNG</a:t>
            </a:r>
          </a:p>
        </p:txBody>
      </p:sp>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244025"/>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4. </a:t>
            </a:r>
            <a:r>
              <a:rPr lang="en-US" b="1">
                <a:solidFill>
                  <a:srgbClr val="FF0000"/>
                </a:solidFill>
                <a:latin typeface="Times New Roman" panose="02020603050405020304" pitchFamily="18" charset="0"/>
              </a:rPr>
              <a:t>Kiểm soát phát triển dân số</a:t>
            </a:r>
            <a:endParaRPr lang="en-US" altLang="en-US" b="1">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1635738134"/>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F2855002-81D6-4735-8457-B9D3A7182D69}"/>
              </a:ext>
            </a:extLst>
          </p:cNvPr>
          <p:cNvSpPr txBox="1">
            <a:spLocks noChangeArrowheads="1"/>
          </p:cNvSpPr>
          <p:nvPr/>
        </p:nvSpPr>
        <p:spPr bwMode="auto">
          <a:xfrm>
            <a:off x="106363" y="228600"/>
            <a:ext cx="894715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II. MỘT SỐ NHÓM BIỆN PHÁP PHÁT TRIỂN BỀN VỮNG</a:t>
            </a:r>
          </a:p>
        </p:txBody>
      </p:sp>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244025"/>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4. </a:t>
            </a:r>
            <a:r>
              <a:rPr lang="en-US" b="1">
                <a:solidFill>
                  <a:srgbClr val="FF0000"/>
                </a:solidFill>
                <a:latin typeface="Times New Roman" panose="02020603050405020304" pitchFamily="18" charset="0"/>
              </a:rPr>
              <a:t>Kiểm soát phát triển dân số</a:t>
            </a:r>
            <a:endParaRPr lang="en-US" altLang="en-US" b="1">
              <a:solidFill>
                <a:srgbClr val="FF0000"/>
              </a:solidFill>
              <a:latin typeface="Times New Roman" panose="02020603050405020304" pitchFamily="18" charset="0"/>
            </a:endParaRPr>
          </a:p>
        </p:txBody>
      </p:sp>
      <p:sp>
        <p:nvSpPr>
          <p:cNvPr id="11268" name="Text Box 4">
            <a:extLst>
              <a:ext uri="{FF2B5EF4-FFF2-40B4-BE49-F238E27FC236}">
                <a16:creationId xmlns:a16="http://schemas.microsoft.com/office/drawing/2014/main" id="{2C29B27C-7420-499D-858A-BED6DC73488E}"/>
              </a:ext>
            </a:extLst>
          </p:cNvPr>
          <p:cNvSpPr txBox="1">
            <a:spLocks noChangeArrowheads="1"/>
          </p:cNvSpPr>
          <p:nvPr/>
        </p:nvSpPr>
        <p:spPr bwMode="auto">
          <a:xfrm>
            <a:off x="90488" y="1905000"/>
            <a:ext cx="896302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b="1">
                <a:solidFill>
                  <a:srgbClr val="C00000"/>
                </a:solidFill>
                <a:latin typeface="Times New Roman" panose="02020603050405020304" pitchFamily="18" charset="0"/>
              </a:rPr>
              <a:t>Bảng 26.2: (tr162 SGK): Tổng dân số thế giới và Việt Nam tại một số thời điểm </a:t>
            </a:r>
            <a:endParaRPr lang="en-US" altLang="en-US" b="1">
              <a:solidFill>
                <a:srgbClr val="C00000"/>
              </a:solidFill>
              <a:latin typeface="Times New Roman" panose="02020603050405020304" pitchFamily="18" charset="0"/>
            </a:endParaRPr>
          </a:p>
        </p:txBody>
      </p:sp>
      <p:graphicFrame>
        <p:nvGraphicFramePr>
          <p:cNvPr id="6" name="Table 5">
            <a:extLst>
              <a:ext uri="{FF2B5EF4-FFF2-40B4-BE49-F238E27FC236}">
                <a16:creationId xmlns:a16="http://schemas.microsoft.com/office/drawing/2014/main" id="{8D97E301-0059-4417-9FD0-65B9C28E6B70}"/>
              </a:ext>
            </a:extLst>
          </p:cNvPr>
          <p:cNvGraphicFramePr>
            <a:graphicFrameLocks noGrp="1"/>
          </p:cNvGraphicFramePr>
          <p:nvPr>
            <p:extLst>
              <p:ext uri="{D42A27DB-BD31-4B8C-83A1-F6EECF244321}">
                <p14:modId xmlns:p14="http://schemas.microsoft.com/office/powerpoint/2010/main" val="669194880"/>
              </p:ext>
            </p:extLst>
          </p:nvPr>
        </p:nvGraphicFramePr>
        <p:xfrm>
          <a:off x="128111" y="2971800"/>
          <a:ext cx="8903653" cy="2194560"/>
        </p:xfrm>
        <a:graphic>
          <a:graphicData uri="http://schemas.openxmlformats.org/drawingml/2006/table">
            <a:tbl>
              <a:tblPr firstRow="1" firstCol="1" bandRow="1">
                <a:tableStyleId>{5C22544A-7EE6-4342-B048-85BDC9FD1C3A}</a:tableStyleId>
              </a:tblPr>
              <a:tblGrid>
                <a:gridCol w="2223833">
                  <a:extLst>
                    <a:ext uri="{9D8B030D-6E8A-4147-A177-3AD203B41FA5}">
                      <a16:colId xmlns:a16="http://schemas.microsoft.com/office/drawing/2014/main" val="4061127497"/>
                    </a:ext>
                  </a:extLst>
                </a:gridCol>
                <a:gridCol w="1335224">
                  <a:extLst>
                    <a:ext uri="{9D8B030D-6E8A-4147-A177-3AD203B41FA5}">
                      <a16:colId xmlns:a16="http://schemas.microsoft.com/office/drawing/2014/main" val="2433555332"/>
                    </a:ext>
                  </a:extLst>
                </a:gridCol>
                <a:gridCol w="1336149">
                  <a:extLst>
                    <a:ext uri="{9D8B030D-6E8A-4147-A177-3AD203B41FA5}">
                      <a16:colId xmlns:a16="http://schemas.microsoft.com/office/drawing/2014/main" val="1938775593"/>
                    </a:ext>
                  </a:extLst>
                </a:gridCol>
                <a:gridCol w="1336149">
                  <a:extLst>
                    <a:ext uri="{9D8B030D-6E8A-4147-A177-3AD203B41FA5}">
                      <a16:colId xmlns:a16="http://schemas.microsoft.com/office/drawing/2014/main" val="1763199720"/>
                    </a:ext>
                  </a:extLst>
                </a:gridCol>
                <a:gridCol w="1336149">
                  <a:extLst>
                    <a:ext uri="{9D8B030D-6E8A-4147-A177-3AD203B41FA5}">
                      <a16:colId xmlns:a16="http://schemas.microsoft.com/office/drawing/2014/main" val="627566062"/>
                    </a:ext>
                  </a:extLst>
                </a:gridCol>
                <a:gridCol w="1336149">
                  <a:extLst>
                    <a:ext uri="{9D8B030D-6E8A-4147-A177-3AD203B41FA5}">
                      <a16:colId xmlns:a16="http://schemas.microsoft.com/office/drawing/2014/main" val="499612177"/>
                    </a:ext>
                  </a:extLst>
                </a:gridCol>
              </a:tblGrid>
              <a:tr h="0">
                <a:tc>
                  <a:txBody>
                    <a:bodyPr/>
                    <a:lstStyle/>
                    <a:p>
                      <a:pPr algn="ctr"/>
                      <a:r>
                        <a:rPr lang="en-US" sz="1800">
                          <a:solidFill>
                            <a:srgbClr val="C00000"/>
                          </a:solidFill>
                          <a:effectLst/>
                        </a:rPr>
                        <a:t>Năm</a:t>
                      </a:r>
                      <a:endParaRPr lang="en-US" sz="180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solidFill>
                            <a:srgbClr val="C00000"/>
                          </a:solidFill>
                          <a:effectLst/>
                        </a:rPr>
                        <a:t>1960</a:t>
                      </a:r>
                      <a:endParaRPr lang="en-US" sz="180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solidFill>
                            <a:srgbClr val="C00000"/>
                          </a:solidFill>
                          <a:effectLst/>
                        </a:rPr>
                        <a:t>1970</a:t>
                      </a:r>
                      <a:endParaRPr lang="en-US" sz="180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solidFill>
                            <a:srgbClr val="C00000"/>
                          </a:solidFill>
                          <a:effectLst/>
                        </a:rPr>
                        <a:t>1980</a:t>
                      </a:r>
                      <a:endParaRPr lang="en-US" sz="180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solidFill>
                            <a:srgbClr val="C00000"/>
                          </a:solidFill>
                          <a:effectLst/>
                        </a:rPr>
                        <a:t>1999</a:t>
                      </a:r>
                      <a:endParaRPr lang="en-US" sz="180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solidFill>
                            <a:srgbClr val="C00000"/>
                          </a:solidFill>
                          <a:effectLst/>
                        </a:rPr>
                        <a:t>2000</a:t>
                      </a:r>
                      <a:endParaRPr lang="en-US" sz="1800">
                        <a:solidFill>
                          <a:srgbClr val="C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93496958"/>
                  </a:ext>
                </a:extLst>
              </a:tr>
              <a:tr h="0">
                <a:tc>
                  <a:txBody>
                    <a:bodyPr/>
                    <a:lstStyle/>
                    <a:p>
                      <a:pPr algn="just"/>
                      <a:r>
                        <a:rPr lang="en-US" sz="1800">
                          <a:solidFill>
                            <a:schemeClr val="tx1"/>
                          </a:solidFill>
                          <a:effectLst/>
                        </a:rPr>
                        <a:t>Thế giới (tỉ người)</a:t>
                      </a:r>
                      <a:endParaRPr lang="en-US" sz="18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3.03</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3.69</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4.44</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5.29</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6.14</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06654371"/>
                  </a:ext>
                </a:extLst>
              </a:tr>
              <a:tr h="0">
                <a:tc>
                  <a:txBody>
                    <a:bodyPr/>
                    <a:lstStyle/>
                    <a:p>
                      <a:pPr algn="just"/>
                      <a:r>
                        <a:rPr lang="en-US" sz="1800">
                          <a:solidFill>
                            <a:schemeClr val="tx1"/>
                          </a:solidFill>
                          <a:effectLst/>
                        </a:rPr>
                        <a:t>Việt Nam (triệu người)</a:t>
                      </a:r>
                      <a:endParaRPr lang="en-US" sz="18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32.7</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41.9</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53.0</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66.9</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79.0</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373664783"/>
                  </a:ext>
                </a:extLst>
              </a:tr>
              <a:tr h="0">
                <a:tc>
                  <a:txBody>
                    <a:bodyPr/>
                    <a:lstStyle/>
                    <a:p>
                      <a:pPr algn="ctr"/>
                      <a:r>
                        <a:rPr lang="en-US" sz="1800">
                          <a:solidFill>
                            <a:srgbClr val="C00000"/>
                          </a:solidFill>
                          <a:effectLst/>
                        </a:rPr>
                        <a:t>Năm</a:t>
                      </a:r>
                      <a:endParaRPr lang="en-US" sz="180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b="1">
                          <a:solidFill>
                            <a:srgbClr val="C00000"/>
                          </a:solidFill>
                          <a:effectLst/>
                        </a:rPr>
                        <a:t>2010</a:t>
                      </a:r>
                      <a:endParaRPr lang="en-US" sz="1800" b="1">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b="1">
                          <a:solidFill>
                            <a:srgbClr val="C00000"/>
                          </a:solidFill>
                          <a:effectLst/>
                        </a:rPr>
                        <a:t>2020</a:t>
                      </a:r>
                      <a:endParaRPr lang="en-US" sz="1800" b="1">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b="1">
                          <a:solidFill>
                            <a:srgbClr val="C00000"/>
                          </a:solidFill>
                          <a:effectLst/>
                        </a:rPr>
                        <a:t>2030</a:t>
                      </a:r>
                      <a:endParaRPr lang="en-US" sz="1800" b="1">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b="1">
                          <a:solidFill>
                            <a:srgbClr val="C00000"/>
                          </a:solidFill>
                          <a:effectLst/>
                        </a:rPr>
                        <a:t>2040</a:t>
                      </a:r>
                      <a:endParaRPr lang="en-US" sz="1800" b="1">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b="1">
                          <a:solidFill>
                            <a:srgbClr val="C00000"/>
                          </a:solidFill>
                          <a:effectLst/>
                        </a:rPr>
                        <a:t>2050</a:t>
                      </a:r>
                      <a:endParaRPr lang="en-US" sz="1800" b="1">
                        <a:solidFill>
                          <a:srgbClr val="C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2409323"/>
                  </a:ext>
                </a:extLst>
              </a:tr>
              <a:tr h="76200">
                <a:tc>
                  <a:txBody>
                    <a:bodyPr/>
                    <a:lstStyle/>
                    <a:p>
                      <a:pPr algn="just"/>
                      <a:r>
                        <a:rPr lang="en-US" sz="1800">
                          <a:solidFill>
                            <a:schemeClr val="tx1"/>
                          </a:solidFill>
                          <a:effectLst/>
                        </a:rPr>
                        <a:t>Thế giới (tỉ người)</a:t>
                      </a:r>
                      <a:endParaRPr lang="en-US" sz="18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6.97</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7.82</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8.52</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9.15</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9.67</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46511596"/>
                  </a:ext>
                </a:extLst>
              </a:tr>
              <a:tr h="0">
                <a:tc>
                  <a:txBody>
                    <a:bodyPr/>
                    <a:lstStyle/>
                    <a:p>
                      <a:pPr algn="just"/>
                      <a:r>
                        <a:rPr lang="en-US" sz="1800">
                          <a:solidFill>
                            <a:schemeClr val="tx1"/>
                          </a:solidFill>
                          <a:effectLst/>
                        </a:rPr>
                        <a:t>Việt Nam (triệu người)</a:t>
                      </a:r>
                      <a:endParaRPr lang="en-US" sz="18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87.4</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96.6</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102.7</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105.9</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107.0</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19646060"/>
                  </a:ext>
                </a:extLst>
              </a:tr>
            </a:tbl>
          </a:graphicData>
        </a:graphic>
      </p:graphicFrame>
      <p:sp>
        <p:nvSpPr>
          <p:cNvPr id="11" name="Text Box 7">
            <a:extLst>
              <a:ext uri="{FF2B5EF4-FFF2-40B4-BE49-F238E27FC236}">
                <a16:creationId xmlns:a16="http://schemas.microsoft.com/office/drawing/2014/main" id="{487D98CD-3EC0-4C54-9322-E2E9797567B5}"/>
              </a:ext>
            </a:extLst>
          </p:cNvPr>
          <p:cNvSpPr txBox="1">
            <a:spLocks noChangeArrowheads="1"/>
          </p:cNvSpPr>
          <p:nvPr/>
        </p:nvSpPr>
        <p:spPr bwMode="auto">
          <a:xfrm>
            <a:off x="24384" y="5181600"/>
            <a:ext cx="905351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None/>
            </a:pPr>
            <a:r>
              <a:rPr lang="en-US" b="1">
                <a:solidFill>
                  <a:srgbClr val="0066FF"/>
                </a:solidFill>
                <a:latin typeface="Times New Roman" panose="02020603050405020304" pitchFamily="18" charset="0"/>
              </a:rPr>
              <a:t>Nhận xét về dân số thế giới và VN, từ đó hãy nêu những biện pháp chính nhằm kiểm soát phát triển dân số?</a:t>
            </a:r>
          </a:p>
        </p:txBody>
      </p:sp>
    </p:spTree>
    <p:extLst>
      <p:ext uri="{BB962C8B-B14F-4D97-AF65-F5344CB8AC3E}">
        <p14:creationId xmlns:p14="http://schemas.microsoft.com/office/powerpoint/2010/main" val="2881844801"/>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Text Box 4">
            <a:extLst>
              <a:ext uri="{FF2B5EF4-FFF2-40B4-BE49-F238E27FC236}">
                <a16:creationId xmlns:a16="http://schemas.microsoft.com/office/drawing/2014/main" id="{2C29B27C-7420-499D-858A-BED6DC73488E}"/>
              </a:ext>
            </a:extLst>
          </p:cNvPr>
          <p:cNvSpPr txBox="1">
            <a:spLocks noChangeArrowheads="1"/>
          </p:cNvSpPr>
          <p:nvPr/>
        </p:nvSpPr>
        <p:spPr bwMode="auto">
          <a:xfrm>
            <a:off x="90488" y="0"/>
            <a:ext cx="896302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b="1">
                <a:solidFill>
                  <a:srgbClr val="C00000"/>
                </a:solidFill>
                <a:latin typeface="Times New Roman" panose="02020603050405020304" pitchFamily="18" charset="0"/>
              </a:rPr>
              <a:t>Bảng 26.2: (tr162 SGK): Tổng dân số thế giới và Việt Nam tại một số thời điểm </a:t>
            </a:r>
            <a:endParaRPr lang="en-US" altLang="en-US" b="1">
              <a:solidFill>
                <a:srgbClr val="C00000"/>
              </a:solidFill>
              <a:latin typeface="Times New Roman" panose="02020603050405020304" pitchFamily="18" charset="0"/>
            </a:endParaRPr>
          </a:p>
        </p:txBody>
      </p:sp>
      <p:graphicFrame>
        <p:nvGraphicFramePr>
          <p:cNvPr id="6" name="Table 5">
            <a:extLst>
              <a:ext uri="{FF2B5EF4-FFF2-40B4-BE49-F238E27FC236}">
                <a16:creationId xmlns:a16="http://schemas.microsoft.com/office/drawing/2014/main" id="{8D97E301-0059-4417-9FD0-65B9C28E6B70}"/>
              </a:ext>
            </a:extLst>
          </p:cNvPr>
          <p:cNvGraphicFramePr>
            <a:graphicFrameLocks noGrp="1"/>
          </p:cNvGraphicFramePr>
          <p:nvPr>
            <p:extLst>
              <p:ext uri="{D42A27DB-BD31-4B8C-83A1-F6EECF244321}">
                <p14:modId xmlns:p14="http://schemas.microsoft.com/office/powerpoint/2010/main" val="2238331591"/>
              </p:ext>
            </p:extLst>
          </p:nvPr>
        </p:nvGraphicFramePr>
        <p:xfrm>
          <a:off x="128111" y="1066800"/>
          <a:ext cx="8903653" cy="2194560"/>
        </p:xfrm>
        <a:graphic>
          <a:graphicData uri="http://schemas.openxmlformats.org/drawingml/2006/table">
            <a:tbl>
              <a:tblPr firstRow="1" firstCol="1" bandRow="1">
                <a:tableStyleId>{5C22544A-7EE6-4342-B048-85BDC9FD1C3A}</a:tableStyleId>
              </a:tblPr>
              <a:tblGrid>
                <a:gridCol w="2223833">
                  <a:extLst>
                    <a:ext uri="{9D8B030D-6E8A-4147-A177-3AD203B41FA5}">
                      <a16:colId xmlns:a16="http://schemas.microsoft.com/office/drawing/2014/main" val="4061127497"/>
                    </a:ext>
                  </a:extLst>
                </a:gridCol>
                <a:gridCol w="1335224">
                  <a:extLst>
                    <a:ext uri="{9D8B030D-6E8A-4147-A177-3AD203B41FA5}">
                      <a16:colId xmlns:a16="http://schemas.microsoft.com/office/drawing/2014/main" val="2433555332"/>
                    </a:ext>
                  </a:extLst>
                </a:gridCol>
                <a:gridCol w="1336149">
                  <a:extLst>
                    <a:ext uri="{9D8B030D-6E8A-4147-A177-3AD203B41FA5}">
                      <a16:colId xmlns:a16="http://schemas.microsoft.com/office/drawing/2014/main" val="1938775593"/>
                    </a:ext>
                  </a:extLst>
                </a:gridCol>
                <a:gridCol w="1336149">
                  <a:extLst>
                    <a:ext uri="{9D8B030D-6E8A-4147-A177-3AD203B41FA5}">
                      <a16:colId xmlns:a16="http://schemas.microsoft.com/office/drawing/2014/main" val="1763199720"/>
                    </a:ext>
                  </a:extLst>
                </a:gridCol>
                <a:gridCol w="1336149">
                  <a:extLst>
                    <a:ext uri="{9D8B030D-6E8A-4147-A177-3AD203B41FA5}">
                      <a16:colId xmlns:a16="http://schemas.microsoft.com/office/drawing/2014/main" val="627566062"/>
                    </a:ext>
                  </a:extLst>
                </a:gridCol>
                <a:gridCol w="1336149">
                  <a:extLst>
                    <a:ext uri="{9D8B030D-6E8A-4147-A177-3AD203B41FA5}">
                      <a16:colId xmlns:a16="http://schemas.microsoft.com/office/drawing/2014/main" val="499612177"/>
                    </a:ext>
                  </a:extLst>
                </a:gridCol>
              </a:tblGrid>
              <a:tr h="0">
                <a:tc>
                  <a:txBody>
                    <a:bodyPr/>
                    <a:lstStyle/>
                    <a:p>
                      <a:pPr algn="ctr"/>
                      <a:r>
                        <a:rPr lang="en-US" sz="1800">
                          <a:solidFill>
                            <a:srgbClr val="C00000"/>
                          </a:solidFill>
                          <a:effectLst/>
                        </a:rPr>
                        <a:t>Năm</a:t>
                      </a:r>
                      <a:endParaRPr lang="en-US" sz="180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solidFill>
                            <a:srgbClr val="C00000"/>
                          </a:solidFill>
                          <a:effectLst/>
                        </a:rPr>
                        <a:t>1960</a:t>
                      </a:r>
                      <a:endParaRPr lang="en-US" sz="180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solidFill>
                            <a:srgbClr val="C00000"/>
                          </a:solidFill>
                          <a:effectLst/>
                        </a:rPr>
                        <a:t>1970</a:t>
                      </a:r>
                      <a:endParaRPr lang="en-US" sz="180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solidFill>
                            <a:srgbClr val="C00000"/>
                          </a:solidFill>
                          <a:effectLst/>
                        </a:rPr>
                        <a:t>1980</a:t>
                      </a:r>
                      <a:endParaRPr lang="en-US" sz="180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solidFill>
                            <a:srgbClr val="C00000"/>
                          </a:solidFill>
                          <a:effectLst/>
                        </a:rPr>
                        <a:t>1999</a:t>
                      </a:r>
                      <a:endParaRPr lang="en-US" sz="180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solidFill>
                            <a:srgbClr val="C00000"/>
                          </a:solidFill>
                          <a:effectLst/>
                        </a:rPr>
                        <a:t>2000</a:t>
                      </a:r>
                      <a:endParaRPr lang="en-US" sz="1800">
                        <a:solidFill>
                          <a:srgbClr val="C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93496958"/>
                  </a:ext>
                </a:extLst>
              </a:tr>
              <a:tr h="0">
                <a:tc>
                  <a:txBody>
                    <a:bodyPr/>
                    <a:lstStyle/>
                    <a:p>
                      <a:pPr algn="just"/>
                      <a:r>
                        <a:rPr lang="en-US" sz="1800">
                          <a:solidFill>
                            <a:schemeClr val="tx1"/>
                          </a:solidFill>
                          <a:effectLst/>
                        </a:rPr>
                        <a:t>Thế giới (tỉ người)</a:t>
                      </a:r>
                      <a:endParaRPr lang="en-US" sz="18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3.03</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3.69</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4.44</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5.29</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6.14</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406654371"/>
                  </a:ext>
                </a:extLst>
              </a:tr>
              <a:tr h="0">
                <a:tc>
                  <a:txBody>
                    <a:bodyPr/>
                    <a:lstStyle/>
                    <a:p>
                      <a:pPr algn="just"/>
                      <a:r>
                        <a:rPr lang="en-US" sz="1800">
                          <a:solidFill>
                            <a:schemeClr val="tx1"/>
                          </a:solidFill>
                          <a:effectLst/>
                        </a:rPr>
                        <a:t>Việt Nam (triệu người)</a:t>
                      </a:r>
                      <a:endParaRPr lang="en-US" sz="18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32.7</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41.9</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53.0</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66.9</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79.0</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373664783"/>
                  </a:ext>
                </a:extLst>
              </a:tr>
              <a:tr h="0">
                <a:tc>
                  <a:txBody>
                    <a:bodyPr/>
                    <a:lstStyle/>
                    <a:p>
                      <a:pPr algn="ctr"/>
                      <a:r>
                        <a:rPr lang="en-US" sz="1800">
                          <a:solidFill>
                            <a:srgbClr val="C00000"/>
                          </a:solidFill>
                          <a:effectLst/>
                        </a:rPr>
                        <a:t>Năm</a:t>
                      </a:r>
                      <a:endParaRPr lang="en-US" sz="1800">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b="1">
                          <a:solidFill>
                            <a:srgbClr val="C00000"/>
                          </a:solidFill>
                          <a:effectLst/>
                        </a:rPr>
                        <a:t>2010</a:t>
                      </a:r>
                      <a:endParaRPr lang="en-US" sz="1800" b="1">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b="1">
                          <a:solidFill>
                            <a:srgbClr val="C00000"/>
                          </a:solidFill>
                          <a:effectLst/>
                        </a:rPr>
                        <a:t>2020</a:t>
                      </a:r>
                      <a:endParaRPr lang="en-US" sz="1800" b="1">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b="1">
                          <a:solidFill>
                            <a:srgbClr val="C00000"/>
                          </a:solidFill>
                          <a:effectLst/>
                        </a:rPr>
                        <a:t>2030</a:t>
                      </a:r>
                      <a:endParaRPr lang="en-US" sz="1800" b="1">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b="1">
                          <a:solidFill>
                            <a:srgbClr val="C00000"/>
                          </a:solidFill>
                          <a:effectLst/>
                        </a:rPr>
                        <a:t>2040</a:t>
                      </a:r>
                      <a:endParaRPr lang="en-US" sz="1800" b="1">
                        <a:solidFill>
                          <a:srgbClr val="C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b="1">
                          <a:solidFill>
                            <a:srgbClr val="C00000"/>
                          </a:solidFill>
                          <a:effectLst/>
                        </a:rPr>
                        <a:t>2050</a:t>
                      </a:r>
                      <a:endParaRPr lang="en-US" sz="1800" b="1">
                        <a:solidFill>
                          <a:srgbClr val="C000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22409323"/>
                  </a:ext>
                </a:extLst>
              </a:tr>
              <a:tr h="76200">
                <a:tc>
                  <a:txBody>
                    <a:bodyPr/>
                    <a:lstStyle/>
                    <a:p>
                      <a:pPr algn="just"/>
                      <a:r>
                        <a:rPr lang="en-US" sz="1800">
                          <a:solidFill>
                            <a:schemeClr val="tx1"/>
                          </a:solidFill>
                          <a:effectLst/>
                        </a:rPr>
                        <a:t>Thế giới (tỉ người)</a:t>
                      </a:r>
                      <a:endParaRPr lang="en-US" sz="18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6.97</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7.82</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8.52</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9.15</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9.67</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46511596"/>
                  </a:ext>
                </a:extLst>
              </a:tr>
              <a:tr h="0">
                <a:tc>
                  <a:txBody>
                    <a:bodyPr/>
                    <a:lstStyle/>
                    <a:p>
                      <a:pPr algn="just"/>
                      <a:r>
                        <a:rPr lang="en-US" sz="1800">
                          <a:solidFill>
                            <a:schemeClr val="tx1"/>
                          </a:solidFill>
                          <a:effectLst/>
                        </a:rPr>
                        <a:t>Việt Nam (triệu người)</a:t>
                      </a:r>
                      <a:endParaRPr lang="en-US" sz="180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87.4</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96.6</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102.7</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105.9</a:t>
                      </a:r>
                      <a:endParaRPr lang="en-US" sz="18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r>
                        <a:rPr lang="en-US" sz="1800">
                          <a:effectLst/>
                        </a:rPr>
                        <a:t>107.0</a:t>
                      </a:r>
                      <a:endParaRPr lang="en-US" sz="18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19646060"/>
                  </a:ext>
                </a:extLst>
              </a:tr>
            </a:tbl>
          </a:graphicData>
        </a:graphic>
      </p:graphicFrame>
      <p:sp>
        <p:nvSpPr>
          <p:cNvPr id="11" name="Text Box 7">
            <a:extLst>
              <a:ext uri="{FF2B5EF4-FFF2-40B4-BE49-F238E27FC236}">
                <a16:creationId xmlns:a16="http://schemas.microsoft.com/office/drawing/2014/main" id="{487D98CD-3EC0-4C54-9322-E2E9797567B5}"/>
              </a:ext>
            </a:extLst>
          </p:cNvPr>
          <p:cNvSpPr txBox="1">
            <a:spLocks noChangeArrowheads="1"/>
          </p:cNvSpPr>
          <p:nvPr/>
        </p:nvSpPr>
        <p:spPr bwMode="auto">
          <a:xfrm>
            <a:off x="24384" y="3276600"/>
            <a:ext cx="9053513" cy="3342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None/>
            </a:pPr>
            <a:r>
              <a:rPr lang="en-US" b="1">
                <a:solidFill>
                  <a:srgbClr val="0066FF"/>
                </a:solidFill>
                <a:latin typeface="Times New Roman" panose="02020603050405020304" pitchFamily="18" charset="0"/>
              </a:rPr>
              <a:t>Những biện pháp chính nhằm kiểm soát phát triển dân số:</a:t>
            </a:r>
          </a:p>
          <a:p>
            <a:pPr algn="just">
              <a:buNone/>
            </a:pPr>
            <a:r>
              <a:rPr lang="en-US" b="1">
                <a:solidFill>
                  <a:srgbClr val="0066FF"/>
                </a:solidFill>
                <a:latin typeface="Times New Roman" panose="02020603050405020304" pitchFamily="18" charset="0"/>
              </a:rPr>
              <a:t>- Các chính sách dân số và kế hoạch hóa gia đình.</a:t>
            </a:r>
          </a:p>
          <a:p>
            <a:pPr algn="just">
              <a:buNone/>
            </a:pPr>
            <a:r>
              <a:rPr lang="en-US" b="1">
                <a:solidFill>
                  <a:srgbClr val="0066FF"/>
                </a:solidFill>
                <a:latin typeface="Times New Roman" panose="02020603050405020304" pitchFamily="18" charset="0"/>
              </a:rPr>
              <a:t>- Điều chỉnh tốc độ tăng trưởng vùng, miền hoặc các nhóm xã hội.</a:t>
            </a:r>
          </a:p>
          <a:p>
            <a:pPr algn="just">
              <a:buNone/>
            </a:pPr>
            <a:r>
              <a:rPr lang="en-US" b="1">
                <a:solidFill>
                  <a:srgbClr val="0066FF"/>
                </a:solidFill>
                <a:latin typeface="Times New Roman" panose="02020603050405020304" pitchFamily="18" charset="0"/>
              </a:rPr>
              <a:t>- Cân bằng giới tính.</a:t>
            </a:r>
          </a:p>
        </p:txBody>
      </p:sp>
    </p:spTree>
    <p:extLst>
      <p:ext uri="{BB962C8B-B14F-4D97-AF65-F5344CB8AC3E}">
        <p14:creationId xmlns:p14="http://schemas.microsoft.com/office/powerpoint/2010/main" val="304244610"/>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F2855002-81D6-4735-8457-B9D3A7182D69}"/>
              </a:ext>
            </a:extLst>
          </p:cNvPr>
          <p:cNvSpPr txBox="1">
            <a:spLocks noChangeArrowheads="1"/>
          </p:cNvSpPr>
          <p:nvPr/>
        </p:nvSpPr>
        <p:spPr bwMode="auto">
          <a:xfrm>
            <a:off x="106363" y="228600"/>
            <a:ext cx="894715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II. MỘT SỐ NHÓM BIỆN PHÁP PHÁT TRIỂN BỀN VỮNG</a:t>
            </a:r>
          </a:p>
        </p:txBody>
      </p:sp>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244025"/>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5. Giáo dục môi trường</a:t>
            </a:r>
          </a:p>
        </p:txBody>
      </p:sp>
    </p:spTree>
    <p:extLst>
      <p:ext uri="{BB962C8B-B14F-4D97-AF65-F5344CB8AC3E}">
        <p14:creationId xmlns:p14="http://schemas.microsoft.com/office/powerpoint/2010/main" val="2658010629"/>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F2855002-81D6-4735-8457-B9D3A7182D69}"/>
              </a:ext>
            </a:extLst>
          </p:cNvPr>
          <p:cNvSpPr txBox="1">
            <a:spLocks noChangeArrowheads="1"/>
          </p:cNvSpPr>
          <p:nvPr/>
        </p:nvSpPr>
        <p:spPr bwMode="auto">
          <a:xfrm>
            <a:off x="106363" y="228600"/>
            <a:ext cx="894715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II. MỘT SỐ NHÓM BIỆN PHÁP PHÁT TRIỂN BỀN VỮNG</a:t>
            </a:r>
          </a:p>
        </p:txBody>
      </p:sp>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244025"/>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5. Giáo dục môi trường</a:t>
            </a:r>
          </a:p>
        </p:txBody>
      </p:sp>
      <p:sp>
        <p:nvSpPr>
          <p:cNvPr id="11268" name="Text Box 4">
            <a:extLst>
              <a:ext uri="{FF2B5EF4-FFF2-40B4-BE49-F238E27FC236}">
                <a16:creationId xmlns:a16="http://schemas.microsoft.com/office/drawing/2014/main" id="{2C29B27C-7420-499D-858A-BED6DC73488E}"/>
              </a:ext>
            </a:extLst>
          </p:cNvPr>
          <p:cNvSpPr txBox="1">
            <a:spLocks noChangeArrowheads="1"/>
          </p:cNvSpPr>
          <p:nvPr/>
        </p:nvSpPr>
        <p:spPr bwMode="auto">
          <a:xfrm>
            <a:off x="90488" y="1905000"/>
            <a:ext cx="896302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b="1">
                <a:solidFill>
                  <a:srgbClr val="C00000"/>
                </a:solidFill>
                <a:latin typeface="Times New Roman" panose="02020603050405020304" pitchFamily="18" charset="0"/>
              </a:rPr>
              <a:t>Đọc thông tin mục II.5 tr163 SGK, trao đổi cặp đôi và trả lời câu hỏi: </a:t>
            </a:r>
            <a:endParaRPr lang="en-US" altLang="en-US" b="1">
              <a:solidFill>
                <a:srgbClr val="C00000"/>
              </a:solidFill>
              <a:latin typeface="Times New Roman" panose="02020603050405020304" pitchFamily="18" charset="0"/>
            </a:endParaRPr>
          </a:p>
        </p:txBody>
      </p:sp>
      <p:sp>
        <p:nvSpPr>
          <p:cNvPr id="11269" name="Text Box 7">
            <a:extLst>
              <a:ext uri="{FF2B5EF4-FFF2-40B4-BE49-F238E27FC236}">
                <a16:creationId xmlns:a16="http://schemas.microsoft.com/office/drawing/2014/main" id="{B4A4E90A-E682-4F0A-823A-9BD6BEE3904E}"/>
              </a:ext>
            </a:extLst>
          </p:cNvPr>
          <p:cNvSpPr txBox="1">
            <a:spLocks noChangeArrowheads="1"/>
          </p:cNvSpPr>
          <p:nvPr/>
        </p:nvSpPr>
        <p:spPr bwMode="auto">
          <a:xfrm>
            <a:off x="0" y="3043238"/>
            <a:ext cx="905351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None/>
            </a:pPr>
            <a:r>
              <a:rPr lang="en-US" b="1">
                <a:solidFill>
                  <a:srgbClr val="0066FF"/>
                </a:solidFill>
                <a:latin typeface="Times New Roman" panose="02020603050405020304" pitchFamily="18" charset="0"/>
              </a:rPr>
              <a:t>1. </a:t>
            </a:r>
            <a:r>
              <a:rPr lang="en-US" b="1" i="1">
                <a:solidFill>
                  <a:srgbClr val="0066FF"/>
                </a:solidFill>
                <a:latin typeface="Times New Roman" panose="02020603050405020304" pitchFamily="18" charset="0"/>
              </a:rPr>
              <a:t>(Câu hỏi 6 tr 163 SGK</a:t>
            </a:r>
            <a:r>
              <a:rPr lang="en-US" b="1">
                <a:solidFill>
                  <a:srgbClr val="0066FF"/>
                </a:solidFill>
                <a:latin typeface="Times New Roman" panose="02020603050405020304" pitchFamily="18" charset="0"/>
              </a:rPr>
              <a:t>): Giáo dục bảo vệ môi trường có vai trò như thế nào đối với phát triển bền vững? </a:t>
            </a:r>
          </a:p>
        </p:txBody>
      </p:sp>
      <p:sp>
        <p:nvSpPr>
          <p:cNvPr id="6" name="Text Box 7">
            <a:extLst>
              <a:ext uri="{FF2B5EF4-FFF2-40B4-BE49-F238E27FC236}">
                <a16:creationId xmlns:a16="http://schemas.microsoft.com/office/drawing/2014/main" id="{D33C8775-AD28-4C22-8960-29B7D160FECD}"/>
              </a:ext>
            </a:extLst>
          </p:cNvPr>
          <p:cNvSpPr txBox="1">
            <a:spLocks noChangeArrowheads="1"/>
          </p:cNvSpPr>
          <p:nvPr/>
        </p:nvSpPr>
        <p:spPr bwMode="auto">
          <a:xfrm>
            <a:off x="15875" y="4640330"/>
            <a:ext cx="905351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None/>
            </a:pPr>
            <a:r>
              <a:rPr lang="en-US" b="1">
                <a:solidFill>
                  <a:srgbClr val="0066FF"/>
                </a:solidFill>
                <a:latin typeface="Times New Roman" panose="02020603050405020304" pitchFamily="18" charset="0"/>
              </a:rPr>
              <a:t>2. Những vấn đề trọng tâm về giáo dục môi trường là gì?</a:t>
            </a:r>
          </a:p>
        </p:txBody>
      </p:sp>
    </p:spTree>
    <p:extLst>
      <p:ext uri="{BB962C8B-B14F-4D97-AF65-F5344CB8AC3E}">
        <p14:creationId xmlns:p14="http://schemas.microsoft.com/office/powerpoint/2010/main" val="180546821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96B9F005-7864-4203-8D2D-656890712A6D}"/>
              </a:ext>
            </a:extLst>
          </p:cNvPr>
          <p:cNvSpPr>
            <a:spLocks noChangeArrowheads="1"/>
          </p:cNvSpPr>
          <p:nvPr/>
        </p:nvSpPr>
        <p:spPr bwMode="auto">
          <a:xfrm>
            <a:off x="0" y="0"/>
            <a:ext cx="9144000" cy="685800"/>
          </a:xfrm>
          <a:prstGeom prst="rect">
            <a:avLst/>
          </a:prstGeom>
          <a:gradFill rotWithShape="1">
            <a:gsLst>
              <a:gs pos="0">
                <a:srgbClr val="FFFF00">
                  <a:alpha val="96001"/>
                </a:srgbClr>
              </a:gs>
              <a:gs pos="100000">
                <a:srgbClr val="33993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30051" name="Text Box 3">
            <a:extLst>
              <a:ext uri="{FF2B5EF4-FFF2-40B4-BE49-F238E27FC236}">
                <a16:creationId xmlns:a16="http://schemas.microsoft.com/office/drawing/2014/main" id="{0BFDB2CF-89DE-4B76-B190-5BC40AE1E6CE}"/>
              </a:ext>
            </a:extLst>
          </p:cNvPr>
          <p:cNvSpPr txBox="1">
            <a:spLocks noChangeArrowheads="1"/>
          </p:cNvSpPr>
          <p:nvPr/>
        </p:nvSpPr>
        <p:spPr bwMode="auto">
          <a:xfrm>
            <a:off x="0" y="90488"/>
            <a:ext cx="9144000" cy="519112"/>
          </a:xfrm>
          <a:prstGeom prst="rect">
            <a:avLst/>
          </a:prstGeom>
          <a:noFill/>
          <a:ln>
            <a:noFill/>
          </a:ln>
          <a:effectLst/>
        </p:spPr>
        <p:txBody>
          <a:bodyPr>
            <a:spAutoFit/>
          </a:bodyPr>
          <a:lstStyle/>
          <a:p>
            <a:pPr algn="ctr" eaLnBrk="1" hangingPunct="1">
              <a:spcBef>
                <a:spcPct val="50000"/>
              </a:spcBef>
              <a:defRPr/>
            </a:pPr>
            <a:r>
              <a:rPr lang="en-US" altLang="en-US" sz="2800">
                <a:solidFill>
                  <a:srgbClr val="FF0066"/>
                </a:solidFill>
                <a:effectLst>
                  <a:outerShdw blurRad="38100" dist="38100" dir="2700000" algn="tl">
                    <a:srgbClr val="000000"/>
                  </a:outerShdw>
                </a:effectLst>
                <a:latin typeface="VNI-Jamai" pitchFamily="2" charset="0"/>
              </a:rPr>
              <a:t>Baøi 26:</a:t>
            </a:r>
            <a:r>
              <a:rPr lang="en-US" altLang="en-US" sz="2500">
                <a:solidFill>
                  <a:srgbClr val="FF0066"/>
                </a:solidFill>
                <a:effectLst>
                  <a:outerShdw blurRad="38100" dist="38100" dir="2700000" algn="tl">
                    <a:srgbClr val="000000"/>
                  </a:outerShdw>
                </a:effectLst>
                <a:latin typeface="VNI-Jamai" pitchFamily="2" charset="0"/>
              </a:rPr>
              <a:t>     PHAÙT TRIEÅN BEÀN VÖÕNG</a:t>
            </a:r>
            <a:endParaRPr lang="en-US" altLang="en-US" sz="2800">
              <a:solidFill>
                <a:srgbClr val="FF0066"/>
              </a:solidFill>
              <a:effectLst>
                <a:outerShdw blurRad="38100" dist="38100" dir="2700000" algn="tl">
                  <a:srgbClr val="000000"/>
                </a:outerShdw>
              </a:effectLst>
              <a:latin typeface="VNI-Jamai" pitchFamily="2" charset="0"/>
            </a:endParaRPr>
          </a:p>
        </p:txBody>
      </p:sp>
      <p:sp>
        <p:nvSpPr>
          <p:cNvPr id="5124" name="Text Box 7">
            <a:extLst>
              <a:ext uri="{FF2B5EF4-FFF2-40B4-BE49-F238E27FC236}">
                <a16:creationId xmlns:a16="http://schemas.microsoft.com/office/drawing/2014/main" id="{0334EF23-38D9-4A69-94BD-2B2FF78F091A}"/>
              </a:ext>
            </a:extLst>
          </p:cNvPr>
          <p:cNvSpPr txBox="1">
            <a:spLocks noChangeArrowheads="1"/>
          </p:cNvSpPr>
          <p:nvPr/>
        </p:nvSpPr>
        <p:spPr bwMode="auto">
          <a:xfrm>
            <a:off x="44825" y="1066800"/>
            <a:ext cx="9067800" cy="506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buFontTx/>
              <a:buNone/>
            </a:pPr>
            <a:r>
              <a:rPr lang="en-US" altLang="en-US" sz="3400" b="1">
                <a:solidFill>
                  <a:srgbClr val="FF0000"/>
                </a:solidFill>
                <a:latin typeface="Times New Roman" panose="02020603050405020304" pitchFamily="18" charset="0"/>
              </a:rPr>
              <a:t>Một số biện pháp thiết thực cần được thực hiện:</a:t>
            </a:r>
          </a:p>
          <a:p>
            <a:pPr>
              <a:buFontTx/>
              <a:buNone/>
            </a:pPr>
            <a:r>
              <a:rPr lang="en-US" altLang="en-US" sz="3400" b="1">
                <a:solidFill>
                  <a:srgbClr val="0066FF"/>
                </a:solidFill>
                <a:latin typeface="Times New Roman" panose="02020603050405020304" pitchFamily="18" charset="0"/>
              </a:rPr>
              <a:t>1. Sử dụng năng lượng hiệu quả</a:t>
            </a:r>
          </a:p>
          <a:p>
            <a:pPr>
              <a:buFontTx/>
              <a:buNone/>
            </a:pPr>
            <a:r>
              <a:rPr lang="en-US" altLang="en-US" sz="3400" b="1">
                <a:solidFill>
                  <a:srgbClr val="0066FF"/>
                </a:solidFill>
                <a:latin typeface="Times New Roman" panose="02020603050405020304" pitchFamily="18" charset="0"/>
              </a:rPr>
              <a:t>2. Bảo vệ tài nguyên thiên nhiên</a:t>
            </a:r>
          </a:p>
          <a:p>
            <a:pPr>
              <a:buFontTx/>
              <a:buNone/>
            </a:pPr>
            <a:r>
              <a:rPr lang="en-US" altLang="en-US" sz="3400" b="1">
                <a:solidFill>
                  <a:srgbClr val="0066FF"/>
                </a:solidFill>
                <a:latin typeface="Times New Roman" panose="02020603050405020304" pitchFamily="18" charset="0"/>
              </a:rPr>
              <a:t>3. Giảm thiểu ô nhiễm môi trường</a:t>
            </a:r>
          </a:p>
          <a:p>
            <a:pPr>
              <a:buFontTx/>
              <a:buNone/>
            </a:pPr>
            <a:r>
              <a:rPr lang="en-US" altLang="en-US" sz="3400" b="1">
                <a:solidFill>
                  <a:srgbClr val="0066FF"/>
                </a:solidFill>
                <a:latin typeface="Times New Roman" panose="02020603050405020304" pitchFamily="18" charset="0"/>
              </a:rPr>
              <a:t>4. Phát triển kinh tế xanh</a:t>
            </a:r>
          </a:p>
          <a:p>
            <a:pPr>
              <a:buFontTx/>
              <a:buNone/>
            </a:pPr>
            <a:r>
              <a:rPr lang="en-US" altLang="en-US" sz="3400" b="1">
                <a:solidFill>
                  <a:srgbClr val="0066FF"/>
                </a:solidFill>
                <a:latin typeface="Times New Roman" panose="02020603050405020304" pitchFamily="18" charset="0"/>
              </a:rPr>
              <a:t>5. Nâng cao nhận thức và trách nhiệm của cộng đồng</a:t>
            </a:r>
          </a:p>
          <a:p>
            <a:pPr algn="just" eaLnBrk="1" hangingPunct="1">
              <a:spcBef>
                <a:spcPct val="50000"/>
              </a:spcBef>
              <a:buFontTx/>
              <a:buNone/>
            </a:pPr>
            <a:endParaRPr lang="en-US" altLang="en-US" sz="3400" b="1">
              <a:solidFill>
                <a:srgbClr val="0066FF"/>
              </a:solidFill>
              <a:latin typeface="Times New Roman" panose="02020603050405020304" pitchFamily="18" charset="0"/>
            </a:endParaRP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7">
            <a:extLst>
              <a:ext uri="{FF2B5EF4-FFF2-40B4-BE49-F238E27FC236}">
                <a16:creationId xmlns:a16="http://schemas.microsoft.com/office/drawing/2014/main" id="{95F77D6A-DBF2-49E5-8487-031DB9492EE2}"/>
              </a:ext>
            </a:extLst>
          </p:cNvPr>
          <p:cNvSpPr txBox="1">
            <a:spLocks noChangeArrowheads="1"/>
          </p:cNvSpPr>
          <p:nvPr/>
        </p:nvSpPr>
        <p:spPr bwMode="auto">
          <a:xfrm>
            <a:off x="15875" y="177225"/>
            <a:ext cx="903763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5. Giáo dục môi trường</a:t>
            </a:r>
          </a:p>
        </p:txBody>
      </p:sp>
      <p:sp>
        <p:nvSpPr>
          <p:cNvPr id="11269" name="Text Box 7">
            <a:extLst>
              <a:ext uri="{FF2B5EF4-FFF2-40B4-BE49-F238E27FC236}">
                <a16:creationId xmlns:a16="http://schemas.microsoft.com/office/drawing/2014/main" id="{B4A4E90A-E682-4F0A-823A-9BD6BEE3904E}"/>
              </a:ext>
            </a:extLst>
          </p:cNvPr>
          <p:cNvSpPr txBox="1">
            <a:spLocks noChangeArrowheads="1"/>
          </p:cNvSpPr>
          <p:nvPr/>
        </p:nvSpPr>
        <p:spPr bwMode="auto">
          <a:xfrm>
            <a:off x="0" y="762000"/>
            <a:ext cx="9053513"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None/>
            </a:pPr>
            <a:r>
              <a:rPr lang="en-US" b="1">
                <a:solidFill>
                  <a:srgbClr val="C00000"/>
                </a:solidFill>
                <a:latin typeface="Times New Roman" panose="02020603050405020304" pitchFamily="18" charset="0"/>
              </a:rPr>
              <a:t>1. </a:t>
            </a:r>
            <a:r>
              <a:rPr lang="en-US" b="1" i="1">
                <a:solidFill>
                  <a:srgbClr val="C00000"/>
                </a:solidFill>
                <a:latin typeface="Times New Roman" panose="02020603050405020304" pitchFamily="18" charset="0"/>
              </a:rPr>
              <a:t>(Câu hỏi 6 tr 163 SGK</a:t>
            </a:r>
            <a:r>
              <a:rPr lang="en-US" b="1">
                <a:solidFill>
                  <a:srgbClr val="C00000"/>
                </a:solidFill>
                <a:latin typeface="Times New Roman" panose="02020603050405020304" pitchFamily="18" charset="0"/>
              </a:rPr>
              <a:t>):</a:t>
            </a:r>
            <a:r>
              <a:rPr lang="en-US" b="1">
                <a:solidFill>
                  <a:srgbClr val="0066FF"/>
                </a:solidFill>
                <a:latin typeface="Times New Roman" panose="02020603050405020304" pitchFamily="18" charset="0"/>
              </a:rPr>
              <a:t> Giáo dục bảo vệ môi trường giúp nâng cao nhận thức về vai trò của môi trường, hình thành và nâng cao các hành động bền vững để bảo vệ môi trường trong sạch, ổn định.</a:t>
            </a:r>
          </a:p>
        </p:txBody>
      </p:sp>
      <p:sp>
        <p:nvSpPr>
          <p:cNvPr id="6" name="Text Box 7">
            <a:extLst>
              <a:ext uri="{FF2B5EF4-FFF2-40B4-BE49-F238E27FC236}">
                <a16:creationId xmlns:a16="http://schemas.microsoft.com/office/drawing/2014/main" id="{D33C8775-AD28-4C22-8960-29B7D160FECD}"/>
              </a:ext>
            </a:extLst>
          </p:cNvPr>
          <p:cNvSpPr txBox="1">
            <a:spLocks noChangeArrowheads="1"/>
          </p:cNvSpPr>
          <p:nvPr/>
        </p:nvSpPr>
        <p:spPr bwMode="auto">
          <a:xfrm>
            <a:off x="24383" y="3036058"/>
            <a:ext cx="9053513" cy="344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None/>
            </a:pPr>
            <a:r>
              <a:rPr lang="en-US" b="1">
                <a:solidFill>
                  <a:srgbClr val="C00000"/>
                </a:solidFill>
                <a:latin typeface="Times New Roman" panose="02020603050405020304" pitchFamily="18" charset="0"/>
              </a:rPr>
              <a:t>2. Những vấn đề trọng tâm về giáo dục môi trường</a:t>
            </a:r>
          </a:p>
          <a:p>
            <a:pPr algn="just">
              <a:buNone/>
            </a:pPr>
            <a:r>
              <a:rPr lang="en-US" b="1">
                <a:solidFill>
                  <a:srgbClr val="0066FF"/>
                </a:solidFill>
                <a:latin typeface="Times New Roman" panose="02020603050405020304" pitchFamily="18" charset="0"/>
              </a:rPr>
              <a:t>- Thúc đẩy sự tham gia của tất cả người dân.</a:t>
            </a:r>
          </a:p>
          <a:p>
            <a:pPr algn="just">
              <a:buNone/>
            </a:pPr>
            <a:r>
              <a:rPr lang="en-US" b="1">
                <a:solidFill>
                  <a:srgbClr val="0066FF"/>
                </a:solidFill>
                <a:latin typeface="Times New Roman" panose="02020603050405020304" pitchFamily="18" charset="0"/>
              </a:rPr>
              <a:t>- Đánh giá có cơ sở về các vấn đề môi trường.</a:t>
            </a:r>
          </a:p>
          <a:p>
            <a:pPr algn="just">
              <a:buNone/>
            </a:pPr>
            <a:r>
              <a:rPr lang="en-US" b="1">
                <a:solidFill>
                  <a:srgbClr val="0066FF"/>
                </a:solidFill>
                <a:latin typeface="Times New Roman" panose="02020603050405020304" pitchFamily="18" charset="0"/>
              </a:rPr>
              <a:t>- Phát triển kĩ năng để hành động độc lập hoặc phối hợp nhằm nâng cao chất lượng môi trường.</a:t>
            </a:r>
          </a:p>
          <a:p>
            <a:pPr algn="just">
              <a:buNone/>
            </a:pPr>
            <a:r>
              <a:rPr lang="en-US" b="1">
                <a:solidFill>
                  <a:srgbClr val="0066FF"/>
                </a:solidFill>
                <a:latin typeface="Times New Roman" panose="02020603050405020304" pitchFamily="18" charset="0"/>
              </a:rPr>
              <a:t>- Tôn trọng, yêu mến thiên nhiên và môi trường.</a:t>
            </a:r>
          </a:p>
        </p:txBody>
      </p:sp>
    </p:spTree>
    <p:extLst>
      <p:ext uri="{BB962C8B-B14F-4D97-AF65-F5344CB8AC3E}">
        <p14:creationId xmlns:p14="http://schemas.microsoft.com/office/powerpoint/2010/main" val="883242798"/>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E9A8F3FD-480B-4EC0-A8DF-61AD65C29E15}"/>
              </a:ext>
            </a:extLst>
          </p:cNvPr>
          <p:cNvSpPr>
            <a:spLocks noChangeArrowheads="1"/>
          </p:cNvSpPr>
          <p:nvPr/>
        </p:nvSpPr>
        <p:spPr bwMode="auto">
          <a:xfrm>
            <a:off x="0" y="0"/>
            <a:ext cx="1828800" cy="1371600"/>
          </a:xfrm>
          <a:prstGeom prst="rect">
            <a:avLst/>
          </a:prstGeom>
          <a:gradFill rotWithShape="0">
            <a:gsLst>
              <a:gs pos="0">
                <a:schemeClr val="bg1"/>
              </a:gs>
              <a:gs pos="100000">
                <a:srgbClr val="66003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2400" b="1">
              <a:latin typeface="Times New Roman" panose="02020603050405020304" pitchFamily="18" charset="0"/>
              <a:cs typeface="Times New Roman" panose="02020603050405020304" pitchFamily="18" charset="0"/>
            </a:endParaRPr>
          </a:p>
        </p:txBody>
      </p:sp>
      <p:pic>
        <p:nvPicPr>
          <p:cNvPr id="46083" name="Picture 3">
            <a:extLst>
              <a:ext uri="{FF2B5EF4-FFF2-40B4-BE49-F238E27FC236}">
                <a16:creationId xmlns:a16="http://schemas.microsoft.com/office/drawing/2014/main" id="{86A2E7D6-5E76-4165-82A5-84E4CCC83CD4}"/>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61950" y="152400"/>
            <a:ext cx="10858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6612" name="WordArt 4">
            <a:extLst>
              <a:ext uri="{FF2B5EF4-FFF2-40B4-BE49-F238E27FC236}">
                <a16:creationId xmlns:a16="http://schemas.microsoft.com/office/drawing/2014/main" id="{236576B4-65A4-4CBD-86A9-280F967225F9}"/>
              </a:ext>
            </a:extLst>
          </p:cNvPr>
          <p:cNvSpPr>
            <a:spLocks noChangeArrowheads="1" noChangeShapeType="1" noTextEdit="1"/>
          </p:cNvSpPr>
          <p:nvPr/>
        </p:nvSpPr>
        <p:spPr bwMode="auto">
          <a:xfrm>
            <a:off x="279400" y="457200"/>
            <a:ext cx="1295400" cy="533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33CC"/>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LUYỆN TẬP</a:t>
            </a:r>
          </a:p>
        </p:txBody>
      </p:sp>
      <p:grpSp>
        <p:nvGrpSpPr>
          <p:cNvPr id="196613" name="Group 5">
            <a:extLst>
              <a:ext uri="{FF2B5EF4-FFF2-40B4-BE49-F238E27FC236}">
                <a16:creationId xmlns:a16="http://schemas.microsoft.com/office/drawing/2014/main" id="{FBC9892D-99EF-40F8-A885-664C03CC7A28}"/>
              </a:ext>
            </a:extLst>
          </p:cNvPr>
          <p:cNvGrpSpPr>
            <a:grpSpLocks/>
          </p:cNvGrpSpPr>
          <p:nvPr/>
        </p:nvGrpSpPr>
        <p:grpSpPr bwMode="auto">
          <a:xfrm>
            <a:off x="2943988" y="4187790"/>
            <a:ext cx="1371600" cy="762000"/>
            <a:chOff x="4032" y="1776"/>
            <a:chExt cx="864" cy="906"/>
          </a:xfrm>
        </p:grpSpPr>
        <p:pic>
          <p:nvPicPr>
            <p:cNvPr id="46104" name="Picture 6">
              <a:extLst>
                <a:ext uri="{FF2B5EF4-FFF2-40B4-BE49-F238E27FC236}">
                  <a16:creationId xmlns:a16="http://schemas.microsoft.com/office/drawing/2014/main" id="{D376F8BE-C842-426E-B161-8ECDF5DC03D4}"/>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76" y="1776"/>
              <a:ext cx="72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105" name="WordArt 7">
              <a:extLst>
                <a:ext uri="{FF2B5EF4-FFF2-40B4-BE49-F238E27FC236}">
                  <a16:creationId xmlns:a16="http://schemas.microsoft.com/office/drawing/2014/main" id="{8D1DE07D-06C3-4E02-A903-E71DBAD1F94D}"/>
                </a:ext>
              </a:extLst>
            </p:cNvPr>
            <p:cNvSpPr>
              <a:spLocks noChangeArrowheads="1" noChangeShapeType="1" noTextEdit="1"/>
            </p:cNvSpPr>
            <p:nvPr/>
          </p:nvSpPr>
          <p:spPr bwMode="auto">
            <a:xfrm>
              <a:off x="4032" y="2160"/>
              <a:ext cx="150" cy="522"/>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S</a:t>
              </a:r>
            </a:p>
          </p:txBody>
        </p:sp>
      </p:grpSp>
      <p:grpSp>
        <p:nvGrpSpPr>
          <p:cNvPr id="196616" name="Group 8">
            <a:extLst>
              <a:ext uri="{FF2B5EF4-FFF2-40B4-BE49-F238E27FC236}">
                <a16:creationId xmlns:a16="http://schemas.microsoft.com/office/drawing/2014/main" id="{2DED872B-0172-4F2E-9157-4DD6082CE1D7}"/>
              </a:ext>
            </a:extLst>
          </p:cNvPr>
          <p:cNvGrpSpPr>
            <a:grpSpLocks/>
          </p:cNvGrpSpPr>
          <p:nvPr/>
        </p:nvGrpSpPr>
        <p:grpSpPr bwMode="auto">
          <a:xfrm>
            <a:off x="2603310" y="2734367"/>
            <a:ext cx="1143000" cy="838200"/>
            <a:chOff x="4032" y="1776"/>
            <a:chExt cx="864" cy="906"/>
          </a:xfrm>
        </p:grpSpPr>
        <p:pic>
          <p:nvPicPr>
            <p:cNvPr id="46102" name="Picture 9">
              <a:extLst>
                <a:ext uri="{FF2B5EF4-FFF2-40B4-BE49-F238E27FC236}">
                  <a16:creationId xmlns:a16="http://schemas.microsoft.com/office/drawing/2014/main" id="{5DBA72B1-5D73-414F-92A5-E2EF77A50348}"/>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76" y="1776"/>
              <a:ext cx="72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103" name="WordArt 10">
              <a:extLst>
                <a:ext uri="{FF2B5EF4-FFF2-40B4-BE49-F238E27FC236}">
                  <a16:creationId xmlns:a16="http://schemas.microsoft.com/office/drawing/2014/main" id="{E917AE9A-1CC1-468C-8FB5-C100DBDF3341}"/>
                </a:ext>
              </a:extLst>
            </p:cNvPr>
            <p:cNvSpPr>
              <a:spLocks noChangeArrowheads="1" noChangeShapeType="1" noTextEdit="1"/>
            </p:cNvSpPr>
            <p:nvPr/>
          </p:nvSpPr>
          <p:spPr bwMode="auto">
            <a:xfrm>
              <a:off x="4032" y="2160"/>
              <a:ext cx="150" cy="522"/>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S</a:t>
              </a:r>
            </a:p>
          </p:txBody>
        </p:sp>
      </p:grpSp>
      <p:sp>
        <p:nvSpPr>
          <p:cNvPr id="196619" name="WordArt 11">
            <a:extLst>
              <a:ext uri="{FF2B5EF4-FFF2-40B4-BE49-F238E27FC236}">
                <a16:creationId xmlns:a16="http://schemas.microsoft.com/office/drawing/2014/main" id="{312B2DF8-FE3D-4973-9A92-AD4B7E848F90}"/>
              </a:ext>
            </a:extLst>
          </p:cNvPr>
          <p:cNvSpPr>
            <a:spLocks noChangeArrowheads="1" noChangeShapeType="1" noTextEdit="1"/>
          </p:cNvSpPr>
          <p:nvPr/>
        </p:nvSpPr>
        <p:spPr bwMode="auto">
          <a:xfrm>
            <a:off x="419100" y="1905000"/>
            <a:ext cx="32861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A</a:t>
            </a:r>
          </a:p>
        </p:txBody>
      </p:sp>
      <p:sp>
        <p:nvSpPr>
          <p:cNvPr id="196620" name="WordArt 12">
            <a:extLst>
              <a:ext uri="{FF2B5EF4-FFF2-40B4-BE49-F238E27FC236}">
                <a16:creationId xmlns:a16="http://schemas.microsoft.com/office/drawing/2014/main" id="{CCADB940-FF4F-4B2D-BD83-4D9FFB7A8BC4}"/>
              </a:ext>
            </a:extLst>
          </p:cNvPr>
          <p:cNvSpPr>
            <a:spLocks noChangeArrowheads="1" noChangeShapeType="1" noTextEdit="1"/>
          </p:cNvSpPr>
          <p:nvPr/>
        </p:nvSpPr>
        <p:spPr bwMode="auto">
          <a:xfrm>
            <a:off x="419100" y="3124200"/>
            <a:ext cx="32861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B</a:t>
            </a:r>
          </a:p>
        </p:txBody>
      </p:sp>
      <p:sp>
        <p:nvSpPr>
          <p:cNvPr id="196621" name="WordArt 13">
            <a:extLst>
              <a:ext uri="{FF2B5EF4-FFF2-40B4-BE49-F238E27FC236}">
                <a16:creationId xmlns:a16="http://schemas.microsoft.com/office/drawing/2014/main" id="{F5240978-6015-48EC-B4DC-E92065AFD588}"/>
              </a:ext>
            </a:extLst>
          </p:cNvPr>
          <p:cNvSpPr>
            <a:spLocks noChangeArrowheads="1" noChangeShapeType="1" noTextEdit="1"/>
          </p:cNvSpPr>
          <p:nvPr/>
        </p:nvSpPr>
        <p:spPr bwMode="auto">
          <a:xfrm>
            <a:off x="419100" y="4564063"/>
            <a:ext cx="328613" cy="411162"/>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C</a:t>
            </a:r>
          </a:p>
        </p:txBody>
      </p:sp>
      <p:sp>
        <p:nvSpPr>
          <p:cNvPr id="196622" name="WordArt 14">
            <a:extLst>
              <a:ext uri="{FF2B5EF4-FFF2-40B4-BE49-F238E27FC236}">
                <a16:creationId xmlns:a16="http://schemas.microsoft.com/office/drawing/2014/main" id="{D5FD6615-DEF4-46A4-B292-8FF6339F2041}"/>
              </a:ext>
            </a:extLst>
          </p:cNvPr>
          <p:cNvSpPr>
            <a:spLocks noChangeArrowheads="1" noChangeShapeType="1" noTextEdit="1"/>
          </p:cNvSpPr>
          <p:nvPr/>
        </p:nvSpPr>
        <p:spPr bwMode="auto">
          <a:xfrm>
            <a:off x="419100" y="5813425"/>
            <a:ext cx="32861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D</a:t>
            </a:r>
          </a:p>
        </p:txBody>
      </p:sp>
      <p:sp>
        <p:nvSpPr>
          <p:cNvPr id="46091" name="Text Box 15">
            <a:extLst>
              <a:ext uri="{FF2B5EF4-FFF2-40B4-BE49-F238E27FC236}">
                <a16:creationId xmlns:a16="http://schemas.microsoft.com/office/drawing/2014/main" id="{D7F27B7B-9A67-4B45-A793-4C6147EAAF3E}"/>
              </a:ext>
            </a:extLst>
          </p:cNvPr>
          <p:cNvSpPr txBox="1">
            <a:spLocks noChangeArrowheads="1"/>
          </p:cNvSpPr>
          <p:nvPr/>
        </p:nvSpPr>
        <p:spPr bwMode="auto">
          <a:xfrm>
            <a:off x="1900174" y="102025"/>
            <a:ext cx="7086600" cy="1222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20000"/>
              </a:lnSpc>
              <a:buNone/>
            </a:pPr>
            <a:r>
              <a:rPr lang="en-US" altLang="en-US" b="1" u="sng">
                <a:solidFill>
                  <a:srgbClr val="FF33CC"/>
                </a:solidFill>
                <a:latin typeface="Times New Roman" panose="02020603050405020304" pitchFamily="18" charset="0"/>
                <a:cs typeface="Times New Roman" panose="02020603050405020304" pitchFamily="18" charset="0"/>
              </a:rPr>
              <a:t>Câu 1:</a:t>
            </a:r>
            <a:r>
              <a:rPr lang="en-US" altLang="en-US" sz="1800">
                <a:latin typeface="Times New Roman" panose="02020603050405020304" pitchFamily="18" charset="0"/>
                <a:cs typeface="Times New Roman" panose="02020603050405020304" pitchFamily="18" charset="0"/>
              </a:rPr>
              <a:t> </a:t>
            </a:r>
            <a:r>
              <a:rPr lang="en-GB" altLang="en-US" sz="1800" b="1">
                <a:solidFill>
                  <a:srgbClr val="FF33CC"/>
                </a:solidFill>
                <a:latin typeface="Times New Roman" panose="02020603050405020304" pitchFamily="18" charset="0"/>
                <a:cs typeface="Times New Roman" panose="02020603050405020304" pitchFamily="18" charset="0"/>
              </a:rPr>
              <a:t> </a:t>
            </a:r>
            <a:r>
              <a:rPr lang="en-US" b="1">
                <a:solidFill>
                  <a:srgbClr val="FF33CC"/>
                </a:solidFill>
                <a:latin typeface="Times New Roman" panose="02020603050405020304" pitchFamily="18" charset="0"/>
                <a:cs typeface="Times New Roman" panose="02020603050405020304" pitchFamily="18" charset="0"/>
              </a:rPr>
              <a:t>Phát triển bền vững là sự phát triển nhằm đáp ứng nhu cầu của thế hệ</a:t>
            </a:r>
          </a:p>
        </p:txBody>
      </p:sp>
      <p:sp>
        <p:nvSpPr>
          <p:cNvPr id="46092" name="Text Box 16">
            <a:extLst>
              <a:ext uri="{FF2B5EF4-FFF2-40B4-BE49-F238E27FC236}">
                <a16:creationId xmlns:a16="http://schemas.microsoft.com/office/drawing/2014/main" id="{CDC02C70-76B3-4081-BD7D-ABFBB807B74C}"/>
              </a:ext>
            </a:extLst>
          </p:cNvPr>
          <p:cNvSpPr txBox="1">
            <a:spLocks noChangeArrowheads="1"/>
          </p:cNvSpPr>
          <p:nvPr/>
        </p:nvSpPr>
        <p:spPr bwMode="auto">
          <a:xfrm>
            <a:off x="919163" y="1884402"/>
            <a:ext cx="365283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en-US" altLang="en-US" sz="3000" b="1">
                <a:solidFill>
                  <a:srgbClr val="0000FF"/>
                </a:solidFill>
                <a:latin typeface="Times New Roman" panose="02020603050405020304" pitchFamily="18" charset="0"/>
                <a:cs typeface="Times New Roman" panose="02020603050405020304" pitchFamily="18" charset="0"/>
              </a:rPr>
              <a:t>Q</a:t>
            </a:r>
            <a:r>
              <a:rPr lang="en-US" sz="3000" b="1">
                <a:solidFill>
                  <a:srgbClr val="0000FF"/>
                </a:solidFill>
                <a:latin typeface="Times New Roman" panose="02020603050405020304" pitchFamily="18" charset="0"/>
                <a:cs typeface="Times New Roman" panose="02020603050405020304" pitchFamily="18" charset="0"/>
              </a:rPr>
              <a:t>uá khứ và hiện tại</a:t>
            </a:r>
            <a:endParaRPr lang="en-US" altLang="en-US" sz="3000" b="1">
              <a:solidFill>
                <a:srgbClr val="0000FF"/>
              </a:solidFill>
              <a:latin typeface="Times New Roman" panose="02020603050405020304" pitchFamily="18" charset="0"/>
              <a:cs typeface="Times New Roman" panose="02020603050405020304" pitchFamily="18" charset="0"/>
            </a:endParaRPr>
          </a:p>
        </p:txBody>
      </p:sp>
      <p:sp>
        <p:nvSpPr>
          <p:cNvPr id="46093" name="Text Box 17">
            <a:extLst>
              <a:ext uri="{FF2B5EF4-FFF2-40B4-BE49-F238E27FC236}">
                <a16:creationId xmlns:a16="http://schemas.microsoft.com/office/drawing/2014/main" id="{1BB294CD-C574-47DF-99CD-074A45D4A6C1}"/>
              </a:ext>
            </a:extLst>
          </p:cNvPr>
          <p:cNvSpPr txBox="1">
            <a:spLocks noChangeArrowheads="1"/>
          </p:cNvSpPr>
          <p:nvPr/>
        </p:nvSpPr>
        <p:spPr bwMode="auto">
          <a:xfrm>
            <a:off x="927100" y="3062933"/>
            <a:ext cx="153035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en-US" sz="3000" b="1">
                <a:solidFill>
                  <a:srgbClr val="0000FF"/>
                </a:solidFill>
                <a:latin typeface="Times New Roman" panose="02020603050405020304" pitchFamily="18" charset="0"/>
                <a:cs typeface="Times New Roman" panose="02020603050405020304" pitchFamily="18" charset="0"/>
              </a:rPr>
              <a:t>Hiện tại</a:t>
            </a:r>
            <a:endParaRPr lang="en-US" altLang="en-US" sz="3000" b="1">
              <a:solidFill>
                <a:srgbClr val="0000FF"/>
              </a:solidFill>
              <a:latin typeface="Times New Roman" panose="02020603050405020304" pitchFamily="18" charset="0"/>
              <a:cs typeface="Times New Roman" panose="02020603050405020304" pitchFamily="18" charset="0"/>
            </a:endParaRPr>
          </a:p>
        </p:txBody>
      </p:sp>
      <p:sp>
        <p:nvSpPr>
          <p:cNvPr id="46094" name="Text Box 18">
            <a:extLst>
              <a:ext uri="{FF2B5EF4-FFF2-40B4-BE49-F238E27FC236}">
                <a16:creationId xmlns:a16="http://schemas.microsoft.com/office/drawing/2014/main" id="{FBEF120A-6EF9-4296-B6D1-A22591834793}"/>
              </a:ext>
            </a:extLst>
          </p:cNvPr>
          <p:cNvSpPr txBox="1">
            <a:spLocks noChangeArrowheads="1"/>
          </p:cNvSpPr>
          <p:nvPr/>
        </p:nvSpPr>
        <p:spPr bwMode="auto">
          <a:xfrm>
            <a:off x="847725" y="5770602"/>
            <a:ext cx="365283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3000" b="1">
                <a:solidFill>
                  <a:srgbClr val="0000FF"/>
                </a:solidFill>
                <a:latin typeface="Times New Roman" panose="02020603050405020304" pitchFamily="18" charset="0"/>
                <a:cs typeface="Times New Roman" panose="02020603050405020304" pitchFamily="18" charset="0"/>
              </a:rPr>
              <a:t>Hiện tại và tương lai</a:t>
            </a:r>
          </a:p>
        </p:txBody>
      </p:sp>
      <p:sp>
        <p:nvSpPr>
          <p:cNvPr id="46095" name="Text Box 19">
            <a:extLst>
              <a:ext uri="{FF2B5EF4-FFF2-40B4-BE49-F238E27FC236}">
                <a16:creationId xmlns:a16="http://schemas.microsoft.com/office/drawing/2014/main" id="{C7C3CF70-1FEF-45B5-8B61-38046CDD39E4}"/>
              </a:ext>
            </a:extLst>
          </p:cNvPr>
          <p:cNvSpPr txBox="1">
            <a:spLocks noChangeArrowheads="1"/>
          </p:cNvSpPr>
          <p:nvPr/>
        </p:nvSpPr>
        <p:spPr bwMode="auto">
          <a:xfrm>
            <a:off x="909638" y="4475202"/>
            <a:ext cx="1890713"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en-US" sz="3000" b="1">
                <a:solidFill>
                  <a:srgbClr val="0000FF"/>
                </a:solidFill>
                <a:latin typeface="Times New Roman" panose="02020603050405020304" pitchFamily="18" charset="0"/>
                <a:cs typeface="Times New Roman" panose="02020603050405020304" pitchFamily="18" charset="0"/>
              </a:rPr>
              <a:t>Tương lai</a:t>
            </a:r>
          </a:p>
        </p:txBody>
      </p:sp>
      <p:grpSp>
        <p:nvGrpSpPr>
          <p:cNvPr id="196628" name="Group 20">
            <a:extLst>
              <a:ext uri="{FF2B5EF4-FFF2-40B4-BE49-F238E27FC236}">
                <a16:creationId xmlns:a16="http://schemas.microsoft.com/office/drawing/2014/main" id="{B966305A-5079-4FED-88DB-B644B50027C2}"/>
              </a:ext>
            </a:extLst>
          </p:cNvPr>
          <p:cNvGrpSpPr>
            <a:grpSpLocks/>
          </p:cNvGrpSpPr>
          <p:nvPr/>
        </p:nvGrpSpPr>
        <p:grpSpPr bwMode="auto">
          <a:xfrm>
            <a:off x="4600574" y="5323681"/>
            <a:ext cx="1447800" cy="1390650"/>
            <a:chOff x="4620" y="816"/>
            <a:chExt cx="912" cy="876"/>
          </a:xfrm>
        </p:grpSpPr>
        <p:pic>
          <p:nvPicPr>
            <p:cNvPr id="46100" name="Picture 21">
              <a:extLst>
                <a:ext uri="{FF2B5EF4-FFF2-40B4-BE49-F238E27FC236}">
                  <a16:creationId xmlns:a16="http://schemas.microsoft.com/office/drawing/2014/main" id="{AF357FA4-C560-4B75-B1F9-30261B4B6EE0}"/>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56" y="816"/>
              <a:ext cx="876" cy="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101" name="WordArt 22">
              <a:extLst>
                <a:ext uri="{FF2B5EF4-FFF2-40B4-BE49-F238E27FC236}">
                  <a16:creationId xmlns:a16="http://schemas.microsoft.com/office/drawing/2014/main" id="{DB6EAF82-EC29-4917-86A4-6C008A12A3AD}"/>
                </a:ext>
              </a:extLst>
            </p:cNvPr>
            <p:cNvSpPr>
              <a:spLocks noChangeArrowheads="1" noChangeShapeType="1" noTextEdit="1"/>
            </p:cNvSpPr>
            <p:nvPr/>
          </p:nvSpPr>
          <p:spPr bwMode="auto">
            <a:xfrm>
              <a:off x="4620" y="1200"/>
              <a:ext cx="172" cy="241"/>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Đ</a:t>
              </a:r>
            </a:p>
          </p:txBody>
        </p:sp>
      </p:grpSp>
      <p:grpSp>
        <p:nvGrpSpPr>
          <p:cNvPr id="196631" name="Group 23">
            <a:extLst>
              <a:ext uri="{FF2B5EF4-FFF2-40B4-BE49-F238E27FC236}">
                <a16:creationId xmlns:a16="http://schemas.microsoft.com/office/drawing/2014/main" id="{15ACDD1C-F56E-4B50-B124-C4FB0E18AB8B}"/>
              </a:ext>
            </a:extLst>
          </p:cNvPr>
          <p:cNvGrpSpPr>
            <a:grpSpLocks/>
          </p:cNvGrpSpPr>
          <p:nvPr/>
        </p:nvGrpSpPr>
        <p:grpSpPr bwMode="auto">
          <a:xfrm>
            <a:off x="4572000" y="1716088"/>
            <a:ext cx="1581150" cy="647700"/>
            <a:chOff x="4464" y="1090"/>
            <a:chExt cx="996" cy="408"/>
          </a:xfrm>
        </p:grpSpPr>
        <p:sp>
          <p:nvSpPr>
            <p:cNvPr id="46098" name="WordArt 24">
              <a:extLst>
                <a:ext uri="{FF2B5EF4-FFF2-40B4-BE49-F238E27FC236}">
                  <a16:creationId xmlns:a16="http://schemas.microsoft.com/office/drawing/2014/main" id="{434DE976-2E04-4E72-8AFD-7DF06A09509B}"/>
                </a:ext>
              </a:extLst>
            </p:cNvPr>
            <p:cNvSpPr>
              <a:spLocks noChangeArrowheads="1" noChangeShapeType="1" noTextEdit="1"/>
            </p:cNvSpPr>
            <p:nvPr/>
          </p:nvSpPr>
          <p:spPr bwMode="auto">
            <a:xfrm>
              <a:off x="4464" y="1211"/>
              <a:ext cx="158" cy="277"/>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S</a:t>
              </a:r>
            </a:p>
          </p:txBody>
        </p:sp>
        <p:pic>
          <p:nvPicPr>
            <p:cNvPr id="46099" name="Picture 25">
              <a:extLst>
                <a:ext uri="{FF2B5EF4-FFF2-40B4-BE49-F238E27FC236}">
                  <a16:creationId xmlns:a16="http://schemas.microsoft.com/office/drawing/2014/main" id="{56DCA7E7-FF5A-4F66-AE1D-6E495294E41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9" y="1090"/>
              <a:ext cx="951"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repeatCount="indefinite" fill="hold" nodeType="withEffect">
                                  <p:stCondLst>
                                    <p:cond delay="0"/>
                                  </p:stCondLst>
                                  <p:childTnLst>
                                    <p:set>
                                      <p:cBhvr>
                                        <p:cTn id="6" dur="1" fill="hold">
                                          <p:stCondLst>
                                            <p:cond delay="0"/>
                                          </p:stCondLst>
                                        </p:cTn>
                                        <p:tgtEl>
                                          <p:spTgt spid="196612"/>
                                        </p:tgtEl>
                                        <p:attrNameLst>
                                          <p:attrName>style.visibility</p:attrName>
                                        </p:attrNameLst>
                                      </p:cBhvr>
                                      <p:to>
                                        <p:strVal val="visible"/>
                                      </p:to>
                                    </p:set>
                                    <p:anim calcmode="lin" valueType="num">
                                      <p:cBhvr>
                                        <p:cTn id="7" dur="5000" fill="hold"/>
                                        <p:tgtEl>
                                          <p:spTgt spid="196612"/>
                                        </p:tgtEl>
                                        <p:attrNameLst>
                                          <p:attrName>ppt_w</p:attrName>
                                        </p:attrNameLst>
                                      </p:cBhvr>
                                      <p:tavLst>
                                        <p:tav tm="0" fmla="#ppt_w*sin(2.5*pi*$)">
                                          <p:val>
                                            <p:fltVal val="0"/>
                                          </p:val>
                                        </p:tav>
                                        <p:tav tm="100000">
                                          <p:val>
                                            <p:fltVal val="1"/>
                                          </p:val>
                                        </p:tav>
                                      </p:tavLst>
                                    </p:anim>
                                    <p:anim calcmode="lin" valueType="num">
                                      <p:cBhvr>
                                        <p:cTn id="8" dur="5000" fill="hold"/>
                                        <p:tgtEl>
                                          <p:spTgt spid="19661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196619"/>
                    </p:tgtEl>
                  </p:cond>
                </p:stCondLst>
                <p:endSync evt="end" delay="0">
                  <p:rtn val="all"/>
                </p:endSync>
                <p:childTnLst>
                  <p:par>
                    <p:cTn id="10" fill="hold" nodeType="clickPar">
                      <p:stCondLst>
                        <p:cond delay="0"/>
                      </p:stCondLst>
                      <p:childTnLst>
                        <p:par>
                          <p:cTn id="11" fill="hold" nodeType="withGroup">
                            <p:stCondLst>
                              <p:cond delay="0"/>
                            </p:stCondLst>
                            <p:childTnLst>
                              <p:par>
                                <p:cTn id="12" presetID="7" presetClass="entr" presetSubtype="8" fill="hold" nodeType="clickEffect">
                                  <p:stCondLst>
                                    <p:cond delay="0"/>
                                  </p:stCondLst>
                                  <p:childTnLst>
                                    <p:set>
                                      <p:cBhvr>
                                        <p:cTn id="13" dur="1" fill="hold">
                                          <p:stCondLst>
                                            <p:cond delay="0"/>
                                          </p:stCondLst>
                                        </p:cTn>
                                        <p:tgtEl>
                                          <p:spTgt spid="196631"/>
                                        </p:tgtEl>
                                        <p:attrNameLst>
                                          <p:attrName>style.visibility</p:attrName>
                                        </p:attrNameLst>
                                      </p:cBhvr>
                                      <p:to>
                                        <p:strVal val="visible"/>
                                      </p:to>
                                    </p:set>
                                    <p:anim calcmode="lin" valueType="num">
                                      <p:cBhvr additive="base">
                                        <p:cTn id="14" dur="3000" fill="hold"/>
                                        <p:tgtEl>
                                          <p:spTgt spid="196631"/>
                                        </p:tgtEl>
                                        <p:attrNameLst>
                                          <p:attrName>ppt_x</p:attrName>
                                        </p:attrNameLst>
                                      </p:cBhvr>
                                      <p:tavLst>
                                        <p:tav tm="0">
                                          <p:val>
                                            <p:strVal val="0-#ppt_w/2"/>
                                          </p:val>
                                        </p:tav>
                                        <p:tav tm="100000">
                                          <p:val>
                                            <p:strVal val="#ppt_x"/>
                                          </p:val>
                                        </p:tav>
                                      </p:tavLst>
                                    </p:anim>
                                    <p:anim calcmode="lin" valueType="num">
                                      <p:cBhvr additive="base">
                                        <p:cTn id="15" dur="3000" fill="hold"/>
                                        <p:tgtEl>
                                          <p:spTgt spid="196631"/>
                                        </p:tgtEl>
                                        <p:attrNameLst>
                                          <p:attrName>ppt_y</p:attrName>
                                        </p:attrNameLst>
                                      </p:cBhvr>
                                      <p:tavLst>
                                        <p:tav tm="0">
                                          <p:val>
                                            <p:strVal val="#ppt_y"/>
                                          </p:val>
                                        </p:tav>
                                        <p:tav tm="100000">
                                          <p:val>
                                            <p:strVal val="#ppt_y"/>
                                          </p:val>
                                        </p:tav>
                                      </p:tavLst>
                                    </p:anim>
                                  </p:childTnLst>
                                </p:cTn>
                              </p:par>
                            </p:childTnLst>
                          </p:cTn>
                        </p:par>
                      </p:childTnLst>
                    </p:cTn>
                  </p:par>
                </p:childTnLst>
              </p:cTn>
              <p:nextCondLst>
                <p:cond evt="onClick" delay="0">
                  <p:tgtEl>
                    <p:spTgt spid="196619"/>
                  </p:tgtEl>
                </p:cond>
              </p:nextCondLst>
            </p:seq>
            <p:seq concurrent="1" nextAc="seek">
              <p:cTn id="16" restart="whenNotActive" fill="hold" evtFilter="cancelBubble" nodeType="interactiveSeq">
                <p:stCondLst>
                  <p:cond evt="onClick" delay="0">
                    <p:tgtEl>
                      <p:spTgt spid="196620"/>
                    </p:tgtEl>
                  </p:cond>
                </p:stCondLst>
                <p:endSync evt="end" delay="0">
                  <p:rtn val="all"/>
                </p:endSync>
                <p:childTnLst>
                  <p:par>
                    <p:cTn id="17" fill="hold" nodeType="clickPar">
                      <p:stCondLst>
                        <p:cond delay="0"/>
                      </p:stCondLst>
                      <p:childTnLst>
                        <p:par>
                          <p:cTn id="18" fill="hold" nodeType="withGroup">
                            <p:stCondLst>
                              <p:cond delay="0"/>
                            </p:stCondLst>
                            <p:childTnLst>
                              <p:par>
                                <p:cTn id="19" presetID="7" presetClass="entr" presetSubtype="8" fill="hold" nodeType="clickEffect">
                                  <p:stCondLst>
                                    <p:cond delay="0"/>
                                  </p:stCondLst>
                                  <p:childTnLst>
                                    <p:set>
                                      <p:cBhvr>
                                        <p:cTn id="20" dur="1" fill="hold">
                                          <p:stCondLst>
                                            <p:cond delay="0"/>
                                          </p:stCondLst>
                                        </p:cTn>
                                        <p:tgtEl>
                                          <p:spTgt spid="196616"/>
                                        </p:tgtEl>
                                        <p:attrNameLst>
                                          <p:attrName>style.visibility</p:attrName>
                                        </p:attrNameLst>
                                      </p:cBhvr>
                                      <p:to>
                                        <p:strVal val="visible"/>
                                      </p:to>
                                    </p:set>
                                    <p:anim calcmode="lin" valueType="num">
                                      <p:cBhvr additive="base">
                                        <p:cTn id="21" dur="3000" fill="hold"/>
                                        <p:tgtEl>
                                          <p:spTgt spid="196616"/>
                                        </p:tgtEl>
                                        <p:attrNameLst>
                                          <p:attrName>ppt_x</p:attrName>
                                        </p:attrNameLst>
                                      </p:cBhvr>
                                      <p:tavLst>
                                        <p:tav tm="0">
                                          <p:val>
                                            <p:strVal val="0-#ppt_w/2"/>
                                          </p:val>
                                        </p:tav>
                                        <p:tav tm="100000">
                                          <p:val>
                                            <p:strVal val="#ppt_x"/>
                                          </p:val>
                                        </p:tav>
                                      </p:tavLst>
                                    </p:anim>
                                    <p:anim calcmode="lin" valueType="num">
                                      <p:cBhvr additive="base">
                                        <p:cTn id="22" dur="3000" fill="hold"/>
                                        <p:tgtEl>
                                          <p:spTgt spid="196616"/>
                                        </p:tgtEl>
                                        <p:attrNameLst>
                                          <p:attrName>ppt_y</p:attrName>
                                        </p:attrNameLst>
                                      </p:cBhvr>
                                      <p:tavLst>
                                        <p:tav tm="0">
                                          <p:val>
                                            <p:strVal val="#ppt_y"/>
                                          </p:val>
                                        </p:tav>
                                        <p:tav tm="100000">
                                          <p:val>
                                            <p:strVal val="#ppt_y"/>
                                          </p:val>
                                        </p:tav>
                                      </p:tavLst>
                                    </p:anim>
                                  </p:childTnLst>
                                </p:cTn>
                              </p:par>
                            </p:childTnLst>
                          </p:cTn>
                        </p:par>
                      </p:childTnLst>
                    </p:cTn>
                  </p:par>
                </p:childTnLst>
              </p:cTn>
              <p:nextCondLst>
                <p:cond evt="onClick" delay="0">
                  <p:tgtEl>
                    <p:spTgt spid="196620"/>
                  </p:tgtEl>
                </p:cond>
              </p:nextCondLst>
            </p:seq>
            <p:seq concurrent="1" nextAc="seek">
              <p:cTn id="23" restart="whenNotActive" fill="hold" evtFilter="cancelBubble" nodeType="interactiveSeq">
                <p:stCondLst>
                  <p:cond evt="onClick" delay="0">
                    <p:tgtEl>
                      <p:spTgt spid="196621"/>
                    </p:tgtEl>
                  </p:cond>
                </p:stCondLst>
                <p:endSync evt="end" delay="0">
                  <p:rtn val="all"/>
                </p:endSync>
                <p:childTnLst>
                  <p:par>
                    <p:cTn id="24" fill="hold" nodeType="clickPar">
                      <p:stCondLst>
                        <p:cond delay="0"/>
                      </p:stCondLst>
                      <p:childTnLst>
                        <p:par>
                          <p:cTn id="25" fill="hold" nodeType="withGroup">
                            <p:stCondLst>
                              <p:cond delay="0"/>
                            </p:stCondLst>
                            <p:childTnLst>
                              <p:par>
                                <p:cTn id="26" presetID="7" presetClass="entr" presetSubtype="8" fill="hold" nodeType="clickEffect">
                                  <p:stCondLst>
                                    <p:cond delay="0"/>
                                  </p:stCondLst>
                                  <p:childTnLst>
                                    <p:set>
                                      <p:cBhvr>
                                        <p:cTn id="27" dur="1" fill="hold">
                                          <p:stCondLst>
                                            <p:cond delay="0"/>
                                          </p:stCondLst>
                                        </p:cTn>
                                        <p:tgtEl>
                                          <p:spTgt spid="196613"/>
                                        </p:tgtEl>
                                        <p:attrNameLst>
                                          <p:attrName>style.visibility</p:attrName>
                                        </p:attrNameLst>
                                      </p:cBhvr>
                                      <p:to>
                                        <p:strVal val="visible"/>
                                      </p:to>
                                    </p:set>
                                    <p:anim calcmode="lin" valueType="num">
                                      <p:cBhvr additive="base">
                                        <p:cTn id="28" dur="3000" fill="hold"/>
                                        <p:tgtEl>
                                          <p:spTgt spid="196613"/>
                                        </p:tgtEl>
                                        <p:attrNameLst>
                                          <p:attrName>ppt_x</p:attrName>
                                        </p:attrNameLst>
                                      </p:cBhvr>
                                      <p:tavLst>
                                        <p:tav tm="0">
                                          <p:val>
                                            <p:strVal val="0-#ppt_w/2"/>
                                          </p:val>
                                        </p:tav>
                                        <p:tav tm="100000">
                                          <p:val>
                                            <p:strVal val="#ppt_x"/>
                                          </p:val>
                                        </p:tav>
                                      </p:tavLst>
                                    </p:anim>
                                    <p:anim calcmode="lin" valueType="num">
                                      <p:cBhvr additive="base">
                                        <p:cTn id="29" dur="3000" fill="hold"/>
                                        <p:tgtEl>
                                          <p:spTgt spid="196613"/>
                                        </p:tgtEl>
                                        <p:attrNameLst>
                                          <p:attrName>ppt_y</p:attrName>
                                        </p:attrNameLst>
                                      </p:cBhvr>
                                      <p:tavLst>
                                        <p:tav tm="0">
                                          <p:val>
                                            <p:strVal val="#ppt_y"/>
                                          </p:val>
                                        </p:tav>
                                        <p:tav tm="100000">
                                          <p:val>
                                            <p:strVal val="#ppt_y"/>
                                          </p:val>
                                        </p:tav>
                                      </p:tavLst>
                                    </p:anim>
                                  </p:childTnLst>
                                </p:cTn>
                              </p:par>
                            </p:childTnLst>
                          </p:cTn>
                        </p:par>
                      </p:childTnLst>
                    </p:cTn>
                  </p:par>
                </p:childTnLst>
              </p:cTn>
              <p:nextCondLst>
                <p:cond evt="onClick" delay="0">
                  <p:tgtEl>
                    <p:spTgt spid="196621"/>
                  </p:tgtEl>
                </p:cond>
              </p:nextCondLst>
            </p:seq>
            <p:seq concurrent="1" nextAc="seek">
              <p:cTn id="30" restart="whenNotActive" fill="hold" evtFilter="cancelBubble" nodeType="interactiveSeq">
                <p:stCondLst>
                  <p:cond evt="onClick" delay="0">
                    <p:tgtEl>
                      <p:spTgt spid="196622"/>
                    </p:tgtEl>
                  </p:cond>
                </p:stCondLst>
                <p:endSync evt="end" delay="0">
                  <p:rtn val="all"/>
                </p:endSync>
                <p:childTnLst>
                  <p:par>
                    <p:cTn id="31" fill="hold" nodeType="clickPar">
                      <p:stCondLst>
                        <p:cond delay="0"/>
                      </p:stCondLst>
                      <p:childTnLst>
                        <p:par>
                          <p:cTn id="32" fill="hold" nodeType="withGroup">
                            <p:stCondLst>
                              <p:cond delay="0"/>
                            </p:stCondLst>
                            <p:childTnLst>
                              <p:par>
                                <p:cTn id="33" presetID="6" presetClass="entr" presetSubtype="32" fill="hold" nodeType="clickEffect">
                                  <p:stCondLst>
                                    <p:cond delay="0"/>
                                  </p:stCondLst>
                                  <p:childTnLst>
                                    <p:set>
                                      <p:cBhvr>
                                        <p:cTn id="34" dur="1" fill="hold">
                                          <p:stCondLst>
                                            <p:cond delay="0"/>
                                          </p:stCondLst>
                                        </p:cTn>
                                        <p:tgtEl>
                                          <p:spTgt spid="196628"/>
                                        </p:tgtEl>
                                        <p:attrNameLst>
                                          <p:attrName>style.visibility</p:attrName>
                                        </p:attrNameLst>
                                      </p:cBhvr>
                                      <p:to>
                                        <p:strVal val="visible"/>
                                      </p:to>
                                    </p:set>
                                    <p:animEffect transition="in" filter="circle(out)">
                                      <p:cBhvr>
                                        <p:cTn id="35" dur="2000"/>
                                        <p:tgtEl>
                                          <p:spTgt spid="196628"/>
                                        </p:tgtEl>
                                      </p:cBhvr>
                                    </p:animEffect>
                                  </p:childTnLst>
                                </p:cTn>
                              </p:par>
                            </p:childTnLst>
                          </p:cTn>
                        </p:par>
                      </p:childTnLst>
                    </p:cTn>
                  </p:par>
                </p:childTnLst>
              </p:cTn>
              <p:nextCondLst>
                <p:cond evt="onClick" delay="0">
                  <p:tgtEl>
                    <p:spTgt spid="196622"/>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3ADE0CC6-3856-4F75-86B2-0A300A6F1234}"/>
              </a:ext>
            </a:extLst>
          </p:cNvPr>
          <p:cNvSpPr>
            <a:spLocks noChangeArrowheads="1"/>
          </p:cNvSpPr>
          <p:nvPr/>
        </p:nvSpPr>
        <p:spPr bwMode="auto">
          <a:xfrm>
            <a:off x="0" y="0"/>
            <a:ext cx="1828800" cy="1371600"/>
          </a:xfrm>
          <a:prstGeom prst="rect">
            <a:avLst/>
          </a:prstGeom>
          <a:gradFill rotWithShape="0">
            <a:gsLst>
              <a:gs pos="0">
                <a:schemeClr val="bg1"/>
              </a:gs>
              <a:gs pos="100000">
                <a:srgbClr val="66003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2400" b="1">
              <a:latin typeface="Times New Roman" panose="02020603050405020304" pitchFamily="18" charset="0"/>
              <a:cs typeface="Times New Roman" panose="02020603050405020304" pitchFamily="18" charset="0"/>
            </a:endParaRPr>
          </a:p>
        </p:txBody>
      </p:sp>
      <p:pic>
        <p:nvPicPr>
          <p:cNvPr id="47107" name="Picture 3">
            <a:extLst>
              <a:ext uri="{FF2B5EF4-FFF2-40B4-BE49-F238E27FC236}">
                <a16:creationId xmlns:a16="http://schemas.microsoft.com/office/drawing/2014/main" id="{3D7077ED-DA12-4CD1-A831-2873CAB5498D}"/>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61950" y="152400"/>
            <a:ext cx="10858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64" name="WordArt 4">
            <a:extLst>
              <a:ext uri="{FF2B5EF4-FFF2-40B4-BE49-F238E27FC236}">
                <a16:creationId xmlns:a16="http://schemas.microsoft.com/office/drawing/2014/main" id="{AD34D5B7-A76E-4DE3-BCE5-A3F21E22C7B0}"/>
              </a:ext>
            </a:extLst>
          </p:cNvPr>
          <p:cNvSpPr>
            <a:spLocks noChangeArrowheads="1" noChangeShapeType="1" noTextEdit="1"/>
          </p:cNvSpPr>
          <p:nvPr/>
        </p:nvSpPr>
        <p:spPr bwMode="auto">
          <a:xfrm>
            <a:off x="279400" y="457200"/>
            <a:ext cx="1295400" cy="533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33CC"/>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LUYỆN TẬP</a:t>
            </a:r>
          </a:p>
        </p:txBody>
      </p:sp>
      <p:grpSp>
        <p:nvGrpSpPr>
          <p:cNvPr id="194565" name="Group 5">
            <a:extLst>
              <a:ext uri="{FF2B5EF4-FFF2-40B4-BE49-F238E27FC236}">
                <a16:creationId xmlns:a16="http://schemas.microsoft.com/office/drawing/2014/main" id="{26218ED7-8B22-49C7-8AED-B8DB6D43A594}"/>
              </a:ext>
            </a:extLst>
          </p:cNvPr>
          <p:cNvGrpSpPr>
            <a:grpSpLocks/>
          </p:cNvGrpSpPr>
          <p:nvPr/>
        </p:nvGrpSpPr>
        <p:grpSpPr bwMode="auto">
          <a:xfrm>
            <a:off x="6548437" y="4312244"/>
            <a:ext cx="1447800" cy="762000"/>
            <a:chOff x="4032" y="1776"/>
            <a:chExt cx="864" cy="906"/>
          </a:xfrm>
        </p:grpSpPr>
        <p:pic>
          <p:nvPicPr>
            <p:cNvPr id="47128" name="Picture 6">
              <a:extLst>
                <a:ext uri="{FF2B5EF4-FFF2-40B4-BE49-F238E27FC236}">
                  <a16:creationId xmlns:a16="http://schemas.microsoft.com/office/drawing/2014/main" id="{619896BA-1106-45BA-99AB-187963259D1A}"/>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76" y="1776"/>
              <a:ext cx="72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29" name="WordArt 7">
              <a:extLst>
                <a:ext uri="{FF2B5EF4-FFF2-40B4-BE49-F238E27FC236}">
                  <a16:creationId xmlns:a16="http://schemas.microsoft.com/office/drawing/2014/main" id="{CDE339BF-4DAE-4E52-9B22-BE846FA79733}"/>
                </a:ext>
              </a:extLst>
            </p:cNvPr>
            <p:cNvSpPr>
              <a:spLocks noChangeArrowheads="1" noChangeShapeType="1" noTextEdit="1"/>
            </p:cNvSpPr>
            <p:nvPr/>
          </p:nvSpPr>
          <p:spPr bwMode="auto">
            <a:xfrm>
              <a:off x="4032" y="2160"/>
              <a:ext cx="150" cy="522"/>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S</a:t>
              </a:r>
            </a:p>
          </p:txBody>
        </p:sp>
      </p:grpSp>
      <p:sp>
        <p:nvSpPr>
          <p:cNvPr id="194568" name="WordArt 8">
            <a:extLst>
              <a:ext uri="{FF2B5EF4-FFF2-40B4-BE49-F238E27FC236}">
                <a16:creationId xmlns:a16="http://schemas.microsoft.com/office/drawing/2014/main" id="{9BB5CC39-9E7F-4609-B232-AA86EF6F7FCB}"/>
              </a:ext>
            </a:extLst>
          </p:cNvPr>
          <p:cNvSpPr>
            <a:spLocks noChangeArrowheads="1" noChangeShapeType="1" noTextEdit="1"/>
          </p:cNvSpPr>
          <p:nvPr/>
        </p:nvSpPr>
        <p:spPr bwMode="auto">
          <a:xfrm>
            <a:off x="698500" y="4298950"/>
            <a:ext cx="32861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C</a:t>
            </a:r>
          </a:p>
        </p:txBody>
      </p:sp>
      <p:sp>
        <p:nvSpPr>
          <p:cNvPr id="194569" name="WordArt 9">
            <a:extLst>
              <a:ext uri="{FF2B5EF4-FFF2-40B4-BE49-F238E27FC236}">
                <a16:creationId xmlns:a16="http://schemas.microsoft.com/office/drawing/2014/main" id="{5F7F66F4-68AC-4366-B739-27BF69C2C5B6}"/>
              </a:ext>
            </a:extLst>
          </p:cNvPr>
          <p:cNvSpPr>
            <a:spLocks noChangeArrowheads="1" noChangeShapeType="1" noTextEdit="1"/>
          </p:cNvSpPr>
          <p:nvPr/>
        </p:nvSpPr>
        <p:spPr bwMode="auto">
          <a:xfrm>
            <a:off x="685800" y="3038475"/>
            <a:ext cx="32861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B</a:t>
            </a:r>
          </a:p>
        </p:txBody>
      </p:sp>
      <p:sp>
        <p:nvSpPr>
          <p:cNvPr id="194570" name="WordArt 10">
            <a:extLst>
              <a:ext uri="{FF2B5EF4-FFF2-40B4-BE49-F238E27FC236}">
                <a16:creationId xmlns:a16="http://schemas.microsoft.com/office/drawing/2014/main" id="{E646302E-37A9-4E56-BB4A-EA594ED5D5C4}"/>
              </a:ext>
            </a:extLst>
          </p:cNvPr>
          <p:cNvSpPr>
            <a:spLocks noChangeArrowheads="1" noChangeShapeType="1" noTextEdit="1"/>
          </p:cNvSpPr>
          <p:nvPr/>
        </p:nvSpPr>
        <p:spPr bwMode="auto">
          <a:xfrm>
            <a:off x="685800" y="1692275"/>
            <a:ext cx="32861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A</a:t>
            </a:r>
          </a:p>
        </p:txBody>
      </p:sp>
      <p:sp>
        <p:nvSpPr>
          <p:cNvPr id="194571" name="WordArt 11">
            <a:extLst>
              <a:ext uri="{FF2B5EF4-FFF2-40B4-BE49-F238E27FC236}">
                <a16:creationId xmlns:a16="http://schemas.microsoft.com/office/drawing/2014/main" id="{E821439F-1173-4614-8EFB-BAACD3BE9C98}"/>
              </a:ext>
            </a:extLst>
          </p:cNvPr>
          <p:cNvSpPr>
            <a:spLocks noChangeArrowheads="1" noChangeShapeType="1" noTextEdit="1"/>
          </p:cNvSpPr>
          <p:nvPr/>
        </p:nvSpPr>
        <p:spPr bwMode="auto">
          <a:xfrm>
            <a:off x="685800" y="5651500"/>
            <a:ext cx="32861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D</a:t>
            </a:r>
          </a:p>
        </p:txBody>
      </p:sp>
      <p:sp>
        <p:nvSpPr>
          <p:cNvPr id="47114" name="Text Box 12">
            <a:extLst>
              <a:ext uri="{FF2B5EF4-FFF2-40B4-BE49-F238E27FC236}">
                <a16:creationId xmlns:a16="http://schemas.microsoft.com/office/drawing/2014/main" id="{2985DFFA-2D12-4083-90AF-ED5F6BF0F5E3}"/>
              </a:ext>
            </a:extLst>
          </p:cNvPr>
          <p:cNvSpPr txBox="1">
            <a:spLocks noChangeArrowheads="1"/>
          </p:cNvSpPr>
          <p:nvPr/>
        </p:nvSpPr>
        <p:spPr bwMode="auto">
          <a:xfrm>
            <a:off x="1981200" y="109538"/>
            <a:ext cx="7086600" cy="1222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20000"/>
              </a:lnSpc>
              <a:buFontTx/>
              <a:buNone/>
            </a:pPr>
            <a:r>
              <a:rPr lang="en-US" altLang="en-US" b="1" u="sng">
                <a:solidFill>
                  <a:srgbClr val="FF33CC"/>
                </a:solidFill>
                <a:latin typeface="Times New Roman" panose="02020603050405020304" pitchFamily="18" charset="0"/>
                <a:cs typeface="Times New Roman" panose="02020603050405020304" pitchFamily="18" charset="0"/>
              </a:rPr>
              <a:t>Câu 2:</a:t>
            </a:r>
            <a:r>
              <a:rPr lang="en-US" altLang="en-US" sz="1800">
                <a:latin typeface="Times New Roman" panose="02020603050405020304" pitchFamily="18" charset="0"/>
                <a:cs typeface="Times New Roman" panose="02020603050405020304" pitchFamily="18" charset="0"/>
              </a:rPr>
              <a:t> </a:t>
            </a:r>
            <a:r>
              <a:rPr lang="en-US" b="1">
                <a:solidFill>
                  <a:srgbClr val="FF33CC"/>
                </a:solidFill>
                <a:latin typeface="Times New Roman" panose="02020603050405020304" pitchFamily="18" charset="0"/>
                <a:cs typeface="Times New Roman" panose="02020603050405020304" pitchFamily="18" charset="0"/>
              </a:rPr>
              <a:t>Biện pháp 3R trong hạn chế ô nhiễm môi trường gồm:</a:t>
            </a:r>
            <a:r>
              <a:rPr lang="en-US" altLang="en-US" b="1">
                <a:solidFill>
                  <a:srgbClr val="FF33CC"/>
                </a:solidFill>
                <a:latin typeface="Times New Roman" panose="02020603050405020304" pitchFamily="18" charset="0"/>
                <a:cs typeface="Times New Roman" panose="02020603050405020304" pitchFamily="18" charset="0"/>
              </a:rPr>
              <a:t> </a:t>
            </a:r>
          </a:p>
        </p:txBody>
      </p:sp>
      <p:sp>
        <p:nvSpPr>
          <p:cNvPr id="47115" name="Text Box 13">
            <a:extLst>
              <a:ext uri="{FF2B5EF4-FFF2-40B4-BE49-F238E27FC236}">
                <a16:creationId xmlns:a16="http://schemas.microsoft.com/office/drawing/2014/main" id="{558348F9-9654-4F2A-BEC8-A85AE99301EF}"/>
              </a:ext>
            </a:extLst>
          </p:cNvPr>
          <p:cNvSpPr txBox="1">
            <a:spLocks noChangeArrowheads="1"/>
          </p:cNvSpPr>
          <p:nvPr/>
        </p:nvSpPr>
        <p:spPr bwMode="auto">
          <a:xfrm>
            <a:off x="1147763" y="1676400"/>
            <a:ext cx="586263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None/>
            </a:pPr>
            <a:r>
              <a:rPr lang="en-US" sz="3000" b="1">
                <a:solidFill>
                  <a:srgbClr val="0000FF"/>
                </a:solidFill>
                <a:latin typeface="Times New Roman" panose="02020603050405020304" pitchFamily="18" charset="0"/>
                <a:cs typeface="Times New Roman" panose="02020603050405020304" pitchFamily="18" charset="0"/>
              </a:rPr>
              <a:t>Tiết giảm, tái sử dụng và tái chế.</a:t>
            </a:r>
            <a:endParaRPr lang="en-US" altLang="en-US" sz="3000" b="1">
              <a:solidFill>
                <a:srgbClr val="0000FF"/>
              </a:solidFill>
              <a:latin typeface="Times New Roman" panose="02020603050405020304" pitchFamily="18" charset="0"/>
              <a:cs typeface="Times New Roman" panose="02020603050405020304" pitchFamily="18" charset="0"/>
            </a:endParaRPr>
          </a:p>
        </p:txBody>
      </p:sp>
      <p:sp>
        <p:nvSpPr>
          <p:cNvPr id="47116" name="Text Box 14">
            <a:extLst>
              <a:ext uri="{FF2B5EF4-FFF2-40B4-BE49-F238E27FC236}">
                <a16:creationId xmlns:a16="http://schemas.microsoft.com/office/drawing/2014/main" id="{25151E7E-403E-4FC1-907E-B09497E7958D}"/>
              </a:ext>
            </a:extLst>
          </p:cNvPr>
          <p:cNvSpPr txBox="1">
            <a:spLocks noChangeArrowheads="1"/>
          </p:cNvSpPr>
          <p:nvPr/>
        </p:nvSpPr>
        <p:spPr bwMode="auto">
          <a:xfrm>
            <a:off x="1147762" y="5595938"/>
            <a:ext cx="540067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just" eaLnBrk="1" hangingPunct="1">
              <a:buFontTx/>
              <a:buNone/>
              <a:defRPr sz="3000" b="1">
                <a:solidFill>
                  <a:srgbClr val="0000FF"/>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t>Tăng bảo vệ, tái sử dụng và tăng đa dạng sinh học.</a:t>
            </a:r>
            <a:endParaRPr lang="en-US" altLang="en-US"/>
          </a:p>
        </p:txBody>
      </p:sp>
      <p:grpSp>
        <p:nvGrpSpPr>
          <p:cNvPr id="194577" name="Group 17">
            <a:extLst>
              <a:ext uri="{FF2B5EF4-FFF2-40B4-BE49-F238E27FC236}">
                <a16:creationId xmlns:a16="http://schemas.microsoft.com/office/drawing/2014/main" id="{BC13CF23-1963-4F76-93BE-C67B4F55BDA6}"/>
              </a:ext>
            </a:extLst>
          </p:cNvPr>
          <p:cNvGrpSpPr>
            <a:grpSpLocks/>
          </p:cNvGrpSpPr>
          <p:nvPr/>
        </p:nvGrpSpPr>
        <p:grpSpPr bwMode="auto">
          <a:xfrm>
            <a:off x="6548437" y="1371600"/>
            <a:ext cx="1447800" cy="1390650"/>
            <a:chOff x="4620" y="816"/>
            <a:chExt cx="912" cy="876"/>
          </a:xfrm>
        </p:grpSpPr>
        <p:pic>
          <p:nvPicPr>
            <p:cNvPr id="47126" name="Picture 18">
              <a:extLst>
                <a:ext uri="{FF2B5EF4-FFF2-40B4-BE49-F238E27FC236}">
                  <a16:creationId xmlns:a16="http://schemas.microsoft.com/office/drawing/2014/main" id="{2C15D334-1C90-4B8A-93F3-37D57E2A5AA8}"/>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56" y="816"/>
              <a:ext cx="876" cy="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27" name="WordArt 19">
              <a:extLst>
                <a:ext uri="{FF2B5EF4-FFF2-40B4-BE49-F238E27FC236}">
                  <a16:creationId xmlns:a16="http://schemas.microsoft.com/office/drawing/2014/main" id="{7BE85353-D11F-4521-A7CE-B87A7A071ED0}"/>
                </a:ext>
              </a:extLst>
            </p:cNvPr>
            <p:cNvSpPr>
              <a:spLocks noChangeArrowheads="1" noChangeShapeType="1" noTextEdit="1"/>
            </p:cNvSpPr>
            <p:nvPr/>
          </p:nvSpPr>
          <p:spPr bwMode="auto">
            <a:xfrm>
              <a:off x="4620" y="1200"/>
              <a:ext cx="172" cy="241"/>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Đ</a:t>
              </a:r>
            </a:p>
          </p:txBody>
        </p:sp>
      </p:grpSp>
      <p:grpSp>
        <p:nvGrpSpPr>
          <p:cNvPr id="194580" name="Group 20">
            <a:extLst>
              <a:ext uri="{FF2B5EF4-FFF2-40B4-BE49-F238E27FC236}">
                <a16:creationId xmlns:a16="http://schemas.microsoft.com/office/drawing/2014/main" id="{43BD3E3E-F647-4911-9B7D-99400E710965}"/>
              </a:ext>
            </a:extLst>
          </p:cNvPr>
          <p:cNvGrpSpPr>
            <a:grpSpLocks/>
          </p:cNvGrpSpPr>
          <p:nvPr/>
        </p:nvGrpSpPr>
        <p:grpSpPr bwMode="auto">
          <a:xfrm>
            <a:off x="7086600" y="2657475"/>
            <a:ext cx="1447800" cy="762000"/>
            <a:chOff x="4032" y="1776"/>
            <a:chExt cx="864" cy="906"/>
          </a:xfrm>
        </p:grpSpPr>
        <p:pic>
          <p:nvPicPr>
            <p:cNvPr id="47124" name="Picture 21">
              <a:extLst>
                <a:ext uri="{FF2B5EF4-FFF2-40B4-BE49-F238E27FC236}">
                  <a16:creationId xmlns:a16="http://schemas.microsoft.com/office/drawing/2014/main" id="{9C9C8A4F-8827-457C-B5EB-056CDCDCEE72}"/>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76" y="1776"/>
              <a:ext cx="72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25" name="WordArt 22">
              <a:extLst>
                <a:ext uri="{FF2B5EF4-FFF2-40B4-BE49-F238E27FC236}">
                  <a16:creationId xmlns:a16="http://schemas.microsoft.com/office/drawing/2014/main" id="{E5F331B7-4BC3-4034-B45C-70BF9642A4AE}"/>
                </a:ext>
              </a:extLst>
            </p:cNvPr>
            <p:cNvSpPr>
              <a:spLocks noChangeArrowheads="1" noChangeShapeType="1" noTextEdit="1"/>
            </p:cNvSpPr>
            <p:nvPr/>
          </p:nvSpPr>
          <p:spPr bwMode="auto">
            <a:xfrm>
              <a:off x="4032" y="2160"/>
              <a:ext cx="150" cy="522"/>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S</a:t>
              </a:r>
            </a:p>
          </p:txBody>
        </p:sp>
      </p:grpSp>
      <p:grpSp>
        <p:nvGrpSpPr>
          <p:cNvPr id="194583" name="Group 23">
            <a:extLst>
              <a:ext uri="{FF2B5EF4-FFF2-40B4-BE49-F238E27FC236}">
                <a16:creationId xmlns:a16="http://schemas.microsoft.com/office/drawing/2014/main" id="{54C289F8-2D79-4D0A-AA35-796C4CD7239E}"/>
              </a:ext>
            </a:extLst>
          </p:cNvPr>
          <p:cNvGrpSpPr>
            <a:grpSpLocks/>
          </p:cNvGrpSpPr>
          <p:nvPr/>
        </p:nvGrpSpPr>
        <p:grpSpPr bwMode="auto">
          <a:xfrm>
            <a:off x="6548437" y="5722769"/>
            <a:ext cx="1447800" cy="762000"/>
            <a:chOff x="4032" y="1776"/>
            <a:chExt cx="864" cy="906"/>
          </a:xfrm>
        </p:grpSpPr>
        <p:pic>
          <p:nvPicPr>
            <p:cNvPr id="47122" name="Picture 24">
              <a:extLst>
                <a:ext uri="{FF2B5EF4-FFF2-40B4-BE49-F238E27FC236}">
                  <a16:creationId xmlns:a16="http://schemas.microsoft.com/office/drawing/2014/main" id="{EBA8A835-C6F7-42B3-AF7C-311F52CE9C82}"/>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76" y="1776"/>
              <a:ext cx="72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23" name="WordArt 25">
              <a:extLst>
                <a:ext uri="{FF2B5EF4-FFF2-40B4-BE49-F238E27FC236}">
                  <a16:creationId xmlns:a16="http://schemas.microsoft.com/office/drawing/2014/main" id="{8FA00B0E-AA1F-4149-9697-022103BD96B9}"/>
                </a:ext>
              </a:extLst>
            </p:cNvPr>
            <p:cNvSpPr>
              <a:spLocks noChangeArrowheads="1" noChangeShapeType="1" noTextEdit="1"/>
            </p:cNvSpPr>
            <p:nvPr/>
          </p:nvSpPr>
          <p:spPr bwMode="auto">
            <a:xfrm>
              <a:off x="4032" y="2160"/>
              <a:ext cx="150" cy="522"/>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S</a:t>
              </a:r>
            </a:p>
          </p:txBody>
        </p:sp>
      </p:grpSp>
      <p:sp>
        <p:nvSpPr>
          <p:cNvPr id="47120" name="Text Box 26">
            <a:extLst>
              <a:ext uri="{FF2B5EF4-FFF2-40B4-BE49-F238E27FC236}">
                <a16:creationId xmlns:a16="http://schemas.microsoft.com/office/drawing/2014/main" id="{9D49D7F8-0FBC-445E-8034-43988B067253}"/>
              </a:ext>
            </a:extLst>
          </p:cNvPr>
          <p:cNvSpPr txBox="1">
            <a:spLocks noChangeArrowheads="1"/>
          </p:cNvSpPr>
          <p:nvPr/>
        </p:nvSpPr>
        <p:spPr bwMode="auto">
          <a:xfrm>
            <a:off x="1147763" y="2952750"/>
            <a:ext cx="616743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just" eaLnBrk="1" hangingPunct="1">
              <a:buFontTx/>
              <a:buNone/>
              <a:defRPr sz="3000" b="1">
                <a:solidFill>
                  <a:srgbClr val="0000FF"/>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t>Tăng bảo vệ, tái sử dụng và tái chế.</a:t>
            </a:r>
            <a:endParaRPr lang="en-US" altLang="en-US"/>
          </a:p>
        </p:txBody>
      </p:sp>
      <p:sp>
        <p:nvSpPr>
          <p:cNvPr id="47121" name="Text Box 27">
            <a:extLst>
              <a:ext uri="{FF2B5EF4-FFF2-40B4-BE49-F238E27FC236}">
                <a16:creationId xmlns:a16="http://schemas.microsoft.com/office/drawing/2014/main" id="{0E711276-5471-448D-B7DB-3815713027B2}"/>
              </a:ext>
            </a:extLst>
          </p:cNvPr>
          <p:cNvSpPr txBox="1">
            <a:spLocks noChangeArrowheads="1"/>
          </p:cNvSpPr>
          <p:nvPr/>
        </p:nvSpPr>
        <p:spPr bwMode="auto">
          <a:xfrm>
            <a:off x="1147762" y="4227513"/>
            <a:ext cx="502443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just" eaLnBrk="1" hangingPunct="1">
              <a:buFontTx/>
              <a:buNone/>
              <a:defRPr sz="3000" b="1">
                <a:solidFill>
                  <a:srgbClr val="0000FF"/>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t>Tiết giảm, tăng sử dụng và tăng đa dạng sinh học.</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repeatCount="indefinite" fill="hold" nodeType="withEffect">
                                  <p:stCondLst>
                                    <p:cond delay="0"/>
                                  </p:stCondLst>
                                  <p:childTnLst>
                                    <p:set>
                                      <p:cBhvr>
                                        <p:cTn id="6" dur="1" fill="hold">
                                          <p:stCondLst>
                                            <p:cond delay="0"/>
                                          </p:stCondLst>
                                        </p:cTn>
                                        <p:tgtEl>
                                          <p:spTgt spid="194564"/>
                                        </p:tgtEl>
                                        <p:attrNameLst>
                                          <p:attrName>style.visibility</p:attrName>
                                        </p:attrNameLst>
                                      </p:cBhvr>
                                      <p:to>
                                        <p:strVal val="visible"/>
                                      </p:to>
                                    </p:set>
                                    <p:anim calcmode="lin" valueType="num">
                                      <p:cBhvr>
                                        <p:cTn id="7" dur="5000" fill="hold"/>
                                        <p:tgtEl>
                                          <p:spTgt spid="194564"/>
                                        </p:tgtEl>
                                        <p:attrNameLst>
                                          <p:attrName>ppt_w</p:attrName>
                                        </p:attrNameLst>
                                      </p:cBhvr>
                                      <p:tavLst>
                                        <p:tav tm="0" fmla="#ppt_w*sin(2.5*pi*$)">
                                          <p:val>
                                            <p:fltVal val="0"/>
                                          </p:val>
                                        </p:tav>
                                        <p:tav tm="100000">
                                          <p:val>
                                            <p:fltVal val="1"/>
                                          </p:val>
                                        </p:tav>
                                      </p:tavLst>
                                    </p:anim>
                                    <p:anim calcmode="lin" valueType="num">
                                      <p:cBhvr>
                                        <p:cTn id="8" dur="5000" fill="hold"/>
                                        <p:tgtEl>
                                          <p:spTgt spid="19456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194568"/>
                    </p:tgtEl>
                  </p:cond>
                </p:stCondLst>
                <p:endSync evt="end" delay="0">
                  <p:rtn val="all"/>
                </p:endSync>
                <p:childTnLst>
                  <p:par>
                    <p:cTn id="10" fill="hold" nodeType="clickPar">
                      <p:stCondLst>
                        <p:cond delay="0"/>
                      </p:stCondLst>
                      <p:childTnLst>
                        <p:par>
                          <p:cTn id="11" fill="hold" nodeType="withGroup">
                            <p:stCondLst>
                              <p:cond delay="0"/>
                            </p:stCondLst>
                            <p:childTnLst>
                              <p:par>
                                <p:cTn id="12" presetID="7" presetClass="entr" presetSubtype="8" fill="hold" nodeType="clickEffect">
                                  <p:stCondLst>
                                    <p:cond delay="0"/>
                                  </p:stCondLst>
                                  <p:childTnLst>
                                    <p:set>
                                      <p:cBhvr>
                                        <p:cTn id="13" dur="1" fill="hold">
                                          <p:stCondLst>
                                            <p:cond delay="0"/>
                                          </p:stCondLst>
                                        </p:cTn>
                                        <p:tgtEl>
                                          <p:spTgt spid="194565"/>
                                        </p:tgtEl>
                                        <p:attrNameLst>
                                          <p:attrName>style.visibility</p:attrName>
                                        </p:attrNameLst>
                                      </p:cBhvr>
                                      <p:to>
                                        <p:strVal val="visible"/>
                                      </p:to>
                                    </p:set>
                                    <p:anim calcmode="lin" valueType="num">
                                      <p:cBhvr additive="base">
                                        <p:cTn id="14" dur="3000" fill="hold"/>
                                        <p:tgtEl>
                                          <p:spTgt spid="194565"/>
                                        </p:tgtEl>
                                        <p:attrNameLst>
                                          <p:attrName>ppt_x</p:attrName>
                                        </p:attrNameLst>
                                      </p:cBhvr>
                                      <p:tavLst>
                                        <p:tav tm="0">
                                          <p:val>
                                            <p:strVal val="0-#ppt_w/2"/>
                                          </p:val>
                                        </p:tav>
                                        <p:tav tm="100000">
                                          <p:val>
                                            <p:strVal val="#ppt_x"/>
                                          </p:val>
                                        </p:tav>
                                      </p:tavLst>
                                    </p:anim>
                                    <p:anim calcmode="lin" valueType="num">
                                      <p:cBhvr additive="base">
                                        <p:cTn id="15" dur="3000" fill="hold"/>
                                        <p:tgtEl>
                                          <p:spTgt spid="194565"/>
                                        </p:tgtEl>
                                        <p:attrNameLst>
                                          <p:attrName>ppt_y</p:attrName>
                                        </p:attrNameLst>
                                      </p:cBhvr>
                                      <p:tavLst>
                                        <p:tav tm="0">
                                          <p:val>
                                            <p:strVal val="#ppt_y"/>
                                          </p:val>
                                        </p:tav>
                                        <p:tav tm="100000">
                                          <p:val>
                                            <p:strVal val="#ppt_y"/>
                                          </p:val>
                                        </p:tav>
                                      </p:tavLst>
                                    </p:anim>
                                  </p:childTnLst>
                                </p:cTn>
                              </p:par>
                            </p:childTnLst>
                          </p:cTn>
                        </p:par>
                      </p:childTnLst>
                    </p:cTn>
                  </p:par>
                </p:childTnLst>
              </p:cTn>
              <p:nextCondLst>
                <p:cond evt="onClick" delay="0">
                  <p:tgtEl>
                    <p:spTgt spid="194568"/>
                  </p:tgtEl>
                </p:cond>
              </p:nextCondLst>
            </p:seq>
            <p:seq concurrent="1" nextAc="seek">
              <p:cTn id="16" restart="whenNotActive" fill="hold" evtFilter="cancelBubble" nodeType="interactiveSeq">
                <p:stCondLst>
                  <p:cond evt="onClick" delay="0">
                    <p:tgtEl>
                      <p:spTgt spid="194570"/>
                    </p:tgtEl>
                  </p:cond>
                </p:stCondLst>
                <p:endSync evt="end" delay="0">
                  <p:rtn val="all"/>
                </p:endSync>
                <p:childTnLst>
                  <p:par>
                    <p:cTn id="17" fill="hold" nodeType="clickPar">
                      <p:stCondLst>
                        <p:cond delay="0"/>
                      </p:stCondLst>
                      <p:childTnLst>
                        <p:par>
                          <p:cTn id="18" fill="hold" nodeType="withGroup">
                            <p:stCondLst>
                              <p:cond delay="0"/>
                            </p:stCondLst>
                            <p:childTnLst>
                              <p:par>
                                <p:cTn id="19" presetID="6" presetClass="entr" presetSubtype="32" fill="hold" nodeType="clickEffect">
                                  <p:stCondLst>
                                    <p:cond delay="0"/>
                                  </p:stCondLst>
                                  <p:childTnLst>
                                    <p:set>
                                      <p:cBhvr>
                                        <p:cTn id="20" dur="1" fill="hold">
                                          <p:stCondLst>
                                            <p:cond delay="0"/>
                                          </p:stCondLst>
                                        </p:cTn>
                                        <p:tgtEl>
                                          <p:spTgt spid="194577"/>
                                        </p:tgtEl>
                                        <p:attrNameLst>
                                          <p:attrName>style.visibility</p:attrName>
                                        </p:attrNameLst>
                                      </p:cBhvr>
                                      <p:to>
                                        <p:strVal val="visible"/>
                                      </p:to>
                                    </p:set>
                                    <p:animEffect transition="in" filter="circle(out)">
                                      <p:cBhvr>
                                        <p:cTn id="21" dur="2000"/>
                                        <p:tgtEl>
                                          <p:spTgt spid="194577"/>
                                        </p:tgtEl>
                                      </p:cBhvr>
                                    </p:animEffect>
                                  </p:childTnLst>
                                </p:cTn>
                              </p:par>
                            </p:childTnLst>
                          </p:cTn>
                        </p:par>
                      </p:childTnLst>
                    </p:cTn>
                  </p:par>
                </p:childTnLst>
              </p:cTn>
              <p:nextCondLst>
                <p:cond evt="onClick" delay="0">
                  <p:tgtEl>
                    <p:spTgt spid="194570"/>
                  </p:tgtEl>
                </p:cond>
              </p:nextCondLst>
            </p:seq>
            <p:seq concurrent="1" nextAc="seek">
              <p:cTn id="22" restart="whenNotActive" fill="hold" evtFilter="cancelBubble" nodeType="interactiveSeq">
                <p:stCondLst>
                  <p:cond evt="onClick" delay="0">
                    <p:tgtEl>
                      <p:spTgt spid="194569"/>
                    </p:tgtEl>
                  </p:cond>
                </p:stCondLst>
                <p:endSync evt="end" delay="0">
                  <p:rtn val="all"/>
                </p:endSync>
                <p:childTnLst>
                  <p:par>
                    <p:cTn id="23" fill="hold" nodeType="clickPar">
                      <p:stCondLst>
                        <p:cond delay="0"/>
                      </p:stCondLst>
                      <p:childTnLst>
                        <p:par>
                          <p:cTn id="24" fill="hold" nodeType="withGroup">
                            <p:stCondLst>
                              <p:cond delay="0"/>
                            </p:stCondLst>
                            <p:childTnLst>
                              <p:par>
                                <p:cTn id="25" presetID="7" presetClass="entr" presetSubtype="8" fill="hold" nodeType="clickEffect">
                                  <p:stCondLst>
                                    <p:cond delay="0"/>
                                  </p:stCondLst>
                                  <p:childTnLst>
                                    <p:set>
                                      <p:cBhvr>
                                        <p:cTn id="26" dur="1" fill="hold">
                                          <p:stCondLst>
                                            <p:cond delay="0"/>
                                          </p:stCondLst>
                                        </p:cTn>
                                        <p:tgtEl>
                                          <p:spTgt spid="194580"/>
                                        </p:tgtEl>
                                        <p:attrNameLst>
                                          <p:attrName>style.visibility</p:attrName>
                                        </p:attrNameLst>
                                      </p:cBhvr>
                                      <p:to>
                                        <p:strVal val="visible"/>
                                      </p:to>
                                    </p:set>
                                    <p:anim calcmode="lin" valueType="num">
                                      <p:cBhvr additive="base">
                                        <p:cTn id="27" dur="3000" fill="hold"/>
                                        <p:tgtEl>
                                          <p:spTgt spid="194580"/>
                                        </p:tgtEl>
                                        <p:attrNameLst>
                                          <p:attrName>ppt_x</p:attrName>
                                        </p:attrNameLst>
                                      </p:cBhvr>
                                      <p:tavLst>
                                        <p:tav tm="0">
                                          <p:val>
                                            <p:strVal val="0-#ppt_w/2"/>
                                          </p:val>
                                        </p:tav>
                                        <p:tav tm="100000">
                                          <p:val>
                                            <p:strVal val="#ppt_x"/>
                                          </p:val>
                                        </p:tav>
                                      </p:tavLst>
                                    </p:anim>
                                    <p:anim calcmode="lin" valueType="num">
                                      <p:cBhvr additive="base">
                                        <p:cTn id="28" dur="3000" fill="hold"/>
                                        <p:tgtEl>
                                          <p:spTgt spid="194580"/>
                                        </p:tgtEl>
                                        <p:attrNameLst>
                                          <p:attrName>ppt_y</p:attrName>
                                        </p:attrNameLst>
                                      </p:cBhvr>
                                      <p:tavLst>
                                        <p:tav tm="0">
                                          <p:val>
                                            <p:strVal val="#ppt_y"/>
                                          </p:val>
                                        </p:tav>
                                        <p:tav tm="100000">
                                          <p:val>
                                            <p:strVal val="#ppt_y"/>
                                          </p:val>
                                        </p:tav>
                                      </p:tavLst>
                                    </p:anim>
                                  </p:childTnLst>
                                </p:cTn>
                              </p:par>
                            </p:childTnLst>
                          </p:cTn>
                        </p:par>
                      </p:childTnLst>
                    </p:cTn>
                  </p:par>
                </p:childTnLst>
              </p:cTn>
              <p:nextCondLst>
                <p:cond evt="onClick" delay="0">
                  <p:tgtEl>
                    <p:spTgt spid="194569"/>
                  </p:tgtEl>
                </p:cond>
              </p:nextCondLst>
            </p:seq>
            <p:seq concurrent="1" nextAc="seek">
              <p:cTn id="29" restart="whenNotActive" fill="hold" evtFilter="cancelBubble" nodeType="interactiveSeq">
                <p:stCondLst>
                  <p:cond evt="onClick" delay="0">
                    <p:tgtEl>
                      <p:spTgt spid="194571"/>
                    </p:tgtEl>
                  </p:cond>
                </p:stCondLst>
                <p:endSync evt="end" delay="0">
                  <p:rtn val="all"/>
                </p:endSync>
                <p:childTnLst>
                  <p:par>
                    <p:cTn id="30" fill="hold" nodeType="clickPar">
                      <p:stCondLst>
                        <p:cond delay="0"/>
                      </p:stCondLst>
                      <p:childTnLst>
                        <p:par>
                          <p:cTn id="31" fill="hold" nodeType="withGroup">
                            <p:stCondLst>
                              <p:cond delay="0"/>
                            </p:stCondLst>
                            <p:childTnLst>
                              <p:par>
                                <p:cTn id="32" presetID="7" presetClass="entr" presetSubtype="8" fill="hold" nodeType="clickEffect">
                                  <p:stCondLst>
                                    <p:cond delay="0"/>
                                  </p:stCondLst>
                                  <p:childTnLst>
                                    <p:set>
                                      <p:cBhvr>
                                        <p:cTn id="33" dur="1" fill="hold">
                                          <p:stCondLst>
                                            <p:cond delay="0"/>
                                          </p:stCondLst>
                                        </p:cTn>
                                        <p:tgtEl>
                                          <p:spTgt spid="194583"/>
                                        </p:tgtEl>
                                        <p:attrNameLst>
                                          <p:attrName>style.visibility</p:attrName>
                                        </p:attrNameLst>
                                      </p:cBhvr>
                                      <p:to>
                                        <p:strVal val="visible"/>
                                      </p:to>
                                    </p:set>
                                    <p:anim calcmode="lin" valueType="num">
                                      <p:cBhvr additive="base">
                                        <p:cTn id="34" dur="3000" fill="hold"/>
                                        <p:tgtEl>
                                          <p:spTgt spid="194583"/>
                                        </p:tgtEl>
                                        <p:attrNameLst>
                                          <p:attrName>ppt_x</p:attrName>
                                        </p:attrNameLst>
                                      </p:cBhvr>
                                      <p:tavLst>
                                        <p:tav tm="0">
                                          <p:val>
                                            <p:strVal val="0-#ppt_w/2"/>
                                          </p:val>
                                        </p:tav>
                                        <p:tav tm="100000">
                                          <p:val>
                                            <p:strVal val="#ppt_x"/>
                                          </p:val>
                                        </p:tav>
                                      </p:tavLst>
                                    </p:anim>
                                    <p:anim calcmode="lin" valueType="num">
                                      <p:cBhvr additive="base">
                                        <p:cTn id="35" dur="3000" fill="hold"/>
                                        <p:tgtEl>
                                          <p:spTgt spid="194583"/>
                                        </p:tgtEl>
                                        <p:attrNameLst>
                                          <p:attrName>ppt_y</p:attrName>
                                        </p:attrNameLst>
                                      </p:cBhvr>
                                      <p:tavLst>
                                        <p:tav tm="0">
                                          <p:val>
                                            <p:strVal val="#ppt_y"/>
                                          </p:val>
                                        </p:tav>
                                        <p:tav tm="100000">
                                          <p:val>
                                            <p:strVal val="#ppt_y"/>
                                          </p:val>
                                        </p:tav>
                                      </p:tavLst>
                                    </p:anim>
                                  </p:childTnLst>
                                </p:cTn>
                              </p:par>
                            </p:childTnLst>
                          </p:cTn>
                        </p:par>
                      </p:childTnLst>
                    </p:cTn>
                  </p:par>
                </p:childTnLst>
              </p:cTn>
              <p:nextCondLst>
                <p:cond evt="onClick" delay="0">
                  <p:tgtEl>
                    <p:spTgt spid="194571"/>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5E33AE64-8263-414D-A0DD-98A4DAFBAFED}"/>
              </a:ext>
            </a:extLst>
          </p:cNvPr>
          <p:cNvSpPr>
            <a:spLocks noChangeArrowheads="1"/>
          </p:cNvSpPr>
          <p:nvPr/>
        </p:nvSpPr>
        <p:spPr bwMode="auto">
          <a:xfrm>
            <a:off x="0" y="0"/>
            <a:ext cx="1828800" cy="1371600"/>
          </a:xfrm>
          <a:prstGeom prst="rect">
            <a:avLst/>
          </a:prstGeom>
          <a:gradFill rotWithShape="0">
            <a:gsLst>
              <a:gs pos="0">
                <a:schemeClr val="bg1"/>
              </a:gs>
              <a:gs pos="100000">
                <a:srgbClr val="66003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2400" b="1">
              <a:latin typeface="Times New Roman" panose="02020603050405020304" pitchFamily="18" charset="0"/>
              <a:cs typeface="Times New Roman" panose="02020603050405020304" pitchFamily="18" charset="0"/>
            </a:endParaRPr>
          </a:p>
        </p:txBody>
      </p:sp>
      <p:pic>
        <p:nvPicPr>
          <p:cNvPr id="44035" name="Picture 3">
            <a:extLst>
              <a:ext uri="{FF2B5EF4-FFF2-40B4-BE49-F238E27FC236}">
                <a16:creationId xmlns:a16="http://schemas.microsoft.com/office/drawing/2014/main" id="{8F2B4FA8-2F60-467A-B265-D5038C6137B9}"/>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61950" y="152400"/>
            <a:ext cx="10858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5588" name="WordArt 4">
            <a:extLst>
              <a:ext uri="{FF2B5EF4-FFF2-40B4-BE49-F238E27FC236}">
                <a16:creationId xmlns:a16="http://schemas.microsoft.com/office/drawing/2014/main" id="{3E2CDF1F-011F-43D4-82F9-F0341B01B96E}"/>
              </a:ext>
            </a:extLst>
          </p:cNvPr>
          <p:cNvSpPr>
            <a:spLocks noChangeArrowheads="1" noChangeShapeType="1" noTextEdit="1"/>
          </p:cNvSpPr>
          <p:nvPr/>
        </p:nvSpPr>
        <p:spPr bwMode="auto">
          <a:xfrm>
            <a:off x="279400" y="457200"/>
            <a:ext cx="1295400" cy="533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33CC"/>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LUYỆN TẬP</a:t>
            </a:r>
          </a:p>
        </p:txBody>
      </p:sp>
      <p:grpSp>
        <p:nvGrpSpPr>
          <p:cNvPr id="195589" name="Group 5">
            <a:extLst>
              <a:ext uri="{FF2B5EF4-FFF2-40B4-BE49-F238E27FC236}">
                <a16:creationId xmlns:a16="http://schemas.microsoft.com/office/drawing/2014/main" id="{834282F5-D0FC-4521-B1BA-3AC737CA8853}"/>
              </a:ext>
            </a:extLst>
          </p:cNvPr>
          <p:cNvGrpSpPr>
            <a:grpSpLocks/>
          </p:cNvGrpSpPr>
          <p:nvPr/>
        </p:nvGrpSpPr>
        <p:grpSpPr bwMode="auto">
          <a:xfrm>
            <a:off x="7375398" y="4390478"/>
            <a:ext cx="1371600" cy="762000"/>
            <a:chOff x="4032" y="1776"/>
            <a:chExt cx="864" cy="906"/>
          </a:xfrm>
        </p:grpSpPr>
        <p:pic>
          <p:nvPicPr>
            <p:cNvPr id="44056" name="Picture 6">
              <a:extLst>
                <a:ext uri="{FF2B5EF4-FFF2-40B4-BE49-F238E27FC236}">
                  <a16:creationId xmlns:a16="http://schemas.microsoft.com/office/drawing/2014/main" id="{109CA2FB-0C75-4200-A98C-D65EA83E0798}"/>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76" y="1776"/>
              <a:ext cx="72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57" name="WordArt 7">
              <a:extLst>
                <a:ext uri="{FF2B5EF4-FFF2-40B4-BE49-F238E27FC236}">
                  <a16:creationId xmlns:a16="http://schemas.microsoft.com/office/drawing/2014/main" id="{D8D2528B-FE72-4F71-8955-0C225519CAFA}"/>
                </a:ext>
              </a:extLst>
            </p:cNvPr>
            <p:cNvSpPr>
              <a:spLocks noChangeArrowheads="1" noChangeShapeType="1" noTextEdit="1"/>
            </p:cNvSpPr>
            <p:nvPr/>
          </p:nvSpPr>
          <p:spPr bwMode="auto">
            <a:xfrm>
              <a:off x="4032" y="2160"/>
              <a:ext cx="150" cy="522"/>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S</a:t>
              </a:r>
            </a:p>
          </p:txBody>
        </p:sp>
      </p:grpSp>
      <p:grpSp>
        <p:nvGrpSpPr>
          <p:cNvPr id="195592" name="Group 8">
            <a:extLst>
              <a:ext uri="{FF2B5EF4-FFF2-40B4-BE49-F238E27FC236}">
                <a16:creationId xmlns:a16="http://schemas.microsoft.com/office/drawing/2014/main" id="{F403CDCF-9A8E-4F53-B614-D56624AA093F}"/>
              </a:ext>
            </a:extLst>
          </p:cNvPr>
          <p:cNvGrpSpPr>
            <a:grpSpLocks/>
          </p:cNvGrpSpPr>
          <p:nvPr/>
        </p:nvGrpSpPr>
        <p:grpSpPr bwMode="auto">
          <a:xfrm>
            <a:off x="7672387" y="5230467"/>
            <a:ext cx="1143000" cy="838200"/>
            <a:chOff x="4032" y="1776"/>
            <a:chExt cx="864" cy="906"/>
          </a:xfrm>
        </p:grpSpPr>
        <p:pic>
          <p:nvPicPr>
            <p:cNvPr id="44054" name="Picture 9">
              <a:extLst>
                <a:ext uri="{FF2B5EF4-FFF2-40B4-BE49-F238E27FC236}">
                  <a16:creationId xmlns:a16="http://schemas.microsoft.com/office/drawing/2014/main" id="{8147C08D-9F7E-45B4-8534-643437412CE8}"/>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76" y="1776"/>
              <a:ext cx="72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55" name="WordArt 10">
              <a:extLst>
                <a:ext uri="{FF2B5EF4-FFF2-40B4-BE49-F238E27FC236}">
                  <a16:creationId xmlns:a16="http://schemas.microsoft.com/office/drawing/2014/main" id="{01879EAB-7D84-4537-A48D-667E629C6B4F}"/>
                </a:ext>
              </a:extLst>
            </p:cNvPr>
            <p:cNvSpPr>
              <a:spLocks noChangeArrowheads="1" noChangeShapeType="1" noTextEdit="1"/>
            </p:cNvSpPr>
            <p:nvPr/>
          </p:nvSpPr>
          <p:spPr bwMode="auto">
            <a:xfrm>
              <a:off x="4032" y="2160"/>
              <a:ext cx="150" cy="522"/>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S</a:t>
              </a:r>
            </a:p>
          </p:txBody>
        </p:sp>
      </p:grpSp>
      <p:sp>
        <p:nvSpPr>
          <p:cNvPr id="195595" name="WordArt 11">
            <a:extLst>
              <a:ext uri="{FF2B5EF4-FFF2-40B4-BE49-F238E27FC236}">
                <a16:creationId xmlns:a16="http://schemas.microsoft.com/office/drawing/2014/main" id="{AAB8D4C2-3022-4D96-A896-EB0DC4916F7D}"/>
              </a:ext>
            </a:extLst>
          </p:cNvPr>
          <p:cNvSpPr>
            <a:spLocks noChangeArrowheads="1" noChangeShapeType="1" noTextEdit="1"/>
          </p:cNvSpPr>
          <p:nvPr/>
        </p:nvSpPr>
        <p:spPr bwMode="auto">
          <a:xfrm>
            <a:off x="228600" y="2751137"/>
            <a:ext cx="32861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A</a:t>
            </a:r>
          </a:p>
        </p:txBody>
      </p:sp>
      <p:sp>
        <p:nvSpPr>
          <p:cNvPr id="195596" name="WordArt 12">
            <a:extLst>
              <a:ext uri="{FF2B5EF4-FFF2-40B4-BE49-F238E27FC236}">
                <a16:creationId xmlns:a16="http://schemas.microsoft.com/office/drawing/2014/main" id="{3D254BE4-CBB4-4862-A907-AAF61009B8C8}"/>
              </a:ext>
            </a:extLst>
          </p:cNvPr>
          <p:cNvSpPr>
            <a:spLocks noChangeArrowheads="1" noChangeShapeType="1" noTextEdit="1"/>
          </p:cNvSpPr>
          <p:nvPr/>
        </p:nvSpPr>
        <p:spPr bwMode="auto">
          <a:xfrm>
            <a:off x="228600" y="3741737"/>
            <a:ext cx="32861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B</a:t>
            </a:r>
          </a:p>
        </p:txBody>
      </p:sp>
      <p:sp>
        <p:nvSpPr>
          <p:cNvPr id="195597" name="WordArt 13">
            <a:extLst>
              <a:ext uri="{FF2B5EF4-FFF2-40B4-BE49-F238E27FC236}">
                <a16:creationId xmlns:a16="http://schemas.microsoft.com/office/drawing/2014/main" id="{DC76BC93-27B7-48CA-BF11-FF232C23DA3A}"/>
              </a:ext>
            </a:extLst>
          </p:cNvPr>
          <p:cNvSpPr>
            <a:spLocks noChangeArrowheads="1" noChangeShapeType="1" noTextEdit="1"/>
          </p:cNvSpPr>
          <p:nvPr/>
        </p:nvSpPr>
        <p:spPr bwMode="auto">
          <a:xfrm>
            <a:off x="228600" y="4732338"/>
            <a:ext cx="328613" cy="411162"/>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C</a:t>
            </a:r>
          </a:p>
        </p:txBody>
      </p:sp>
      <p:sp>
        <p:nvSpPr>
          <p:cNvPr id="195598" name="WordArt 14">
            <a:extLst>
              <a:ext uri="{FF2B5EF4-FFF2-40B4-BE49-F238E27FC236}">
                <a16:creationId xmlns:a16="http://schemas.microsoft.com/office/drawing/2014/main" id="{708AC3CB-A692-4317-A54F-CD3BEE3C3909}"/>
              </a:ext>
            </a:extLst>
          </p:cNvPr>
          <p:cNvSpPr>
            <a:spLocks noChangeArrowheads="1" noChangeShapeType="1" noTextEdit="1"/>
          </p:cNvSpPr>
          <p:nvPr/>
        </p:nvSpPr>
        <p:spPr bwMode="auto">
          <a:xfrm>
            <a:off x="228600" y="5791200"/>
            <a:ext cx="32861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D</a:t>
            </a:r>
          </a:p>
        </p:txBody>
      </p:sp>
      <p:sp>
        <p:nvSpPr>
          <p:cNvPr id="44043" name="Text Box 15">
            <a:extLst>
              <a:ext uri="{FF2B5EF4-FFF2-40B4-BE49-F238E27FC236}">
                <a16:creationId xmlns:a16="http://schemas.microsoft.com/office/drawing/2014/main" id="{F712B62E-7BE0-4E4D-B3B8-9ECADB384A87}"/>
              </a:ext>
            </a:extLst>
          </p:cNvPr>
          <p:cNvSpPr txBox="1">
            <a:spLocks noChangeArrowheads="1"/>
          </p:cNvSpPr>
          <p:nvPr/>
        </p:nvSpPr>
        <p:spPr bwMode="auto">
          <a:xfrm>
            <a:off x="1957388" y="0"/>
            <a:ext cx="708660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ts val="0"/>
              </a:spcBef>
              <a:buFontTx/>
              <a:buNone/>
            </a:pPr>
            <a:r>
              <a:rPr lang="en-US" altLang="en-US" b="1" u="sng">
                <a:solidFill>
                  <a:srgbClr val="FF33CC"/>
                </a:solidFill>
                <a:latin typeface="Times New Roman" panose="02020603050405020304" pitchFamily="18" charset="0"/>
                <a:cs typeface="Times New Roman" panose="02020603050405020304" pitchFamily="18" charset="0"/>
              </a:rPr>
              <a:t>Câu 3:</a:t>
            </a:r>
            <a:r>
              <a:rPr lang="en-US" altLang="en-US" sz="1800">
                <a:latin typeface="Times New Roman" panose="02020603050405020304" pitchFamily="18" charset="0"/>
                <a:cs typeface="Times New Roman" panose="02020603050405020304" pitchFamily="18" charset="0"/>
              </a:rPr>
              <a:t> </a:t>
            </a:r>
            <a:r>
              <a:rPr lang="en-US" b="1">
                <a:solidFill>
                  <a:srgbClr val="FF33CC"/>
                </a:solidFill>
                <a:latin typeface="Times New Roman" panose="02020603050405020304" pitchFamily="18" charset="0"/>
                <a:cs typeface="Times New Roman" panose="02020603050405020304" pitchFamily="18" charset="0"/>
              </a:rPr>
              <a:t>Câu hỏi 3 tr 234: </a:t>
            </a:r>
            <a:r>
              <a:rPr lang="en-US" b="1">
                <a:solidFill>
                  <a:srgbClr val="C00000"/>
                </a:solidFill>
                <a:latin typeface="Times New Roman" panose="02020603050405020304" pitchFamily="18" charset="0"/>
                <a:cs typeface="Times New Roman" panose="02020603050405020304" pitchFamily="18" charset="0"/>
              </a:rPr>
              <a:t>"Những nguyên nhân nào làm cho nồng độ CO2 trong bầu khí quyển tăng? Nêu hậu quả và cách hạn chế “</a:t>
            </a:r>
            <a:r>
              <a:rPr lang="en-US" b="1">
                <a:solidFill>
                  <a:srgbClr val="FF33CC"/>
                </a:solidFill>
                <a:latin typeface="Times New Roman" panose="02020603050405020304" pitchFamily="18" charset="0"/>
                <a:cs typeface="Times New Roman" panose="02020603050405020304" pitchFamily="18" charset="0"/>
              </a:rPr>
              <a:t>. Câu này có ở quyển sách nào sau đây:</a:t>
            </a:r>
            <a:endParaRPr lang="en-US" altLang="en-US" b="1">
              <a:solidFill>
                <a:srgbClr val="FF33CC"/>
              </a:solidFill>
              <a:latin typeface="Times New Roman" panose="02020603050405020304" pitchFamily="18" charset="0"/>
              <a:cs typeface="Times New Roman" panose="02020603050405020304" pitchFamily="18" charset="0"/>
            </a:endParaRPr>
          </a:p>
        </p:txBody>
      </p:sp>
      <p:sp>
        <p:nvSpPr>
          <p:cNvPr id="44044" name="Text Box 16">
            <a:extLst>
              <a:ext uri="{FF2B5EF4-FFF2-40B4-BE49-F238E27FC236}">
                <a16:creationId xmlns:a16="http://schemas.microsoft.com/office/drawing/2014/main" id="{A051A61C-6E85-4D1B-985A-97751B5AF984}"/>
              </a:ext>
            </a:extLst>
          </p:cNvPr>
          <p:cNvSpPr txBox="1">
            <a:spLocks noChangeArrowheads="1"/>
          </p:cNvSpPr>
          <p:nvPr/>
        </p:nvSpPr>
        <p:spPr bwMode="auto">
          <a:xfrm>
            <a:off x="609600" y="2438400"/>
            <a:ext cx="6477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3000" b="1">
                <a:solidFill>
                  <a:srgbClr val="0000FF"/>
                </a:solidFill>
                <a:latin typeface="Times New Roman" panose="02020603050405020304" pitchFamily="18" charset="0"/>
                <a:cs typeface="Times New Roman" panose="02020603050405020304" pitchFamily="18" charset="0"/>
              </a:rPr>
              <a:t>Phương pháp giải các dạng toán khó SINH HỌC 12</a:t>
            </a:r>
            <a:endParaRPr lang="en-US" altLang="en-US" sz="3000" b="1">
              <a:solidFill>
                <a:srgbClr val="0000FF"/>
              </a:solidFill>
              <a:latin typeface="Times New Roman" panose="02020603050405020304" pitchFamily="18" charset="0"/>
              <a:cs typeface="Times New Roman" panose="02020603050405020304" pitchFamily="18" charset="0"/>
            </a:endParaRPr>
          </a:p>
        </p:txBody>
      </p:sp>
      <p:sp>
        <p:nvSpPr>
          <p:cNvPr id="44045" name="Text Box 17">
            <a:extLst>
              <a:ext uri="{FF2B5EF4-FFF2-40B4-BE49-F238E27FC236}">
                <a16:creationId xmlns:a16="http://schemas.microsoft.com/office/drawing/2014/main" id="{3DA5F163-94F2-4BBA-B353-8D4882873469}"/>
              </a:ext>
            </a:extLst>
          </p:cNvPr>
          <p:cNvSpPr txBox="1">
            <a:spLocks noChangeArrowheads="1"/>
          </p:cNvSpPr>
          <p:nvPr/>
        </p:nvSpPr>
        <p:spPr bwMode="auto">
          <a:xfrm>
            <a:off x="609600" y="5295900"/>
            <a:ext cx="73152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eaLnBrk="1" hangingPunct="1">
              <a:spcBef>
                <a:spcPct val="50000"/>
              </a:spcBef>
              <a:buFontTx/>
              <a:buNone/>
              <a:defRPr sz="3000" b="1">
                <a:solidFill>
                  <a:srgbClr val="0000FF"/>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t>Phương pháp giải SINH HỌC 12 các phần Quy luật di truyền: …; Di truyền học: …</a:t>
            </a:r>
            <a:endParaRPr lang="en-US" altLang="en-US"/>
          </a:p>
        </p:txBody>
      </p:sp>
      <p:sp>
        <p:nvSpPr>
          <p:cNvPr id="44046" name="Text Box 18">
            <a:extLst>
              <a:ext uri="{FF2B5EF4-FFF2-40B4-BE49-F238E27FC236}">
                <a16:creationId xmlns:a16="http://schemas.microsoft.com/office/drawing/2014/main" id="{33573EF6-3DC6-44E6-991A-551EDCC98D4F}"/>
              </a:ext>
            </a:extLst>
          </p:cNvPr>
          <p:cNvSpPr txBox="1">
            <a:spLocks noChangeArrowheads="1"/>
          </p:cNvSpPr>
          <p:nvPr/>
        </p:nvSpPr>
        <p:spPr bwMode="auto">
          <a:xfrm>
            <a:off x="609600" y="3390900"/>
            <a:ext cx="611187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eaLnBrk="1" hangingPunct="1">
              <a:spcBef>
                <a:spcPct val="50000"/>
              </a:spcBef>
              <a:buFontTx/>
              <a:buNone/>
              <a:defRPr sz="3000" b="1">
                <a:solidFill>
                  <a:srgbClr val="0000FF"/>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t>Hướng dẫn học và giải chi tiết SINH HỌC 12 </a:t>
            </a:r>
            <a:endParaRPr lang="en-US" altLang="en-US"/>
          </a:p>
        </p:txBody>
      </p:sp>
      <p:sp>
        <p:nvSpPr>
          <p:cNvPr id="44047" name="Text Box 19">
            <a:extLst>
              <a:ext uri="{FF2B5EF4-FFF2-40B4-BE49-F238E27FC236}">
                <a16:creationId xmlns:a16="http://schemas.microsoft.com/office/drawing/2014/main" id="{918F79D1-19BE-4F7B-86EF-23F470A9732C}"/>
              </a:ext>
            </a:extLst>
          </p:cNvPr>
          <p:cNvSpPr txBox="1">
            <a:spLocks noChangeArrowheads="1"/>
          </p:cNvSpPr>
          <p:nvPr/>
        </p:nvSpPr>
        <p:spPr bwMode="auto">
          <a:xfrm>
            <a:off x="609600" y="4381500"/>
            <a:ext cx="7010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eaLnBrk="1" hangingPunct="1">
              <a:spcBef>
                <a:spcPct val="50000"/>
              </a:spcBef>
              <a:buFontTx/>
              <a:buNone/>
              <a:defRPr sz="3000" b="1">
                <a:solidFill>
                  <a:srgbClr val="0000FF"/>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t>Kiểm tra đánh giá thường xuyên và định kì môn SINH HỌC</a:t>
            </a:r>
            <a:endParaRPr lang="en-US" altLang="en-US"/>
          </a:p>
        </p:txBody>
      </p:sp>
      <p:grpSp>
        <p:nvGrpSpPr>
          <p:cNvPr id="195604" name="Group 20">
            <a:extLst>
              <a:ext uri="{FF2B5EF4-FFF2-40B4-BE49-F238E27FC236}">
                <a16:creationId xmlns:a16="http://schemas.microsoft.com/office/drawing/2014/main" id="{A0CE4075-9902-4CFC-8EFD-BAC230F14FE8}"/>
              </a:ext>
            </a:extLst>
          </p:cNvPr>
          <p:cNvGrpSpPr>
            <a:grpSpLocks/>
          </p:cNvGrpSpPr>
          <p:nvPr/>
        </p:nvGrpSpPr>
        <p:grpSpPr bwMode="auto">
          <a:xfrm>
            <a:off x="7124700" y="3095341"/>
            <a:ext cx="1447800" cy="1390650"/>
            <a:chOff x="4620" y="816"/>
            <a:chExt cx="912" cy="876"/>
          </a:xfrm>
        </p:grpSpPr>
        <p:pic>
          <p:nvPicPr>
            <p:cNvPr id="44052" name="Picture 21">
              <a:extLst>
                <a:ext uri="{FF2B5EF4-FFF2-40B4-BE49-F238E27FC236}">
                  <a16:creationId xmlns:a16="http://schemas.microsoft.com/office/drawing/2014/main" id="{8B4CBFF2-9E46-4CDC-B9C1-9BA6F372678D}"/>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56" y="816"/>
              <a:ext cx="876" cy="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53" name="WordArt 22">
              <a:extLst>
                <a:ext uri="{FF2B5EF4-FFF2-40B4-BE49-F238E27FC236}">
                  <a16:creationId xmlns:a16="http://schemas.microsoft.com/office/drawing/2014/main" id="{CFF417D9-8A1A-4D37-B572-7FCB26FC465E}"/>
                </a:ext>
              </a:extLst>
            </p:cNvPr>
            <p:cNvSpPr>
              <a:spLocks noChangeArrowheads="1" noChangeShapeType="1" noTextEdit="1"/>
            </p:cNvSpPr>
            <p:nvPr/>
          </p:nvSpPr>
          <p:spPr bwMode="auto">
            <a:xfrm>
              <a:off x="4620" y="1200"/>
              <a:ext cx="172" cy="241"/>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Đ</a:t>
              </a:r>
            </a:p>
          </p:txBody>
        </p:sp>
      </p:grpSp>
      <p:grpSp>
        <p:nvGrpSpPr>
          <p:cNvPr id="195607" name="Group 23">
            <a:extLst>
              <a:ext uri="{FF2B5EF4-FFF2-40B4-BE49-F238E27FC236}">
                <a16:creationId xmlns:a16="http://schemas.microsoft.com/office/drawing/2014/main" id="{AAD9DC03-8EFD-4F76-A37F-18D8482548B5}"/>
              </a:ext>
            </a:extLst>
          </p:cNvPr>
          <p:cNvGrpSpPr>
            <a:grpSpLocks/>
          </p:cNvGrpSpPr>
          <p:nvPr/>
        </p:nvGrpSpPr>
        <p:grpSpPr bwMode="auto">
          <a:xfrm>
            <a:off x="6721475" y="2295241"/>
            <a:ext cx="1581150" cy="647700"/>
            <a:chOff x="4464" y="1090"/>
            <a:chExt cx="996" cy="408"/>
          </a:xfrm>
        </p:grpSpPr>
        <p:sp>
          <p:nvSpPr>
            <p:cNvPr id="44050" name="WordArt 24">
              <a:extLst>
                <a:ext uri="{FF2B5EF4-FFF2-40B4-BE49-F238E27FC236}">
                  <a16:creationId xmlns:a16="http://schemas.microsoft.com/office/drawing/2014/main" id="{CCBAD45C-A80C-4369-BC04-2274212D79B2}"/>
                </a:ext>
              </a:extLst>
            </p:cNvPr>
            <p:cNvSpPr>
              <a:spLocks noChangeArrowheads="1" noChangeShapeType="1" noTextEdit="1"/>
            </p:cNvSpPr>
            <p:nvPr/>
          </p:nvSpPr>
          <p:spPr bwMode="auto">
            <a:xfrm>
              <a:off x="4464" y="1211"/>
              <a:ext cx="158" cy="277"/>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S</a:t>
              </a:r>
            </a:p>
          </p:txBody>
        </p:sp>
        <p:pic>
          <p:nvPicPr>
            <p:cNvPr id="44051" name="Picture 25">
              <a:extLst>
                <a:ext uri="{FF2B5EF4-FFF2-40B4-BE49-F238E27FC236}">
                  <a16:creationId xmlns:a16="http://schemas.microsoft.com/office/drawing/2014/main" id="{80ABE8FE-F973-43DD-80E6-EEFFB0B3307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9" y="1090"/>
              <a:ext cx="951" cy="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repeatCount="indefinite" fill="hold" nodeType="withEffect">
                                  <p:stCondLst>
                                    <p:cond delay="0"/>
                                  </p:stCondLst>
                                  <p:childTnLst>
                                    <p:set>
                                      <p:cBhvr>
                                        <p:cTn id="6" dur="1" fill="hold">
                                          <p:stCondLst>
                                            <p:cond delay="0"/>
                                          </p:stCondLst>
                                        </p:cTn>
                                        <p:tgtEl>
                                          <p:spTgt spid="195588"/>
                                        </p:tgtEl>
                                        <p:attrNameLst>
                                          <p:attrName>style.visibility</p:attrName>
                                        </p:attrNameLst>
                                      </p:cBhvr>
                                      <p:to>
                                        <p:strVal val="visible"/>
                                      </p:to>
                                    </p:set>
                                    <p:anim calcmode="lin" valueType="num">
                                      <p:cBhvr>
                                        <p:cTn id="7" dur="5000" fill="hold"/>
                                        <p:tgtEl>
                                          <p:spTgt spid="195588"/>
                                        </p:tgtEl>
                                        <p:attrNameLst>
                                          <p:attrName>ppt_w</p:attrName>
                                        </p:attrNameLst>
                                      </p:cBhvr>
                                      <p:tavLst>
                                        <p:tav tm="0" fmla="#ppt_w*sin(2.5*pi*$)">
                                          <p:val>
                                            <p:fltVal val="0"/>
                                          </p:val>
                                        </p:tav>
                                        <p:tav tm="100000">
                                          <p:val>
                                            <p:fltVal val="1"/>
                                          </p:val>
                                        </p:tav>
                                      </p:tavLst>
                                    </p:anim>
                                    <p:anim calcmode="lin" valueType="num">
                                      <p:cBhvr>
                                        <p:cTn id="8" dur="5000" fill="hold"/>
                                        <p:tgtEl>
                                          <p:spTgt spid="19558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195595"/>
                    </p:tgtEl>
                  </p:cond>
                </p:stCondLst>
                <p:endSync evt="end" delay="0">
                  <p:rtn val="all"/>
                </p:endSync>
                <p:childTnLst>
                  <p:par>
                    <p:cTn id="10" fill="hold" nodeType="clickPar">
                      <p:stCondLst>
                        <p:cond delay="0"/>
                      </p:stCondLst>
                      <p:childTnLst>
                        <p:par>
                          <p:cTn id="11" fill="hold" nodeType="withGroup">
                            <p:stCondLst>
                              <p:cond delay="0"/>
                            </p:stCondLst>
                            <p:childTnLst>
                              <p:par>
                                <p:cTn id="12" presetID="7" presetClass="entr" presetSubtype="8" fill="hold" nodeType="clickEffect">
                                  <p:stCondLst>
                                    <p:cond delay="0"/>
                                  </p:stCondLst>
                                  <p:childTnLst>
                                    <p:set>
                                      <p:cBhvr>
                                        <p:cTn id="13" dur="1" fill="hold">
                                          <p:stCondLst>
                                            <p:cond delay="0"/>
                                          </p:stCondLst>
                                        </p:cTn>
                                        <p:tgtEl>
                                          <p:spTgt spid="195607"/>
                                        </p:tgtEl>
                                        <p:attrNameLst>
                                          <p:attrName>style.visibility</p:attrName>
                                        </p:attrNameLst>
                                      </p:cBhvr>
                                      <p:to>
                                        <p:strVal val="visible"/>
                                      </p:to>
                                    </p:set>
                                    <p:anim calcmode="lin" valueType="num">
                                      <p:cBhvr additive="base">
                                        <p:cTn id="14" dur="3000" fill="hold"/>
                                        <p:tgtEl>
                                          <p:spTgt spid="195607"/>
                                        </p:tgtEl>
                                        <p:attrNameLst>
                                          <p:attrName>ppt_x</p:attrName>
                                        </p:attrNameLst>
                                      </p:cBhvr>
                                      <p:tavLst>
                                        <p:tav tm="0">
                                          <p:val>
                                            <p:strVal val="0-#ppt_w/2"/>
                                          </p:val>
                                        </p:tav>
                                        <p:tav tm="100000">
                                          <p:val>
                                            <p:strVal val="#ppt_x"/>
                                          </p:val>
                                        </p:tav>
                                      </p:tavLst>
                                    </p:anim>
                                    <p:anim calcmode="lin" valueType="num">
                                      <p:cBhvr additive="base">
                                        <p:cTn id="15" dur="3000" fill="hold"/>
                                        <p:tgtEl>
                                          <p:spTgt spid="195607"/>
                                        </p:tgtEl>
                                        <p:attrNameLst>
                                          <p:attrName>ppt_y</p:attrName>
                                        </p:attrNameLst>
                                      </p:cBhvr>
                                      <p:tavLst>
                                        <p:tav tm="0">
                                          <p:val>
                                            <p:strVal val="#ppt_y"/>
                                          </p:val>
                                        </p:tav>
                                        <p:tav tm="100000">
                                          <p:val>
                                            <p:strVal val="#ppt_y"/>
                                          </p:val>
                                        </p:tav>
                                      </p:tavLst>
                                    </p:anim>
                                  </p:childTnLst>
                                </p:cTn>
                              </p:par>
                            </p:childTnLst>
                          </p:cTn>
                        </p:par>
                      </p:childTnLst>
                    </p:cTn>
                  </p:par>
                </p:childTnLst>
              </p:cTn>
              <p:nextCondLst>
                <p:cond evt="onClick" delay="0">
                  <p:tgtEl>
                    <p:spTgt spid="195595"/>
                  </p:tgtEl>
                </p:cond>
              </p:nextCondLst>
            </p:seq>
            <p:seq concurrent="1" nextAc="seek">
              <p:cTn id="16" restart="whenNotActive" fill="hold" evtFilter="cancelBubble" nodeType="interactiveSeq">
                <p:stCondLst>
                  <p:cond evt="onClick" delay="0">
                    <p:tgtEl>
                      <p:spTgt spid="195596"/>
                    </p:tgtEl>
                  </p:cond>
                </p:stCondLst>
                <p:endSync evt="end" delay="0">
                  <p:rtn val="all"/>
                </p:endSync>
                <p:childTnLst>
                  <p:par>
                    <p:cTn id="17" fill="hold" nodeType="clickPar">
                      <p:stCondLst>
                        <p:cond delay="0"/>
                      </p:stCondLst>
                      <p:childTnLst>
                        <p:par>
                          <p:cTn id="18" fill="hold" nodeType="withGroup">
                            <p:stCondLst>
                              <p:cond delay="0"/>
                            </p:stCondLst>
                            <p:childTnLst>
                              <p:par>
                                <p:cTn id="19" presetID="6" presetClass="entr" presetSubtype="32" fill="hold" nodeType="clickEffect">
                                  <p:stCondLst>
                                    <p:cond delay="0"/>
                                  </p:stCondLst>
                                  <p:childTnLst>
                                    <p:set>
                                      <p:cBhvr>
                                        <p:cTn id="20" dur="1" fill="hold">
                                          <p:stCondLst>
                                            <p:cond delay="0"/>
                                          </p:stCondLst>
                                        </p:cTn>
                                        <p:tgtEl>
                                          <p:spTgt spid="195604"/>
                                        </p:tgtEl>
                                        <p:attrNameLst>
                                          <p:attrName>style.visibility</p:attrName>
                                        </p:attrNameLst>
                                      </p:cBhvr>
                                      <p:to>
                                        <p:strVal val="visible"/>
                                      </p:to>
                                    </p:set>
                                    <p:animEffect transition="in" filter="circle(out)">
                                      <p:cBhvr>
                                        <p:cTn id="21" dur="2000"/>
                                        <p:tgtEl>
                                          <p:spTgt spid="195604"/>
                                        </p:tgtEl>
                                      </p:cBhvr>
                                    </p:animEffect>
                                  </p:childTnLst>
                                </p:cTn>
                              </p:par>
                            </p:childTnLst>
                          </p:cTn>
                        </p:par>
                      </p:childTnLst>
                    </p:cTn>
                  </p:par>
                </p:childTnLst>
              </p:cTn>
              <p:nextCondLst>
                <p:cond evt="onClick" delay="0">
                  <p:tgtEl>
                    <p:spTgt spid="195596"/>
                  </p:tgtEl>
                </p:cond>
              </p:nextCondLst>
            </p:seq>
            <p:seq concurrent="1" nextAc="seek">
              <p:cTn id="22" restart="whenNotActive" fill="hold" evtFilter="cancelBubble" nodeType="interactiveSeq">
                <p:stCondLst>
                  <p:cond evt="onClick" delay="0">
                    <p:tgtEl>
                      <p:spTgt spid="195597"/>
                    </p:tgtEl>
                  </p:cond>
                </p:stCondLst>
                <p:endSync evt="end" delay="0">
                  <p:rtn val="all"/>
                </p:endSync>
                <p:childTnLst>
                  <p:par>
                    <p:cTn id="23" fill="hold" nodeType="clickPar">
                      <p:stCondLst>
                        <p:cond delay="0"/>
                      </p:stCondLst>
                      <p:childTnLst>
                        <p:par>
                          <p:cTn id="24" fill="hold" nodeType="withGroup">
                            <p:stCondLst>
                              <p:cond delay="0"/>
                            </p:stCondLst>
                            <p:childTnLst>
                              <p:par>
                                <p:cTn id="25" presetID="7" presetClass="entr" presetSubtype="8" fill="hold" nodeType="clickEffect">
                                  <p:stCondLst>
                                    <p:cond delay="0"/>
                                  </p:stCondLst>
                                  <p:childTnLst>
                                    <p:set>
                                      <p:cBhvr>
                                        <p:cTn id="26" dur="1" fill="hold">
                                          <p:stCondLst>
                                            <p:cond delay="0"/>
                                          </p:stCondLst>
                                        </p:cTn>
                                        <p:tgtEl>
                                          <p:spTgt spid="195589"/>
                                        </p:tgtEl>
                                        <p:attrNameLst>
                                          <p:attrName>style.visibility</p:attrName>
                                        </p:attrNameLst>
                                      </p:cBhvr>
                                      <p:to>
                                        <p:strVal val="visible"/>
                                      </p:to>
                                    </p:set>
                                    <p:anim calcmode="lin" valueType="num">
                                      <p:cBhvr additive="base">
                                        <p:cTn id="27" dur="3000" fill="hold"/>
                                        <p:tgtEl>
                                          <p:spTgt spid="195589"/>
                                        </p:tgtEl>
                                        <p:attrNameLst>
                                          <p:attrName>ppt_x</p:attrName>
                                        </p:attrNameLst>
                                      </p:cBhvr>
                                      <p:tavLst>
                                        <p:tav tm="0">
                                          <p:val>
                                            <p:strVal val="0-#ppt_w/2"/>
                                          </p:val>
                                        </p:tav>
                                        <p:tav tm="100000">
                                          <p:val>
                                            <p:strVal val="#ppt_x"/>
                                          </p:val>
                                        </p:tav>
                                      </p:tavLst>
                                    </p:anim>
                                    <p:anim calcmode="lin" valueType="num">
                                      <p:cBhvr additive="base">
                                        <p:cTn id="28" dur="3000" fill="hold"/>
                                        <p:tgtEl>
                                          <p:spTgt spid="195589"/>
                                        </p:tgtEl>
                                        <p:attrNameLst>
                                          <p:attrName>ppt_y</p:attrName>
                                        </p:attrNameLst>
                                      </p:cBhvr>
                                      <p:tavLst>
                                        <p:tav tm="0">
                                          <p:val>
                                            <p:strVal val="#ppt_y"/>
                                          </p:val>
                                        </p:tav>
                                        <p:tav tm="100000">
                                          <p:val>
                                            <p:strVal val="#ppt_y"/>
                                          </p:val>
                                        </p:tav>
                                      </p:tavLst>
                                    </p:anim>
                                  </p:childTnLst>
                                </p:cTn>
                              </p:par>
                            </p:childTnLst>
                          </p:cTn>
                        </p:par>
                      </p:childTnLst>
                    </p:cTn>
                  </p:par>
                </p:childTnLst>
              </p:cTn>
              <p:nextCondLst>
                <p:cond evt="onClick" delay="0">
                  <p:tgtEl>
                    <p:spTgt spid="195597"/>
                  </p:tgtEl>
                </p:cond>
              </p:nextCondLst>
            </p:seq>
            <p:seq concurrent="1" nextAc="seek">
              <p:cTn id="29" restart="whenNotActive" fill="hold" evtFilter="cancelBubble" nodeType="interactiveSeq">
                <p:stCondLst>
                  <p:cond evt="onClick" delay="0">
                    <p:tgtEl>
                      <p:spTgt spid="195598"/>
                    </p:tgtEl>
                  </p:cond>
                </p:stCondLst>
                <p:endSync evt="end" delay="0">
                  <p:rtn val="all"/>
                </p:endSync>
                <p:childTnLst>
                  <p:par>
                    <p:cTn id="30" fill="hold" nodeType="clickPar">
                      <p:stCondLst>
                        <p:cond delay="0"/>
                      </p:stCondLst>
                      <p:childTnLst>
                        <p:par>
                          <p:cTn id="31" fill="hold" nodeType="withGroup">
                            <p:stCondLst>
                              <p:cond delay="0"/>
                            </p:stCondLst>
                            <p:childTnLst>
                              <p:par>
                                <p:cTn id="32" presetID="7" presetClass="entr" presetSubtype="8" fill="hold" nodeType="clickEffect">
                                  <p:stCondLst>
                                    <p:cond delay="0"/>
                                  </p:stCondLst>
                                  <p:childTnLst>
                                    <p:set>
                                      <p:cBhvr>
                                        <p:cTn id="33" dur="1" fill="hold">
                                          <p:stCondLst>
                                            <p:cond delay="0"/>
                                          </p:stCondLst>
                                        </p:cTn>
                                        <p:tgtEl>
                                          <p:spTgt spid="195592"/>
                                        </p:tgtEl>
                                        <p:attrNameLst>
                                          <p:attrName>style.visibility</p:attrName>
                                        </p:attrNameLst>
                                      </p:cBhvr>
                                      <p:to>
                                        <p:strVal val="visible"/>
                                      </p:to>
                                    </p:set>
                                    <p:anim calcmode="lin" valueType="num">
                                      <p:cBhvr additive="base">
                                        <p:cTn id="34" dur="3000" fill="hold"/>
                                        <p:tgtEl>
                                          <p:spTgt spid="195592"/>
                                        </p:tgtEl>
                                        <p:attrNameLst>
                                          <p:attrName>ppt_x</p:attrName>
                                        </p:attrNameLst>
                                      </p:cBhvr>
                                      <p:tavLst>
                                        <p:tav tm="0">
                                          <p:val>
                                            <p:strVal val="0-#ppt_w/2"/>
                                          </p:val>
                                        </p:tav>
                                        <p:tav tm="100000">
                                          <p:val>
                                            <p:strVal val="#ppt_x"/>
                                          </p:val>
                                        </p:tav>
                                      </p:tavLst>
                                    </p:anim>
                                    <p:anim calcmode="lin" valueType="num">
                                      <p:cBhvr additive="base">
                                        <p:cTn id="35" dur="3000" fill="hold"/>
                                        <p:tgtEl>
                                          <p:spTgt spid="195592"/>
                                        </p:tgtEl>
                                        <p:attrNameLst>
                                          <p:attrName>ppt_y</p:attrName>
                                        </p:attrNameLst>
                                      </p:cBhvr>
                                      <p:tavLst>
                                        <p:tav tm="0">
                                          <p:val>
                                            <p:strVal val="#ppt_y"/>
                                          </p:val>
                                        </p:tav>
                                        <p:tav tm="100000">
                                          <p:val>
                                            <p:strVal val="#ppt_y"/>
                                          </p:val>
                                        </p:tav>
                                      </p:tavLst>
                                    </p:anim>
                                  </p:childTnLst>
                                </p:cTn>
                              </p:par>
                            </p:childTnLst>
                          </p:cTn>
                        </p:par>
                      </p:childTnLst>
                    </p:cTn>
                  </p:par>
                </p:childTnLst>
              </p:cTn>
              <p:nextCondLst>
                <p:cond evt="onClick" delay="0">
                  <p:tgtEl>
                    <p:spTgt spid="195598"/>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815300A7-F564-4B53-BE7A-D04AB1D32522}"/>
              </a:ext>
            </a:extLst>
          </p:cNvPr>
          <p:cNvSpPr>
            <a:spLocks noChangeArrowheads="1"/>
          </p:cNvSpPr>
          <p:nvPr/>
        </p:nvSpPr>
        <p:spPr bwMode="auto">
          <a:xfrm>
            <a:off x="0" y="0"/>
            <a:ext cx="1828800" cy="1371600"/>
          </a:xfrm>
          <a:prstGeom prst="rect">
            <a:avLst/>
          </a:prstGeom>
          <a:gradFill rotWithShape="0">
            <a:gsLst>
              <a:gs pos="0">
                <a:schemeClr val="bg1"/>
              </a:gs>
              <a:gs pos="100000">
                <a:srgbClr val="66003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2400" b="1">
              <a:latin typeface="Times New Roman" panose="02020603050405020304" pitchFamily="18" charset="0"/>
              <a:cs typeface="Times New Roman" panose="02020603050405020304" pitchFamily="18" charset="0"/>
            </a:endParaRPr>
          </a:p>
        </p:txBody>
      </p:sp>
      <p:pic>
        <p:nvPicPr>
          <p:cNvPr id="43011" name="Picture 3">
            <a:extLst>
              <a:ext uri="{FF2B5EF4-FFF2-40B4-BE49-F238E27FC236}">
                <a16:creationId xmlns:a16="http://schemas.microsoft.com/office/drawing/2014/main" id="{5DB0C5EC-9EC0-4DC0-8252-60BD85E8D2C3}"/>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61950" y="152400"/>
            <a:ext cx="10858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64" name="WordArt 4">
            <a:extLst>
              <a:ext uri="{FF2B5EF4-FFF2-40B4-BE49-F238E27FC236}">
                <a16:creationId xmlns:a16="http://schemas.microsoft.com/office/drawing/2014/main" id="{A42EAD37-1BEF-4AF5-B227-AD22A109DC28}"/>
              </a:ext>
            </a:extLst>
          </p:cNvPr>
          <p:cNvSpPr>
            <a:spLocks noChangeArrowheads="1" noChangeShapeType="1" noTextEdit="1"/>
          </p:cNvSpPr>
          <p:nvPr/>
        </p:nvSpPr>
        <p:spPr bwMode="auto">
          <a:xfrm>
            <a:off x="279400" y="457200"/>
            <a:ext cx="1295400" cy="533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33CC"/>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LUYỆN TẬP</a:t>
            </a:r>
          </a:p>
        </p:txBody>
      </p:sp>
      <p:grpSp>
        <p:nvGrpSpPr>
          <p:cNvPr id="194565" name="Group 5">
            <a:extLst>
              <a:ext uri="{FF2B5EF4-FFF2-40B4-BE49-F238E27FC236}">
                <a16:creationId xmlns:a16="http://schemas.microsoft.com/office/drawing/2014/main" id="{3D834B81-BC73-4CE4-804C-7CA7925A2E79}"/>
              </a:ext>
            </a:extLst>
          </p:cNvPr>
          <p:cNvGrpSpPr>
            <a:grpSpLocks/>
          </p:cNvGrpSpPr>
          <p:nvPr/>
        </p:nvGrpSpPr>
        <p:grpSpPr bwMode="auto">
          <a:xfrm>
            <a:off x="6134100" y="2833478"/>
            <a:ext cx="1447800" cy="762000"/>
            <a:chOff x="4032" y="1776"/>
            <a:chExt cx="864" cy="906"/>
          </a:xfrm>
        </p:grpSpPr>
        <p:pic>
          <p:nvPicPr>
            <p:cNvPr id="43032" name="Picture 6">
              <a:extLst>
                <a:ext uri="{FF2B5EF4-FFF2-40B4-BE49-F238E27FC236}">
                  <a16:creationId xmlns:a16="http://schemas.microsoft.com/office/drawing/2014/main" id="{A1EA2857-3F7A-46F0-AF67-785E50B1D020}"/>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76" y="1776"/>
              <a:ext cx="72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33" name="WordArt 7">
              <a:extLst>
                <a:ext uri="{FF2B5EF4-FFF2-40B4-BE49-F238E27FC236}">
                  <a16:creationId xmlns:a16="http://schemas.microsoft.com/office/drawing/2014/main" id="{123821BC-AD9B-4019-93B3-5D67BB6429F2}"/>
                </a:ext>
              </a:extLst>
            </p:cNvPr>
            <p:cNvSpPr>
              <a:spLocks noChangeArrowheads="1" noChangeShapeType="1" noTextEdit="1"/>
            </p:cNvSpPr>
            <p:nvPr/>
          </p:nvSpPr>
          <p:spPr bwMode="auto">
            <a:xfrm>
              <a:off x="4032" y="2160"/>
              <a:ext cx="150" cy="522"/>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S</a:t>
              </a:r>
            </a:p>
          </p:txBody>
        </p:sp>
      </p:grpSp>
      <p:sp>
        <p:nvSpPr>
          <p:cNvPr id="194568" name="WordArt 8">
            <a:extLst>
              <a:ext uri="{FF2B5EF4-FFF2-40B4-BE49-F238E27FC236}">
                <a16:creationId xmlns:a16="http://schemas.microsoft.com/office/drawing/2014/main" id="{E1E0A68E-9250-44E7-A57B-0A6814C7FDFB}"/>
              </a:ext>
            </a:extLst>
          </p:cNvPr>
          <p:cNvSpPr>
            <a:spLocks noChangeArrowheads="1" noChangeShapeType="1" noTextEdit="1"/>
          </p:cNvSpPr>
          <p:nvPr/>
        </p:nvSpPr>
        <p:spPr bwMode="auto">
          <a:xfrm>
            <a:off x="228600" y="3017837"/>
            <a:ext cx="32861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A</a:t>
            </a:r>
          </a:p>
        </p:txBody>
      </p:sp>
      <p:sp>
        <p:nvSpPr>
          <p:cNvPr id="194569" name="WordArt 9">
            <a:extLst>
              <a:ext uri="{FF2B5EF4-FFF2-40B4-BE49-F238E27FC236}">
                <a16:creationId xmlns:a16="http://schemas.microsoft.com/office/drawing/2014/main" id="{47C9D584-E7D2-42F7-8062-6A2BEE74F2DF}"/>
              </a:ext>
            </a:extLst>
          </p:cNvPr>
          <p:cNvSpPr>
            <a:spLocks noChangeArrowheads="1" noChangeShapeType="1" noTextEdit="1"/>
          </p:cNvSpPr>
          <p:nvPr/>
        </p:nvSpPr>
        <p:spPr bwMode="auto">
          <a:xfrm>
            <a:off x="228600" y="4038600"/>
            <a:ext cx="32861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B</a:t>
            </a:r>
          </a:p>
        </p:txBody>
      </p:sp>
      <p:sp>
        <p:nvSpPr>
          <p:cNvPr id="194570" name="WordArt 10">
            <a:extLst>
              <a:ext uri="{FF2B5EF4-FFF2-40B4-BE49-F238E27FC236}">
                <a16:creationId xmlns:a16="http://schemas.microsoft.com/office/drawing/2014/main" id="{24C11B18-11EC-4F5B-982E-E91F6BF0224B}"/>
              </a:ext>
            </a:extLst>
          </p:cNvPr>
          <p:cNvSpPr>
            <a:spLocks noChangeArrowheads="1" noChangeShapeType="1" noTextEdit="1"/>
          </p:cNvSpPr>
          <p:nvPr/>
        </p:nvSpPr>
        <p:spPr bwMode="auto">
          <a:xfrm>
            <a:off x="228600" y="5029200"/>
            <a:ext cx="328613" cy="411162"/>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C</a:t>
            </a:r>
          </a:p>
        </p:txBody>
      </p:sp>
      <p:sp>
        <p:nvSpPr>
          <p:cNvPr id="194571" name="WordArt 11">
            <a:extLst>
              <a:ext uri="{FF2B5EF4-FFF2-40B4-BE49-F238E27FC236}">
                <a16:creationId xmlns:a16="http://schemas.microsoft.com/office/drawing/2014/main" id="{DA8BF4CC-EE48-49C6-A909-DFDA2D4B299A}"/>
              </a:ext>
            </a:extLst>
          </p:cNvPr>
          <p:cNvSpPr>
            <a:spLocks noChangeArrowheads="1" noChangeShapeType="1" noTextEdit="1"/>
          </p:cNvSpPr>
          <p:nvPr/>
        </p:nvSpPr>
        <p:spPr bwMode="auto">
          <a:xfrm>
            <a:off x="228600" y="5989637"/>
            <a:ext cx="32861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D</a:t>
            </a:r>
          </a:p>
        </p:txBody>
      </p:sp>
      <p:sp>
        <p:nvSpPr>
          <p:cNvPr id="43018" name="Text Box 12">
            <a:extLst>
              <a:ext uri="{FF2B5EF4-FFF2-40B4-BE49-F238E27FC236}">
                <a16:creationId xmlns:a16="http://schemas.microsoft.com/office/drawing/2014/main" id="{33CFFC11-FC4B-4E2F-967B-5022D41847F2}"/>
              </a:ext>
            </a:extLst>
          </p:cNvPr>
          <p:cNvSpPr txBox="1">
            <a:spLocks noChangeArrowheads="1"/>
          </p:cNvSpPr>
          <p:nvPr/>
        </p:nvSpPr>
        <p:spPr bwMode="auto">
          <a:xfrm>
            <a:off x="1854200" y="109538"/>
            <a:ext cx="7275513"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ts val="0"/>
              </a:spcBef>
              <a:buFontTx/>
              <a:buNone/>
            </a:pPr>
            <a:r>
              <a:rPr lang="en-US" altLang="en-US" b="1" u="sng">
                <a:solidFill>
                  <a:srgbClr val="FF33CC"/>
                </a:solidFill>
                <a:latin typeface="Times New Roman" panose="02020603050405020304" pitchFamily="18" charset="0"/>
                <a:cs typeface="Times New Roman" panose="02020603050405020304" pitchFamily="18" charset="0"/>
              </a:rPr>
              <a:t>Câu 4:</a:t>
            </a:r>
            <a:r>
              <a:rPr lang="en-US" altLang="en-US" sz="1800">
                <a:latin typeface="Times New Roman" panose="02020603050405020304" pitchFamily="18" charset="0"/>
                <a:cs typeface="Times New Roman" panose="02020603050405020304" pitchFamily="18" charset="0"/>
              </a:rPr>
              <a:t> </a:t>
            </a:r>
            <a:r>
              <a:rPr lang="en-US" sz="2800" b="1">
                <a:solidFill>
                  <a:srgbClr val="FF33CC"/>
                </a:solidFill>
                <a:latin typeface="Times New Roman" panose="02020603050405020304" pitchFamily="18" charset="0"/>
                <a:cs typeface="Times New Roman" panose="02020603050405020304" pitchFamily="18" charset="0"/>
              </a:rPr>
              <a:t>Đoạn tr60: </a:t>
            </a:r>
            <a:r>
              <a:rPr lang="en-US" sz="2800" b="1">
                <a:solidFill>
                  <a:srgbClr val="C00000"/>
                </a:solidFill>
                <a:latin typeface="Times New Roman" panose="02020603050405020304" pitchFamily="18" charset="0"/>
                <a:cs typeface="Times New Roman" panose="02020603050405020304" pitchFamily="18" charset="0"/>
              </a:rPr>
              <a:t>"Cơ sở khoa học của hình thức sử dụng bền vững tài nguyên thiên nhiên là sử dụng vừa thỏa mãn nhu cầu hiện tại của con người để phát triển xã hội, vừa đảm bảo duy trì các tài nguyên cho thế hệ con cháu mai sau"</a:t>
            </a:r>
            <a:r>
              <a:rPr lang="en-US" sz="2800" b="1">
                <a:solidFill>
                  <a:srgbClr val="FF33CC"/>
                </a:solidFill>
                <a:latin typeface="Times New Roman" panose="02020603050405020304" pitchFamily="18" charset="0"/>
                <a:cs typeface="Times New Roman" panose="02020603050405020304" pitchFamily="18" charset="0"/>
              </a:rPr>
              <a:t>. Đoạn trên có ở quyển nào sau đây:</a:t>
            </a:r>
            <a:endParaRPr lang="en-US" altLang="en-US" sz="2800" b="1">
              <a:solidFill>
                <a:srgbClr val="FF33CC"/>
              </a:solidFill>
              <a:latin typeface="Times New Roman" panose="02020603050405020304" pitchFamily="18" charset="0"/>
              <a:cs typeface="Times New Roman" panose="02020603050405020304" pitchFamily="18" charset="0"/>
            </a:endParaRPr>
          </a:p>
        </p:txBody>
      </p:sp>
      <p:sp>
        <p:nvSpPr>
          <p:cNvPr id="43019" name="Text Box 13">
            <a:extLst>
              <a:ext uri="{FF2B5EF4-FFF2-40B4-BE49-F238E27FC236}">
                <a16:creationId xmlns:a16="http://schemas.microsoft.com/office/drawing/2014/main" id="{E5212F7F-2A17-42AC-AF4A-AAC07B5FCA0E}"/>
              </a:ext>
            </a:extLst>
          </p:cNvPr>
          <p:cNvSpPr txBox="1">
            <a:spLocks noChangeArrowheads="1"/>
          </p:cNvSpPr>
          <p:nvPr/>
        </p:nvSpPr>
        <p:spPr bwMode="auto">
          <a:xfrm>
            <a:off x="690562" y="2743200"/>
            <a:ext cx="567213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eaLnBrk="1" hangingPunct="1">
              <a:buFontTx/>
              <a:buNone/>
              <a:defRPr sz="3000" b="1">
                <a:solidFill>
                  <a:srgbClr val="0000FF"/>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t>Phương pháp giải các dạng toán khó SINH HỌC 12</a:t>
            </a:r>
            <a:endParaRPr lang="en-US" altLang="en-US"/>
          </a:p>
        </p:txBody>
      </p:sp>
      <p:sp>
        <p:nvSpPr>
          <p:cNvPr id="43020" name="Text Box 14">
            <a:extLst>
              <a:ext uri="{FF2B5EF4-FFF2-40B4-BE49-F238E27FC236}">
                <a16:creationId xmlns:a16="http://schemas.microsoft.com/office/drawing/2014/main" id="{E27C2429-6A3A-4116-914B-89462F423216}"/>
              </a:ext>
            </a:extLst>
          </p:cNvPr>
          <p:cNvSpPr txBox="1">
            <a:spLocks noChangeArrowheads="1"/>
          </p:cNvSpPr>
          <p:nvPr/>
        </p:nvSpPr>
        <p:spPr bwMode="auto">
          <a:xfrm>
            <a:off x="690562" y="5689937"/>
            <a:ext cx="715803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eaLnBrk="1" hangingPunct="1">
              <a:buFontTx/>
              <a:buNone/>
              <a:defRPr sz="3000" b="1">
                <a:solidFill>
                  <a:srgbClr val="0000FF"/>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t>Phương pháp giải SINH HỌC 12 các phần Quy luật di truyền: …; Di truyền học: …</a:t>
            </a:r>
            <a:endParaRPr lang="en-US" altLang="en-US"/>
          </a:p>
        </p:txBody>
      </p:sp>
      <p:grpSp>
        <p:nvGrpSpPr>
          <p:cNvPr id="194577" name="Group 17">
            <a:extLst>
              <a:ext uri="{FF2B5EF4-FFF2-40B4-BE49-F238E27FC236}">
                <a16:creationId xmlns:a16="http://schemas.microsoft.com/office/drawing/2014/main" id="{BAB3E897-5632-4FAF-BA6A-0D839479C8D4}"/>
              </a:ext>
            </a:extLst>
          </p:cNvPr>
          <p:cNvGrpSpPr>
            <a:grpSpLocks/>
          </p:cNvGrpSpPr>
          <p:nvPr/>
        </p:nvGrpSpPr>
        <p:grpSpPr bwMode="auto">
          <a:xfrm>
            <a:off x="6666547" y="4412234"/>
            <a:ext cx="1447800" cy="1390650"/>
            <a:chOff x="4620" y="816"/>
            <a:chExt cx="912" cy="876"/>
          </a:xfrm>
        </p:grpSpPr>
        <p:pic>
          <p:nvPicPr>
            <p:cNvPr id="43030" name="Picture 18">
              <a:extLst>
                <a:ext uri="{FF2B5EF4-FFF2-40B4-BE49-F238E27FC236}">
                  <a16:creationId xmlns:a16="http://schemas.microsoft.com/office/drawing/2014/main" id="{414F5361-6AAC-4E0E-A76A-88EA5B753DBE}"/>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56" y="816"/>
              <a:ext cx="876" cy="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31" name="WordArt 19">
              <a:extLst>
                <a:ext uri="{FF2B5EF4-FFF2-40B4-BE49-F238E27FC236}">
                  <a16:creationId xmlns:a16="http://schemas.microsoft.com/office/drawing/2014/main" id="{3134CD75-9D55-483C-92F2-1AEEB3CA185E}"/>
                </a:ext>
              </a:extLst>
            </p:cNvPr>
            <p:cNvSpPr>
              <a:spLocks noChangeArrowheads="1" noChangeShapeType="1" noTextEdit="1"/>
            </p:cNvSpPr>
            <p:nvPr/>
          </p:nvSpPr>
          <p:spPr bwMode="auto">
            <a:xfrm>
              <a:off x="4620" y="1200"/>
              <a:ext cx="172" cy="241"/>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Đ</a:t>
              </a:r>
            </a:p>
          </p:txBody>
        </p:sp>
      </p:grpSp>
      <p:grpSp>
        <p:nvGrpSpPr>
          <p:cNvPr id="194580" name="Group 20">
            <a:extLst>
              <a:ext uri="{FF2B5EF4-FFF2-40B4-BE49-F238E27FC236}">
                <a16:creationId xmlns:a16="http://schemas.microsoft.com/office/drawing/2014/main" id="{6FE07EA8-9F4E-4662-A9D9-77AC281F76B5}"/>
              </a:ext>
            </a:extLst>
          </p:cNvPr>
          <p:cNvGrpSpPr>
            <a:grpSpLocks/>
          </p:cNvGrpSpPr>
          <p:nvPr/>
        </p:nvGrpSpPr>
        <p:grpSpPr bwMode="auto">
          <a:xfrm>
            <a:off x="5845968" y="3685559"/>
            <a:ext cx="1447800" cy="762000"/>
            <a:chOff x="4032" y="1776"/>
            <a:chExt cx="864" cy="906"/>
          </a:xfrm>
        </p:grpSpPr>
        <p:pic>
          <p:nvPicPr>
            <p:cNvPr id="43028" name="Picture 21">
              <a:extLst>
                <a:ext uri="{FF2B5EF4-FFF2-40B4-BE49-F238E27FC236}">
                  <a16:creationId xmlns:a16="http://schemas.microsoft.com/office/drawing/2014/main" id="{BD1BD9D8-BA71-4BFC-BDB7-BC3941D75B4B}"/>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76" y="1776"/>
              <a:ext cx="72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29" name="WordArt 22">
              <a:extLst>
                <a:ext uri="{FF2B5EF4-FFF2-40B4-BE49-F238E27FC236}">
                  <a16:creationId xmlns:a16="http://schemas.microsoft.com/office/drawing/2014/main" id="{0A0141BB-4958-4FB2-9FFD-B73FC4072E82}"/>
                </a:ext>
              </a:extLst>
            </p:cNvPr>
            <p:cNvSpPr>
              <a:spLocks noChangeArrowheads="1" noChangeShapeType="1" noTextEdit="1"/>
            </p:cNvSpPr>
            <p:nvPr/>
          </p:nvSpPr>
          <p:spPr bwMode="auto">
            <a:xfrm>
              <a:off x="4032" y="2160"/>
              <a:ext cx="150" cy="522"/>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S</a:t>
              </a:r>
            </a:p>
          </p:txBody>
        </p:sp>
      </p:grpSp>
      <p:grpSp>
        <p:nvGrpSpPr>
          <p:cNvPr id="194583" name="Group 23">
            <a:extLst>
              <a:ext uri="{FF2B5EF4-FFF2-40B4-BE49-F238E27FC236}">
                <a16:creationId xmlns:a16="http://schemas.microsoft.com/office/drawing/2014/main" id="{D63BF66C-C7BA-42BF-9E08-1AB1496215F3}"/>
              </a:ext>
            </a:extLst>
          </p:cNvPr>
          <p:cNvGrpSpPr>
            <a:grpSpLocks/>
          </p:cNvGrpSpPr>
          <p:nvPr/>
        </p:nvGrpSpPr>
        <p:grpSpPr bwMode="auto">
          <a:xfrm>
            <a:off x="7565707" y="5802884"/>
            <a:ext cx="1447800" cy="762000"/>
            <a:chOff x="4032" y="1776"/>
            <a:chExt cx="864" cy="906"/>
          </a:xfrm>
        </p:grpSpPr>
        <p:pic>
          <p:nvPicPr>
            <p:cNvPr id="43026" name="Picture 24">
              <a:extLst>
                <a:ext uri="{FF2B5EF4-FFF2-40B4-BE49-F238E27FC236}">
                  <a16:creationId xmlns:a16="http://schemas.microsoft.com/office/drawing/2014/main" id="{41F6820E-0C7F-4504-A197-2EC4510F0138}"/>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76" y="1776"/>
              <a:ext cx="72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27" name="WordArt 25">
              <a:extLst>
                <a:ext uri="{FF2B5EF4-FFF2-40B4-BE49-F238E27FC236}">
                  <a16:creationId xmlns:a16="http://schemas.microsoft.com/office/drawing/2014/main" id="{F4F4AD43-20A3-4053-A9CA-0A4D372EDD64}"/>
                </a:ext>
              </a:extLst>
            </p:cNvPr>
            <p:cNvSpPr>
              <a:spLocks noChangeArrowheads="1" noChangeShapeType="1" noTextEdit="1"/>
            </p:cNvSpPr>
            <p:nvPr/>
          </p:nvSpPr>
          <p:spPr bwMode="auto">
            <a:xfrm>
              <a:off x="4032" y="2160"/>
              <a:ext cx="150" cy="522"/>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S</a:t>
              </a:r>
            </a:p>
          </p:txBody>
        </p:sp>
      </p:grpSp>
      <p:sp>
        <p:nvSpPr>
          <p:cNvPr id="43024" name="Text Box 26">
            <a:extLst>
              <a:ext uri="{FF2B5EF4-FFF2-40B4-BE49-F238E27FC236}">
                <a16:creationId xmlns:a16="http://schemas.microsoft.com/office/drawing/2014/main" id="{4FCF5F7F-8EE4-4152-84E1-A90AEB02D709}"/>
              </a:ext>
            </a:extLst>
          </p:cNvPr>
          <p:cNvSpPr txBox="1">
            <a:spLocks noChangeArrowheads="1"/>
          </p:cNvSpPr>
          <p:nvPr/>
        </p:nvSpPr>
        <p:spPr bwMode="auto">
          <a:xfrm>
            <a:off x="690563" y="3733800"/>
            <a:ext cx="544353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eaLnBrk="1" hangingPunct="1">
              <a:buFontTx/>
              <a:buNone/>
              <a:defRPr sz="3000" b="1">
                <a:solidFill>
                  <a:srgbClr val="0000FF"/>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t>Hướng dẫn học và giải chi tiết SINH HỌC 12</a:t>
            </a:r>
            <a:endParaRPr lang="en-US" altLang="en-US"/>
          </a:p>
        </p:txBody>
      </p:sp>
      <p:sp>
        <p:nvSpPr>
          <p:cNvPr id="43025" name="Text Box 27">
            <a:extLst>
              <a:ext uri="{FF2B5EF4-FFF2-40B4-BE49-F238E27FC236}">
                <a16:creationId xmlns:a16="http://schemas.microsoft.com/office/drawing/2014/main" id="{4AAB4A27-6ECA-4A60-883E-B61ADA5676F3}"/>
              </a:ext>
            </a:extLst>
          </p:cNvPr>
          <p:cNvSpPr txBox="1">
            <a:spLocks noChangeArrowheads="1"/>
          </p:cNvSpPr>
          <p:nvPr/>
        </p:nvSpPr>
        <p:spPr bwMode="auto">
          <a:xfrm>
            <a:off x="690563" y="4699337"/>
            <a:ext cx="585787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eaLnBrk="1" hangingPunct="1">
              <a:buFontTx/>
              <a:buNone/>
              <a:defRPr sz="3000" b="1">
                <a:solidFill>
                  <a:srgbClr val="0000FF"/>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t>Kiểm tra đánh giá thường xuyên và định kì môn SINH HỌC</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repeatCount="indefinite" fill="hold" nodeType="withEffect">
                                  <p:stCondLst>
                                    <p:cond delay="0"/>
                                  </p:stCondLst>
                                  <p:childTnLst>
                                    <p:set>
                                      <p:cBhvr>
                                        <p:cTn id="6" dur="1" fill="hold">
                                          <p:stCondLst>
                                            <p:cond delay="0"/>
                                          </p:stCondLst>
                                        </p:cTn>
                                        <p:tgtEl>
                                          <p:spTgt spid="194564"/>
                                        </p:tgtEl>
                                        <p:attrNameLst>
                                          <p:attrName>style.visibility</p:attrName>
                                        </p:attrNameLst>
                                      </p:cBhvr>
                                      <p:to>
                                        <p:strVal val="visible"/>
                                      </p:to>
                                    </p:set>
                                    <p:anim calcmode="lin" valueType="num">
                                      <p:cBhvr>
                                        <p:cTn id="7" dur="5000" fill="hold"/>
                                        <p:tgtEl>
                                          <p:spTgt spid="194564"/>
                                        </p:tgtEl>
                                        <p:attrNameLst>
                                          <p:attrName>ppt_w</p:attrName>
                                        </p:attrNameLst>
                                      </p:cBhvr>
                                      <p:tavLst>
                                        <p:tav tm="0" fmla="#ppt_w*sin(2.5*pi*$)">
                                          <p:val>
                                            <p:fltVal val="0"/>
                                          </p:val>
                                        </p:tav>
                                        <p:tav tm="100000">
                                          <p:val>
                                            <p:fltVal val="1"/>
                                          </p:val>
                                        </p:tav>
                                      </p:tavLst>
                                    </p:anim>
                                    <p:anim calcmode="lin" valueType="num">
                                      <p:cBhvr>
                                        <p:cTn id="8" dur="5000" fill="hold"/>
                                        <p:tgtEl>
                                          <p:spTgt spid="19456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194568"/>
                    </p:tgtEl>
                  </p:cond>
                </p:stCondLst>
                <p:endSync evt="end" delay="0">
                  <p:rtn val="all"/>
                </p:endSync>
                <p:childTnLst>
                  <p:par>
                    <p:cTn id="10" fill="hold" nodeType="clickPar">
                      <p:stCondLst>
                        <p:cond delay="0"/>
                      </p:stCondLst>
                      <p:childTnLst>
                        <p:par>
                          <p:cTn id="11" fill="hold" nodeType="withGroup">
                            <p:stCondLst>
                              <p:cond delay="0"/>
                            </p:stCondLst>
                            <p:childTnLst>
                              <p:par>
                                <p:cTn id="12" presetID="7" presetClass="entr" presetSubtype="8" fill="hold" nodeType="clickEffect">
                                  <p:stCondLst>
                                    <p:cond delay="0"/>
                                  </p:stCondLst>
                                  <p:childTnLst>
                                    <p:set>
                                      <p:cBhvr>
                                        <p:cTn id="13" dur="1" fill="hold">
                                          <p:stCondLst>
                                            <p:cond delay="0"/>
                                          </p:stCondLst>
                                        </p:cTn>
                                        <p:tgtEl>
                                          <p:spTgt spid="194565"/>
                                        </p:tgtEl>
                                        <p:attrNameLst>
                                          <p:attrName>style.visibility</p:attrName>
                                        </p:attrNameLst>
                                      </p:cBhvr>
                                      <p:to>
                                        <p:strVal val="visible"/>
                                      </p:to>
                                    </p:set>
                                    <p:anim calcmode="lin" valueType="num">
                                      <p:cBhvr additive="base">
                                        <p:cTn id="14" dur="3000" fill="hold"/>
                                        <p:tgtEl>
                                          <p:spTgt spid="194565"/>
                                        </p:tgtEl>
                                        <p:attrNameLst>
                                          <p:attrName>ppt_x</p:attrName>
                                        </p:attrNameLst>
                                      </p:cBhvr>
                                      <p:tavLst>
                                        <p:tav tm="0">
                                          <p:val>
                                            <p:strVal val="0-#ppt_w/2"/>
                                          </p:val>
                                        </p:tav>
                                        <p:tav tm="100000">
                                          <p:val>
                                            <p:strVal val="#ppt_x"/>
                                          </p:val>
                                        </p:tav>
                                      </p:tavLst>
                                    </p:anim>
                                    <p:anim calcmode="lin" valueType="num">
                                      <p:cBhvr additive="base">
                                        <p:cTn id="15" dur="3000" fill="hold"/>
                                        <p:tgtEl>
                                          <p:spTgt spid="194565"/>
                                        </p:tgtEl>
                                        <p:attrNameLst>
                                          <p:attrName>ppt_y</p:attrName>
                                        </p:attrNameLst>
                                      </p:cBhvr>
                                      <p:tavLst>
                                        <p:tav tm="0">
                                          <p:val>
                                            <p:strVal val="#ppt_y"/>
                                          </p:val>
                                        </p:tav>
                                        <p:tav tm="100000">
                                          <p:val>
                                            <p:strVal val="#ppt_y"/>
                                          </p:val>
                                        </p:tav>
                                      </p:tavLst>
                                    </p:anim>
                                  </p:childTnLst>
                                </p:cTn>
                              </p:par>
                            </p:childTnLst>
                          </p:cTn>
                        </p:par>
                      </p:childTnLst>
                    </p:cTn>
                  </p:par>
                </p:childTnLst>
              </p:cTn>
              <p:nextCondLst>
                <p:cond evt="onClick" delay="0">
                  <p:tgtEl>
                    <p:spTgt spid="194568"/>
                  </p:tgtEl>
                </p:cond>
              </p:nextCondLst>
            </p:seq>
            <p:seq concurrent="1" nextAc="seek">
              <p:cTn id="16" restart="whenNotActive" fill="hold" evtFilter="cancelBubble" nodeType="interactiveSeq">
                <p:stCondLst>
                  <p:cond evt="onClick" delay="0">
                    <p:tgtEl>
                      <p:spTgt spid="194570"/>
                    </p:tgtEl>
                  </p:cond>
                </p:stCondLst>
                <p:endSync evt="end" delay="0">
                  <p:rtn val="all"/>
                </p:endSync>
                <p:childTnLst>
                  <p:par>
                    <p:cTn id="17" fill="hold" nodeType="clickPar">
                      <p:stCondLst>
                        <p:cond delay="0"/>
                      </p:stCondLst>
                      <p:childTnLst>
                        <p:par>
                          <p:cTn id="18" fill="hold" nodeType="withGroup">
                            <p:stCondLst>
                              <p:cond delay="0"/>
                            </p:stCondLst>
                            <p:childTnLst>
                              <p:par>
                                <p:cTn id="19" presetID="6" presetClass="entr" presetSubtype="32" fill="hold" nodeType="clickEffect">
                                  <p:stCondLst>
                                    <p:cond delay="0"/>
                                  </p:stCondLst>
                                  <p:childTnLst>
                                    <p:set>
                                      <p:cBhvr>
                                        <p:cTn id="20" dur="1" fill="hold">
                                          <p:stCondLst>
                                            <p:cond delay="0"/>
                                          </p:stCondLst>
                                        </p:cTn>
                                        <p:tgtEl>
                                          <p:spTgt spid="194577"/>
                                        </p:tgtEl>
                                        <p:attrNameLst>
                                          <p:attrName>style.visibility</p:attrName>
                                        </p:attrNameLst>
                                      </p:cBhvr>
                                      <p:to>
                                        <p:strVal val="visible"/>
                                      </p:to>
                                    </p:set>
                                    <p:animEffect transition="in" filter="circle(out)">
                                      <p:cBhvr>
                                        <p:cTn id="21" dur="2000"/>
                                        <p:tgtEl>
                                          <p:spTgt spid="194577"/>
                                        </p:tgtEl>
                                      </p:cBhvr>
                                    </p:animEffect>
                                  </p:childTnLst>
                                </p:cTn>
                              </p:par>
                            </p:childTnLst>
                          </p:cTn>
                        </p:par>
                      </p:childTnLst>
                    </p:cTn>
                  </p:par>
                </p:childTnLst>
              </p:cTn>
              <p:nextCondLst>
                <p:cond evt="onClick" delay="0">
                  <p:tgtEl>
                    <p:spTgt spid="194570"/>
                  </p:tgtEl>
                </p:cond>
              </p:nextCondLst>
            </p:seq>
            <p:seq concurrent="1" nextAc="seek">
              <p:cTn id="22" restart="whenNotActive" fill="hold" evtFilter="cancelBubble" nodeType="interactiveSeq">
                <p:stCondLst>
                  <p:cond evt="onClick" delay="0">
                    <p:tgtEl>
                      <p:spTgt spid="194569"/>
                    </p:tgtEl>
                  </p:cond>
                </p:stCondLst>
                <p:endSync evt="end" delay="0">
                  <p:rtn val="all"/>
                </p:endSync>
                <p:childTnLst>
                  <p:par>
                    <p:cTn id="23" fill="hold" nodeType="clickPar">
                      <p:stCondLst>
                        <p:cond delay="0"/>
                      </p:stCondLst>
                      <p:childTnLst>
                        <p:par>
                          <p:cTn id="24" fill="hold" nodeType="withGroup">
                            <p:stCondLst>
                              <p:cond delay="0"/>
                            </p:stCondLst>
                            <p:childTnLst>
                              <p:par>
                                <p:cTn id="25" presetID="7" presetClass="entr" presetSubtype="8" fill="hold" nodeType="clickEffect">
                                  <p:stCondLst>
                                    <p:cond delay="0"/>
                                  </p:stCondLst>
                                  <p:childTnLst>
                                    <p:set>
                                      <p:cBhvr>
                                        <p:cTn id="26" dur="1" fill="hold">
                                          <p:stCondLst>
                                            <p:cond delay="0"/>
                                          </p:stCondLst>
                                        </p:cTn>
                                        <p:tgtEl>
                                          <p:spTgt spid="194580"/>
                                        </p:tgtEl>
                                        <p:attrNameLst>
                                          <p:attrName>style.visibility</p:attrName>
                                        </p:attrNameLst>
                                      </p:cBhvr>
                                      <p:to>
                                        <p:strVal val="visible"/>
                                      </p:to>
                                    </p:set>
                                    <p:anim calcmode="lin" valueType="num">
                                      <p:cBhvr additive="base">
                                        <p:cTn id="27" dur="3000" fill="hold"/>
                                        <p:tgtEl>
                                          <p:spTgt spid="194580"/>
                                        </p:tgtEl>
                                        <p:attrNameLst>
                                          <p:attrName>ppt_x</p:attrName>
                                        </p:attrNameLst>
                                      </p:cBhvr>
                                      <p:tavLst>
                                        <p:tav tm="0">
                                          <p:val>
                                            <p:strVal val="0-#ppt_w/2"/>
                                          </p:val>
                                        </p:tav>
                                        <p:tav tm="100000">
                                          <p:val>
                                            <p:strVal val="#ppt_x"/>
                                          </p:val>
                                        </p:tav>
                                      </p:tavLst>
                                    </p:anim>
                                    <p:anim calcmode="lin" valueType="num">
                                      <p:cBhvr additive="base">
                                        <p:cTn id="28" dur="3000" fill="hold"/>
                                        <p:tgtEl>
                                          <p:spTgt spid="194580"/>
                                        </p:tgtEl>
                                        <p:attrNameLst>
                                          <p:attrName>ppt_y</p:attrName>
                                        </p:attrNameLst>
                                      </p:cBhvr>
                                      <p:tavLst>
                                        <p:tav tm="0">
                                          <p:val>
                                            <p:strVal val="#ppt_y"/>
                                          </p:val>
                                        </p:tav>
                                        <p:tav tm="100000">
                                          <p:val>
                                            <p:strVal val="#ppt_y"/>
                                          </p:val>
                                        </p:tav>
                                      </p:tavLst>
                                    </p:anim>
                                  </p:childTnLst>
                                </p:cTn>
                              </p:par>
                            </p:childTnLst>
                          </p:cTn>
                        </p:par>
                      </p:childTnLst>
                    </p:cTn>
                  </p:par>
                </p:childTnLst>
              </p:cTn>
              <p:nextCondLst>
                <p:cond evt="onClick" delay="0">
                  <p:tgtEl>
                    <p:spTgt spid="194569"/>
                  </p:tgtEl>
                </p:cond>
              </p:nextCondLst>
            </p:seq>
            <p:seq concurrent="1" nextAc="seek">
              <p:cTn id="29" restart="whenNotActive" fill="hold" evtFilter="cancelBubble" nodeType="interactiveSeq">
                <p:stCondLst>
                  <p:cond evt="onClick" delay="0">
                    <p:tgtEl>
                      <p:spTgt spid="194571"/>
                    </p:tgtEl>
                  </p:cond>
                </p:stCondLst>
                <p:endSync evt="end" delay="0">
                  <p:rtn val="all"/>
                </p:endSync>
                <p:childTnLst>
                  <p:par>
                    <p:cTn id="30" fill="hold" nodeType="clickPar">
                      <p:stCondLst>
                        <p:cond delay="0"/>
                      </p:stCondLst>
                      <p:childTnLst>
                        <p:par>
                          <p:cTn id="31" fill="hold" nodeType="withGroup">
                            <p:stCondLst>
                              <p:cond delay="0"/>
                            </p:stCondLst>
                            <p:childTnLst>
                              <p:par>
                                <p:cTn id="32" presetID="7" presetClass="entr" presetSubtype="8" fill="hold" nodeType="clickEffect">
                                  <p:stCondLst>
                                    <p:cond delay="0"/>
                                  </p:stCondLst>
                                  <p:childTnLst>
                                    <p:set>
                                      <p:cBhvr>
                                        <p:cTn id="33" dur="1" fill="hold">
                                          <p:stCondLst>
                                            <p:cond delay="0"/>
                                          </p:stCondLst>
                                        </p:cTn>
                                        <p:tgtEl>
                                          <p:spTgt spid="194583"/>
                                        </p:tgtEl>
                                        <p:attrNameLst>
                                          <p:attrName>style.visibility</p:attrName>
                                        </p:attrNameLst>
                                      </p:cBhvr>
                                      <p:to>
                                        <p:strVal val="visible"/>
                                      </p:to>
                                    </p:set>
                                    <p:anim calcmode="lin" valueType="num">
                                      <p:cBhvr additive="base">
                                        <p:cTn id="34" dur="3000" fill="hold"/>
                                        <p:tgtEl>
                                          <p:spTgt spid="194583"/>
                                        </p:tgtEl>
                                        <p:attrNameLst>
                                          <p:attrName>ppt_x</p:attrName>
                                        </p:attrNameLst>
                                      </p:cBhvr>
                                      <p:tavLst>
                                        <p:tav tm="0">
                                          <p:val>
                                            <p:strVal val="0-#ppt_w/2"/>
                                          </p:val>
                                        </p:tav>
                                        <p:tav tm="100000">
                                          <p:val>
                                            <p:strVal val="#ppt_x"/>
                                          </p:val>
                                        </p:tav>
                                      </p:tavLst>
                                    </p:anim>
                                    <p:anim calcmode="lin" valueType="num">
                                      <p:cBhvr additive="base">
                                        <p:cTn id="35" dur="3000" fill="hold"/>
                                        <p:tgtEl>
                                          <p:spTgt spid="194583"/>
                                        </p:tgtEl>
                                        <p:attrNameLst>
                                          <p:attrName>ppt_y</p:attrName>
                                        </p:attrNameLst>
                                      </p:cBhvr>
                                      <p:tavLst>
                                        <p:tav tm="0">
                                          <p:val>
                                            <p:strVal val="#ppt_y"/>
                                          </p:val>
                                        </p:tav>
                                        <p:tav tm="100000">
                                          <p:val>
                                            <p:strVal val="#ppt_y"/>
                                          </p:val>
                                        </p:tav>
                                      </p:tavLst>
                                    </p:anim>
                                  </p:childTnLst>
                                </p:cTn>
                              </p:par>
                            </p:childTnLst>
                          </p:cTn>
                        </p:par>
                      </p:childTnLst>
                    </p:cTn>
                  </p:par>
                </p:childTnLst>
              </p:cTn>
              <p:nextCondLst>
                <p:cond evt="onClick" delay="0">
                  <p:tgtEl>
                    <p:spTgt spid="194571"/>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3ADE0CC6-3856-4F75-86B2-0A300A6F1234}"/>
              </a:ext>
            </a:extLst>
          </p:cNvPr>
          <p:cNvSpPr>
            <a:spLocks noChangeArrowheads="1"/>
          </p:cNvSpPr>
          <p:nvPr/>
        </p:nvSpPr>
        <p:spPr bwMode="auto">
          <a:xfrm>
            <a:off x="0" y="0"/>
            <a:ext cx="1828800" cy="1371600"/>
          </a:xfrm>
          <a:prstGeom prst="rect">
            <a:avLst/>
          </a:prstGeom>
          <a:gradFill rotWithShape="0">
            <a:gsLst>
              <a:gs pos="0">
                <a:schemeClr val="bg1"/>
              </a:gs>
              <a:gs pos="100000">
                <a:srgbClr val="66003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2400" b="1">
              <a:latin typeface="Times New Roman" panose="02020603050405020304" pitchFamily="18" charset="0"/>
              <a:cs typeface="Times New Roman" panose="02020603050405020304" pitchFamily="18" charset="0"/>
            </a:endParaRPr>
          </a:p>
        </p:txBody>
      </p:sp>
      <p:pic>
        <p:nvPicPr>
          <p:cNvPr id="47107" name="Picture 3">
            <a:extLst>
              <a:ext uri="{FF2B5EF4-FFF2-40B4-BE49-F238E27FC236}">
                <a16:creationId xmlns:a16="http://schemas.microsoft.com/office/drawing/2014/main" id="{3D7077ED-DA12-4CD1-A831-2873CAB5498D}"/>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61950" y="152400"/>
            <a:ext cx="10858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64" name="WordArt 4">
            <a:extLst>
              <a:ext uri="{FF2B5EF4-FFF2-40B4-BE49-F238E27FC236}">
                <a16:creationId xmlns:a16="http://schemas.microsoft.com/office/drawing/2014/main" id="{AD34D5B7-A76E-4DE3-BCE5-A3F21E22C7B0}"/>
              </a:ext>
            </a:extLst>
          </p:cNvPr>
          <p:cNvSpPr>
            <a:spLocks noChangeArrowheads="1" noChangeShapeType="1" noTextEdit="1"/>
          </p:cNvSpPr>
          <p:nvPr/>
        </p:nvSpPr>
        <p:spPr bwMode="auto">
          <a:xfrm>
            <a:off x="279400" y="457200"/>
            <a:ext cx="1295400" cy="533400"/>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33CC"/>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LUYỆN TẬP</a:t>
            </a:r>
          </a:p>
        </p:txBody>
      </p:sp>
      <p:grpSp>
        <p:nvGrpSpPr>
          <p:cNvPr id="194565" name="Group 5">
            <a:extLst>
              <a:ext uri="{FF2B5EF4-FFF2-40B4-BE49-F238E27FC236}">
                <a16:creationId xmlns:a16="http://schemas.microsoft.com/office/drawing/2014/main" id="{26218ED7-8B22-49C7-8AED-B8DB6D43A594}"/>
              </a:ext>
            </a:extLst>
          </p:cNvPr>
          <p:cNvGrpSpPr>
            <a:grpSpLocks/>
          </p:cNvGrpSpPr>
          <p:nvPr/>
        </p:nvGrpSpPr>
        <p:grpSpPr bwMode="auto">
          <a:xfrm>
            <a:off x="7555177" y="4168661"/>
            <a:ext cx="1447800" cy="762000"/>
            <a:chOff x="4032" y="1776"/>
            <a:chExt cx="864" cy="906"/>
          </a:xfrm>
        </p:grpSpPr>
        <p:pic>
          <p:nvPicPr>
            <p:cNvPr id="47128" name="Picture 6">
              <a:extLst>
                <a:ext uri="{FF2B5EF4-FFF2-40B4-BE49-F238E27FC236}">
                  <a16:creationId xmlns:a16="http://schemas.microsoft.com/office/drawing/2014/main" id="{619896BA-1106-45BA-99AB-187963259D1A}"/>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76" y="1776"/>
              <a:ext cx="72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29" name="WordArt 7">
              <a:extLst>
                <a:ext uri="{FF2B5EF4-FFF2-40B4-BE49-F238E27FC236}">
                  <a16:creationId xmlns:a16="http://schemas.microsoft.com/office/drawing/2014/main" id="{CDE339BF-4DAE-4E52-9B22-BE846FA79733}"/>
                </a:ext>
              </a:extLst>
            </p:cNvPr>
            <p:cNvSpPr>
              <a:spLocks noChangeArrowheads="1" noChangeShapeType="1" noTextEdit="1"/>
            </p:cNvSpPr>
            <p:nvPr/>
          </p:nvSpPr>
          <p:spPr bwMode="auto">
            <a:xfrm>
              <a:off x="4032" y="2160"/>
              <a:ext cx="150" cy="522"/>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S</a:t>
              </a:r>
            </a:p>
          </p:txBody>
        </p:sp>
      </p:grpSp>
      <p:sp>
        <p:nvSpPr>
          <p:cNvPr id="194568" name="WordArt 8">
            <a:extLst>
              <a:ext uri="{FF2B5EF4-FFF2-40B4-BE49-F238E27FC236}">
                <a16:creationId xmlns:a16="http://schemas.microsoft.com/office/drawing/2014/main" id="{9BB5CC39-9E7F-4609-B232-AA86EF6F7FCB}"/>
              </a:ext>
            </a:extLst>
          </p:cNvPr>
          <p:cNvSpPr>
            <a:spLocks noChangeArrowheads="1" noChangeShapeType="1" noTextEdit="1"/>
          </p:cNvSpPr>
          <p:nvPr/>
        </p:nvSpPr>
        <p:spPr bwMode="auto">
          <a:xfrm>
            <a:off x="469900" y="4389437"/>
            <a:ext cx="34079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C</a:t>
            </a:r>
          </a:p>
        </p:txBody>
      </p:sp>
      <p:sp>
        <p:nvSpPr>
          <p:cNvPr id="194569" name="WordArt 9">
            <a:extLst>
              <a:ext uri="{FF2B5EF4-FFF2-40B4-BE49-F238E27FC236}">
                <a16:creationId xmlns:a16="http://schemas.microsoft.com/office/drawing/2014/main" id="{5F7F66F4-68AC-4366-B739-27BF69C2C5B6}"/>
              </a:ext>
            </a:extLst>
          </p:cNvPr>
          <p:cNvSpPr>
            <a:spLocks noChangeArrowheads="1" noChangeShapeType="1" noTextEdit="1"/>
          </p:cNvSpPr>
          <p:nvPr/>
        </p:nvSpPr>
        <p:spPr bwMode="auto">
          <a:xfrm>
            <a:off x="457200" y="3170237"/>
            <a:ext cx="34079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B</a:t>
            </a:r>
          </a:p>
        </p:txBody>
      </p:sp>
      <p:sp>
        <p:nvSpPr>
          <p:cNvPr id="194570" name="WordArt 10">
            <a:extLst>
              <a:ext uri="{FF2B5EF4-FFF2-40B4-BE49-F238E27FC236}">
                <a16:creationId xmlns:a16="http://schemas.microsoft.com/office/drawing/2014/main" id="{E646302E-37A9-4E56-BB4A-EA594ED5D5C4}"/>
              </a:ext>
            </a:extLst>
          </p:cNvPr>
          <p:cNvSpPr>
            <a:spLocks noChangeArrowheads="1" noChangeShapeType="1" noTextEdit="1"/>
          </p:cNvSpPr>
          <p:nvPr/>
        </p:nvSpPr>
        <p:spPr bwMode="auto">
          <a:xfrm>
            <a:off x="457200" y="1874837"/>
            <a:ext cx="34079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A</a:t>
            </a:r>
          </a:p>
        </p:txBody>
      </p:sp>
      <p:sp>
        <p:nvSpPr>
          <p:cNvPr id="194571" name="WordArt 11">
            <a:extLst>
              <a:ext uri="{FF2B5EF4-FFF2-40B4-BE49-F238E27FC236}">
                <a16:creationId xmlns:a16="http://schemas.microsoft.com/office/drawing/2014/main" id="{E821439F-1173-4614-8EFB-BAACD3BE9C98}"/>
              </a:ext>
            </a:extLst>
          </p:cNvPr>
          <p:cNvSpPr>
            <a:spLocks noChangeArrowheads="1" noChangeShapeType="1" noTextEdit="1"/>
          </p:cNvSpPr>
          <p:nvPr/>
        </p:nvSpPr>
        <p:spPr bwMode="auto">
          <a:xfrm>
            <a:off x="457200" y="5837237"/>
            <a:ext cx="340793" cy="411163"/>
          </a:xfrm>
          <a:prstGeom prst="rect">
            <a:avLst/>
          </a:prstGeom>
        </p:spPr>
        <p:txBody>
          <a:bodyPr wrap="none" fromWordArt="1">
            <a:prstTxWarp prst="textPlain">
              <a:avLst>
                <a:gd name="adj" fmla="val 50000"/>
              </a:avLst>
            </a:prstTxWarp>
          </a:bodyPr>
          <a:lstStyle/>
          <a:p>
            <a:pPr algn="ctr"/>
            <a:r>
              <a:rPr lang="en-US" sz="3600" kern="1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D</a:t>
            </a:r>
          </a:p>
        </p:txBody>
      </p:sp>
      <p:sp>
        <p:nvSpPr>
          <p:cNvPr id="47114" name="Text Box 12">
            <a:extLst>
              <a:ext uri="{FF2B5EF4-FFF2-40B4-BE49-F238E27FC236}">
                <a16:creationId xmlns:a16="http://schemas.microsoft.com/office/drawing/2014/main" id="{2985DFFA-2D12-4083-90AF-ED5F6BF0F5E3}"/>
              </a:ext>
            </a:extLst>
          </p:cNvPr>
          <p:cNvSpPr txBox="1">
            <a:spLocks noChangeArrowheads="1"/>
          </p:cNvSpPr>
          <p:nvPr/>
        </p:nvSpPr>
        <p:spPr bwMode="auto">
          <a:xfrm>
            <a:off x="1981200" y="109538"/>
            <a:ext cx="7086600" cy="12226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lnSpc>
                <a:spcPct val="120000"/>
              </a:lnSpc>
              <a:buFontTx/>
              <a:buNone/>
            </a:pPr>
            <a:r>
              <a:rPr lang="en-US" altLang="en-US" b="1" u="sng">
                <a:solidFill>
                  <a:srgbClr val="FF33CC"/>
                </a:solidFill>
                <a:latin typeface="Times New Roman" panose="02020603050405020304" pitchFamily="18" charset="0"/>
                <a:cs typeface="Times New Roman" panose="02020603050405020304" pitchFamily="18" charset="0"/>
              </a:rPr>
              <a:t>Câu 5:</a:t>
            </a:r>
            <a:r>
              <a:rPr lang="en-US" altLang="en-US" sz="1800">
                <a:latin typeface="Times New Roman" panose="02020603050405020304" pitchFamily="18" charset="0"/>
                <a:cs typeface="Times New Roman" panose="02020603050405020304" pitchFamily="18" charset="0"/>
              </a:rPr>
              <a:t> </a:t>
            </a:r>
            <a:r>
              <a:rPr lang="en-US" b="1">
                <a:solidFill>
                  <a:srgbClr val="FF33CC"/>
                </a:solidFill>
                <a:latin typeface="Times New Roman" panose="02020603050405020304" pitchFamily="18" charset="0"/>
                <a:cs typeface="Times New Roman" panose="02020603050405020304" pitchFamily="18" charset="0"/>
              </a:rPr>
              <a:t>Quyển sách nào sau đây có mã số </a:t>
            </a:r>
            <a:r>
              <a:rPr lang="en-US" b="1">
                <a:solidFill>
                  <a:srgbClr val="C00000"/>
                </a:solidFill>
                <a:latin typeface="Times New Roman" panose="02020603050405020304" pitchFamily="18" charset="0"/>
                <a:cs typeface="Times New Roman" panose="02020603050405020304" pitchFamily="18" charset="0"/>
              </a:rPr>
              <a:t>TK.03736</a:t>
            </a:r>
            <a:endParaRPr lang="en-US" altLang="en-US" b="1">
              <a:solidFill>
                <a:srgbClr val="C00000"/>
              </a:solidFill>
              <a:latin typeface="Times New Roman" panose="02020603050405020304" pitchFamily="18" charset="0"/>
              <a:cs typeface="Times New Roman" panose="02020603050405020304" pitchFamily="18" charset="0"/>
            </a:endParaRPr>
          </a:p>
        </p:txBody>
      </p:sp>
      <p:sp>
        <p:nvSpPr>
          <p:cNvPr id="47115" name="Text Box 13">
            <a:extLst>
              <a:ext uri="{FF2B5EF4-FFF2-40B4-BE49-F238E27FC236}">
                <a16:creationId xmlns:a16="http://schemas.microsoft.com/office/drawing/2014/main" id="{558348F9-9654-4F2A-BEC8-A85AE99301EF}"/>
              </a:ext>
            </a:extLst>
          </p:cNvPr>
          <p:cNvSpPr txBox="1">
            <a:spLocks noChangeArrowheads="1"/>
          </p:cNvSpPr>
          <p:nvPr/>
        </p:nvSpPr>
        <p:spPr bwMode="auto">
          <a:xfrm>
            <a:off x="919163" y="1524000"/>
            <a:ext cx="6079939"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just" eaLnBrk="1" hangingPunct="1">
              <a:buFontTx/>
              <a:buNone/>
              <a:defRPr sz="3000" b="1">
                <a:solidFill>
                  <a:srgbClr val="0000FF"/>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t>Phương pháp giải các dạng toán khó SINH HỌC 12 </a:t>
            </a:r>
            <a:endParaRPr lang="en-US" altLang="en-US"/>
          </a:p>
        </p:txBody>
      </p:sp>
      <p:sp>
        <p:nvSpPr>
          <p:cNvPr id="47116" name="Text Box 14">
            <a:extLst>
              <a:ext uri="{FF2B5EF4-FFF2-40B4-BE49-F238E27FC236}">
                <a16:creationId xmlns:a16="http://schemas.microsoft.com/office/drawing/2014/main" id="{25151E7E-403E-4FC1-907E-B09497E7958D}"/>
              </a:ext>
            </a:extLst>
          </p:cNvPr>
          <p:cNvSpPr txBox="1">
            <a:spLocks noChangeArrowheads="1"/>
          </p:cNvSpPr>
          <p:nvPr/>
        </p:nvSpPr>
        <p:spPr bwMode="auto">
          <a:xfrm>
            <a:off x="919161" y="5443538"/>
            <a:ext cx="7158039"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just" eaLnBrk="1" hangingPunct="1">
              <a:buFontTx/>
              <a:buNone/>
              <a:defRPr sz="3000" b="1">
                <a:solidFill>
                  <a:srgbClr val="0000FF"/>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t>Phương pháp giải SINH HỌC 12 các phần Quy luật di truyền: …; Di truyền học: … </a:t>
            </a:r>
          </a:p>
        </p:txBody>
      </p:sp>
      <p:grpSp>
        <p:nvGrpSpPr>
          <p:cNvPr id="194577" name="Group 17">
            <a:extLst>
              <a:ext uri="{FF2B5EF4-FFF2-40B4-BE49-F238E27FC236}">
                <a16:creationId xmlns:a16="http://schemas.microsoft.com/office/drawing/2014/main" id="{BC13CF23-1963-4F76-93BE-C67B4F55BDA6}"/>
              </a:ext>
            </a:extLst>
          </p:cNvPr>
          <p:cNvGrpSpPr>
            <a:grpSpLocks/>
          </p:cNvGrpSpPr>
          <p:nvPr/>
        </p:nvGrpSpPr>
        <p:grpSpPr bwMode="auto">
          <a:xfrm>
            <a:off x="6910588" y="1409097"/>
            <a:ext cx="1447800" cy="1390650"/>
            <a:chOff x="4620" y="816"/>
            <a:chExt cx="912" cy="876"/>
          </a:xfrm>
        </p:grpSpPr>
        <p:pic>
          <p:nvPicPr>
            <p:cNvPr id="47126" name="Picture 18">
              <a:extLst>
                <a:ext uri="{FF2B5EF4-FFF2-40B4-BE49-F238E27FC236}">
                  <a16:creationId xmlns:a16="http://schemas.microsoft.com/office/drawing/2014/main" id="{2C15D334-1C90-4B8A-93F3-37D57E2A5AA8}"/>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56" y="816"/>
              <a:ext cx="876" cy="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27" name="WordArt 19">
              <a:extLst>
                <a:ext uri="{FF2B5EF4-FFF2-40B4-BE49-F238E27FC236}">
                  <a16:creationId xmlns:a16="http://schemas.microsoft.com/office/drawing/2014/main" id="{7BE85353-D11F-4521-A7CE-B87A7A071ED0}"/>
                </a:ext>
              </a:extLst>
            </p:cNvPr>
            <p:cNvSpPr>
              <a:spLocks noChangeArrowheads="1" noChangeShapeType="1" noTextEdit="1"/>
            </p:cNvSpPr>
            <p:nvPr/>
          </p:nvSpPr>
          <p:spPr bwMode="auto">
            <a:xfrm>
              <a:off x="4620" y="1200"/>
              <a:ext cx="172" cy="241"/>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Đ</a:t>
              </a:r>
            </a:p>
          </p:txBody>
        </p:sp>
      </p:grpSp>
      <p:grpSp>
        <p:nvGrpSpPr>
          <p:cNvPr id="194580" name="Group 20">
            <a:extLst>
              <a:ext uri="{FF2B5EF4-FFF2-40B4-BE49-F238E27FC236}">
                <a16:creationId xmlns:a16="http://schemas.microsoft.com/office/drawing/2014/main" id="{43BD3E3E-F647-4911-9B7D-99400E710965}"/>
              </a:ext>
            </a:extLst>
          </p:cNvPr>
          <p:cNvGrpSpPr>
            <a:grpSpLocks/>
          </p:cNvGrpSpPr>
          <p:nvPr/>
        </p:nvGrpSpPr>
        <p:grpSpPr bwMode="auto">
          <a:xfrm>
            <a:off x="7164387" y="2876665"/>
            <a:ext cx="1447800" cy="762000"/>
            <a:chOff x="4032" y="1776"/>
            <a:chExt cx="864" cy="906"/>
          </a:xfrm>
        </p:grpSpPr>
        <p:pic>
          <p:nvPicPr>
            <p:cNvPr id="47124" name="Picture 21">
              <a:extLst>
                <a:ext uri="{FF2B5EF4-FFF2-40B4-BE49-F238E27FC236}">
                  <a16:creationId xmlns:a16="http://schemas.microsoft.com/office/drawing/2014/main" id="{9C9C8A4F-8827-457C-B5EB-056CDCDCEE72}"/>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76" y="1776"/>
              <a:ext cx="72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25" name="WordArt 22">
              <a:extLst>
                <a:ext uri="{FF2B5EF4-FFF2-40B4-BE49-F238E27FC236}">
                  <a16:creationId xmlns:a16="http://schemas.microsoft.com/office/drawing/2014/main" id="{E5F331B7-4BC3-4034-B45C-70BF9642A4AE}"/>
                </a:ext>
              </a:extLst>
            </p:cNvPr>
            <p:cNvSpPr>
              <a:spLocks noChangeArrowheads="1" noChangeShapeType="1" noTextEdit="1"/>
            </p:cNvSpPr>
            <p:nvPr/>
          </p:nvSpPr>
          <p:spPr bwMode="auto">
            <a:xfrm>
              <a:off x="4032" y="2160"/>
              <a:ext cx="150" cy="522"/>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S</a:t>
              </a:r>
            </a:p>
          </p:txBody>
        </p:sp>
      </p:grpSp>
      <p:grpSp>
        <p:nvGrpSpPr>
          <p:cNvPr id="194583" name="Group 23">
            <a:extLst>
              <a:ext uri="{FF2B5EF4-FFF2-40B4-BE49-F238E27FC236}">
                <a16:creationId xmlns:a16="http://schemas.microsoft.com/office/drawing/2014/main" id="{54C289F8-2D79-4D0A-AA35-796C4CD7239E}"/>
              </a:ext>
            </a:extLst>
          </p:cNvPr>
          <p:cNvGrpSpPr>
            <a:grpSpLocks/>
          </p:cNvGrpSpPr>
          <p:nvPr/>
        </p:nvGrpSpPr>
        <p:grpSpPr bwMode="auto">
          <a:xfrm>
            <a:off x="7696200" y="5587886"/>
            <a:ext cx="1447800" cy="762000"/>
            <a:chOff x="4032" y="1776"/>
            <a:chExt cx="864" cy="906"/>
          </a:xfrm>
        </p:grpSpPr>
        <p:pic>
          <p:nvPicPr>
            <p:cNvPr id="47122" name="Picture 24">
              <a:extLst>
                <a:ext uri="{FF2B5EF4-FFF2-40B4-BE49-F238E27FC236}">
                  <a16:creationId xmlns:a16="http://schemas.microsoft.com/office/drawing/2014/main" id="{EBA8A835-C6F7-42B3-AF7C-311F52CE9C82}"/>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176" y="1776"/>
              <a:ext cx="720"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23" name="WordArt 25">
              <a:extLst>
                <a:ext uri="{FF2B5EF4-FFF2-40B4-BE49-F238E27FC236}">
                  <a16:creationId xmlns:a16="http://schemas.microsoft.com/office/drawing/2014/main" id="{8FA00B0E-AA1F-4149-9697-022103BD96B9}"/>
                </a:ext>
              </a:extLst>
            </p:cNvPr>
            <p:cNvSpPr>
              <a:spLocks noChangeArrowheads="1" noChangeShapeType="1" noTextEdit="1"/>
            </p:cNvSpPr>
            <p:nvPr/>
          </p:nvSpPr>
          <p:spPr bwMode="auto">
            <a:xfrm>
              <a:off x="4032" y="2160"/>
              <a:ext cx="150" cy="522"/>
            </a:xfrm>
            <a:prstGeom prst="rect">
              <a:avLst/>
            </a:prstGeom>
          </p:spPr>
          <p:txBody>
            <a:bodyPr wrap="none" fromWordArt="1">
              <a:prstTxWarp prst="textSlantUp">
                <a:avLst>
                  <a:gd name="adj" fmla="val 32056"/>
                </a:avLst>
              </a:prstTxWarp>
            </a:bodyPr>
            <a:lstStyle/>
            <a:p>
              <a:pPr algn="ctr"/>
              <a:r>
                <a:rPr lang="en-US" sz="3600" kern="1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latin typeface="Times New Roman" panose="02020603050405020304" pitchFamily="18" charset="0"/>
                  <a:cs typeface="Times New Roman" panose="02020603050405020304" pitchFamily="18" charset="0"/>
                </a:rPr>
                <a:t>S</a:t>
              </a:r>
            </a:p>
          </p:txBody>
        </p:sp>
      </p:grpSp>
      <p:sp>
        <p:nvSpPr>
          <p:cNvPr id="47120" name="Text Box 26">
            <a:extLst>
              <a:ext uri="{FF2B5EF4-FFF2-40B4-BE49-F238E27FC236}">
                <a16:creationId xmlns:a16="http://schemas.microsoft.com/office/drawing/2014/main" id="{9D49D7F8-0FBC-445E-8034-43988B067253}"/>
              </a:ext>
            </a:extLst>
          </p:cNvPr>
          <p:cNvSpPr txBox="1">
            <a:spLocks noChangeArrowheads="1"/>
          </p:cNvSpPr>
          <p:nvPr/>
        </p:nvSpPr>
        <p:spPr bwMode="auto">
          <a:xfrm>
            <a:off x="919163" y="2800350"/>
            <a:ext cx="639603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just" eaLnBrk="1" hangingPunct="1">
              <a:buFontTx/>
              <a:buNone/>
              <a:defRPr sz="3000" b="1">
                <a:solidFill>
                  <a:srgbClr val="0000FF"/>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t>Hướng dẫn học và giải chi tiết SINH HỌC 12 </a:t>
            </a:r>
            <a:endParaRPr lang="en-US" altLang="en-US"/>
          </a:p>
        </p:txBody>
      </p:sp>
      <p:sp>
        <p:nvSpPr>
          <p:cNvPr id="47121" name="Text Box 27">
            <a:extLst>
              <a:ext uri="{FF2B5EF4-FFF2-40B4-BE49-F238E27FC236}">
                <a16:creationId xmlns:a16="http://schemas.microsoft.com/office/drawing/2014/main" id="{0E711276-5471-448D-B7DB-3815713027B2}"/>
              </a:ext>
            </a:extLst>
          </p:cNvPr>
          <p:cNvSpPr txBox="1">
            <a:spLocks noChangeArrowheads="1"/>
          </p:cNvSpPr>
          <p:nvPr/>
        </p:nvSpPr>
        <p:spPr bwMode="auto">
          <a:xfrm>
            <a:off x="919162" y="4075113"/>
            <a:ext cx="676646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just" eaLnBrk="1" hangingPunct="1">
              <a:buFontTx/>
              <a:buNone/>
              <a:defRPr sz="3000" b="1">
                <a:solidFill>
                  <a:srgbClr val="0000FF"/>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t>Kiểm tra đánh giá thường xuyên và định kì môn SINH HỌC </a:t>
            </a:r>
            <a:endParaRPr lang="en-US" altLang="en-US"/>
          </a:p>
        </p:txBody>
      </p:sp>
    </p:spTree>
    <p:extLst>
      <p:ext uri="{BB962C8B-B14F-4D97-AF65-F5344CB8AC3E}">
        <p14:creationId xmlns:p14="http://schemas.microsoft.com/office/powerpoint/2010/main" val="33831700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9" presetClass="entr" presetSubtype="10" repeatCount="indefinite" fill="hold" nodeType="withEffect">
                                  <p:stCondLst>
                                    <p:cond delay="0"/>
                                  </p:stCondLst>
                                  <p:childTnLst>
                                    <p:set>
                                      <p:cBhvr>
                                        <p:cTn id="6" dur="1" fill="hold">
                                          <p:stCondLst>
                                            <p:cond delay="0"/>
                                          </p:stCondLst>
                                        </p:cTn>
                                        <p:tgtEl>
                                          <p:spTgt spid="194564"/>
                                        </p:tgtEl>
                                        <p:attrNameLst>
                                          <p:attrName>style.visibility</p:attrName>
                                        </p:attrNameLst>
                                      </p:cBhvr>
                                      <p:to>
                                        <p:strVal val="visible"/>
                                      </p:to>
                                    </p:set>
                                    <p:anim calcmode="lin" valueType="num">
                                      <p:cBhvr>
                                        <p:cTn id="7" dur="5000" fill="hold"/>
                                        <p:tgtEl>
                                          <p:spTgt spid="194564"/>
                                        </p:tgtEl>
                                        <p:attrNameLst>
                                          <p:attrName>ppt_w</p:attrName>
                                        </p:attrNameLst>
                                      </p:cBhvr>
                                      <p:tavLst>
                                        <p:tav tm="0" fmla="#ppt_w*sin(2.5*pi*$)">
                                          <p:val>
                                            <p:fltVal val="0"/>
                                          </p:val>
                                        </p:tav>
                                        <p:tav tm="100000">
                                          <p:val>
                                            <p:fltVal val="1"/>
                                          </p:val>
                                        </p:tav>
                                      </p:tavLst>
                                    </p:anim>
                                    <p:anim calcmode="lin" valueType="num">
                                      <p:cBhvr>
                                        <p:cTn id="8" dur="5000" fill="hold"/>
                                        <p:tgtEl>
                                          <p:spTgt spid="19456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194568"/>
                    </p:tgtEl>
                  </p:cond>
                </p:stCondLst>
                <p:endSync evt="end" delay="0">
                  <p:rtn val="all"/>
                </p:endSync>
                <p:childTnLst>
                  <p:par>
                    <p:cTn id="10" fill="hold" nodeType="clickPar">
                      <p:stCondLst>
                        <p:cond delay="0"/>
                      </p:stCondLst>
                      <p:childTnLst>
                        <p:par>
                          <p:cTn id="11" fill="hold" nodeType="withGroup">
                            <p:stCondLst>
                              <p:cond delay="0"/>
                            </p:stCondLst>
                            <p:childTnLst>
                              <p:par>
                                <p:cTn id="12" presetID="7" presetClass="entr" presetSubtype="8" fill="hold" nodeType="clickEffect">
                                  <p:stCondLst>
                                    <p:cond delay="0"/>
                                  </p:stCondLst>
                                  <p:childTnLst>
                                    <p:set>
                                      <p:cBhvr>
                                        <p:cTn id="13" dur="1" fill="hold">
                                          <p:stCondLst>
                                            <p:cond delay="0"/>
                                          </p:stCondLst>
                                        </p:cTn>
                                        <p:tgtEl>
                                          <p:spTgt spid="194565"/>
                                        </p:tgtEl>
                                        <p:attrNameLst>
                                          <p:attrName>style.visibility</p:attrName>
                                        </p:attrNameLst>
                                      </p:cBhvr>
                                      <p:to>
                                        <p:strVal val="visible"/>
                                      </p:to>
                                    </p:set>
                                    <p:anim calcmode="lin" valueType="num">
                                      <p:cBhvr additive="base">
                                        <p:cTn id="14" dur="3000" fill="hold"/>
                                        <p:tgtEl>
                                          <p:spTgt spid="194565"/>
                                        </p:tgtEl>
                                        <p:attrNameLst>
                                          <p:attrName>ppt_x</p:attrName>
                                        </p:attrNameLst>
                                      </p:cBhvr>
                                      <p:tavLst>
                                        <p:tav tm="0">
                                          <p:val>
                                            <p:strVal val="0-#ppt_w/2"/>
                                          </p:val>
                                        </p:tav>
                                        <p:tav tm="100000">
                                          <p:val>
                                            <p:strVal val="#ppt_x"/>
                                          </p:val>
                                        </p:tav>
                                      </p:tavLst>
                                    </p:anim>
                                    <p:anim calcmode="lin" valueType="num">
                                      <p:cBhvr additive="base">
                                        <p:cTn id="15" dur="3000" fill="hold"/>
                                        <p:tgtEl>
                                          <p:spTgt spid="194565"/>
                                        </p:tgtEl>
                                        <p:attrNameLst>
                                          <p:attrName>ppt_y</p:attrName>
                                        </p:attrNameLst>
                                      </p:cBhvr>
                                      <p:tavLst>
                                        <p:tav tm="0">
                                          <p:val>
                                            <p:strVal val="#ppt_y"/>
                                          </p:val>
                                        </p:tav>
                                        <p:tav tm="100000">
                                          <p:val>
                                            <p:strVal val="#ppt_y"/>
                                          </p:val>
                                        </p:tav>
                                      </p:tavLst>
                                    </p:anim>
                                  </p:childTnLst>
                                </p:cTn>
                              </p:par>
                            </p:childTnLst>
                          </p:cTn>
                        </p:par>
                      </p:childTnLst>
                    </p:cTn>
                  </p:par>
                </p:childTnLst>
              </p:cTn>
              <p:nextCondLst>
                <p:cond evt="onClick" delay="0">
                  <p:tgtEl>
                    <p:spTgt spid="194568"/>
                  </p:tgtEl>
                </p:cond>
              </p:nextCondLst>
            </p:seq>
            <p:seq concurrent="1" nextAc="seek">
              <p:cTn id="16" restart="whenNotActive" fill="hold" evtFilter="cancelBubble" nodeType="interactiveSeq">
                <p:stCondLst>
                  <p:cond evt="onClick" delay="0">
                    <p:tgtEl>
                      <p:spTgt spid="194570"/>
                    </p:tgtEl>
                  </p:cond>
                </p:stCondLst>
                <p:endSync evt="end" delay="0">
                  <p:rtn val="all"/>
                </p:endSync>
                <p:childTnLst>
                  <p:par>
                    <p:cTn id="17" fill="hold" nodeType="clickPar">
                      <p:stCondLst>
                        <p:cond delay="0"/>
                      </p:stCondLst>
                      <p:childTnLst>
                        <p:par>
                          <p:cTn id="18" fill="hold" nodeType="withGroup">
                            <p:stCondLst>
                              <p:cond delay="0"/>
                            </p:stCondLst>
                            <p:childTnLst>
                              <p:par>
                                <p:cTn id="19" presetID="6" presetClass="entr" presetSubtype="32" fill="hold" nodeType="clickEffect">
                                  <p:stCondLst>
                                    <p:cond delay="0"/>
                                  </p:stCondLst>
                                  <p:childTnLst>
                                    <p:set>
                                      <p:cBhvr>
                                        <p:cTn id="20" dur="1" fill="hold">
                                          <p:stCondLst>
                                            <p:cond delay="0"/>
                                          </p:stCondLst>
                                        </p:cTn>
                                        <p:tgtEl>
                                          <p:spTgt spid="194577"/>
                                        </p:tgtEl>
                                        <p:attrNameLst>
                                          <p:attrName>style.visibility</p:attrName>
                                        </p:attrNameLst>
                                      </p:cBhvr>
                                      <p:to>
                                        <p:strVal val="visible"/>
                                      </p:to>
                                    </p:set>
                                    <p:animEffect transition="in" filter="circle(out)">
                                      <p:cBhvr>
                                        <p:cTn id="21" dur="2000"/>
                                        <p:tgtEl>
                                          <p:spTgt spid="194577"/>
                                        </p:tgtEl>
                                      </p:cBhvr>
                                    </p:animEffect>
                                  </p:childTnLst>
                                </p:cTn>
                              </p:par>
                            </p:childTnLst>
                          </p:cTn>
                        </p:par>
                      </p:childTnLst>
                    </p:cTn>
                  </p:par>
                </p:childTnLst>
              </p:cTn>
              <p:nextCondLst>
                <p:cond evt="onClick" delay="0">
                  <p:tgtEl>
                    <p:spTgt spid="194570"/>
                  </p:tgtEl>
                </p:cond>
              </p:nextCondLst>
            </p:seq>
            <p:seq concurrent="1" nextAc="seek">
              <p:cTn id="22" restart="whenNotActive" fill="hold" evtFilter="cancelBubble" nodeType="interactiveSeq">
                <p:stCondLst>
                  <p:cond evt="onClick" delay="0">
                    <p:tgtEl>
                      <p:spTgt spid="194569"/>
                    </p:tgtEl>
                  </p:cond>
                </p:stCondLst>
                <p:endSync evt="end" delay="0">
                  <p:rtn val="all"/>
                </p:endSync>
                <p:childTnLst>
                  <p:par>
                    <p:cTn id="23" fill="hold" nodeType="clickPar">
                      <p:stCondLst>
                        <p:cond delay="0"/>
                      </p:stCondLst>
                      <p:childTnLst>
                        <p:par>
                          <p:cTn id="24" fill="hold" nodeType="withGroup">
                            <p:stCondLst>
                              <p:cond delay="0"/>
                            </p:stCondLst>
                            <p:childTnLst>
                              <p:par>
                                <p:cTn id="25" presetID="7" presetClass="entr" presetSubtype="8" fill="hold" nodeType="clickEffect">
                                  <p:stCondLst>
                                    <p:cond delay="0"/>
                                  </p:stCondLst>
                                  <p:childTnLst>
                                    <p:set>
                                      <p:cBhvr>
                                        <p:cTn id="26" dur="1" fill="hold">
                                          <p:stCondLst>
                                            <p:cond delay="0"/>
                                          </p:stCondLst>
                                        </p:cTn>
                                        <p:tgtEl>
                                          <p:spTgt spid="194580"/>
                                        </p:tgtEl>
                                        <p:attrNameLst>
                                          <p:attrName>style.visibility</p:attrName>
                                        </p:attrNameLst>
                                      </p:cBhvr>
                                      <p:to>
                                        <p:strVal val="visible"/>
                                      </p:to>
                                    </p:set>
                                    <p:anim calcmode="lin" valueType="num">
                                      <p:cBhvr additive="base">
                                        <p:cTn id="27" dur="3000" fill="hold"/>
                                        <p:tgtEl>
                                          <p:spTgt spid="194580"/>
                                        </p:tgtEl>
                                        <p:attrNameLst>
                                          <p:attrName>ppt_x</p:attrName>
                                        </p:attrNameLst>
                                      </p:cBhvr>
                                      <p:tavLst>
                                        <p:tav tm="0">
                                          <p:val>
                                            <p:strVal val="0-#ppt_w/2"/>
                                          </p:val>
                                        </p:tav>
                                        <p:tav tm="100000">
                                          <p:val>
                                            <p:strVal val="#ppt_x"/>
                                          </p:val>
                                        </p:tav>
                                      </p:tavLst>
                                    </p:anim>
                                    <p:anim calcmode="lin" valueType="num">
                                      <p:cBhvr additive="base">
                                        <p:cTn id="28" dur="3000" fill="hold"/>
                                        <p:tgtEl>
                                          <p:spTgt spid="194580"/>
                                        </p:tgtEl>
                                        <p:attrNameLst>
                                          <p:attrName>ppt_y</p:attrName>
                                        </p:attrNameLst>
                                      </p:cBhvr>
                                      <p:tavLst>
                                        <p:tav tm="0">
                                          <p:val>
                                            <p:strVal val="#ppt_y"/>
                                          </p:val>
                                        </p:tav>
                                        <p:tav tm="100000">
                                          <p:val>
                                            <p:strVal val="#ppt_y"/>
                                          </p:val>
                                        </p:tav>
                                      </p:tavLst>
                                    </p:anim>
                                  </p:childTnLst>
                                </p:cTn>
                              </p:par>
                            </p:childTnLst>
                          </p:cTn>
                        </p:par>
                      </p:childTnLst>
                    </p:cTn>
                  </p:par>
                </p:childTnLst>
              </p:cTn>
              <p:nextCondLst>
                <p:cond evt="onClick" delay="0">
                  <p:tgtEl>
                    <p:spTgt spid="194569"/>
                  </p:tgtEl>
                </p:cond>
              </p:nextCondLst>
            </p:seq>
            <p:seq concurrent="1" nextAc="seek">
              <p:cTn id="29" restart="whenNotActive" fill="hold" evtFilter="cancelBubble" nodeType="interactiveSeq">
                <p:stCondLst>
                  <p:cond evt="onClick" delay="0">
                    <p:tgtEl>
                      <p:spTgt spid="194571"/>
                    </p:tgtEl>
                  </p:cond>
                </p:stCondLst>
                <p:endSync evt="end" delay="0">
                  <p:rtn val="all"/>
                </p:endSync>
                <p:childTnLst>
                  <p:par>
                    <p:cTn id="30" fill="hold" nodeType="clickPar">
                      <p:stCondLst>
                        <p:cond delay="0"/>
                      </p:stCondLst>
                      <p:childTnLst>
                        <p:par>
                          <p:cTn id="31" fill="hold" nodeType="withGroup">
                            <p:stCondLst>
                              <p:cond delay="0"/>
                            </p:stCondLst>
                            <p:childTnLst>
                              <p:par>
                                <p:cTn id="32" presetID="7" presetClass="entr" presetSubtype="8" fill="hold" nodeType="clickEffect">
                                  <p:stCondLst>
                                    <p:cond delay="0"/>
                                  </p:stCondLst>
                                  <p:childTnLst>
                                    <p:set>
                                      <p:cBhvr>
                                        <p:cTn id="33" dur="1" fill="hold">
                                          <p:stCondLst>
                                            <p:cond delay="0"/>
                                          </p:stCondLst>
                                        </p:cTn>
                                        <p:tgtEl>
                                          <p:spTgt spid="194583"/>
                                        </p:tgtEl>
                                        <p:attrNameLst>
                                          <p:attrName>style.visibility</p:attrName>
                                        </p:attrNameLst>
                                      </p:cBhvr>
                                      <p:to>
                                        <p:strVal val="visible"/>
                                      </p:to>
                                    </p:set>
                                    <p:anim calcmode="lin" valueType="num">
                                      <p:cBhvr additive="base">
                                        <p:cTn id="34" dur="3000" fill="hold"/>
                                        <p:tgtEl>
                                          <p:spTgt spid="194583"/>
                                        </p:tgtEl>
                                        <p:attrNameLst>
                                          <p:attrName>ppt_x</p:attrName>
                                        </p:attrNameLst>
                                      </p:cBhvr>
                                      <p:tavLst>
                                        <p:tav tm="0">
                                          <p:val>
                                            <p:strVal val="0-#ppt_w/2"/>
                                          </p:val>
                                        </p:tav>
                                        <p:tav tm="100000">
                                          <p:val>
                                            <p:strVal val="#ppt_x"/>
                                          </p:val>
                                        </p:tav>
                                      </p:tavLst>
                                    </p:anim>
                                    <p:anim calcmode="lin" valueType="num">
                                      <p:cBhvr additive="base">
                                        <p:cTn id="35" dur="3000" fill="hold"/>
                                        <p:tgtEl>
                                          <p:spTgt spid="194583"/>
                                        </p:tgtEl>
                                        <p:attrNameLst>
                                          <p:attrName>ppt_y</p:attrName>
                                        </p:attrNameLst>
                                      </p:cBhvr>
                                      <p:tavLst>
                                        <p:tav tm="0">
                                          <p:val>
                                            <p:strVal val="#ppt_y"/>
                                          </p:val>
                                        </p:tav>
                                        <p:tav tm="100000">
                                          <p:val>
                                            <p:strVal val="#ppt_y"/>
                                          </p:val>
                                        </p:tav>
                                      </p:tavLst>
                                    </p:anim>
                                  </p:childTnLst>
                                </p:cTn>
                              </p:par>
                            </p:childTnLst>
                          </p:cTn>
                        </p:par>
                      </p:childTnLst>
                    </p:cTn>
                  </p:par>
                </p:childTnLst>
              </p:cTn>
              <p:nextCondLst>
                <p:cond evt="onClick" delay="0">
                  <p:tgtEl>
                    <p:spTgt spid="194571"/>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29B6651-F86E-41EB-AFDE-576B7289EBAE}"/>
              </a:ext>
            </a:extLst>
          </p:cNvPr>
          <p:cNvSpPr>
            <a:spLocks noChangeArrowheads="1"/>
          </p:cNvSpPr>
          <p:nvPr/>
        </p:nvSpPr>
        <p:spPr bwMode="auto">
          <a:xfrm>
            <a:off x="0" y="0"/>
            <a:ext cx="9144000" cy="685800"/>
          </a:xfrm>
          <a:prstGeom prst="rect">
            <a:avLst/>
          </a:prstGeom>
          <a:gradFill rotWithShape="1">
            <a:gsLst>
              <a:gs pos="0">
                <a:srgbClr val="FFFF00">
                  <a:alpha val="96001"/>
                </a:srgbClr>
              </a:gs>
              <a:gs pos="100000">
                <a:srgbClr val="33993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30051" name="Text Box 3">
            <a:extLst>
              <a:ext uri="{FF2B5EF4-FFF2-40B4-BE49-F238E27FC236}">
                <a16:creationId xmlns:a16="http://schemas.microsoft.com/office/drawing/2014/main" id="{46F69E02-E3D3-4397-BA3A-D84D96CC28F5}"/>
              </a:ext>
            </a:extLst>
          </p:cNvPr>
          <p:cNvSpPr txBox="1">
            <a:spLocks noChangeArrowheads="1"/>
          </p:cNvSpPr>
          <p:nvPr/>
        </p:nvSpPr>
        <p:spPr bwMode="auto">
          <a:xfrm>
            <a:off x="0" y="90488"/>
            <a:ext cx="9144000" cy="519112"/>
          </a:xfrm>
          <a:prstGeom prst="rect">
            <a:avLst/>
          </a:prstGeom>
          <a:noFill/>
          <a:ln>
            <a:noFill/>
          </a:ln>
          <a:effectLst/>
        </p:spPr>
        <p:txBody>
          <a:bodyPr>
            <a:spAutoFit/>
          </a:bodyPr>
          <a:lstStyle/>
          <a:p>
            <a:pPr algn="ctr" eaLnBrk="1" hangingPunct="1">
              <a:spcBef>
                <a:spcPct val="50000"/>
              </a:spcBef>
              <a:defRPr/>
            </a:pPr>
            <a:r>
              <a:rPr lang="en-US" altLang="en-US" sz="2800">
                <a:solidFill>
                  <a:srgbClr val="FF0066"/>
                </a:solidFill>
                <a:effectLst>
                  <a:outerShdw blurRad="38100" dist="38100" dir="2700000" algn="tl">
                    <a:srgbClr val="000000"/>
                  </a:outerShdw>
                </a:effectLst>
                <a:latin typeface="VNI-Jamai" pitchFamily="2" charset="0"/>
              </a:rPr>
              <a:t>Baøi 26:</a:t>
            </a:r>
            <a:r>
              <a:rPr lang="en-US" altLang="en-US" sz="2500">
                <a:solidFill>
                  <a:srgbClr val="FF0066"/>
                </a:solidFill>
                <a:effectLst>
                  <a:outerShdw blurRad="38100" dist="38100" dir="2700000" algn="tl">
                    <a:srgbClr val="000000"/>
                  </a:outerShdw>
                </a:effectLst>
                <a:latin typeface="VNI-Jamai" pitchFamily="2" charset="0"/>
              </a:rPr>
              <a:t>     PHAÙT TRIEÅN BEÀN VÖÕNG</a:t>
            </a:r>
            <a:endParaRPr lang="en-US" altLang="en-US" sz="2800">
              <a:solidFill>
                <a:srgbClr val="FF0066"/>
              </a:solidFill>
              <a:effectLst>
                <a:outerShdw blurRad="38100" dist="38100" dir="2700000" algn="tl">
                  <a:srgbClr val="000000"/>
                </a:outerShdw>
              </a:effectLst>
              <a:latin typeface="VNI-Jamai" pitchFamily="2" charset="0"/>
            </a:endParaRPr>
          </a:p>
        </p:txBody>
      </p:sp>
      <p:sp>
        <p:nvSpPr>
          <p:cNvPr id="7172" name="Text Box 4">
            <a:extLst>
              <a:ext uri="{FF2B5EF4-FFF2-40B4-BE49-F238E27FC236}">
                <a16:creationId xmlns:a16="http://schemas.microsoft.com/office/drawing/2014/main" id="{80863F86-528E-4CE2-B58C-AD19CF4DD1A6}"/>
              </a:ext>
            </a:extLst>
          </p:cNvPr>
          <p:cNvSpPr txBox="1">
            <a:spLocks noChangeArrowheads="1"/>
          </p:cNvSpPr>
          <p:nvPr/>
        </p:nvSpPr>
        <p:spPr bwMode="auto">
          <a:xfrm>
            <a:off x="106363" y="838200"/>
            <a:ext cx="793908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   VẬN DỤNG </a:t>
            </a:r>
            <a:r>
              <a:rPr lang="en-US" altLang="en-US" b="1" i="1">
                <a:solidFill>
                  <a:srgbClr val="FF0000"/>
                </a:solidFill>
                <a:latin typeface="Times New Roman" panose="02020603050405020304" pitchFamily="18" charset="0"/>
              </a:rPr>
              <a:t>(Bài tập về nhà)</a:t>
            </a:r>
          </a:p>
        </p:txBody>
      </p:sp>
      <p:sp>
        <p:nvSpPr>
          <p:cNvPr id="7173" name="Text Box 7">
            <a:extLst>
              <a:ext uri="{FF2B5EF4-FFF2-40B4-BE49-F238E27FC236}">
                <a16:creationId xmlns:a16="http://schemas.microsoft.com/office/drawing/2014/main" id="{C76120C8-8DC3-4DCA-B2E7-AAA6E43A7A08}"/>
              </a:ext>
            </a:extLst>
          </p:cNvPr>
          <p:cNvSpPr txBox="1">
            <a:spLocks noChangeArrowheads="1"/>
          </p:cNvSpPr>
          <p:nvPr/>
        </p:nvSpPr>
        <p:spPr bwMode="auto">
          <a:xfrm>
            <a:off x="15875" y="1443097"/>
            <a:ext cx="9021762"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0066FF"/>
                </a:solidFill>
                <a:latin typeface="Times New Roman" panose="02020603050405020304" pitchFamily="18" charset="0"/>
              </a:rPr>
              <a:t>   1. </a:t>
            </a:r>
            <a:r>
              <a:rPr lang="en-US" b="1">
                <a:solidFill>
                  <a:srgbClr val="0066FF"/>
                </a:solidFill>
                <a:latin typeface="Times New Roman" panose="02020603050405020304" pitchFamily="18" charset="0"/>
              </a:rPr>
              <a:t>Các chính sách dân số, kế hoạch hoá gia đình có vai trò như thế nào trong phát triển bền vững? Nêu một số chính sách kiểm soát dân số ở Việt Nam.</a:t>
            </a:r>
            <a:endParaRPr lang="en-US" altLang="en-US" b="1">
              <a:solidFill>
                <a:srgbClr val="0066FF"/>
              </a:solidFill>
              <a:latin typeface="Times New Roman" panose="02020603050405020304" pitchFamily="18" charset="0"/>
            </a:endParaRPr>
          </a:p>
        </p:txBody>
      </p:sp>
      <p:sp>
        <p:nvSpPr>
          <p:cNvPr id="7174" name="Text Box 7">
            <a:extLst>
              <a:ext uri="{FF2B5EF4-FFF2-40B4-BE49-F238E27FC236}">
                <a16:creationId xmlns:a16="http://schemas.microsoft.com/office/drawing/2014/main" id="{C7110670-A5BA-4205-938E-8A35878EE9C1}"/>
              </a:ext>
            </a:extLst>
          </p:cNvPr>
          <p:cNvSpPr txBox="1">
            <a:spLocks noChangeArrowheads="1"/>
          </p:cNvSpPr>
          <p:nvPr/>
        </p:nvSpPr>
        <p:spPr bwMode="auto">
          <a:xfrm>
            <a:off x="-76995" y="3581400"/>
            <a:ext cx="9114631"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just" eaLnBrk="1" hangingPunct="1">
              <a:spcBef>
                <a:spcPct val="50000"/>
              </a:spcBef>
              <a:buFontTx/>
              <a:buNone/>
              <a:defRPr sz="2500" b="1">
                <a:solidFill>
                  <a:srgbClr val="0066FF"/>
                </a:solidFill>
                <a:latin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ltLang="en-US" sz="3200"/>
              <a:t>   2. </a:t>
            </a:r>
            <a:r>
              <a:rPr lang="en-US" sz="3200"/>
              <a:t>Em hãy đề xuất một số hành động hoặc biện pháp của bản thân để góp phần thực hiện phát triển bền vững.</a:t>
            </a:r>
            <a:endParaRPr lang="en-US" altLang="en-US" sz="3200"/>
          </a:p>
        </p:txBody>
      </p:sp>
    </p:spTree>
    <p:extLst>
      <p:ext uri="{BB962C8B-B14F-4D97-AF65-F5344CB8AC3E}">
        <p14:creationId xmlns:p14="http://schemas.microsoft.com/office/powerpoint/2010/main" val="2868289197"/>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29B6651-F86E-41EB-AFDE-576B7289EBAE}"/>
              </a:ext>
            </a:extLst>
          </p:cNvPr>
          <p:cNvSpPr>
            <a:spLocks noChangeArrowheads="1"/>
          </p:cNvSpPr>
          <p:nvPr/>
        </p:nvSpPr>
        <p:spPr bwMode="auto">
          <a:xfrm>
            <a:off x="0" y="0"/>
            <a:ext cx="9144000" cy="685800"/>
          </a:xfrm>
          <a:prstGeom prst="rect">
            <a:avLst/>
          </a:prstGeom>
          <a:gradFill rotWithShape="1">
            <a:gsLst>
              <a:gs pos="0">
                <a:srgbClr val="FFFF00">
                  <a:alpha val="96001"/>
                </a:srgbClr>
              </a:gs>
              <a:gs pos="100000">
                <a:srgbClr val="33993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30051" name="Text Box 3">
            <a:extLst>
              <a:ext uri="{FF2B5EF4-FFF2-40B4-BE49-F238E27FC236}">
                <a16:creationId xmlns:a16="http://schemas.microsoft.com/office/drawing/2014/main" id="{46F69E02-E3D3-4397-BA3A-D84D96CC28F5}"/>
              </a:ext>
            </a:extLst>
          </p:cNvPr>
          <p:cNvSpPr txBox="1">
            <a:spLocks noChangeArrowheads="1"/>
          </p:cNvSpPr>
          <p:nvPr/>
        </p:nvSpPr>
        <p:spPr bwMode="auto">
          <a:xfrm>
            <a:off x="0" y="90488"/>
            <a:ext cx="9144000" cy="519112"/>
          </a:xfrm>
          <a:prstGeom prst="rect">
            <a:avLst/>
          </a:prstGeom>
          <a:noFill/>
          <a:ln>
            <a:noFill/>
          </a:ln>
          <a:effectLst/>
        </p:spPr>
        <p:txBody>
          <a:bodyPr>
            <a:spAutoFit/>
          </a:bodyPr>
          <a:lstStyle/>
          <a:p>
            <a:pPr algn="ctr" eaLnBrk="1" hangingPunct="1">
              <a:spcBef>
                <a:spcPct val="50000"/>
              </a:spcBef>
              <a:defRPr/>
            </a:pPr>
            <a:r>
              <a:rPr lang="en-US" altLang="en-US" sz="2800">
                <a:solidFill>
                  <a:srgbClr val="FF0066"/>
                </a:solidFill>
                <a:effectLst>
                  <a:outerShdw blurRad="38100" dist="38100" dir="2700000" algn="tl">
                    <a:srgbClr val="000000"/>
                  </a:outerShdw>
                </a:effectLst>
                <a:latin typeface="VNI-Jamai" pitchFamily="2" charset="0"/>
              </a:rPr>
              <a:t>Baøi 26:</a:t>
            </a:r>
            <a:r>
              <a:rPr lang="en-US" altLang="en-US" sz="2500">
                <a:solidFill>
                  <a:srgbClr val="FF0066"/>
                </a:solidFill>
                <a:effectLst>
                  <a:outerShdw blurRad="38100" dist="38100" dir="2700000" algn="tl">
                    <a:srgbClr val="000000"/>
                  </a:outerShdw>
                </a:effectLst>
                <a:latin typeface="VNI-Jamai" pitchFamily="2" charset="0"/>
              </a:rPr>
              <a:t>     PHAÙT TRIEÅN BEÀN VÖÕNG</a:t>
            </a:r>
            <a:endParaRPr lang="en-US" altLang="en-US" sz="2800">
              <a:solidFill>
                <a:srgbClr val="FF0066"/>
              </a:solidFill>
              <a:effectLst>
                <a:outerShdw blurRad="38100" dist="38100" dir="2700000" algn="tl">
                  <a:srgbClr val="000000"/>
                </a:outerShdw>
              </a:effectLst>
              <a:latin typeface="VNI-Jamai" pitchFamily="2" charset="0"/>
            </a:endParaRPr>
          </a:p>
        </p:txBody>
      </p:sp>
      <p:sp>
        <p:nvSpPr>
          <p:cNvPr id="7172" name="Text Box 4">
            <a:extLst>
              <a:ext uri="{FF2B5EF4-FFF2-40B4-BE49-F238E27FC236}">
                <a16:creationId xmlns:a16="http://schemas.microsoft.com/office/drawing/2014/main" id="{80863F86-528E-4CE2-B58C-AD19CF4DD1A6}"/>
              </a:ext>
            </a:extLst>
          </p:cNvPr>
          <p:cNvSpPr txBox="1">
            <a:spLocks noChangeArrowheads="1"/>
          </p:cNvSpPr>
          <p:nvPr/>
        </p:nvSpPr>
        <p:spPr bwMode="auto">
          <a:xfrm>
            <a:off x="106363" y="838200"/>
            <a:ext cx="793908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   HƯỚNG DẪN VỀ NHÀ</a:t>
            </a:r>
            <a:endParaRPr lang="en-US" altLang="en-US" b="1" i="1">
              <a:solidFill>
                <a:srgbClr val="FF0000"/>
              </a:solidFill>
              <a:latin typeface="Times New Roman" panose="02020603050405020304" pitchFamily="18" charset="0"/>
            </a:endParaRPr>
          </a:p>
        </p:txBody>
      </p:sp>
      <p:sp>
        <p:nvSpPr>
          <p:cNvPr id="7173" name="Text Box 7">
            <a:extLst>
              <a:ext uri="{FF2B5EF4-FFF2-40B4-BE49-F238E27FC236}">
                <a16:creationId xmlns:a16="http://schemas.microsoft.com/office/drawing/2014/main" id="{C76120C8-8DC3-4DCA-B2E7-AAA6E43A7A08}"/>
              </a:ext>
            </a:extLst>
          </p:cNvPr>
          <p:cNvSpPr txBox="1">
            <a:spLocks noChangeArrowheads="1"/>
          </p:cNvSpPr>
          <p:nvPr/>
        </p:nvSpPr>
        <p:spPr bwMode="auto">
          <a:xfrm>
            <a:off x="15875" y="1443097"/>
            <a:ext cx="902176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just" eaLnBrk="1" hangingPunct="1">
              <a:spcBef>
                <a:spcPct val="50000"/>
              </a:spcBef>
              <a:buFontTx/>
              <a:buNone/>
              <a:defRPr sz="3200" b="1">
                <a:solidFill>
                  <a:srgbClr val="0066FF"/>
                </a:solidFill>
                <a:latin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ltLang="en-US"/>
              <a:t>   1. </a:t>
            </a:r>
            <a:r>
              <a:rPr lang="en-US"/>
              <a:t>Ôn lại kiến thức đã học và hoàn thành bài tập về nhà.</a:t>
            </a:r>
          </a:p>
        </p:txBody>
      </p:sp>
      <p:sp>
        <p:nvSpPr>
          <p:cNvPr id="7174" name="Text Box 7">
            <a:extLst>
              <a:ext uri="{FF2B5EF4-FFF2-40B4-BE49-F238E27FC236}">
                <a16:creationId xmlns:a16="http://schemas.microsoft.com/office/drawing/2014/main" id="{C7110670-A5BA-4205-938E-8A35878EE9C1}"/>
              </a:ext>
            </a:extLst>
          </p:cNvPr>
          <p:cNvSpPr txBox="1">
            <a:spLocks noChangeArrowheads="1"/>
          </p:cNvSpPr>
          <p:nvPr/>
        </p:nvSpPr>
        <p:spPr bwMode="auto">
          <a:xfrm>
            <a:off x="-76200" y="2726365"/>
            <a:ext cx="911463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just" eaLnBrk="1" hangingPunct="1">
              <a:spcBef>
                <a:spcPct val="50000"/>
              </a:spcBef>
              <a:buFontTx/>
              <a:buNone/>
              <a:defRPr sz="3200" b="1">
                <a:solidFill>
                  <a:srgbClr val="0066FF"/>
                </a:solidFill>
                <a:latin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ltLang="en-US"/>
              <a:t>   2. </a:t>
            </a:r>
            <a:r>
              <a:rPr lang="en-US"/>
              <a:t>Làm bài tập Bài 26 trong SBT Sinh học 12.</a:t>
            </a:r>
            <a:endParaRPr lang="en-US" altLang="en-US"/>
          </a:p>
        </p:txBody>
      </p:sp>
      <p:sp>
        <p:nvSpPr>
          <p:cNvPr id="7" name="Text Box 7">
            <a:extLst>
              <a:ext uri="{FF2B5EF4-FFF2-40B4-BE49-F238E27FC236}">
                <a16:creationId xmlns:a16="http://schemas.microsoft.com/office/drawing/2014/main" id="{B9B3B86C-CF60-4EC0-A6EA-25A886C411C5}"/>
              </a:ext>
            </a:extLst>
          </p:cNvPr>
          <p:cNvSpPr txBox="1">
            <a:spLocks noChangeArrowheads="1"/>
          </p:cNvSpPr>
          <p:nvPr/>
        </p:nvSpPr>
        <p:spPr bwMode="auto">
          <a:xfrm>
            <a:off x="-76994" y="3494782"/>
            <a:ext cx="9114631"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algn="just" eaLnBrk="1" hangingPunct="1">
              <a:spcBef>
                <a:spcPct val="50000"/>
              </a:spcBef>
              <a:buFontTx/>
              <a:buNone/>
              <a:defRPr sz="3200" b="1">
                <a:solidFill>
                  <a:srgbClr val="0066FF"/>
                </a:solidFill>
                <a:latin typeface="Times New Roman" panose="02020603050405020304" pitchFamily="18" charset="0"/>
              </a:defRPr>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r>
              <a:rPr lang="en-US" altLang="en-US"/>
              <a:t>   3. </a:t>
            </a:r>
            <a:r>
              <a:rPr lang="en-US"/>
              <a:t>Xem và chuẩn bị trước theo Đề cương ôn tập cuối kì 2 để tiết tới tiến hành Ôn tập cuối kì 2.</a:t>
            </a:r>
            <a:endParaRPr lang="en-US" altLang="en-US"/>
          </a:p>
        </p:txBody>
      </p:sp>
    </p:spTree>
    <p:extLst>
      <p:ext uri="{BB962C8B-B14F-4D97-AF65-F5344CB8AC3E}">
        <p14:creationId xmlns:p14="http://schemas.microsoft.com/office/powerpoint/2010/main" val="892132165"/>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4274" name="WordArt 2">
            <a:extLst>
              <a:ext uri="{FF2B5EF4-FFF2-40B4-BE49-F238E27FC236}">
                <a16:creationId xmlns:a16="http://schemas.microsoft.com/office/drawing/2014/main" id="{AA6AD610-8399-4937-863B-4612D311A70F}"/>
              </a:ext>
            </a:extLst>
          </p:cNvPr>
          <p:cNvSpPr>
            <a:spLocks noChangeArrowheads="1" noChangeShapeType="1" noTextEdit="1"/>
          </p:cNvSpPr>
          <p:nvPr/>
        </p:nvSpPr>
        <p:spPr bwMode="auto">
          <a:xfrm>
            <a:off x="3362325" y="1933575"/>
            <a:ext cx="2933700" cy="5810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vi-VN" sz="4000" b="1"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rPr>
              <a:t>LỜI CẢM ƠN</a:t>
            </a:r>
            <a:endParaRPr lang="en-US" sz="4000" b="1"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Times New Roman" panose="02020603050405020304" pitchFamily="18" charset="0"/>
              <a:cs typeface="Times New Roman" panose="02020603050405020304" pitchFamily="18" charset="0"/>
            </a:endParaRPr>
          </a:p>
        </p:txBody>
      </p:sp>
      <p:sp>
        <p:nvSpPr>
          <p:cNvPr id="54275" name="WordArt 3">
            <a:extLst>
              <a:ext uri="{FF2B5EF4-FFF2-40B4-BE49-F238E27FC236}">
                <a16:creationId xmlns:a16="http://schemas.microsoft.com/office/drawing/2014/main" id="{2EBF41A5-9712-4C4A-9E1B-0469E2AAC461}"/>
              </a:ext>
            </a:extLst>
          </p:cNvPr>
          <p:cNvSpPr>
            <a:spLocks noChangeArrowheads="1" noChangeShapeType="1" noTextEdit="1"/>
          </p:cNvSpPr>
          <p:nvPr/>
        </p:nvSpPr>
        <p:spPr bwMode="auto">
          <a:xfrm>
            <a:off x="1023938" y="2938463"/>
            <a:ext cx="7248525" cy="1571625"/>
          </a:xfrm>
          <a:prstGeom prst="rect">
            <a:avLst/>
          </a:prstGeom>
        </p:spPr>
        <p:txBody>
          <a:bodyPr wrap="none" fromWordArt="1">
            <a:prstTxWarp prst="textPlain">
              <a:avLst>
                <a:gd name="adj" fmla="val 50000"/>
              </a:avLst>
            </a:prstTxWarp>
          </a:bodyPr>
          <a:lstStyle/>
          <a:p>
            <a:pPr algn="ctr"/>
            <a:r>
              <a:rPr lang="vi-VN"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Xin chân thành cảm ơn các thầy cô</a:t>
            </a:r>
          </a:p>
          <a:p>
            <a:pPr algn="ctr"/>
            <a:r>
              <a:rPr lang="vi-VN"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và các em học sinh</a:t>
            </a:r>
          </a:p>
          <a:p>
            <a:pPr algn="ctr"/>
            <a:r>
              <a:rPr lang="vi-VN"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rPr>
              <a:t>đã cùng chú ý theo dõi bài học này.</a:t>
            </a:r>
            <a:endParaRPr lang="en-US" sz="3600" b="1"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Times New Roman" panose="02020603050405020304" pitchFamily="18" charset="0"/>
              <a:cs typeface="Times New Roman" panose="02020603050405020304" pitchFamily="18" charset="0"/>
            </a:endParaRPr>
          </a:p>
        </p:txBody>
      </p:sp>
      <p:pic>
        <p:nvPicPr>
          <p:cNvPr id="54276" name="Picture 4">
            <a:extLst>
              <a:ext uri="{FF2B5EF4-FFF2-40B4-BE49-F238E27FC236}">
                <a16:creationId xmlns:a16="http://schemas.microsoft.com/office/drawing/2014/main" id="{5AB93018-AB6B-4F50-A02E-CF6BFB93B403}"/>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601513">
            <a:off x="228600" y="12954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7" name="Picture 5">
            <a:extLst>
              <a:ext uri="{FF2B5EF4-FFF2-40B4-BE49-F238E27FC236}">
                <a16:creationId xmlns:a16="http://schemas.microsoft.com/office/drawing/2014/main" id="{D8E64D8A-F439-4E17-8B1A-03E7CCD8380E}"/>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627393">
            <a:off x="-42863" y="3348038"/>
            <a:ext cx="1219201"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8" name="Picture 6">
            <a:extLst>
              <a:ext uri="{FF2B5EF4-FFF2-40B4-BE49-F238E27FC236}">
                <a16:creationId xmlns:a16="http://schemas.microsoft.com/office/drawing/2014/main" id="{D78109B1-FF4D-4E9D-9A0D-A29259A2E7F0}"/>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492012">
            <a:off x="1676400" y="19812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9" name="Picture 7">
            <a:extLst>
              <a:ext uri="{FF2B5EF4-FFF2-40B4-BE49-F238E27FC236}">
                <a16:creationId xmlns:a16="http://schemas.microsoft.com/office/drawing/2014/main" id="{CE5F89B3-8B1B-44DC-9D39-F1AB4C806371}"/>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706803">
            <a:off x="7734300" y="714375"/>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80" name="Picture 8">
            <a:extLst>
              <a:ext uri="{FF2B5EF4-FFF2-40B4-BE49-F238E27FC236}">
                <a16:creationId xmlns:a16="http://schemas.microsoft.com/office/drawing/2014/main" id="{E2AFA1FA-5C4B-4421-AE86-C98295E4CE21}"/>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653784">
            <a:off x="6715125" y="17526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81" name="Rectangle 10">
            <a:extLst>
              <a:ext uri="{FF2B5EF4-FFF2-40B4-BE49-F238E27FC236}">
                <a16:creationId xmlns:a16="http://schemas.microsoft.com/office/drawing/2014/main" id="{23148EA6-A135-4CD5-83EC-16D8060E2ACF}"/>
              </a:ext>
            </a:extLst>
          </p:cNvPr>
          <p:cNvSpPr>
            <a:spLocks noChangeArrowheads="1"/>
          </p:cNvSpPr>
          <p:nvPr/>
        </p:nvSpPr>
        <p:spPr bwMode="auto">
          <a:xfrm>
            <a:off x="0" y="6219825"/>
            <a:ext cx="9144000" cy="609600"/>
          </a:xfrm>
          <a:prstGeom prst="rect">
            <a:avLst/>
          </a:prstGeom>
          <a:solidFill>
            <a:srgbClr val="33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200" b="1">
                <a:solidFill>
                  <a:srgbClr val="FFFF66"/>
                </a:solidFill>
              </a:rPr>
              <a:t>NĂM HỌC: 2024-2025</a:t>
            </a:r>
          </a:p>
        </p:txBody>
      </p:sp>
      <p:sp>
        <p:nvSpPr>
          <p:cNvPr id="54282" name="Rectangle 11">
            <a:extLst>
              <a:ext uri="{FF2B5EF4-FFF2-40B4-BE49-F238E27FC236}">
                <a16:creationId xmlns:a16="http://schemas.microsoft.com/office/drawing/2014/main" id="{0F7B36AC-D9AF-46C2-BB00-0AF4AE2E1905}"/>
              </a:ext>
            </a:extLst>
          </p:cNvPr>
          <p:cNvSpPr>
            <a:spLocks noChangeArrowheads="1"/>
          </p:cNvSpPr>
          <p:nvPr/>
        </p:nvSpPr>
        <p:spPr bwMode="auto">
          <a:xfrm>
            <a:off x="0" y="42863"/>
            <a:ext cx="9144000" cy="609600"/>
          </a:xfrm>
          <a:prstGeom prst="rect">
            <a:avLst/>
          </a:prstGeom>
          <a:solidFill>
            <a:srgbClr val="33CC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200" b="1">
                <a:solidFill>
                  <a:srgbClr val="FFFF66"/>
                </a:solidFill>
              </a:rPr>
              <a:t>TRƯỜNG THPT SỐ 1 TUY PHƯỚC</a:t>
            </a:r>
          </a:p>
          <a:p>
            <a:pPr algn="ctr" eaLnBrk="1" hangingPunct="1">
              <a:spcBef>
                <a:spcPct val="0"/>
              </a:spcBef>
              <a:buFontTx/>
              <a:buNone/>
            </a:pPr>
            <a:r>
              <a:rPr lang="en-US" altLang="en-US" sz="2200" b="1">
                <a:solidFill>
                  <a:srgbClr val="FFFF66"/>
                </a:solidFill>
              </a:rPr>
              <a:t>TỔ: HÓA – SINH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29B6651-F86E-41EB-AFDE-576B7289EBAE}"/>
              </a:ext>
            </a:extLst>
          </p:cNvPr>
          <p:cNvSpPr>
            <a:spLocks noChangeArrowheads="1"/>
          </p:cNvSpPr>
          <p:nvPr/>
        </p:nvSpPr>
        <p:spPr bwMode="auto">
          <a:xfrm>
            <a:off x="0" y="0"/>
            <a:ext cx="9144000" cy="685800"/>
          </a:xfrm>
          <a:prstGeom prst="rect">
            <a:avLst/>
          </a:prstGeom>
          <a:gradFill rotWithShape="1">
            <a:gsLst>
              <a:gs pos="0">
                <a:srgbClr val="FFFF00">
                  <a:alpha val="96001"/>
                </a:srgbClr>
              </a:gs>
              <a:gs pos="100000">
                <a:srgbClr val="339933"/>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30051" name="Text Box 3">
            <a:extLst>
              <a:ext uri="{FF2B5EF4-FFF2-40B4-BE49-F238E27FC236}">
                <a16:creationId xmlns:a16="http://schemas.microsoft.com/office/drawing/2014/main" id="{46F69E02-E3D3-4397-BA3A-D84D96CC28F5}"/>
              </a:ext>
            </a:extLst>
          </p:cNvPr>
          <p:cNvSpPr txBox="1">
            <a:spLocks noChangeArrowheads="1"/>
          </p:cNvSpPr>
          <p:nvPr/>
        </p:nvSpPr>
        <p:spPr bwMode="auto">
          <a:xfrm>
            <a:off x="0" y="90488"/>
            <a:ext cx="9144000" cy="519112"/>
          </a:xfrm>
          <a:prstGeom prst="rect">
            <a:avLst/>
          </a:prstGeom>
          <a:noFill/>
          <a:ln>
            <a:noFill/>
          </a:ln>
          <a:effectLst/>
        </p:spPr>
        <p:txBody>
          <a:bodyPr>
            <a:spAutoFit/>
          </a:bodyPr>
          <a:lstStyle/>
          <a:p>
            <a:pPr algn="ctr" eaLnBrk="1" hangingPunct="1">
              <a:spcBef>
                <a:spcPct val="50000"/>
              </a:spcBef>
              <a:defRPr/>
            </a:pPr>
            <a:r>
              <a:rPr lang="en-US" altLang="en-US" sz="2800">
                <a:solidFill>
                  <a:srgbClr val="FF0066"/>
                </a:solidFill>
                <a:effectLst>
                  <a:outerShdw blurRad="38100" dist="38100" dir="2700000" algn="tl">
                    <a:srgbClr val="000000"/>
                  </a:outerShdw>
                </a:effectLst>
                <a:latin typeface="VNI-Jamai" pitchFamily="2" charset="0"/>
              </a:rPr>
              <a:t>Baøi 26:</a:t>
            </a:r>
            <a:r>
              <a:rPr lang="en-US" altLang="en-US" sz="2500">
                <a:solidFill>
                  <a:srgbClr val="FF0066"/>
                </a:solidFill>
                <a:effectLst>
                  <a:outerShdw blurRad="38100" dist="38100" dir="2700000" algn="tl">
                    <a:srgbClr val="000000"/>
                  </a:outerShdw>
                </a:effectLst>
                <a:latin typeface="VNI-Jamai" pitchFamily="2" charset="0"/>
              </a:rPr>
              <a:t>     PHAÙT TRIEÅN BEÀN VÖÕNG</a:t>
            </a:r>
            <a:endParaRPr lang="en-US" altLang="en-US" sz="2800">
              <a:solidFill>
                <a:srgbClr val="FF0066"/>
              </a:solidFill>
              <a:effectLst>
                <a:outerShdw blurRad="38100" dist="38100" dir="2700000" algn="tl">
                  <a:srgbClr val="000000"/>
                </a:outerShdw>
              </a:effectLst>
              <a:latin typeface="VNI-Jamai" pitchFamily="2" charset="0"/>
            </a:endParaRPr>
          </a:p>
        </p:txBody>
      </p:sp>
      <p:sp>
        <p:nvSpPr>
          <p:cNvPr id="7172" name="Text Box 4">
            <a:extLst>
              <a:ext uri="{FF2B5EF4-FFF2-40B4-BE49-F238E27FC236}">
                <a16:creationId xmlns:a16="http://schemas.microsoft.com/office/drawing/2014/main" id="{80863F86-528E-4CE2-B58C-AD19CF4DD1A6}"/>
              </a:ext>
            </a:extLst>
          </p:cNvPr>
          <p:cNvSpPr txBox="1">
            <a:spLocks noChangeArrowheads="1"/>
          </p:cNvSpPr>
          <p:nvPr/>
        </p:nvSpPr>
        <p:spPr bwMode="auto">
          <a:xfrm>
            <a:off x="106363" y="700088"/>
            <a:ext cx="7939087"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latin typeface="Times New Roman" panose="02020603050405020304" pitchFamily="18" charset="0"/>
              </a:rPr>
              <a:t>I. PHÁT TRIỂN BỀN VỮNG</a:t>
            </a:r>
          </a:p>
        </p:txBody>
      </p:sp>
      <p:sp>
        <p:nvSpPr>
          <p:cNvPr id="7173" name="Text Box 7">
            <a:extLst>
              <a:ext uri="{FF2B5EF4-FFF2-40B4-BE49-F238E27FC236}">
                <a16:creationId xmlns:a16="http://schemas.microsoft.com/office/drawing/2014/main" id="{C76120C8-8DC3-4DCA-B2E7-AAA6E43A7A08}"/>
              </a:ext>
            </a:extLst>
          </p:cNvPr>
          <p:cNvSpPr txBox="1">
            <a:spLocks noChangeArrowheads="1"/>
          </p:cNvSpPr>
          <p:nvPr/>
        </p:nvSpPr>
        <p:spPr bwMode="auto">
          <a:xfrm>
            <a:off x="15875" y="1143000"/>
            <a:ext cx="8305800" cy="61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500" b="1">
                <a:solidFill>
                  <a:srgbClr val="0066FF"/>
                </a:solidFill>
                <a:latin typeface="Times New Roman" panose="02020603050405020304" pitchFamily="18" charset="0"/>
              </a:rPr>
              <a:t>   </a:t>
            </a:r>
            <a:r>
              <a:rPr lang="en-US" altLang="en-US" sz="3400" b="1">
                <a:solidFill>
                  <a:srgbClr val="0066FF"/>
                </a:solidFill>
                <a:latin typeface="Times New Roman" panose="02020603050405020304" pitchFamily="18" charset="0"/>
              </a:rPr>
              <a:t>1. Khái niệm </a:t>
            </a:r>
          </a:p>
        </p:txBody>
      </p:sp>
      <p:sp>
        <p:nvSpPr>
          <p:cNvPr id="7174" name="Text Box 7">
            <a:extLst>
              <a:ext uri="{FF2B5EF4-FFF2-40B4-BE49-F238E27FC236}">
                <a16:creationId xmlns:a16="http://schemas.microsoft.com/office/drawing/2014/main" id="{C7110670-A5BA-4205-938E-8A35878EE9C1}"/>
              </a:ext>
            </a:extLst>
          </p:cNvPr>
          <p:cNvSpPr txBox="1">
            <a:spLocks noChangeArrowheads="1"/>
          </p:cNvSpPr>
          <p:nvPr/>
        </p:nvSpPr>
        <p:spPr bwMode="auto">
          <a:xfrm>
            <a:off x="15875" y="1600200"/>
            <a:ext cx="8305800" cy="113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500" b="1">
                <a:solidFill>
                  <a:srgbClr val="0066FF"/>
                </a:solidFill>
                <a:latin typeface="Times New Roman" panose="02020603050405020304" pitchFamily="18" charset="0"/>
              </a:rPr>
              <a:t>   </a:t>
            </a:r>
            <a:r>
              <a:rPr lang="en-US" altLang="en-US" sz="3400" b="1">
                <a:solidFill>
                  <a:srgbClr val="0066FF"/>
                </a:solidFill>
                <a:latin typeface="Times New Roman" panose="02020603050405020304" pitchFamily="18" charset="0"/>
              </a:rPr>
              <a:t>2. Sự tác động qua lại giữa kinh tế, xã hội và m</a:t>
            </a:r>
            <a:r>
              <a:rPr lang="vi-VN" altLang="en-US" sz="3400" b="1">
                <a:solidFill>
                  <a:srgbClr val="0066FF"/>
                </a:solidFill>
                <a:latin typeface="Times New Roman" panose="02020603050405020304" pitchFamily="18" charset="0"/>
              </a:rPr>
              <a:t>ôi trường</a:t>
            </a:r>
            <a:r>
              <a:rPr lang="en-US" altLang="en-US" sz="3400" b="1">
                <a:solidFill>
                  <a:srgbClr val="0066FF"/>
                </a:solidFill>
                <a:latin typeface="Times New Roman" panose="02020603050405020304" pitchFamily="18" charset="0"/>
              </a:rPr>
              <a:t> tự nhiên</a:t>
            </a:r>
          </a:p>
        </p:txBody>
      </p:sp>
      <p:sp>
        <p:nvSpPr>
          <p:cNvPr id="7175" name="Text Box 4">
            <a:extLst>
              <a:ext uri="{FF2B5EF4-FFF2-40B4-BE49-F238E27FC236}">
                <a16:creationId xmlns:a16="http://schemas.microsoft.com/office/drawing/2014/main" id="{105C7FC3-1106-4C78-8BFA-54CB87181050}"/>
              </a:ext>
            </a:extLst>
          </p:cNvPr>
          <p:cNvSpPr txBox="1">
            <a:spLocks noChangeArrowheads="1"/>
          </p:cNvSpPr>
          <p:nvPr/>
        </p:nvSpPr>
        <p:spPr bwMode="auto">
          <a:xfrm>
            <a:off x="0" y="2743200"/>
            <a:ext cx="7939088"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latin typeface="Times New Roman" panose="02020603050405020304" pitchFamily="18" charset="0"/>
              </a:rPr>
              <a:t>II. MỘT SỐ NHÓM BIỆN PHÁP PHÁT TRIỂN BỀN VỮNG</a:t>
            </a:r>
          </a:p>
        </p:txBody>
      </p:sp>
      <p:sp>
        <p:nvSpPr>
          <p:cNvPr id="7176" name="Text Box 7">
            <a:extLst>
              <a:ext uri="{FF2B5EF4-FFF2-40B4-BE49-F238E27FC236}">
                <a16:creationId xmlns:a16="http://schemas.microsoft.com/office/drawing/2014/main" id="{32007547-AE22-4A33-85FF-9C0DAB365257}"/>
              </a:ext>
            </a:extLst>
          </p:cNvPr>
          <p:cNvSpPr txBox="1">
            <a:spLocks noChangeArrowheads="1"/>
          </p:cNvSpPr>
          <p:nvPr/>
        </p:nvSpPr>
        <p:spPr bwMode="auto">
          <a:xfrm>
            <a:off x="15875" y="3581400"/>
            <a:ext cx="8305800" cy="61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500" b="1">
                <a:solidFill>
                  <a:srgbClr val="0066FF"/>
                </a:solidFill>
                <a:latin typeface="Times New Roman" panose="02020603050405020304" pitchFamily="18" charset="0"/>
              </a:rPr>
              <a:t>   </a:t>
            </a:r>
            <a:r>
              <a:rPr lang="en-US" altLang="en-US" sz="3400" b="1">
                <a:solidFill>
                  <a:srgbClr val="0066FF"/>
                </a:solidFill>
                <a:latin typeface="Times New Roman" panose="02020603050405020304" pitchFamily="18" charset="0"/>
              </a:rPr>
              <a:t>1. Sử dụng hợp lí tài nguyên thiên nhiên</a:t>
            </a:r>
          </a:p>
        </p:txBody>
      </p:sp>
      <p:sp>
        <p:nvSpPr>
          <p:cNvPr id="7177" name="Text Box 7">
            <a:extLst>
              <a:ext uri="{FF2B5EF4-FFF2-40B4-BE49-F238E27FC236}">
                <a16:creationId xmlns:a16="http://schemas.microsoft.com/office/drawing/2014/main" id="{F8FC71D0-030A-4BA0-9976-0B0E83424B9B}"/>
              </a:ext>
            </a:extLst>
          </p:cNvPr>
          <p:cNvSpPr txBox="1">
            <a:spLocks noChangeArrowheads="1"/>
          </p:cNvSpPr>
          <p:nvPr/>
        </p:nvSpPr>
        <p:spPr bwMode="auto">
          <a:xfrm>
            <a:off x="15875" y="4268788"/>
            <a:ext cx="8305800" cy="614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500" b="1">
                <a:solidFill>
                  <a:srgbClr val="0066FF"/>
                </a:solidFill>
                <a:latin typeface="Times New Roman" panose="02020603050405020304" pitchFamily="18" charset="0"/>
              </a:rPr>
              <a:t>   </a:t>
            </a:r>
            <a:r>
              <a:rPr lang="en-US" altLang="en-US" sz="3400" b="1">
                <a:solidFill>
                  <a:srgbClr val="0066FF"/>
                </a:solidFill>
                <a:latin typeface="Times New Roman" panose="02020603050405020304" pitchFamily="18" charset="0"/>
              </a:rPr>
              <a:t>2. Hạn chế gây ô nhiễm m</a:t>
            </a:r>
            <a:r>
              <a:rPr lang="vi-VN" altLang="en-US" sz="3400" b="1">
                <a:solidFill>
                  <a:srgbClr val="0066FF"/>
                </a:solidFill>
                <a:latin typeface="Times New Roman" panose="02020603050405020304" pitchFamily="18" charset="0"/>
              </a:rPr>
              <a:t>ôi trường</a:t>
            </a:r>
            <a:r>
              <a:rPr lang="en-US" altLang="en-US" sz="3400" b="1">
                <a:solidFill>
                  <a:srgbClr val="0066FF"/>
                </a:solidFill>
                <a:latin typeface="Times New Roman" panose="02020603050405020304" pitchFamily="18" charset="0"/>
              </a:rPr>
              <a:t> </a:t>
            </a:r>
          </a:p>
        </p:txBody>
      </p:sp>
      <p:sp>
        <p:nvSpPr>
          <p:cNvPr id="7178" name="Text Box 7">
            <a:extLst>
              <a:ext uri="{FF2B5EF4-FFF2-40B4-BE49-F238E27FC236}">
                <a16:creationId xmlns:a16="http://schemas.microsoft.com/office/drawing/2014/main" id="{A285573B-1E73-4E0F-9A46-74573E646DB3}"/>
              </a:ext>
            </a:extLst>
          </p:cNvPr>
          <p:cNvSpPr txBox="1">
            <a:spLocks noChangeArrowheads="1"/>
          </p:cNvSpPr>
          <p:nvPr/>
        </p:nvSpPr>
        <p:spPr bwMode="auto">
          <a:xfrm>
            <a:off x="0" y="4900613"/>
            <a:ext cx="8305800" cy="61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500" b="1">
                <a:solidFill>
                  <a:srgbClr val="0066FF"/>
                </a:solidFill>
                <a:latin typeface="Times New Roman" panose="02020603050405020304" pitchFamily="18" charset="0"/>
              </a:rPr>
              <a:t>   </a:t>
            </a:r>
            <a:r>
              <a:rPr lang="en-US" altLang="en-US" sz="3400" b="1">
                <a:solidFill>
                  <a:srgbClr val="0066FF"/>
                </a:solidFill>
                <a:latin typeface="Times New Roman" panose="02020603050405020304" pitchFamily="18" charset="0"/>
              </a:rPr>
              <a:t>3. Phát triển nông nghiệp bền vững</a:t>
            </a:r>
          </a:p>
        </p:txBody>
      </p:sp>
      <p:sp>
        <p:nvSpPr>
          <p:cNvPr id="7179" name="Text Box 7">
            <a:extLst>
              <a:ext uri="{FF2B5EF4-FFF2-40B4-BE49-F238E27FC236}">
                <a16:creationId xmlns:a16="http://schemas.microsoft.com/office/drawing/2014/main" id="{9E7CA7E0-7578-4FD5-8CCC-27CEB289DBB2}"/>
              </a:ext>
            </a:extLst>
          </p:cNvPr>
          <p:cNvSpPr txBox="1">
            <a:spLocks noChangeArrowheads="1"/>
          </p:cNvSpPr>
          <p:nvPr/>
        </p:nvSpPr>
        <p:spPr bwMode="auto">
          <a:xfrm>
            <a:off x="0" y="5470525"/>
            <a:ext cx="8305800" cy="61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500" b="1">
                <a:solidFill>
                  <a:srgbClr val="0066FF"/>
                </a:solidFill>
                <a:latin typeface="Times New Roman" panose="02020603050405020304" pitchFamily="18" charset="0"/>
              </a:rPr>
              <a:t>   </a:t>
            </a:r>
            <a:r>
              <a:rPr lang="en-US" altLang="en-US" sz="3400" b="1">
                <a:solidFill>
                  <a:srgbClr val="0066FF"/>
                </a:solidFill>
                <a:latin typeface="Times New Roman" panose="02020603050405020304" pitchFamily="18" charset="0"/>
              </a:rPr>
              <a:t>4. Kiểm soát phát triển dân số</a:t>
            </a:r>
          </a:p>
        </p:txBody>
      </p:sp>
      <p:sp>
        <p:nvSpPr>
          <p:cNvPr id="7180" name="Text Box 7">
            <a:extLst>
              <a:ext uri="{FF2B5EF4-FFF2-40B4-BE49-F238E27FC236}">
                <a16:creationId xmlns:a16="http://schemas.microsoft.com/office/drawing/2014/main" id="{50056000-7465-4B07-983A-4CADC6BCCF6E}"/>
              </a:ext>
            </a:extLst>
          </p:cNvPr>
          <p:cNvSpPr txBox="1">
            <a:spLocks noChangeArrowheads="1"/>
          </p:cNvSpPr>
          <p:nvPr/>
        </p:nvSpPr>
        <p:spPr bwMode="auto">
          <a:xfrm>
            <a:off x="-20638" y="6118225"/>
            <a:ext cx="8305801" cy="61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sz="2500" b="1">
                <a:solidFill>
                  <a:srgbClr val="0066FF"/>
                </a:solidFill>
                <a:latin typeface="Times New Roman" panose="02020603050405020304" pitchFamily="18" charset="0"/>
              </a:rPr>
              <a:t>   </a:t>
            </a:r>
            <a:r>
              <a:rPr lang="en-US" altLang="en-US" sz="3400" b="1">
                <a:solidFill>
                  <a:srgbClr val="0066FF"/>
                </a:solidFill>
                <a:latin typeface="Times New Roman" panose="02020603050405020304" pitchFamily="18" charset="0"/>
              </a:rPr>
              <a:t>5. Giáo dục m</a:t>
            </a:r>
            <a:r>
              <a:rPr lang="vi-VN" altLang="en-US" sz="3400" b="1">
                <a:solidFill>
                  <a:srgbClr val="0066FF"/>
                </a:solidFill>
                <a:latin typeface="Times New Roman" panose="02020603050405020304" pitchFamily="18" charset="0"/>
              </a:rPr>
              <a:t>ôi trường</a:t>
            </a:r>
            <a:r>
              <a:rPr lang="en-US" altLang="en-US" sz="3400" b="1">
                <a:solidFill>
                  <a:srgbClr val="0066FF"/>
                </a:solidFill>
                <a:latin typeface="Times New Roman" panose="02020603050405020304" pitchFamily="18" charset="0"/>
              </a:rPr>
              <a:t> </a:t>
            </a: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a:extLst>
              <a:ext uri="{FF2B5EF4-FFF2-40B4-BE49-F238E27FC236}">
                <a16:creationId xmlns:a16="http://schemas.microsoft.com/office/drawing/2014/main" id="{067EA154-3A93-42D0-94D3-663438E2CCA3}"/>
              </a:ext>
            </a:extLst>
          </p:cNvPr>
          <p:cNvSpPr txBox="1">
            <a:spLocks noChangeArrowheads="1"/>
          </p:cNvSpPr>
          <p:nvPr/>
        </p:nvSpPr>
        <p:spPr bwMode="auto">
          <a:xfrm>
            <a:off x="106363" y="304800"/>
            <a:ext cx="7939087"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latin typeface="Times New Roman" panose="02020603050405020304" pitchFamily="18" charset="0"/>
              </a:rPr>
              <a:t>I. PHÁT TRIỂN BỀN VỮNG</a:t>
            </a:r>
          </a:p>
        </p:txBody>
      </p:sp>
      <p:sp>
        <p:nvSpPr>
          <p:cNvPr id="8195" name="Text Box 7">
            <a:extLst>
              <a:ext uri="{FF2B5EF4-FFF2-40B4-BE49-F238E27FC236}">
                <a16:creationId xmlns:a16="http://schemas.microsoft.com/office/drawing/2014/main" id="{340975FB-DE9A-46E5-85B3-82C999EB6418}"/>
              </a:ext>
            </a:extLst>
          </p:cNvPr>
          <p:cNvSpPr txBox="1">
            <a:spLocks noChangeArrowheads="1"/>
          </p:cNvSpPr>
          <p:nvPr/>
        </p:nvSpPr>
        <p:spPr bwMode="auto">
          <a:xfrm>
            <a:off x="0" y="863600"/>
            <a:ext cx="83058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0066FF"/>
                </a:solidFill>
                <a:latin typeface="Times New Roman" panose="02020603050405020304" pitchFamily="18" charset="0"/>
              </a:rPr>
              <a:t> </a:t>
            </a:r>
            <a:r>
              <a:rPr lang="en-US" altLang="en-US" b="1">
                <a:solidFill>
                  <a:srgbClr val="FF0000"/>
                </a:solidFill>
                <a:latin typeface="Times New Roman" panose="02020603050405020304" pitchFamily="18" charset="0"/>
              </a:rPr>
              <a:t>1. Khái niệm </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a:extLst>
              <a:ext uri="{FF2B5EF4-FFF2-40B4-BE49-F238E27FC236}">
                <a16:creationId xmlns:a16="http://schemas.microsoft.com/office/drawing/2014/main" id="{067EA154-3A93-42D0-94D3-663438E2CCA3}"/>
              </a:ext>
            </a:extLst>
          </p:cNvPr>
          <p:cNvSpPr txBox="1">
            <a:spLocks noChangeArrowheads="1"/>
          </p:cNvSpPr>
          <p:nvPr/>
        </p:nvSpPr>
        <p:spPr bwMode="auto">
          <a:xfrm>
            <a:off x="106363" y="304800"/>
            <a:ext cx="7939087"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sz="2800" b="1">
                <a:solidFill>
                  <a:srgbClr val="FF0000"/>
                </a:solidFill>
                <a:latin typeface="Times New Roman" panose="02020603050405020304" pitchFamily="18" charset="0"/>
              </a:rPr>
              <a:t>I. PHÁT TRIỂN BỀN VỮNG</a:t>
            </a:r>
          </a:p>
        </p:txBody>
      </p:sp>
      <p:sp>
        <p:nvSpPr>
          <p:cNvPr id="8195" name="Text Box 7">
            <a:extLst>
              <a:ext uri="{FF2B5EF4-FFF2-40B4-BE49-F238E27FC236}">
                <a16:creationId xmlns:a16="http://schemas.microsoft.com/office/drawing/2014/main" id="{340975FB-DE9A-46E5-85B3-82C999EB6418}"/>
              </a:ext>
            </a:extLst>
          </p:cNvPr>
          <p:cNvSpPr txBox="1">
            <a:spLocks noChangeArrowheads="1"/>
          </p:cNvSpPr>
          <p:nvPr/>
        </p:nvSpPr>
        <p:spPr bwMode="auto">
          <a:xfrm>
            <a:off x="0" y="863600"/>
            <a:ext cx="83058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0066FF"/>
                </a:solidFill>
                <a:latin typeface="Times New Roman" panose="02020603050405020304" pitchFamily="18" charset="0"/>
              </a:rPr>
              <a:t> </a:t>
            </a:r>
            <a:r>
              <a:rPr lang="en-US" altLang="en-US" b="1">
                <a:solidFill>
                  <a:srgbClr val="FF0000"/>
                </a:solidFill>
                <a:latin typeface="Times New Roman" panose="02020603050405020304" pitchFamily="18" charset="0"/>
              </a:rPr>
              <a:t>1. Khái niệm </a:t>
            </a:r>
          </a:p>
        </p:txBody>
      </p:sp>
      <p:sp>
        <p:nvSpPr>
          <p:cNvPr id="8196" name="Text Box 4">
            <a:extLst>
              <a:ext uri="{FF2B5EF4-FFF2-40B4-BE49-F238E27FC236}">
                <a16:creationId xmlns:a16="http://schemas.microsoft.com/office/drawing/2014/main" id="{DC0B7F20-B1B9-43CF-8657-481C7EFDAD52}"/>
              </a:ext>
            </a:extLst>
          </p:cNvPr>
          <p:cNvSpPr txBox="1">
            <a:spLocks noChangeArrowheads="1"/>
          </p:cNvSpPr>
          <p:nvPr/>
        </p:nvSpPr>
        <p:spPr bwMode="auto">
          <a:xfrm>
            <a:off x="198438" y="1625600"/>
            <a:ext cx="885507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C00000"/>
                </a:solidFill>
                <a:latin typeface="Times New Roman" panose="02020603050405020304" pitchFamily="18" charset="0"/>
              </a:rPr>
              <a:t>N</a:t>
            </a:r>
            <a:r>
              <a:rPr lang="en-US" b="1">
                <a:solidFill>
                  <a:srgbClr val="C00000"/>
                </a:solidFill>
                <a:latin typeface="Times New Roman" panose="02020603050405020304" pitchFamily="18" charset="0"/>
              </a:rPr>
              <a:t>ghiên cứu mục I.1 tr159 SGK và trao đổi </a:t>
            </a:r>
            <a:r>
              <a:rPr lang="en-US" altLang="en-US" b="1">
                <a:solidFill>
                  <a:srgbClr val="C00000"/>
                </a:solidFill>
                <a:latin typeface="Times New Roman" panose="02020603050405020304" pitchFamily="18" charset="0"/>
              </a:rPr>
              <a:t>cặp đôi trả lời câu hỏi:</a:t>
            </a:r>
          </a:p>
        </p:txBody>
      </p:sp>
      <p:sp>
        <p:nvSpPr>
          <p:cNvPr id="8197" name="Text Box 7">
            <a:extLst>
              <a:ext uri="{FF2B5EF4-FFF2-40B4-BE49-F238E27FC236}">
                <a16:creationId xmlns:a16="http://schemas.microsoft.com/office/drawing/2014/main" id="{1C12DD0B-66AD-4879-BF60-6034AB4EF1BA}"/>
              </a:ext>
            </a:extLst>
          </p:cNvPr>
          <p:cNvSpPr txBox="1">
            <a:spLocks noChangeArrowheads="1"/>
          </p:cNvSpPr>
          <p:nvPr/>
        </p:nvSpPr>
        <p:spPr bwMode="auto">
          <a:xfrm>
            <a:off x="0" y="2844800"/>
            <a:ext cx="9053513"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altLang="en-US" b="1">
                <a:solidFill>
                  <a:srgbClr val="0066FF"/>
                </a:solidFill>
                <a:latin typeface="Times New Roman" panose="02020603050405020304" pitchFamily="18" charset="0"/>
              </a:rPr>
              <a:t>Phát triển bền vững là gì? Lấy ví dụ minh họa. </a:t>
            </a:r>
          </a:p>
        </p:txBody>
      </p:sp>
    </p:spTree>
    <p:extLst>
      <p:ext uri="{BB962C8B-B14F-4D97-AF65-F5344CB8AC3E}">
        <p14:creationId xmlns:p14="http://schemas.microsoft.com/office/powerpoint/2010/main" val="2642390610"/>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a:extLst>
              <a:ext uri="{FF2B5EF4-FFF2-40B4-BE49-F238E27FC236}">
                <a16:creationId xmlns:a16="http://schemas.microsoft.com/office/drawing/2014/main" id="{F449AA8E-B86D-442F-A06A-E6862AA6EFE6}"/>
              </a:ext>
            </a:extLst>
          </p:cNvPr>
          <p:cNvSpPr txBox="1">
            <a:spLocks noChangeArrowheads="1"/>
          </p:cNvSpPr>
          <p:nvPr/>
        </p:nvSpPr>
        <p:spPr bwMode="auto">
          <a:xfrm>
            <a:off x="106363" y="304800"/>
            <a:ext cx="7939087"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 PHÁT TRIỂN BỀN VỮNG</a:t>
            </a:r>
          </a:p>
        </p:txBody>
      </p:sp>
      <p:sp>
        <p:nvSpPr>
          <p:cNvPr id="9219" name="Text Box 7">
            <a:extLst>
              <a:ext uri="{FF2B5EF4-FFF2-40B4-BE49-F238E27FC236}">
                <a16:creationId xmlns:a16="http://schemas.microsoft.com/office/drawing/2014/main" id="{12C5F9D0-3FA1-401D-97BE-B09FCB8AB388}"/>
              </a:ext>
            </a:extLst>
          </p:cNvPr>
          <p:cNvSpPr txBox="1">
            <a:spLocks noChangeArrowheads="1"/>
          </p:cNvSpPr>
          <p:nvPr/>
        </p:nvSpPr>
        <p:spPr bwMode="auto">
          <a:xfrm>
            <a:off x="-152400" y="863600"/>
            <a:ext cx="83058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0066FF"/>
                </a:solidFill>
                <a:latin typeface="Times New Roman" panose="02020603050405020304" pitchFamily="18" charset="0"/>
              </a:rPr>
              <a:t>   </a:t>
            </a:r>
            <a:r>
              <a:rPr lang="en-US" altLang="en-US" b="1">
                <a:solidFill>
                  <a:srgbClr val="FF0000"/>
                </a:solidFill>
                <a:latin typeface="Times New Roman" panose="02020603050405020304" pitchFamily="18" charset="0"/>
              </a:rPr>
              <a:t>1. Khái niệm </a:t>
            </a:r>
          </a:p>
        </p:txBody>
      </p:sp>
      <p:sp>
        <p:nvSpPr>
          <p:cNvPr id="9220" name="Text Box 7">
            <a:extLst>
              <a:ext uri="{FF2B5EF4-FFF2-40B4-BE49-F238E27FC236}">
                <a16:creationId xmlns:a16="http://schemas.microsoft.com/office/drawing/2014/main" id="{5BF894F5-31E9-4877-A4E7-999F6BE5F3DB}"/>
              </a:ext>
            </a:extLst>
          </p:cNvPr>
          <p:cNvSpPr txBox="1">
            <a:spLocks noChangeArrowheads="1"/>
          </p:cNvSpPr>
          <p:nvPr/>
        </p:nvSpPr>
        <p:spPr bwMode="auto">
          <a:xfrm>
            <a:off x="0" y="1395413"/>
            <a:ext cx="9053513" cy="206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0066FF"/>
                </a:solidFill>
                <a:latin typeface="Times New Roman" panose="02020603050405020304" pitchFamily="18" charset="0"/>
              </a:rPr>
              <a:t>   - Phát triển bền vững là sự phát triển đáp ứng nhu cầu của thế hệ hiện tại mà không làm tổn hại đến khả năng đáp ứng nhu cầu của các thế hệ tương lai.</a:t>
            </a:r>
          </a:p>
        </p:txBody>
      </p:sp>
      <p:sp>
        <p:nvSpPr>
          <p:cNvPr id="9221" name="Text Box 7">
            <a:extLst>
              <a:ext uri="{FF2B5EF4-FFF2-40B4-BE49-F238E27FC236}">
                <a16:creationId xmlns:a16="http://schemas.microsoft.com/office/drawing/2014/main" id="{AFC2387A-CE95-4284-AEB0-E2376CE394FB}"/>
              </a:ext>
            </a:extLst>
          </p:cNvPr>
          <p:cNvSpPr txBox="1">
            <a:spLocks noChangeArrowheads="1"/>
          </p:cNvSpPr>
          <p:nvPr/>
        </p:nvSpPr>
        <p:spPr bwMode="auto">
          <a:xfrm>
            <a:off x="0" y="3733800"/>
            <a:ext cx="9053513" cy="206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buFontTx/>
              <a:buNone/>
            </a:pPr>
            <a:r>
              <a:rPr lang="en-US" altLang="en-US" b="1">
                <a:solidFill>
                  <a:srgbClr val="0066FF"/>
                </a:solidFill>
                <a:latin typeface="Times New Roman" panose="02020603050405020304" pitchFamily="18" charset="0"/>
              </a:rPr>
              <a:t>- Ví dụ: Khai thác hợp lí nguồn thủy sản của các cộng đồng ven biển, đồng thời xây dựng khu bảo tồn biển để duy trì ổn định nguồn tài nguyên thiên nhiên cho các thế hệ tương lai.</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a:extLst>
              <a:ext uri="{FF2B5EF4-FFF2-40B4-BE49-F238E27FC236}">
                <a16:creationId xmlns:a16="http://schemas.microsoft.com/office/drawing/2014/main" id="{5704E6C4-DBC7-4256-BA1C-7EF2D188C899}"/>
              </a:ext>
            </a:extLst>
          </p:cNvPr>
          <p:cNvSpPr txBox="1">
            <a:spLocks noChangeArrowheads="1"/>
          </p:cNvSpPr>
          <p:nvPr/>
        </p:nvSpPr>
        <p:spPr bwMode="auto">
          <a:xfrm>
            <a:off x="106363" y="152400"/>
            <a:ext cx="7939087"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 PHÁT TRIỂN BỀN VỮNG</a:t>
            </a:r>
          </a:p>
        </p:txBody>
      </p:sp>
      <p:sp>
        <p:nvSpPr>
          <p:cNvPr id="10243" name="Text Box 7">
            <a:extLst>
              <a:ext uri="{FF2B5EF4-FFF2-40B4-BE49-F238E27FC236}">
                <a16:creationId xmlns:a16="http://schemas.microsoft.com/office/drawing/2014/main" id="{3CC5CB2B-D67B-4AC6-B7C3-B71D2A901E22}"/>
              </a:ext>
            </a:extLst>
          </p:cNvPr>
          <p:cNvSpPr txBox="1">
            <a:spLocks noChangeArrowheads="1"/>
          </p:cNvSpPr>
          <p:nvPr/>
        </p:nvSpPr>
        <p:spPr bwMode="auto">
          <a:xfrm>
            <a:off x="15875" y="609600"/>
            <a:ext cx="9037638"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2. Sự tác động qua lại giữa kinh tế, xã hội và môi trường tự nhiên</a:t>
            </a:r>
          </a:p>
        </p:txBody>
      </p:sp>
    </p:spTree>
    <p:extLst>
      <p:ext uri="{BB962C8B-B14F-4D97-AF65-F5344CB8AC3E}">
        <p14:creationId xmlns:p14="http://schemas.microsoft.com/office/powerpoint/2010/main" val="2087666613"/>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a:extLst>
              <a:ext uri="{FF2B5EF4-FFF2-40B4-BE49-F238E27FC236}">
                <a16:creationId xmlns:a16="http://schemas.microsoft.com/office/drawing/2014/main" id="{5704E6C4-DBC7-4256-BA1C-7EF2D188C899}"/>
              </a:ext>
            </a:extLst>
          </p:cNvPr>
          <p:cNvSpPr txBox="1">
            <a:spLocks noChangeArrowheads="1"/>
          </p:cNvSpPr>
          <p:nvPr/>
        </p:nvSpPr>
        <p:spPr bwMode="auto">
          <a:xfrm>
            <a:off x="106363" y="152400"/>
            <a:ext cx="7939087"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altLang="en-US" b="1">
                <a:solidFill>
                  <a:srgbClr val="FF0000"/>
                </a:solidFill>
                <a:latin typeface="Times New Roman" panose="02020603050405020304" pitchFamily="18" charset="0"/>
              </a:rPr>
              <a:t>I. PHÁT TRIỂN BỀN VỮNG</a:t>
            </a:r>
          </a:p>
        </p:txBody>
      </p:sp>
      <p:sp>
        <p:nvSpPr>
          <p:cNvPr id="10243" name="Text Box 7">
            <a:extLst>
              <a:ext uri="{FF2B5EF4-FFF2-40B4-BE49-F238E27FC236}">
                <a16:creationId xmlns:a16="http://schemas.microsoft.com/office/drawing/2014/main" id="{3CC5CB2B-D67B-4AC6-B7C3-B71D2A901E22}"/>
              </a:ext>
            </a:extLst>
          </p:cNvPr>
          <p:cNvSpPr txBox="1">
            <a:spLocks noChangeArrowheads="1"/>
          </p:cNvSpPr>
          <p:nvPr/>
        </p:nvSpPr>
        <p:spPr bwMode="auto">
          <a:xfrm>
            <a:off x="15875" y="609600"/>
            <a:ext cx="9037638"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altLang="en-US" b="1">
                <a:solidFill>
                  <a:srgbClr val="FF0000"/>
                </a:solidFill>
                <a:latin typeface="Times New Roman" panose="02020603050405020304" pitchFamily="18" charset="0"/>
              </a:rPr>
              <a:t> 2. Sự tác động qua lại giữa kinh tế, xã hội và môi trường tự nhiên</a:t>
            </a:r>
          </a:p>
        </p:txBody>
      </p:sp>
      <p:pic>
        <p:nvPicPr>
          <p:cNvPr id="10244" name="image1.png">
            <a:extLst>
              <a:ext uri="{FF2B5EF4-FFF2-40B4-BE49-F238E27FC236}">
                <a16:creationId xmlns:a16="http://schemas.microsoft.com/office/drawing/2014/main" id="{E166963E-349E-414F-8BCA-ABA8A83AF5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676400"/>
            <a:ext cx="8305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2520</TotalTime>
  <Words>2514</Words>
  <Application>Microsoft Office PowerPoint</Application>
  <PresentationFormat>On-screen Show (4:3)</PresentationFormat>
  <Paragraphs>279</Paragraphs>
  <Slides>38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Times New Roman</vt:lpstr>
      <vt:lpstr>VNI-Jamai</vt:lpstr>
      <vt:lpstr>VNI-Times</vt:lpstr>
      <vt:lpstr>VNI-Zap</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Huong</dc:creator>
  <cp:lastModifiedBy>huongqnbd@gmail.com</cp:lastModifiedBy>
  <cp:revision>85</cp:revision>
  <dcterms:created xsi:type="dcterms:W3CDTF">2008-11-25T03:41:06Z</dcterms:created>
  <dcterms:modified xsi:type="dcterms:W3CDTF">2025-04-24T02:56:19Z</dcterms:modified>
</cp:coreProperties>
</file>