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724" r:id="rId3"/>
  </p:sldMasterIdLst>
  <p:notesMasterIdLst>
    <p:notesMasterId r:id="rId33"/>
  </p:notesMasterIdLst>
  <p:sldIdLst>
    <p:sldId id="389" r:id="rId4"/>
    <p:sldId id="391" r:id="rId5"/>
    <p:sldId id="392" r:id="rId6"/>
    <p:sldId id="393" r:id="rId7"/>
    <p:sldId id="394" r:id="rId8"/>
    <p:sldId id="346" r:id="rId9"/>
    <p:sldId id="395" r:id="rId10"/>
    <p:sldId id="396" r:id="rId11"/>
    <p:sldId id="397" r:id="rId12"/>
    <p:sldId id="398" r:id="rId13"/>
    <p:sldId id="399" r:id="rId14"/>
    <p:sldId id="401" r:id="rId15"/>
    <p:sldId id="360" r:id="rId16"/>
    <p:sldId id="402" r:id="rId17"/>
    <p:sldId id="403" r:id="rId18"/>
    <p:sldId id="406" r:id="rId19"/>
    <p:sldId id="404" r:id="rId20"/>
    <p:sldId id="381" r:id="rId21"/>
    <p:sldId id="371" r:id="rId22"/>
    <p:sldId id="372" r:id="rId23"/>
    <p:sldId id="382" r:id="rId24"/>
    <p:sldId id="405" r:id="rId25"/>
    <p:sldId id="376" r:id="rId26"/>
    <p:sldId id="379" r:id="rId27"/>
    <p:sldId id="380" r:id="rId28"/>
    <p:sldId id="383" r:id="rId29"/>
    <p:sldId id="388" r:id="rId30"/>
    <p:sldId id="386" r:id="rId31"/>
    <p:sldId id="387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9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64" algn="l" defTabSz="91438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56" algn="l" defTabSz="91438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48" algn="l" defTabSz="91438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42" algn="l" defTabSz="91438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74153AB7-C1D0-4778-8BE3-4022A3DAF00D}">
          <p14:sldIdLst>
            <p14:sldId id="389"/>
            <p14:sldId id="391"/>
            <p14:sldId id="392"/>
            <p14:sldId id="393"/>
            <p14:sldId id="394"/>
            <p14:sldId id="346"/>
            <p14:sldId id="395"/>
            <p14:sldId id="396"/>
            <p14:sldId id="397"/>
            <p14:sldId id="398"/>
            <p14:sldId id="399"/>
            <p14:sldId id="401"/>
            <p14:sldId id="360"/>
            <p14:sldId id="402"/>
            <p14:sldId id="403"/>
            <p14:sldId id="406"/>
            <p14:sldId id="404"/>
            <p14:sldId id="381"/>
            <p14:sldId id="371"/>
            <p14:sldId id="372"/>
            <p14:sldId id="382"/>
            <p14:sldId id="405"/>
            <p14:sldId id="376"/>
            <p14:sldId id="379"/>
            <p14:sldId id="380"/>
            <p14:sldId id="383"/>
            <p14:sldId id="388"/>
            <p14:sldId id="386"/>
            <p14:sldId id="3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AA2"/>
    <a:srgbClr val="660066"/>
    <a:srgbClr val="010D4B"/>
    <a:srgbClr val="2B1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9" autoAdjust="0"/>
    <p:restoredTop sz="92883" autoAdjust="0"/>
  </p:normalViewPr>
  <p:slideViewPr>
    <p:cSldViewPr>
      <p:cViewPr>
        <p:scale>
          <a:sx n="71" d="100"/>
          <a:sy n="71" d="100"/>
        </p:scale>
        <p:origin x="-2784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8ADD1-7B2A-4994-8D8F-05ADB9B275D5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7439-B30C-4BDD-97AA-520B2661F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7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0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A89B0-1E17-489D-A482-C8979446A37D}" type="slidenum">
              <a:rPr lang="en-US"/>
              <a:pPr/>
              <a:t>6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3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4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29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61678-F871-4BA5-BC3E-7CD7D2CF1E81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30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52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2" indent="0" algn="ctr">
              <a:buNone/>
              <a:defRPr/>
            </a:lvl2pPr>
            <a:lvl3pPr marL="914386" indent="0" algn="ctr">
              <a:buNone/>
              <a:defRPr/>
            </a:lvl3pPr>
            <a:lvl4pPr marL="1371578" indent="0" algn="ctr">
              <a:buNone/>
              <a:defRPr/>
            </a:lvl4pPr>
            <a:lvl5pPr marL="1828770" indent="0" algn="ctr">
              <a:buNone/>
              <a:defRPr/>
            </a:lvl5pPr>
            <a:lvl6pPr marL="2285964" indent="0" algn="ctr">
              <a:buNone/>
              <a:defRPr/>
            </a:lvl6pPr>
            <a:lvl7pPr marL="2743156" indent="0" algn="ctr">
              <a:buNone/>
              <a:defRPr/>
            </a:lvl7pPr>
            <a:lvl8pPr marL="3200348" indent="0" algn="ctr">
              <a:buNone/>
              <a:defRPr/>
            </a:lvl8pPr>
            <a:lvl9pPr marL="36575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DBB0-7779-4CDF-A0D6-BC23EC01A0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8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86C5A-3FFF-44BF-9408-25E8561BE2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1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CEB45-77B1-418D-AE9A-7199FF8086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4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44479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838201" y="1905000"/>
            <a:ext cx="800735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65041-3C8D-4A30-9F27-3FBC49C42FA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4/25/2025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20312-E8E4-4818-8780-684DF87839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99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82491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18429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512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78826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7862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48799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2AF96-C644-4CEC-B655-AAF763A22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1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3173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79818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53007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55903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3062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4" y="301627"/>
            <a:ext cx="7313612" cy="84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0014" y="1827213"/>
            <a:ext cx="7313612" cy="4114800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270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4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719264"/>
            <a:ext cx="4038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FF641-7087-4D1F-A8E9-39F210E89D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4/25/2025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5C29F-9941-466F-B0C6-0C0B6ABBB54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68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2" y="1449305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2341477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2" indent="0">
              <a:buNone/>
              <a:defRPr sz="1800"/>
            </a:lvl2pPr>
            <a:lvl3pPr marL="914386" indent="0">
              <a:buNone/>
              <a:defRPr sz="1600"/>
            </a:lvl3pPr>
            <a:lvl4pPr marL="1371578" indent="0">
              <a:buNone/>
              <a:defRPr sz="1400"/>
            </a:lvl4pPr>
            <a:lvl5pPr marL="1828770" indent="0">
              <a:buNone/>
              <a:defRPr sz="1400"/>
            </a:lvl5pPr>
            <a:lvl6pPr marL="2285964" indent="0">
              <a:buNone/>
              <a:defRPr sz="1400"/>
            </a:lvl6pPr>
            <a:lvl7pPr marL="2743156" indent="0">
              <a:buNone/>
              <a:defRPr sz="1400"/>
            </a:lvl7pPr>
            <a:lvl8pPr marL="3200348" indent="0">
              <a:buNone/>
              <a:defRPr sz="1400"/>
            </a:lvl8pPr>
            <a:lvl9pPr marL="36575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B9DA5-B5D7-4596-A4C9-B1F7FD3D3D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0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4650476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4773226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2025/4/25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3FC4B-F175-4F89-9C6F-79ECC9577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1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59D42-01CA-4E4C-9F99-033C19032D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117FB-F3B7-40DC-8E09-1255D0A513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5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74F4-3117-42F8-A2C1-6A1A90E921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0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EBF4C-68CD-4240-9454-17113DED44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0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7B18-5DFA-41C1-A32C-0639D642F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9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r">
              <a:defRPr/>
            </a:pPr>
            <a:fld id="{E17AAA9B-752E-4DA9-AE0A-4F4EE0A4A1E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4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5" indent="-34289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82" indent="-22859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74" indent="-22859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67" indent="-22859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60" indent="-2285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52" indent="-2285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44" indent="-2285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38" indent="-2285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8655E6-04CA-45EE-BD5B-1823453AD0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6259EA-507C-4835-95F5-7D312DBF9D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65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wheel spokes="1"/>
  </p:transition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A620CFB-EA21-4A47-BA97-903DA2356DC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="" xmlns:a16="http://schemas.microsoft.com/office/drawing/2014/main" id="{E9A7CBDE-FB49-44A2-AF1D-C0B83A65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365994"/>
            <a:ext cx="2971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="" xmlns:a16="http://schemas.microsoft.com/office/drawing/2014/main" id="{93D5E6CD-E968-491B-859A-2C5B37D1F711}"/>
              </a:ext>
            </a:extLst>
          </p:cNvPr>
          <p:cNvSpPr/>
          <p:nvPr/>
        </p:nvSpPr>
        <p:spPr>
          <a:xfrm>
            <a:off x="2114550" y="5105400"/>
            <a:ext cx="474345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neutron,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proton.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pSp>
        <p:nvGrpSpPr>
          <p:cNvPr id="15" name="1">
            <a:extLst>
              <a:ext uri="{FF2B5EF4-FFF2-40B4-BE49-F238E27FC236}">
                <a16:creationId xmlns="" xmlns:a16="http://schemas.microsoft.com/office/drawing/2014/main" id="{096AFA70-B2AE-49EC-848F-F3F244F3700F}"/>
              </a:ext>
            </a:extLst>
          </p:cNvPr>
          <p:cNvGrpSpPr>
            <a:grpSpLocks/>
          </p:cNvGrpSpPr>
          <p:nvPr/>
        </p:nvGrpSpPr>
        <p:grpSpPr bwMode="auto">
          <a:xfrm>
            <a:off x="2914652" y="807198"/>
            <a:ext cx="1689497" cy="1973263"/>
            <a:chOff x="2319996" y="770208"/>
            <a:chExt cx="2252004" cy="197299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E6AF422-572E-4749-82D4-20930E3F59B6}"/>
                </a:ext>
              </a:extLst>
            </p:cNvPr>
            <p:cNvSpPr/>
            <p:nvPr/>
          </p:nvSpPr>
          <p:spPr>
            <a:xfrm>
              <a:off x="2319996" y="770208"/>
              <a:ext cx="2252004" cy="1972992"/>
            </a:xfrm>
            <a:prstGeom prst="rect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13EA5E3-D2DB-4687-9CA2-1E777AAD82B8}"/>
                </a:ext>
              </a:extLst>
            </p:cNvPr>
            <p:cNvSpPr txBox="1"/>
            <p:nvPr/>
          </p:nvSpPr>
          <p:spPr>
            <a:xfrm>
              <a:off x="3005595" y="916238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6" name="2">
            <a:extLst>
              <a:ext uri="{FF2B5EF4-FFF2-40B4-BE49-F238E27FC236}">
                <a16:creationId xmlns="" xmlns:a16="http://schemas.microsoft.com/office/drawing/2014/main" id="{68A22C80-1592-42A3-AD01-7E89DF262989}"/>
              </a:ext>
            </a:extLst>
          </p:cNvPr>
          <p:cNvGrpSpPr>
            <a:grpSpLocks/>
          </p:cNvGrpSpPr>
          <p:nvPr/>
        </p:nvGrpSpPr>
        <p:grpSpPr bwMode="auto">
          <a:xfrm>
            <a:off x="4593433" y="807198"/>
            <a:ext cx="1688306" cy="1973263"/>
            <a:chOff x="4557932" y="770208"/>
            <a:chExt cx="2252004" cy="1972992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486B4E1-EFC7-4283-BC40-EC77163AB3B6}"/>
                </a:ext>
              </a:extLst>
            </p:cNvPr>
            <p:cNvSpPr/>
            <p:nvPr/>
          </p:nvSpPr>
          <p:spPr>
            <a:xfrm>
              <a:off x="4557932" y="770208"/>
              <a:ext cx="2252004" cy="1972992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2945CEC-FBF4-4ABC-BD51-2DCA18FF2911}"/>
                </a:ext>
              </a:extLst>
            </p:cNvPr>
            <p:cNvSpPr txBox="1"/>
            <p:nvPr/>
          </p:nvSpPr>
          <p:spPr>
            <a:xfrm>
              <a:off x="5182077" y="914651"/>
              <a:ext cx="1141883" cy="14460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17" name="3">
            <a:extLst>
              <a:ext uri="{FF2B5EF4-FFF2-40B4-BE49-F238E27FC236}">
                <a16:creationId xmlns="" xmlns:a16="http://schemas.microsoft.com/office/drawing/2014/main" id="{91295447-6118-4DCA-9048-EF5E0DA1446F}"/>
              </a:ext>
            </a:extLst>
          </p:cNvPr>
          <p:cNvGrpSpPr>
            <a:grpSpLocks/>
          </p:cNvGrpSpPr>
          <p:nvPr/>
        </p:nvGrpSpPr>
        <p:grpSpPr bwMode="auto">
          <a:xfrm>
            <a:off x="2914652" y="2751882"/>
            <a:ext cx="1689497" cy="1973262"/>
            <a:chOff x="2319996" y="2715064"/>
            <a:chExt cx="2252004" cy="1972992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96537E0-1321-47F9-8114-CE2758E13788}"/>
                </a:ext>
              </a:extLst>
            </p:cNvPr>
            <p:cNvSpPr/>
            <p:nvPr/>
          </p:nvSpPr>
          <p:spPr>
            <a:xfrm>
              <a:off x="2319996" y="2715064"/>
              <a:ext cx="2252004" cy="1972992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E00B9B5-5319-4555-B0B8-2AEBEF794F6D}"/>
                </a:ext>
              </a:extLst>
            </p:cNvPr>
            <p:cNvSpPr txBox="1"/>
            <p:nvPr/>
          </p:nvSpPr>
          <p:spPr>
            <a:xfrm>
              <a:off x="3026227" y="2807126"/>
              <a:ext cx="1142666" cy="14460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18" name="4">
            <a:extLst>
              <a:ext uri="{FF2B5EF4-FFF2-40B4-BE49-F238E27FC236}">
                <a16:creationId xmlns="" xmlns:a16="http://schemas.microsoft.com/office/drawing/2014/main" id="{C10B4BF3-9CC0-4A30-A493-F43818111DE4}"/>
              </a:ext>
            </a:extLst>
          </p:cNvPr>
          <p:cNvGrpSpPr>
            <a:grpSpLocks/>
          </p:cNvGrpSpPr>
          <p:nvPr/>
        </p:nvGrpSpPr>
        <p:grpSpPr bwMode="auto">
          <a:xfrm>
            <a:off x="4593433" y="2751882"/>
            <a:ext cx="1688306" cy="1973262"/>
            <a:chOff x="4557932" y="2715064"/>
            <a:chExt cx="2252004" cy="1972992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1C7B44C-9191-4FDC-8875-4ADB017D767B}"/>
                </a:ext>
              </a:extLst>
            </p:cNvPr>
            <p:cNvSpPr/>
            <p:nvPr/>
          </p:nvSpPr>
          <p:spPr>
            <a:xfrm>
              <a:off x="4557932" y="2715064"/>
              <a:ext cx="2252004" cy="1972992"/>
            </a:xfrm>
            <a:prstGeom prst="rect">
              <a:avLst/>
            </a:prstGeom>
            <a:solidFill>
              <a:srgbClr val="FF0000"/>
            </a:solidFill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05B492C-A3AB-4007-8375-B0DA95E0363E}"/>
                </a:ext>
              </a:extLst>
            </p:cNvPr>
            <p:cNvSpPr txBox="1"/>
            <p:nvPr/>
          </p:nvSpPr>
          <p:spPr>
            <a:xfrm>
              <a:off x="5161431" y="2776968"/>
              <a:ext cx="1143472" cy="14460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.VnTime" panose="020B7200000000000000" pitchFamily="34" charset="0"/>
                  <a:ea typeface="微软雅黑"/>
                  <a:cs typeface="+mn-cs"/>
                </a:rPr>
                <a:t>4</a:t>
              </a:r>
            </a:p>
          </p:txBody>
        </p:sp>
      </p:grpSp>
      <p:sp>
        <p:nvSpPr>
          <p:cNvPr id="19" name="Rounded Rectangular Callout 18">
            <a:extLst>
              <a:ext uri="{FF2B5EF4-FFF2-40B4-BE49-F238E27FC236}">
                <a16:creationId xmlns="" xmlns:a16="http://schemas.microsoft.com/office/drawing/2014/main" id="{D6290078-25DB-419C-91B4-A4D1C213BDC1}"/>
              </a:ext>
            </a:extLst>
          </p:cNvPr>
          <p:cNvSpPr/>
          <p:nvPr/>
        </p:nvSpPr>
        <p:spPr>
          <a:xfrm>
            <a:off x="2000250" y="4935538"/>
            <a:ext cx="497205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Z,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proton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electron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="" xmlns:a16="http://schemas.microsoft.com/office/drawing/2014/main" id="{11F61829-F285-4E89-AC6B-4E9563D0A8BC}"/>
              </a:ext>
            </a:extLst>
          </p:cNvPr>
          <p:cNvSpPr/>
          <p:nvPr/>
        </p:nvSpPr>
        <p:spPr>
          <a:xfrm>
            <a:off x="2168127" y="5073650"/>
            <a:ext cx="474345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="" xmlns:a16="http://schemas.microsoft.com/office/drawing/2014/main" id="{21DFA2A9-6FE6-4A6A-B90D-E5B6EC0347B9}"/>
              </a:ext>
            </a:extLst>
          </p:cNvPr>
          <p:cNvSpPr/>
          <p:nvPr/>
        </p:nvSpPr>
        <p:spPr>
          <a:xfrm>
            <a:off x="2232423" y="5145088"/>
            <a:ext cx="4743450" cy="1143000"/>
          </a:xfrm>
          <a:prstGeom prst="wedgeRoundRectCallout">
            <a:avLst>
              <a:gd name="adj1" fmla="val -60648"/>
              <a:gd name="adj2" fmla="val -88885"/>
              <a:gd name="adj3" fmla="val 16667"/>
            </a:avLst>
          </a:prstGeom>
          <a:solidFill>
            <a:schemeClr val="accent2">
              <a:lumMod val="10000"/>
              <a:lumOff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187625" y="755994"/>
            <a:ext cx="734481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(Atomic orbital – AO)</a:t>
            </a:r>
            <a:endParaRPr lang="zh-CN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5644670" y="4379090"/>
            <a:ext cx="1499128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5663718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57722" y="204310"/>
            <a:ext cx="908627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SỰ CHUYỂN ĐỘNG CỦA ELECTRON TRONG NGUYÊN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=""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65" y="1340768"/>
            <a:ext cx="356392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1">
            <a:extLst>
              <a:ext uri="{FF2B5EF4-FFF2-40B4-BE49-F238E27FC236}">
                <a16:creationId xmlns=""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830304"/>
            <a:ext cx="5391466" cy="2246769"/>
          </a:xfrm>
          <a:prstGeom prst="rect">
            <a:avLst/>
          </a:prstGeom>
          <a:noFill/>
          <a:ln w="28575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Orbital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(AO)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800" b="1" dirty="0" err="1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90%). </a:t>
            </a:r>
            <a:endParaRPr lang="zh-CN" altLang="en-US" sz="2800" b="1" dirty="0">
              <a:solidFill>
                <a:schemeClr val="bg2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=""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349423"/>
            <a:ext cx="5391466" cy="1815882"/>
          </a:xfrm>
          <a:prstGeom prst="rect">
            <a:avLst/>
          </a:prstGeom>
          <a:noFill/>
          <a:ln w="28575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4.3,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biệt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đám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mây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AO?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niệm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xuất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phát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nào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1008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1">
            <a:extLst>
              <a:ext uri="{FF2B5EF4-FFF2-40B4-BE49-F238E27FC236}">
                <a16:creationId xmlns="" xmlns:a16="http://schemas.microsoft.com/office/drawing/2014/main" id="{5784C4AA-F932-4BE7-9EB2-F3113A1E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87" y="3469926"/>
            <a:ext cx="81166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Orbital p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thước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nhưng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hướng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P orbitals Images, Stock Photos &amp; Vectors | Shutterstock">
            <a:extLst>
              <a:ext uri="{FF2B5EF4-FFF2-40B4-BE49-F238E27FC236}">
                <a16:creationId xmlns="" xmlns:a16="http://schemas.microsoft.com/office/drawing/2014/main" id="{3EFCD39A-BB9C-4E71-8068-71F72596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20433"/>
          <a:stretch/>
        </p:blipFill>
        <p:spPr bwMode="auto">
          <a:xfrm>
            <a:off x="4473931" y="959205"/>
            <a:ext cx="4073720" cy="2003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5603054-3EB0-42AB-9C24-6F6EAA383A94}"/>
              </a:ext>
            </a:extLst>
          </p:cNvPr>
          <p:cNvSpPr txBox="1"/>
          <p:nvPr/>
        </p:nvSpPr>
        <p:spPr>
          <a:xfrm>
            <a:off x="796584" y="218918"/>
            <a:ext cx="77510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rgbClr val="692AA2"/>
                </a:solidFill>
                <a:latin typeface="Times New Roman" panose="02020603050405020304" pitchFamily="18" charset="0"/>
                <a:cs typeface="方正静蕾简体" panose="03000509000000000000" pitchFamily="65" charset="-122"/>
                <a:sym typeface="Times New Roman" panose="02020603050405020304" pitchFamily="18" charset="0"/>
              </a:rPr>
              <a:t>HÌNH DẠNG ORBITAL </a:t>
            </a:r>
            <a:r>
              <a:rPr lang="en-US" altLang="zh-CN" sz="3200" b="1" dirty="0">
                <a:solidFill>
                  <a:srgbClr val="692AA2"/>
                </a:solidFill>
                <a:latin typeface="Times New Roman" panose="02020603050405020304" pitchFamily="18" charset="0"/>
                <a:cs typeface="方正静蕾简体" panose="03000509000000000000" pitchFamily="65" charset="-122"/>
                <a:sym typeface="Times New Roman" panose="02020603050405020304" pitchFamily="18" charset="0"/>
              </a:rPr>
              <a:t>NGUYÊN TỬ</a:t>
            </a:r>
            <a:endParaRPr lang="zh-CN" altLang="en-US" sz="3200" b="1" dirty="0">
              <a:solidFill>
                <a:srgbClr val="692AA2"/>
              </a:solidFill>
              <a:latin typeface="Times New Roman" panose="02020603050405020304" pitchFamily="18" charset="0"/>
              <a:cs typeface="方正静蕾简体" panose="03000509000000000000" pitchFamily="65" charset="-122"/>
              <a:sym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22C809-324D-4DFD-BD3C-036F87D87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9" t="509" r="14924" b="49491"/>
          <a:stretch/>
        </p:blipFill>
        <p:spPr>
          <a:xfrm>
            <a:off x="796583" y="945559"/>
            <a:ext cx="2681356" cy="1875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0DF368F-9580-469F-AA60-3ED5B5F1B88A}"/>
              </a:ext>
            </a:extLst>
          </p:cNvPr>
          <p:cNvSpPr txBox="1"/>
          <p:nvPr/>
        </p:nvSpPr>
        <p:spPr>
          <a:xfrm>
            <a:off x="980313" y="2962747"/>
            <a:ext cx="3686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Orbital  s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cầu</a:t>
            </a:r>
            <a:endParaRPr lang="en-US" sz="2800" dirty="0">
              <a:solidFill>
                <a:srgbClr val="07443C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7E7D75-2AF0-457C-9BE1-D601D542C625}"/>
              </a:ext>
            </a:extLst>
          </p:cNvPr>
          <p:cNvSpPr txBox="1"/>
          <p:nvPr/>
        </p:nvSpPr>
        <p:spPr>
          <a:xfrm>
            <a:off x="5141682" y="2978667"/>
            <a:ext cx="3750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Orbital  p -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 8 </a:t>
            </a:r>
            <a:r>
              <a:rPr lang="en-US" altLang="zh-CN" sz="2800" dirty="0" err="1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nổi</a:t>
            </a:r>
            <a:endParaRPr lang="en-US" sz="2800" dirty="0">
              <a:solidFill>
                <a:srgbClr val="07443C"/>
              </a:solidFill>
              <a:latin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553E894F-5D2D-155B-9593-0934C09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4" y="3557510"/>
            <a:ext cx="2355205" cy="235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2B5C0C-18AC-7910-722E-75C3393E4398}"/>
              </a:ext>
            </a:extLst>
          </p:cNvPr>
          <p:cNvSpPr txBox="1"/>
          <p:nvPr/>
        </p:nvSpPr>
        <p:spPr>
          <a:xfrm>
            <a:off x="1115617" y="6012537"/>
            <a:ext cx="1681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Orbital d</a:t>
            </a:r>
            <a:endParaRPr lang="en-US" sz="2800" dirty="0">
              <a:solidFill>
                <a:srgbClr val="07443C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5B69EA-9ADC-F068-964E-98D79B9BB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933" y="3469922"/>
            <a:ext cx="2470897" cy="2940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5D5381-CDD5-C743-8F96-555EC4350C85}"/>
              </a:ext>
            </a:extLst>
          </p:cNvPr>
          <p:cNvSpPr txBox="1"/>
          <p:nvPr/>
        </p:nvSpPr>
        <p:spPr>
          <a:xfrm>
            <a:off x="7250865" y="4894113"/>
            <a:ext cx="164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rgbClr val="07443C"/>
                </a:solidFill>
                <a:latin typeface="Times New Roman" panose="02020603050405020304" pitchFamily="18" charset="0"/>
                <a:sym typeface="Times New Roman" panose="02020603050405020304" pitchFamily="18" charset="0"/>
              </a:rPr>
              <a:t>Orbital f</a:t>
            </a:r>
            <a:endParaRPr lang="en-US" sz="2800" dirty="0">
              <a:solidFill>
                <a:srgbClr val="07443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4285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0" y="70520"/>
            <a:ext cx="914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100000">
                <a:srgbClr val="CC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II. LỚP ELECTRON VÀ PHÂN LỚP ELECTRON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28001"/>
            <a:ext cx="3191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20" rIns="91438" bIns="4572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Lớp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 electron</a:t>
            </a:r>
          </a:p>
        </p:txBody>
      </p:sp>
      <p:pic>
        <p:nvPicPr>
          <p:cNvPr id="4" name="Picture 4" descr="loop water GIF by xponentialdesign">
            <a:extLst>
              <a:ext uri="{FF2B5EF4-FFF2-40B4-BE49-F238E27FC236}">
                <a16:creationId xmlns="" xmlns:a16="http://schemas.microsoft.com/office/drawing/2014/main" id="{432F5610-3DB1-435E-BB9A-5DB35A267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84785"/>
            <a:ext cx="2276061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odium GIF by xponentialdesign">
            <a:extLst>
              <a:ext uri="{FF2B5EF4-FFF2-40B4-BE49-F238E27FC236}">
                <a16:creationId xmlns="" xmlns:a16="http://schemas.microsoft.com/office/drawing/2014/main" id="{8A10B3C7-C255-44E4-A1E7-A142813D50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23" y="1484784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xponentialdesign loop science classic environment GIF">
            <a:extLst>
              <a:ext uri="{FF2B5EF4-FFF2-40B4-BE49-F238E27FC236}">
                <a16:creationId xmlns="" xmlns:a16="http://schemas.microsoft.com/office/drawing/2014/main" id="{0A11D9B8-394B-4920-BF9F-01D4FC7B3D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63" y="1484785"/>
            <a:ext cx="2276061" cy="30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xponentialdesign loop science classic mograph GIF">
            <a:extLst>
              <a:ext uri="{FF2B5EF4-FFF2-40B4-BE49-F238E27FC236}">
                <a16:creationId xmlns="" xmlns:a16="http://schemas.microsoft.com/office/drawing/2014/main" id="{8F90168F-3B3B-45DA-99F0-16370AE74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84" y="1498036"/>
            <a:ext cx="231581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="" xmlns:a16="http://schemas.microsoft.com/office/drawing/2014/main" id="{0A36AC3B-43F2-42BC-9E08-BA26DD2E40F9}"/>
              </a:ext>
            </a:extLst>
          </p:cNvPr>
          <p:cNvSpPr/>
          <p:nvPr/>
        </p:nvSpPr>
        <p:spPr>
          <a:xfrm>
            <a:off x="410688" y="4867826"/>
            <a:ext cx="13356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endParaRPr lang="vi-VN" sz="32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514B03DD-BFCC-43A9-AD1C-BCD65E910D65}"/>
              </a:ext>
            </a:extLst>
          </p:cNvPr>
          <p:cNvSpPr/>
          <p:nvPr/>
        </p:nvSpPr>
        <p:spPr>
          <a:xfrm>
            <a:off x="2541056" y="4859140"/>
            <a:ext cx="18149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K, L</a:t>
            </a:r>
            <a:endParaRPr lang="vi-VN" sz="32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="" xmlns:a16="http://schemas.microsoft.com/office/drawing/2014/main" id="{6B7DB876-A418-4957-8CB2-223E4826B361}"/>
              </a:ext>
            </a:extLst>
          </p:cNvPr>
          <p:cNvSpPr/>
          <p:nvPr/>
        </p:nvSpPr>
        <p:spPr>
          <a:xfrm>
            <a:off x="4427984" y="4860451"/>
            <a:ext cx="24722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K, L, M</a:t>
            </a:r>
            <a:endParaRPr lang="vi-VN" sz="32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="" xmlns:a16="http://schemas.microsoft.com/office/drawing/2014/main" id="{886CECFA-C3DA-4710-9E7D-F86882EC3282}"/>
              </a:ext>
            </a:extLst>
          </p:cNvPr>
          <p:cNvSpPr/>
          <p:nvPr/>
        </p:nvSpPr>
        <p:spPr>
          <a:xfrm>
            <a:off x="6784084" y="4869162"/>
            <a:ext cx="21804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K, L, M, N</a:t>
            </a:r>
            <a:endParaRPr lang="vi-VN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">
            <a:extLst>
              <a:ext uri="{FF2B5EF4-FFF2-40B4-BE49-F238E27FC236}">
                <a16:creationId xmlns="" xmlns:a16="http://schemas.microsoft.com/office/drawing/2014/main" id="{0AE5A9B7-CF79-4748-86DC-C3469B90D7C5}"/>
              </a:ext>
            </a:extLst>
          </p:cNvPr>
          <p:cNvSpPr/>
          <p:nvPr/>
        </p:nvSpPr>
        <p:spPr>
          <a:xfrm>
            <a:off x="338682" y="5452599"/>
            <a:ext cx="846663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90600" y="7275"/>
            <a:ext cx="7467600" cy="762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electron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699309"/>
            <a:ext cx="32766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8" tIns="45720" rIns="91438" bIns="4572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electron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325734"/>
            <a:ext cx="9145016" cy="156966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 &lt; 2 &lt; 3 &lt; 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557575"/>
              </p:ext>
            </p:extLst>
          </p:nvPr>
        </p:nvGraphicFramePr>
        <p:xfrm>
          <a:off x="800100" y="3501255"/>
          <a:ext cx="7848600" cy="1884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9424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(n)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2405"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="1" baseline="0" smtClean="0">
                          <a:latin typeface="Times New Roman" pitchFamily="18" charset="0"/>
                          <a:cs typeface="Times New Roman" pitchFamily="18" charset="0"/>
                        </a:rPr>
                        <a:t> lớp</a:t>
                      </a:r>
                      <a:endParaRPr lang="en-US" sz="2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sz="3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2897809"/>
            <a:ext cx="4904280" cy="584775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96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0" y="70520"/>
            <a:ext cx="914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100000">
                <a:srgbClr val="CC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II. LỚP ELECTRON VÀ PHÂN LỚP ELECTRON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28001"/>
            <a:ext cx="3923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20" rIns="91438" bIns="4572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692AA2"/>
                </a:solidFill>
                <a:latin typeface="Times New Roman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Phân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ớp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electron</a:t>
            </a:r>
          </a:p>
        </p:txBody>
      </p:sp>
      <p:sp>
        <p:nvSpPr>
          <p:cNvPr id="12" name="Hình chữ nhật 1">
            <a:extLst>
              <a:ext uri="{FF2B5EF4-FFF2-40B4-BE49-F238E27FC236}">
                <a16:creationId xmlns="" xmlns:a16="http://schemas.microsoft.com/office/drawing/2014/main" id="{0AE5A9B7-CF79-4748-86DC-C3469B90D7C5}"/>
              </a:ext>
            </a:extLst>
          </p:cNvPr>
          <p:cNvSpPr/>
          <p:nvPr/>
        </p:nvSpPr>
        <p:spPr>
          <a:xfrm>
            <a:off x="179512" y="3916373"/>
            <a:ext cx="86409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4.6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electron </a:t>
            </a:r>
            <a:r>
              <a:rPr lang="en-US" sz="32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electron,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7" y="1412776"/>
            <a:ext cx="7416824" cy="23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3528" y="3861048"/>
            <a:ext cx="8651676" cy="285126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 anchor="ctr" anchorCtr="1"/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K(n=1) có 1 phân lớp (1s).</a:t>
            </a:r>
            <a:b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L(n=2) có 2 phân lớp (2s,2p).</a:t>
            </a:r>
            <a:b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M(n=3) có 3 phân lớp </a:t>
            </a:r>
            <a:r>
              <a:rPr lang="pt-BR" altLang="vi-VN" sz="32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(3s,3p,3d</a:t>
            </a: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N(n=4) có 4 phân lớp </a:t>
            </a:r>
            <a:r>
              <a:rPr lang="pt-BR" altLang="vi-VN" sz="32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(4s,4p,4d,4f</a:t>
            </a: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từ lớp </a:t>
            </a:r>
            <a:r>
              <a:rPr lang="pt-BR" altLang="vi-VN" sz="32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altLang="vi-VN" sz="32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 mỗi lớp đều có 4 phân lớp là:</a:t>
            </a: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vi-VN" sz="3200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pt-BR" altLang="vi-VN" sz="32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ns,np,nd,nf).</a:t>
            </a:r>
            <a:endParaRPr lang="en-US" altLang="vi-VN" sz="32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2" grpId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0" y="70520"/>
            <a:ext cx="914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100000">
                <a:srgbClr val="CC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II. LỚP ELECTRON VÀ PHÂN LỚP ELECTRON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28001"/>
            <a:ext cx="3923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20" rIns="91438" bIns="4572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692AA2"/>
                </a:solidFill>
                <a:latin typeface="Times New Roman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Phân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ớp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</a:rPr>
              <a:t>electron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57200" y="1412776"/>
                <a:ext cx="8229600" cy="2952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38" tIns="45720" rIns="91438" bIns="45720" anchor="ctr" anchorCtr="1"/>
              <a:lstStyle>
                <a:lvl1pPr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mức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năng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s, p, d, f</a:t>
                </a:r>
                <a:r>
                  <a:rPr lang="en-US" altLang="vi-VN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/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Mức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l­ượng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s&lt;p&lt;d&lt;f.</a:t>
                </a:r>
              </a:p>
              <a:p>
                <a:pPr algn="ctr"/>
                <a:r>
                  <a:rPr lang="en-US" altLang="vi-VN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vi-VN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8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vi-VN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vi-VN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vi-VN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vi-VN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altLang="vi-VN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8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altLang="vi-VN" sz="28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 </a:t>
                </a:r>
                <a14:m>
                  <m:oMath xmlns:m="http://schemas.openxmlformats.org/officeDocument/2006/math">
                    <m:r>
                      <a:rPr lang="en-US" altLang="vi-VN" sz="2800" b="1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altLang="vi-VN" sz="2800" b="1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altLang="vi-VN" sz="2800" b="1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412776"/>
                <a:ext cx="8229600" cy="2952328"/>
              </a:xfrm>
              <a:prstGeom prst="rect">
                <a:avLst/>
              </a:prstGeom>
              <a:blipFill rotWithShape="1">
                <a:blip r:embed="rId2"/>
                <a:stretch>
                  <a:fillRect l="-1852" t="-3099" r="-1926" b="-57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797321" cy="1310325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="" xmlns:a16="http://schemas.microsoft.com/office/drawing/2014/main" id="{A3AEB43E-8DEC-4C33-B745-1BDBE420728F}"/>
              </a:ext>
            </a:extLst>
          </p:cNvPr>
          <p:cNvSpPr txBox="1"/>
          <p:nvPr/>
        </p:nvSpPr>
        <p:spPr>
          <a:xfrm>
            <a:off x="1113105" y="5198946"/>
            <a:ext cx="494484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2p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3d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6" name="文本框 21">
            <a:extLst>
              <a:ext uri="{FF2B5EF4-FFF2-40B4-BE49-F238E27FC236}">
                <a16:creationId xmlns="" xmlns:a16="http://schemas.microsoft.com/office/drawing/2014/main" id="{A932DCED-88E2-4155-8137-BB0145B6706C}"/>
              </a:ext>
            </a:extLst>
          </p:cNvPr>
          <p:cNvSpPr txBox="1"/>
          <p:nvPr/>
        </p:nvSpPr>
        <p:spPr>
          <a:xfrm>
            <a:off x="256326" y="4052304"/>
            <a:ext cx="8631349" cy="12126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ở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diễn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phải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80062EAE-5CE3-47BB-8095-36FC6BA1A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966899"/>
              </p:ext>
            </p:extLst>
          </p:nvPr>
        </p:nvGraphicFramePr>
        <p:xfrm>
          <a:off x="2092264" y="1188301"/>
          <a:ext cx="587633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633">
                  <a:extLst>
                    <a:ext uri="{9D8B030D-6E8A-4147-A177-3AD203B41FA5}">
                      <a16:colId xmlns=""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877209ED-F449-421F-96A8-55FDBD23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63110"/>
              </p:ext>
            </p:extLst>
          </p:nvPr>
        </p:nvGraphicFramePr>
        <p:xfrm>
          <a:off x="5570110" y="1191684"/>
          <a:ext cx="1467255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085">
                  <a:extLst>
                    <a:ext uri="{9D8B030D-6E8A-4147-A177-3AD203B41FA5}">
                      <a16:colId xmlns="" xmlns:a16="http://schemas.microsoft.com/office/drawing/2014/main" val="3340649752"/>
                    </a:ext>
                  </a:extLst>
                </a:gridCol>
                <a:gridCol w="489085">
                  <a:extLst>
                    <a:ext uri="{9D8B030D-6E8A-4147-A177-3AD203B41FA5}">
                      <a16:colId xmlns="" xmlns:a16="http://schemas.microsoft.com/office/drawing/2014/main" val="2277662555"/>
                    </a:ext>
                  </a:extLst>
                </a:gridCol>
                <a:gridCol w="489085">
                  <a:extLst>
                    <a:ext uri="{9D8B030D-6E8A-4147-A177-3AD203B41FA5}">
                      <a16:colId xmlns=""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C3E87BEB-980F-416E-8CF6-BC24E0872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273930"/>
              </p:ext>
            </p:extLst>
          </p:nvPr>
        </p:nvGraphicFramePr>
        <p:xfrm>
          <a:off x="1211605" y="2586679"/>
          <a:ext cx="2658790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758">
                  <a:extLst>
                    <a:ext uri="{9D8B030D-6E8A-4147-A177-3AD203B41FA5}">
                      <a16:colId xmlns="" xmlns:a16="http://schemas.microsoft.com/office/drawing/2014/main" val="2474775218"/>
                    </a:ext>
                  </a:extLst>
                </a:gridCol>
                <a:gridCol w="531758">
                  <a:extLst>
                    <a:ext uri="{9D8B030D-6E8A-4147-A177-3AD203B41FA5}">
                      <a16:colId xmlns="" xmlns:a16="http://schemas.microsoft.com/office/drawing/2014/main" val="1711203335"/>
                    </a:ext>
                  </a:extLst>
                </a:gridCol>
                <a:gridCol w="531758">
                  <a:extLst>
                    <a:ext uri="{9D8B030D-6E8A-4147-A177-3AD203B41FA5}">
                      <a16:colId xmlns="" xmlns:a16="http://schemas.microsoft.com/office/drawing/2014/main" val="606514339"/>
                    </a:ext>
                  </a:extLst>
                </a:gridCol>
                <a:gridCol w="531758">
                  <a:extLst>
                    <a:ext uri="{9D8B030D-6E8A-4147-A177-3AD203B41FA5}">
                      <a16:colId xmlns="" xmlns:a16="http://schemas.microsoft.com/office/drawing/2014/main" val="253513682"/>
                    </a:ext>
                  </a:extLst>
                </a:gridCol>
                <a:gridCol w="531758">
                  <a:extLst>
                    <a:ext uri="{9D8B030D-6E8A-4147-A177-3AD203B41FA5}">
                      <a16:colId xmlns="" xmlns:a16="http://schemas.microsoft.com/office/drawing/2014/main" val="2002379837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56428531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8122D6BE-023F-4340-B104-3251A242A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35312"/>
              </p:ext>
            </p:extLst>
          </p:nvPr>
        </p:nvGraphicFramePr>
        <p:xfrm>
          <a:off x="4804376" y="2629695"/>
          <a:ext cx="3523961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423">
                  <a:extLst>
                    <a:ext uri="{9D8B030D-6E8A-4147-A177-3AD203B41FA5}">
                      <a16:colId xmlns="" xmlns:a16="http://schemas.microsoft.com/office/drawing/2014/main" val="2635880605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4007290777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3919907596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2195686354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844287958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231156991"/>
                    </a:ext>
                  </a:extLst>
                </a:gridCol>
                <a:gridCol w="503423">
                  <a:extLst>
                    <a:ext uri="{9D8B030D-6E8A-4147-A177-3AD203B41FA5}">
                      <a16:colId xmlns="" xmlns:a16="http://schemas.microsoft.com/office/drawing/2014/main" val="1314661044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76469562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4FE6F2E-F48B-4B4B-886E-4F2FAB63130D}"/>
              </a:ext>
            </a:extLst>
          </p:cNvPr>
          <p:cNvSpPr txBox="1"/>
          <p:nvPr/>
        </p:nvSpPr>
        <p:spPr>
          <a:xfrm>
            <a:off x="899592" y="1892836"/>
            <a:ext cx="2821363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 (1 AO)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CF5DF90-4EFA-47F8-9580-1CE10BB83F72}"/>
              </a:ext>
            </a:extLst>
          </p:cNvPr>
          <p:cNvSpPr txBox="1"/>
          <p:nvPr/>
        </p:nvSpPr>
        <p:spPr>
          <a:xfrm>
            <a:off x="5315393" y="1917427"/>
            <a:ext cx="3073031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np (3 AO)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46C81F7-E752-4777-8E8C-3DC3F7738804}"/>
              </a:ext>
            </a:extLst>
          </p:cNvPr>
          <p:cNvSpPr txBox="1"/>
          <p:nvPr/>
        </p:nvSpPr>
        <p:spPr>
          <a:xfrm>
            <a:off x="899592" y="3423525"/>
            <a:ext cx="2906880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nd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(5 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64215CF-DD2B-4A40-9FC7-3DB29D19661F}"/>
              </a:ext>
            </a:extLst>
          </p:cNvPr>
          <p:cNvSpPr txBox="1"/>
          <p:nvPr/>
        </p:nvSpPr>
        <p:spPr>
          <a:xfrm>
            <a:off x="5438161" y="3393242"/>
            <a:ext cx="3276187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nf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(7 AO)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0E5F38B-A52C-3302-BE34-271B698DD5FD}"/>
              </a:ext>
            </a:extLst>
          </p:cNvPr>
          <p:cNvSpPr txBox="1"/>
          <p:nvPr/>
        </p:nvSpPr>
        <p:spPr>
          <a:xfrm>
            <a:off x="208197" y="5934875"/>
            <a:ext cx="8935803" cy="652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83AC60B-22BF-0A7E-1D00-6CDA37B48131}"/>
              </a:ext>
            </a:extLst>
          </p:cNvPr>
          <p:cNvSpPr txBox="1"/>
          <p:nvPr/>
        </p:nvSpPr>
        <p:spPr>
          <a:xfrm>
            <a:off x="1377088" y="393552"/>
            <a:ext cx="7337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Số lượng AO trong mỗi phân </a:t>
            </a:r>
            <a:r>
              <a:rPr lang="vi-VN" sz="2800" b="1" dirty="0" smtClean="0">
                <a:latin typeface="+mj-lt"/>
              </a:rPr>
              <a:t>lớp</a:t>
            </a:r>
            <a:r>
              <a:rPr lang="en-US" sz="2800" b="1" dirty="0" smtClean="0">
                <a:latin typeface="+mj-lt"/>
              </a:rPr>
              <a:t> electron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345739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/>
      <p:bldP spid="19" grpId="0"/>
      <p:bldP spid="20" grpId="0"/>
      <p:bldP spid="21" grpId="0"/>
      <p:bldP spid="2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0" y="70520"/>
            <a:ext cx="914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100000">
                <a:srgbClr val="CC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III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CẤU HÌNH ELECTRON NGUYÊN TỬ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7504" y="1426677"/>
            <a:ext cx="8856984" cy="2232248"/>
          </a:xfrm>
          <a:prstGeom prst="rect">
            <a:avLst/>
          </a:prstGeom>
        </p:spPr>
        <p:txBody>
          <a:bodyPr/>
          <a:lstStyle>
            <a:lvl1pPr marL="342895" indent="-34289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8" indent="-28574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82" indent="-22859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74" indent="-22859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367" indent="-22859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560" indent="-22859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52" indent="-22859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44" indent="-22859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38" indent="-22859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electron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obital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1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. </a:t>
            </a:r>
            <a:r>
              <a:rPr lang="en-US" dirty="0" err="1" smtClean="0"/>
              <a:t>Người</a:t>
            </a:r>
            <a:r>
              <a:rPr lang="en-US" dirty="0" smtClean="0"/>
              <a:t> ta </a:t>
            </a:r>
            <a:r>
              <a:rPr lang="en-US" dirty="0" err="1" smtClean="0"/>
              <a:t>gọi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mức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năng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lượng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obital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nguyên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tử</a:t>
            </a:r>
            <a:r>
              <a:rPr lang="en-US" dirty="0" smtClean="0"/>
              <a:t> (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AO).</a:t>
            </a:r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876550" y="57049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895600" y="46381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895600" y="36475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895600" y="28855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895600" y="21235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95600" y="15139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895600" y="1056715"/>
            <a:ext cx="5029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grpSp>
        <p:nvGrpSpPr>
          <p:cNvPr id="17" name="Group 26"/>
          <p:cNvGrpSpPr>
            <a:grpSpLocks/>
          </p:cNvGrpSpPr>
          <p:nvPr/>
        </p:nvGrpSpPr>
        <p:grpSpPr bwMode="auto">
          <a:xfrm>
            <a:off x="4629150" y="1456765"/>
            <a:ext cx="1143000" cy="228600"/>
            <a:chOff x="3072" y="816"/>
            <a:chExt cx="720" cy="144"/>
          </a:xfrm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360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3072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3216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3504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648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3448050" y="1990165"/>
            <a:ext cx="685800" cy="228600"/>
            <a:chOff x="480" y="2688"/>
            <a:chExt cx="432" cy="144"/>
          </a:xfrm>
        </p:grpSpPr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429000" y="1380565"/>
            <a:ext cx="685800" cy="228600"/>
            <a:chOff x="480" y="2688"/>
            <a:chExt cx="432" cy="144"/>
          </a:xfrm>
        </p:grpSpPr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3429000" y="904315"/>
            <a:ext cx="685800" cy="228600"/>
            <a:chOff x="480" y="2688"/>
            <a:chExt cx="432" cy="144"/>
          </a:xfrm>
        </p:grpSpPr>
        <p:sp>
          <p:nvSpPr>
            <p:cNvPr id="32" name="Rectangle 37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40"/>
          <p:cNvGrpSpPr>
            <a:grpSpLocks/>
          </p:cNvGrpSpPr>
          <p:nvPr/>
        </p:nvGrpSpPr>
        <p:grpSpPr bwMode="auto">
          <a:xfrm>
            <a:off x="4629150" y="961465"/>
            <a:ext cx="1143000" cy="228600"/>
            <a:chOff x="3072" y="816"/>
            <a:chExt cx="720" cy="144"/>
          </a:xfrm>
        </p:grpSpPr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3360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3072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3216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44"/>
            <p:cNvSpPr>
              <a:spLocks noChangeArrowheads="1"/>
            </p:cNvSpPr>
            <p:nvPr/>
          </p:nvSpPr>
          <p:spPr bwMode="auto">
            <a:xfrm>
              <a:off x="3504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45"/>
            <p:cNvSpPr>
              <a:spLocks noChangeArrowheads="1"/>
            </p:cNvSpPr>
            <p:nvPr/>
          </p:nvSpPr>
          <p:spPr bwMode="auto">
            <a:xfrm>
              <a:off x="3648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46"/>
          <p:cNvGrpSpPr>
            <a:grpSpLocks/>
          </p:cNvGrpSpPr>
          <p:nvPr/>
        </p:nvGrpSpPr>
        <p:grpSpPr bwMode="auto">
          <a:xfrm>
            <a:off x="4648200" y="2980765"/>
            <a:ext cx="1143000" cy="228600"/>
            <a:chOff x="3072" y="816"/>
            <a:chExt cx="720" cy="144"/>
          </a:xfrm>
        </p:grpSpPr>
        <p:sp>
          <p:nvSpPr>
            <p:cNvPr id="42" name="Rectangle 47"/>
            <p:cNvSpPr>
              <a:spLocks noChangeArrowheads="1"/>
            </p:cNvSpPr>
            <p:nvPr/>
          </p:nvSpPr>
          <p:spPr bwMode="auto">
            <a:xfrm>
              <a:off x="3360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48"/>
            <p:cNvSpPr>
              <a:spLocks noChangeArrowheads="1"/>
            </p:cNvSpPr>
            <p:nvPr/>
          </p:nvSpPr>
          <p:spPr bwMode="auto">
            <a:xfrm>
              <a:off x="3072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49"/>
            <p:cNvSpPr>
              <a:spLocks noChangeArrowheads="1"/>
            </p:cNvSpPr>
            <p:nvPr/>
          </p:nvSpPr>
          <p:spPr bwMode="auto">
            <a:xfrm>
              <a:off x="3216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50"/>
            <p:cNvSpPr>
              <a:spLocks noChangeArrowheads="1"/>
            </p:cNvSpPr>
            <p:nvPr/>
          </p:nvSpPr>
          <p:spPr bwMode="auto">
            <a:xfrm>
              <a:off x="3504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51"/>
            <p:cNvSpPr>
              <a:spLocks noChangeArrowheads="1"/>
            </p:cNvSpPr>
            <p:nvPr/>
          </p:nvSpPr>
          <p:spPr bwMode="auto">
            <a:xfrm>
              <a:off x="3648" y="816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" name="Group 58"/>
          <p:cNvGrpSpPr>
            <a:grpSpLocks/>
          </p:cNvGrpSpPr>
          <p:nvPr/>
        </p:nvGrpSpPr>
        <p:grpSpPr bwMode="auto">
          <a:xfrm>
            <a:off x="6096000" y="1094815"/>
            <a:ext cx="1600200" cy="228600"/>
            <a:chOff x="528" y="1680"/>
            <a:chExt cx="1008" cy="144"/>
          </a:xfrm>
        </p:grpSpPr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1248" y="168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" name="Group 32"/>
            <p:cNvGrpSpPr>
              <a:grpSpLocks/>
            </p:cNvGrpSpPr>
            <p:nvPr/>
          </p:nvGrpSpPr>
          <p:grpSpPr bwMode="auto">
            <a:xfrm>
              <a:off x="816" y="1680"/>
              <a:ext cx="432" cy="144"/>
              <a:chOff x="480" y="2688"/>
              <a:chExt cx="432" cy="144"/>
            </a:xfrm>
          </p:grpSpPr>
          <p:sp>
            <p:nvSpPr>
              <p:cNvPr id="53" name="Rectangle 33"/>
              <p:cNvSpPr>
                <a:spLocks noChangeArrowheads="1"/>
              </p:cNvSpPr>
              <p:nvPr/>
            </p:nvSpPr>
            <p:spPr bwMode="auto">
              <a:xfrm>
                <a:off x="480" y="2688"/>
                <a:ext cx="144" cy="144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34"/>
              <p:cNvSpPr>
                <a:spLocks noChangeArrowheads="1"/>
              </p:cNvSpPr>
              <p:nvPr/>
            </p:nvSpPr>
            <p:spPr bwMode="auto">
              <a:xfrm>
                <a:off x="768" y="2688"/>
                <a:ext cx="144" cy="144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35"/>
              <p:cNvSpPr>
                <a:spLocks noChangeArrowheads="1"/>
              </p:cNvSpPr>
              <p:nvPr/>
            </p:nvSpPr>
            <p:spPr bwMode="auto">
              <a:xfrm>
                <a:off x="624" y="2688"/>
                <a:ext cx="144" cy="144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672" y="168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1392" y="168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4"/>
            <p:cNvSpPr>
              <a:spLocks noChangeArrowheads="1"/>
            </p:cNvSpPr>
            <p:nvPr/>
          </p:nvSpPr>
          <p:spPr bwMode="auto">
            <a:xfrm>
              <a:off x="528" y="1680"/>
              <a:ext cx="144" cy="14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895600" y="2275915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2895600" y="1685365"/>
            <a:ext cx="228600" cy="228600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2895600" y="1151965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grpSp>
        <p:nvGrpSpPr>
          <p:cNvPr id="59" name="Group 59"/>
          <p:cNvGrpSpPr>
            <a:grpSpLocks/>
          </p:cNvGrpSpPr>
          <p:nvPr/>
        </p:nvGrpSpPr>
        <p:grpSpPr bwMode="auto">
          <a:xfrm>
            <a:off x="6096000" y="1590115"/>
            <a:ext cx="1600200" cy="228600"/>
            <a:chOff x="528" y="1680"/>
            <a:chExt cx="1008" cy="144"/>
          </a:xfrm>
        </p:grpSpPr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248" y="1680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" name="Group 61"/>
            <p:cNvGrpSpPr>
              <a:grpSpLocks/>
            </p:cNvGrpSpPr>
            <p:nvPr/>
          </p:nvGrpSpPr>
          <p:grpSpPr bwMode="auto">
            <a:xfrm>
              <a:off x="816" y="1680"/>
              <a:ext cx="432" cy="144"/>
              <a:chOff x="480" y="2688"/>
              <a:chExt cx="432" cy="144"/>
            </a:xfrm>
          </p:grpSpPr>
          <p:sp>
            <p:nvSpPr>
              <p:cNvPr id="65" name="Rectangle 62"/>
              <p:cNvSpPr>
                <a:spLocks noChangeArrowheads="1"/>
              </p:cNvSpPr>
              <p:nvPr/>
            </p:nvSpPr>
            <p:spPr bwMode="auto">
              <a:xfrm>
                <a:off x="480" y="2688"/>
                <a:ext cx="144" cy="144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63"/>
              <p:cNvSpPr>
                <a:spLocks noChangeArrowheads="1"/>
              </p:cNvSpPr>
              <p:nvPr/>
            </p:nvSpPr>
            <p:spPr bwMode="auto">
              <a:xfrm>
                <a:off x="768" y="2688"/>
                <a:ext cx="144" cy="144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64"/>
              <p:cNvSpPr>
                <a:spLocks noChangeArrowheads="1"/>
              </p:cNvSpPr>
              <p:nvPr/>
            </p:nvSpPr>
            <p:spPr bwMode="auto">
              <a:xfrm>
                <a:off x="624" y="2688"/>
                <a:ext cx="144" cy="144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" name="Rectangle 65"/>
            <p:cNvSpPr>
              <a:spLocks noChangeArrowheads="1"/>
            </p:cNvSpPr>
            <p:nvPr/>
          </p:nvSpPr>
          <p:spPr bwMode="auto">
            <a:xfrm>
              <a:off x="672" y="1680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66"/>
            <p:cNvSpPr>
              <a:spLocks noChangeArrowheads="1"/>
            </p:cNvSpPr>
            <p:nvPr/>
          </p:nvSpPr>
          <p:spPr bwMode="auto">
            <a:xfrm>
              <a:off x="1392" y="1680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>
              <a:off x="528" y="1680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8" name="Group 68"/>
          <p:cNvGrpSpPr>
            <a:grpSpLocks/>
          </p:cNvGrpSpPr>
          <p:nvPr/>
        </p:nvGrpSpPr>
        <p:grpSpPr bwMode="auto">
          <a:xfrm>
            <a:off x="4648200" y="2199715"/>
            <a:ext cx="1143000" cy="228600"/>
            <a:chOff x="3072" y="816"/>
            <a:chExt cx="720" cy="144"/>
          </a:xfrm>
        </p:grpSpPr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3360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3072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3216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3504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3648" y="816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" name="Rectangle 74"/>
          <p:cNvSpPr>
            <a:spLocks noChangeArrowheads="1"/>
          </p:cNvSpPr>
          <p:nvPr/>
        </p:nvSpPr>
        <p:spPr bwMode="auto">
          <a:xfrm>
            <a:off x="2895600" y="2999815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75" name="Rectangle 75"/>
          <p:cNvSpPr>
            <a:spLocks noChangeArrowheads="1"/>
          </p:cNvSpPr>
          <p:nvPr/>
        </p:nvSpPr>
        <p:spPr bwMode="auto">
          <a:xfrm>
            <a:off x="2895600" y="3799915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2895600" y="4733365"/>
            <a:ext cx="228600" cy="228600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2857500" y="5743015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grpSp>
        <p:nvGrpSpPr>
          <p:cNvPr id="78" name="Group 79"/>
          <p:cNvGrpSpPr>
            <a:grpSpLocks/>
          </p:cNvGrpSpPr>
          <p:nvPr/>
        </p:nvGrpSpPr>
        <p:grpSpPr bwMode="auto">
          <a:xfrm>
            <a:off x="3429000" y="4504765"/>
            <a:ext cx="685800" cy="228600"/>
            <a:chOff x="480" y="2688"/>
            <a:chExt cx="432" cy="144"/>
          </a:xfrm>
        </p:grpSpPr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" name="Group 83"/>
          <p:cNvGrpSpPr>
            <a:grpSpLocks/>
          </p:cNvGrpSpPr>
          <p:nvPr/>
        </p:nvGrpSpPr>
        <p:grpSpPr bwMode="auto">
          <a:xfrm>
            <a:off x="3429000" y="3495115"/>
            <a:ext cx="685800" cy="228600"/>
            <a:chOff x="480" y="2688"/>
            <a:chExt cx="432" cy="144"/>
          </a:xfrm>
        </p:grpSpPr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" name="Group 89"/>
          <p:cNvGrpSpPr>
            <a:grpSpLocks/>
          </p:cNvGrpSpPr>
          <p:nvPr/>
        </p:nvGrpSpPr>
        <p:grpSpPr bwMode="auto">
          <a:xfrm>
            <a:off x="3429000" y="4485715"/>
            <a:ext cx="685800" cy="228600"/>
            <a:chOff x="480" y="2688"/>
            <a:chExt cx="432" cy="144"/>
          </a:xfrm>
        </p:grpSpPr>
        <p:sp>
          <p:nvSpPr>
            <p:cNvPr id="87" name="Rectangle 90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91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92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" name="Group 93"/>
          <p:cNvGrpSpPr>
            <a:grpSpLocks/>
          </p:cNvGrpSpPr>
          <p:nvPr/>
        </p:nvGrpSpPr>
        <p:grpSpPr bwMode="auto">
          <a:xfrm>
            <a:off x="3429000" y="2733115"/>
            <a:ext cx="685800" cy="228600"/>
            <a:chOff x="480" y="2688"/>
            <a:chExt cx="432" cy="144"/>
          </a:xfrm>
        </p:grpSpPr>
        <p:sp>
          <p:nvSpPr>
            <p:cNvPr id="91" name="Rectangle 94"/>
            <p:cNvSpPr>
              <a:spLocks noChangeArrowheads="1"/>
            </p:cNvSpPr>
            <p:nvPr/>
          </p:nvSpPr>
          <p:spPr bwMode="auto">
            <a:xfrm>
              <a:off x="480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95"/>
            <p:cNvSpPr>
              <a:spLocks noChangeArrowheads="1"/>
            </p:cNvSpPr>
            <p:nvPr/>
          </p:nvSpPr>
          <p:spPr bwMode="auto">
            <a:xfrm>
              <a:off x="768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96"/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" name="Rectangle 100"/>
          <p:cNvSpPr>
            <a:spLocks noChangeArrowheads="1"/>
          </p:cNvSpPr>
          <p:nvPr/>
        </p:nvSpPr>
        <p:spPr bwMode="auto">
          <a:xfrm rot="16200000">
            <a:off x="-502024" y="3209365"/>
            <a:ext cx="50292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lượng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Line 102"/>
          <p:cNvSpPr>
            <a:spLocks noChangeShapeType="1"/>
          </p:cNvSpPr>
          <p:nvPr/>
        </p:nvSpPr>
        <p:spPr bwMode="auto">
          <a:xfrm flipV="1">
            <a:off x="2590800" y="828115"/>
            <a:ext cx="0" cy="541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96" name="Rectangle 103"/>
          <p:cNvSpPr>
            <a:spLocks noChangeArrowheads="1"/>
          </p:cNvSpPr>
          <p:nvPr/>
        </p:nvSpPr>
        <p:spPr bwMode="auto">
          <a:xfrm>
            <a:off x="2762250" y="33427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latin typeface="Verdana" pitchFamily="34" charset="0"/>
              </a:rPr>
              <a:t>3s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97" name="Rectangle 104"/>
          <p:cNvSpPr>
            <a:spLocks noChangeArrowheads="1"/>
          </p:cNvSpPr>
          <p:nvPr/>
        </p:nvSpPr>
        <p:spPr bwMode="auto">
          <a:xfrm>
            <a:off x="2743200" y="13615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solidFill>
                  <a:srgbClr val="130373"/>
                </a:solidFill>
                <a:latin typeface="Verdana" pitchFamily="34" charset="0"/>
              </a:rPr>
              <a:t>6s</a:t>
            </a:r>
            <a:endParaRPr lang="en-US" dirty="0">
              <a:solidFill>
                <a:srgbClr val="130373"/>
              </a:solidFill>
              <a:latin typeface="Verdana" pitchFamily="34" charset="0"/>
            </a:endParaRPr>
          </a:p>
        </p:txBody>
      </p:sp>
      <p:sp>
        <p:nvSpPr>
          <p:cNvPr id="98" name="Rectangle 105"/>
          <p:cNvSpPr>
            <a:spLocks noChangeArrowheads="1"/>
          </p:cNvSpPr>
          <p:nvPr/>
        </p:nvSpPr>
        <p:spPr bwMode="auto">
          <a:xfrm>
            <a:off x="2743200" y="54001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latin typeface="Verdana" pitchFamily="34" charset="0"/>
              </a:rPr>
              <a:t>1s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99" name="Rectangle 106"/>
          <p:cNvSpPr>
            <a:spLocks noChangeArrowheads="1"/>
          </p:cNvSpPr>
          <p:nvPr/>
        </p:nvSpPr>
        <p:spPr bwMode="auto">
          <a:xfrm>
            <a:off x="2819400" y="19711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solidFill>
                  <a:srgbClr val="5C401A"/>
                </a:solidFill>
                <a:latin typeface="Verdana" pitchFamily="34" charset="0"/>
              </a:rPr>
              <a:t>5s</a:t>
            </a:r>
            <a:endParaRPr lang="en-US" dirty="0">
              <a:solidFill>
                <a:srgbClr val="5C401A"/>
              </a:solidFill>
              <a:latin typeface="Verdana" pitchFamily="34" charset="0"/>
            </a:endParaRPr>
          </a:p>
        </p:txBody>
      </p:sp>
      <p:sp>
        <p:nvSpPr>
          <p:cNvPr id="100" name="Rectangle 107"/>
          <p:cNvSpPr>
            <a:spLocks noChangeArrowheads="1"/>
          </p:cNvSpPr>
          <p:nvPr/>
        </p:nvSpPr>
        <p:spPr bwMode="auto">
          <a:xfrm>
            <a:off x="2762250" y="256166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latin typeface="Verdana" pitchFamily="34" charset="0"/>
              </a:rPr>
              <a:t>4s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101" name="Rectangle 108"/>
          <p:cNvSpPr>
            <a:spLocks noChangeArrowheads="1"/>
          </p:cNvSpPr>
          <p:nvPr/>
        </p:nvSpPr>
        <p:spPr bwMode="auto">
          <a:xfrm>
            <a:off x="323528" y="6019800"/>
            <a:ext cx="864096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sz="2400" b="1" dirty="0" err="1">
                <a:latin typeface="Verdana" pitchFamily="34" charset="0"/>
              </a:rPr>
              <a:t>Mối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quan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hệ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về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mức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năng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lượng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của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các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smtClean="0">
                <a:latin typeface="Verdana" pitchFamily="34" charset="0"/>
              </a:rPr>
              <a:t>orbital</a:t>
            </a:r>
            <a:endParaRPr lang="en-US" sz="2400" b="1" dirty="0">
              <a:latin typeface="Verdana" pitchFamily="34" charset="0"/>
            </a:endParaRPr>
          </a:p>
          <a:p>
            <a:pPr algn="ctr" eaLnBrk="0" hangingPunct="0"/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trong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những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phân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lớp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khác</a:t>
            </a:r>
            <a:r>
              <a:rPr lang="en-US" sz="2400" b="1" dirty="0">
                <a:latin typeface="Verdana" pitchFamily="34" charset="0"/>
              </a:rPr>
              <a:t> </a:t>
            </a:r>
            <a:r>
              <a:rPr lang="en-US" sz="2400" b="1" dirty="0" err="1">
                <a:latin typeface="Verdana" pitchFamily="34" charset="0"/>
              </a:rPr>
              <a:t>nhau</a:t>
            </a:r>
            <a:endParaRPr lang="en-US" sz="2400" b="1" dirty="0">
              <a:latin typeface="Verdana" pitchFamily="34" charset="0"/>
            </a:endParaRPr>
          </a:p>
        </p:txBody>
      </p:sp>
      <p:sp>
        <p:nvSpPr>
          <p:cNvPr id="102" name="Rectangle 109"/>
          <p:cNvSpPr>
            <a:spLocks noChangeArrowheads="1"/>
          </p:cNvSpPr>
          <p:nvPr/>
        </p:nvSpPr>
        <p:spPr bwMode="auto">
          <a:xfrm>
            <a:off x="2762250" y="42190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latin typeface="Verdana" pitchFamily="34" charset="0"/>
              </a:rPr>
              <a:t>2s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103" name="Rectangle 110"/>
          <p:cNvSpPr>
            <a:spLocks noChangeArrowheads="1"/>
          </p:cNvSpPr>
          <p:nvPr/>
        </p:nvSpPr>
        <p:spPr bwMode="auto">
          <a:xfrm>
            <a:off x="3505200" y="412376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2p</a:t>
            </a:r>
          </a:p>
        </p:txBody>
      </p:sp>
      <p:sp>
        <p:nvSpPr>
          <p:cNvPr id="104" name="Rectangle 111"/>
          <p:cNvSpPr>
            <a:spLocks noChangeArrowheads="1"/>
          </p:cNvSpPr>
          <p:nvPr/>
        </p:nvSpPr>
        <p:spPr bwMode="auto">
          <a:xfrm>
            <a:off x="2743200" y="7519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 dirty="0" smtClean="0">
                <a:latin typeface="Verdana" pitchFamily="34" charset="0"/>
              </a:rPr>
              <a:t>7s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105" name="Rectangle 112"/>
          <p:cNvSpPr>
            <a:spLocks noChangeArrowheads="1"/>
          </p:cNvSpPr>
          <p:nvPr/>
        </p:nvSpPr>
        <p:spPr bwMode="auto">
          <a:xfrm>
            <a:off x="3505200" y="31522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3p</a:t>
            </a:r>
          </a:p>
        </p:txBody>
      </p:sp>
      <p:sp>
        <p:nvSpPr>
          <p:cNvPr id="106" name="Rectangle 113"/>
          <p:cNvSpPr>
            <a:spLocks noChangeArrowheads="1"/>
          </p:cNvSpPr>
          <p:nvPr/>
        </p:nvSpPr>
        <p:spPr bwMode="auto">
          <a:xfrm>
            <a:off x="3505200" y="235211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4p</a:t>
            </a:r>
          </a:p>
        </p:txBody>
      </p:sp>
      <p:sp>
        <p:nvSpPr>
          <p:cNvPr id="107" name="Rectangle 114"/>
          <p:cNvSpPr>
            <a:spLocks noChangeArrowheads="1"/>
          </p:cNvSpPr>
          <p:nvPr/>
        </p:nvSpPr>
        <p:spPr bwMode="auto">
          <a:xfrm>
            <a:off x="3505200" y="16663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5p</a:t>
            </a:r>
          </a:p>
        </p:txBody>
      </p:sp>
      <p:sp>
        <p:nvSpPr>
          <p:cNvPr id="108" name="Rectangle 115"/>
          <p:cNvSpPr>
            <a:spLocks noChangeArrowheads="1"/>
          </p:cNvSpPr>
          <p:nvPr/>
        </p:nvSpPr>
        <p:spPr bwMode="auto">
          <a:xfrm>
            <a:off x="3505200" y="10567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solidFill>
                  <a:srgbClr val="130373"/>
                </a:solidFill>
                <a:latin typeface="Verdana" pitchFamily="34" charset="0"/>
              </a:rPr>
              <a:t>6p</a:t>
            </a:r>
          </a:p>
        </p:txBody>
      </p:sp>
      <p:sp>
        <p:nvSpPr>
          <p:cNvPr id="109" name="Rectangle 116"/>
          <p:cNvSpPr>
            <a:spLocks noChangeArrowheads="1"/>
          </p:cNvSpPr>
          <p:nvPr/>
        </p:nvSpPr>
        <p:spPr bwMode="auto">
          <a:xfrm>
            <a:off x="3562350" y="5614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7p</a:t>
            </a:r>
          </a:p>
        </p:txBody>
      </p:sp>
      <p:sp>
        <p:nvSpPr>
          <p:cNvPr id="110" name="Rectangle 117"/>
          <p:cNvSpPr>
            <a:spLocks noChangeArrowheads="1"/>
          </p:cNvSpPr>
          <p:nvPr/>
        </p:nvSpPr>
        <p:spPr bwMode="auto">
          <a:xfrm>
            <a:off x="5029200" y="25426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3d</a:t>
            </a:r>
          </a:p>
        </p:txBody>
      </p:sp>
      <p:sp>
        <p:nvSpPr>
          <p:cNvPr id="111" name="Rectangle 118"/>
          <p:cNvSpPr>
            <a:spLocks noChangeArrowheads="1"/>
          </p:cNvSpPr>
          <p:nvPr/>
        </p:nvSpPr>
        <p:spPr bwMode="auto">
          <a:xfrm>
            <a:off x="4953000" y="11329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solidFill>
                  <a:srgbClr val="130373"/>
                </a:solidFill>
                <a:latin typeface="Verdana" pitchFamily="34" charset="0"/>
              </a:rPr>
              <a:t>5d</a:t>
            </a:r>
          </a:p>
        </p:txBody>
      </p:sp>
      <p:sp>
        <p:nvSpPr>
          <p:cNvPr id="112" name="Rectangle 119"/>
          <p:cNvSpPr>
            <a:spLocks noChangeArrowheads="1"/>
          </p:cNvSpPr>
          <p:nvPr/>
        </p:nvSpPr>
        <p:spPr bwMode="auto">
          <a:xfrm>
            <a:off x="4953000" y="18187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4d</a:t>
            </a:r>
          </a:p>
        </p:txBody>
      </p:sp>
      <p:sp>
        <p:nvSpPr>
          <p:cNvPr id="113" name="Rectangle 120"/>
          <p:cNvSpPr>
            <a:spLocks noChangeArrowheads="1"/>
          </p:cNvSpPr>
          <p:nvPr/>
        </p:nvSpPr>
        <p:spPr bwMode="auto">
          <a:xfrm rot="10707875" flipV="1">
            <a:off x="4953000" y="59951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6d</a:t>
            </a:r>
          </a:p>
        </p:txBody>
      </p:sp>
      <p:sp>
        <p:nvSpPr>
          <p:cNvPr id="114" name="Rectangle 121"/>
          <p:cNvSpPr>
            <a:spLocks noChangeArrowheads="1"/>
          </p:cNvSpPr>
          <p:nvPr/>
        </p:nvSpPr>
        <p:spPr bwMode="auto">
          <a:xfrm>
            <a:off x="6705600" y="126626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4f</a:t>
            </a:r>
          </a:p>
        </p:txBody>
      </p:sp>
      <p:sp>
        <p:nvSpPr>
          <p:cNvPr id="115" name="Rectangle 122"/>
          <p:cNvSpPr>
            <a:spLocks noChangeArrowheads="1"/>
          </p:cNvSpPr>
          <p:nvPr/>
        </p:nvSpPr>
        <p:spPr bwMode="auto">
          <a:xfrm>
            <a:off x="6705600" y="732865"/>
            <a:ext cx="45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 eaLnBrk="0" hangingPunct="0"/>
            <a:r>
              <a:rPr lang="en-US">
                <a:latin typeface="Verdana" pitchFamily="34" charset="0"/>
              </a:rPr>
              <a:t>5f</a:t>
            </a:r>
          </a:p>
        </p:txBody>
      </p:sp>
    </p:spTree>
    <p:extLst>
      <p:ext uri="{BB962C8B-B14F-4D97-AF65-F5344CB8AC3E}">
        <p14:creationId xmlns:p14="http://schemas.microsoft.com/office/powerpoint/2010/main" val="39193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allAtOnce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56" grpId="0" animBg="1"/>
      <p:bldP spid="57" grpId="0" animBg="1"/>
      <p:bldP spid="58" grpId="0" animBg="1"/>
      <p:bldP spid="74" grpId="0" animBg="1"/>
      <p:bldP spid="75" grpId="0" animBg="1"/>
      <p:bldP spid="76" grpId="0" animBg="1"/>
      <p:bldP spid="77" grpId="0" animBg="1"/>
      <p:bldP spid="94" grpId="0" animBg="1"/>
      <p:bldP spid="95" grpId="0" animBg="1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27485" y="4412817"/>
            <a:ext cx="88890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orbital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Line 13"/>
          <p:cNvSpPr>
            <a:spLocks noChangeShapeType="1"/>
          </p:cNvSpPr>
          <p:nvPr/>
        </p:nvSpPr>
        <p:spPr bwMode="auto">
          <a:xfrm flipH="1" flipV="1">
            <a:off x="2351089" y="856779"/>
            <a:ext cx="6350" cy="3295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2" name="Rectangle 14"/>
          <p:cNvSpPr>
            <a:spLocks noChangeArrowheads="1"/>
          </p:cNvSpPr>
          <p:nvPr/>
        </p:nvSpPr>
        <p:spPr bwMode="auto">
          <a:xfrm>
            <a:off x="858126" y="1156818"/>
            <a:ext cx="1230288" cy="190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Mức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năng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</a:rPr>
              <a:t>lượng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Rectangle 15"/>
          <p:cNvSpPr>
            <a:spLocks noChangeArrowheads="1"/>
          </p:cNvSpPr>
          <p:nvPr/>
        </p:nvSpPr>
        <p:spPr bwMode="auto">
          <a:xfrm>
            <a:off x="6934203" y="3050704"/>
            <a:ext cx="10017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2p</a:t>
            </a:r>
          </a:p>
        </p:txBody>
      </p:sp>
      <p:sp>
        <p:nvSpPr>
          <p:cNvPr id="6154" name="Rectangle 16"/>
          <p:cNvSpPr>
            <a:spLocks noChangeArrowheads="1"/>
          </p:cNvSpPr>
          <p:nvPr/>
        </p:nvSpPr>
        <p:spPr bwMode="auto">
          <a:xfrm>
            <a:off x="6935788" y="2763367"/>
            <a:ext cx="51276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3s</a:t>
            </a:r>
          </a:p>
        </p:txBody>
      </p:sp>
      <p:sp>
        <p:nvSpPr>
          <p:cNvPr id="6155" name="Rectangle 17"/>
          <p:cNvSpPr>
            <a:spLocks noChangeArrowheads="1"/>
          </p:cNvSpPr>
          <p:nvPr/>
        </p:nvSpPr>
        <p:spPr bwMode="auto">
          <a:xfrm>
            <a:off x="6923088" y="2496667"/>
            <a:ext cx="9064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3p</a:t>
            </a:r>
          </a:p>
        </p:txBody>
      </p:sp>
      <p:sp>
        <p:nvSpPr>
          <p:cNvPr id="6156" name="Rectangle 18"/>
          <p:cNvSpPr>
            <a:spLocks noChangeArrowheads="1"/>
          </p:cNvSpPr>
          <p:nvPr/>
        </p:nvSpPr>
        <p:spPr bwMode="auto">
          <a:xfrm>
            <a:off x="6873878" y="1885483"/>
            <a:ext cx="904875" cy="536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FF3300"/>
                </a:solidFill>
                <a:latin typeface="Times New Roman" pitchFamily="18" charset="0"/>
              </a:rPr>
              <a:t>3d</a:t>
            </a: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6896100" y="1641008"/>
            <a:ext cx="685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4p</a:t>
            </a:r>
          </a:p>
        </p:txBody>
      </p:sp>
      <p:sp>
        <p:nvSpPr>
          <p:cNvPr id="6158" name="Line 20"/>
          <p:cNvSpPr>
            <a:spLocks noChangeShapeType="1"/>
          </p:cNvSpPr>
          <p:nvPr/>
        </p:nvSpPr>
        <p:spPr bwMode="auto">
          <a:xfrm>
            <a:off x="2971800" y="4041304"/>
            <a:ext cx="383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9" name="Line 21"/>
          <p:cNvSpPr>
            <a:spLocks noChangeShapeType="1"/>
          </p:cNvSpPr>
          <p:nvPr/>
        </p:nvSpPr>
        <p:spPr bwMode="auto">
          <a:xfrm flipV="1">
            <a:off x="2987675" y="3533304"/>
            <a:ext cx="17986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0" name="Line 22"/>
          <p:cNvSpPr>
            <a:spLocks noChangeShapeType="1"/>
          </p:cNvSpPr>
          <p:nvPr/>
        </p:nvSpPr>
        <p:spPr bwMode="auto">
          <a:xfrm flipV="1">
            <a:off x="5462591" y="3353921"/>
            <a:ext cx="134778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1" name="Line 23"/>
          <p:cNvSpPr>
            <a:spLocks noChangeShapeType="1"/>
          </p:cNvSpPr>
          <p:nvPr/>
        </p:nvSpPr>
        <p:spPr bwMode="auto">
          <a:xfrm flipV="1">
            <a:off x="4786316" y="3355508"/>
            <a:ext cx="669925" cy="182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2" name="Line 24"/>
          <p:cNvSpPr>
            <a:spLocks noChangeShapeType="1"/>
          </p:cNvSpPr>
          <p:nvPr/>
        </p:nvSpPr>
        <p:spPr bwMode="auto">
          <a:xfrm>
            <a:off x="4786316" y="3538071"/>
            <a:ext cx="669925" cy="173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3" name="Line 25"/>
          <p:cNvSpPr>
            <a:spLocks noChangeShapeType="1"/>
          </p:cNvSpPr>
          <p:nvPr/>
        </p:nvSpPr>
        <p:spPr bwMode="auto">
          <a:xfrm flipV="1">
            <a:off x="5468941" y="3712696"/>
            <a:ext cx="134778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4" name="Line 26"/>
          <p:cNvSpPr>
            <a:spLocks noChangeShapeType="1"/>
          </p:cNvSpPr>
          <p:nvPr/>
        </p:nvSpPr>
        <p:spPr bwMode="auto">
          <a:xfrm flipV="1">
            <a:off x="2987675" y="1748954"/>
            <a:ext cx="179863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5" name="Line 27"/>
          <p:cNvSpPr>
            <a:spLocks noChangeShapeType="1"/>
          </p:cNvSpPr>
          <p:nvPr/>
        </p:nvSpPr>
        <p:spPr bwMode="auto">
          <a:xfrm>
            <a:off x="4792666" y="1748955"/>
            <a:ext cx="669925" cy="173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6" name="Line 28"/>
          <p:cNvSpPr>
            <a:spLocks noChangeShapeType="1"/>
          </p:cNvSpPr>
          <p:nvPr/>
        </p:nvSpPr>
        <p:spPr bwMode="auto">
          <a:xfrm flipV="1">
            <a:off x="4792666" y="1569567"/>
            <a:ext cx="669925" cy="184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7" name="Line 29"/>
          <p:cNvSpPr>
            <a:spLocks noChangeShapeType="1"/>
          </p:cNvSpPr>
          <p:nvPr/>
        </p:nvSpPr>
        <p:spPr bwMode="auto">
          <a:xfrm flipV="1">
            <a:off x="5468941" y="1569571"/>
            <a:ext cx="134778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8" name="Line 30"/>
          <p:cNvSpPr>
            <a:spLocks noChangeShapeType="1"/>
          </p:cNvSpPr>
          <p:nvPr/>
        </p:nvSpPr>
        <p:spPr bwMode="auto">
          <a:xfrm flipV="1">
            <a:off x="5468941" y="1928345"/>
            <a:ext cx="1347787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69" name="Line 31"/>
          <p:cNvSpPr>
            <a:spLocks noChangeShapeType="1"/>
          </p:cNvSpPr>
          <p:nvPr/>
        </p:nvSpPr>
        <p:spPr bwMode="auto">
          <a:xfrm>
            <a:off x="4781550" y="1736254"/>
            <a:ext cx="685800" cy="6858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0" name="Line 32"/>
          <p:cNvSpPr>
            <a:spLocks noChangeShapeType="1"/>
          </p:cNvSpPr>
          <p:nvPr/>
        </p:nvSpPr>
        <p:spPr bwMode="auto">
          <a:xfrm flipV="1">
            <a:off x="4786316" y="1210796"/>
            <a:ext cx="676275" cy="536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1" name="Line 33"/>
          <p:cNvSpPr>
            <a:spLocks noChangeShapeType="1"/>
          </p:cNvSpPr>
          <p:nvPr/>
        </p:nvSpPr>
        <p:spPr bwMode="auto">
          <a:xfrm flipV="1">
            <a:off x="5468941" y="1213971"/>
            <a:ext cx="134778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2" name="Line 34"/>
          <p:cNvSpPr>
            <a:spLocks noChangeShapeType="1"/>
          </p:cNvSpPr>
          <p:nvPr/>
        </p:nvSpPr>
        <p:spPr bwMode="auto">
          <a:xfrm flipV="1">
            <a:off x="5486401" y="2422054"/>
            <a:ext cx="1347788" cy="158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3" name="Line 35"/>
          <p:cNvSpPr>
            <a:spLocks noChangeShapeType="1"/>
          </p:cNvSpPr>
          <p:nvPr/>
        </p:nvSpPr>
        <p:spPr bwMode="auto">
          <a:xfrm flipV="1">
            <a:off x="2987675" y="2642721"/>
            <a:ext cx="1798638" cy="15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4" name="Line 36"/>
          <p:cNvSpPr>
            <a:spLocks noChangeShapeType="1"/>
          </p:cNvSpPr>
          <p:nvPr/>
        </p:nvSpPr>
        <p:spPr bwMode="auto">
          <a:xfrm flipV="1">
            <a:off x="4792666" y="2106146"/>
            <a:ext cx="676275" cy="5365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5" name="Line 37"/>
          <p:cNvSpPr>
            <a:spLocks noChangeShapeType="1"/>
          </p:cNvSpPr>
          <p:nvPr/>
        </p:nvSpPr>
        <p:spPr bwMode="auto">
          <a:xfrm flipV="1">
            <a:off x="5468941" y="2106146"/>
            <a:ext cx="1347787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6" name="Line 38"/>
          <p:cNvSpPr>
            <a:spLocks noChangeShapeType="1"/>
          </p:cNvSpPr>
          <p:nvPr/>
        </p:nvSpPr>
        <p:spPr bwMode="auto">
          <a:xfrm>
            <a:off x="4792666" y="2642721"/>
            <a:ext cx="669925" cy="173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7" name="Line 39"/>
          <p:cNvSpPr>
            <a:spLocks noChangeShapeType="1"/>
          </p:cNvSpPr>
          <p:nvPr/>
        </p:nvSpPr>
        <p:spPr bwMode="auto">
          <a:xfrm>
            <a:off x="4786316" y="2639546"/>
            <a:ext cx="676275" cy="3524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8" name="Line 40"/>
          <p:cNvSpPr>
            <a:spLocks noChangeShapeType="1"/>
          </p:cNvSpPr>
          <p:nvPr/>
        </p:nvSpPr>
        <p:spPr bwMode="auto">
          <a:xfrm flipV="1">
            <a:off x="5468941" y="2820521"/>
            <a:ext cx="1347787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79" name="Line 41"/>
          <p:cNvSpPr>
            <a:spLocks noChangeShapeType="1"/>
          </p:cNvSpPr>
          <p:nvPr/>
        </p:nvSpPr>
        <p:spPr bwMode="auto">
          <a:xfrm flipV="1">
            <a:off x="5468941" y="2998319"/>
            <a:ext cx="1347787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8" tIns="45720" rIns="91438" bIns="45720"/>
          <a:lstStyle/>
          <a:p>
            <a:pPr algn="r" eaLnBrk="0" hangingPunct="0"/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80" name="Rectangle 42"/>
          <p:cNvSpPr>
            <a:spLocks noChangeArrowheads="1"/>
          </p:cNvSpPr>
          <p:nvPr/>
        </p:nvSpPr>
        <p:spPr bwMode="auto">
          <a:xfrm>
            <a:off x="6934203" y="3812706"/>
            <a:ext cx="9064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1s</a:t>
            </a:r>
          </a:p>
        </p:txBody>
      </p:sp>
      <p:sp>
        <p:nvSpPr>
          <p:cNvPr id="6181" name="Rectangle 43"/>
          <p:cNvSpPr>
            <a:spLocks noChangeArrowheads="1"/>
          </p:cNvSpPr>
          <p:nvPr/>
        </p:nvSpPr>
        <p:spPr bwMode="auto">
          <a:xfrm>
            <a:off x="6934203" y="3507904"/>
            <a:ext cx="9064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2s</a:t>
            </a:r>
          </a:p>
        </p:txBody>
      </p:sp>
      <p:sp>
        <p:nvSpPr>
          <p:cNvPr id="6182" name="Rectangle 44"/>
          <p:cNvSpPr>
            <a:spLocks noChangeArrowheads="1"/>
          </p:cNvSpPr>
          <p:nvPr/>
        </p:nvSpPr>
        <p:spPr bwMode="auto">
          <a:xfrm>
            <a:off x="6931027" y="2160121"/>
            <a:ext cx="9064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4s</a:t>
            </a:r>
          </a:p>
        </p:txBody>
      </p:sp>
      <p:sp>
        <p:nvSpPr>
          <p:cNvPr id="6183" name="Rectangle 45"/>
          <p:cNvSpPr>
            <a:spLocks noChangeArrowheads="1"/>
          </p:cNvSpPr>
          <p:nvPr/>
        </p:nvSpPr>
        <p:spPr bwMode="auto">
          <a:xfrm>
            <a:off x="6918328" y="1333029"/>
            <a:ext cx="9064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</a:rPr>
              <a:t>4d</a:t>
            </a:r>
          </a:p>
        </p:txBody>
      </p:sp>
      <p:sp>
        <p:nvSpPr>
          <p:cNvPr id="6184" name="Rectangle 46"/>
          <p:cNvSpPr>
            <a:spLocks noChangeArrowheads="1"/>
          </p:cNvSpPr>
          <p:nvPr/>
        </p:nvSpPr>
        <p:spPr bwMode="auto">
          <a:xfrm>
            <a:off x="6892928" y="993304"/>
            <a:ext cx="9064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4f</a:t>
            </a:r>
          </a:p>
        </p:txBody>
      </p:sp>
      <p:sp>
        <p:nvSpPr>
          <p:cNvPr id="6185" name="Rectangle 47"/>
          <p:cNvSpPr>
            <a:spLocks noChangeArrowheads="1"/>
          </p:cNvSpPr>
          <p:nvPr/>
        </p:nvSpPr>
        <p:spPr bwMode="auto">
          <a:xfrm>
            <a:off x="2514603" y="1488607"/>
            <a:ext cx="9064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6186" name="Rectangle 48"/>
          <p:cNvSpPr>
            <a:spLocks noChangeArrowheads="1"/>
          </p:cNvSpPr>
          <p:nvPr/>
        </p:nvSpPr>
        <p:spPr bwMode="auto">
          <a:xfrm>
            <a:off x="2520953" y="2401421"/>
            <a:ext cx="9064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187" name="Rectangle 49"/>
          <p:cNvSpPr>
            <a:spLocks noChangeArrowheads="1"/>
          </p:cNvSpPr>
          <p:nvPr/>
        </p:nvSpPr>
        <p:spPr bwMode="auto">
          <a:xfrm>
            <a:off x="2511428" y="3293594"/>
            <a:ext cx="9064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88" name="Rectangle 50"/>
          <p:cNvSpPr>
            <a:spLocks noChangeArrowheads="1"/>
          </p:cNvSpPr>
          <p:nvPr/>
        </p:nvSpPr>
        <p:spPr bwMode="auto">
          <a:xfrm>
            <a:off x="2511428" y="3811119"/>
            <a:ext cx="90646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858126" y="0"/>
            <a:ext cx="7164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</a:rPr>
              <a:t>THỨ TỰ CÁC MỨC NĂNG LƯỢNG TRONG NGUYÊN TỬ</a:t>
            </a:r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251520" y="6124696"/>
            <a:ext cx="8359080" cy="61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1s   2s2p   3s3p  4s 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3d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4p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5s 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</a:rPr>
              <a:t>4d 5p 6s 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</a:rPr>
              <a:t>………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99" grpId="0" build="allAtOnce"/>
      <p:bldP spid="2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Grp="1" noChangeArrowheads="1"/>
          </p:cNvSpPr>
          <p:nvPr>
            <p:ph idx="1"/>
          </p:nvPr>
        </p:nvSpPr>
        <p:spPr>
          <a:xfrm>
            <a:off x="3874078" y="1397078"/>
            <a:ext cx="5257800" cy="4267200"/>
          </a:xfrm>
        </p:spPr>
        <p:txBody>
          <a:bodyPr/>
          <a:lstStyle/>
          <a:p>
            <a:r>
              <a:rPr lang="en-US" b="1" dirty="0"/>
              <a:t>1s</a:t>
            </a:r>
          </a:p>
          <a:p>
            <a:r>
              <a:rPr lang="en-US" b="1" dirty="0"/>
              <a:t>2s  2p</a:t>
            </a:r>
          </a:p>
          <a:p>
            <a:r>
              <a:rPr lang="en-US" b="1" dirty="0"/>
              <a:t>3s  3p  3d</a:t>
            </a:r>
          </a:p>
          <a:p>
            <a:r>
              <a:rPr lang="en-US" b="1" dirty="0"/>
              <a:t>4s  4p  4d  4f</a:t>
            </a:r>
          </a:p>
          <a:p>
            <a:r>
              <a:rPr lang="en-US" b="1" dirty="0"/>
              <a:t>5s  5p  5d  5f  </a:t>
            </a:r>
          </a:p>
          <a:p>
            <a:r>
              <a:rPr lang="en-US" b="1" dirty="0"/>
              <a:t>6s  6p  6d  6f  </a:t>
            </a:r>
          </a:p>
          <a:p>
            <a:r>
              <a:rPr lang="en-US" b="1" dirty="0"/>
              <a:t>7s  7p  7d  7f  </a:t>
            </a:r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 flipH="1">
            <a:off x="4026481" y="1168478"/>
            <a:ext cx="989013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 flipH="1">
            <a:off x="4026481" y="1625678"/>
            <a:ext cx="989013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H="1">
            <a:off x="4407481" y="1930478"/>
            <a:ext cx="989013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H="1">
            <a:off x="4407478" y="2159078"/>
            <a:ext cx="144780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H="1">
            <a:off x="4331278" y="2387678"/>
            <a:ext cx="2057400" cy="1752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 flipH="1">
            <a:off x="4255078" y="3073478"/>
            <a:ext cx="2057400" cy="1752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2" name="Line 32"/>
          <p:cNvSpPr>
            <a:spLocks noChangeShapeType="1"/>
          </p:cNvSpPr>
          <p:nvPr/>
        </p:nvSpPr>
        <p:spPr bwMode="auto">
          <a:xfrm flipH="1">
            <a:off x="4407478" y="3302080"/>
            <a:ext cx="2286000" cy="19478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 flipH="1">
            <a:off x="4788478" y="3606882"/>
            <a:ext cx="2286000" cy="19478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4" name="Line 34"/>
          <p:cNvSpPr>
            <a:spLocks noChangeShapeType="1"/>
          </p:cNvSpPr>
          <p:nvPr/>
        </p:nvSpPr>
        <p:spPr bwMode="auto">
          <a:xfrm flipH="1">
            <a:off x="5321878" y="3683081"/>
            <a:ext cx="2286000" cy="19478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0275" name="Line 35"/>
          <p:cNvSpPr>
            <a:spLocks noChangeShapeType="1"/>
          </p:cNvSpPr>
          <p:nvPr/>
        </p:nvSpPr>
        <p:spPr bwMode="auto">
          <a:xfrm flipH="1">
            <a:off x="5931478" y="4332370"/>
            <a:ext cx="1524000" cy="12985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gray">
          <a:xfrm>
            <a:off x="107505" y="0"/>
            <a:ext cx="9433048" cy="90872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r>
              <a:rPr lang="en-US" sz="3000" b="1" dirty="0" err="1">
                <a:solidFill>
                  <a:schemeClr val="bg1"/>
                </a:solidFill>
              </a:rPr>
              <a:t>Trật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tự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các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mức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năng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lượng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obitan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nguyên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tử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677" y="5897906"/>
            <a:ext cx="10371604" cy="646331"/>
          </a:xfrm>
          <a:prstGeom prst="rect">
            <a:avLst/>
          </a:prstGeom>
        </p:spPr>
        <p:txBody>
          <a:bodyPr wrap="square" lIns="91438" tIns="45720" rIns="91438" bIns="45720">
            <a:spAutoFit/>
          </a:bodyPr>
          <a:lstStyle/>
          <a:p>
            <a:pPr defTabSz="9143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</a:rPr>
              <a:t>1s   2s2p   3s3p  4s  </a:t>
            </a:r>
            <a:r>
              <a:rPr lang="en-US" sz="3600" b="1" kern="0" dirty="0">
                <a:solidFill>
                  <a:srgbClr val="FF3300"/>
                </a:solidFill>
                <a:latin typeface="Times New Roman" pitchFamily="18" charset="0"/>
              </a:rPr>
              <a:t>3d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</a:rPr>
              <a:t>4p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</a:rPr>
              <a:t>5s </a:t>
            </a:r>
            <a:r>
              <a:rPr lang="en-US" sz="3600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</a:rPr>
              <a:t>4d 5p 6s  ……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378" y="2159082"/>
            <a:ext cx="2644470" cy="2554545"/>
          </a:xfrm>
          <a:prstGeom prst="rect">
            <a:avLst/>
          </a:prstGeom>
        </p:spPr>
        <p:txBody>
          <a:bodyPr wrap="square" lIns="91438" tIns="45720" rIns="91438" bIns="45720">
            <a:spAutoFit/>
          </a:bodyPr>
          <a:lstStyle/>
          <a:p>
            <a:pPr lvl="0"/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uild="p"/>
      <p:bldP spid="10266" grpId="0" animBg="1"/>
      <p:bldP spid="10267" grpId="0" animBg="1"/>
      <p:bldP spid="10268" grpId="0" animBg="1"/>
      <p:bldP spid="10269" grpId="0" animBg="1"/>
      <p:bldP spid="10270" grpId="0" animBg="1"/>
      <p:bldP spid="10271" grpId="0" animBg="1"/>
      <p:bldP spid="10272" grpId="0" animBg="1"/>
      <p:bldP spid="10273" grpId="0" animBg="1"/>
      <p:bldP spid="10274" grpId="0" animBg="1"/>
      <p:bldP spid="10275" grpId="0" animBg="1"/>
      <p:bldP spid="20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DDD071D-E653-4CE5-A99F-4500777E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1474" y="1484786"/>
            <a:ext cx="8225646" cy="1446550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BÀI 4: CẤU TRÚC LỚP VỎ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ELECTRON CỦA NGUYÊN TỬ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1470" y="3435390"/>
            <a:ext cx="7772400" cy="3265454"/>
            <a:chOff x="681470" y="3435389"/>
            <a:chExt cx="7772400" cy="32654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3435389"/>
              <a:ext cx="3743325" cy="326545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815070" y="4121189"/>
              <a:ext cx="1447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872470" y="4654589"/>
              <a:ext cx="1828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81670" y="5187989"/>
              <a:ext cx="1600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91070" y="3816389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Electron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49340" y="4425989"/>
              <a:ext cx="1604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Hạt nhân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470" y="4730789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BAA22B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Quỹ</a:t>
              </a:r>
              <a:r>
                <a:rPr lang="en-US" sz="2400" b="1" dirty="0">
                  <a:solidFill>
                    <a:srgbClr val="BAA22B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BAA22B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đạo</a:t>
              </a:r>
              <a:r>
                <a:rPr lang="en-US" sz="2400" b="1" dirty="0">
                  <a:solidFill>
                    <a:srgbClr val="BAA22B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Electron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5730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Oval 20"/>
          <p:cNvSpPr>
            <a:spLocks noChangeArrowheads="1"/>
          </p:cNvSpPr>
          <p:nvPr/>
        </p:nvSpPr>
        <p:spPr bwMode="auto">
          <a:xfrm>
            <a:off x="1804220" y="2067720"/>
            <a:ext cx="534988" cy="1227138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20" rIns="91438" bIns="45720" anchor="ctr"/>
          <a:lstStyle/>
          <a:p>
            <a:pPr algn="r" rtl="1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78094" y="2420888"/>
            <a:ext cx="8758401" cy="1419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90000"/>
              </a:lnSpc>
              <a:buFontTx/>
              <a:buNone/>
            </a:pPr>
            <a:r>
              <a:rPr lang="en-US" sz="3200" b="0" dirty="0" err="1" smtClean="0"/>
              <a:t>Trên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một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obitan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nguyên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tử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chỉ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có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thể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có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nhiều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nhất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là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hai</a:t>
            </a:r>
            <a:r>
              <a:rPr lang="en-US" sz="3200" b="0" dirty="0" smtClean="0"/>
              <a:t> e </a:t>
            </a:r>
            <a:r>
              <a:rPr lang="en-US" sz="3200" b="0" dirty="0" err="1" smtClean="0"/>
              <a:t>và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hai</a:t>
            </a:r>
            <a:r>
              <a:rPr lang="en-US" sz="3200" b="0" dirty="0" smtClean="0"/>
              <a:t> e </a:t>
            </a:r>
            <a:r>
              <a:rPr lang="en-US" sz="3200" b="0" dirty="0" err="1" smtClean="0"/>
              <a:t>này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chuyển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động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tự</a:t>
            </a:r>
            <a:r>
              <a:rPr lang="en-US" sz="3200" b="0" dirty="0" smtClean="0"/>
              <a:t> quay </a:t>
            </a:r>
            <a:r>
              <a:rPr lang="en-US" sz="3200" b="0" dirty="0" err="1" smtClean="0"/>
              <a:t>khác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chiều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nhau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xung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quanh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trục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riêng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của</a:t>
            </a:r>
            <a:r>
              <a:rPr lang="en-US" sz="3200" b="0" dirty="0" smtClean="0"/>
              <a:t> </a:t>
            </a:r>
            <a:r>
              <a:rPr lang="en-US" sz="3200" b="0" dirty="0" err="1" smtClean="0"/>
              <a:t>mỗi</a:t>
            </a:r>
            <a:r>
              <a:rPr lang="en-US" sz="3200" b="0" dirty="0" smtClean="0"/>
              <a:t> e.</a:t>
            </a:r>
            <a:endParaRPr lang="en-US" sz="3200" b="0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65917" y="4149080"/>
            <a:ext cx="609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1543270" y="42633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V="1">
            <a:off x="1317043" y="424862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778601" y="4186162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4083401" y="426236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2" name="AutoShape 9"/>
          <p:cNvSpPr>
            <a:spLocks/>
          </p:cNvSpPr>
          <p:nvPr/>
        </p:nvSpPr>
        <p:spPr bwMode="auto">
          <a:xfrm rot="16200000">
            <a:off x="1280217" y="4568180"/>
            <a:ext cx="381000" cy="914400"/>
          </a:xfrm>
          <a:prstGeom prst="leftBrace">
            <a:avLst>
              <a:gd name="adj1" fmla="val 2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23" name="AutoShape 10"/>
          <p:cNvSpPr>
            <a:spLocks/>
          </p:cNvSpPr>
          <p:nvPr/>
        </p:nvSpPr>
        <p:spPr bwMode="auto">
          <a:xfrm rot="16200000">
            <a:off x="3892901" y="4605262"/>
            <a:ext cx="381000" cy="914400"/>
          </a:xfrm>
          <a:prstGeom prst="leftBrace">
            <a:avLst>
              <a:gd name="adj1" fmla="val 2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51520" y="5520684"/>
            <a:ext cx="209704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3200" dirty="0"/>
              <a:t>e </a:t>
            </a:r>
            <a:r>
              <a:rPr lang="en-US" sz="3200" dirty="0" err="1"/>
              <a:t>ghép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915816" y="5557765"/>
            <a:ext cx="2097045" cy="535531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0D466D"/>
              </a:buClr>
            </a:pPr>
            <a:r>
              <a:rPr lang="en-US" sz="3200" dirty="0">
                <a:solidFill>
                  <a:srgbClr val="000000"/>
                </a:solidFill>
              </a:rPr>
              <a:t>e </a:t>
            </a:r>
            <a:r>
              <a:rPr lang="en-US" sz="3200" dirty="0" err="1">
                <a:solidFill>
                  <a:srgbClr val="000000"/>
                </a:solidFill>
              </a:rPr>
              <a:t>độc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14029" y="61463"/>
            <a:ext cx="3987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Pauli: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9969"/>
            <a:ext cx="932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/>
              </a:rPr>
              <a:t>Biểu diễn mỗi AO bằng một ô </a:t>
            </a: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gọi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ô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lượng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tử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2334" y="1268760"/>
            <a:ext cx="724184" cy="983626"/>
            <a:chOff x="262334" y="1268760"/>
            <a:chExt cx="724184" cy="983626"/>
          </a:xfrm>
        </p:grpSpPr>
        <p:sp>
          <p:nvSpPr>
            <p:cNvPr id="11275" name="Rectangle 11"/>
            <p:cNvSpPr>
              <a:spLocks noChangeArrowheads="1"/>
            </p:cNvSpPr>
            <p:nvPr/>
          </p:nvSpPr>
          <p:spPr bwMode="auto">
            <a:xfrm>
              <a:off x="395826" y="1268760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2334" y="1883054"/>
              <a:ext cx="724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AO-s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72407" y="1268760"/>
            <a:ext cx="1371600" cy="983626"/>
            <a:chOff x="1272407" y="1268760"/>
            <a:chExt cx="1371600" cy="983626"/>
          </a:xfrm>
        </p:grpSpPr>
        <p:grpSp>
          <p:nvGrpSpPr>
            <p:cNvPr id="11273" name="Group 9"/>
            <p:cNvGrpSpPr>
              <a:grpSpLocks/>
            </p:cNvGrpSpPr>
            <p:nvPr/>
          </p:nvGrpSpPr>
          <p:grpSpPr bwMode="auto">
            <a:xfrm>
              <a:off x="1272407" y="1268760"/>
              <a:ext cx="1371600" cy="381000"/>
              <a:chOff x="2640" y="2448"/>
              <a:chExt cx="864" cy="240"/>
            </a:xfrm>
          </p:grpSpPr>
          <p:sp>
            <p:nvSpPr>
              <p:cNvPr id="11270" name="Rectangle 6"/>
              <p:cNvSpPr>
                <a:spLocks noChangeArrowheads="1"/>
              </p:cNvSpPr>
              <p:nvPr/>
            </p:nvSpPr>
            <p:spPr bwMode="auto">
              <a:xfrm>
                <a:off x="2640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1" name="Rectangle 7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2" name="Rectangle 8"/>
              <p:cNvSpPr>
                <a:spLocks noChangeArrowheads="1"/>
              </p:cNvSpPr>
              <p:nvPr/>
            </p:nvSpPr>
            <p:spPr bwMode="auto">
              <a:xfrm>
                <a:off x="2928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288395" y="1883054"/>
              <a:ext cx="724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AO-p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87824" y="1268760"/>
            <a:ext cx="2303797" cy="1008112"/>
            <a:chOff x="2987824" y="1268760"/>
            <a:chExt cx="2303797" cy="1008112"/>
          </a:xfrm>
        </p:grpSpPr>
        <p:grpSp>
          <p:nvGrpSpPr>
            <p:cNvPr id="35" name="Group 12"/>
            <p:cNvGrpSpPr>
              <a:grpSpLocks/>
            </p:cNvGrpSpPr>
            <p:nvPr/>
          </p:nvGrpSpPr>
          <p:grpSpPr bwMode="auto">
            <a:xfrm>
              <a:off x="2987824" y="1268760"/>
              <a:ext cx="1371600" cy="381000"/>
              <a:chOff x="2640" y="2448"/>
              <a:chExt cx="864" cy="240"/>
            </a:xfrm>
          </p:grpSpPr>
          <p:sp>
            <p:nvSpPr>
              <p:cNvPr id="36" name="Rectangle 13"/>
              <p:cNvSpPr>
                <a:spLocks noChangeArrowheads="1"/>
              </p:cNvSpPr>
              <p:nvPr/>
            </p:nvSpPr>
            <p:spPr bwMode="auto">
              <a:xfrm>
                <a:off x="2640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14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15"/>
              <p:cNvSpPr>
                <a:spLocks noChangeArrowheads="1"/>
              </p:cNvSpPr>
              <p:nvPr/>
            </p:nvSpPr>
            <p:spPr bwMode="auto">
              <a:xfrm>
                <a:off x="2928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Rectangle 4"/>
            <p:cNvSpPr>
              <a:spLocks noChangeArrowheads="1"/>
            </p:cNvSpPr>
            <p:nvPr/>
          </p:nvSpPr>
          <p:spPr bwMode="auto">
            <a:xfrm>
              <a:off x="4375048" y="1268760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40" name="Rectangle 4"/>
            <p:cNvSpPr>
              <a:spLocks noChangeArrowheads="1"/>
            </p:cNvSpPr>
            <p:nvPr/>
          </p:nvSpPr>
          <p:spPr bwMode="auto">
            <a:xfrm>
              <a:off x="4834421" y="1268760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03800" y="1907540"/>
              <a:ext cx="724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AO-d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47637" y="1245976"/>
            <a:ext cx="3209017" cy="969669"/>
            <a:chOff x="5647637" y="1245976"/>
            <a:chExt cx="3209017" cy="969669"/>
          </a:xfrm>
        </p:grpSpPr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>
              <a:off x="7951434" y="1245976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8399454" y="1245976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grpSp>
          <p:nvGrpSpPr>
            <p:cNvPr id="11276" name="Group 12"/>
            <p:cNvGrpSpPr>
              <a:grpSpLocks/>
            </p:cNvGrpSpPr>
            <p:nvPr/>
          </p:nvGrpSpPr>
          <p:grpSpPr bwMode="auto">
            <a:xfrm>
              <a:off x="5647637" y="1245976"/>
              <a:ext cx="1371600" cy="381000"/>
              <a:chOff x="2640" y="2448"/>
              <a:chExt cx="864" cy="240"/>
            </a:xfrm>
          </p:grpSpPr>
          <p:sp>
            <p:nvSpPr>
              <p:cNvPr id="11277" name="Rectangle 13"/>
              <p:cNvSpPr>
                <a:spLocks noChangeArrowheads="1"/>
              </p:cNvSpPr>
              <p:nvPr/>
            </p:nvSpPr>
            <p:spPr bwMode="auto">
              <a:xfrm>
                <a:off x="2640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8" name="Rectangle 14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9" name="Rectangle 15"/>
              <p:cNvSpPr>
                <a:spLocks noChangeArrowheads="1"/>
              </p:cNvSpPr>
              <p:nvPr/>
            </p:nvSpPr>
            <p:spPr bwMode="auto">
              <a:xfrm>
                <a:off x="2928" y="2448"/>
                <a:ext cx="28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7034861" y="1245976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7494234" y="1245976"/>
              <a:ext cx="457200" cy="381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8" tIns="45720" rIns="91438" bIns="45720" anchor="ctr"/>
            <a:lstStyle/>
            <a:p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63069" y="1846313"/>
              <a:ext cx="724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AO-f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6333437" y="4186162"/>
            <a:ext cx="6096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53" name="AutoShape 10"/>
          <p:cNvSpPr>
            <a:spLocks/>
          </p:cNvSpPr>
          <p:nvPr/>
        </p:nvSpPr>
        <p:spPr bwMode="auto">
          <a:xfrm rot="16200000">
            <a:off x="6447737" y="4605262"/>
            <a:ext cx="381000" cy="914400"/>
          </a:xfrm>
          <a:prstGeom prst="leftBrace">
            <a:avLst>
              <a:gd name="adj1" fmla="val 2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70652" y="5557765"/>
            <a:ext cx="1824534" cy="535531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0D466D"/>
              </a:buClr>
            </a:pPr>
            <a:r>
              <a:rPr lang="en-US" sz="3200" dirty="0" smtClean="0">
                <a:solidFill>
                  <a:srgbClr val="000000"/>
                </a:solidFill>
              </a:rPr>
              <a:t>AO </a:t>
            </a:r>
            <a:r>
              <a:rPr lang="en-US" sz="3200" dirty="0" err="1" smtClean="0">
                <a:solidFill>
                  <a:srgbClr val="000000"/>
                </a:solidFill>
              </a:rPr>
              <a:t>trống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" grpId="0"/>
      <p:bldP spid="27" grpId="0"/>
      <p:bldP spid="4" grpId="0"/>
      <p:bldP spid="51" grpId="0" animBg="1"/>
      <p:bldP spid="53" grpId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58523"/>
              </p:ext>
            </p:extLst>
          </p:nvPr>
        </p:nvGraphicFramePr>
        <p:xfrm>
          <a:off x="3" y="24688"/>
          <a:ext cx="8991599" cy="6356288"/>
        </p:xfrm>
        <a:graphic>
          <a:graphicData uri="http://schemas.openxmlformats.org/drawingml/2006/table">
            <a:tbl>
              <a:tblPr/>
              <a:tblGrid>
                <a:gridCol w="2320412">
                  <a:extLst>
                    <a:ext uri="{9D8B030D-6E8A-4147-A177-3AD203B41FA5}">
                      <a16:colId xmlns:a16="http://schemas.microsoft.com/office/drawing/2014/main" xmlns="" val="2189206822"/>
                    </a:ext>
                  </a:extLst>
                </a:gridCol>
                <a:gridCol w="870155">
                  <a:extLst>
                    <a:ext uri="{9D8B030D-6E8A-4147-A177-3AD203B41FA5}">
                      <a16:colId xmlns:a16="http://schemas.microsoft.com/office/drawing/2014/main" xmlns="" val="1220112889"/>
                    </a:ext>
                  </a:extLst>
                </a:gridCol>
                <a:gridCol w="652616">
                  <a:extLst>
                    <a:ext uri="{9D8B030D-6E8A-4147-A177-3AD203B41FA5}">
                      <a16:colId xmlns:a16="http://schemas.microsoft.com/office/drawing/2014/main" xmlns="" val="3257604387"/>
                    </a:ext>
                  </a:extLst>
                </a:gridCol>
                <a:gridCol w="648869">
                  <a:extLst>
                    <a:ext uri="{9D8B030D-6E8A-4147-A177-3AD203B41FA5}">
                      <a16:colId xmlns:a16="http://schemas.microsoft.com/office/drawing/2014/main" xmlns="" val="3520656726"/>
                    </a:ext>
                  </a:extLst>
                </a:gridCol>
                <a:gridCol w="583851">
                  <a:extLst>
                    <a:ext uri="{9D8B030D-6E8A-4147-A177-3AD203B41FA5}">
                      <a16:colId xmlns:a16="http://schemas.microsoft.com/office/drawing/2014/main" xmlns="" val="989784119"/>
                    </a:ext>
                  </a:extLst>
                </a:gridCol>
                <a:gridCol w="652616">
                  <a:extLst>
                    <a:ext uri="{9D8B030D-6E8A-4147-A177-3AD203B41FA5}">
                      <a16:colId xmlns:a16="http://schemas.microsoft.com/office/drawing/2014/main" xmlns="" val="1965918413"/>
                    </a:ext>
                  </a:extLst>
                </a:gridCol>
                <a:gridCol w="652616">
                  <a:extLst>
                    <a:ext uri="{9D8B030D-6E8A-4147-A177-3AD203B41FA5}">
                      <a16:colId xmlns:a16="http://schemas.microsoft.com/office/drawing/2014/main" xmlns="" val="1150802308"/>
                    </a:ext>
                  </a:extLst>
                </a:gridCol>
                <a:gridCol w="652616"/>
                <a:gridCol w="652616"/>
                <a:gridCol w="652616"/>
                <a:gridCol w="652616"/>
              </a:tblGrid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46384538"/>
                  </a:ext>
                </a:extLst>
              </a:tr>
              <a:tr h="579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122125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5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4118390"/>
                  </a:ext>
                </a:extLst>
              </a:tr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vi-V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17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01541522"/>
                  </a:ext>
                </a:extLst>
              </a:tr>
              <a:tr h="1021080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vi-VN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38"/>
          <p:cNvSpPr>
            <a:spLocks noChangeArrowheads="1"/>
          </p:cNvSpPr>
          <p:nvPr/>
        </p:nvSpPr>
        <p:spPr bwMode="auto">
          <a:xfrm rot="10812914" flipV="1">
            <a:off x="202926" y="5411041"/>
            <a:ext cx="8615784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lIns="91438" tIns="45720" rIns="91438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Sè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e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tèi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®a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cña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líp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n lµ </a:t>
            </a:r>
            <a:r>
              <a:rPr lang="en-US" altLang="vi-VN" sz="2800" dirty="0">
                <a:solidFill>
                  <a:srgbClr val="FF0000"/>
                </a:solidFill>
                <a:latin typeface=".VnArial" panose="020B7200000000000000" pitchFamily="34" charset="0"/>
              </a:rPr>
              <a:t>2n</a:t>
            </a:r>
            <a:r>
              <a:rPr lang="en-US" altLang="vi-VN" sz="2800" baseline="300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( n=1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4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 err="1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Số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 AO </a:t>
            </a:r>
            <a:r>
              <a:rPr lang="en-US" altLang="vi-VN" sz="2800" dirty="0" err="1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tối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đa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của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lớp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 n 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</a:rPr>
              <a:t>lµ 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n</a:t>
            </a:r>
            <a:r>
              <a:rPr lang="en-US" altLang="vi-VN" sz="2800" baseline="300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2</a:t>
            </a:r>
            <a:r>
              <a:rPr lang="en-US" altLang="vi-VN" sz="2800" dirty="0" smtClean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prstClr val="black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Rectangle 38"/>
          <p:cNvSpPr>
            <a:spLocks noChangeArrowheads="1"/>
          </p:cNvSpPr>
          <p:nvPr/>
        </p:nvSpPr>
        <p:spPr bwMode="auto">
          <a:xfrm rot="10812914" flipV="1">
            <a:off x="36449" y="5483661"/>
            <a:ext cx="86153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 lIns="91438" tIns="45720" rIns="91438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Sè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e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tèi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®a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cña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líp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n(</a:t>
            </a:r>
            <a:r>
              <a:rPr lang="en-US" altLang="vi-VN" sz="2800" dirty="0" err="1">
                <a:solidFill>
                  <a:prstClr val="black"/>
                </a:solidFill>
                <a:latin typeface=".VnArial" panose="020B7200000000000000" pitchFamily="34" charset="0"/>
              </a:rPr>
              <a:t>nếu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n=5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  <a:sym typeface="Wingdings" panose="05000000000000000000" pitchFamily="2" charset="2"/>
              </a:rPr>
              <a:t>7) 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lµ </a:t>
            </a:r>
            <a:r>
              <a:rPr lang="en-US" altLang="vi-VN" sz="2800" dirty="0">
                <a:solidFill>
                  <a:srgbClr val="FF0000"/>
                </a:solidFill>
                <a:latin typeface=".VnArial" panose="020B7200000000000000" pitchFamily="34" charset="0"/>
              </a:rPr>
              <a:t>32</a:t>
            </a:r>
            <a:r>
              <a:rPr lang="en-US" altLang="vi-VN" sz="2800" dirty="0">
                <a:solidFill>
                  <a:prstClr val="black"/>
                </a:solidFill>
                <a:latin typeface=".VnArial" panose="020B7200000000000000" pitchFamily="34" charset="0"/>
              </a:rPr>
              <a:t> 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09602" y="327823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6600" y="327823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8652" y="328073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9512" y="326449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77852" y="326824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2463" y="3285730"/>
            <a:ext cx="57587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8242" y="328573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29072" y="3285730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1182" y="3270740"/>
            <a:ext cx="59086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58263" y="3270740"/>
            <a:ext cx="59836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31157" y="4517214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96481" y="4517214"/>
            <a:ext cx="90191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06712" y="4551150"/>
            <a:ext cx="90191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72592" y="4551150"/>
            <a:ext cx="90191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02634" y="206084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69632" y="206084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51684" y="206334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42544" y="204710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70884" y="205085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65494" y="2068348"/>
            <a:ext cx="57587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81274" y="206834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22104" y="2068348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14214" y="2053358"/>
            <a:ext cx="59086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51295" y="2053358"/>
            <a:ext cx="59836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68277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Oval 20"/>
          <p:cNvSpPr>
            <a:spLocks noChangeArrowheads="1"/>
          </p:cNvSpPr>
          <p:nvPr/>
        </p:nvSpPr>
        <p:spPr bwMode="auto">
          <a:xfrm>
            <a:off x="1804220" y="2067720"/>
            <a:ext cx="534988" cy="1227138"/>
          </a:xfrm>
          <a:prstGeom prst="ellipse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20" rIns="91438" bIns="45720" anchor="ctr"/>
          <a:lstStyle/>
          <a:p>
            <a:pPr algn="r" rtl="1"/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14028" y="61463"/>
            <a:ext cx="4618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Qui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Hund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(Hun):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9969"/>
            <a:ext cx="93245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phân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chứa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+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đủ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electron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gọi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phân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bão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</a:rPr>
              <a:t>hòa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.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+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nửa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electron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bán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bão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.</a:t>
            </a:r>
            <a:endParaRPr lang="en-US" sz="3200" dirty="0"/>
          </a:p>
          <a:p>
            <a:r>
              <a:rPr lang="en-US" sz="3200" dirty="0" smtClean="0">
                <a:solidFill>
                  <a:prstClr val="black"/>
                </a:solidFill>
                <a:latin typeface="Times New Roman"/>
              </a:rPr>
              <a:t> +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đủ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electron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chưa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bão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.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29788" y="3645024"/>
            <a:ext cx="8734699" cy="2062103"/>
          </a:xfrm>
          <a:prstGeom prst="rect">
            <a:avLst/>
          </a:prstGeom>
          <a:solidFill>
            <a:srgbClr val="00CC99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wrap="square" lIns="91438" tIns="45720" rIns="91438" bIns="4572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bão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hòa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obital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92AA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08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44083" y="2290226"/>
            <a:ext cx="814645" cy="63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133857" y="2290226"/>
            <a:ext cx="814645" cy="63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3517714" y="2276872"/>
            <a:ext cx="2443935" cy="630361"/>
            <a:chOff x="2640" y="2448"/>
            <a:chExt cx="864" cy="240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1458726" y="237680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2754870" y="237680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3779912" y="234419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4715371" y="237776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5554324" y="237680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674750" y="238549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2970894" y="24373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4067944" y="237680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63574" y="4306454"/>
            <a:ext cx="814645" cy="63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253348" y="4306454"/>
            <a:ext cx="814645" cy="630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endParaRPr lang="en-US"/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3637205" y="4293096"/>
            <a:ext cx="2443935" cy="630361"/>
            <a:chOff x="2640" y="2448"/>
            <a:chExt cx="864" cy="240"/>
          </a:xfrm>
        </p:grpSpPr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2640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216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2928" y="2448"/>
              <a:ext cx="288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Line 8"/>
          <p:cNvSpPr>
            <a:spLocks noChangeShapeType="1"/>
          </p:cNvSpPr>
          <p:nvPr/>
        </p:nvSpPr>
        <p:spPr bwMode="auto">
          <a:xfrm flipV="1">
            <a:off x="1578217" y="439303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2874361" y="439303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3899403" y="436041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4695845" y="439399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>
            <a:off x="1794241" y="440171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>
            <a:off x="3090385" y="445358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4187435" y="439303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4932040" y="437967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1265889" y="1340768"/>
            <a:ext cx="303159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 smtClean="0"/>
              <a:t>diễn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1222276" y="3356992"/>
            <a:ext cx="426109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3200" dirty="0" err="1" smtClean="0"/>
              <a:t>Biểu</a:t>
            </a:r>
            <a:r>
              <a:rPr lang="en-US" sz="3200" dirty="0" smtClean="0"/>
              <a:t> </a:t>
            </a:r>
            <a:r>
              <a:rPr lang="en-US" sz="3200" dirty="0" err="1" smtClean="0"/>
              <a:t>diễn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1056685" y="620688"/>
            <a:ext cx="358944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3200" dirty="0"/>
              <a:t>Oxygen  (O: Z=8)  </a:t>
            </a:r>
          </a:p>
        </p:txBody>
      </p:sp>
    </p:spTree>
    <p:extLst>
      <p:ext uri="{BB962C8B-B14F-4D97-AF65-F5344CB8AC3E}">
        <p14:creationId xmlns:p14="http://schemas.microsoft.com/office/powerpoint/2010/main" val="35213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381000" y="836712"/>
            <a:ext cx="845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Biểu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diễn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electron </a:t>
            </a:r>
            <a:r>
              <a:rPr lang="en-US" sz="3200" dirty="0" err="1">
                <a:latin typeface="+mj-lt"/>
              </a:rPr>
              <a:t>trên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lớp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thuộc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lớp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nhau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1295400" y="1827310"/>
            <a:ext cx="647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20" rIns="91438" bIns="4572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660066"/>
                </a:solidFill>
                <a:latin typeface="+mj-lt"/>
              </a:rPr>
              <a:t>- Qui </a:t>
            </a:r>
            <a:r>
              <a:rPr lang="en-US" sz="3200" b="1" dirty="0" err="1">
                <a:solidFill>
                  <a:srgbClr val="660066"/>
                </a:solidFill>
                <a:latin typeface="+mj-lt"/>
              </a:rPr>
              <a:t>ước</a:t>
            </a:r>
            <a:r>
              <a:rPr lang="en-US" sz="3200" b="1" dirty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660066"/>
                </a:solidFill>
                <a:latin typeface="+mj-lt"/>
              </a:rPr>
              <a:t>biểu</a:t>
            </a:r>
            <a:r>
              <a:rPr lang="en-US" sz="3200" b="1" dirty="0" smtClean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660066"/>
                </a:solidFill>
                <a:latin typeface="+mj-lt"/>
              </a:rPr>
              <a:t>diễn</a:t>
            </a:r>
            <a:r>
              <a:rPr lang="en-US" sz="3200" b="1" dirty="0" smtClean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660066"/>
                </a:solidFill>
                <a:latin typeface="+mj-lt"/>
              </a:rPr>
              <a:t>cấu</a:t>
            </a:r>
            <a:r>
              <a:rPr lang="en-US" sz="3200" b="1" dirty="0" smtClean="0">
                <a:solidFill>
                  <a:srgbClr val="66006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rgbClr val="660066"/>
                </a:solidFill>
                <a:latin typeface="+mj-lt"/>
              </a:rPr>
              <a:t>  e: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96263" y="3420289"/>
            <a:ext cx="736735" cy="737502"/>
            <a:chOff x="3996263" y="3420289"/>
            <a:chExt cx="736735" cy="737502"/>
          </a:xfrm>
        </p:grpSpPr>
        <p:sp>
          <p:nvSpPr>
            <p:cNvPr id="3" name="Rectangle 2"/>
            <p:cNvSpPr/>
            <p:nvPr/>
          </p:nvSpPr>
          <p:spPr>
            <a:xfrm>
              <a:off x="3996263" y="3573016"/>
              <a:ext cx="389846" cy="584775"/>
            </a:xfrm>
            <a:prstGeom prst="rect">
              <a:avLst/>
            </a:prstGeom>
          </p:spPr>
          <p:txBody>
            <a:bodyPr wrap="none" lIns="91438" tIns="45720" rIns="91438" bIns="45720">
              <a:spAutoFit/>
            </a:bodyPr>
            <a:lstStyle/>
            <a:p>
              <a:pPr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>
                  <a:solidFill>
                    <a:srgbClr val="000000"/>
                  </a:solidFill>
                  <a:latin typeface="+mj-lt"/>
                </a:rPr>
                <a:t>1</a:t>
              </a:r>
              <a:endParaRPr lang="en-US" sz="3200" kern="0" dirty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1960" y="3573015"/>
              <a:ext cx="344962" cy="584775"/>
            </a:xfrm>
            <a:prstGeom prst="rect">
              <a:avLst/>
            </a:prstGeom>
          </p:spPr>
          <p:txBody>
            <a:bodyPr wrap="none" lIns="91438" tIns="45720" rIns="91438" bIns="45720">
              <a:spAutoFit/>
            </a:bodyPr>
            <a:lstStyle/>
            <a:p>
              <a:pPr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kern="0" dirty="0">
                  <a:solidFill>
                    <a:srgbClr val="FF0000"/>
                  </a:solidFill>
                  <a:latin typeface="+mj-lt"/>
                </a:rPr>
                <a:t>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55976" y="3420289"/>
              <a:ext cx="377022" cy="553998"/>
            </a:xfrm>
            <a:prstGeom prst="rect">
              <a:avLst/>
            </a:prstGeom>
          </p:spPr>
          <p:txBody>
            <a:bodyPr wrap="none" lIns="91438" tIns="45720" rIns="91438" bIns="45720">
              <a:spAutoFit/>
            </a:bodyPr>
            <a:lstStyle/>
            <a:p>
              <a:pPr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kern="0" dirty="0">
                  <a:solidFill>
                    <a:srgbClr val="692AA2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402623" y="2619543"/>
            <a:ext cx="3512496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phân</a:t>
            </a:r>
            <a:r>
              <a:rPr lang="en-US" sz="32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4492205" y="3933307"/>
            <a:ext cx="4398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3200">
              <a:latin typeface="+mj-lt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 flipV="1">
            <a:off x="3635895" y="3933307"/>
            <a:ext cx="4693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320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2164" y="3514456"/>
            <a:ext cx="304602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96" y="3573014"/>
            <a:ext cx="3764168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electron</a:t>
            </a:r>
            <a:endParaRPr lang="en-US" sz="3200" dirty="0">
              <a:latin typeface="+mj-lt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14028" y="61463"/>
            <a:ext cx="59421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4732998" y="3244624"/>
            <a:ext cx="339166" cy="175666"/>
          </a:xfrm>
          <a:prstGeom prst="straightConnector1">
            <a:avLst/>
          </a:prstGeom>
          <a:noFill/>
          <a:ln w="9525" cap="flat" cmpd="sng" algn="ctr">
            <a:solidFill>
              <a:srgbClr val="692AA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606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8" grpId="0"/>
      <p:bldP spid="6169" grpId="0"/>
      <p:bldP spid="4" grpId="0"/>
      <p:bldP spid="12" grpId="0" animBg="1"/>
      <p:bldP spid="14" grpId="0" animBg="1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331640" y="228603"/>
            <a:ext cx="6887652" cy="584775"/>
          </a:xfrm>
          <a:prstGeom prst="rect">
            <a:avLst/>
          </a:prstGeom>
          <a:solidFill>
            <a:srgbClr val="009900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square" lIns="91438" tIns="45720" rIns="91438" bIns="45720">
            <a:spAutoFit/>
          </a:bodyPr>
          <a:lstStyle/>
          <a:p>
            <a:pPr algn="ctr" eaLnBrk="1" hangingPunct="1"/>
            <a:r>
              <a:rPr lang="en-US" sz="3200">
                <a:solidFill>
                  <a:srgbClr val="FFFF99"/>
                </a:solidFill>
                <a:cs typeface="Times New Roman" pitchFamily="18" charset="0"/>
              </a:rPr>
              <a:t>Cách viết cấu hình electron</a:t>
            </a:r>
            <a:r>
              <a:rPr lang="en-US" sz="3200">
                <a:solidFill>
                  <a:srgbClr val="FFFF99"/>
                </a:solidFill>
                <a:latin typeface=".VnTime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" y="990601"/>
            <a:ext cx="7630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20" rIns="91438" bIns="45720">
            <a:spAutoFit/>
          </a:bodyPr>
          <a:lstStyle/>
          <a:p>
            <a:pPr algn="l"/>
            <a:r>
              <a:rPr lang="en-US" sz="2800" b="1" dirty="0">
                <a:solidFill>
                  <a:srgbClr val="009900"/>
                </a:solidFill>
                <a:latin typeface=".VnTime" pitchFamily="34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9900"/>
                </a:solidFill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9900"/>
                </a:solidFill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009900"/>
                </a:solidFill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Xác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định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số</a:t>
            </a:r>
            <a:r>
              <a:rPr lang="en-US" sz="2800" b="1" dirty="0">
                <a:solidFill>
                  <a:srgbClr val="009900"/>
                </a:solidFill>
              </a:rPr>
              <a:t> e </a:t>
            </a:r>
            <a:r>
              <a:rPr lang="en-US" sz="2800" b="1" dirty="0" err="1">
                <a:solidFill>
                  <a:srgbClr val="009900"/>
                </a:solidFill>
              </a:rPr>
              <a:t>trong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nguyên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tử</a:t>
            </a:r>
            <a:r>
              <a:rPr lang="en-US" sz="2800" b="1" dirty="0">
                <a:solidFill>
                  <a:srgbClr val="009900"/>
                </a:solidFill>
              </a:rPr>
              <a:t> (Z)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97296" y="1539949"/>
            <a:ext cx="538281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just"/>
            <a:r>
              <a:rPr lang="en-US" sz="2800" b="1" dirty="0" err="1">
                <a:solidFill>
                  <a:srgbClr val="009900"/>
                </a:solidFill>
              </a:rPr>
              <a:t>Bước</a:t>
            </a:r>
            <a:r>
              <a:rPr lang="en-US" sz="2800" b="1" dirty="0">
                <a:solidFill>
                  <a:srgbClr val="009900"/>
                </a:solidFill>
              </a:rPr>
              <a:t> 2: </a:t>
            </a:r>
            <a:r>
              <a:rPr lang="en-US" sz="2800" b="1" dirty="0" err="1">
                <a:solidFill>
                  <a:srgbClr val="009900"/>
                </a:solidFill>
              </a:rPr>
              <a:t>Các</a:t>
            </a:r>
            <a:r>
              <a:rPr lang="en-US" sz="2800" b="1" dirty="0">
                <a:solidFill>
                  <a:srgbClr val="009900"/>
                </a:solidFill>
              </a:rPr>
              <a:t> e </a:t>
            </a:r>
            <a:r>
              <a:rPr lang="en-US" sz="2800" b="1" dirty="0" err="1">
                <a:solidFill>
                  <a:srgbClr val="009900"/>
                </a:solidFill>
              </a:rPr>
              <a:t>được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phân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bố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theo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thứ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tự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các</a:t>
            </a:r>
            <a:r>
              <a:rPr lang="en-US" sz="2800" b="1" dirty="0">
                <a:solidFill>
                  <a:srgbClr val="009900"/>
                </a:solidFill>
              </a:rPr>
              <a:t> AO </a:t>
            </a:r>
            <a:r>
              <a:rPr lang="en-US" sz="2800" b="1" dirty="0" err="1">
                <a:solidFill>
                  <a:srgbClr val="009900"/>
                </a:solidFill>
              </a:rPr>
              <a:t>có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mức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năng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lượng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tăng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dần</a:t>
            </a:r>
            <a:r>
              <a:rPr lang="en-US" sz="2800" b="1" dirty="0">
                <a:solidFill>
                  <a:srgbClr val="009900"/>
                </a:solidFill>
              </a:rPr>
              <a:t>, </a:t>
            </a:r>
            <a:r>
              <a:rPr lang="en-US" sz="2800" b="1" dirty="0" err="1">
                <a:solidFill>
                  <a:srgbClr val="009900"/>
                </a:solidFill>
              </a:rPr>
              <a:t>theo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các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nguyên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lí</a:t>
            </a:r>
            <a:r>
              <a:rPr lang="en-US" sz="2800" b="1" dirty="0">
                <a:solidFill>
                  <a:srgbClr val="009900"/>
                </a:solidFill>
              </a:rPr>
              <a:t> </a:t>
            </a:r>
            <a:r>
              <a:rPr lang="en-US" sz="2800" b="1" dirty="0" err="1">
                <a:solidFill>
                  <a:srgbClr val="009900"/>
                </a:solidFill>
              </a:rPr>
              <a:t>và</a:t>
            </a:r>
            <a:r>
              <a:rPr lang="en-US" sz="2800" b="1" dirty="0">
                <a:solidFill>
                  <a:srgbClr val="009900"/>
                </a:solidFill>
              </a:rPr>
              <a:t> qui </a:t>
            </a:r>
            <a:r>
              <a:rPr lang="en-US" sz="2800" b="1" dirty="0" err="1" smtClean="0">
                <a:solidFill>
                  <a:srgbClr val="009900"/>
                </a:solidFill>
              </a:rPr>
              <a:t>tắc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phân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bố</a:t>
            </a:r>
            <a:r>
              <a:rPr lang="en-US" sz="2800" b="1" dirty="0" smtClean="0">
                <a:solidFill>
                  <a:srgbClr val="009900"/>
                </a:solidFill>
              </a:rPr>
              <a:t> e </a:t>
            </a:r>
            <a:r>
              <a:rPr lang="en-US" sz="2800" b="1" dirty="0" err="1" smtClean="0">
                <a:solidFill>
                  <a:srgbClr val="009900"/>
                </a:solidFill>
              </a:rPr>
              <a:t>trong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nguyên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tử</a:t>
            </a:r>
            <a:r>
              <a:rPr lang="en-US" sz="2800" b="1" dirty="0" smtClean="0">
                <a:solidFill>
                  <a:srgbClr val="009900"/>
                </a:solidFill>
              </a:rPr>
              <a:t>.</a:t>
            </a:r>
            <a:endParaRPr lang="en-US" sz="2800" b="1" dirty="0">
              <a:solidFill>
                <a:srgbClr val="009900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57239" y="3832592"/>
            <a:ext cx="571897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l"/>
            <a:r>
              <a:rPr lang="en-US" sz="2600" b="1" dirty="0" err="1">
                <a:solidFill>
                  <a:srgbClr val="009900"/>
                </a:solidFill>
              </a:rPr>
              <a:t>Bước</a:t>
            </a:r>
            <a:r>
              <a:rPr lang="en-US" sz="2600" b="1" dirty="0">
                <a:solidFill>
                  <a:srgbClr val="009900"/>
                </a:solidFill>
              </a:rPr>
              <a:t> 3: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Sắp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xếp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theo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thứ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tự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lớp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(</a:t>
            </a:r>
            <a:r>
              <a:rPr lang="en-US" sz="2600" b="1" dirty="0" err="1">
                <a:solidFill>
                  <a:srgbClr val="009900"/>
                </a:solidFill>
                <a:cs typeface="Times New Roman" pitchFamily="18" charset="0"/>
              </a:rPr>
              <a:t>nếu</a:t>
            </a:r>
            <a:r>
              <a:rPr lang="en-US" sz="2600" b="1" dirty="0">
                <a:solidFill>
                  <a:srgbClr val="009900"/>
                </a:solidFill>
                <a:cs typeface="Times New Roman" pitchFamily="18" charset="0"/>
              </a:rPr>
              <a:t> Z&gt;20)</a:t>
            </a:r>
          </a:p>
        </p:txBody>
      </p:sp>
      <p:sp>
        <p:nvSpPr>
          <p:cNvPr id="2" name="Rectangle 1"/>
          <p:cNvSpPr/>
          <p:nvPr/>
        </p:nvSpPr>
        <p:spPr>
          <a:xfrm>
            <a:off x="331115" y="4882332"/>
            <a:ext cx="2093839" cy="523220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Fe (Z=26):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1422" y="4874148"/>
            <a:ext cx="1960789" cy="523220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 = Z </a:t>
            </a:r>
            <a:r>
              <a:rPr lang="en-US" sz="2800" b="1" dirty="0">
                <a:solidFill>
                  <a:srgbClr val="FF0000"/>
                </a:solidFill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</a:rPr>
              <a:t>26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5027" y="5405552"/>
            <a:ext cx="81464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32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0491" y="5406408"/>
            <a:ext cx="90601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1s</a:t>
            </a:r>
            <a:r>
              <a:rPr lang="en-US" sz="32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26436" y="5405552"/>
            <a:ext cx="792201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2s</a:t>
            </a:r>
            <a:r>
              <a:rPr lang="en-US" sz="32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02914" y="5405551"/>
            <a:ext cx="81464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2p</a:t>
            </a:r>
            <a:r>
              <a:rPr lang="en-US" sz="32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229019" y="5405551"/>
            <a:ext cx="792201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3s</a:t>
            </a:r>
            <a:r>
              <a:rPr lang="en-US" sz="32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93550" y="5405550"/>
            <a:ext cx="81464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3p</a:t>
            </a:r>
            <a:r>
              <a:rPr lang="en-US" sz="32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65852" y="5400364"/>
            <a:ext cx="792201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4s</a:t>
            </a:r>
            <a:r>
              <a:rPr lang="en-US" sz="32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80267" y="6078530"/>
            <a:ext cx="814643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32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20491" y="6083725"/>
            <a:ext cx="4087707" cy="585635"/>
            <a:chOff x="561676" y="5013176"/>
            <a:chExt cx="4087706" cy="585633"/>
          </a:xfrm>
        </p:grpSpPr>
        <p:sp>
          <p:nvSpPr>
            <p:cNvPr id="18" name="Rectangle 17"/>
            <p:cNvSpPr/>
            <p:nvPr/>
          </p:nvSpPr>
          <p:spPr>
            <a:xfrm>
              <a:off x="561676" y="5014036"/>
              <a:ext cx="906017" cy="584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67621" y="5013179"/>
              <a:ext cx="792205" cy="584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44099" y="5013178"/>
              <a:ext cx="814647" cy="584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2p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70204" y="5013177"/>
              <a:ext cx="792205" cy="584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34735" y="5013176"/>
              <a:ext cx="814647" cy="584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3p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6838930" y="6078532"/>
            <a:ext cx="792201" cy="584775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4s</a:t>
            </a:r>
            <a:r>
              <a:rPr lang="en-US" sz="32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4" name="Picture 2" descr="Cấu hình electron nguyên tử: Quy ước cách viết và những lưu ý">
            <a:extLst>
              <a:ext uri="{FF2B5EF4-FFF2-40B4-BE49-F238E27FC236}">
                <a16:creationId xmlns:a16="http://schemas.microsoft.com/office/drawing/2014/main" xmlns="" id="{2C2989DB-E0E9-439F-8C95-C3D5AF62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5976215" y="1500608"/>
            <a:ext cx="2802887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  <p:bldP spid="17415" grpId="0"/>
      <p:bldP spid="2" grpId="0"/>
      <p:bldP spid="8" grpId="0"/>
      <p:bldP spid="3" grpId="0"/>
      <p:bldP spid="5" grpId="0"/>
      <p:bldP spid="6" grpId="0"/>
      <p:bldP spid="7" grpId="0"/>
      <p:bldP spid="14" grpId="0"/>
      <p:bldP spid="15" grpId="0"/>
      <p:bldP spid="16" grpId="0"/>
      <p:bldP spid="17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4151" y="1676924"/>
            <a:ext cx="5810641" cy="590822"/>
            <a:chOff x="2341473" y="1519953"/>
            <a:chExt cx="5810641" cy="590822"/>
          </a:xfrm>
        </p:grpSpPr>
        <p:sp>
          <p:nvSpPr>
            <p:cNvPr id="4" name="Rectangle 3"/>
            <p:cNvSpPr/>
            <p:nvPr/>
          </p:nvSpPr>
          <p:spPr>
            <a:xfrm>
              <a:off x="6401246" y="1519953"/>
              <a:ext cx="8146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3d</a:t>
              </a:r>
              <a:r>
                <a:rPr lang="en-US" sz="32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1473" y="1526000"/>
              <a:ext cx="90601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47418" y="1525143"/>
              <a:ext cx="7922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3896" y="1525142"/>
              <a:ext cx="8146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2p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50001" y="1525141"/>
              <a:ext cx="7922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3s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14532" y="1525140"/>
              <a:ext cx="8146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3p</a:t>
              </a:r>
              <a:r>
                <a:rPr lang="en-US" sz="3200" b="1" baseline="30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59909" y="1519954"/>
              <a:ext cx="7922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20000"/>
                </a:spcBef>
              </a:pPr>
              <a:r>
                <a:rPr lang="en-US" sz="32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4s</a:t>
              </a:r>
              <a:r>
                <a:rPr lang="en-US" sz="3200" b="1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1003" y="1177588"/>
            <a:ext cx="2093839" cy="523220"/>
          </a:xfrm>
          <a:prstGeom prst="rect">
            <a:avLst/>
          </a:prstGeom>
        </p:spPr>
        <p:txBody>
          <a:bodyPr wrap="none" lIns="91438" tIns="45720" rIns="91438" bIns="4572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Fe (Z=26):  </a:t>
            </a:r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69524" y="2267744"/>
            <a:ext cx="3788278" cy="12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r>
              <a:rPr lang="en-US" sz="2600" b="1" dirty="0" err="1">
                <a:solidFill>
                  <a:srgbClr val="009900"/>
                </a:solidFill>
              </a:rPr>
              <a:t>Viết</a:t>
            </a:r>
            <a:r>
              <a:rPr lang="en-US" sz="2600" b="1" dirty="0">
                <a:solidFill>
                  <a:srgbClr val="009900"/>
                </a:solidFill>
              </a:rPr>
              <a:t> </a:t>
            </a:r>
            <a:r>
              <a:rPr lang="en-US" sz="2600" b="1" dirty="0" err="1">
                <a:solidFill>
                  <a:srgbClr val="009900"/>
                </a:solidFill>
              </a:rPr>
              <a:t>gọn</a:t>
            </a:r>
            <a:r>
              <a:rPr lang="en-US" sz="2600" b="1" dirty="0">
                <a:solidFill>
                  <a:srgbClr val="009900"/>
                </a:solidFill>
              </a:rPr>
              <a:t>: [</a:t>
            </a:r>
            <a:r>
              <a:rPr lang="en-US" sz="2600" b="1" dirty="0" err="1">
                <a:solidFill>
                  <a:srgbClr val="009900"/>
                </a:solidFill>
              </a:rPr>
              <a:t>Ar</a:t>
            </a:r>
            <a:r>
              <a:rPr lang="en-US" sz="2600" b="1" dirty="0">
                <a:solidFill>
                  <a:srgbClr val="009900"/>
                </a:solidFill>
              </a:rPr>
              <a:t>]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3d</a:t>
            </a:r>
            <a:r>
              <a:rPr lang="en-US" sz="28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4s</a:t>
            </a:r>
            <a:r>
              <a:rPr lang="en-US" sz="28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lvl="0"/>
            <a:endParaRPr lang="en-US" sz="2800" b="1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600" b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81000" y="3029111"/>
            <a:ext cx="37882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l"/>
            <a:r>
              <a:rPr lang="en-US" sz="2600" b="1" dirty="0" err="1">
                <a:solidFill>
                  <a:srgbClr val="009900"/>
                </a:solidFill>
              </a:rPr>
              <a:t>Cấu</a:t>
            </a:r>
            <a:r>
              <a:rPr lang="en-US" sz="2600" b="1" dirty="0">
                <a:solidFill>
                  <a:srgbClr val="009900"/>
                </a:solidFill>
              </a:rPr>
              <a:t> </a:t>
            </a:r>
            <a:r>
              <a:rPr lang="en-US" sz="2600" b="1" dirty="0" err="1">
                <a:solidFill>
                  <a:srgbClr val="009900"/>
                </a:solidFill>
              </a:rPr>
              <a:t>hình</a:t>
            </a:r>
            <a:r>
              <a:rPr lang="en-US" sz="2600" b="1" dirty="0">
                <a:solidFill>
                  <a:srgbClr val="009900"/>
                </a:solidFill>
              </a:rPr>
              <a:t> e </a:t>
            </a:r>
            <a:r>
              <a:rPr lang="en-US" sz="2600" b="1" dirty="0" err="1">
                <a:solidFill>
                  <a:srgbClr val="009900"/>
                </a:solidFill>
              </a:rPr>
              <a:t>theo</a:t>
            </a:r>
            <a:r>
              <a:rPr lang="en-US" sz="2600" b="1" dirty="0">
                <a:solidFill>
                  <a:srgbClr val="009900"/>
                </a:solidFill>
              </a:rPr>
              <a:t> ô AO: </a:t>
            </a:r>
            <a:endParaRPr lang="en-US" sz="2600" b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81000" y="4063078"/>
            <a:ext cx="8763000" cy="1462871"/>
            <a:chOff x="381000" y="4063073"/>
            <a:chExt cx="8763000" cy="1462869"/>
          </a:xfrm>
        </p:grpSpPr>
        <p:grpSp>
          <p:nvGrpSpPr>
            <p:cNvPr id="16" name="Group 15"/>
            <p:cNvGrpSpPr/>
            <p:nvPr/>
          </p:nvGrpSpPr>
          <p:grpSpPr>
            <a:xfrm>
              <a:off x="387948" y="4063073"/>
              <a:ext cx="8701189" cy="700199"/>
              <a:chOff x="2175653" y="3618999"/>
              <a:chExt cx="8701189" cy="700199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175653" y="3618999"/>
                <a:ext cx="814645" cy="6303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10062197" y="3688837"/>
                <a:ext cx="814645" cy="6303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" name="Group 12"/>
              <p:cNvGrpSpPr>
                <a:grpSpLocks/>
              </p:cNvGrpSpPr>
              <p:nvPr/>
            </p:nvGrpSpPr>
            <p:grpSpPr bwMode="auto">
              <a:xfrm>
                <a:off x="3161306" y="3650298"/>
                <a:ext cx="6723650" cy="648747"/>
                <a:chOff x="2514" y="2465"/>
                <a:chExt cx="2377" cy="247"/>
              </a:xfrm>
            </p:grpSpPr>
            <p:sp>
              <p:nvSpPr>
                <p:cNvPr id="28" name="Rectangle 13"/>
                <p:cNvSpPr>
                  <a:spLocks noChangeArrowheads="1"/>
                </p:cNvSpPr>
                <p:nvPr/>
              </p:nvSpPr>
              <p:spPr bwMode="auto">
                <a:xfrm>
                  <a:off x="2514" y="2465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14"/>
                <p:cNvSpPr>
                  <a:spLocks noChangeArrowheads="1"/>
                </p:cNvSpPr>
                <p:nvPr/>
              </p:nvSpPr>
              <p:spPr bwMode="auto">
                <a:xfrm>
                  <a:off x="3090" y="2465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15"/>
                <p:cNvSpPr>
                  <a:spLocks noChangeArrowheads="1"/>
                </p:cNvSpPr>
                <p:nvPr/>
              </p:nvSpPr>
              <p:spPr bwMode="auto">
                <a:xfrm>
                  <a:off x="2802" y="2465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13"/>
                <p:cNvSpPr>
                  <a:spLocks noChangeArrowheads="1"/>
                </p:cNvSpPr>
                <p:nvPr/>
              </p:nvSpPr>
              <p:spPr bwMode="auto">
                <a:xfrm>
                  <a:off x="3451" y="2472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14"/>
                <p:cNvSpPr>
                  <a:spLocks noChangeArrowheads="1"/>
                </p:cNvSpPr>
                <p:nvPr/>
              </p:nvSpPr>
              <p:spPr bwMode="auto">
                <a:xfrm>
                  <a:off x="4027" y="2472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Rectangle 15"/>
                <p:cNvSpPr>
                  <a:spLocks noChangeArrowheads="1"/>
                </p:cNvSpPr>
                <p:nvPr/>
              </p:nvSpPr>
              <p:spPr bwMode="auto">
                <a:xfrm>
                  <a:off x="3739" y="2472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14"/>
                <p:cNvSpPr>
                  <a:spLocks noChangeArrowheads="1"/>
                </p:cNvSpPr>
                <p:nvPr/>
              </p:nvSpPr>
              <p:spPr bwMode="auto">
                <a:xfrm>
                  <a:off x="4315" y="2472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3" y="2471"/>
                  <a:ext cx="28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" name="Line 8"/>
              <p:cNvSpPr>
                <a:spLocks noChangeShapeType="1"/>
              </p:cNvSpPr>
              <p:nvPr/>
            </p:nvSpPr>
            <p:spPr bwMode="auto">
              <a:xfrm flipV="1">
                <a:off x="10452699" y="379216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 flipV="1">
                <a:off x="2413989" y="3692226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 flipV="1">
                <a:off x="3423131" y="3717858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 flipV="1">
                <a:off x="4358590" y="3751432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 flipV="1">
                <a:off x="5197543" y="3750472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5"/>
              <p:cNvSpPr>
                <a:spLocks noChangeShapeType="1"/>
              </p:cNvSpPr>
              <p:nvPr/>
            </p:nvSpPr>
            <p:spPr bwMode="auto">
              <a:xfrm>
                <a:off x="10625322" y="3784127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"/>
              <p:cNvSpPr>
                <a:spLocks noChangeShapeType="1"/>
              </p:cNvSpPr>
              <p:nvPr/>
            </p:nvSpPr>
            <p:spPr bwMode="auto">
              <a:xfrm>
                <a:off x="2630013" y="3752783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5"/>
              <p:cNvSpPr>
                <a:spLocks noChangeShapeType="1"/>
              </p:cNvSpPr>
              <p:nvPr/>
            </p:nvSpPr>
            <p:spPr bwMode="auto">
              <a:xfrm>
                <a:off x="3711163" y="3750472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>
                <a:off x="4574229" y="3755264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>
                <a:off x="5366317" y="3755264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 flipV="1">
                <a:off x="6139032" y="3699472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"/>
              <p:cNvSpPr>
                <a:spLocks noChangeShapeType="1"/>
              </p:cNvSpPr>
              <p:nvPr/>
            </p:nvSpPr>
            <p:spPr bwMode="auto">
              <a:xfrm flipV="1">
                <a:off x="7074491" y="3733046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"/>
              <p:cNvSpPr>
                <a:spLocks noChangeShapeType="1"/>
              </p:cNvSpPr>
              <p:nvPr/>
            </p:nvSpPr>
            <p:spPr bwMode="auto">
              <a:xfrm flipV="1">
                <a:off x="7913444" y="3732086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>
                <a:off x="6427064" y="3732086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8"/>
              <p:cNvSpPr>
                <a:spLocks noChangeShapeType="1"/>
              </p:cNvSpPr>
              <p:nvPr/>
            </p:nvSpPr>
            <p:spPr bwMode="auto">
              <a:xfrm flipV="1">
                <a:off x="8662988" y="3743811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 flipV="1">
                <a:off x="9441649" y="3743811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81000" y="4940342"/>
              <a:ext cx="8763000" cy="585600"/>
              <a:chOff x="381000" y="4940342"/>
              <a:chExt cx="8763000" cy="5856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067519" y="4940755"/>
                <a:ext cx="814647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3p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  <a:endParaRPr lang="en-US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583613" y="4940342"/>
                <a:ext cx="814647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3d</a:t>
                </a:r>
                <a:r>
                  <a:rPr lang="en-US" sz="3200" b="1" baseline="30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351795" y="4941168"/>
                <a:ext cx="792205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4s</a:t>
                </a:r>
                <a:r>
                  <a:rPr lang="en-US" sz="3200" b="1" baseline="300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81000" y="4941168"/>
                <a:ext cx="792205" cy="584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3s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endParaRPr lang="en-US" dirty="0"/>
              </a:p>
            </p:txBody>
          </p:sp>
        </p:grpSp>
      </p:grp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1050393" y="5733259"/>
            <a:ext cx="37882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20" rIns="91438" bIns="45720">
            <a:spAutoFit/>
          </a:bodyPr>
          <a:lstStyle/>
          <a:p>
            <a:pPr algn="l"/>
            <a:r>
              <a:rPr lang="en-US" sz="2600" b="1" dirty="0">
                <a:solidFill>
                  <a:srgbClr val="009900"/>
                </a:solidFill>
              </a:rPr>
              <a:t>Fe </a:t>
            </a:r>
            <a:r>
              <a:rPr lang="en-US" sz="2600" b="1" dirty="0" err="1">
                <a:solidFill>
                  <a:srgbClr val="009900"/>
                </a:solidFill>
              </a:rPr>
              <a:t>có</a:t>
            </a:r>
            <a:r>
              <a:rPr lang="en-US" sz="2600" b="1" dirty="0">
                <a:solidFill>
                  <a:srgbClr val="009900"/>
                </a:solidFill>
              </a:rPr>
              <a:t> 4e </a:t>
            </a:r>
            <a:r>
              <a:rPr lang="en-US" sz="2600" b="1" dirty="0" err="1">
                <a:solidFill>
                  <a:srgbClr val="009900"/>
                </a:solidFill>
              </a:rPr>
              <a:t>độc</a:t>
            </a:r>
            <a:r>
              <a:rPr lang="en-US" sz="2600" b="1" dirty="0">
                <a:solidFill>
                  <a:srgbClr val="009900"/>
                </a:solidFill>
              </a:rPr>
              <a:t> </a:t>
            </a:r>
            <a:r>
              <a:rPr lang="en-US" sz="2600" b="1" dirty="0" err="1">
                <a:solidFill>
                  <a:srgbClr val="009900"/>
                </a:solidFill>
              </a:rPr>
              <a:t>thân</a:t>
            </a:r>
            <a:r>
              <a:rPr lang="en-US" sz="2600" b="1" dirty="0">
                <a:solidFill>
                  <a:srgbClr val="009900"/>
                </a:solidFill>
              </a:rPr>
              <a:t> </a:t>
            </a:r>
            <a:endParaRPr lang="en-US" sz="2600" b="1" dirty="0">
              <a:solidFill>
                <a:srgbClr val="009900"/>
              </a:solidFill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26285" y="5871305"/>
            <a:ext cx="34531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20" rIns="91438" bIns="45720" rtlCol="0" anchor="ctr"/>
          <a:lstStyle/>
          <a:p>
            <a:pPr algn="ctr"/>
            <a:endParaRPr lang="en-US"/>
          </a:p>
        </p:txBody>
      </p:sp>
      <p:sp>
        <p:nvSpPr>
          <p:cNvPr id="57" name="AutoShape 5"/>
          <p:cNvSpPr>
            <a:spLocks noChangeArrowheads="1"/>
          </p:cNvSpPr>
          <p:nvPr/>
        </p:nvSpPr>
        <p:spPr bwMode="auto">
          <a:xfrm>
            <a:off x="4016006" y="1019036"/>
            <a:ext cx="5022264" cy="2256134"/>
          </a:xfrm>
          <a:prstGeom prst="cloudCallout">
            <a:avLst>
              <a:gd name="adj1" fmla="val -45417"/>
              <a:gd name="adj2" fmla="val 69324"/>
            </a:avLst>
          </a:prstGeom>
          <a:solidFill>
            <a:schemeClr val="bg2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91438" tIns="45720" rIns="91438" bIns="45720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Cấu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hình</a:t>
            </a:r>
            <a:r>
              <a:rPr lang="en-US" sz="2800" b="1" dirty="0">
                <a:solidFill>
                  <a:srgbClr val="FFFF00"/>
                </a:solidFill>
              </a:rPr>
              <a:t> electron </a:t>
            </a:r>
            <a:r>
              <a:rPr lang="en-US" sz="2800" b="1" dirty="0" err="1">
                <a:solidFill>
                  <a:srgbClr val="FFFF00"/>
                </a:solidFill>
              </a:rPr>
              <a:t>cho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biết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thông</a:t>
            </a:r>
            <a:r>
              <a:rPr lang="en-US" sz="2800" b="1" dirty="0">
                <a:solidFill>
                  <a:srgbClr val="FFFF00"/>
                </a:solidFill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</a:rPr>
              <a:t>gì</a:t>
            </a:r>
            <a:r>
              <a:rPr lang="en-US" sz="2800" b="1" dirty="0">
                <a:solidFill>
                  <a:srgbClr val="FFFF00"/>
                </a:solidFill>
              </a:rPr>
              <a:t>? </a:t>
            </a: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3320906" y="948702"/>
            <a:ext cx="5760640" cy="2625989"/>
          </a:xfrm>
          <a:prstGeom prst="cloudCallout">
            <a:avLst>
              <a:gd name="adj1" fmla="val -45417"/>
              <a:gd name="adj2" fmla="val 69324"/>
            </a:avLst>
          </a:prstGeom>
          <a:solidFill>
            <a:schemeClr val="bg2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91438" tIns="45720" rIns="91438" bIns="45720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Số</a:t>
            </a:r>
            <a:r>
              <a:rPr lang="en-US" sz="2400" b="1" dirty="0">
                <a:solidFill>
                  <a:srgbClr val="FFFF00"/>
                </a:solidFill>
              </a:rPr>
              <a:t> proton, electron, </a:t>
            </a:r>
            <a:r>
              <a:rPr lang="en-US" sz="2400" b="1" dirty="0" err="1">
                <a:solidFill>
                  <a:srgbClr val="FFFF00"/>
                </a:solidFill>
              </a:rPr>
              <a:t>số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hiệu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nguyên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tử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Số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lớp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phân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lớp</a:t>
            </a:r>
            <a:r>
              <a:rPr lang="en-US" sz="2400" b="1" dirty="0">
                <a:solidFill>
                  <a:srgbClr val="FFFF00"/>
                </a:solidFill>
              </a:rPr>
              <a:t>, </a:t>
            </a:r>
            <a:r>
              <a:rPr lang="en-US" sz="2400" b="1" dirty="0" err="1">
                <a:solidFill>
                  <a:srgbClr val="FFFF00"/>
                </a:solidFill>
              </a:rPr>
              <a:t>sự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phân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bố</a:t>
            </a:r>
            <a:r>
              <a:rPr lang="en-US" sz="2400" b="1" dirty="0">
                <a:solidFill>
                  <a:srgbClr val="FFFF00"/>
                </a:solidFill>
              </a:rPr>
              <a:t> e </a:t>
            </a:r>
            <a:r>
              <a:rPr lang="en-US" sz="2400" b="1" dirty="0" err="1">
                <a:solidFill>
                  <a:srgbClr val="FFFF00"/>
                </a:solidFill>
              </a:rPr>
              <a:t>vào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phân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lớp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của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từng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lớp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3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56" grpId="0"/>
      <p:bldP spid="5" grpId="0" animBg="1"/>
      <p:bldP spid="57" grpId="0" animBg="1"/>
      <p:bldP spid="57" grpId="1" animBg="1"/>
      <p:bldP spid="57" grpId="2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gradFill rotWithShape="1">
            <a:gsLst>
              <a:gs pos="0">
                <a:srgbClr val="0000FF">
                  <a:alpha val="92000"/>
                </a:srgbClr>
              </a:gs>
              <a:gs pos="100000">
                <a:srgbClr val="0000FF">
                  <a:gamma/>
                  <a:shade val="46275"/>
                  <a:invGamma/>
                  <a:alpha val="89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CẤU HÌNH ELECTRON NGUYÊN TỬ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VNI-Souvir" pitchFamily="2" charset="0"/>
              </a:rPr>
              <a:t>CAÁU HÌNH ELECTRON NGUYEÂN TÖÛ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467547" y="1196752"/>
            <a:ext cx="68124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20" rIns="91438" bIns="4572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 err="1">
                <a:solidFill>
                  <a:srgbClr val="0000CC"/>
                </a:solidFill>
              </a:rPr>
              <a:t>Biết</a:t>
            </a:r>
            <a:r>
              <a:rPr lang="en-US" sz="2000" b="1" i="1" dirty="0">
                <a:solidFill>
                  <a:srgbClr val="0000CC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CC"/>
                </a:solidFill>
              </a:rPr>
              <a:t>Li (Z=3) : 1s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2s</a:t>
            </a:r>
            <a:r>
              <a:rPr lang="en-US" sz="2000" b="1" baseline="30000" dirty="0">
                <a:solidFill>
                  <a:srgbClr val="0000CC"/>
                </a:solidFill>
              </a:rPr>
              <a:t>1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000" b="1" dirty="0" err="1">
                <a:solidFill>
                  <a:srgbClr val="0000CC"/>
                </a:solidFill>
              </a:rPr>
              <a:t>Nguyên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tố</a:t>
            </a:r>
            <a:r>
              <a:rPr lang="en-US" sz="2000" b="1" dirty="0">
                <a:solidFill>
                  <a:srgbClr val="0000CC"/>
                </a:solidFill>
              </a:rPr>
              <a:t> 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CC"/>
                </a:solidFill>
              </a:rPr>
              <a:t>O (Z=8) : 1s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2s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2p</a:t>
            </a:r>
            <a:r>
              <a:rPr lang="en-US" sz="2000" b="1" baseline="30000" dirty="0">
                <a:solidFill>
                  <a:srgbClr val="0000CC"/>
                </a:solidFill>
              </a:rPr>
              <a:t>4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→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Nguyên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tố</a:t>
            </a:r>
            <a:r>
              <a:rPr lang="en-US" sz="2000" b="1" dirty="0">
                <a:solidFill>
                  <a:srgbClr val="0000CC"/>
                </a:solidFill>
              </a:rPr>
              <a:t> p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</a:rPr>
              <a:t>Mn</a:t>
            </a:r>
            <a:r>
              <a:rPr lang="en-US" sz="2000" b="1" dirty="0">
                <a:solidFill>
                  <a:srgbClr val="0000CC"/>
                </a:solidFill>
              </a:rPr>
              <a:t> (Z=25): 1s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2s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2p</a:t>
            </a:r>
            <a:r>
              <a:rPr lang="en-US" sz="2000" b="1" baseline="30000" dirty="0">
                <a:solidFill>
                  <a:srgbClr val="0000CC"/>
                </a:solidFill>
              </a:rPr>
              <a:t>6</a:t>
            </a:r>
            <a:r>
              <a:rPr lang="en-US" sz="2000" b="1" dirty="0">
                <a:solidFill>
                  <a:srgbClr val="0000CC"/>
                </a:solidFill>
              </a:rPr>
              <a:t> 3s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3p</a:t>
            </a:r>
            <a:r>
              <a:rPr lang="en-US" sz="2000" b="1" baseline="30000" dirty="0">
                <a:solidFill>
                  <a:srgbClr val="0000CC"/>
                </a:solidFill>
              </a:rPr>
              <a:t>6</a:t>
            </a:r>
            <a:r>
              <a:rPr lang="en-US" sz="2000" b="1" dirty="0">
                <a:solidFill>
                  <a:srgbClr val="0000CC"/>
                </a:solidFill>
              </a:rPr>
              <a:t> 3d</a:t>
            </a:r>
            <a:r>
              <a:rPr lang="en-US" sz="2000" b="1" baseline="30000" dirty="0">
                <a:solidFill>
                  <a:srgbClr val="0000CC"/>
                </a:solidFill>
              </a:rPr>
              <a:t>5</a:t>
            </a:r>
            <a:r>
              <a:rPr lang="en-US" sz="2000" b="1" dirty="0">
                <a:solidFill>
                  <a:srgbClr val="0000CC"/>
                </a:solidFill>
              </a:rPr>
              <a:t> 4s</a:t>
            </a:r>
            <a:r>
              <a:rPr lang="en-US" sz="2000" b="1" baseline="30000" dirty="0">
                <a:solidFill>
                  <a:srgbClr val="0000CC"/>
                </a:solidFill>
              </a:rPr>
              <a:t>2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→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Nguyên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tố</a:t>
            </a:r>
            <a:r>
              <a:rPr lang="en-US" sz="2000" b="1" dirty="0">
                <a:solidFill>
                  <a:srgbClr val="0000CC"/>
                </a:solidFill>
              </a:rPr>
              <a:t> d</a:t>
            </a:r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265494" y="3598971"/>
            <a:ext cx="762000" cy="0"/>
          </a:xfrm>
          <a:prstGeom prst="line">
            <a:avLst/>
          </a:prstGeom>
          <a:noFill/>
          <a:ln w="38100">
            <a:solidFill>
              <a:srgbClr val="ED28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20" rIns="91438" bIns="45720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25" name="Text Box 21"/>
          <p:cNvSpPr txBox="1">
            <a:spLocks noChangeArrowheads="1"/>
          </p:cNvSpPr>
          <p:nvPr/>
        </p:nvSpPr>
        <p:spPr bwMode="auto">
          <a:xfrm>
            <a:off x="1200447" y="3275805"/>
            <a:ext cx="72942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20" rIns="91438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err="1">
                <a:solidFill>
                  <a:srgbClr val="ED2813"/>
                </a:solidFill>
              </a:rPr>
              <a:t>Xét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theo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phân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lớp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mà</a:t>
            </a:r>
            <a:r>
              <a:rPr lang="en-US" sz="2000" b="1" i="1" dirty="0">
                <a:solidFill>
                  <a:srgbClr val="ED2813"/>
                </a:solidFill>
              </a:rPr>
              <a:t> electron </a:t>
            </a:r>
            <a:r>
              <a:rPr lang="en-US" sz="2000" b="1" i="1" dirty="0" err="1">
                <a:solidFill>
                  <a:srgbClr val="ED2813"/>
                </a:solidFill>
              </a:rPr>
              <a:t>cuối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cùng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điền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vào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có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các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loại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nguyên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tố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nào</a:t>
            </a:r>
            <a:r>
              <a:rPr lang="en-US" sz="2000" b="1" i="1" dirty="0">
                <a:solidFill>
                  <a:srgbClr val="ED2813"/>
                </a:solidFill>
              </a:rPr>
              <a:t>? </a:t>
            </a:r>
            <a:r>
              <a:rPr lang="en-US" sz="2000" b="1" i="1" dirty="0" err="1">
                <a:solidFill>
                  <a:srgbClr val="ED2813"/>
                </a:solidFill>
              </a:rPr>
              <a:t>Nhận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biết</a:t>
            </a:r>
            <a:r>
              <a:rPr lang="en-US" sz="2000" b="1" i="1" dirty="0">
                <a:solidFill>
                  <a:srgbClr val="ED2813"/>
                </a:solidFill>
              </a:rPr>
              <a:t> </a:t>
            </a:r>
            <a:r>
              <a:rPr lang="en-US" sz="2000" b="1" i="1" dirty="0" err="1">
                <a:solidFill>
                  <a:srgbClr val="ED2813"/>
                </a:solidFill>
              </a:rPr>
              <a:t>chúng</a:t>
            </a:r>
            <a:r>
              <a:rPr lang="en-US" sz="2000" b="1" i="1" dirty="0">
                <a:solidFill>
                  <a:srgbClr val="ED2813"/>
                </a:solidFill>
              </a:rPr>
              <a:t>?</a:t>
            </a:r>
          </a:p>
        </p:txBody>
      </p:sp>
      <p:sp>
        <p:nvSpPr>
          <p:cNvPr id="21526" name="Text Box 22"/>
          <p:cNvSpPr txBox="1">
            <a:spLocks noChangeArrowheads="1"/>
          </p:cNvSpPr>
          <p:nvPr/>
        </p:nvSpPr>
        <p:spPr bwMode="auto">
          <a:xfrm>
            <a:off x="202056" y="4365106"/>
            <a:ext cx="87398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20" rIns="91438" bIns="45720">
            <a:spAutoFit/>
          </a:bodyPr>
          <a:lstStyle/>
          <a:p>
            <a:r>
              <a:rPr lang="en-US" sz="2400" b="1" i="1" u="sng" dirty="0" err="1">
                <a:solidFill>
                  <a:srgbClr val="2B166E"/>
                </a:solidFill>
              </a:rPr>
              <a:t>Có</a:t>
            </a:r>
            <a:r>
              <a:rPr lang="en-US" sz="2400" b="1" i="1" u="sng" dirty="0">
                <a:solidFill>
                  <a:srgbClr val="2B166E"/>
                </a:solidFill>
              </a:rPr>
              <a:t> 4 </a:t>
            </a:r>
            <a:r>
              <a:rPr lang="en-US" sz="2400" b="1" i="1" u="sng" dirty="0" err="1">
                <a:solidFill>
                  <a:srgbClr val="2B166E"/>
                </a:solidFill>
              </a:rPr>
              <a:t>loại</a:t>
            </a:r>
            <a:r>
              <a:rPr lang="en-US" sz="2400" b="1" i="1" u="sng" dirty="0">
                <a:solidFill>
                  <a:srgbClr val="2B166E"/>
                </a:solidFill>
              </a:rPr>
              <a:t> </a:t>
            </a:r>
            <a:r>
              <a:rPr lang="en-US" sz="2400" b="1" i="1" u="sng" dirty="0" err="1">
                <a:solidFill>
                  <a:srgbClr val="2B166E"/>
                </a:solidFill>
              </a:rPr>
              <a:t>nguyên</a:t>
            </a:r>
            <a:r>
              <a:rPr lang="en-US" sz="2400" b="1" i="1" u="sng" dirty="0">
                <a:solidFill>
                  <a:srgbClr val="2B166E"/>
                </a:solidFill>
              </a:rPr>
              <a:t> </a:t>
            </a:r>
            <a:r>
              <a:rPr lang="en-US" sz="2400" b="1" i="1" u="sng" dirty="0" err="1">
                <a:solidFill>
                  <a:srgbClr val="2B166E"/>
                </a:solidFill>
              </a:rPr>
              <a:t>tố</a:t>
            </a:r>
            <a:endParaRPr lang="en-US" sz="2400" b="1" i="1" u="sng" dirty="0">
              <a:solidFill>
                <a:srgbClr val="2B166E"/>
              </a:solidFill>
            </a:endParaRPr>
          </a:p>
          <a:p>
            <a:r>
              <a:rPr lang="en-US" sz="2400" b="1" i="1" dirty="0" err="1">
                <a:solidFill>
                  <a:srgbClr val="2B166E"/>
                </a:solidFill>
              </a:rPr>
              <a:t>Nguyên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tố</a:t>
            </a:r>
            <a:r>
              <a:rPr lang="en-US" sz="2400" b="1" i="1" dirty="0">
                <a:solidFill>
                  <a:srgbClr val="2B166E"/>
                </a:solidFill>
              </a:rPr>
              <a:t> s: electron </a:t>
            </a:r>
            <a:r>
              <a:rPr lang="en-US" sz="2400" b="1" i="1" dirty="0" err="1">
                <a:solidFill>
                  <a:srgbClr val="2B166E"/>
                </a:solidFill>
              </a:rPr>
              <a:t>cuối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cùng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được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điền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vào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phân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lớp</a:t>
            </a:r>
            <a:r>
              <a:rPr lang="en-US" sz="2400" b="1" i="1" dirty="0">
                <a:solidFill>
                  <a:srgbClr val="2B166E"/>
                </a:solidFill>
              </a:rPr>
              <a:t> s</a:t>
            </a:r>
          </a:p>
          <a:p>
            <a:r>
              <a:rPr lang="en-US" sz="2400" b="1" i="1" dirty="0" err="1">
                <a:solidFill>
                  <a:srgbClr val="2B166E"/>
                </a:solidFill>
              </a:rPr>
              <a:t>Nguyên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tố</a:t>
            </a:r>
            <a:r>
              <a:rPr lang="en-US" sz="2400" b="1" i="1" dirty="0">
                <a:solidFill>
                  <a:srgbClr val="2B166E"/>
                </a:solidFill>
              </a:rPr>
              <a:t> p: electron </a:t>
            </a:r>
            <a:r>
              <a:rPr lang="en-US" sz="2400" b="1" i="1" dirty="0" err="1">
                <a:solidFill>
                  <a:srgbClr val="2B166E"/>
                </a:solidFill>
              </a:rPr>
              <a:t>cuối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cùng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được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điền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vào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phân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lớp</a:t>
            </a:r>
            <a:r>
              <a:rPr lang="en-US" sz="2400" b="1" i="1" dirty="0">
                <a:solidFill>
                  <a:srgbClr val="2B166E"/>
                </a:solidFill>
              </a:rPr>
              <a:t> p</a:t>
            </a:r>
          </a:p>
          <a:p>
            <a:r>
              <a:rPr lang="en-US" sz="2400" b="1" i="1" dirty="0" err="1">
                <a:solidFill>
                  <a:srgbClr val="2B166E"/>
                </a:solidFill>
              </a:rPr>
              <a:t>Nguyên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tố</a:t>
            </a:r>
            <a:r>
              <a:rPr lang="en-US" sz="2400" b="1" i="1" dirty="0">
                <a:solidFill>
                  <a:srgbClr val="2B166E"/>
                </a:solidFill>
              </a:rPr>
              <a:t> d: electron </a:t>
            </a:r>
            <a:r>
              <a:rPr lang="en-US" sz="2400" b="1" i="1" dirty="0" err="1">
                <a:solidFill>
                  <a:srgbClr val="2B166E"/>
                </a:solidFill>
              </a:rPr>
              <a:t>cuối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cùng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được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điền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vào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phân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lớp</a:t>
            </a:r>
            <a:r>
              <a:rPr lang="en-US" sz="2400" b="1" i="1" dirty="0">
                <a:solidFill>
                  <a:srgbClr val="2B166E"/>
                </a:solidFill>
              </a:rPr>
              <a:t> d</a:t>
            </a:r>
          </a:p>
          <a:p>
            <a:r>
              <a:rPr lang="en-US" sz="2400" b="1" i="1" dirty="0" err="1">
                <a:solidFill>
                  <a:srgbClr val="2B166E"/>
                </a:solidFill>
              </a:rPr>
              <a:t>Nguyên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tố</a:t>
            </a:r>
            <a:r>
              <a:rPr lang="en-US" sz="2400" b="1" i="1" dirty="0">
                <a:solidFill>
                  <a:srgbClr val="2B166E"/>
                </a:solidFill>
              </a:rPr>
              <a:t> f: electron </a:t>
            </a:r>
            <a:r>
              <a:rPr lang="en-US" sz="2400" b="1" i="1" dirty="0" err="1">
                <a:solidFill>
                  <a:srgbClr val="2B166E"/>
                </a:solidFill>
              </a:rPr>
              <a:t>cuối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cùng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được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điền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vào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phân</a:t>
            </a:r>
            <a:r>
              <a:rPr lang="en-US" sz="2400" b="1" i="1" dirty="0">
                <a:solidFill>
                  <a:srgbClr val="2B166E"/>
                </a:solidFill>
              </a:rPr>
              <a:t> </a:t>
            </a:r>
            <a:r>
              <a:rPr lang="en-US" sz="2400" b="1" i="1" dirty="0" err="1">
                <a:solidFill>
                  <a:srgbClr val="2B166E"/>
                </a:solidFill>
              </a:rPr>
              <a:t>lớp</a:t>
            </a:r>
            <a:r>
              <a:rPr lang="en-US" sz="2400" b="1" i="1" dirty="0">
                <a:solidFill>
                  <a:srgbClr val="2B166E"/>
                </a:solidFill>
              </a:rPr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21165188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4" grpId="0" animBg="1"/>
      <p:bldP spid="21524" grpId="1" animBg="1"/>
      <p:bldP spid="21525" grpId="0"/>
      <p:bldP spid="2152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einstein-pencil-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8" y="3631826"/>
            <a:ext cx="3200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2339752" y="908720"/>
            <a:ext cx="6696744" cy="3024336"/>
          </a:xfrm>
          <a:prstGeom prst="cloudCallout">
            <a:avLst>
              <a:gd name="adj1" fmla="val -45417"/>
              <a:gd name="adj2" fmla="val 69324"/>
            </a:avLst>
          </a:prstGeom>
          <a:solidFill>
            <a:schemeClr val="bg2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91438" tIns="45720" rIns="91438" bIns="45720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Dựa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cấu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hình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electrong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lớp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ngoài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cùng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nhận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biết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nguyên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tố</a:t>
            </a:r>
            <a:r>
              <a:rPr lang="en-US" sz="2800" b="1" dirty="0">
                <a:solidFill>
                  <a:srgbClr val="FFFF00"/>
                </a:solidFill>
              </a:rPr>
              <a:t> Kim </a:t>
            </a:r>
            <a:r>
              <a:rPr lang="en-US" sz="2800" b="1" dirty="0" err="1">
                <a:solidFill>
                  <a:srgbClr val="FFFF00"/>
                </a:solidFill>
              </a:rPr>
              <a:t>loại</a:t>
            </a:r>
            <a:r>
              <a:rPr lang="en-US" sz="2800" b="1" dirty="0">
                <a:solidFill>
                  <a:srgbClr val="FFFF00"/>
                </a:solidFill>
              </a:rPr>
              <a:t>? Phi </a:t>
            </a:r>
            <a:r>
              <a:rPr lang="en-US" sz="2800" b="1" dirty="0" err="1">
                <a:solidFill>
                  <a:srgbClr val="FFFF00"/>
                </a:solidFill>
              </a:rPr>
              <a:t>kim</a:t>
            </a:r>
            <a:r>
              <a:rPr lang="en-US" sz="2800" b="1" dirty="0">
                <a:solidFill>
                  <a:srgbClr val="FFFF00"/>
                </a:solidFill>
              </a:rPr>
              <a:t>? </a:t>
            </a:r>
            <a:r>
              <a:rPr lang="en-US" sz="2800" b="1" dirty="0" err="1">
                <a:solidFill>
                  <a:srgbClr val="FFFF00"/>
                </a:solidFill>
              </a:rPr>
              <a:t>Khí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hiếm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9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3">
            <a:extLst>
              <a:ext uri="{FF2B5EF4-FFF2-40B4-BE49-F238E27FC236}">
                <a16:creationId xmlns="" xmlns:a16="http://schemas.microsoft.com/office/drawing/2014/main" id="{EF1C878F-9391-4BF8-A61B-67CD1897A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763" y="764706"/>
            <a:ext cx="7992888" cy="5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Đặc</a:t>
            </a:r>
            <a:r>
              <a:rPr lang="en-US" altLang="vi-VN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điểm</a:t>
            </a:r>
            <a:r>
              <a:rPr lang="en-US" altLang="vi-VN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altLang="vi-VN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altLang="vi-VN" sz="3200" b="1" dirty="0">
                <a:solidFill>
                  <a:schemeClr val="accent5">
                    <a:lumMod val="75000"/>
                  </a:schemeClr>
                </a:solidFill>
              </a:rPr>
              <a:t> electron </a:t>
            </a: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ngoài</a:t>
            </a:r>
            <a:r>
              <a:rPr lang="en-US" altLang="vi-VN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vi-VN" sz="3200" b="1" dirty="0" err="1">
                <a:solidFill>
                  <a:schemeClr val="accent5">
                    <a:lumMod val="75000"/>
                  </a:schemeClr>
                </a:solidFill>
              </a:rPr>
              <a:t>cùng</a:t>
            </a:r>
            <a:endParaRPr lang="en-US" altLang="vi-VN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BD576C11-6E02-47CB-8152-4BA121CF2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639155"/>
              </p:ext>
            </p:extLst>
          </p:nvPr>
        </p:nvGraphicFramePr>
        <p:xfrm>
          <a:off x="497229" y="1989809"/>
          <a:ext cx="8311424" cy="3185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48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21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022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04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30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26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349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120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6533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9684">
                <a:tc>
                  <a:txBody>
                    <a:bodyPr/>
                    <a:lstStyle/>
                    <a:p>
                      <a:pPr algn="ctr"/>
                      <a:endParaRPr lang="en-US" sz="2000" b="1" baseline="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L="68580" marR="68580" marT="45727" marB="457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96B362A-3B94-44B7-98ED-95EF8DD7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890" y="3382395"/>
            <a:ext cx="2027382" cy="123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2700" b="1">
                <a:solidFill>
                  <a:srgbClr val="0000FF"/>
                </a:solidFill>
              </a:rPr>
              <a:t> Kim loại </a:t>
            </a:r>
          </a:p>
          <a:p>
            <a:pPr algn="ctr" defTabSz="768084" eaLnBrk="1" hangingPunct="1"/>
            <a:r>
              <a:rPr lang="en-US" altLang="vi-VN" sz="2500" b="1">
                <a:solidFill>
                  <a:srgbClr val="0000FF"/>
                </a:solidFill>
              </a:rPr>
              <a:t>(trừ H, He, 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02C4FC8-7793-4839-A8B3-25468679A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272" y="3402912"/>
            <a:ext cx="1257300" cy="15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2500" b="1">
                <a:solidFill>
                  <a:srgbClr val="0000FF"/>
                </a:solidFill>
              </a:rPr>
              <a:t>Kim loại hoặc </a:t>
            </a:r>
          </a:p>
          <a:p>
            <a:pPr algn="ctr" defTabSz="768084" eaLnBrk="1" hangingPunct="1"/>
            <a:r>
              <a:rPr lang="en-US" altLang="vi-VN" sz="2500" b="1">
                <a:solidFill>
                  <a:srgbClr val="0000FF"/>
                </a:solidFill>
              </a:rPr>
              <a:t>phi kim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2AA156E-6A0D-45FF-B2D6-BAB5BCB2E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545" y="3405579"/>
            <a:ext cx="1910787" cy="21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2700" b="1">
                <a:solidFill>
                  <a:srgbClr val="0000FF"/>
                </a:solidFill>
              </a:rPr>
              <a:t>Phi kim </a:t>
            </a:r>
          </a:p>
          <a:p>
            <a:pPr algn="ctr" defTabSz="768084" eaLnBrk="1" hangingPunct="1"/>
            <a:r>
              <a:rPr lang="en-US" altLang="vi-VN" sz="2700" b="1">
                <a:solidFill>
                  <a:srgbClr val="0000FF"/>
                </a:solidFill>
              </a:rPr>
              <a:t>(trừ một số nguyên tố);</a:t>
            </a:r>
          </a:p>
          <a:p>
            <a:pPr algn="ctr" defTabSz="768084" eaLnBrk="1" hangingPunct="1"/>
            <a:r>
              <a:rPr lang="en-US" altLang="vi-VN" sz="2700" b="1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818D36C-C98A-4BC8-BE16-2AD8B2A7A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592" y="3560530"/>
            <a:ext cx="1175061" cy="140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2200" b="1">
                <a:solidFill>
                  <a:srgbClr val="0000FF"/>
                </a:solidFill>
              </a:rPr>
              <a:t>Khí hiếm</a:t>
            </a:r>
          </a:p>
          <a:p>
            <a:pPr algn="ctr" defTabSz="768084" eaLnBrk="1" hangingPunct="1"/>
            <a:r>
              <a:rPr lang="en-US" altLang="vi-VN" sz="2200" b="1">
                <a:solidFill>
                  <a:srgbClr val="0000FF"/>
                </a:solidFill>
              </a:rPr>
              <a:t>(He: 1s</a:t>
            </a:r>
            <a:r>
              <a:rPr lang="en-US" altLang="vi-VN" sz="2200" b="1" baseline="30000">
                <a:solidFill>
                  <a:srgbClr val="0000FF"/>
                </a:solidFill>
              </a:rPr>
              <a:t>2</a:t>
            </a:r>
            <a:r>
              <a:rPr lang="en-US" altLang="vi-VN" sz="2200" b="1">
                <a:solidFill>
                  <a:srgbClr val="0000FF"/>
                </a:solidFill>
              </a:rPr>
              <a:t>)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81725" y="2290372"/>
            <a:ext cx="6222360" cy="499566"/>
            <a:chOff x="2381725" y="2290368"/>
            <a:chExt cx="6222360" cy="49956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589958F-F66A-4C90-9CE0-8E3528B52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044" y="2322730"/>
              <a:ext cx="4743264" cy="467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206" tIns="25603" rIns="51206" bIns="2560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768084" eaLnBrk="1" hangingPunct="1"/>
              <a:r>
                <a:rPr lang="en-US" altLang="vi-VN" sz="2700" b="1" dirty="0">
                  <a:solidFill>
                    <a:prstClr val="black"/>
                  </a:solidFill>
                </a:rPr>
                <a:t>  2     3      4        5      6      7         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DC1DB2B-E70D-4E15-A611-D7B9709A7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3985" y="2290368"/>
              <a:ext cx="800100" cy="467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206" tIns="25603" rIns="51206" bIns="2560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768084" eaLnBrk="1" hangingPunct="1"/>
              <a:r>
                <a:rPr lang="en-US" altLang="vi-VN" sz="2700" b="1">
                  <a:solidFill>
                    <a:prstClr val="black"/>
                  </a:solidFill>
                </a:rPr>
                <a:t>8</a:t>
              </a:r>
              <a:endParaRPr lang="en-US" altLang="vi-VN" sz="2700">
                <a:solidFill>
                  <a:prstClr val="black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C8CF745-9206-4150-B4CE-C4B2D9F44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725" y="2304239"/>
              <a:ext cx="675699" cy="467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51206" tIns="25603" rIns="51206" bIns="2560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768084" eaLnBrk="1" hangingPunct="1"/>
              <a:r>
                <a:rPr lang="en-US" altLang="vi-VN" sz="2700" b="1" dirty="0">
                  <a:solidFill>
                    <a:prstClr val="black"/>
                  </a:solidFill>
                </a:rPr>
                <a:t>1</a:t>
              </a:r>
              <a:endParaRPr lang="en-US" altLang="vi-VN" sz="2700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0F6658B-3697-44AC-8C4A-5E75A11E6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" y="1990287"/>
            <a:ext cx="1974119" cy="106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2200" b="1" dirty="0" err="1">
                <a:solidFill>
                  <a:prstClr val="black"/>
                </a:solidFill>
              </a:rPr>
              <a:t>Số</a:t>
            </a:r>
            <a:r>
              <a:rPr lang="en-US" altLang="vi-VN" sz="2200" b="1" dirty="0">
                <a:solidFill>
                  <a:prstClr val="black"/>
                </a:solidFill>
              </a:rPr>
              <a:t> e </a:t>
            </a:r>
          </a:p>
          <a:p>
            <a:pPr algn="ctr" defTabSz="768084" eaLnBrk="1" hangingPunct="1"/>
            <a:r>
              <a:rPr lang="en-US" altLang="vi-VN" sz="2200" b="1" dirty="0" err="1">
                <a:solidFill>
                  <a:prstClr val="black"/>
                </a:solidFill>
              </a:rPr>
              <a:t>lớp</a:t>
            </a:r>
            <a:r>
              <a:rPr lang="en-US" altLang="vi-VN" sz="2200" b="1" dirty="0">
                <a:solidFill>
                  <a:prstClr val="black"/>
                </a:solidFill>
              </a:rPr>
              <a:t> </a:t>
            </a:r>
            <a:r>
              <a:rPr lang="en-US" altLang="vi-VN" sz="2200" b="1" dirty="0" err="1">
                <a:solidFill>
                  <a:prstClr val="black"/>
                </a:solidFill>
              </a:rPr>
              <a:t>ngoài</a:t>
            </a:r>
            <a:r>
              <a:rPr lang="en-US" altLang="vi-VN" sz="2200" b="1" dirty="0">
                <a:solidFill>
                  <a:prstClr val="black"/>
                </a:solidFill>
              </a:rPr>
              <a:t> </a:t>
            </a:r>
            <a:r>
              <a:rPr lang="en-US" altLang="vi-VN" sz="2200" b="1" dirty="0" err="1">
                <a:solidFill>
                  <a:prstClr val="black"/>
                </a:solidFill>
              </a:rPr>
              <a:t>cùng</a:t>
            </a:r>
            <a:r>
              <a:rPr lang="en-US" altLang="vi-VN" sz="2200" b="1" dirty="0">
                <a:solidFill>
                  <a:srgbClr val="0000FF"/>
                </a:solidFill>
              </a:rPr>
              <a:t>   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B1B2A6D-8835-4550-82F9-A3924A01C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874" y="3590010"/>
            <a:ext cx="1902374" cy="14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206" tIns="25603" rIns="51206" bIns="256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8084" eaLnBrk="1" hangingPunct="1"/>
            <a:r>
              <a:rPr lang="en-US" altLang="vi-VN" sz="3000" b="1">
                <a:solidFill>
                  <a:srgbClr val="0000FF"/>
                </a:solidFill>
              </a:rPr>
              <a:t>Loại nguyên tố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0120" y="5528297"/>
            <a:ext cx="8188159" cy="954107"/>
          </a:xfrm>
          <a:prstGeom prst="rect">
            <a:avLst/>
          </a:prstGeom>
        </p:spPr>
        <p:txBody>
          <a:bodyPr wrap="square" lIns="91438" tIns="45720" rIns="91438" bIns="45720">
            <a:spAutoFit/>
          </a:bodyPr>
          <a:lstStyle/>
          <a:p>
            <a:r>
              <a:rPr lang="en-US" sz="2800" b="1" dirty="0">
                <a:solidFill>
                  <a:srgbClr val="ED2813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b="1" dirty="0" err="1">
                <a:solidFill>
                  <a:srgbClr val="ED2813"/>
                </a:solidFill>
              </a:rPr>
              <a:t>Từ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cấu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hình</a:t>
            </a:r>
            <a:r>
              <a:rPr lang="en-US" sz="2800" b="1" dirty="0">
                <a:solidFill>
                  <a:srgbClr val="ED2813"/>
                </a:solidFill>
              </a:rPr>
              <a:t> electron </a:t>
            </a:r>
            <a:r>
              <a:rPr lang="en-US" sz="2800" b="1" dirty="0" err="1">
                <a:solidFill>
                  <a:srgbClr val="ED2813"/>
                </a:solidFill>
              </a:rPr>
              <a:t>nguyên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tử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dự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đoán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được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loại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nguyên</a:t>
            </a:r>
            <a:r>
              <a:rPr lang="en-US" sz="2800" b="1" dirty="0">
                <a:solidFill>
                  <a:srgbClr val="ED2813"/>
                </a:solidFill>
              </a:rPr>
              <a:t> </a:t>
            </a:r>
            <a:r>
              <a:rPr lang="en-US" sz="2800" b="1" dirty="0" err="1">
                <a:solidFill>
                  <a:srgbClr val="ED2813"/>
                </a:solidFill>
              </a:rPr>
              <a:t>tố</a:t>
            </a:r>
            <a:endParaRPr lang="en-US" sz="2800" b="1" dirty="0">
              <a:solidFill>
                <a:srgbClr val="ED2813"/>
              </a:solidFill>
              <a:cs typeface="Times New Roman" pitchFamily="18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27089" y="5555378"/>
            <a:ext cx="8091212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lIns="91438" tIns="45720" rIns="91438" bIns="45720">
            <a:spAutoFit/>
          </a:bodyPr>
          <a:lstStyle/>
          <a:p>
            <a:r>
              <a:rPr lang="en-US" sz="2800" b="1" i="1" u="sng" dirty="0" err="1">
                <a:solidFill>
                  <a:srgbClr val="2B166E"/>
                </a:solidFill>
              </a:rPr>
              <a:t>Thí</a:t>
            </a:r>
            <a:r>
              <a:rPr lang="en-US" sz="2800" b="1" i="1" u="sng" dirty="0">
                <a:solidFill>
                  <a:srgbClr val="2B166E"/>
                </a:solidFill>
              </a:rPr>
              <a:t> </a:t>
            </a:r>
            <a:r>
              <a:rPr lang="en-US" sz="2800" b="1" i="1" u="sng" dirty="0" err="1">
                <a:solidFill>
                  <a:srgbClr val="2B166E"/>
                </a:solidFill>
              </a:rPr>
              <a:t>dụ</a:t>
            </a:r>
            <a:r>
              <a:rPr lang="en-US" sz="2800" b="1" i="1" u="sng" dirty="0">
                <a:solidFill>
                  <a:srgbClr val="2B166E"/>
                </a:solidFill>
              </a:rPr>
              <a:t> 3:</a:t>
            </a:r>
            <a:r>
              <a:rPr lang="en-US" sz="2800" b="1" dirty="0">
                <a:solidFill>
                  <a:srgbClr val="2B166E"/>
                </a:solidFill>
              </a:rPr>
              <a:t> Lithium (Li Z=3) : 1s</a:t>
            </a:r>
            <a:r>
              <a:rPr lang="en-US" sz="2800" b="1" baseline="30000" dirty="0">
                <a:solidFill>
                  <a:srgbClr val="2B166E"/>
                </a:solidFill>
              </a:rPr>
              <a:t>2</a:t>
            </a:r>
            <a:r>
              <a:rPr lang="en-US" sz="2800" b="1" dirty="0">
                <a:solidFill>
                  <a:srgbClr val="2B166E"/>
                </a:solidFill>
              </a:rPr>
              <a:t> 2s</a:t>
            </a:r>
            <a:r>
              <a:rPr lang="en-US" sz="2800" b="1" baseline="30000" dirty="0">
                <a:solidFill>
                  <a:srgbClr val="2B166E"/>
                </a:solidFill>
              </a:rPr>
              <a:t>1</a:t>
            </a:r>
            <a:r>
              <a:rPr lang="en-US" sz="2800" b="1" dirty="0">
                <a:solidFill>
                  <a:srgbClr val="2B166E"/>
                </a:solidFill>
              </a:rPr>
              <a:t> . </a:t>
            </a:r>
            <a:r>
              <a:rPr lang="en-US" sz="2800" b="1" dirty="0" err="1">
                <a:solidFill>
                  <a:srgbClr val="2B166E"/>
                </a:solidFill>
              </a:rPr>
              <a:t>Có</a:t>
            </a:r>
            <a:r>
              <a:rPr lang="en-US" sz="2800" b="1" dirty="0">
                <a:solidFill>
                  <a:srgbClr val="2B166E"/>
                </a:solidFill>
              </a:rPr>
              <a:t> 1e </a:t>
            </a:r>
            <a:r>
              <a:rPr lang="en-US" sz="2800" b="1" dirty="0" err="1">
                <a:solidFill>
                  <a:srgbClr val="2B166E"/>
                </a:solidFill>
              </a:rPr>
              <a:t>lớp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ngoài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cùng</a:t>
            </a:r>
            <a:r>
              <a:rPr lang="en-US" sz="2800" b="1" dirty="0">
                <a:solidFill>
                  <a:srgbClr val="2B166E"/>
                </a:solidFill>
              </a:rPr>
              <a:t>. </a:t>
            </a:r>
            <a:r>
              <a:rPr lang="en-US" sz="2800" b="1" dirty="0" smtClean="0">
                <a:solidFill>
                  <a:srgbClr val="2B166E"/>
                </a:solidFill>
              </a:rPr>
              <a:t>Li </a:t>
            </a:r>
            <a:r>
              <a:rPr lang="en-US" sz="2800" b="1" dirty="0" err="1">
                <a:solidFill>
                  <a:srgbClr val="2B166E"/>
                </a:solidFill>
              </a:rPr>
              <a:t>là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nguyên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tố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kim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r>
              <a:rPr lang="en-US" sz="2800" b="1" dirty="0" err="1">
                <a:solidFill>
                  <a:srgbClr val="2B166E"/>
                </a:solidFill>
              </a:rPr>
              <a:t>loại</a:t>
            </a:r>
            <a:r>
              <a:rPr lang="en-US" sz="2800" b="1" dirty="0">
                <a:solidFill>
                  <a:srgbClr val="2B166E"/>
                </a:solidFill>
              </a:rPr>
              <a:t> </a:t>
            </a:r>
            <a:endParaRPr lang="en-US" sz="2800" b="1" i="1" u="sng" dirty="0">
              <a:solidFill>
                <a:srgbClr val="2B1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  <p:bldP spid="29" grpId="0"/>
      <p:bldP spid="30" grpId="0"/>
      <p:bldP spid="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eds.png"/>
          <p:cNvPicPr>
            <a:picLocks noChangeAspect="1"/>
          </p:cNvPicPr>
          <p:nvPr/>
        </p:nvPicPr>
        <p:blipFill>
          <a:blip r:embed="rId2" cstate="print"/>
          <a:srcRect l="45606" t="-1265"/>
          <a:stretch>
            <a:fillRect/>
          </a:stretch>
        </p:blipFill>
        <p:spPr>
          <a:xfrm>
            <a:off x="0" y="681991"/>
            <a:ext cx="2457450" cy="601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8" name="Group 7"/>
          <p:cNvGrpSpPr/>
          <p:nvPr/>
        </p:nvGrpSpPr>
        <p:grpSpPr>
          <a:xfrm>
            <a:off x="1835699" y="-99392"/>
            <a:ext cx="7221845" cy="2792717"/>
            <a:chOff x="1885212" y="-538452"/>
            <a:chExt cx="7716848" cy="2792717"/>
          </a:xfrm>
        </p:grpSpPr>
        <p:sp>
          <p:nvSpPr>
            <p:cNvPr id="32" name="Rounded Rectangle 31"/>
            <p:cNvSpPr/>
            <p:nvPr/>
          </p:nvSpPr>
          <p:spPr>
            <a:xfrm>
              <a:off x="2437773" y="1257298"/>
              <a:ext cx="7164287" cy="996965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I.SỰ CHUYỂN ĐỘNG CỦA CÁC ELECTRON TRONG NGUYÊN TỬ</a:t>
              </a:r>
              <a:endParaRPr lang="en-US" sz="2800" b="1" dirty="0">
                <a:solidFill>
                  <a:srgbClr val="FFFFFF"/>
                </a:solidFill>
                <a:latin typeface="Book Antiqua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33600" y="1181101"/>
              <a:ext cx="905770" cy="1073164"/>
              <a:chOff x="2743200" y="300992"/>
              <a:chExt cx="905770" cy="1073164"/>
            </a:xfrm>
          </p:grpSpPr>
          <p:sp>
            <p:nvSpPr>
              <p:cNvPr id="31" name="Oval 30">
                <a:hlinkClick r:id="rId3" action="ppaction://hlinksldjump"/>
              </p:cNvPr>
              <p:cNvSpPr/>
              <p:nvPr/>
            </p:nvSpPr>
            <p:spPr>
              <a:xfrm>
                <a:off x="2743200" y="796291"/>
                <a:ext cx="228600" cy="2286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Book Antiqua"/>
                </a:endParaRPr>
              </a:p>
            </p:txBody>
          </p:sp>
          <p:sp>
            <p:nvSpPr>
              <p:cNvPr id="33" name="Block Arc 32"/>
              <p:cNvSpPr/>
              <p:nvPr/>
            </p:nvSpPr>
            <p:spPr>
              <a:xfrm rot="16200000" flipH="1">
                <a:off x="2773804" y="498990"/>
                <a:ext cx="1073164" cy="677168"/>
              </a:xfrm>
              <a:prstGeom prst="blockArc">
                <a:avLst>
                  <a:gd name="adj1" fmla="val 10800000"/>
                  <a:gd name="adj2" fmla="val 0"/>
                  <a:gd name="adj3" fmla="val 9328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Book Antiqua"/>
                </a:endParaRPr>
              </a:p>
            </p:txBody>
          </p:sp>
        </p:grpSp>
        <p:sp>
          <p:nvSpPr>
            <p:cNvPr id="35" name="Rounded Rectangle 34"/>
            <p:cNvSpPr/>
            <p:nvPr/>
          </p:nvSpPr>
          <p:spPr>
            <a:xfrm>
              <a:off x="1885212" y="-538452"/>
              <a:ext cx="7540473" cy="996965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NỘI DUNG BÀI HỌC</a:t>
              </a:r>
              <a:endParaRPr lang="en-US" sz="2800" b="1" dirty="0">
                <a:solidFill>
                  <a:srgbClr val="FFFFFF"/>
                </a:solidFill>
                <a:latin typeface="Book Antiqu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78757" y="3310894"/>
            <a:ext cx="6253711" cy="1414253"/>
            <a:chOff x="2743200" y="2113822"/>
            <a:chExt cx="7315201" cy="762000"/>
          </a:xfrm>
        </p:grpSpPr>
        <p:grpSp>
          <p:nvGrpSpPr>
            <p:cNvPr id="36" name="Group 35"/>
            <p:cNvGrpSpPr/>
            <p:nvPr/>
          </p:nvGrpSpPr>
          <p:grpSpPr>
            <a:xfrm>
              <a:off x="2743200" y="2113822"/>
              <a:ext cx="990600" cy="762000"/>
              <a:chOff x="2743200" y="300991"/>
              <a:chExt cx="990600" cy="762000"/>
            </a:xfrm>
            <a:solidFill>
              <a:srgbClr val="A13532"/>
            </a:solidFill>
          </p:grpSpPr>
          <p:sp>
            <p:nvSpPr>
              <p:cNvPr id="37" name="Oval 36">
                <a:hlinkClick r:id="rId3" action="ppaction://hlinksldjump"/>
              </p:cNvPr>
              <p:cNvSpPr/>
              <p:nvPr/>
            </p:nvSpPr>
            <p:spPr>
              <a:xfrm>
                <a:off x="2743200" y="567691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Book Antiqua"/>
                </a:endParaRPr>
              </a:p>
            </p:txBody>
          </p:sp>
          <p:sp>
            <p:nvSpPr>
              <p:cNvPr id="38" name="Block Arc 37"/>
              <p:cNvSpPr/>
              <p:nvPr/>
            </p:nvSpPr>
            <p:spPr>
              <a:xfrm rot="16200000" flipH="1">
                <a:off x="2971800" y="300991"/>
                <a:ext cx="762000" cy="762000"/>
              </a:xfrm>
              <a:prstGeom prst="blockArc">
                <a:avLst>
                  <a:gd name="adj1" fmla="val 10800000"/>
                  <a:gd name="adj2" fmla="val 0"/>
                  <a:gd name="adj3" fmla="val 9328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Book Antiqua"/>
                </a:endParaRPr>
              </a:p>
            </p:txBody>
          </p:sp>
        </p:grpSp>
        <p:sp>
          <p:nvSpPr>
            <p:cNvPr id="48" name="Rounded Rectangle 47"/>
            <p:cNvSpPr/>
            <p:nvPr/>
          </p:nvSpPr>
          <p:spPr>
            <a:xfrm>
              <a:off x="3048000" y="2177142"/>
              <a:ext cx="7010401" cy="609600"/>
            </a:xfrm>
            <a:prstGeom prst="roundRect">
              <a:avLst>
                <a:gd name="adj" fmla="val 50000"/>
              </a:avLst>
            </a:prstGeom>
            <a:solidFill>
              <a:srgbClr val="A13532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II.LỚP ELECTRON VÀ PHÂN LỚP ELECTRON</a:t>
              </a:r>
              <a:endParaRPr lang="en-US" sz="2800" b="1" dirty="0">
                <a:solidFill>
                  <a:srgbClr val="FFFFFF"/>
                </a:solidFill>
                <a:latin typeface="Book Antiqu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1444" y="4869160"/>
            <a:ext cx="6601023" cy="1152128"/>
            <a:chOff x="3048000" y="3141345"/>
            <a:chExt cx="7315201" cy="762000"/>
          </a:xfrm>
        </p:grpSpPr>
        <p:grpSp>
          <p:nvGrpSpPr>
            <p:cNvPr id="39" name="Group 38"/>
            <p:cNvGrpSpPr/>
            <p:nvPr/>
          </p:nvGrpSpPr>
          <p:grpSpPr>
            <a:xfrm>
              <a:off x="3048000" y="3141345"/>
              <a:ext cx="990600" cy="762000"/>
              <a:chOff x="2743200" y="300991"/>
              <a:chExt cx="990600" cy="762000"/>
            </a:xfrm>
            <a:solidFill>
              <a:srgbClr val="50538D"/>
            </a:solidFill>
          </p:grpSpPr>
          <p:sp>
            <p:nvSpPr>
              <p:cNvPr id="40" name="Oval 39">
                <a:hlinkClick r:id="rId3" action="ppaction://hlinksldjump"/>
              </p:cNvPr>
              <p:cNvSpPr/>
              <p:nvPr/>
            </p:nvSpPr>
            <p:spPr>
              <a:xfrm>
                <a:off x="2743200" y="567691"/>
                <a:ext cx="228600" cy="228600"/>
              </a:xfrm>
              <a:prstGeom prst="ellipse">
                <a:avLst/>
              </a:prstGeom>
              <a:grpFill/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Book Antiqua"/>
                </a:endParaRPr>
              </a:p>
            </p:txBody>
          </p:sp>
          <p:sp>
            <p:nvSpPr>
              <p:cNvPr id="41" name="Block Arc 40"/>
              <p:cNvSpPr/>
              <p:nvPr/>
            </p:nvSpPr>
            <p:spPr>
              <a:xfrm rot="16200000" flipH="1">
                <a:off x="2971800" y="300991"/>
                <a:ext cx="762000" cy="762000"/>
              </a:xfrm>
              <a:prstGeom prst="blockArc">
                <a:avLst>
                  <a:gd name="adj1" fmla="val 10800000"/>
                  <a:gd name="adj2" fmla="val 0"/>
                  <a:gd name="adj3" fmla="val 9328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8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Book Antiqua"/>
                </a:endParaRPr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3352800" y="3210376"/>
              <a:ext cx="7010401" cy="609600"/>
            </a:xfrm>
            <a:prstGeom prst="roundRect">
              <a:avLst>
                <a:gd name="adj" fmla="val 50000"/>
              </a:avLst>
            </a:prstGeom>
            <a:solidFill>
              <a:srgbClr val="50538D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III.CẤU HÌNH ELECTRON NGUYÊN TỬ </a:t>
              </a:r>
              <a:endParaRPr lang="en-US" sz="2800" b="1" dirty="0">
                <a:solidFill>
                  <a:srgbClr val="FFFFFF"/>
                </a:solidFill>
                <a:latin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8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810210" y="755994"/>
            <a:ext cx="529498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660066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1676006" y="4639262"/>
            <a:ext cx="6971505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xem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– Bohr.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5644670" y="4379090"/>
            <a:ext cx="1499128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5663718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57722" y="204310"/>
            <a:ext cx="9086277" cy="63240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I.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SỰ CHUYỂN ĐỘNG CỦA ELECTRON TRONG NGUYÊN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=""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9" y="1681031"/>
            <a:ext cx="251493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=""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14" y="1371457"/>
            <a:ext cx="2497024" cy="2824502"/>
          </a:xfrm>
          <a:prstGeom prst="rect">
            <a:avLst/>
          </a:prstGeom>
        </p:spPr>
      </p:pic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=""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8" y="4404368"/>
            <a:ext cx="1080581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07341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1384924" y="240244"/>
            <a:ext cx="546447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32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508379" y="1525709"/>
            <a:ext cx="4532243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trung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chủ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yếu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ở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21"/>
          <p:cNvSpPr>
            <a:spLocks noChangeArrowheads="1"/>
          </p:cNvSpPr>
          <p:nvPr/>
        </p:nvSpPr>
        <p:spPr bwMode="auto">
          <a:xfrm>
            <a:off x="457306" y="4697000"/>
            <a:ext cx="5409996" cy="1815882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phụ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đó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tới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Electron ở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thì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càng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cao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r>
              <a:rPr lang="en-US" altLang="zh-CN" sz="1466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  <a:endParaRPr lang="zh-CN" altLang="en-US" sz="1466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5644670" y="4379090"/>
            <a:ext cx="1499128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5663718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="" xmlns:a16="http://schemas.microsoft.com/office/drawing/2014/main" id="{4C8BE3FB-EE7F-4B69-8F08-650D4FB5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693" y="3848982"/>
            <a:ext cx="2514931" cy="25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0">
            <a:extLst>
              <a:ext uri="{FF2B5EF4-FFF2-40B4-BE49-F238E27FC236}">
                <a16:creationId xmlns="" xmlns:a16="http://schemas.microsoft.com/office/drawing/2014/main" id="{9A0A7EF6-BB80-4A03-A7D1-76F2EDCD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32" y="2825726"/>
            <a:ext cx="4989443" cy="1815882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qũy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xoay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=""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166A97-7863-429A-9150-014EC9B2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989" y="825018"/>
            <a:ext cx="2497024" cy="28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7252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1905000" y="0"/>
            <a:ext cx="533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CCFF"/>
              </a:gs>
              <a:gs pos="100000">
                <a:srgbClr val="CC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8" tIns="45720" rIns="91438" bIns="4572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HỆ MẶT TRỜI </a:t>
            </a: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822921" y="1675765"/>
            <a:ext cx="1082080" cy="1307976"/>
          </a:xfrm>
          <a:prstGeom prst="rect">
            <a:avLst/>
          </a:prstGeom>
        </p:spPr>
        <p:txBody>
          <a:bodyPr wrap="none" lIns="91438" tIns="45720" rIns="91438" bIns="45720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15" name="image3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3656" y="1268760"/>
            <a:ext cx="5832648" cy="50443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4907" y="3212976"/>
            <a:ext cx="4017095" cy="2088232"/>
            <a:chOff x="554905" y="3212976"/>
            <a:chExt cx="4017095" cy="208823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54905" y="3212976"/>
              <a:ext cx="4017095" cy="2088232"/>
            </a:xfrm>
            <a:prstGeom prst="wedgeRoundRectCallo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01080" y="3379929"/>
              <a:ext cx="34548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Nếu</a:t>
              </a:r>
              <a:r>
                <a:rPr lang="en-US" b="1" dirty="0" smtClean="0"/>
                <a:t> </a:t>
              </a:r>
              <a:r>
                <a:rPr lang="en-US" b="1" dirty="0" err="1"/>
                <a:t>xem</a:t>
              </a:r>
              <a:r>
                <a:rPr lang="en-US" b="1" dirty="0"/>
                <a:t> </a:t>
              </a:r>
              <a:r>
                <a:rPr lang="en-US" b="1" dirty="0" err="1"/>
                <a:t>một</a:t>
              </a:r>
              <a:r>
                <a:rPr lang="en-US" b="1" dirty="0"/>
                <a:t> </a:t>
              </a:r>
              <a:r>
                <a:rPr lang="en-US" b="1" dirty="0" err="1"/>
                <a:t>nguyên</a:t>
              </a:r>
              <a:r>
                <a:rPr lang="en-US" b="1" dirty="0"/>
                <a:t> </a:t>
              </a:r>
              <a:r>
                <a:rPr lang="en-US" b="1" dirty="0" err="1"/>
                <a:t>tử</a:t>
              </a:r>
              <a:r>
                <a:rPr lang="en-US" b="1" dirty="0"/>
                <a:t> </a:t>
              </a:r>
              <a:r>
                <a:rPr lang="en-US" b="1" dirty="0" err="1"/>
                <a:t>như</a:t>
              </a:r>
              <a:r>
                <a:rPr lang="en-US" b="1" dirty="0"/>
                <a:t> </a:t>
              </a:r>
              <a:r>
                <a:rPr lang="en-US" b="1" dirty="0" err="1"/>
                <a:t>hệ</a:t>
              </a:r>
              <a:r>
                <a:rPr lang="en-US" b="1" dirty="0"/>
                <a:t> </a:t>
              </a:r>
              <a:r>
                <a:rPr lang="en-US" b="1" dirty="0" err="1"/>
                <a:t>mặt</a:t>
              </a:r>
              <a:r>
                <a:rPr lang="en-US" b="1" dirty="0"/>
                <a:t> </a:t>
              </a:r>
              <a:r>
                <a:rPr lang="en-US" b="1" dirty="0" err="1"/>
                <a:t>trời</a:t>
              </a:r>
              <a:r>
                <a:rPr lang="en-US" b="1" dirty="0"/>
                <a:t>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các</a:t>
              </a:r>
              <a:r>
                <a:rPr lang="en-US" b="1" dirty="0"/>
                <a:t> </a:t>
              </a:r>
              <a:r>
                <a:rPr lang="en-US" b="1" dirty="0" err="1"/>
                <a:t>hành</a:t>
              </a:r>
              <a:r>
                <a:rPr lang="en-US" b="1" dirty="0"/>
                <a:t> </a:t>
              </a:r>
              <a:r>
                <a:rPr lang="en-US" b="1" dirty="0" err="1" smtClean="0"/>
                <a:t>tinh</a:t>
              </a:r>
              <a:r>
                <a:rPr lang="en-US" b="1" dirty="0" smtClean="0"/>
                <a:t> </a:t>
              </a:r>
              <a:r>
                <a:rPr lang="en-US" b="1" dirty="0" err="1"/>
                <a:t>là</a:t>
              </a:r>
              <a:r>
                <a:rPr lang="en-US" b="1" dirty="0"/>
                <a:t> </a:t>
              </a:r>
              <a:r>
                <a:rPr lang="en-US" b="1" dirty="0" err="1"/>
                <a:t>các</a:t>
              </a:r>
              <a:r>
                <a:rPr lang="en-US" b="1" dirty="0"/>
                <a:t> electron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mặt</a:t>
              </a:r>
              <a:r>
                <a:rPr lang="en-US" b="1" dirty="0"/>
                <a:t> </a:t>
              </a:r>
              <a:r>
                <a:rPr lang="en-US" b="1" dirty="0" err="1"/>
                <a:t>trời</a:t>
              </a:r>
              <a:r>
                <a:rPr lang="en-US" b="1" dirty="0"/>
                <a:t> </a:t>
              </a:r>
              <a:r>
                <a:rPr lang="en-US" b="1" dirty="0" err="1"/>
                <a:t>là</a:t>
              </a:r>
              <a:r>
                <a:rPr lang="en-US" b="1" dirty="0"/>
                <a:t> </a:t>
              </a:r>
              <a:r>
                <a:rPr lang="en-US" b="1" dirty="0" err="1"/>
                <a:t>hạt</a:t>
              </a:r>
              <a:r>
                <a:rPr lang="en-US" b="1" dirty="0"/>
                <a:t> </a:t>
              </a:r>
              <a:r>
                <a:rPr lang="en-US" b="1" dirty="0" err="1" smtClean="0"/>
                <a:t>nhân</a:t>
              </a:r>
              <a:r>
                <a:rPr lang="en-US" b="1" dirty="0"/>
                <a:t>,</a:t>
              </a:r>
              <a:r>
                <a:rPr lang="en-US" b="1" dirty="0" smtClean="0"/>
                <a:t> </a:t>
              </a:r>
              <a:r>
                <a:rPr lang="en-US" b="1" dirty="0" err="1"/>
                <a:t>Q</a:t>
              </a:r>
              <a:r>
                <a:rPr lang="en-US" b="1" dirty="0" err="1" smtClean="0"/>
                <a:t>uan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sát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sự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chuyển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động</a:t>
              </a:r>
              <a:r>
                <a:rPr lang="en-US" b="1" dirty="0"/>
                <a:t> </a:t>
              </a:r>
              <a:r>
                <a:rPr lang="en-US" b="1" dirty="0" err="1" smtClean="0"/>
                <a:t>và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rút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ra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nhận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xét</a:t>
              </a:r>
              <a:r>
                <a:rPr lang="en-US" b="1" dirty="0" smtClean="0"/>
                <a:t> ? </a:t>
              </a:r>
              <a:endParaRPr lang="en-US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553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9"/>
          <p:cNvSpPr>
            <a:spLocks noChangeArrowheads="1"/>
          </p:cNvSpPr>
          <p:nvPr/>
        </p:nvSpPr>
        <p:spPr bwMode="auto">
          <a:xfrm>
            <a:off x="1676006" y="4639262"/>
            <a:ext cx="6971505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sát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xem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thông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SGK,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nêu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những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ô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5644670" y="4379090"/>
            <a:ext cx="1499128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5663718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" name="AutoShape 2" descr="LY.4.c.Hạt nhân nguyên tử – Vận dụng – Luyện Thi Thông Minh">
            <a:extLst>
              <a:ext uri="{FF2B5EF4-FFF2-40B4-BE49-F238E27FC236}">
                <a16:creationId xmlns="" xmlns:a16="http://schemas.microsoft.com/office/drawing/2014/main" id="{27E8AE4D-568C-42B7-856B-1B86A0FBC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ình Ảnh Dấu Chấm Hỏi Đẹp Độc Đáo Nhất [vẽ, biểu tượng]">
            <a:extLst>
              <a:ext uri="{FF2B5EF4-FFF2-40B4-BE49-F238E27FC236}">
                <a16:creationId xmlns="" xmlns:a16="http://schemas.microsoft.com/office/drawing/2014/main" id="{65AC7AA4-1E11-8220-75CF-24C88B78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8" y="4404368"/>
            <a:ext cx="1080581" cy="14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 13">
            <a:extLst>
              <a:ext uri="{FF2B5EF4-FFF2-40B4-BE49-F238E27FC236}">
                <a16:creationId xmlns="" xmlns:a16="http://schemas.microsoft.com/office/drawing/2014/main" id="{274B74B6-987A-F102-0903-CC30D061AC6E}"/>
              </a:ext>
            </a:extLst>
          </p:cNvPr>
          <p:cNvSpPr txBox="1">
            <a:spLocks/>
          </p:cNvSpPr>
          <p:nvPr/>
        </p:nvSpPr>
        <p:spPr>
          <a:xfrm>
            <a:off x="1885444" y="356709"/>
            <a:ext cx="5034122" cy="4996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solidFill>
                <a:srgbClr val="660066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017E528-B120-6293-BDA1-6D5B3D018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654" y="1471852"/>
            <a:ext cx="2196571" cy="2531228"/>
          </a:xfrm>
          <a:prstGeom prst="rect">
            <a:avLst/>
          </a:prstGeom>
        </p:spPr>
      </p:pic>
      <p:pic>
        <p:nvPicPr>
          <p:cNvPr id="15" name="Picture 2" descr="Các nguyên tử ngoài đời thật không hề giống với hình vẽ này - KhoaHoc.tv">
            <a:extLst>
              <a:ext uri="{FF2B5EF4-FFF2-40B4-BE49-F238E27FC236}">
                <a16:creationId xmlns="" xmlns:a16="http://schemas.microsoft.com/office/drawing/2014/main" id="{CA3F2359-2EA0-3E48-96AD-19A4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18" y="1585911"/>
            <a:ext cx="3069904" cy="23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43654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2600778" y="302376"/>
            <a:ext cx="5859655" cy="49963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về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endParaRPr lang="zh-CN" altLang="en-US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6254CD-BDB4-4448-A174-D71D753A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08" y="825895"/>
            <a:ext cx="2196571" cy="253122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="" xmlns:a16="http://schemas.microsoft.com/office/drawing/2014/main" id="{B6F22928-CFCD-4682-AF6A-A8501CBCD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28" y="1272481"/>
            <a:ext cx="4823776" cy="1384995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="" xmlns:a16="http://schemas.microsoft.com/office/drawing/2014/main" id="{3AD5E517-AC83-41CE-BBC5-FE2D44D0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29" y="2709846"/>
            <a:ext cx="5144180" cy="1815882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cả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vực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với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="" xmlns:a16="http://schemas.microsoft.com/office/drawing/2014/main" id="{81FE2513-E123-4F8F-B283-D2C1C280E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28" y="4631415"/>
            <a:ext cx="5405896" cy="954107"/>
          </a:xfrm>
          <a:prstGeom prst="rect">
            <a:avLst/>
          </a:prstGeom>
          <a:noFill/>
          <a:ln w="38100">
            <a:solidFill>
              <a:srgbClr val="CA520A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suất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tìm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thấy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đám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mây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khoảng</a:t>
            </a:r>
            <a:r>
              <a:rPr lang="en-US" altLang="zh-CN" sz="2800" b="1" dirty="0">
                <a:solidFill>
                  <a:srgbClr val="07443C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90%. </a:t>
            </a:r>
            <a:endParaRPr lang="zh-CN" altLang="en-US" sz="2800" b="1" dirty="0">
              <a:solidFill>
                <a:srgbClr val="07443C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4" descr="atom GIF">
            <a:extLst>
              <a:ext uri="{FF2B5EF4-FFF2-40B4-BE49-F238E27FC236}">
                <a16:creationId xmlns="" xmlns:a16="http://schemas.microsoft.com/office/drawing/2014/main" id="{B2B3B3AA-E52B-E6A6-D7A7-82974C667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77" y="3500881"/>
            <a:ext cx="2849841" cy="28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002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"/>
          <p:cNvSpPr>
            <a:spLocks noChangeShapeType="1"/>
          </p:cNvSpPr>
          <p:nvPr/>
        </p:nvSpPr>
        <p:spPr bwMode="auto">
          <a:xfrm>
            <a:off x="4571805" y="881156"/>
            <a:ext cx="1586" cy="5279707"/>
          </a:xfrm>
          <a:prstGeom prst="line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31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椭圆 11"/>
          <p:cNvSpPr>
            <a:spLocks noChangeArrowheads="1"/>
          </p:cNvSpPr>
          <p:nvPr/>
        </p:nvSpPr>
        <p:spPr bwMode="auto">
          <a:xfrm>
            <a:off x="4158035" y="2911569"/>
            <a:ext cx="1140226" cy="1130007"/>
          </a:xfrm>
          <a:prstGeom prst="ellipse">
            <a:avLst/>
          </a:prstGeom>
          <a:solidFill>
            <a:schemeClr val="tx2"/>
          </a:solidFill>
          <a:ln w="254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 sz="3199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TextBox 14"/>
          <p:cNvSpPr>
            <a:spLocks noChangeArrowheads="1"/>
          </p:cNvSpPr>
          <p:nvPr/>
        </p:nvSpPr>
        <p:spPr bwMode="auto">
          <a:xfrm>
            <a:off x="412593" y="868658"/>
            <a:ext cx="4441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Rutherford - Bohr</a:t>
            </a: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20"/>
          <p:cNvSpPr>
            <a:spLocks noChangeArrowheads="1"/>
          </p:cNvSpPr>
          <p:nvPr/>
        </p:nvSpPr>
        <p:spPr bwMode="auto">
          <a:xfrm>
            <a:off x="339286" y="3933057"/>
            <a:ext cx="416070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quay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tròn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hay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bầu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dục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giống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như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sự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hành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tinh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mặt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trời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).</a:t>
            </a:r>
            <a:endParaRPr lang="zh-CN" altLang="en-US" sz="2800" dirty="0">
              <a:solidFill>
                <a:srgbClr val="660066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TextBox 25"/>
          <p:cNvSpPr>
            <a:spLocks noChangeArrowheads="1"/>
          </p:cNvSpPr>
          <p:nvPr/>
        </p:nvSpPr>
        <p:spPr bwMode="auto">
          <a:xfrm>
            <a:off x="5644670" y="4379090"/>
            <a:ext cx="1499128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计划完成：</a:t>
            </a:r>
            <a:r>
              <a:rPr 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56</a:t>
            </a:r>
            <a:r>
              <a:rPr lang="zh-CN" altLang="en-US" sz="1466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％</a:t>
            </a:r>
          </a:p>
        </p:txBody>
      </p:sp>
      <p:sp>
        <p:nvSpPr>
          <p:cNvPr id="19" name="TextBox 27"/>
          <p:cNvSpPr>
            <a:spLocks noChangeArrowheads="1"/>
          </p:cNvSpPr>
          <p:nvPr/>
        </p:nvSpPr>
        <p:spPr bwMode="auto">
          <a:xfrm>
            <a:off x="5663718" y="5426568"/>
            <a:ext cx="1218603" cy="3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回款：</a:t>
            </a:r>
            <a:r>
              <a:rPr 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640</a:t>
            </a:r>
            <a:r>
              <a:rPr lang="zh-CN" altLang="en-US" sz="1466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万</a:t>
            </a:r>
          </a:p>
        </p:txBody>
      </p:sp>
      <p:sp>
        <p:nvSpPr>
          <p:cNvPr id="20" name="TextBox 28"/>
          <p:cNvSpPr>
            <a:spLocks noChangeArrowheads="1"/>
          </p:cNvSpPr>
          <p:nvPr/>
        </p:nvSpPr>
        <p:spPr bwMode="auto">
          <a:xfrm>
            <a:off x="4241886" y="3129966"/>
            <a:ext cx="925253" cy="7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itchFamily="18" charset="0"/>
                <a:sym typeface="Times New Roman" panose="02020603050405020304" pitchFamily="18" charset="0"/>
              </a:rPr>
              <a:t>VÀ</a:t>
            </a:r>
          </a:p>
        </p:txBody>
      </p:sp>
      <p:sp>
        <p:nvSpPr>
          <p:cNvPr id="28" name="标题 27"/>
          <p:cNvSpPr>
            <a:spLocks noGrp="1"/>
          </p:cNvSpPr>
          <p:nvPr>
            <p:ph type="title"/>
          </p:nvPr>
        </p:nvSpPr>
        <p:spPr>
          <a:xfrm>
            <a:off x="755576" y="199758"/>
            <a:ext cx="7994625" cy="5551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Sự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dirty="0" err="1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dirty="0" smtClean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</a:t>
            </a:r>
            <a:endParaRPr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="" xmlns:a16="http://schemas.microsoft.com/office/drawing/2014/main" id="{00DB057B-177F-45F9-B287-26206592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023" y="905445"/>
            <a:ext cx="35853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đại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30" name="Picture 6" descr="Bạn có biết] Các nguyên tử ngoài đời thật không hề giống với hình vẽ này">
            <a:extLst>
              <a:ext uri="{FF2B5EF4-FFF2-40B4-BE49-F238E27FC236}">
                <a16:creationId xmlns="" xmlns:a16="http://schemas.microsoft.com/office/drawing/2014/main" id="{992C7711-4D74-4CE3-85E0-7B342ED5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61" y="1611532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1">
            <a:extLst>
              <a:ext uri="{FF2B5EF4-FFF2-40B4-BE49-F238E27FC236}">
                <a16:creationId xmlns="" xmlns:a16="http://schemas.microsoft.com/office/drawing/2014/main" id="{0B298E02-6132-4206-9E51-589EDBF02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653" y="4077073"/>
            <a:ext cx="389654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chuyển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động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rất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nhanh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xung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quanh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hạt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nhân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quỹ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đạo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nhất</a:t>
            </a:r>
            <a:r>
              <a:rPr lang="en-US" altLang="zh-CN" sz="2800" dirty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tạo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đám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mây</a:t>
            </a:r>
            <a:r>
              <a:rPr lang="en-US" altLang="zh-CN" sz="2800" dirty="0" smtClean="0">
                <a:solidFill>
                  <a:srgbClr val="660066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electron.</a:t>
            </a:r>
            <a:endParaRPr lang="zh-CN" altLang="en-US" sz="2800" dirty="0">
              <a:solidFill>
                <a:srgbClr val="660066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1" name="Picture 6" descr="Tìm hiểu có bao nhiêu hành tinh trong hệ mặt trời">
            <a:extLst>
              <a:ext uri="{FF2B5EF4-FFF2-40B4-BE49-F238E27FC236}">
                <a16:creationId xmlns="" xmlns:a16="http://schemas.microsoft.com/office/drawing/2014/main" id="{CE068D37-A21D-4F11-A590-20AD3CAA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55" y="1713155"/>
            <a:ext cx="1956592" cy="19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3" y="1713155"/>
            <a:ext cx="1609836" cy="19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3630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 bldLvl="0" autoUpdateAnimBg="0"/>
      <p:bldP spid="12" grpId="1"/>
      <p:bldP spid="28" grpId="0" animBg="1"/>
      <p:bldP spid="22" grpId="0"/>
      <p:bldP spid="23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c023TGp_natural_diagram_v2</Template>
  <TotalTime>2806</TotalTime>
  <Words>1911</Words>
  <Application>Microsoft Office PowerPoint</Application>
  <PresentationFormat>On-screen Show (4:3)</PresentationFormat>
  <Paragraphs>314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Default Design</vt:lpstr>
      <vt:lpstr>1_Office Theme</vt:lpstr>
      <vt:lpstr>Equity</vt:lpstr>
      <vt:lpstr>PowerPoint Presentation</vt:lpstr>
      <vt:lpstr>PowerPoint Presentation</vt:lpstr>
      <vt:lpstr>PowerPoint Presentation</vt:lpstr>
      <vt:lpstr>I. SỰ CHUYỂN ĐỘNG CỦA ELECTRON TRONG NGUYÊN TỬ</vt:lpstr>
      <vt:lpstr>PowerPoint Presentation</vt:lpstr>
      <vt:lpstr>PowerPoint Presentation</vt:lpstr>
      <vt:lpstr>PowerPoint Presentation</vt:lpstr>
      <vt:lpstr>Mô hình hiện đại về nguyên tử</vt:lpstr>
      <vt:lpstr>Sự chuyển động của electron trong nguyên tử:</vt:lpstr>
      <vt:lpstr>I. SỰ CHUYỂN ĐỘNG CỦA ELECTRON TRONG NGUYÊN TỬ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SONY</dc:creator>
  <cp:lastModifiedBy>Admin</cp:lastModifiedBy>
  <cp:revision>349</cp:revision>
  <dcterms:created xsi:type="dcterms:W3CDTF">2019-10-11T04:04:39Z</dcterms:created>
  <dcterms:modified xsi:type="dcterms:W3CDTF">2025-04-24T23:45:28Z</dcterms:modified>
</cp:coreProperties>
</file>