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81" r:id="rId3"/>
  </p:sldMasterIdLst>
  <p:notesMasterIdLst>
    <p:notesMasterId r:id="rId25"/>
  </p:notesMasterIdLst>
  <p:handoutMasterIdLst>
    <p:handoutMasterId r:id="rId26"/>
  </p:handoutMasterIdLst>
  <p:sldIdLst>
    <p:sldId id="520" r:id="rId4"/>
    <p:sldId id="521" r:id="rId5"/>
    <p:sldId id="264" r:id="rId6"/>
    <p:sldId id="338" r:id="rId7"/>
    <p:sldId id="451" r:id="rId8"/>
    <p:sldId id="263" r:id="rId9"/>
    <p:sldId id="265" r:id="rId10"/>
    <p:sldId id="495" r:id="rId11"/>
    <p:sldId id="486" r:id="rId12"/>
    <p:sldId id="485" r:id="rId13"/>
    <p:sldId id="497" r:id="rId14"/>
    <p:sldId id="499" r:id="rId15"/>
    <p:sldId id="503" r:id="rId16"/>
    <p:sldId id="281" r:id="rId17"/>
    <p:sldId id="506" r:id="rId18"/>
    <p:sldId id="509" r:id="rId19"/>
    <p:sldId id="508" r:id="rId20"/>
    <p:sldId id="518" r:id="rId21"/>
    <p:sldId id="504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HP" initials="H" lastIdx="2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308"/>
    <a:srgbClr val="4D0D27"/>
    <a:srgbClr val="5A0074"/>
    <a:srgbClr val="E20A5B"/>
    <a:srgbClr val="51F545"/>
    <a:srgbClr val="0945A5"/>
    <a:srgbClr val="FD0B39"/>
    <a:srgbClr val="49B4FF"/>
    <a:srgbClr val="F93958"/>
    <a:srgbClr val="ED8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32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0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5388F5-A0FB-4CC6-AE49-0252E52855AB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8C8C-F43A-4A5E-9EDF-E294F5264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1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9218C-4A19-426E-9795-C7BC2AAEB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DF36-522A-4C78-94C4-CAC705ECB3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88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904B-B666-42CF-AE5A-1F408FD5CA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98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F79E2-7ADD-432F-B5B1-AF6D64FF1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6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D0C20-E56F-4526-B498-CDB32EC94B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75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26567-EAB5-4D71-AF40-C2FE5CD02C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49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E41D3-6CDC-4738-8F5A-5BCA7A4125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24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E340-9DEA-4479-9F89-8EE5D7E152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11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832E6-EF8E-4764-97E2-89DD54605E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0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D2E81-F7D0-444F-82E0-321C61987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1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BEE21-9FF2-4A96-8139-F25BB0958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39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1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22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14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18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73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01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84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6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81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3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72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3124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3006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2550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756542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4A93E8-A62C-4A29-B720-A9D90CCD441A}" type="slidenum">
              <a:rPr lang="en-US" altLang="vi-VN" smtClean="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 smtClean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0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sz="1000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9A0DB2DC-4C9A-4742-B13C-FB6460FD35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CD0163-83B5-4101-8ACE-7CD9773303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emf"/><Relationship Id="rId5" Type="http://schemas.openxmlformats.org/officeDocument/2006/relationships/image" Target="../media/image17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199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1200" y="1295400"/>
            <a:ext cx="10668000" cy="1752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3300"/>
                </a:solidFill>
                <a:latin typeface="VNI-Times" pitchFamily="2" charset="0"/>
              </a:rPr>
              <a:t>HOÏC SINH LÔÙP 10TB2                                KÍNH CHAØO QUÍ THAÀY COÂ.</a:t>
            </a:r>
          </a:p>
        </p:txBody>
      </p:sp>
    </p:spTree>
    <p:extLst>
      <p:ext uri="{BB962C8B-B14F-4D97-AF65-F5344CB8AC3E}">
        <p14:creationId xmlns:p14="http://schemas.microsoft.com/office/powerpoint/2010/main" val="18969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Oval 69"/>
          <p:cNvSpPr/>
          <p:nvPr/>
        </p:nvSpPr>
        <p:spPr>
          <a:xfrm>
            <a:off x="2136140" y="106172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812415" y="1725930"/>
            <a:ext cx="551180" cy="527050"/>
            <a:chOff x="3879" y="2718"/>
            <a:chExt cx="868" cy="830"/>
          </a:xfrm>
        </p:grpSpPr>
        <p:sp>
          <p:nvSpPr>
            <p:cNvPr id="8208" name="Oval 67"/>
            <p:cNvSpPr/>
            <p:nvPr/>
          </p:nvSpPr>
          <p:spPr>
            <a:xfrm>
              <a:off x="3879" y="2718"/>
              <a:ext cx="869" cy="802"/>
            </a:xfrm>
            <a:prstGeom prst="ellipse">
              <a:avLst/>
            </a:prstGeom>
            <a:solidFill>
              <a:srgbClr val="F93958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8211" name="Text Box 72"/>
            <p:cNvSpPr txBox="1"/>
            <p:nvPr/>
          </p:nvSpPr>
          <p:spPr>
            <a:xfrm>
              <a:off x="3937" y="2726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8217" name="Oval 94"/>
          <p:cNvSpPr/>
          <p:nvPr/>
        </p:nvSpPr>
        <p:spPr>
          <a:xfrm>
            <a:off x="3940175" y="173164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6" name="Oval 69"/>
          <p:cNvSpPr/>
          <p:nvPr/>
        </p:nvSpPr>
        <p:spPr>
          <a:xfrm>
            <a:off x="5139055" y="108458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788025" y="1737360"/>
            <a:ext cx="551815" cy="528320"/>
            <a:chOff x="8565" y="2868"/>
            <a:chExt cx="869" cy="832"/>
          </a:xfrm>
        </p:grpSpPr>
        <p:sp>
          <p:nvSpPr>
            <p:cNvPr id="25" name="Oval 67"/>
            <p:cNvSpPr/>
            <p:nvPr/>
          </p:nvSpPr>
          <p:spPr>
            <a:xfrm>
              <a:off x="8565" y="2898"/>
              <a:ext cx="869" cy="802"/>
            </a:xfrm>
            <a:prstGeom prst="ellipse">
              <a:avLst/>
            </a:prstGeom>
            <a:solidFill>
              <a:srgbClr val="49B4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7" name="Text Box 72"/>
            <p:cNvSpPr txBox="1"/>
            <p:nvPr/>
          </p:nvSpPr>
          <p:spPr>
            <a:xfrm>
              <a:off x="8629" y="2868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28" name="Oval 94"/>
          <p:cNvSpPr/>
          <p:nvPr/>
        </p:nvSpPr>
        <p:spPr>
          <a:xfrm>
            <a:off x="5100320" y="172529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4211320" y="2444115"/>
            <a:ext cx="757555" cy="301625"/>
          </a:xfrm>
          <a:prstGeom prst="rightArrow">
            <a:avLst/>
          </a:prstGeom>
          <a:solidFill>
            <a:srgbClr val="00B0F0"/>
          </a:solidFill>
          <a:ln w="63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8"/>
          <p:cNvSpPr/>
          <p:nvPr/>
        </p:nvSpPr>
        <p:spPr>
          <a:xfrm>
            <a:off x="670560" y="1522730"/>
            <a:ext cx="169862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electron</a:t>
            </a:r>
          </a:p>
        </p:txBody>
      </p:sp>
      <p:sp>
        <p:nvSpPr>
          <p:cNvPr id="3" name="Oval 94"/>
          <p:cNvSpPr/>
          <p:nvPr/>
        </p:nvSpPr>
        <p:spPr>
          <a:xfrm>
            <a:off x="3961765" y="192087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4" name="Oval 94"/>
          <p:cNvSpPr/>
          <p:nvPr/>
        </p:nvSpPr>
        <p:spPr>
          <a:xfrm>
            <a:off x="2073910" y="201866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5" name="Oval 94"/>
          <p:cNvSpPr/>
          <p:nvPr/>
        </p:nvSpPr>
        <p:spPr>
          <a:xfrm>
            <a:off x="2127250" y="221615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" name="Oval 94"/>
          <p:cNvSpPr/>
          <p:nvPr/>
        </p:nvSpPr>
        <p:spPr>
          <a:xfrm>
            <a:off x="5100320" y="192595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7" name="Oval 94"/>
          <p:cNvSpPr/>
          <p:nvPr/>
        </p:nvSpPr>
        <p:spPr>
          <a:xfrm>
            <a:off x="6175375" y="104394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8" name="Oval 94"/>
          <p:cNvSpPr/>
          <p:nvPr/>
        </p:nvSpPr>
        <p:spPr>
          <a:xfrm>
            <a:off x="6367780" y="108458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9" name="Oval 94"/>
          <p:cNvSpPr/>
          <p:nvPr/>
        </p:nvSpPr>
        <p:spPr>
          <a:xfrm>
            <a:off x="6525895" y="276987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0" name="Oval 94"/>
          <p:cNvSpPr/>
          <p:nvPr/>
        </p:nvSpPr>
        <p:spPr>
          <a:xfrm>
            <a:off x="6339840" y="286258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1" name="Rectangle 38"/>
          <p:cNvSpPr/>
          <p:nvPr/>
        </p:nvSpPr>
        <p:spPr>
          <a:xfrm>
            <a:off x="6886575" y="1327150"/>
            <a:ext cx="169862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electron</a:t>
            </a:r>
          </a:p>
        </p:txBody>
      </p:sp>
      <p:sp>
        <p:nvSpPr>
          <p:cNvPr id="130" name="Oval 69"/>
          <p:cNvSpPr/>
          <p:nvPr/>
        </p:nvSpPr>
        <p:spPr>
          <a:xfrm>
            <a:off x="3051175" y="339471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3727450" y="4058920"/>
            <a:ext cx="551180" cy="527050"/>
            <a:chOff x="3879" y="2718"/>
            <a:chExt cx="868" cy="830"/>
          </a:xfrm>
        </p:grpSpPr>
        <p:sp>
          <p:nvSpPr>
            <p:cNvPr id="132" name="Oval 67"/>
            <p:cNvSpPr/>
            <p:nvPr/>
          </p:nvSpPr>
          <p:spPr>
            <a:xfrm>
              <a:off x="3879" y="2718"/>
              <a:ext cx="869" cy="802"/>
            </a:xfrm>
            <a:prstGeom prst="ellipse">
              <a:avLst/>
            </a:prstGeom>
            <a:solidFill>
              <a:srgbClr val="F93958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133" name="Text Box 72"/>
            <p:cNvSpPr txBox="1"/>
            <p:nvPr/>
          </p:nvSpPr>
          <p:spPr>
            <a:xfrm>
              <a:off x="3937" y="2726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34" name="Oval 94"/>
          <p:cNvSpPr/>
          <p:nvPr/>
        </p:nvSpPr>
        <p:spPr>
          <a:xfrm>
            <a:off x="4636135" y="379349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35" name="Oval 94"/>
          <p:cNvSpPr/>
          <p:nvPr/>
        </p:nvSpPr>
        <p:spPr>
          <a:xfrm>
            <a:off x="4636135" y="395922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36" name="Oval 94"/>
          <p:cNvSpPr/>
          <p:nvPr/>
        </p:nvSpPr>
        <p:spPr>
          <a:xfrm>
            <a:off x="3042285" y="454914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37" name="Oval 69"/>
          <p:cNvSpPr/>
          <p:nvPr/>
        </p:nvSpPr>
        <p:spPr>
          <a:xfrm>
            <a:off x="4408170" y="339090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5057140" y="4043680"/>
            <a:ext cx="551815" cy="528320"/>
            <a:chOff x="8565" y="2868"/>
            <a:chExt cx="869" cy="832"/>
          </a:xfrm>
        </p:grpSpPr>
        <p:sp>
          <p:nvSpPr>
            <p:cNvPr id="139" name="Oval 67"/>
            <p:cNvSpPr/>
            <p:nvPr/>
          </p:nvSpPr>
          <p:spPr>
            <a:xfrm>
              <a:off x="8565" y="2898"/>
              <a:ext cx="869" cy="802"/>
            </a:xfrm>
            <a:prstGeom prst="ellipse">
              <a:avLst/>
            </a:prstGeom>
            <a:solidFill>
              <a:srgbClr val="49B4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140" name="Text Box 72"/>
            <p:cNvSpPr txBox="1"/>
            <p:nvPr/>
          </p:nvSpPr>
          <p:spPr>
            <a:xfrm>
              <a:off x="8629" y="2868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41" name="Oval 94"/>
          <p:cNvSpPr/>
          <p:nvPr/>
        </p:nvSpPr>
        <p:spPr>
          <a:xfrm>
            <a:off x="4636135" y="414210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42" name="Oval 94"/>
          <p:cNvSpPr/>
          <p:nvPr/>
        </p:nvSpPr>
        <p:spPr>
          <a:xfrm>
            <a:off x="4636135" y="433451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43" name="Oval 94"/>
          <p:cNvSpPr/>
          <p:nvPr/>
        </p:nvSpPr>
        <p:spPr>
          <a:xfrm>
            <a:off x="5444490" y="335026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44" name="Oval 94"/>
          <p:cNvSpPr/>
          <p:nvPr/>
        </p:nvSpPr>
        <p:spPr>
          <a:xfrm>
            <a:off x="5636895" y="339090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45" name="Oval 94"/>
          <p:cNvSpPr/>
          <p:nvPr/>
        </p:nvSpPr>
        <p:spPr>
          <a:xfrm>
            <a:off x="5795010" y="507619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46" name="Oval 94"/>
          <p:cNvSpPr/>
          <p:nvPr/>
        </p:nvSpPr>
        <p:spPr>
          <a:xfrm>
            <a:off x="5608955" y="516890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83" name="Oval 69"/>
          <p:cNvSpPr/>
          <p:nvPr/>
        </p:nvSpPr>
        <p:spPr>
          <a:xfrm>
            <a:off x="3052445" y="339598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284" name="Group 283"/>
          <p:cNvGrpSpPr/>
          <p:nvPr/>
        </p:nvGrpSpPr>
        <p:grpSpPr>
          <a:xfrm>
            <a:off x="3728720" y="4060190"/>
            <a:ext cx="551180" cy="527050"/>
            <a:chOff x="3879" y="2718"/>
            <a:chExt cx="868" cy="830"/>
          </a:xfrm>
        </p:grpSpPr>
        <p:sp>
          <p:nvSpPr>
            <p:cNvPr id="285" name="Oval 67"/>
            <p:cNvSpPr/>
            <p:nvPr/>
          </p:nvSpPr>
          <p:spPr>
            <a:xfrm>
              <a:off x="3879" y="2718"/>
              <a:ext cx="869" cy="802"/>
            </a:xfrm>
            <a:prstGeom prst="ellipse">
              <a:avLst/>
            </a:prstGeom>
            <a:solidFill>
              <a:srgbClr val="F93958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86" name="Text Box 72"/>
            <p:cNvSpPr txBox="1"/>
            <p:nvPr/>
          </p:nvSpPr>
          <p:spPr>
            <a:xfrm>
              <a:off x="3937" y="2726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87" name="Oval 94"/>
          <p:cNvSpPr/>
          <p:nvPr/>
        </p:nvSpPr>
        <p:spPr>
          <a:xfrm>
            <a:off x="4637405" y="379476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88" name="Oval 94"/>
          <p:cNvSpPr/>
          <p:nvPr/>
        </p:nvSpPr>
        <p:spPr>
          <a:xfrm>
            <a:off x="4637405" y="396049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89" name="Oval 94"/>
          <p:cNvSpPr/>
          <p:nvPr/>
        </p:nvSpPr>
        <p:spPr>
          <a:xfrm>
            <a:off x="3043555" y="455041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0" name="Oval 69"/>
          <p:cNvSpPr/>
          <p:nvPr/>
        </p:nvSpPr>
        <p:spPr>
          <a:xfrm>
            <a:off x="4409440" y="339217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291" name="Group 290"/>
          <p:cNvGrpSpPr/>
          <p:nvPr/>
        </p:nvGrpSpPr>
        <p:grpSpPr>
          <a:xfrm>
            <a:off x="5058410" y="4044950"/>
            <a:ext cx="551815" cy="528320"/>
            <a:chOff x="8565" y="2868"/>
            <a:chExt cx="869" cy="832"/>
          </a:xfrm>
        </p:grpSpPr>
        <p:sp>
          <p:nvSpPr>
            <p:cNvPr id="292" name="Oval 67"/>
            <p:cNvSpPr/>
            <p:nvPr/>
          </p:nvSpPr>
          <p:spPr>
            <a:xfrm>
              <a:off x="8565" y="2898"/>
              <a:ext cx="869" cy="802"/>
            </a:xfrm>
            <a:prstGeom prst="ellipse">
              <a:avLst/>
            </a:prstGeom>
            <a:solidFill>
              <a:srgbClr val="49B4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93" name="Text Box 72"/>
            <p:cNvSpPr txBox="1"/>
            <p:nvPr/>
          </p:nvSpPr>
          <p:spPr>
            <a:xfrm>
              <a:off x="8629" y="2868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294" name="Oval 94"/>
          <p:cNvSpPr/>
          <p:nvPr/>
        </p:nvSpPr>
        <p:spPr>
          <a:xfrm>
            <a:off x="4637405" y="414337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5" name="Oval 94"/>
          <p:cNvSpPr/>
          <p:nvPr/>
        </p:nvSpPr>
        <p:spPr>
          <a:xfrm>
            <a:off x="4637405" y="433578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6" name="Oval 94"/>
          <p:cNvSpPr/>
          <p:nvPr/>
        </p:nvSpPr>
        <p:spPr>
          <a:xfrm>
            <a:off x="5445760" y="335153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7" name="Oval 94"/>
          <p:cNvSpPr/>
          <p:nvPr/>
        </p:nvSpPr>
        <p:spPr>
          <a:xfrm>
            <a:off x="5638165" y="339217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8" name="Oval 94"/>
          <p:cNvSpPr/>
          <p:nvPr/>
        </p:nvSpPr>
        <p:spPr>
          <a:xfrm>
            <a:off x="5796280" y="507746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9" name="Oval 94"/>
          <p:cNvSpPr/>
          <p:nvPr/>
        </p:nvSpPr>
        <p:spPr>
          <a:xfrm>
            <a:off x="5610225" y="517017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0" name="Oval 69"/>
          <p:cNvSpPr/>
          <p:nvPr/>
        </p:nvSpPr>
        <p:spPr>
          <a:xfrm>
            <a:off x="7995285" y="277368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301" name="Group 300"/>
          <p:cNvGrpSpPr/>
          <p:nvPr/>
        </p:nvGrpSpPr>
        <p:grpSpPr>
          <a:xfrm>
            <a:off x="8671560" y="3437890"/>
            <a:ext cx="551180" cy="527050"/>
            <a:chOff x="3879" y="2718"/>
            <a:chExt cx="868" cy="830"/>
          </a:xfrm>
        </p:grpSpPr>
        <p:sp>
          <p:nvSpPr>
            <p:cNvPr id="302" name="Oval 67"/>
            <p:cNvSpPr/>
            <p:nvPr/>
          </p:nvSpPr>
          <p:spPr>
            <a:xfrm>
              <a:off x="3879" y="2718"/>
              <a:ext cx="869" cy="802"/>
            </a:xfrm>
            <a:prstGeom prst="ellipse">
              <a:avLst/>
            </a:prstGeom>
            <a:solidFill>
              <a:srgbClr val="F93958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303" name="Text Box 72"/>
            <p:cNvSpPr txBox="1"/>
            <p:nvPr/>
          </p:nvSpPr>
          <p:spPr>
            <a:xfrm>
              <a:off x="3937" y="2726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304" name="Oval 94"/>
          <p:cNvSpPr/>
          <p:nvPr/>
        </p:nvSpPr>
        <p:spPr>
          <a:xfrm>
            <a:off x="9580245" y="317246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5" name="Oval 94"/>
          <p:cNvSpPr/>
          <p:nvPr/>
        </p:nvSpPr>
        <p:spPr>
          <a:xfrm>
            <a:off x="9580245" y="333819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6" name="Oval 94"/>
          <p:cNvSpPr/>
          <p:nvPr/>
        </p:nvSpPr>
        <p:spPr>
          <a:xfrm>
            <a:off x="7986395" y="392811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7" name="Oval 69"/>
          <p:cNvSpPr/>
          <p:nvPr/>
        </p:nvSpPr>
        <p:spPr>
          <a:xfrm>
            <a:off x="9352280" y="276987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10001250" y="3422650"/>
            <a:ext cx="551815" cy="528320"/>
            <a:chOff x="8565" y="2868"/>
            <a:chExt cx="869" cy="832"/>
          </a:xfrm>
        </p:grpSpPr>
        <p:sp>
          <p:nvSpPr>
            <p:cNvPr id="309" name="Oval 67"/>
            <p:cNvSpPr/>
            <p:nvPr/>
          </p:nvSpPr>
          <p:spPr>
            <a:xfrm>
              <a:off x="8565" y="2898"/>
              <a:ext cx="869" cy="802"/>
            </a:xfrm>
            <a:prstGeom prst="ellipse">
              <a:avLst/>
            </a:prstGeom>
            <a:solidFill>
              <a:srgbClr val="49B4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310" name="Text Box 72"/>
            <p:cNvSpPr txBox="1"/>
            <p:nvPr/>
          </p:nvSpPr>
          <p:spPr>
            <a:xfrm>
              <a:off x="8629" y="2868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311" name="Oval 94"/>
          <p:cNvSpPr/>
          <p:nvPr/>
        </p:nvSpPr>
        <p:spPr>
          <a:xfrm>
            <a:off x="9580245" y="352107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2" name="Oval 94"/>
          <p:cNvSpPr/>
          <p:nvPr/>
        </p:nvSpPr>
        <p:spPr>
          <a:xfrm>
            <a:off x="9580245" y="371348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3" name="Oval 94"/>
          <p:cNvSpPr/>
          <p:nvPr/>
        </p:nvSpPr>
        <p:spPr>
          <a:xfrm>
            <a:off x="10388600" y="272923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4" name="Oval 94"/>
          <p:cNvSpPr/>
          <p:nvPr/>
        </p:nvSpPr>
        <p:spPr>
          <a:xfrm>
            <a:off x="10581005" y="276987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5" name="Oval 94"/>
          <p:cNvSpPr/>
          <p:nvPr/>
        </p:nvSpPr>
        <p:spPr>
          <a:xfrm>
            <a:off x="10739120" y="445516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6" name="Oval 94"/>
          <p:cNvSpPr/>
          <p:nvPr/>
        </p:nvSpPr>
        <p:spPr>
          <a:xfrm>
            <a:off x="10553065" y="454787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8" name="Oval 94"/>
          <p:cNvSpPr/>
          <p:nvPr/>
        </p:nvSpPr>
        <p:spPr>
          <a:xfrm>
            <a:off x="2987040" y="438404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19" name="Oval 94"/>
          <p:cNvSpPr/>
          <p:nvPr/>
        </p:nvSpPr>
        <p:spPr>
          <a:xfrm>
            <a:off x="7945755" y="375158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20" name="Rectangle 38"/>
          <p:cNvSpPr/>
          <p:nvPr/>
        </p:nvSpPr>
        <p:spPr>
          <a:xfrm>
            <a:off x="1415415" y="4250690"/>
            <a:ext cx="169862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electron</a:t>
            </a:r>
          </a:p>
        </p:txBody>
      </p:sp>
      <p:sp>
        <p:nvSpPr>
          <p:cNvPr id="322" name="Rectangle 38"/>
          <p:cNvSpPr/>
          <p:nvPr/>
        </p:nvSpPr>
        <p:spPr>
          <a:xfrm>
            <a:off x="6066155" y="4775835"/>
            <a:ext cx="169862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electron</a:t>
            </a:r>
          </a:p>
        </p:txBody>
      </p:sp>
      <p:sp>
        <p:nvSpPr>
          <p:cNvPr id="327" name="Right Arrow 326"/>
          <p:cNvSpPr/>
          <p:nvPr/>
        </p:nvSpPr>
        <p:spPr>
          <a:xfrm>
            <a:off x="6416675" y="3992880"/>
            <a:ext cx="1348105" cy="341630"/>
          </a:xfrm>
          <a:prstGeom prst="rightArrow">
            <a:avLst/>
          </a:prstGeom>
          <a:solidFill>
            <a:srgbClr val="00B0F0"/>
          </a:solidFill>
          <a:ln w="63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 Box 130"/>
          <p:cNvSpPr txBox="1">
            <a:spLocks noChangeArrowheads="1"/>
          </p:cNvSpPr>
          <p:nvPr/>
        </p:nvSpPr>
        <p:spPr bwMode="auto">
          <a:xfrm>
            <a:off x="8509000" y="4713605"/>
            <a:ext cx="76200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35" name="Text Box 131"/>
          <p:cNvSpPr txBox="1">
            <a:spLocks noChangeArrowheads="1"/>
          </p:cNvSpPr>
          <p:nvPr/>
        </p:nvSpPr>
        <p:spPr bwMode="auto">
          <a:xfrm>
            <a:off x="9378950" y="4708525"/>
            <a:ext cx="83820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6" name="Line 134"/>
          <p:cNvSpPr>
            <a:spLocks noChangeShapeType="1"/>
          </p:cNvSpPr>
          <p:nvPr/>
        </p:nvSpPr>
        <p:spPr bwMode="auto">
          <a:xfrm>
            <a:off x="9093200" y="507365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</p:spPr>
        <p:txBody>
          <a:bodyPr/>
          <a:lstStyle/>
          <a:p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Line 134"/>
          <p:cNvSpPr>
            <a:spLocks noChangeShapeType="1"/>
          </p:cNvSpPr>
          <p:nvPr/>
        </p:nvSpPr>
        <p:spPr bwMode="auto">
          <a:xfrm>
            <a:off x="9094470" y="5240655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</p:spPr>
        <p:txBody>
          <a:bodyPr/>
          <a:lstStyle/>
          <a:p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Rectangle 38"/>
          <p:cNvSpPr/>
          <p:nvPr/>
        </p:nvSpPr>
        <p:spPr>
          <a:xfrm>
            <a:off x="7697470" y="5572125"/>
            <a:ext cx="4060941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LK đôi CHT, 1LK </a:t>
            </a:r>
            <a:r>
              <a:rPr kumimoji="0" lang="en-US" altLang="vi-VN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9" name="Line 134"/>
          <p:cNvSpPr>
            <a:spLocks noChangeShapeType="1"/>
          </p:cNvSpPr>
          <p:nvPr/>
        </p:nvSpPr>
        <p:spPr bwMode="auto">
          <a:xfrm flipV="1">
            <a:off x="9019540" y="4928235"/>
            <a:ext cx="375923" cy="0"/>
          </a:xfrm>
          <a:prstGeom prst="line">
            <a:avLst/>
          </a:prstGeom>
          <a:noFill/>
          <a:ln w="41275">
            <a:solidFill>
              <a:schemeClr val="tx1"/>
            </a:solidFill>
            <a:miter lim="800000"/>
            <a:headEnd type="arrow"/>
          </a:ln>
        </p:spPr>
        <p:txBody>
          <a:bodyPr/>
          <a:lstStyle/>
          <a:p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HÌNH THÀNH LIÊN KẾT CO</a:t>
            </a:r>
          </a:p>
        </p:txBody>
      </p:sp>
      <p:grpSp>
        <p:nvGrpSpPr>
          <p:cNvPr id="341" name="Group 340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2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4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6" name="Group 345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7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1" name="Rectangle 38"/>
          <p:cNvSpPr/>
          <p:nvPr/>
        </p:nvSpPr>
        <p:spPr>
          <a:xfrm>
            <a:off x="8054340" y="2259330"/>
            <a:ext cx="152590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FD0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tắc octet</a:t>
            </a:r>
          </a:p>
        </p:txBody>
      </p:sp>
      <p:sp>
        <p:nvSpPr>
          <p:cNvPr id="352" name="Rectangle 38"/>
          <p:cNvSpPr/>
          <p:nvPr/>
        </p:nvSpPr>
        <p:spPr>
          <a:xfrm>
            <a:off x="9580245" y="2235200"/>
            <a:ext cx="152590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FD0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tắc octet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1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1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1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12963 L 0.00833333 0.00425926 L 0.0177604 0.00638889 L 0.0307813 0.00842593 L 0.0438021 0.0105556 L 0.0544792 0.0148148 L 0.0675 0.0189815 L 0.0817188 0.0232407 L 0.0958854 0.029537 L 0.111302 0.031574 L 0.127865 0.0337037 L 0.143229 0.0358333 L 0.16099 0.0379629 L 0.176406 0.0379629 L 0.191771 0.0379629 L 0.209531 0.0379629 L 0.22375 0.0379629 L 0.235573 0.0358333 L 0.248594 0.031574 L 0.261615 0.0274074 L 0.273438 0.0232407 L 0.279375 0.0189815 L 0.287656 0.0148148 L 0.29474 0.00842593 L 0.300677 0.00425926 L 0.311354 -0.00416667 L 0.31724 -0.0062963 L 0.325521 -0.0125926 L 0.333802 -0.0210185 L 0.33974 -0.0251852 L 0.346823 -0.0314815 L 0.35276 -0.0420371 L 0.359844 -0.0546297 L 0.365781 -0.0610185 L 0.372865 -0.0651852 L 0.38 -0.0714815 L 0.388281 -0.0736111 L 0.394219 -0.0777778 L 0.400104 -0.0799074 L 0.406042 -0.0883334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0" y="-2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2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2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2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2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3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3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3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333 0.00212963 L 0.0177604 0.00425926 L 0.0307813 0.0062963 L 0.0438021 0.00842593 L 0.0544792 0.0126852 L 0.0675 0.0168519 L 0.0817188 0.0211111 L 0.0958854 0.0274074 L 0.111302 0.0294444 L 0.127865 0.0315741 L 0.143229 0.0337037 L 0.16099 0.0358333 L 0.176406 0.0358333 L 0.191771 0.0358333 L 0.209531 0.0358333 L 0.22375 0.0358333 L 0.235573 0.0337037 L 0.248594 0.0294444 L 0.261615 0.0252778 L 0.273438 0.0211111 L 0.279375 0.0168519 L 0.287656 0.0126852 L 0.29474 0.0062963 L 0.300677 0.00212963 L 0.311354 -0.0062963 L 0.31724 -0.00842593 L 0.325521 -0.0147222 L 0.333802 -0.0231481 L 0.33974 -0.0273148 L 0.346823 -0.0336111 L 0.35276 -0.0441667 L 0.359844 -0.0567593 L 0.365781 -0.0631481 L 0.372865 -0.0673148 L 0.38 -0.0736111 L 0.388281 -0.0757407 L 0.394219 -0.0799074 L 0.400104 -0.082037 L 0.406042 -0.090463 " pathEditMode="relative" ptsTypes="">
                                      <p:cBhvr>
                                        <p:cTn id="3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345e-05 2.4881e-05 L -0.0335957 2.4881e-05 C -0.0486573 2.4881e-05 -0.0672154 0.0469704 -0.0672154 0.0850712 L -0.0672154 0.170117 " pathEditMode="relative" rAng="0" ptsTypes="">
                                      <p:cBhvr>
                                        <p:cTn id="111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85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25e-05 -7.76493e-05 L -0.0407474 -7.76493e-05 C -0.0589941 -7.76493e-05 -0.0814765 0.0520812 -0.0814765 0.0944131 L -0.0814765 0.188903 " pathEditMode="relative" rAng="0" ptsTypes="">
                                      <p:cBhvr>
                                        <p:cTn id="113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94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6843e-05 -4.07366e-05 L 0.0178773 -4.07366e-05 C 0.0258806 -4.07366e-05 0.0357419 -0.0350007 0.0357419 -0.0633741 L 0.0357419 -0.126707 " pathEditMode="relative" rAng="0" ptsTypes="">
                                      <p:cBhvr>
                                        <p:cTn id="115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63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9463e-06 9.16953e-06 L 0.0255523 9.16953e-06 C 0.0369973 9.16953e-06 0.0510992 -0.0302997 0.0510992 -0.0548982 L 0.0510992 -0.109806 " pathEditMode="relative" rAng="0" ptsTypes="">
                                      <p:cBhvr>
                                        <p:cTn id="117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ldLvl="0" animBg="1"/>
      <p:bldP spid="130" grpId="1" bldLvl="0" animBg="1"/>
      <p:bldP spid="134" grpId="0" bldLvl="0" animBg="1"/>
      <p:bldP spid="134" grpId="1" bldLvl="0" animBg="1"/>
      <p:bldP spid="135" grpId="0" bldLvl="0" animBg="1"/>
      <p:bldP spid="135" grpId="1" bldLvl="0" animBg="1"/>
      <p:bldP spid="136" grpId="0" bldLvl="0" animBg="1"/>
      <p:bldP spid="136" grpId="1" bldLvl="0" animBg="1"/>
      <p:bldP spid="137" grpId="0" bldLvl="0" animBg="1"/>
      <p:bldP spid="137" grpId="1" bldLvl="0" animBg="1"/>
      <p:bldP spid="141" grpId="0" bldLvl="0" animBg="1"/>
      <p:bldP spid="141" grpId="1" bldLvl="0" animBg="1"/>
      <p:bldP spid="142" grpId="0" bldLvl="0" animBg="1"/>
      <p:bldP spid="142" grpId="1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300" grpId="1" bldLvl="0" animBg="1"/>
      <p:bldP spid="304" grpId="1" bldLvl="0" animBg="1"/>
      <p:bldP spid="305" grpId="1" bldLvl="0" animBg="1"/>
      <p:bldP spid="306" grpId="1" bldLvl="0" animBg="1"/>
      <p:bldP spid="307" grpId="1" bldLvl="0" animBg="1"/>
      <p:bldP spid="311" grpId="1" bldLvl="0" animBg="1"/>
      <p:bldP spid="312" grpId="1" bldLvl="0" animBg="1"/>
      <p:bldP spid="313" grpId="0" bldLvl="0" animBg="1"/>
      <p:bldP spid="313" grpId="2" bldLvl="0" animBg="1"/>
      <p:bldP spid="314" grpId="0" bldLvl="0" animBg="1"/>
      <p:bldP spid="314" grpId="2" bldLvl="0" animBg="1"/>
      <p:bldP spid="315" grpId="0" bldLvl="0" animBg="1"/>
      <p:bldP spid="315" grpId="2" bldLvl="0" animBg="1"/>
      <p:bldP spid="316" grpId="0" bldLvl="0" animBg="1"/>
      <p:bldP spid="316" grpId="2" bldLvl="0" animBg="1"/>
      <p:bldP spid="319" grpId="0" bldLvl="0" animBg="1"/>
      <p:bldP spid="320" grpId="0" animBg="1"/>
      <p:bldP spid="322" grpId="0" animBg="1"/>
      <p:bldP spid="327" grpId="0" bldLvl="0" animBg="1"/>
      <p:bldP spid="334" grpId="0"/>
      <p:bldP spid="335" grpId="0"/>
      <p:bldP spid="338" grpId="0" bldLvl="0" animBg="1"/>
      <p:bldP spid="351" grpId="0" bldLvl="0" animBg="1"/>
      <p:bldP spid="35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39"/>
          <p:cNvGraphicFramePr/>
          <p:nvPr>
            <p:extLst>
              <p:ext uri="{D42A27DB-BD31-4B8C-83A1-F6EECF244321}">
                <p14:modId xmlns:p14="http://schemas.microsoft.com/office/powerpoint/2010/main" val="2011633032"/>
              </p:ext>
            </p:extLst>
          </p:nvPr>
        </p:nvGraphicFramePr>
        <p:xfrm>
          <a:off x="666750" y="363855"/>
          <a:ext cx="10712450" cy="6158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5710"/>
                <a:gridCol w="4955540"/>
                <a:gridCol w="2282190"/>
                <a:gridCol w="2239010"/>
              </a:tblGrid>
              <a:tr h="11677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ion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hình thành liên kết – CT e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Lewis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0880">
                <a:tc>
                  <a:txBody>
                    <a:bodyPr/>
                    <a:lstStyle/>
                    <a:p>
                      <a:pPr indent="0" algn="ctr">
                        <a:lnSpc>
                          <a:spcPct val="34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800" b="0" baseline="30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4435">
                <a:tc>
                  <a:txBody>
                    <a:bodyPr/>
                    <a:lstStyle/>
                    <a:p>
                      <a:pPr indent="0" algn="ctr">
                        <a:lnSpc>
                          <a:spcPct val="24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</a:p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28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en-US" sz="28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26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b="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800" b="0" baseline="30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36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430000"/>
                        </a:lnSpc>
                        <a:buNone/>
                      </a:pP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6711" name="Group 156710"/>
          <p:cNvGrpSpPr/>
          <p:nvPr/>
        </p:nvGrpSpPr>
        <p:grpSpPr>
          <a:xfrm>
            <a:off x="1889126" y="2017713"/>
            <a:ext cx="1997076" cy="561975"/>
            <a:chOff x="1122" y="3381"/>
            <a:chExt cx="1258" cy="354"/>
          </a:xfrm>
        </p:grpSpPr>
        <p:grpSp>
          <p:nvGrpSpPr>
            <p:cNvPr id="156712" name="Group 156711"/>
            <p:cNvGrpSpPr/>
            <p:nvPr/>
          </p:nvGrpSpPr>
          <p:grpSpPr>
            <a:xfrm>
              <a:off x="1384" y="3381"/>
              <a:ext cx="377" cy="349"/>
              <a:chOff x="4192" y="2197"/>
              <a:chExt cx="377" cy="349"/>
            </a:xfrm>
          </p:grpSpPr>
          <p:sp>
            <p:nvSpPr>
              <p:cNvPr id="156713" name="Text Box 156712"/>
              <p:cNvSpPr txBox="1"/>
              <p:nvPr/>
            </p:nvSpPr>
            <p:spPr>
              <a:xfrm>
                <a:off x="4192" y="2197"/>
                <a:ext cx="37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156714" name="Oval 156713"/>
              <p:cNvSpPr/>
              <p:nvPr/>
            </p:nvSpPr>
            <p:spPr>
              <a:xfrm>
                <a:off x="4223" y="234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5" name="Oval 156714"/>
              <p:cNvSpPr/>
              <p:nvPr/>
            </p:nvSpPr>
            <p:spPr>
              <a:xfrm>
                <a:off x="4226" y="2418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6" name="Oval 156715"/>
              <p:cNvSpPr/>
              <p:nvPr/>
            </p:nvSpPr>
            <p:spPr>
              <a:xfrm>
                <a:off x="4311" y="2217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7" name="Oval 156716"/>
              <p:cNvSpPr/>
              <p:nvPr/>
            </p:nvSpPr>
            <p:spPr>
              <a:xfrm>
                <a:off x="4416" y="2217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8" name="Oval 156717"/>
              <p:cNvSpPr/>
              <p:nvPr/>
            </p:nvSpPr>
            <p:spPr>
              <a:xfrm>
                <a:off x="4505" y="232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9" name="Oval 156718"/>
              <p:cNvSpPr/>
              <p:nvPr/>
            </p:nvSpPr>
            <p:spPr>
              <a:xfrm>
                <a:off x="4501" y="2410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20" name="Oval 156719"/>
              <p:cNvSpPr/>
              <p:nvPr/>
            </p:nvSpPr>
            <p:spPr>
              <a:xfrm>
                <a:off x="4302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21" name="Oval 156720"/>
              <p:cNvSpPr/>
              <p:nvPr/>
            </p:nvSpPr>
            <p:spPr>
              <a:xfrm>
                <a:off x="4407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6722" name="Text Box 156721"/>
            <p:cNvSpPr txBox="1"/>
            <p:nvPr/>
          </p:nvSpPr>
          <p:spPr>
            <a:xfrm>
              <a:off x="1725" y="3395"/>
              <a:ext cx="2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6723" name="Text Box 156722"/>
            <p:cNvSpPr txBox="1"/>
            <p:nvPr/>
          </p:nvSpPr>
          <p:spPr>
            <a:xfrm>
              <a:off x="1122" y="3406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51" name="Text Box 50"/>
            <p:cNvSpPr txBox="1"/>
            <p:nvPr/>
          </p:nvSpPr>
          <p:spPr>
            <a:xfrm>
              <a:off x="2044" y="3399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</p:grpSp>
      <p:sp>
        <p:nvSpPr>
          <p:cNvPr id="52" name="Text Box 51"/>
          <p:cNvSpPr txBox="1"/>
          <p:nvPr/>
        </p:nvSpPr>
        <p:spPr>
          <a:xfrm>
            <a:off x="3728403" y="2049463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3952875" y="1850073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240530" y="2316480"/>
            <a:ext cx="516890" cy="1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4963795" y="1448118"/>
            <a:ext cx="2114550" cy="1655764"/>
            <a:chOff x="1092" y="3017"/>
            <a:chExt cx="1332" cy="1043"/>
          </a:xfrm>
        </p:grpSpPr>
        <p:grpSp>
          <p:nvGrpSpPr>
            <p:cNvPr id="56" name="Group 55"/>
            <p:cNvGrpSpPr/>
            <p:nvPr/>
          </p:nvGrpSpPr>
          <p:grpSpPr>
            <a:xfrm>
              <a:off x="1403" y="3397"/>
              <a:ext cx="432" cy="333"/>
              <a:chOff x="4211" y="2213"/>
              <a:chExt cx="432" cy="333"/>
            </a:xfrm>
          </p:grpSpPr>
          <p:sp>
            <p:nvSpPr>
              <p:cNvPr id="57" name="Text Box 56"/>
              <p:cNvSpPr txBox="1"/>
              <p:nvPr/>
            </p:nvSpPr>
            <p:spPr>
              <a:xfrm>
                <a:off x="4256" y="2213"/>
                <a:ext cx="38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213" y="235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11" y="2448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340" y="222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434" y="222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20" y="234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522" y="244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320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434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65"/>
            <p:cNvSpPr txBox="1"/>
            <p:nvPr/>
          </p:nvSpPr>
          <p:spPr>
            <a:xfrm>
              <a:off x="1824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7" name="Text Box 66"/>
            <p:cNvSpPr txBox="1"/>
            <p:nvPr/>
          </p:nvSpPr>
          <p:spPr>
            <a:xfrm>
              <a:off x="1092" y="342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2088" y="3017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  <p:sp>
          <p:nvSpPr>
            <p:cNvPr id="69" name="Text Box 68"/>
            <p:cNvSpPr txBox="1"/>
            <p:nvPr/>
          </p:nvSpPr>
          <p:spPr>
            <a:xfrm>
              <a:off x="1456" y="373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70" name="Double Bracket 69"/>
          <p:cNvSpPr/>
          <p:nvPr/>
        </p:nvSpPr>
        <p:spPr>
          <a:xfrm>
            <a:off x="4948555" y="1763395"/>
            <a:ext cx="1676400" cy="121920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7044056" y="1807528"/>
            <a:ext cx="1917700" cy="561976"/>
            <a:chOff x="1024" y="3395"/>
            <a:chExt cx="1208" cy="354"/>
          </a:xfrm>
        </p:grpSpPr>
        <p:sp>
          <p:nvSpPr>
            <p:cNvPr id="72" name="Text Box 71"/>
            <p:cNvSpPr txBox="1"/>
            <p:nvPr/>
          </p:nvSpPr>
          <p:spPr>
            <a:xfrm>
              <a:off x="1475" y="3411"/>
              <a:ext cx="29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73" name="Text Box 72"/>
            <p:cNvSpPr txBox="1"/>
            <p:nvPr/>
          </p:nvSpPr>
          <p:spPr>
            <a:xfrm>
              <a:off x="1896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74" name="Text Box 73"/>
            <p:cNvSpPr txBox="1"/>
            <p:nvPr/>
          </p:nvSpPr>
          <p:spPr>
            <a:xfrm>
              <a:off x="1024" y="3420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75" name="Text Box 74"/>
          <p:cNvSpPr txBox="1"/>
          <p:nvPr/>
        </p:nvSpPr>
        <p:spPr>
          <a:xfrm>
            <a:off x="7759700" y="2519045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6" name="Double Bracket 75"/>
          <p:cNvSpPr/>
          <p:nvPr/>
        </p:nvSpPr>
        <p:spPr>
          <a:xfrm>
            <a:off x="6986905" y="1818005"/>
            <a:ext cx="1933575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7472045" y="2126615"/>
            <a:ext cx="314328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8158480" y="2109470"/>
            <a:ext cx="379095" cy="635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7912100" y="1847851"/>
            <a:ext cx="50800" cy="50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8064500" y="1847851"/>
            <a:ext cx="50800" cy="50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9179561" y="1738948"/>
            <a:ext cx="2032000" cy="547688"/>
            <a:chOff x="988" y="3395"/>
            <a:chExt cx="1280" cy="345"/>
          </a:xfrm>
        </p:grpSpPr>
        <p:sp>
          <p:nvSpPr>
            <p:cNvPr id="89" name="Text Box 88"/>
            <p:cNvSpPr txBox="1"/>
            <p:nvPr/>
          </p:nvSpPr>
          <p:spPr>
            <a:xfrm>
              <a:off x="1475" y="3411"/>
              <a:ext cx="29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98" name="Text Box 97"/>
            <p:cNvSpPr txBox="1"/>
            <p:nvPr/>
          </p:nvSpPr>
          <p:spPr>
            <a:xfrm>
              <a:off x="1932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9" name="Text Box 98"/>
            <p:cNvSpPr txBox="1"/>
            <p:nvPr/>
          </p:nvSpPr>
          <p:spPr>
            <a:xfrm>
              <a:off x="988" y="341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9994265" y="2519045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01" name="Double Bracket 100"/>
          <p:cNvSpPr/>
          <p:nvPr/>
        </p:nvSpPr>
        <p:spPr>
          <a:xfrm>
            <a:off x="9277350" y="1734185"/>
            <a:ext cx="1861820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5" name="Text Box 104"/>
          <p:cNvSpPr txBox="1"/>
          <p:nvPr/>
        </p:nvSpPr>
        <p:spPr>
          <a:xfrm>
            <a:off x="10984865" y="1522413"/>
            <a:ext cx="53340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10177145" y="2193925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9720580" y="2056765"/>
            <a:ext cx="314328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10379075" y="2053590"/>
            <a:ext cx="379095" cy="635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2530158" y="3414713"/>
            <a:ext cx="1230313" cy="736601"/>
            <a:chOff x="1365" y="3285"/>
            <a:chExt cx="775" cy="464"/>
          </a:xfrm>
        </p:grpSpPr>
        <p:grpSp>
          <p:nvGrpSpPr>
            <p:cNvPr id="84" name="Group 83"/>
            <p:cNvGrpSpPr/>
            <p:nvPr/>
          </p:nvGrpSpPr>
          <p:grpSpPr>
            <a:xfrm>
              <a:off x="1365" y="3285"/>
              <a:ext cx="388" cy="464"/>
              <a:chOff x="4173" y="2101"/>
              <a:chExt cx="388" cy="464"/>
            </a:xfrm>
          </p:grpSpPr>
          <p:sp>
            <p:nvSpPr>
              <p:cNvPr id="85" name="Text Box 84"/>
              <p:cNvSpPr txBox="1"/>
              <p:nvPr/>
            </p:nvSpPr>
            <p:spPr>
              <a:xfrm>
                <a:off x="4173" y="2101"/>
                <a:ext cx="388" cy="4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173" y="235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320" y="220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386" y="220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512" y="232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320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386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4" name="Text Box 93"/>
            <p:cNvSpPr txBox="1"/>
            <p:nvPr/>
          </p:nvSpPr>
          <p:spPr>
            <a:xfrm>
              <a:off x="1804" y="3392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</p:grpSp>
      <p:cxnSp>
        <p:nvCxnSpPr>
          <p:cNvPr id="95" name="Straight Arrow Connector 94"/>
          <p:cNvCxnSpPr/>
          <p:nvPr/>
        </p:nvCxnSpPr>
        <p:spPr>
          <a:xfrm>
            <a:off x="4311015" y="3816350"/>
            <a:ext cx="516890" cy="1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3525838" y="3508375"/>
            <a:ext cx="615950" cy="608013"/>
            <a:chOff x="4202" y="2211"/>
            <a:chExt cx="388" cy="383"/>
          </a:xfrm>
        </p:grpSpPr>
        <p:sp>
          <p:nvSpPr>
            <p:cNvPr id="97" name="Text Box 96"/>
            <p:cNvSpPr txBox="1"/>
            <p:nvPr/>
          </p:nvSpPr>
          <p:spPr>
            <a:xfrm>
              <a:off x="4202" y="2211"/>
              <a:ext cx="388" cy="3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</a:pP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4397" y="2256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4512" y="2370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4515" y="2440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386" y="2562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820603" y="3415030"/>
            <a:ext cx="666750" cy="736600"/>
            <a:chOff x="4185" y="2076"/>
            <a:chExt cx="420" cy="464"/>
          </a:xfrm>
        </p:grpSpPr>
        <p:sp>
          <p:nvSpPr>
            <p:cNvPr id="111" name="Text Box 110"/>
            <p:cNvSpPr txBox="1"/>
            <p:nvPr/>
          </p:nvSpPr>
          <p:spPr>
            <a:xfrm>
              <a:off x="4185" y="2076"/>
              <a:ext cx="388" cy="4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4512" y="2234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320" y="2208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4386" y="2208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512" y="2322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512" y="2407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573" y="2234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5414646" y="3569018"/>
            <a:ext cx="615950" cy="522288"/>
            <a:chOff x="4227" y="2260"/>
            <a:chExt cx="388" cy="329"/>
          </a:xfrm>
        </p:grpSpPr>
        <p:sp>
          <p:nvSpPr>
            <p:cNvPr id="119" name="Text Box 118"/>
            <p:cNvSpPr txBox="1"/>
            <p:nvPr/>
          </p:nvSpPr>
          <p:spPr>
            <a:xfrm>
              <a:off x="4227" y="2260"/>
              <a:ext cx="38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</a:pP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4231" y="2402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512" y="2370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515" y="2440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231" y="2494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7143433" y="3509010"/>
            <a:ext cx="615950" cy="736600"/>
            <a:chOff x="4185" y="2076"/>
            <a:chExt cx="388" cy="464"/>
          </a:xfrm>
        </p:grpSpPr>
        <p:sp>
          <p:nvSpPr>
            <p:cNvPr id="125" name="Text Box 124"/>
            <p:cNvSpPr txBox="1"/>
            <p:nvPr/>
          </p:nvSpPr>
          <p:spPr>
            <a:xfrm>
              <a:off x="4185" y="2076"/>
              <a:ext cx="388" cy="4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126" name="Oval 125"/>
            <p:cNvSpPr/>
            <p:nvPr/>
          </p:nvSpPr>
          <p:spPr>
            <a:xfrm>
              <a:off x="4320" y="2208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4386" y="2208"/>
              <a:ext cx="32" cy="32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759701" y="3675380"/>
            <a:ext cx="615950" cy="522288"/>
            <a:chOff x="4183" y="2269"/>
            <a:chExt cx="388" cy="329"/>
          </a:xfrm>
        </p:grpSpPr>
        <p:sp>
          <p:nvSpPr>
            <p:cNvPr id="129" name="Text Box 128"/>
            <p:cNvSpPr txBox="1"/>
            <p:nvPr/>
          </p:nvSpPr>
          <p:spPr>
            <a:xfrm>
              <a:off x="4183" y="2269"/>
              <a:ext cx="38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</a:pPr>
              <a:r>
                <a:rPr lang="en-US"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0" name="Oval 129"/>
            <p:cNvSpPr/>
            <p:nvPr/>
          </p:nvSpPr>
          <p:spPr>
            <a:xfrm>
              <a:off x="4512" y="2370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515" y="2440"/>
              <a:ext cx="32" cy="3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3" name="Straight Arrow Connector 132"/>
          <p:cNvCxnSpPr/>
          <p:nvPr/>
        </p:nvCxnSpPr>
        <p:spPr>
          <a:xfrm flipH="1" flipV="1">
            <a:off x="7630160" y="3903345"/>
            <a:ext cx="260985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 flipV="1">
            <a:off x="7630160" y="4021455"/>
            <a:ext cx="260985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134"/>
          <p:cNvSpPr txBox="1"/>
          <p:nvPr/>
        </p:nvSpPr>
        <p:spPr>
          <a:xfrm>
            <a:off x="9474835" y="3478530"/>
            <a:ext cx="615950" cy="736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sp>
        <p:nvSpPr>
          <p:cNvPr id="136" name="Text Box 135"/>
          <p:cNvSpPr txBox="1"/>
          <p:nvPr/>
        </p:nvSpPr>
        <p:spPr>
          <a:xfrm>
            <a:off x="10090785" y="3644900"/>
            <a:ext cx="615950" cy="5226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9961245" y="3738880"/>
            <a:ext cx="3048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 flipV="1">
            <a:off x="9961245" y="3872865"/>
            <a:ext cx="260985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 flipV="1">
            <a:off x="9961245" y="3990975"/>
            <a:ext cx="260985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 Box 139"/>
          <p:cNvSpPr txBox="1"/>
          <p:nvPr/>
        </p:nvSpPr>
        <p:spPr>
          <a:xfrm>
            <a:off x="3752533" y="5191443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1" name="Text Box 140"/>
          <p:cNvSpPr txBox="1"/>
          <p:nvPr/>
        </p:nvSpPr>
        <p:spPr>
          <a:xfrm>
            <a:off x="4012565" y="5029518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4386580" y="5412105"/>
            <a:ext cx="516890" cy="1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2005013" y="5193031"/>
            <a:ext cx="1419225" cy="1031876"/>
            <a:chOff x="1159" y="3388"/>
            <a:chExt cx="894" cy="650"/>
          </a:xfrm>
        </p:grpSpPr>
        <p:grpSp>
          <p:nvGrpSpPr>
            <p:cNvPr id="144" name="Group 143"/>
            <p:cNvGrpSpPr/>
            <p:nvPr/>
          </p:nvGrpSpPr>
          <p:grpSpPr>
            <a:xfrm>
              <a:off x="1422" y="3395"/>
              <a:ext cx="340" cy="335"/>
              <a:chOff x="4230" y="2211"/>
              <a:chExt cx="340" cy="335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4230" y="234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233" y="2440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330" y="222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417" y="2224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499" y="2336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504" y="2410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320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417" y="2514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Text Box 144"/>
              <p:cNvSpPr txBox="1"/>
              <p:nvPr/>
            </p:nvSpPr>
            <p:spPr>
              <a:xfrm>
                <a:off x="4249" y="2211"/>
                <a:ext cx="321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54" name="Text Box 153"/>
            <p:cNvSpPr txBox="1"/>
            <p:nvPr/>
          </p:nvSpPr>
          <p:spPr>
            <a:xfrm>
              <a:off x="1717" y="3397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5" name="Text Box 154"/>
            <p:cNvSpPr txBox="1"/>
            <p:nvPr/>
          </p:nvSpPr>
          <p:spPr>
            <a:xfrm>
              <a:off x="1159" y="3388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6" name="Text Box 155"/>
            <p:cNvSpPr txBox="1"/>
            <p:nvPr/>
          </p:nvSpPr>
          <p:spPr>
            <a:xfrm>
              <a:off x="1444" y="3709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57" name="Text Box 156"/>
          <p:cNvSpPr txBox="1"/>
          <p:nvPr/>
        </p:nvSpPr>
        <p:spPr>
          <a:xfrm>
            <a:off x="3348990" y="5193031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4912995" y="4681538"/>
            <a:ext cx="1143000" cy="1531939"/>
            <a:chOff x="1072" y="3095"/>
            <a:chExt cx="720" cy="965"/>
          </a:xfrm>
        </p:grpSpPr>
        <p:grpSp>
          <p:nvGrpSpPr>
            <p:cNvPr id="159" name="Group 158"/>
            <p:cNvGrpSpPr/>
            <p:nvPr/>
          </p:nvGrpSpPr>
          <p:grpSpPr>
            <a:xfrm>
              <a:off x="1365" y="3384"/>
              <a:ext cx="393" cy="346"/>
              <a:chOff x="4173" y="2200"/>
              <a:chExt cx="393" cy="346"/>
            </a:xfrm>
          </p:grpSpPr>
          <p:sp>
            <p:nvSpPr>
              <p:cNvPr id="160" name="Text Box 159"/>
              <p:cNvSpPr txBox="1"/>
              <p:nvPr/>
            </p:nvSpPr>
            <p:spPr>
              <a:xfrm>
                <a:off x="4245" y="2200"/>
                <a:ext cx="321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173" y="235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173" y="2448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320" y="220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4434" y="2208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4534" y="2297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534" y="2410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320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434" y="2514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 Box 168"/>
            <p:cNvSpPr txBox="1"/>
            <p:nvPr/>
          </p:nvSpPr>
          <p:spPr>
            <a:xfrm>
              <a:off x="1434" y="30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0" name="Text Box 169"/>
            <p:cNvSpPr txBox="1"/>
            <p:nvPr/>
          </p:nvSpPr>
          <p:spPr>
            <a:xfrm>
              <a:off x="1072" y="341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1" name="Text Box 170"/>
            <p:cNvSpPr txBox="1"/>
            <p:nvPr/>
          </p:nvSpPr>
          <p:spPr>
            <a:xfrm>
              <a:off x="1456" y="373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72" name="Text Box 171"/>
          <p:cNvSpPr txBox="1"/>
          <p:nvPr/>
        </p:nvSpPr>
        <p:spPr>
          <a:xfrm>
            <a:off x="6020753" y="5134293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5" name="Text Box 184"/>
          <p:cNvSpPr txBox="1"/>
          <p:nvPr/>
        </p:nvSpPr>
        <p:spPr>
          <a:xfrm>
            <a:off x="8716010" y="1620838"/>
            <a:ext cx="53340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6" name="Text Box 185"/>
          <p:cNvSpPr txBox="1"/>
          <p:nvPr/>
        </p:nvSpPr>
        <p:spPr>
          <a:xfrm>
            <a:off x="6399530" y="4753610"/>
            <a:ext cx="56007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7" name="Double Bracket 186"/>
          <p:cNvSpPr/>
          <p:nvPr/>
        </p:nvSpPr>
        <p:spPr>
          <a:xfrm>
            <a:off x="4953000" y="4869180"/>
            <a:ext cx="1498600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8" name="Text Box 187"/>
          <p:cNvSpPr txBox="1"/>
          <p:nvPr/>
        </p:nvSpPr>
        <p:spPr>
          <a:xfrm>
            <a:off x="10845800" y="4978083"/>
            <a:ext cx="53340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189" name="Group 188"/>
          <p:cNvGrpSpPr/>
          <p:nvPr/>
        </p:nvGrpSpPr>
        <p:grpSpPr>
          <a:xfrm>
            <a:off x="9458961" y="4776152"/>
            <a:ext cx="1455738" cy="1130301"/>
            <a:chOff x="1180" y="3047"/>
            <a:chExt cx="917" cy="712"/>
          </a:xfrm>
        </p:grpSpPr>
        <p:sp>
          <p:nvSpPr>
            <p:cNvPr id="190" name="Text Box 189"/>
            <p:cNvSpPr txBox="1"/>
            <p:nvPr/>
          </p:nvSpPr>
          <p:spPr>
            <a:xfrm>
              <a:off x="1475" y="3411"/>
              <a:ext cx="29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1" name="Text Box 190"/>
            <p:cNvSpPr txBox="1"/>
            <p:nvPr/>
          </p:nvSpPr>
          <p:spPr>
            <a:xfrm>
              <a:off x="1774" y="3430"/>
              <a:ext cx="323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92" name="Text Box 191"/>
            <p:cNvSpPr txBox="1"/>
            <p:nvPr/>
          </p:nvSpPr>
          <p:spPr>
            <a:xfrm>
              <a:off x="1180" y="341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93" name="Text Box 192"/>
            <p:cNvSpPr txBox="1"/>
            <p:nvPr/>
          </p:nvSpPr>
          <p:spPr>
            <a:xfrm>
              <a:off x="1490" y="3047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94" name="Text Box 193"/>
          <p:cNvSpPr txBox="1"/>
          <p:nvPr/>
        </p:nvSpPr>
        <p:spPr>
          <a:xfrm>
            <a:off x="9926955" y="5880100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95" name="Double Bracket 194"/>
          <p:cNvSpPr/>
          <p:nvPr/>
        </p:nvSpPr>
        <p:spPr>
          <a:xfrm>
            <a:off x="9443720" y="5093970"/>
            <a:ext cx="1427480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96" name="Straight Arrow Connector 195"/>
          <p:cNvCxnSpPr/>
          <p:nvPr/>
        </p:nvCxnSpPr>
        <p:spPr>
          <a:xfrm>
            <a:off x="10281920" y="5646420"/>
            <a:ext cx="2286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>
            <a:off x="9783445" y="5640070"/>
            <a:ext cx="238127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H="1" flipV="1">
            <a:off x="10134600" y="5716270"/>
            <a:ext cx="4445" cy="224792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540000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10281920" y="4878070"/>
            <a:ext cx="0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H="1">
            <a:off x="10139045" y="5222240"/>
            <a:ext cx="0" cy="228602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540000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6046470" y="2943225"/>
            <a:ext cx="7613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None/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CT 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72075" y="4151630"/>
            <a:ext cx="7613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None/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CT 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679815" y="4939348"/>
            <a:ext cx="53340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92976" y="4737417"/>
            <a:ext cx="1455738" cy="1130301"/>
            <a:chOff x="1180" y="3047"/>
            <a:chExt cx="917" cy="712"/>
          </a:xfrm>
        </p:grpSpPr>
        <p:sp>
          <p:nvSpPr>
            <p:cNvPr id="6" name="Text Box 5"/>
            <p:cNvSpPr txBox="1"/>
            <p:nvPr/>
          </p:nvSpPr>
          <p:spPr>
            <a:xfrm>
              <a:off x="1475" y="3411"/>
              <a:ext cx="29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1774" y="3430"/>
              <a:ext cx="323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180" y="341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1490" y="3047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7760970" y="5841365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1" name="Double Bracket 10"/>
          <p:cNvSpPr/>
          <p:nvPr/>
        </p:nvSpPr>
        <p:spPr>
          <a:xfrm>
            <a:off x="7277735" y="5055235"/>
            <a:ext cx="1427480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617460" y="5601335"/>
            <a:ext cx="238127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968615" y="5677535"/>
            <a:ext cx="4445" cy="224792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540000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115935" y="4839335"/>
            <a:ext cx="0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73060" y="5183505"/>
            <a:ext cx="0" cy="228602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540000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giphy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045" y="213995"/>
            <a:ext cx="1783080" cy="1407160"/>
          </a:xfrm>
          <a:prstGeom prst="rect">
            <a:avLst/>
          </a:prstGeom>
        </p:spPr>
      </p:pic>
      <p:cxnSp>
        <p:nvCxnSpPr>
          <p:cNvPr id="173" name="Straight Arrow Connector 172"/>
          <p:cNvCxnSpPr/>
          <p:nvPr/>
        </p:nvCxnSpPr>
        <p:spPr>
          <a:xfrm flipH="1" flipV="1">
            <a:off x="7617460" y="3795420"/>
            <a:ext cx="260985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7985082" y="2273301"/>
            <a:ext cx="0" cy="292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8114929" y="5583730"/>
            <a:ext cx="238127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8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4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0" dur="1" fill="hold"/>
                                        <p:tgtEl>
                                          <p:spTgt spid="1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1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8" dur="1" fill="hold"/>
                                        <p:tgtEl>
                                          <p:spTgt spid="1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19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4" dur="1" fill="hold"/>
                                        <p:tgtEl>
                                          <p:spTgt spid="1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7" dur="1" fill="hold"/>
                                        <p:tgtEl>
                                          <p:spTgt spid="1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0" dur="1" fill="hold"/>
                                        <p:tgtEl>
                                          <p:spTgt spid="1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3" dur="1" fill="hold"/>
                                        <p:tgtEl>
                                          <p:spTgt spid="1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6" dur="1" fill="hold"/>
                                        <p:tgtEl>
                                          <p:spTgt spid="19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9" dur="1" fill="hold"/>
                                        <p:tgtEl>
                                          <p:spTgt spid="2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40" grpId="0"/>
      <p:bldP spid="141" grpId="0"/>
      <p:bldP spid="157" grpId="0"/>
      <p:bldP spid="172" grpId="0"/>
      <p:bldP spid="186" grpId="0"/>
      <p:bldP spid="187" grpId="0" animBg="1"/>
      <p:bldP spid="188" grpId="0"/>
      <p:bldP spid="194" grpId="0"/>
      <p:bldP spid="195" grpId="0" animBg="1"/>
      <p:bldP spid="3" grpId="0"/>
      <p:bldP spid="4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75" y="5491480"/>
            <a:ext cx="2151380" cy="1502410"/>
          </a:xfrm>
          <a:prstGeom prst="rect">
            <a:avLst/>
          </a:prstGeom>
        </p:spPr>
      </p:pic>
      <p:sp>
        <p:nvSpPr>
          <p:cNvPr id="45" name="Rectangle: Rounded Corners 3"/>
          <p:cNvSpPr/>
          <p:nvPr/>
        </p:nvSpPr>
        <p:spPr>
          <a:xfrm>
            <a:off x="689610" y="302260"/>
            <a:ext cx="10883900" cy="5417185"/>
          </a:xfrm>
          <a:prstGeom prst="roundRect">
            <a:avLst>
              <a:gd name="adj" fmla="val 4904"/>
            </a:avLst>
          </a:prstGeom>
          <a:solidFill>
            <a:srgbClr val="124F74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86861" y="452120"/>
            <a:ext cx="10668525" cy="5039464"/>
            <a:chOff x="390824" y="3404387"/>
            <a:chExt cx="1830199" cy="1184544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TextBox 81"/>
            <p:cNvSpPr txBox="1"/>
            <p:nvPr/>
          </p:nvSpPr>
          <p:spPr>
            <a:xfrm>
              <a:off x="394509" y="3404387"/>
              <a:ext cx="1826514" cy="1140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2</a:t>
              </a:r>
            </a:p>
          </p:txBody>
        </p:sp>
        <p:sp>
          <p:nvSpPr>
            <p:cNvPr id="58" name="TextBox 83"/>
            <p:cNvSpPr txBox="1"/>
            <p:nvPr/>
          </p:nvSpPr>
          <p:spPr>
            <a:xfrm>
              <a:off x="390824" y="4850953"/>
              <a:ext cx="1826389" cy="103988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5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3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1" name="Text Box 100"/>
          <p:cNvSpPr txBox="1"/>
          <p:nvPr/>
        </p:nvSpPr>
        <p:spPr>
          <a:xfrm>
            <a:off x="911860" y="1172845"/>
            <a:ext cx="10344150" cy="1986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1: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Độ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âm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điện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đặc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trưng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cho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khả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năng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gì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?</a:t>
            </a:r>
            <a:endParaRPr lang="en-US" sz="2800" b="1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 algn="just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2: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Vì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c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Cl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O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smtClean="0">
                <a:latin typeface="Times New Roman" panose="02020603050405020304" pitchFamily="18" charset="0"/>
                <a:cs typeface="Calibri" panose="020F0502020204030204" charset="0"/>
              </a:rPr>
              <a:t>CHT </a:t>
            </a:r>
            <a:r>
              <a:rPr lang="en-US" sz="2800" b="0" dirty="0" err="1" smtClean="0">
                <a:latin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2800" b="0" dirty="0" smtClean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cực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;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HCl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NH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3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CO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smtClean="0">
                <a:latin typeface="Times New Roman" panose="02020603050405020304" pitchFamily="18" charset="0"/>
                <a:cs typeface="Calibri" panose="020F0502020204030204" charset="0"/>
              </a:rPr>
              <a:t>CHT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cực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 algn="just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3.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Hoàn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thành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bảng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sau</a:t>
            </a:r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1045845" y="3159125"/>
          <a:ext cx="10075545" cy="2073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8410"/>
                <a:gridCol w="2517775"/>
                <a:gridCol w="2520950"/>
                <a:gridCol w="2518410"/>
              </a:tblGrid>
              <a:tr h="8178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CHT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CHT phân cực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ion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5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độ âm điện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y2mate.com - 10 Minute Rainbow Timer with Music Countdown Timer for Kids_1080p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6710" y="5814060"/>
            <a:ext cx="1360805" cy="765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6096000" y="-7620"/>
            <a:ext cx="5660571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5751196" y="123360"/>
            <a:ext cx="5919339" cy="6778315"/>
            <a:chOff x="5751196" y="119550"/>
            <a:chExt cx="5919339" cy="6778315"/>
          </a:xfrm>
        </p:grpSpPr>
        <p:sp>
          <p:nvSpPr>
            <p:cNvPr id="191" name="Rectangle 190"/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/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/>
            <p:cNvCxnSpPr/>
            <p:nvPr/>
          </p:nvCxnSpPr>
          <p:spPr>
            <a:xfrm>
              <a:off x="6096000" y="74175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6126481" y="110875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5956301" y="384819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6126481" y="228488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6126481" y="276118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6126481" y="312573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6126481" y="350425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/>
            <p:cNvSpPr txBox="1"/>
            <p:nvPr/>
          </p:nvSpPr>
          <p:spPr>
            <a:xfrm>
              <a:off x="11176000" y="5595360"/>
              <a:ext cx="459740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PAGE 02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096636" y="1499331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096636" y="4193113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51196" y="4614697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751831" y="492648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5864861" y="53469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/>
        </p:nvGrpSpPr>
        <p:grpSpPr>
          <a:xfrm flipH="1">
            <a:off x="351445" y="72044"/>
            <a:ext cx="5574535" cy="6778315"/>
            <a:chOff x="6096000" y="119550"/>
            <a:chExt cx="5574535" cy="6778315"/>
          </a:xfrm>
        </p:grpSpPr>
        <p:sp>
          <p:nvSpPr>
            <p:cNvPr id="175" name="Rectangle 174"/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/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/>
            <p:cNvCxnSpPr/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/>
            <p:cNvSpPr txBox="1"/>
            <p:nvPr/>
          </p:nvSpPr>
          <p:spPr>
            <a:xfrm>
              <a:off x="11176000" y="5595360"/>
              <a:ext cx="459740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PAGE 01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/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/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/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/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H10 H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115" y="156845"/>
            <a:ext cx="5080000" cy="3151505"/>
          </a:xfrm>
          <a:prstGeom prst="rect">
            <a:avLst/>
          </a:prstGeom>
        </p:spPr>
      </p:pic>
      <p:sp>
        <p:nvSpPr>
          <p:cNvPr id="39" name="Cloud Callout 38"/>
          <p:cNvSpPr/>
          <p:nvPr/>
        </p:nvSpPr>
        <p:spPr>
          <a:xfrm rot="240000">
            <a:off x="762635" y="4358005"/>
            <a:ext cx="4689475" cy="198818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1395095" y="4545965"/>
            <a:ext cx="3599815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Câu 1: 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Độ âm điện đặc trưng cho khả năng gì của nguyên tử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Text Box 40"/>
          <p:cNvSpPr txBox="1"/>
          <p:nvPr/>
        </p:nvSpPr>
        <p:spPr>
          <a:xfrm>
            <a:off x="6517005" y="347345"/>
            <a:ext cx="481838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lnSpc>
                <a:spcPct val="100000"/>
              </a:lnSpc>
            </a:pPr>
            <a:r>
              <a:rPr lang="en-US" sz="2400" b="1">
                <a:latin typeface="Times New Roman" panose="02020603050405020304" pitchFamily="18" charset="0"/>
                <a:cs typeface="Calibri" panose="020F0502020204030204" charset="0"/>
              </a:rPr>
              <a:t>Độ âm điện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đặc trưng cho khả năng </a:t>
            </a:r>
            <a:r>
              <a:rPr lang="en-US" sz="2400" b="1">
                <a:latin typeface="Times New Roman" panose="02020603050405020304" pitchFamily="18" charset="0"/>
                <a:cs typeface="Calibri" panose="020F0502020204030204" charset="0"/>
              </a:rPr>
              <a:t>hút electron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của nguyên tử đó khi tham gia tạo liên kết → Nguyên tử có độ âm điện càng lớn → hút (kéo) electron càng mạnh.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386195" y="2372360"/>
            <a:ext cx="476694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18110" indent="217170">
              <a:buFont typeface="Arial" panose="020B0604020202020204" pitchFamily="34" charset="0"/>
              <a:buChar char="•"/>
            </a:pP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Trong các phân tử Cl</a:t>
            </a:r>
            <a:r>
              <a:rPr lang="en-US" sz="24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4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, O</a:t>
            </a:r>
            <a:r>
              <a:rPr lang="en-US" sz="2400" b="0" baseline="-25000">
                <a:latin typeface="Times New Roman" panose="02020603050405020304" pitchFamily="18" charset="0"/>
                <a:cs typeface="Calibri" panose="020F0502020204030204" charset="0"/>
              </a:rPr>
              <a:t>2 </a:t>
            </a:r>
            <a:r>
              <a:rPr lang="en-US" sz="2400" b="1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liên kết cộng hóa trị được tạo bởi các nguyên tử giống nhau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(Có cùng độ âm điện) → đôi electron chung nằm giữa 2 nguyên tử (không bị lệch về nguyên tử nào) → </a:t>
            </a:r>
            <a:r>
              <a:rPr lang="en-US" sz="2400" b="1">
                <a:solidFill>
                  <a:srgbClr val="5A0074"/>
                </a:solidFill>
                <a:latin typeface="Times New Roman" panose="02020603050405020304" pitchFamily="18" charset="0"/>
                <a:cs typeface="Calibri" panose="020F0502020204030204" charset="0"/>
              </a:rPr>
              <a:t>Liên kết CHT không phân cực.</a:t>
            </a:r>
            <a:endParaRPr lang="en-US" sz="24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marL="118110" indent="217170">
              <a:buFont typeface="Arial" panose="020B0604020202020204" pitchFamily="34" charset="0"/>
              <a:buChar char="•"/>
            </a:pP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Trong phân tử HCl, NH</a:t>
            </a:r>
            <a:r>
              <a:rPr lang="en-US" sz="2400" b="0" baseline="-25000">
                <a:latin typeface="Times New Roman" panose="02020603050405020304" pitchFamily="18" charset="0"/>
                <a:cs typeface="Calibri" panose="020F0502020204030204" charset="0"/>
              </a:rPr>
              <a:t>3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, CO</a:t>
            </a:r>
            <a:r>
              <a:rPr lang="en-US" sz="24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: các đôi electron chung đều bị lệch về phía nguyên tử có độ âm điện lớn hơn → </a:t>
            </a:r>
            <a:r>
              <a:rPr lang="en-US" sz="2400" b="1">
                <a:solidFill>
                  <a:srgbClr val="5A0074"/>
                </a:solidFill>
                <a:latin typeface="Times New Roman" panose="02020603050405020304" pitchFamily="18" charset="0"/>
                <a:cs typeface="Calibri" panose="020F0502020204030204" charset="0"/>
              </a:rPr>
              <a:t>Liên kết CHT phân cực.</a:t>
            </a:r>
          </a:p>
        </p:txBody>
      </p:sp>
      <p:cxnSp>
        <p:nvCxnSpPr>
          <p:cNvPr id="231" name="Straight Connector 230"/>
          <p:cNvCxnSpPr/>
          <p:nvPr/>
        </p:nvCxnSpPr>
        <p:spPr>
          <a:xfrm>
            <a:off x="6096636" y="5759826"/>
            <a:ext cx="5049519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6038851" y="6104631"/>
            <a:ext cx="5049519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6039486" y="6484996"/>
            <a:ext cx="5049519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/>
      <p:bldP spid="40" grpId="1"/>
      <p:bldP spid="40" grpId="2"/>
      <p:bldP spid="4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/>
          </p:nvPr>
        </p:nvGraphicFramePr>
        <p:xfrm>
          <a:off x="763694" y="869000"/>
          <a:ext cx="10595472" cy="5587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7540"/>
                <a:gridCol w="2564205"/>
                <a:gridCol w="2733675"/>
                <a:gridCol w="2790052"/>
              </a:tblGrid>
              <a:tr h="91122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CHT không phân cực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CHT phân cực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ion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75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độ âm điện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≤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latin typeface="Symbol" panose="05050102010706020507" charset="0"/>
                          <a:cs typeface="Symbol" panose="05050102010706020507" charset="0"/>
                        </a:rPr>
                        <a:t>Dc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0,4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≤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latin typeface="Symbol" panose="05050102010706020507" charset="0"/>
                          <a:cs typeface="Symbol" panose="05050102010706020507" charset="0"/>
                        </a:rPr>
                        <a:t>Dc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1,7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Symbol" panose="05050102010706020507" charset="0"/>
                          <a:cs typeface="Symbol" panose="05050102010706020507" charset="0"/>
                        </a:rPr>
                        <a:t>Dc</a:t>
                      </a:r>
                      <a:r>
                        <a:rPr lang="en-US" sz="2800" b="0">
                          <a:latin typeface="Symbol" panose="05050102010706020507" charset="0"/>
                          <a:cs typeface="Symbol" panose="05050102010706020507" charset="0"/>
                        </a:rPr>
                        <a:t>³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n-US" sz="2800" b="0">
                        <a:latin typeface="Times New Roman" panose="02020603050405020304" pitchFamily="18" charset="0"/>
                        <a:ea typeface="Symbol" panose="05050102010706020507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95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 electron chung không bị lệch về phía nguyên tử nào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 electron chung bị lệch về phía nguyên tử có độ âm điện lớn hơn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nguyên tử cho và nhận hẳn electron tạo ion dương và ion âm. Các ion trái dấu hút nhau.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O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HCl, NH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NaCl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O,…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Picture 16" descr="giphy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165" y="123190"/>
            <a:ext cx="1783080" cy="14071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63905" y="226695"/>
            <a:ext cx="890179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200" b="1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sz="3200" b="1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b="1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 âm điện (</a:t>
            </a:r>
            <a:r>
              <a:rPr lang="en-US" sz="3200" b="1" dirty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  <a:sym typeface="+mn-ea"/>
              </a:rPr>
              <a:t>Dc</a:t>
            </a:r>
            <a:r>
              <a:rPr lang="en-US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và loại liên kết tương 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42535" y="770890"/>
            <a:ext cx="2135505" cy="1569085"/>
            <a:chOff x="5553262" y="2638733"/>
            <a:chExt cx="2397222" cy="2093640"/>
          </a:xfrm>
        </p:grpSpPr>
        <p:grpSp>
          <p:nvGrpSpPr>
            <p:cNvPr id="9" name="组合 8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Freeform 7"/>
              <p:cNvSpPr/>
              <p:nvPr/>
            </p:nvSpPr>
            <p:spPr bwMode="auto">
              <a:xfrm>
                <a:off x="5871981" y="285743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1C903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85"/>
            <p:cNvSpPr txBox="1"/>
            <p:nvPr/>
          </p:nvSpPr>
          <p:spPr>
            <a:xfrm>
              <a:off x="6122177" y="3153887"/>
              <a:ext cx="1273333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78305" y="762635"/>
            <a:ext cx="2135505" cy="1569085"/>
            <a:chOff x="1881842" y="2656049"/>
            <a:chExt cx="2397222" cy="2093640"/>
          </a:xfrm>
        </p:grpSpPr>
        <p:grpSp>
          <p:nvGrpSpPr>
            <p:cNvPr id="16" name="组合 15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rgbClr val="90FE98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7"/>
            <p:cNvSpPr/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43308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361" tIns="45680" rIns="91361" bIns="45680" numCol="1" anchor="t" anchorCtr="0" compatLnSpc="1"/>
            <a:lstStyle/>
            <a:p>
              <a:pPr algn="ctr"/>
              <a:endParaRPr lang="zh-CN" altLang="en-US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93"/>
            <p:cNvSpPr txBox="1"/>
            <p:nvPr/>
          </p:nvSpPr>
          <p:spPr>
            <a:xfrm>
              <a:off x="2501633" y="3181159"/>
              <a:ext cx="1157729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57880" y="1645285"/>
            <a:ext cx="2105660" cy="1354455"/>
            <a:chOff x="3721944" y="3702869"/>
            <a:chExt cx="2397222" cy="2093640"/>
          </a:xfrm>
        </p:grpSpPr>
        <p:grpSp>
          <p:nvGrpSpPr>
            <p:cNvPr id="22" name="组合 21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F0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98"/>
            <p:cNvSpPr txBox="1"/>
            <p:nvPr/>
          </p:nvSpPr>
          <p:spPr>
            <a:xfrm>
              <a:off x="4240822" y="4052742"/>
              <a:ext cx="1220570" cy="118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76085" y="1530985"/>
            <a:ext cx="2124710" cy="1633220"/>
            <a:chOff x="7388330" y="3692384"/>
            <a:chExt cx="2397222" cy="2093640"/>
          </a:xfrm>
        </p:grpSpPr>
        <p:grpSp>
          <p:nvGrpSpPr>
            <p:cNvPr id="29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3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9038EA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105"/>
            <p:cNvSpPr txBox="1"/>
            <p:nvPr/>
          </p:nvSpPr>
          <p:spPr>
            <a:xfrm>
              <a:off x="7999011" y="414827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</a:p>
          </p:txBody>
        </p:sp>
      </p:grpSp>
      <p:grpSp>
        <p:nvGrpSpPr>
          <p:cNvPr id="3" name="组合 27"/>
          <p:cNvGrpSpPr/>
          <p:nvPr/>
        </p:nvGrpSpPr>
        <p:grpSpPr>
          <a:xfrm>
            <a:off x="8385810" y="735330"/>
            <a:ext cx="2124710" cy="1633220"/>
            <a:chOff x="7388330" y="3692384"/>
            <a:chExt cx="2397222" cy="2093640"/>
          </a:xfrm>
        </p:grpSpPr>
        <p:grpSp>
          <p:nvGrpSpPr>
            <p:cNvPr id="4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B5FD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TextBox 105"/>
            <p:cNvSpPr txBox="1"/>
            <p:nvPr/>
          </p:nvSpPr>
          <p:spPr>
            <a:xfrm>
              <a:off x="8005199" y="4213896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49" name="组合 27"/>
          <p:cNvGrpSpPr/>
          <p:nvPr/>
        </p:nvGrpSpPr>
        <p:grpSpPr>
          <a:xfrm>
            <a:off x="3462655" y="3426460"/>
            <a:ext cx="2124710" cy="1633220"/>
            <a:chOff x="7388330" y="3692384"/>
            <a:chExt cx="2397222" cy="2093640"/>
          </a:xfrm>
        </p:grpSpPr>
        <p:grpSp>
          <p:nvGrpSpPr>
            <p:cNvPr id="50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2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4" name="Freeform 7"/>
              <p:cNvSpPr/>
              <p:nvPr/>
            </p:nvSpPr>
            <p:spPr bwMode="auto">
              <a:xfrm>
                <a:off x="7719207" y="3970705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C981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105"/>
            <p:cNvSpPr txBox="1"/>
            <p:nvPr/>
          </p:nvSpPr>
          <p:spPr>
            <a:xfrm>
              <a:off x="7994698" y="4246655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56" name="组合 27"/>
          <p:cNvGrpSpPr/>
          <p:nvPr/>
        </p:nvGrpSpPr>
        <p:grpSpPr>
          <a:xfrm>
            <a:off x="5052060" y="4229100"/>
            <a:ext cx="2127250" cy="1633220"/>
            <a:chOff x="7388315" y="3692384"/>
            <a:chExt cx="2399242" cy="2093640"/>
          </a:xfrm>
        </p:grpSpPr>
        <p:grpSp>
          <p:nvGrpSpPr>
            <p:cNvPr id="57" name="组合 28"/>
            <p:cNvGrpSpPr/>
            <p:nvPr/>
          </p:nvGrpSpPr>
          <p:grpSpPr>
            <a:xfrm>
              <a:off x="7388315" y="3692384"/>
              <a:ext cx="2399242" cy="2093640"/>
              <a:chOff x="7388315" y="3692384"/>
              <a:chExt cx="2399242" cy="2093640"/>
            </a:xfrm>
          </p:grpSpPr>
          <p:grpSp>
            <p:nvGrpSpPr>
              <p:cNvPr id="58" name="组合 30"/>
              <p:cNvGrpSpPr/>
              <p:nvPr/>
            </p:nvGrpSpPr>
            <p:grpSpPr>
              <a:xfrm>
                <a:off x="7388315" y="3692384"/>
                <a:ext cx="2399242" cy="2093640"/>
                <a:chOff x="1511928" y="2420246"/>
                <a:chExt cx="2629366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9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1511928" y="2431325"/>
                  <a:ext cx="2629366" cy="2271187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70544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105"/>
            <p:cNvSpPr txBox="1"/>
            <p:nvPr/>
          </p:nvSpPr>
          <p:spPr>
            <a:xfrm>
              <a:off x="7925401" y="420265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</a:p>
          </p:txBody>
        </p:sp>
      </p:grpSp>
      <p:grpSp>
        <p:nvGrpSpPr>
          <p:cNvPr id="63" name="组合 27"/>
          <p:cNvGrpSpPr/>
          <p:nvPr/>
        </p:nvGrpSpPr>
        <p:grpSpPr>
          <a:xfrm>
            <a:off x="6673850" y="3434715"/>
            <a:ext cx="2124710" cy="1633855"/>
            <a:chOff x="7388330" y="3692384"/>
            <a:chExt cx="2397222" cy="2095286"/>
          </a:xfrm>
        </p:grpSpPr>
        <p:grpSp>
          <p:nvGrpSpPr>
            <p:cNvPr id="64" name="组合 28"/>
            <p:cNvGrpSpPr/>
            <p:nvPr/>
          </p:nvGrpSpPr>
          <p:grpSpPr>
            <a:xfrm>
              <a:off x="7388330" y="3692384"/>
              <a:ext cx="2397222" cy="2095286"/>
              <a:chOff x="7388330" y="3692384"/>
              <a:chExt cx="2397222" cy="2095286"/>
            </a:xfrm>
          </p:grpSpPr>
          <p:grpSp>
            <p:nvGrpSpPr>
              <p:cNvPr id="65" name="组合 30"/>
              <p:cNvGrpSpPr/>
              <p:nvPr/>
            </p:nvGrpSpPr>
            <p:grpSpPr>
              <a:xfrm>
                <a:off x="7388330" y="3692384"/>
                <a:ext cx="2397222" cy="2095286"/>
                <a:chOff x="1511944" y="2420246"/>
                <a:chExt cx="2627152" cy="2296257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1524106" y="2445034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Freeform 7"/>
              <p:cNvSpPr/>
              <p:nvPr/>
            </p:nvSpPr>
            <p:spPr bwMode="auto">
              <a:xfrm>
                <a:off x="7700013" y="392521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2C1D86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105"/>
            <p:cNvSpPr txBox="1"/>
            <p:nvPr/>
          </p:nvSpPr>
          <p:spPr>
            <a:xfrm>
              <a:off x="7960324" y="4202887"/>
              <a:ext cx="1185202" cy="98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494" y="5015097"/>
            <a:ext cx="2607121" cy="1820560"/>
          </a:xfrm>
          <a:prstGeom prst="rect">
            <a:avLst/>
          </a:prstGeom>
        </p:spPr>
      </p:pic>
      <p:sp>
        <p:nvSpPr>
          <p:cNvPr id="45" name="Rectangle: Rounded Corners 3"/>
          <p:cNvSpPr/>
          <p:nvPr/>
        </p:nvSpPr>
        <p:spPr>
          <a:xfrm>
            <a:off x="689610" y="388620"/>
            <a:ext cx="10883900" cy="4739005"/>
          </a:xfrm>
          <a:prstGeom prst="roundRect">
            <a:avLst>
              <a:gd name="adj" fmla="val 4904"/>
            </a:avLst>
          </a:prstGeom>
          <a:solidFill>
            <a:srgbClr val="124F74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72795" y="499110"/>
            <a:ext cx="10647045" cy="4399384"/>
            <a:chOff x="388411" y="3414835"/>
            <a:chExt cx="1826514" cy="10340917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TextBox 81"/>
            <p:cNvSpPr txBox="1"/>
            <p:nvPr/>
          </p:nvSpPr>
          <p:spPr>
            <a:xfrm>
              <a:off x="388411" y="3414835"/>
              <a:ext cx="1826514" cy="13716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3</a:t>
              </a:r>
            </a:p>
          </p:txBody>
        </p:sp>
        <p:sp>
          <p:nvSpPr>
            <p:cNvPr id="58" name="TextBox 83"/>
            <p:cNvSpPr txBox="1"/>
            <p:nvPr/>
          </p:nvSpPr>
          <p:spPr>
            <a:xfrm>
              <a:off x="388427" y="5212160"/>
              <a:ext cx="1826389" cy="85435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1: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Viết CT electron, CT Lewis, CTCT của SO</a:t>
              </a:r>
              <a:r>
                <a:rPr kumimoji="0" lang="en-US" sz="320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SO</a:t>
              </a:r>
              <a:r>
                <a:rPr kumimoji="0" lang="en-US" sz="320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biết chúng có liên kết cho – nhận.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2: 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Dựa vào bảng độ âm điện của các nguyên tử 6.1/44 SGK, sắp xếp các phân tử   HBr, CaCl</a:t>
              </a:r>
              <a:r>
                <a:rPr kumimoji="0" lang="en-US" sz="320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</a:t>
              </a:r>
              <a:r>
                <a:rPr kumimoji="0" lang="en-US" sz="320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US" sz="320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H</a:t>
              </a:r>
              <a:r>
                <a:rPr kumimoji="0" lang="en-US" sz="320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MgO theo trình tự tăng dần của sự phân cực liên kết? Chỉ rõ từng loại liên kết trong các phân tử đó?  </a:t>
              </a:r>
            </a:p>
          </p:txBody>
        </p:sp>
      </p:grpSp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2190" y="5215255"/>
            <a:ext cx="2148205" cy="120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014928394"/>
              </p:ext>
            </p:extLst>
          </p:nvPr>
        </p:nvGraphicFramePr>
        <p:xfrm>
          <a:off x="751205" y="1588770"/>
          <a:ext cx="10553700" cy="42805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615"/>
                <a:gridCol w="3341370"/>
                <a:gridCol w="3009900"/>
                <a:gridCol w="2837815"/>
              </a:tblGrid>
              <a:tr h="1178560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electron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Lewis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7010">
                <a:tc>
                  <a:txBody>
                    <a:bodyPr/>
                    <a:lstStyle/>
                    <a:p>
                      <a:pPr indent="0" algn="ctr">
                        <a:lnSpc>
                          <a:spcPct val="21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4965">
                <a:tc>
                  <a:txBody>
                    <a:bodyPr/>
                    <a:lstStyle/>
                    <a:p>
                      <a:pPr indent="0" algn="ctr">
                        <a:lnSpc>
                          <a:spcPct val="22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167130" y="845820"/>
            <a:ext cx="14471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</a:t>
            </a:r>
            <a:r>
              <a:rPr lang="en-US" sz="32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graphicFrame>
        <p:nvGraphicFramePr>
          <p:cNvPr id="32" name="Picture Placeholder 31"/>
          <p:cNvGraphicFramePr>
            <a:graphicFrameLocks noGrp="1"/>
          </p:cNvGraphicFramePr>
          <p:nvPr>
            <p:ph type="pic" idx="1"/>
          </p:nvPr>
        </p:nvGraphicFramePr>
        <p:xfrm>
          <a:off x="3075305" y="2792095"/>
          <a:ext cx="140081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r:id="rId4" imgW="563245" imgH="522605" progId="ChemDraw.Document.6.0">
                  <p:embed/>
                </p:oleObj>
              </mc:Choice>
              <mc:Fallback>
                <p:oleObj r:id="rId4" imgW="563245" imgH="522605" progId="ChemDraw.Document.6.0">
                  <p:embed/>
                  <p:pic>
                    <p:nvPicPr>
                      <p:cNvPr id="0" name="Picture 3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5305" y="2792095"/>
                        <a:ext cx="140081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/>
          <p:nvPr/>
        </p:nvGraphicFramePr>
        <p:xfrm>
          <a:off x="2787333" y="4214495"/>
          <a:ext cx="1666875" cy="1467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r:id="rId6" imgW="710565" imgH="603885" progId="ChemDraw.Document.6.0">
                  <p:embed/>
                </p:oleObj>
              </mc:Choice>
              <mc:Fallback>
                <p:oleObj r:id="rId6" imgW="710565" imgH="603885" progId="ChemDraw.Document.6.0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87333" y="4214495"/>
                        <a:ext cx="1666875" cy="1467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/>
          <p:nvPr/>
        </p:nvGraphicFramePr>
        <p:xfrm>
          <a:off x="9126220" y="4488180"/>
          <a:ext cx="1432560" cy="1189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r:id="rId8" imgW="718185" imgH="522605" progId="ChemDraw.Document.6.0">
                  <p:embed/>
                </p:oleObj>
              </mc:Choice>
              <mc:Fallback>
                <p:oleObj r:id="rId8" imgW="718185" imgH="522605" progId="ChemDraw.Document.6.0">
                  <p:embed/>
                  <p:pic>
                    <p:nvPicPr>
                      <p:cNvPr id="0" name="Picture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26220" y="4488180"/>
                        <a:ext cx="1432560" cy="1189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/>
          <p:nvPr/>
        </p:nvGraphicFramePr>
        <p:xfrm>
          <a:off x="9011920" y="2961640"/>
          <a:ext cx="1661160" cy="105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r:id="rId10" imgW="669290" imgH="408305" progId="ChemDraw.Document.6.0">
                  <p:embed/>
                </p:oleObj>
              </mc:Choice>
              <mc:Fallback>
                <p:oleObj r:id="rId10" imgW="669290" imgH="408305" progId="ChemDraw.Document.6.0">
                  <p:embed/>
                  <p:pic>
                    <p:nvPicPr>
                      <p:cNvPr id="0" name="Picture 2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11920" y="2961640"/>
                        <a:ext cx="1661160" cy="105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 descr="giphy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6045" y="213995"/>
            <a:ext cx="1783080" cy="1407160"/>
          </a:xfrm>
          <a:prstGeom prst="rect">
            <a:avLst/>
          </a:prstGeom>
        </p:spPr>
      </p:pic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53" y="2503923"/>
            <a:ext cx="1970118" cy="185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7" y="4030325"/>
            <a:ext cx="1425290" cy="194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167130" y="845820"/>
            <a:ext cx="14471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/>
          </p:nvPr>
        </p:nvGraphicFramePr>
        <p:xfrm>
          <a:off x="524510" y="1570990"/>
          <a:ext cx="11142345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6590"/>
                <a:gridCol w="2276475"/>
                <a:gridCol w="2273935"/>
                <a:gridCol w="2388235"/>
                <a:gridCol w="2277110"/>
              </a:tblGrid>
              <a:tr h="203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1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1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b="1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1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b="1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HBr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CaCl</a:t>
                      </a:r>
                      <a:r>
                        <a:rPr lang="en-US" sz="3200" b="1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1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Δχ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H-H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</a:t>
                      </a:r>
                      <a:endParaRPr lang="en-US" sz="3200" b="0">
                        <a:latin typeface="Times New Roman" panose="02020603050405020304" pitchFamily="18" charset="0"/>
                        <a:ea typeface="Symbol" panose="05050102010706020507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Δχ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C-H 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0,35</a:t>
                      </a:r>
                    </a:p>
                    <a:p>
                      <a:pPr indent="0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Δχ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C-C 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</a:t>
                      </a:r>
                      <a:endParaRPr lang="en-US" sz="3200" b="0">
                        <a:latin typeface="Times New Roman" panose="02020603050405020304" pitchFamily="18" charset="0"/>
                        <a:ea typeface="Symbol" panose="05050102010706020507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Δχ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H-Br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0,76 </a:t>
                      </a:r>
                      <a:endParaRPr lang="en-US" sz="3200" b="0">
                        <a:latin typeface="Times New Roman" panose="02020603050405020304" pitchFamily="18" charset="0"/>
                        <a:ea typeface="Symbol" panose="05050102010706020507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Δχ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Mg-O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2,13 </a:t>
                      </a:r>
                      <a:endParaRPr lang="en-US" sz="3200" b="0">
                        <a:latin typeface="Times New Roman" panose="02020603050405020304" pitchFamily="18" charset="0"/>
                        <a:ea typeface="Symbol" panose="05050102010706020507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Δχ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Ca-Cl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2,16 </a:t>
                      </a:r>
                      <a:endParaRPr lang="en-US" sz="3200" b="0">
                        <a:latin typeface="Times New Roman" panose="02020603050405020304" pitchFamily="18" charset="0"/>
                        <a:ea typeface="Symbol" panose="05050102010706020507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CHT không phân cực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30000"/>
                        </a:lnSpc>
                        <a:spcBef>
                          <a:spcPts val="1800"/>
                        </a:spcBef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CHT không phân cực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CHT phân cực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/>
          <p:nvPr/>
        </p:nvGraphicFramePr>
        <p:xfrm>
          <a:off x="1682750" y="5509895"/>
          <a:ext cx="9144635" cy="986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/>
                <a:gridCol w="924560"/>
                <a:gridCol w="925195"/>
                <a:gridCol w="925195"/>
                <a:gridCol w="924560"/>
                <a:gridCol w="793115"/>
                <a:gridCol w="792480"/>
                <a:gridCol w="793750"/>
                <a:gridCol w="792480"/>
              </a:tblGrid>
              <a:tr h="4267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tố</a:t>
                      </a:r>
                      <a:endParaRPr lang="en-US" sz="24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0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âm điện</a:t>
                      </a:r>
                      <a:endParaRPr lang="en-US" sz="24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3,44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2,55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1,31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3,98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3,16</a:t>
                      </a:r>
                      <a:endParaRPr lang="en-US" sz="28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4620260" y="408940"/>
            <a:ext cx="15786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Δχ</a:t>
            </a:r>
            <a:r>
              <a:rPr lang="en-US" sz="32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C-H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121650" y="452755"/>
            <a:ext cx="1628775" cy="466725"/>
            <a:chOff x="13829" y="959"/>
            <a:chExt cx="2547" cy="73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3829" y="1005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376" y="959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28"/>
          <p:cNvSpPr txBox="1"/>
          <p:nvPr/>
        </p:nvSpPr>
        <p:spPr>
          <a:xfrm>
            <a:off x="2510790" y="2125345"/>
            <a:ext cx="1985010" cy="87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3182620" y="378460"/>
            <a:ext cx="11658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36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lang="en-US" sz="36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7762240" y="348615"/>
            <a:ext cx="2680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2,55</a:t>
            </a:r>
            <a:r>
              <a:rPr lang="en-US" sz="32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- 2,2</a:t>
            </a:r>
            <a:r>
              <a:rPr lang="en-US" sz="32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0044119" y="334010"/>
            <a:ext cx="1373181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0,35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6709410" y="409575"/>
            <a:ext cx="3898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995035" y="238760"/>
            <a:ext cx="922020" cy="899795"/>
            <a:chOff x="9441" y="376"/>
            <a:chExt cx="1452" cy="1417"/>
          </a:xfrm>
        </p:grpSpPr>
        <p:sp>
          <p:nvSpPr>
            <p:cNvPr id="36" name="Text Box 35"/>
            <p:cNvSpPr txBox="1"/>
            <p:nvPr/>
          </p:nvSpPr>
          <p:spPr>
            <a:xfrm>
              <a:off x="9441" y="376"/>
              <a:ext cx="1452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χ</a:t>
              </a:r>
              <a:endParaRPr lang="en-US" sz="28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37" name="Text Box 36"/>
            <p:cNvSpPr txBox="1"/>
            <p:nvPr/>
          </p:nvSpPr>
          <p:spPr>
            <a:xfrm>
              <a:off x="10190" y="1165"/>
              <a:ext cx="594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14185" y="236855"/>
            <a:ext cx="922020" cy="899795"/>
            <a:chOff x="9441" y="376"/>
            <a:chExt cx="1452" cy="1417"/>
          </a:xfrm>
        </p:grpSpPr>
        <p:sp>
          <p:nvSpPr>
            <p:cNvPr id="40" name="Text Box 39"/>
            <p:cNvSpPr txBox="1"/>
            <p:nvPr/>
          </p:nvSpPr>
          <p:spPr>
            <a:xfrm>
              <a:off x="9441" y="376"/>
              <a:ext cx="1452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χ</a:t>
              </a:r>
              <a:endParaRPr lang="en-US" sz="28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41" name="Text Box 40"/>
            <p:cNvSpPr txBox="1"/>
            <p:nvPr/>
          </p:nvSpPr>
          <p:spPr>
            <a:xfrm>
              <a:off x="10190" y="1165"/>
              <a:ext cx="594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51245" y="481330"/>
            <a:ext cx="1463675" cy="466725"/>
            <a:chOff x="13829" y="959"/>
            <a:chExt cx="2547" cy="73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3829" y="1005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6376" y="959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Box 59"/>
          <p:cNvSpPr txBox="1"/>
          <p:nvPr/>
        </p:nvSpPr>
        <p:spPr>
          <a:xfrm>
            <a:off x="4739640" y="440055"/>
            <a:ext cx="15786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Δχ</a:t>
            </a:r>
            <a:r>
              <a:rPr lang="en-US" sz="32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C-C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313420" y="483870"/>
            <a:ext cx="1833880" cy="466725"/>
            <a:chOff x="13829" y="959"/>
            <a:chExt cx="2547" cy="73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13829" y="1005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6376" y="959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 Box 63"/>
          <p:cNvSpPr txBox="1"/>
          <p:nvPr/>
        </p:nvSpPr>
        <p:spPr>
          <a:xfrm>
            <a:off x="7943215" y="435610"/>
            <a:ext cx="32270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2,55</a:t>
            </a:r>
            <a:r>
              <a:rPr lang="en-US" sz="32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- 2,55</a:t>
            </a:r>
            <a:r>
              <a:rPr lang="en-US" sz="32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0</a:t>
            </a:r>
          </a:p>
        </p:txBody>
      </p:sp>
      <p:sp>
        <p:nvSpPr>
          <p:cNvPr id="65" name="Text Box 64"/>
          <p:cNvSpPr txBox="1"/>
          <p:nvPr/>
        </p:nvSpPr>
        <p:spPr>
          <a:xfrm>
            <a:off x="6828790" y="440690"/>
            <a:ext cx="3898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6114415" y="269875"/>
            <a:ext cx="922020" cy="899795"/>
            <a:chOff x="9441" y="376"/>
            <a:chExt cx="1452" cy="1417"/>
          </a:xfrm>
        </p:grpSpPr>
        <p:sp>
          <p:nvSpPr>
            <p:cNvPr id="67" name="Text Box 66"/>
            <p:cNvSpPr txBox="1"/>
            <p:nvPr/>
          </p:nvSpPr>
          <p:spPr>
            <a:xfrm>
              <a:off x="9441" y="376"/>
              <a:ext cx="1452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χ</a:t>
              </a:r>
              <a:endParaRPr lang="en-US" sz="28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10190" y="1165"/>
              <a:ext cx="594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933565" y="267970"/>
            <a:ext cx="922020" cy="899795"/>
            <a:chOff x="9441" y="376"/>
            <a:chExt cx="1452" cy="1417"/>
          </a:xfrm>
        </p:grpSpPr>
        <p:sp>
          <p:nvSpPr>
            <p:cNvPr id="70" name="Text Box 69"/>
            <p:cNvSpPr txBox="1"/>
            <p:nvPr/>
          </p:nvSpPr>
          <p:spPr>
            <a:xfrm>
              <a:off x="9441" y="376"/>
              <a:ext cx="1452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χ</a:t>
              </a:r>
              <a:endParaRPr lang="en-US" sz="28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71" name="Text Box 70"/>
            <p:cNvSpPr txBox="1"/>
            <p:nvPr/>
          </p:nvSpPr>
          <p:spPr>
            <a:xfrm>
              <a:off x="10190" y="1165"/>
              <a:ext cx="594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70625" y="512445"/>
            <a:ext cx="1463675" cy="466725"/>
            <a:chOff x="13829" y="959"/>
            <a:chExt cx="2547" cy="735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13829" y="1005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6376" y="959"/>
              <a:ext cx="0" cy="689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 Box 74"/>
          <p:cNvSpPr txBox="1"/>
          <p:nvPr/>
        </p:nvSpPr>
        <p:spPr>
          <a:xfrm>
            <a:off x="4822190" y="2125345"/>
            <a:ext cx="1985010" cy="87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8" name="Text Box 77"/>
          <p:cNvSpPr txBox="1"/>
          <p:nvPr/>
        </p:nvSpPr>
        <p:spPr>
          <a:xfrm>
            <a:off x="7089775" y="2075815"/>
            <a:ext cx="2191385" cy="87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9" name="Text Box 78"/>
          <p:cNvSpPr txBox="1"/>
          <p:nvPr/>
        </p:nvSpPr>
        <p:spPr>
          <a:xfrm>
            <a:off x="9479915" y="2125345"/>
            <a:ext cx="2106295" cy="780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4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0" name="Text Box 79"/>
          <p:cNvSpPr txBox="1"/>
          <p:nvPr/>
        </p:nvSpPr>
        <p:spPr>
          <a:xfrm>
            <a:off x="2488565" y="3136265"/>
            <a:ext cx="2131695" cy="1223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1" name="Text Box 80"/>
          <p:cNvSpPr txBox="1"/>
          <p:nvPr/>
        </p:nvSpPr>
        <p:spPr>
          <a:xfrm>
            <a:off x="4862195" y="3136265"/>
            <a:ext cx="1839595" cy="1026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" name="Text Box 81"/>
          <p:cNvSpPr txBox="1"/>
          <p:nvPr/>
        </p:nvSpPr>
        <p:spPr>
          <a:xfrm>
            <a:off x="7219315" y="3136265"/>
            <a:ext cx="2074545" cy="87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3" name="Text Box 82"/>
          <p:cNvSpPr txBox="1"/>
          <p:nvPr/>
        </p:nvSpPr>
        <p:spPr>
          <a:xfrm>
            <a:off x="9683750" y="3077210"/>
            <a:ext cx="1727835" cy="1026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89000" y="4711700"/>
            <a:ext cx="99383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Độ phân cực tăng dần:   H</a:t>
            </a:r>
            <a:r>
              <a:rPr lang="en-US" sz="32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&lt; C</a:t>
            </a:r>
            <a:r>
              <a:rPr lang="en-US" sz="32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H</a:t>
            </a:r>
            <a:r>
              <a:rPr lang="en-US" sz="3200" b="0" baseline="-25000">
                <a:latin typeface="Times New Roman" panose="02020603050405020304" pitchFamily="18" charset="0"/>
                <a:cs typeface="Calibri" panose="020F0502020204030204" charset="0"/>
              </a:rPr>
              <a:t>4</a:t>
            </a:r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&lt; HBr &lt; MgO &lt; CaCl</a:t>
            </a:r>
            <a:r>
              <a:rPr lang="en-US" sz="3200" b="0" baseline="-25000">
                <a:latin typeface="Times New Roman" panose="02020603050405020304" pitchFamily="18" charset="0"/>
                <a:cs typeface="Calibri" panose="020F0502020204030204" charset="0"/>
              </a:rPr>
              <a:t>2 </a:t>
            </a:r>
          </a:p>
        </p:txBody>
      </p:sp>
      <p:pic>
        <p:nvPicPr>
          <p:cNvPr id="84" name="Picture 83" descr="giphy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670" y="264160"/>
            <a:ext cx="1783080" cy="14071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87705" y="3136265"/>
            <a:ext cx="1727835" cy="1322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27380" y="2075815"/>
            <a:ext cx="1727835" cy="87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29" grpId="0" bldLvl="0" animBg="1"/>
      <p:bldP spid="30" grpId="0"/>
      <p:bldP spid="31" grpId="0"/>
      <p:bldP spid="31" grpId="1"/>
      <p:bldP spid="34" grpId="0"/>
      <p:bldP spid="34" grpId="1"/>
      <p:bldP spid="35" grpId="0"/>
      <p:bldP spid="35" grpId="1"/>
      <p:bldP spid="60" grpId="1"/>
      <p:bldP spid="64" grpId="0"/>
      <p:bldP spid="65" grpId="0"/>
      <p:bldP spid="75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100" grpId="0"/>
      <p:bldP spid="2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ctr"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995" kern="0" dirty="0">
                <a:solidFill>
                  <a:srgbClr val="F433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51F54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0730" y="1851025"/>
            <a:ext cx="2913380" cy="2806700"/>
          </a:xfrm>
          <a:prstGeom prst="ellipse">
            <a:avLst/>
          </a:prstGeom>
          <a:solidFill>
            <a:srgbClr val="99FE97"/>
          </a:solidFill>
          <a:ln>
            <a:solidFill>
              <a:srgbClr val="1C9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2605" y="1265555"/>
            <a:ext cx="4003675" cy="39782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ircle: Hollow 1"/>
          <p:cNvSpPr/>
          <p:nvPr/>
        </p:nvSpPr>
        <p:spPr>
          <a:xfrm>
            <a:off x="396875" y="1105535"/>
            <a:ext cx="4297680" cy="429768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980613" y="124531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76824" y="1243808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66808" y="177102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95395" y="265839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89331" y="362896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07010" y="454604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992091" y="508711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47959" y="509525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0705" y="457313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3363" y="368687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3095" y="2636688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90141" y="1755758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rrow: Pentagon 122"/>
          <p:cNvSpPr/>
          <p:nvPr/>
        </p:nvSpPr>
        <p:spPr>
          <a:xfrm rot="5400000">
            <a:off x="2115030" y="1422455"/>
            <a:ext cx="818556" cy="262597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238917" y="2517775"/>
            <a:ext cx="2356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TƯỞNG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 rot="420000">
            <a:off x="4556991" y="1043145"/>
            <a:ext cx="7831928" cy="323050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50"/>
          <p:cNvSpPr txBox="1"/>
          <p:nvPr/>
        </p:nvSpPr>
        <p:spPr>
          <a:xfrm rot="393646">
            <a:off x="4642878" y="1639206"/>
            <a:ext cx="7611110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3817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177758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3" y="1191060"/>
            <a:ext cx="165345" cy="177758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60"/>
            <a:ext cx="8879840" cy="1739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Sodium chloride (NaCl) tan được trong nước hay trong dầu hoả ? Giải thích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585653"/>
            <a:ext cx="3669665" cy="1420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vững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hình thành liên kết </a:t>
            </a:r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 nhận</a:t>
            </a: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743710"/>
            <a:ext cx="498538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/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mục: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Sự hình thành liên kết ϭ, π và năng lượng liên kết</a:t>
            </a: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BT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– T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864995" y="1606550"/>
            <a:ext cx="1300480" cy="1238250"/>
            <a:chOff x="2959" y="2095"/>
            <a:chExt cx="2048" cy="1950"/>
          </a:xfrm>
        </p:grpSpPr>
        <p:sp>
          <p:nvSpPr>
            <p:cNvPr id="8208" name="Oval 67"/>
            <p:cNvSpPr/>
            <p:nvPr/>
          </p:nvSpPr>
          <p:spPr>
            <a:xfrm>
              <a:off x="3549" y="2657"/>
              <a:ext cx="869" cy="802"/>
            </a:xfrm>
            <a:prstGeom prst="ellipse">
              <a:avLst/>
            </a:prstGeom>
            <a:solidFill>
              <a:srgbClr val="F1884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8210" name="Oval 69"/>
            <p:cNvSpPr/>
            <p:nvPr/>
          </p:nvSpPr>
          <p:spPr>
            <a:xfrm>
              <a:off x="2959" y="2095"/>
              <a:ext cx="2048" cy="1951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8211" name="Text Box 72"/>
            <p:cNvSpPr txBox="1"/>
            <p:nvPr/>
          </p:nvSpPr>
          <p:spPr>
            <a:xfrm>
              <a:off x="3607" y="2665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rgbClr val="0B6019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8217" name="Oval 94"/>
          <p:cNvSpPr/>
          <p:nvPr/>
        </p:nvSpPr>
        <p:spPr>
          <a:xfrm>
            <a:off x="3111500" y="2074545"/>
            <a:ext cx="98425" cy="952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0230" y="1904365"/>
            <a:ext cx="136334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1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305290" y="1577340"/>
            <a:ext cx="1300480" cy="1238885"/>
            <a:chOff x="14500" y="2115"/>
            <a:chExt cx="2048" cy="1951"/>
          </a:xfrm>
        </p:grpSpPr>
        <p:sp>
          <p:nvSpPr>
            <p:cNvPr id="25" name="Oval 67"/>
            <p:cNvSpPr/>
            <p:nvPr/>
          </p:nvSpPr>
          <p:spPr>
            <a:xfrm>
              <a:off x="15090" y="2677"/>
              <a:ext cx="869" cy="802"/>
            </a:xfrm>
            <a:prstGeom prst="ellipse">
              <a:avLst/>
            </a:prstGeom>
            <a:solidFill>
              <a:srgbClr val="0070C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6" name="Oval 69"/>
            <p:cNvSpPr/>
            <p:nvPr/>
          </p:nvSpPr>
          <p:spPr>
            <a:xfrm>
              <a:off x="14500" y="2115"/>
              <a:ext cx="2048" cy="1951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7" name="Text Box 72"/>
            <p:cNvSpPr txBox="1"/>
            <p:nvPr/>
          </p:nvSpPr>
          <p:spPr>
            <a:xfrm>
              <a:off x="15149" y="2657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rgbClr val="0B6019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28" name="Oval 94"/>
          <p:cNvSpPr/>
          <p:nvPr/>
        </p:nvSpPr>
        <p:spPr>
          <a:xfrm>
            <a:off x="9261475" y="2089150"/>
            <a:ext cx="98425" cy="95250"/>
          </a:xfrm>
          <a:prstGeom prst="ellipse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305810" y="2058035"/>
            <a:ext cx="513080" cy="154940"/>
          </a:xfrm>
          <a:prstGeom prst="rightArrow">
            <a:avLst/>
          </a:prstGeom>
          <a:solidFill>
            <a:srgbClr val="450C8D"/>
          </a:solidFill>
          <a:ln w="6350" cmpd="sng">
            <a:solidFill>
              <a:srgbClr val="450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8"/>
          <p:cNvSpPr/>
          <p:nvPr/>
        </p:nvSpPr>
        <p:spPr>
          <a:xfrm>
            <a:off x="2966085" y="1859280"/>
            <a:ext cx="406400" cy="494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F433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Right Arrow 34"/>
          <p:cNvSpPr/>
          <p:nvPr/>
        </p:nvSpPr>
        <p:spPr>
          <a:xfrm flipH="1">
            <a:off x="8060690" y="2355850"/>
            <a:ext cx="487680" cy="200025"/>
          </a:xfrm>
          <a:prstGeom prst="rightArrow">
            <a:avLst/>
          </a:prstGeom>
          <a:solidFill>
            <a:srgbClr val="450C8D"/>
          </a:solidFill>
          <a:ln w="635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8"/>
          <p:cNvSpPr/>
          <p:nvPr/>
        </p:nvSpPr>
        <p:spPr>
          <a:xfrm>
            <a:off x="9122410" y="1956435"/>
            <a:ext cx="406400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9" name="Rectangle 38"/>
          <p:cNvSpPr/>
          <p:nvPr/>
        </p:nvSpPr>
        <p:spPr>
          <a:xfrm>
            <a:off x="7165975" y="1609725"/>
            <a:ext cx="4682490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B601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95475" y="3792855"/>
            <a:ext cx="1300480" cy="1238885"/>
            <a:chOff x="2959" y="2095"/>
            <a:chExt cx="2048" cy="1951"/>
          </a:xfrm>
        </p:grpSpPr>
        <p:sp>
          <p:nvSpPr>
            <p:cNvPr id="14" name="Oval 67"/>
            <p:cNvSpPr/>
            <p:nvPr/>
          </p:nvSpPr>
          <p:spPr>
            <a:xfrm>
              <a:off x="3549" y="2657"/>
              <a:ext cx="869" cy="80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17" name="Oval 69"/>
            <p:cNvSpPr/>
            <p:nvPr/>
          </p:nvSpPr>
          <p:spPr>
            <a:xfrm>
              <a:off x="2959" y="2095"/>
              <a:ext cx="2048" cy="1951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0" name="Text Box 72"/>
            <p:cNvSpPr txBox="1"/>
            <p:nvPr/>
          </p:nvSpPr>
          <p:spPr>
            <a:xfrm>
              <a:off x="3646" y="2660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24" name="Oval 94"/>
          <p:cNvSpPr/>
          <p:nvPr/>
        </p:nvSpPr>
        <p:spPr>
          <a:xfrm>
            <a:off x="3139440" y="4384675"/>
            <a:ext cx="98425" cy="952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9" name="Rectangle 38"/>
          <p:cNvSpPr/>
          <p:nvPr/>
        </p:nvSpPr>
        <p:spPr>
          <a:xfrm>
            <a:off x="2999740" y="4151630"/>
            <a:ext cx="406400" cy="494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F433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1" name="Oval 94"/>
          <p:cNvSpPr/>
          <p:nvPr/>
        </p:nvSpPr>
        <p:spPr>
          <a:xfrm>
            <a:off x="3111500" y="4180205"/>
            <a:ext cx="98425" cy="952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709535" y="3757295"/>
            <a:ext cx="1300480" cy="1238885"/>
            <a:chOff x="2959" y="2095"/>
            <a:chExt cx="2048" cy="1951"/>
          </a:xfrm>
        </p:grpSpPr>
        <p:sp>
          <p:nvSpPr>
            <p:cNvPr id="40" name="Oval 67"/>
            <p:cNvSpPr/>
            <p:nvPr/>
          </p:nvSpPr>
          <p:spPr>
            <a:xfrm>
              <a:off x="3549" y="2657"/>
              <a:ext cx="869" cy="802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43" name="Oval 69"/>
            <p:cNvSpPr/>
            <p:nvPr/>
          </p:nvSpPr>
          <p:spPr>
            <a:xfrm>
              <a:off x="2959" y="2095"/>
              <a:ext cx="2048" cy="1951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44" name="Text Box 72"/>
            <p:cNvSpPr txBox="1"/>
            <p:nvPr/>
          </p:nvSpPr>
          <p:spPr>
            <a:xfrm>
              <a:off x="3646" y="2660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Y</a:t>
              </a:r>
            </a:p>
          </p:txBody>
        </p:sp>
      </p:grpSp>
      <p:sp>
        <p:nvSpPr>
          <p:cNvPr id="45" name="Right Arrow 44"/>
          <p:cNvSpPr/>
          <p:nvPr/>
        </p:nvSpPr>
        <p:spPr>
          <a:xfrm>
            <a:off x="4580890" y="4479925"/>
            <a:ext cx="513080" cy="154940"/>
          </a:xfrm>
          <a:prstGeom prst="rightArrow">
            <a:avLst/>
          </a:prstGeom>
          <a:solidFill>
            <a:srgbClr val="450C8D"/>
          </a:solidFill>
          <a:ln w="6350" cmpd="sng">
            <a:solidFill>
              <a:srgbClr val="450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8"/>
          <p:cNvSpPr/>
          <p:nvPr/>
        </p:nvSpPr>
        <p:spPr>
          <a:xfrm>
            <a:off x="2971165" y="3946525"/>
            <a:ext cx="406400" cy="494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F433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7" name="Rectangle 38"/>
          <p:cNvSpPr/>
          <p:nvPr/>
        </p:nvSpPr>
        <p:spPr>
          <a:xfrm>
            <a:off x="484505" y="4178300"/>
            <a:ext cx="136334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2</a:t>
            </a:r>
          </a:p>
        </p:txBody>
      </p:sp>
      <p:sp>
        <p:nvSpPr>
          <p:cNvPr id="48" name="Rectangle 38"/>
          <p:cNvSpPr/>
          <p:nvPr/>
        </p:nvSpPr>
        <p:spPr>
          <a:xfrm>
            <a:off x="7709535" y="4384675"/>
            <a:ext cx="382587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B601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cho nhận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29260" y="5137150"/>
            <a:ext cx="1141920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đưa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cặp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electron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góp 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→ </a:t>
            </a:r>
            <a:r>
              <a:rPr lang="en-US" sz="3200" b="1" i="1" dirty="0" err="1" smtClean="0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3200" b="1" i="1" dirty="0" smtClean="0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i="1" dirty="0" err="1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3200" b="1" i="1" dirty="0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i="1" dirty="0" err="1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cho</a:t>
            </a:r>
            <a:r>
              <a:rPr lang="en-US" sz="3200" b="1" i="1" dirty="0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 - </a:t>
            </a:r>
            <a:r>
              <a:rPr lang="en-US" sz="3200" b="1" i="1" dirty="0" err="1">
                <a:solidFill>
                  <a:srgbClr val="E20A5B"/>
                </a:solidFill>
                <a:latin typeface="Times New Roman" panose="02020603050405020304" pitchFamily="18" charset="0"/>
                <a:cs typeface="Calibri" panose="020F0502020204030204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Calibri" panose="020F0502020204030204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Calibri" panose="020F0502020204030204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2" name="Text Box 51"/>
          <p:cNvSpPr txBox="1"/>
          <p:nvPr/>
        </p:nvSpPr>
        <p:spPr>
          <a:xfrm>
            <a:off x="428625" y="911860"/>
            <a:ext cx="141433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 có được cặp electron chung, các nguyên tử tham gia liên kết có thể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705045" y="3033395"/>
            <a:ext cx="1137202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ra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electron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155e-05 4.14747e-05 L -3.30155e-05 -0.0157456 C -3.30155e-05 -0.0228182 0.010202 -0.0315326 0.0185085 -0.0315326 L 0.0370504 -0.0315326 " pathEditMode="relative" rAng="0" ptsTypes="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-1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741e-05 -0.0263654 L -0.0364986 -0.0263654 C -0.0528668 -0.0263654 -0.0730349 -0.0169098 -0.0730349 -0.00923566 L -0.0730349 0.00789403 " pathEditMode="relative" rAng="0" ptsTypes="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1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9635 0.00916667 " pathEditMode="relative" rAng="0" ptsTypes="">
                                      <p:cBhvr>
                                        <p:cTn id="52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885 0.0106481 " pathEditMode="relative" rAng="0" ptsTypes="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" y="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1406 0.0410185 " pathEditMode="relative" rAng="0" ptsTypes="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" y="1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1719 0.0133333 " pathEditMode="relative" rAng="0" ptsTypes="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" y="-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8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3" dur="2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0417 -0.0230556 " pathEditMode="relative" rAng="0" ptsTypes="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1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1719 0.00898148 " pathEditMode="relative" rAng="0" ptsTypes="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-13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03704 L 0.25 -0.00203704 " pathEditMode="relative" rAng="0" ptsTypes="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5781 0.0183333 " pathEditMode="relative" rAng="0" ptsTypes="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9271 0.00814815 " pathEditMode="relative" rAng="0" ptsTypes="">
                                      <p:cBhvr>
                                        <p:cTn id="1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2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349 0.00361111 " pathEditMode="relative" rAng="0" ptsTypes=""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8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8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2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 bldLvl="0" animBg="1"/>
      <p:bldP spid="8217" grpId="1" bldLvl="0" animBg="1"/>
      <p:bldP spid="8217" grpId="2" bldLvl="0" animBg="1"/>
      <p:bldP spid="8217" grpId="3" animBg="1"/>
      <p:bldP spid="39" grpId="0" animBg="1"/>
      <p:bldP spid="28" grpId="0" bldLvl="0" animBg="1"/>
      <p:bldP spid="28" grpId="1" bldLvl="0" animBg="1"/>
      <p:bldP spid="28" grpId="2" bldLvl="0" animBg="1"/>
      <p:bldP spid="28" grpId="3" animBg="1"/>
      <p:bldP spid="30" grpId="0" bldLvl="0" animBg="1"/>
      <p:bldP spid="30" grpId="1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6" grpId="0" bldLvl="0" animBg="1"/>
      <p:bldP spid="36" grpId="1" bldLvl="0" animBg="1"/>
      <p:bldP spid="36" grpId="2" bldLvl="0" animBg="1"/>
      <p:bldP spid="49" grpId="0" bldLvl="0" animBg="1"/>
      <p:bldP spid="24" grpId="0" bldLvl="0" animBg="1"/>
      <p:bldP spid="24" grpId="1" bldLvl="0" animBg="1"/>
      <p:bldP spid="24" grpId="2" bldLvl="0" animBg="1"/>
      <p:bldP spid="29" grpId="0" bldLvl="0" animBg="1"/>
      <p:bldP spid="29" grpId="1" bldLvl="0" animBg="1"/>
      <p:bldP spid="29" grpId="2" bldLvl="0" animBg="1"/>
      <p:bldP spid="31" grpId="0" bldLvl="0" animBg="1"/>
      <p:bldP spid="31" grpId="1" bldLvl="0" animBg="1"/>
      <p:bldP spid="31" grpId="2" bldLvl="0" animBg="1"/>
      <p:bldP spid="45" grpId="0" bldLvl="0" animBg="1"/>
      <p:bldP spid="45" grpId="1" bldLvl="0" animBg="1"/>
      <p:bldP spid="46" grpId="0" bldLvl="0" animBg="1"/>
      <p:bldP spid="46" grpId="1" bldLvl="0" animBg="1"/>
      <p:bldP spid="46" grpId="2" bldLvl="0" animBg="1"/>
      <p:bldP spid="47" grpId="0" bldLvl="0" animBg="1"/>
      <p:bldP spid="48" grpId="0" bldLvl="0" animBg="1"/>
      <p:bldP spid="100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1527001" y="707400"/>
            <a:ext cx="15824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 smtClean="0">
                <a:solidFill>
                  <a:srgbClr val="4D0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4D0D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Rectangle 4"/>
          <p:cNvSpPr/>
          <p:nvPr/>
        </p:nvSpPr>
        <p:spPr>
          <a:xfrm>
            <a:off x="508782" y="1652588"/>
            <a:ext cx="98431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>
                <a:solidFill>
                  <a:srgbClr val="F433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</a:p>
        </p:txBody>
      </p:sp>
      <p:sp>
        <p:nvSpPr>
          <p:cNvPr id="5" name="燕尾形箭头 34"/>
          <p:cNvSpPr/>
          <p:nvPr/>
        </p:nvSpPr>
        <p:spPr>
          <a:xfrm>
            <a:off x="278295" y="2755506"/>
            <a:ext cx="11542644" cy="2320077"/>
          </a:xfrm>
          <a:prstGeom prst="notchedRightArrow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3" tIns="60882" rIns="121763" bIns="60882" anchor="ctr"/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3,4.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 – NHẬN. PHÂN BIỆT CÁC LOẠI  LIÊN KẾT DỰA VÀO ĐỘ ÂM ĐIỆN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494" y="5015097"/>
            <a:ext cx="2607121" cy="1820560"/>
          </a:xfrm>
          <a:prstGeom prst="rect">
            <a:avLst/>
          </a:prstGeom>
        </p:spPr>
      </p:pic>
      <p:sp>
        <p:nvSpPr>
          <p:cNvPr id="45" name="Rectangle: Rounded Corners 3"/>
          <p:cNvSpPr/>
          <p:nvPr/>
        </p:nvSpPr>
        <p:spPr>
          <a:xfrm>
            <a:off x="689610" y="388620"/>
            <a:ext cx="10883900" cy="4739005"/>
          </a:xfrm>
          <a:prstGeom prst="roundRect">
            <a:avLst>
              <a:gd name="adj" fmla="val 4904"/>
            </a:avLst>
          </a:prstGeom>
          <a:solidFill>
            <a:srgbClr val="124F74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72795" y="499110"/>
            <a:ext cx="10647045" cy="4335249"/>
            <a:chOff x="388411" y="3414835"/>
            <a:chExt cx="1826514" cy="10190165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TextBox 81"/>
            <p:cNvSpPr txBox="1"/>
            <p:nvPr/>
          </p:nvSpPr>
          <p:spPr>
            <a:xfrm>
              <a:off x="388411" y="3414835"/>
              <a:ext cx="1826514" cy="13716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1</a:t>
              </a:r>
            </a:p>
          </p:txBody>
        </p:sp>
        <p:sp>
          <p:nvSpPr>
            <p:cNvPr id="58" name="TextBox 83"/>
            <p:cNvSpPr txBox="1"/>
            <p:nvPr/>
          </p:nvSpPr>
          <p:spPr>
            <a:xfrm>
              <a:off x="388427" y="5212160"/>
              <a:ext cx="1826389" cy="8392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1: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 ví dụ 1 trang 61 SGK, xem hình 10.4, từ đó hãy cho biết  các nguyên tử tham gia liên kết cần thỏa điều kiện gì để tạo được liên kết cho – nhận?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/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Viết công thức electron, CTCT của 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CO,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biết chúng có liên kết cho – nhận?</a:t>
              </a:r>
            </a:p>
          </p:txBody>
        </p:sp>
      </p:grpSp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6845" y="5330190"/>
            <a:ext cx="2116455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605723" y="361950"/>
            <a:ext cx="718693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ln>
                  <a:solidFill>
                    <a:srgbClr val="FD0B39"/>
                  </a:solidFill>
                </a:ln>
                <a:solidFill>
                  <a:srgbClr val="FD0B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 NÀO LÀ LIÊN KẾT CHO NHẬN </a:t>
            </a:r>
          </a:p>
        </p:txBody>
      </p:sp>
      <p:grpSp>
        <p:nvGrpSpPr>
          <p:cNvPr id="156711" name="Group 156710"/>
          <p:cNvGrpSpPr/>
          <p:nvPr/>
        </p:nvGrpSpPr>
        <p:grpSpPr>
          <a:xfrm>
            <a:off x="698500" y="1722755"/>
            <a:ext cx="2057400" cy="638175"/>
            <a:chOff x="864" y="3392"/>
            <a:chExt cx="1296" cy="402"/>
          </a:xfrm>
        </p:grpSpPr>
        <p:grpSp>
          <p:nvGrpSpPr>
            <p:cNvPr id="156712" name="Group 156711"/>
            <p:cNvGrpSpPr/>
            <p:nvPr/>
          </p:nvGrpSpPr>
          <p:grpSpPr>
            <a:xfrm>
              <a:off x="864" y="3392"/>
              <a:ext cx="1152" cy="402"/>
              <a:chOff x="3672" y="2208"/>
              <a:chExt cx="1152" cy="402"/>
            </a:xfrm>
          </p:grpSpPr>
          <p:sp>
            <p:nvSpPr>
              <p:cNvPr id="156713" name="Text Box 156712"/>
              <p:cNvSpPr txBox="1"/>
              <p:nvPr/>
            </p:nvSpPr>
            <p:spPr>
              <a:xfrm>
                <a:off x="3672" y="2208"/>
                <a:ext cx="115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endParaRPr sz="3200" b="1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4" name="Oval 156713"/>
              <p:cNvSpPr/>
              <p:nvPr/>
            </p:nvSpPr>
            <p:spPr>
              <a:xfrm>
                <a:off x="4173" y="23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5" name="Oval 156714"/>
              <p:cNvSpPr/>
              <p:nvPr/>
            </p:nvSpPr>
            <p:spPr>
              <a:xfrm>
                <a:off x="4173" y="24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C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6" name="Oval 156715"/>
              <p:cNvSpPr/>
              <p:nvPr/>
            </p:nvSpPr>
            <p:spPr>
              <a:xfrm>
                <a:off x="4320" y="22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7" name="Oval 156716"/>
              <p:cNvSpPr/>
              <p:nvPr/>
            </p:nvSpPr>
            <p:spPr>
              <a:xfrm>
                <a:off x="4434" y="22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8" name="Oval 156717"/>
              <p:cNvSpPr/>
              <p:nvPr/>
            </p:nvSpPr>
            <p:spPr>
              <a:xfrm>
                <a:off x="4560" y="23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9" name="Oval 156718"/>
              <p:cNvSpPr/>
              <p:nvPr/>
            </p:nvSpPr>
            <p:spPr>
              <a:xfrm>
                <a:off x="4560" y="24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C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20" name="Oval 156719"/>
              <p:cNvSpPr/>
              <p:nvPr/>
            </p:nvSpPr>
            <p:spPr>
              <a:xfrm>
                <a:off x="4320" y="256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21" name="Oval 156720"/>
              <p:cNvSpPr/>
              <p:nvPr/>
            </p:nvSpPr>
            <p:spPr>
              <a:xfrm>
                <a:off x="4434" y="256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6722" name="Text Box 156721"/>
            <p:cNvSpPr txBox="1"/>
            <p:nvPr/>
          </p:nvSpPr>
          <p:spPr>
            <a:xfrm>
              <a:off x="1824" y="3395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6723" name="Text Box 156722"/>
            <p:cNvSpPr txBox="1"/>
            <p:nvPr/>
          </p:nvSpPr>
          <p:spPr>
            <a:xfrm>
              <a:off x="1024" y="3411"/>
              <a:ext cx="341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1851660" y="1264920"/>
            <a:ext cx="1270" cy="406400"/>
          </a:xfrm>
          <a:prstGeom prst="straightConnector1">
            <a:avLst/>
          </a:prstGeom>
          <a:ln>
            <a:solidFill>
              <a:srgbClr val="0B60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825500" y="868045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1C98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e chưa LK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72515" y="2253615"/>
            <a:ext cx="357505" cy="462280"/>
          </a:xfrm>
          <a:prstGeom prst="straightConnector1">
            <a:avLst/>
          </a:prstGeom>
          <a:ln>
            <a:solidFill>
              <a:srgbClr val="84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430020" y="1878330"/>
            <a:ext cx="187325" cy="3752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8"/>
          <p:cNvSpPr/>
          <p:nvPr/>
        </p:nvSpPr>
        <p:spPr>
          <a:xfrm>
            <a:off x="285115" y="2715895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e LK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22500" y="2253615"/>
            <a:ext cx="260985" cy="461645"/>
          </a:xfrm>
          <a:prstGeom prst="straightConnector1">
            <a:avLst/>
          </a:prstGeom>
          <a:ln>
            <a:solidFill>
              <a:srgbClr val="84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052320" y="1863725"/>
            <a:ext cx="187325" cy="3752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8"/>
          <p:cNvSpPr/>
          <p:nvPr/>
        </p:nvSpPr>
        <p:spPr>
          <a:xfrm>
            <a:off x="1936115" y="2687955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e LK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61490" y="2426335"/>
            <a:ext cx="14605" cy="777875"/>
          </a:xfrm>
          <a:prstGeom prst="straightConnector1">
            <a:avLst/>
          </a:prstGeom>
          <a:ln>
            <a:solidFill>
              <a:srgbClr val="0B60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8"/>
          <p:cNvSpPr/>
          <p:nvPr/>
        </p:nvSpPr>
        <p:spPr>
          <a:xfrm>
            <a:off x="825500" y="3240405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1C98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e chưa LK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79215" y="2139950"/>
            <a:ext cx="2057400" cy="638175"/>
            <a:chOff x="864" y="3392"/>
            <a:chExt cx="1296" cy="402"/>
          </a:xfrm>
        </p:grpSpPr>
        <p:grpSp>
          <p:nvGrpSpPr>
            <p:cNvPr id="16" name="Group 15"/>
            <p:cNvGrpSpPr/>
            <p:nvPr/>
          </p:nvGrpSpPr>
          <p:grpSpPr>
            <a:xfrm>
              <a:off x="864" y="3392"/>
              <a:ext cx="1152" cy="402"/>
              <a:chOff x="3672" y="2208"/>
              <a:chExt cx="1152" cy="402"/>
            </a:xfrm>
          </p:grpSpPr>
          <p:sp>
            <p:nvSpPr>
              <p:cNvPr id="17" name="Text Box 16"/>
              <p:cNvSpPr txBox="1"/>
              <p:nvPr/>
            </p:nvSpPr>
            <p:spPr>
              <a:xfrm>
                <a:off x="3672" y="2208"/>
                <a:ext cx="115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173" y="23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173" y="24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852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320" y="22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434" y="22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560" y="23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560" y="24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433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320" y="256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434" y="256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 Box 25"/>
            <p:cNvSpPr txBox="1"/>
            <p:nvPr/>
          </p:nvSpPr>
          <p:spPr>
            <a:xfrm>
              <a:off x="1824" y="3395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024" y="3411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39903" y="2106613"/>
            <a:ext cx="877888" cy="595313"/>
            <a:chOff x="1687" y="3241"/>
            <a:chExt cx="553" cy="375"/>
          </a:xfrm>
        </p:grpSpPr>
        <p:sp>
          <p:nvSpPr>
            <p:cNvPr id="42" name="Text Box 41"/>
            <p:cNvSpPr txBox="1"/>
            <p:nvPr/>
          </p:nvSpPr>
          <p:spPr>
            <a:xfrm>
              <a:off x="1687" y="3248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1904" y="3241"/>
              <a:ext cx="336" cy="25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47" name="Text Box 46"/>
          <p:cNvSpPr txBox="1"/>
          <p:nvPr/>
        </p:nvSpPr>
        <p:spPr>
          <a:xfrm>
            <a:off x="6867525" y="1909445"/>
            <a:ext cx="382270" cy="30670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sp>
        <p:nvSpPr>
          <p:cNvPr id="49" name="Text Box 48"/>
          <p:cNvSpPr txBox="1"/>
          <p:nvPr/>
        </p:nvSpPr>
        <p:spPr>
          <a:xfrm>
            <a:off x="4843780" y="1935480"/>
            <a:ext cx="382270" cy="30670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361305" y="2105025"/>
            <a:ext cx="1370965" cy="13970"/>
          </a:xfrm>
          <a:prstGeom prst="straightConnector1">
            <a:avLst/>
          </a:prstGeom>
          <a:ln w="22225">
            <a:solidFill>
              <a:srgbClr val="5F2989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489960" y="953135"/>
            <a:ext cx="0" cy="244030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043170" y="1440815"/>
            <a:ext cx="1905" cy="435610"/>
          </a:xfrm>
          <a:prstGeom prst="straightConnector1">
            <a:avLst/>
          </a:prstGeom>
          <a:ln>
            <a:solidFill>
              <a:srgbClr val="0B60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38"/>
          <p:cNvSpPr/>
          <p:nvPr/>
        </p:nvSpPr>
        <p:spPr>
          <a:xfrm>
            <a:off x="4006215" y="1078865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1C98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e chưa LK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7065010" y="1517650"/>
            <a:ext cx="12700" cy="301625"/>
          </a:xfrm>
          <a:prstGeom prst="straightConnector1">
            <a:avLst/>
          </a:prstGeom>
          <a:ln>
            <a:solidFill>
              <a:srgbClr val="84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38"/>
          <p:cNvSpPr/>
          <p:nvPr/>
        </p:nvSpPr>
        <p:spPr>
          <a:xfrm>
            <a:off x="6290310" y="1163320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F433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orbital trống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7859395" y="2061210"/>
            <a:ext cx="513080" cy="154940"/>
          </a:xfrm>
          <a:prstGeom prst="rightArrow">
            <a:avLst/>
          </a:prstGeom>
          <a:solidFill>
            <a:srgbClr val="450C8D"/>
          </a:solidFill>
          <a:ln w="6350" cmpd="sng">
            <a:solidFill>
              <a:srgbClr val="450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8895398" y="2061210"/>
            <a:ext cx="2071688" cy="638175"/>
            <a:chOff x="855" y="3392"/>
            <a:chExt cx="1305" cy="402"/>
          </a:xfrm>
        </p:grpSpPr>
        <p:grpSp>
          <p:nvGrpSpPr>
            <p:cNvPr id="67" name="Group 66"/>
            <p:cNvGrpSpPr/>
            <p:nvPr/>
          </p:nvGrpSpPr>
          <p:grpSpPr>
            <a:xfrm>
              <a:off x="855" y="3392"/>
              <a:ext cx="1152" cy="402"/>
              <a:chOff x="3663" y="2208"/>
              <a:chExt cx="1152" cy="402"/>
            </a:xfrm>
          </p:grpSpPr>
          <p:sp>
            <p:nvSpPr>
              <p:cNvPr id="68" name="Text Box 67"/>
              <p:cNvSpPr txBox="1"/>
              <p:nvPr/>
            </p:nvSpPr>
            <p:spPr>
              <a:xfrm>
                <a:off x="3663" y="2208"/>
                <a:ext cx="115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sz="3200" b="1" dirty="0">
                    <a:effectLst>
                      <a:outerShdw blurRad="38100" dist="38100" dir="2700000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73" y="23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173" y="24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852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320" y="22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434" y="22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560" y="23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560" y="24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433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320" y="256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434" y="256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7" name="Text Box 76"/>
            <p:cNvSpPr txBox="1"/>
            <p:nvPr/>
          </p:nvSpPr>
          <p:spPr>
            <a:xfrm>
              <a:off x="1824" y="3395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78" name="Text Box 77"/>
            <p:cNvSpPr txBox="1"/>
            <p:nvPr/>
          </p:nvSpPr>
          <p:spPr>
            <a:xfrm>
              <a:off x="1024" y="3411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80" name="Text Box 79"/>
          <p:cNvSpPr txBox="1"/>
          <p:nvPr/>
        </p:nvSpPr>
        <p:spPr>
          <a:xfrm>
            <a:off x="9818370" y="1545590"/>
            <a:ext cx="533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3" name="Double Bracket 82"/>
          <p:cNvSpPr/>
          <p:nvPr/>
        </p:nvSpPr>
        <p:spPr>
          <a:xfrm>
            <a:off x="9117965" y="1574165"/>
            <a:ext cx="1933575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 Box 83"/>
          <p:cNvSpPr txBox="1"/>
          <p:nvPr/>
        </p:nvSpPr>
        <p:spPr>
          <a:xfrm>
            <a:off x="9869805" y="1636395"/>
            <a:ext cx="382270" cy="9093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380000"/>
              </a:lnSpc>
            </a:pPr>
            <a:endParaRPr lang="en-US" sz="1400"/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10053320" y="1258570"/>
            <a:ext cx="12700" cy="301625"/>
          </a:xfrm>
          <a:prstGeom prst="straightConnector1">
            <a:avLst/>
          </a:prstGeom>
          <a:ln>
            <a:solidFill>
              <a:srgbClr val="84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38"/>
          <p:cNvSpPr/>
          <p:nvPr/>
        </p:nvSpPr>
        <p:spPr>
          <a:xfrm>
            <a:off x="9250680" y="918210"/>
            <a:ext cx="224218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noProof="0" dirty="0">
                <a:ln>
                  <a:noFill/>
                </a:ln>
                <a:solidFill>
                  <a:srgbClr val="ED810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LK cho nhận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8852853" y="3834765"/>
            <a:ext cx="2243138" cy="614363"/>
            <a:chOff x="855" y="3392"/>
            <a:chExt cx="1413" cy="387"/>
          </a:xfrm>
        </p:grpSpPr>
        <p:sp>
          <p:nvSpPr>
            <p:cNvPr id="89" name="Text Box 88"/>
            <p:cNvSpPr txBox="1"/>
            <p:nvPr/>
          </p:nvSpPr>
          <p:spPr>
            <a:xfrm>
              <a:off x="855" y="3392"/>
              <a:ext cx="115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200" b="1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200" b="1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98" name="Text Box 97"/>
            <p:cNvSpPr txBox="1"/>
            <p:nvPr/>
          </p:nvSpPr>
          <p:spPr>
            <a:xfrm>
              <a:off x="1932" y="3395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9" name="Text Box 98"/>
            <p:cNvSpPr txBox="1"/>
            <p:nvPr/>
          </p:nvSpPr>
          <p:spPr>
            <a:xfrm>
              <a:off x="988" y="3411"/>
              <a:ext cx="3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9775190" y="3096895"/>
            <a:ext cx="533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01" name="Double Bracket 100"/>
          <p:cNvSpPr/>
          <p:nvPr/>
        </p:nvSpPr>
        <p:spPr>
          <a:xfrm>
            <a:off x="9074785" y="3348990"/>
            <a:ext cx="1933575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 Box 104"/>
          <p:cNvSpPr txBox="1"/>
          <p:nvPr/>
        </p:nvSpPr>
        <p:spPr>
          <a:xfrm>
            <a:off x="10911205" y="3176588"/>
            <a:ext cx="533400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10017125" y="3547745"/>
            <a:ext cx="11430" cy="3981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9479280" y="4157345"/>
            <a:ext cx="314328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10263505" y="4154170"/>
            <a:ext cx="379095" cy="635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Box 111"/>
          <p:cNvSpPr txBox="1"/>
          <p:nvPr/>
        </p:nvSpPr>
        <p:spPr>
          <a:xfrm>
            <a:off x="8982710" y="4491355"/>
            <a:ext cx="29406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Hydronium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Content Placeholder 99"/>
          <p:cNvPicPr>
            <a:picLocks noGrp="1" noChangeAspect="1"/>
          </p:cNvPicPr>
          <p:nvPr>
            <p:ph type="pic" idx="10"/>
          </p:nvPr>
        </p:nvPicPr>
        <p:blipFill>
          <a:blip r:embed="rId4"/>
          <a:stretch>
            <a:fillRect/>
          </a:stretch>
        </p:blipFill>
        <p:spPr>
          <a:xfrm>
            <a:off x="1430020" y="3740150"/>
            <a:ext cx="6538595" cy="2753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Text Box 114"/>
          <p:cNvSpPr txBox="1"/>
          <p:nvPr/>
        </p:nvSpPr>
        <p:spPr>
          <a:xfrm>
            <a:off x="2129155" y="3916680"/>
            <a:ext cx="5188585" cy="2416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lnSpc>
                <a:spcPct val="90000"/>
              </a:lnSpc>
            </a:pPr>
            <a:r>
              <a:rPr lang="en-US" sz="2400" b="1" i="1">
                <a:latin typeface="Times New Roman" panose="02020603050405020304" pitchFamily="18" charset="0"/>
                <a:cs typeface="Calibri" panose="020F0502020204030204" charset="0"/>
              </a:rPr>
              <a:t>- Điều kiện tạo liên kết cho – nhận: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Trong phân tử, 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nguyên tử “cho”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phải có </a:t>
            </a:r>
            <a:r>
              <a:rPr lang="en-US" sz="24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cặp electron chưa tham gia liên kết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2400" b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charset="0"/>
              </a:rPr>
              <a:t>nguyên tử “nhận”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phải có </a:t>
            </a:r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Calibri" panose="020F0502020204030204" charset="0"/>
              </a:rPr>
              <a:t>orbital trống.</a:t>
            </a:r>
            <a:endParaRPr lang="en-US" sz="2400" b="1" i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 algn="just">
              <a:lnSpc>
                <a:spcPct val="90000"/>
              </a:lnSpc>
            </a:pPr>
            <a:r>
              <a:rPr lang="en-US" sz="2400" b="1" i="1">
                <a:latin typeface="Times New Roman" panose="02020603050405020304" pitchFamily="18" charset="0"/>
                <a:cs typeface="Calibri" panose="020F0502020204030204" charset="0"/>
              </a:rPr>
              <a:t>- Biểu diễn liên kết cho – nhận:</a:t>
            </a:r>
            <a:r>
              <a:rPr lang="en-US" sz="2400" b="0">
                <a:latin typeface="Times New Roman" panose="02020603050405020304" pitchFamily="18" charset="0"/>
                <a:cs typeface="Calibri" panose="020F0502020204030204" charset="0"/>
              </a:rPr>
              <a:t> dấu mũi tên hướng từ nguyên tử “cho” sang nguyên tử “nhận”</a:t>
            </a:r>
          </a:p>
        </p:txBody>
      </p:sp>
      <p:sp>
        <p:nvSpPr>
          <p:cNvPr id="82" name="Text Box 104"/>
          <p:cNvSpPr txBox="1"/>
          <p:nvPr/>
        </p:nvSpPr>
        <p:spPr>
          <a:xfrm>
            <a:off x="11019790" y="1382712"/>
            <a:ext cx="533400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8" grpId="0" bldLvl="0" animBg="1"/>
      <p:bldP spid="9" grpId="0" bldLvl="0" animBg="1"/>
      <p:bldP spid="11" grpId="0" bldLvl="0" animBg="1"/>
      <p:bldP spid="12" grpId="0" bldLvl="0" animBg="1"/>
      <p:bldP spid="14" grpId="0" bldLvl="0" animBg="1"/>
      <p:bldP spid="47" grpId="0" bldLvl="0" animBg="1"/>
      <p:bldP spid="49" grpId="0" bldLvl="0" animBg="1"/>
      <p:bldP spid="60" grpId="0" bldLvl="0" animBg="1"/>
      <p:bldP spid="64" grpId="0" bldLvl="0" animBg="1"/>
      <p:bldP spid="65" grpId="0" bldLvl="0" animBg="1"/>
      <p:bldP spid="80" grpId="0"/>
      <p:bldP spid="83" grpId="0" bldLvl="0" animBg="1"/>
      <p:bldP spid="84" grpId="0" bldLvl="0" animBg="1"/>
      <p:bldP spid="86" grpId="0" bldLvl="0" animBg="1"/>
      <p:bldP spid="100" grpId="0"/>
      <p:bldP spid="101" grpId="0" bldLvl="0" animBg="1"/>
      <p:bldP spid="105" grpId="0"/>
      <p:bldP spid="112" grpId="0"/>
      <p:bldP spid="115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908467" y="1724545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</a:p>
        </p:txBody>
      </p:sp>
      <p:sp>
        <p:nvSpPr>
          <p:cNvPr id="77" name="Flowchart: Alternate Process 76"/>
          <p:cNvSpPr/>
          <p:nvPr/>
        </p:nvSpPr>
        <p:spPr bwMode="gray">
          <a:xfrm flipV="1">
            <a:off x="1917700" y="343535"/>
            <a:ext cx="8309610" cy="779780"/>
          </a:xfrm>
          <a:prstGeom prst="flowChartAlternateProcess">
            <a:avLst/>
          </a:prstGeom>
          <a:gradFill flip="none" rotWithShape="1">
            <a:gsLst>
              <a:gs pos="0">
                <a:srgbClr val="36BE52"/>
              </a:gs>
              <a:gs pos="60000">
                <a:srgbClr val="00B050"/>
              </a:gs>
              <a:gs pos="24000">
                <a:srgbClr val="7582E6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57150" h="5715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65" dirty="0"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8685" y="1272540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CHO </a:t>
            </a:r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</a:t>
            </a:r>
            <a:r>
              <a:rPr lang="en-US" altLang="vi-VN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endParaRPr lang="en-US" altLang="vi-VN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110740" y="474980"/>
            <a:ext cx="8115935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70000"/>
              </a:lnSpc>
            </a:pPr>
            <a:r>
              <a:rPr 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62305" y="2241550"/>
            <a:ext cx="112229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Liên kết cho – nhận là trường hợp đặc biệt của liên kết cộng hóa trị, trong đó cặp electron chung chỉ do một nguyên tử đóng góp.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0842" y="326061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vi-VN" alt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kiện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sz="3195" b="1" dirty="0" err="1" smtClean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3195" b="1" dirty="0" smtClean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3195" b="1" dirty="0">
              <a:solidFill>
                <a:srgbClr val="E20A5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02945" y="3761740"/>
            <a:ext cx="109816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phân tử, nguyên tử “cho” phải có cặp electron chưa tham gia liên kết, nguyên tử “nhận” phải có orbital trống.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61060" y="5413375"/>
            <a:ext cx="91166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Dấu mũi tên hướng từ nguyên tử “cho” sang nguyên tử “nhận”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08467" y="4829695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altLang="vi-VN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diễn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95" b="1" dirty="0" err="1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195" b="1" dirty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sz="3195" b="1" dirty="0" err="1" smtClean="0">
                <a:solidFill>
                  <a:srgbClr val="E20A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319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3195" b="1" dirty="0">
              <a:solidFill>
                <a:srgbClr val="E20A5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Picture 18" descr="giphy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/>
      <p:bldP spid="6" grpId="0"/>
      <p:bldP spid="10" grpId="0"/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39"/>
          <p:cNvGraphicFramePr/>
          <p:nvPr/>
        </p:nvGraphicFramePr>
        <p:xfrm>
          <a:off x="436245" y="523240"/>
          <a:ext cx="10712450" cy="5775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5710"/>
                <a:gridCol w="4955540"/>
                <a:gridCol w="2282190"/>
                <a:gridCol w="2239010"/>
              </a:tblGrid>
              <a:tr h="11671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ion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hình thành liên kết – CT e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Lewis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0">
                <a:tc>
                  <a:txBody>
                    <a:bodyPr/>
                    <a:lstStyle/>
                    <a:p>
                      <a:pPr indent="0" algn="ctr">
                        <a:lnSpc>
                          <a:spcPct val="32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800" b="0" baseline="30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</a:t>
                      </a:r>
                      <a:endParaRPr lang="en-US" sz="2800" b="0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8540">
                <a:tc>
                  <a:txBody>
                    <a:bodyPr/>
                    <a:lstStyle/>
                    <a:p>
                      <a:pPr indent="0" algn="ctr">
                        <a:lnSpc>
                          <a:spcPct val="21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280000"/>
                        </a:lnSpc>
                        <a:buNone/>
                      </a:pPr>
                      <a:endParaRPr lang="en-US" sz="2800" b="0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835">
                <a:tc>
                  <a:txBody>
                    <a:bodyPr/>
                    <a:lstStyle/>
                    <a:p>
                      <a:pPr indent="0" algn="ctr">
                        <a:lnSpc>
                          <a:spcPct val="23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b="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800" b="0" baseline="30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300000"/>
                        </a:lnSpc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6711" name="Group 156710"/>
          <p:cNvGrpSpPr/>
          <p:nvPr/>
        </p:nvGrpSpPr>
        <p:grpSpPr>
          <a:xfrm>
            <a:off x="1671638" y="2375853"/>
            <a:ext cx="1989138" cy="603251"/>
            <a:chOff x="1117" y="3369"/>
            <a:chExt cx="1253" cy="380"/>
          </a:xfrm>
        </p:grpSpPr>
        <p:grpSp>
          <p:nvGrpSpPr>
            <p:cNvPr id="156712" name="Group 156711"/>
            <p:cNvGrpSpPr/>
            <p:nvPr/>
          </p:nvGrpSpPr>
          <p:grpSpPr>
            <a:xfrm>
              <a:off x="1365" y="3369"/>
              <a:ext cx="392" cy="361"/>
              <a:chOff x="4173" y="2185"/>
              <a:chExt cx="392" cy="361"/>
            </a:xfrm>
          </p:grpSpPr>
          <p:sp>
            <p:nvSpPr>
              <p:cNvPr id="156713" name="Text Box 156712"/>
              <p:cNvSpPr txBox="1"/>
              <p:nvPr/>
            </p:nvSpPr>
            <p:spPr>
              <a:xfrm>
                <a:off x="4230" y="2185"/>
                <a:ext cx="321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156714" name="Oval 156713"/>
              <p:cNvSpPr/>
              <p:nvPr/>
            </p:nvSpPr>
            <p:spPr>
              <a:xfrm>
                <a:off x="4173" y="235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5" name="Oval 156714"/>
              <p:cNvSpPr/>
              <p:nvPr/>
            </p:nvSpPr>
            <p:spPr>
              <a:xfrm>
                <a:off x="4173" y="2448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6" name="Oval 156715"/>
              <p:cNvSpPr/>
              <p:nvPr/>
            </p:nvSpPr>
            <p:spPr>
              <a:xfrm>
                <a:off x="4311" y="2217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7" name="Oval 156716"/>
              <p:cNvSpPr/>
              <p:nvPr/>
            </p:nvSpPr>
            <p:spPr>
              <a:xfrm>
                <a:off x="4416" y="2217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8" name="Oval 156717"/>
              <p:cNvSpPr/>
              <p:nvPr/>
            </p:nvSpPr>
            <p:spPr>
              <a:xfrm>
                <a:off x="4533" y="232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19" name="Oval 156718"/>
              <p:cNvSpPr/>
              <p:nvPr/>
            </p:nvSpPr>
            <p:spPr>
              <a:xfrm>
                <a:off x="4528" y="2440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20" name="Oval 156719"/>
              <p:cNvSpPr/>
              <p:nvPr/>
            </p:nvSpPr>
            <p:spPr>
              <a:xfrm>
                <a:off x="4302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721" name="Oval 156720"/>
              <p:cNvSpPr/>
              <p:nvPr/>
            </p:nvSpPr>
            <p:spPr>
              <a:xfrm>
                <a:off x="4407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6722" name="Text Box 156721"/>
            <p:cNvSpPr txBox="1"/>
            <p:nvPr/>
          </p:nvSpPr>
          <p:spPr>
            <a:xfrm>
              <a:off x="1788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6723" name="Text Box 156722"/>
            <p:cNvSpPr txBox="1"/>
            <p:nvPr/>
          </p:nvSpPr>
          <p:spPr>
            <a:xfrm>
              <a:off x="1117" y="3420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51" name="Text Box 50"/>
            <p:cNvSpPr txBox="1"/>
            <p:nvPr/>
          </p:nvSpPr>
          <p:spPr>
            <a:xfrm>
              <a:off x="2034" y="3399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</p:grpSp>
      <p:sp>
        <p:nvSpPr>
          <p:cNvPr id="52" name="Text Box 51"/>
          <p:cNvSpPr txBox="1"/>
          <p:nvPr/>
        </p:nvSpPr>
        <p:spPr>
          <a:xfrm>
            <a:off x="3518853" y="2426653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3787140" y="2300288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030980" y="2693670"/>
            <a:ext cx="516890" cy="1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4693920" y="1675448"/>
            <a:ext cx="2146300" cy="1655764"/>
            <a:chOff x="1072" y="3017"/>
            <a:chExt cx="1352" cy="1043"/>
          </a:xfrm>
        </p:grpSpPr>
        <p:grpSp>
          <p:nvGrpSpPr>
            <p:cNvPr id="56" name="Group 55"/>
            <p:cNvGrpSpPr/>
            <p:nvPr/>
          </p:nvGrpSpPr>
          <p:grpSpPr>
            <a:xfrm>
              <a:off x="1365" y="3384"/>
              <a:ext cx="419" cy="346"/>
              <a:chOff x="4173" y="2200"/>
              <a:chExt cx="419" cy="346"/>
            </a:xfrm>
          </p:grpSpPr>
          <p:sp>
            <p:nvSpPr>
              <p:cNvPr id="57" name="Text Box 56"/>
              <p:cNvSpPr txBox="1"/>
              <p:nvPr/>
            </p:nvSpPr>
            <p:spPr>
              <a:xfrm>
                <a:off x="4245" y="2200"/>
                <a:ext cx="321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173" y="235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173" y="2448"/>
                <a:ext cx="32" cy="3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320" y="220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434" y="2208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60" y="2322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560" y="2440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320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434" y="2514"/>
                <a:ext cx="32" cy="32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65"/>
            <p:cNvSpPr txBox="1"/>
            <p:nvPr/>
          </p:nvSpPr>
          <p:spPr>
            <a:xfrm>
              <a:off x="1824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7" name="Text Box 66"/>
            <p:cNvSpPr txBox="1"/>
            <p:nvPr/>
          </p:nvSpPr>
          <p:spPr>
            <a:xfrm>
              <a:off x="1072" y="341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2088" y="3017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  <p:sp>
          <p:nvSpPr>
            <p:cNvPr id="69" name="Text Box 68"/>
            <p:cNvSpPr txBox="1"/>
            <p:nvPr/>
          </p:nvSpPr>
          <p:spPr>
            <a:xfrm>
              <a:off x="1456" y="373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70" name="Double Bracket 69"/>
          <p:cNvSpPr/>
          <p:nvPr/>
        </p:nvSpPr>
        <p:spPr>
          <a:xfrm>
            <a:off x="4739005" y="2014855"/>
            <a:ext cx="1676400" cy="121920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6834506" y="2100898"/>
            <a:ext cx="1917700" cy="561976"/>
            <a:chOff x="1024" y="3395"/>
            <a:chExt cx="1208" cy="354"/>
          </a:xfrm>
        </p:grpSpPr>
        <p:sp>
          <p:nvSpPr>
            <p:cNvPr id="72" name="Text Box 71"/>
            <p:cNvSpPr txBox="1"/>
            <p:nvPr/>
          </p:nvSpPr>
          <p:spPr>
            <a:xfrm>
              <a:off x="1475" y="3411"/>
              <a:ext cx="29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73" name="Text Box 72"/>
            <p:cNvSpPr txBox="1"/>
            <p:nvPr/>
          </p:nvSpPr>
          <p:spPr>
            <a:xfrm>
              <a:off x="1896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74" name="Text Box 73"/>
            <p:cNvSpPr txBox="1"/>
            <p:nvPr/>
          </p:nvSpPr>
          <p:spPr>
            <a:xfrm>
              <a:off x="1024" y="3420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75" name="Text Box 74"/>
          <p:cNvSpPr txBox="1"/>
          <p:nvPr/>
        </p:nvSpPr>
        <p:spPr>
          <a:xfrm>
            <a:off x="7550150" y="2812415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6" name="Double Bracket 75"/>
          <p:cNvSpPr/>
          <p:nvPr/>
        </p:nvSpPr>
        <p:spPr>
          <a:xfrm>
            <a:off x="6777355" y="2111375"/>
            <a:ext cx="1933575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Text Box 76"/>
          <p:cNvSpPr txBox="1"/>
          <p:nvPr/>
        </p:nvSpPr>
        <p:spPr>
          <a:xfrm>
            <a:off x="8540750" y="1899603"/>
            <a:ext cx="53340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7262495" y="2419985"/>
            <a:ext cx="314328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948930" y="2402840"/>
            <a:ext cx="379095" cy="635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7702550" y="2141221"/>
            <a:ext cx="50800" cy="50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854950" y="2141221"/>
            <a:ext cx="50800" cy="50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8970011" y="2032318"/>
            <a:ext cx="2032000" cy="547688"/>
            <a:chOff x="988" y="3395"/>
            <a:chExt cx="1280" cy="345"/>
          </a:xfrm>
        </p:grpSpPr>
        <p:sp>
          <p:nvSpPr>
            <p:cNvPr id="89" name="Text Box 88"/>
            <p:cNvSpPr txBox="1"/>
            <p:nvPr/>
          </p:nvSpPr>
          <p:spPr>
            <a:xfrm>
              <a:off x="1475" y="3411"/>
              <a:ext cx="29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98" name="Text Box 97"/>
            <p:cNvSpPr txBox="1"/>
            <p:nvPr/>
          </p:nvSpPr>
          <p:spPr>
            <a:xfrm>
              <a:off x="1932" y="3395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9" name="Text Box 98"/>
            <p:cNvSpPr txBox="1"/>
            <p:nvPr/>
          </p:nvSpPr>
          <p:spPr>
            <a:xfrm>
              <a:off x="988" y="3411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9784715" y="2812415"/>
            <a:ext cx="533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01" name="Double Bracket 100"/>
          <p:cNvSpPr/>
          <p:nvPr/>
        </p:nvSpPr>
        <p:spPr>
          <a:xfrm>
            <a:off x="9067800" y="2027555"/>
            <a:ext cx="1861820" cy="1209040"/>
          </a:xfrm>
          <a:prstGeom prst="bracketPair">
            <a:avLst/>
          </a:prstGeom>
          <a:ln w="127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5" name="Text Box 104"/>
          <p:cNvSpPr txBox="1"/>
          <p:nvPr/>
        </p:nvSpPr>
        <p:spPr>
          <a:xfrm>
            <a:off x="10775315" y="1815783"/>
            <a:ext cx="533400" cy="45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9967595" y="2487295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9511030" y="2350135"/>
            <a:ext cx="314328" cy="0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10169525" y="2346960"/>
            <a:ext cx="379095" cy="635"/>
          </a:xfrm>
          <a:prstGeom prst="straightConnector1">
            <a:avLst/>
          </a:prstGeom>
          <a:ln w="28575" cmpd="sng">
            <a:gradFill>
              <a:gsLst>
                <a:gs pos="45000">
                  <a:srgbClr val="FF0000"/>
                </a:gs>
                <a:gs pos="55000">
                  <a:schemeClr val="tx1"/>
                </a:gs>
                <a:gs pos="95000">
                  <a:schemeClr val="tx1"/>
                </a:gs>
              </a:gsLst>
              <a:lin ang="0" scaled="1"/>
            </a:gra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5179695" y="3387090"/>
            <a:ext cx="7613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None/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CT e</a:t>
            </a:r>
          </a:p>
        </p:txBody>
      </p:sp>
      <p:pic>
        <p:nvPicPr>
          <p:cNvPr id="14" name="Picture 13" descr="giphy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620" y="294640"/>
            <a:ext cx="1541780" cy="1217295"/>
          </a:xfrm>
          <a:prstGeom prst="rect">
            <a:avLst/>
          </a:prstGeom>
        </p:spPr>
      </p:pic>
      <p:sp>
        <p:nvSpPr>
          <p:cNvPr id="19" name="Curved Down Arrow 18"/>
          <p:cNvSpPr/>
          <p:nvPr/>
        </p:nvSpPr>
        <p:spPr>
          <a:xfrm>
            <a:off x="2335530" y="1947545"/>
            <a:ext cx="1570355" cy="428625"/>
          </a:xfrm>
          <a:prstGeom prst="curvedDownArrow">
            <a:avLst/>
          </a:prstGeom>
          <a:ln w="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7753350" y="2584748"/>
            <a:ext cx="0" cy="292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70" grpId="0" bldLvl="0" animBg="1"/>
      <p:bldP spid="75" grpId="0"/>
      <p:bldP spid="76" grpId="0" bldLvl="0" animBg="1"/>
      <p:bldP spid="77" grpId="0"/>
      <p:bldP spid="81" grpId="0" bldLvl="0" animBg="1"/>
      <p:bldP spid="82" grpId="0" bldLvl="0" animBg="1"/>
      <p:bldP spid="100" grpId="0"/>
      <p:bldP spid="101" grpId="0" bldLvl="0" animBg="1"/>
      <p:bldP spid="105" grpId="0"/>
      <p:bldP spid="2" grpId="0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HÌNH THÀNH LIÊN KẾT CO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210" name="Oval 69"/>
          <p:cNvSpPr/>
          <p:nvPr/>
        </p:nvSpPr>
        <p:spPr>
          <a:xfrm>
            <a:off x="2136140" y="106172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812415" y="1725930"/>
            <a:ext cx="551180" cy="527050"/>
            <a:chOff x="3879" y="2718"/>
            <a:chExt cx="868" cy="830"/>
          </a:xfrm>
        </p:grpSpPr>
        <p:sp>
          <p:nvSpPr>
            <p:cNvPr id="8208" name="Oval 67"/>
            <p:cNvSpPr/>
            <p:nvPr/>
          </p:nvSpPr>
          <p:spPr>
            <a:xfrm>
              <a:off x="3879" y="2718"/>
              <a:ext cx="869" cy="802"/>
            </a:xfrm>
            <a:prstGeom prst="ellipse">
              <a:avLst/>
            </a:prstGeom>
            <a:solidFill>
              <a:srgbClr val="F93958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8211" name="Text Box 72"/>
            <p:cNvSpPr txBox="1"/>
            <p:nvPr/>
          </p:nvSpPr>
          <p:spPr>
            <a:xfrm>
              <a:off x="3937" y="2726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8217" name="Oval 94"/>
          <p:cNvSpPr/>
          <p:nvPr/>
        </p:nvSpPr>
        <p:spPr>
          <a:xfrm>
            <a:off x="3940175" y="173164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26" name="Oval 69"/>
          <p:cNvSpPr/>
          <p:nvPr/>
        </p:nvSpPr>
        <p:spPr>
          <a:xfrm>
            <a:off x="5139055" y="108458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788025" y="1737360"/>
            <a:ext cx="551815" cy="528320"/>
            <a:chOff x="8565" y="2868"/>
            <a:chExt cx="869" cy="832"/>
          </a:xfrm>
        </p:grpSpPr>
        <p:sp>
          <p:nvSpPr>
            <p:cNvPr id="25" name="Oval 67"/>
            <p:cNvSpPr/>
            <p:nvPr/>
          </p:nvSpPr>
          <p:spPr>
            <a:xfrm>
              <a:off x="8565" y="2898"/>
              <a:ext cx="869" cy="802"/>
            </a:xfrm>
            <a:prstGeom prst="ellipse">
              <a:avLst/>
            </a:prstGeom>
            <a:solidFill>
              <a:srgbClr val="49B4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27" name="Text Box 72"/>
            <p:cNvSpPr txBox="1"/>
            <p:nvPr/>
          </p:nvSpPr>
          <p:spPr>
            <a:xfrm>
              <a:off x="8629" y="2868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28" name="Oval 94"/>
          <p:cNvSpPr/>
          <p:nvPr/>
        </p:nvSpPr>
        <p:spPr>
          <a:xfrm>
            <a:off x="5100320" y="172529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4211320" y="2444115"/>
            <a:ext cx="757555" cy="301625"/>
          </a:xfrm>
          <a:prstGeom prst="rightArrow">
            <a:avLst/>
          </a:prstGeom>
          <a:solidFill>
            <a:srgbClr val="00B0F0"/>
          </a:solidFill>
          <a:ln w="63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8"/>
          <p:cNvSpPr/>
          <p:nvPr/>
        </p:nvSpPr>
        <p:spPr>
          <a:xfrm>
            <a:off x="396240" y="1532255"/>
            <a:ext cx="169862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electron</a:t>
            </a:r>
          </a:p>
        </p:txBody>
      </p:sp>
      <p:sp>
        <p:nvSpPr>
          <p:cNvPr id="2" name="Oval 94"/>
          <p:cNvSpPr/>
          <p:nvPr/>
        </p:nvSpPr>
        <p:spPr>
          <a:xfrm>
            <a:off x="3961765" y="192087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3" name="Oval 94"/>
          <p:cNvSpPr/>
          <p:nvPr/>
        </p:nvSpPr>
        <p:spPr>
          <a:xfrm>
            <a:off x="2073910" y="201866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5" name="Oval 94"/>
          <p:cNvSpPr/>
          <p:nvPr/>
        </p:nvSpPr>
        <p:spPr>
          <a:xfrm>
            <a:off x="2127250" y="221615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" name="Oval 94"/>
          <p:cNvSpPr/>
          <p:nvPr/>
        </p:nvSpPr>
        <p:spPr>
          <a:xfrm>
            <a:off x="5100320" y="192595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7" name="Oval 94"/>
          <p:cNvSpPr/>
          <p:nvPr/>
        </p:nvSpPr>
        <p:spPr>
          <a:xfrm>
            <a:off x="6175375" y="104394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8" name="Oval 94"/>
          <p:cNvSpPr/>
          <p:nvPr/>
        </p:nvSpPr>
        <p:spPr>
          <a:xfrm>
            <a:off x="6367780" y="108458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9" name="Oval 94"/>
          <p:cNvSpPr/>
          <p:nvPr/>
        </p:nvSpPr>
        <p:spPr>
          <a:xfrm>
            <a:off x="6525895" y="276987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0" name="Oval 94"/>
          <p:cNvSpPr/>
          <p:nvPr/>
        </p:nvSpPr>
        <p:spPr>
          <a:xfrm>
            <a:off x="6339840" y="286258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11" name="Rectangle 38"/>
          <p:cNvSpPr/>
          <p:nvPr/>
        </p:nvSpPr>
        <p:spPr>
          <a:xfrm>
            <a:off x="7174865" y="1494790"/>
            <a:ext cx="1698625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electron</a:t>
            </a:r>
          </a:p>
        </p:txBody>
      </p:sp>
      <p:sp>
        <p:nvSpPr>
          <p:cNvPr id="55" name="Oval 69"/>
          <p:cNvSpPr/>
          <p:nvPr/>
        </p:nvSpPr>
        <p:spPr>
          <a:xfrm>
            <a:off x="2137410" y="106299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813685" y="1727200"/>
            <a:ext cx="551180" cy="527050"/>
            <a:chOff x="3879" y="2718"/>
            <a:chExt cx="868" cy="830"/>
          </a:xfrm>
        </p:grpSpPr>
        <p:sp>
          <p:nvSpPr>
            <p:cNvPr id="57" name="Oval 67"/>
            <p:cNvSpPr/>
            <p:nvPr/>
          </p:nvSpPr>
          <p:spPr>
            <a:xfrm>
              <a:off x="3879" y="2718"/>
              <a:ext cx="869" cy="802"/>
            </a:xfrm>
            <a:prstGeom prst="ellipse">
              <a:avLst/>
            </a:prstGeom>
            <a:solidFill>
              <a:srgbClr val="F93958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58" name="Text Box 72"/>
            <p:cNvSpPr txBox="1"/>
            <p:nvPr/>
          </p:nvSpPr>
          <p:spPr>
            <a:xfrm>
              <a:off x="3937" y="2726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59" name="Oval 94"/>
          <p:cNvSpPr/>
          <p:nvPr/>
        </p:nvSpPr>
        <p:spPr>
          <a:xfrm>
            <a:off x="3941445" y="173291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0" name="Oval 69"/>
          <p:cNvSpPr/>
          <p:nvPr/>
        </p:nvSpPr>
        <p:spPr>
          <a:xfrm>
            <a:off x="5140325" y="1085850"/>
            <a:ext cx="1905015" cy="190501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789295" y="1738630"/>
            <a:ext cx="551815" cy="528320"/>
            <a:chOff x="8565" y="2868"/>
            <a:chExt cx="869" cy="832"/>
          </a:xfrm>
        </p:grpSpPr>
        <p:sp>
          <p:nvSpPr>
            <p:cNvPr id="62" name="Oval 67"/>
            <p:cNvSpPr/>
            <p:nvPr/>
          </p:nvSpPr>
          <p:spPr>
            <a:xfrm>
              <a:off x="8565" y="2898"/>
              <a:ext cx="869" cy="802"/>
            </a:xfrm>
            <a:prstGeom prst="ellipse">
              <a:avLst/>
            </a:prstGeom>
            <a:solidFill>
              <a:srgbClr val="49B4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 dirty="0">
                <a:solidFill>
                  <a:srgbClr val="44546A"/>
                </a:solidFill>
                <a:latin typeface="Comic Sans MS" panose="030F0702030302020204" pitchFamily="66" charset="0"/>
                <a:ea typeface="Microsoft YaHei" panose="020B0503020204020204" charset="-122"/>
              </a:endParaRPr>
            </a:p>
          </p:txBody>
        </p:sp>
        <p:sp>
          <p:nvSpPr>
            <p:cNvPr id="63" name="Text Box 72"/>
            <p:cNvSpPr txBox="1"/>
            <p:nvPr/>
          </p:nvSpPr>
          <p:spPr>
            <a:xfrm>
              <a:off x="8629" y="2868"/>
              <a:ext cx="54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GB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64" name="Oval 94"/>
          <p:cNvSpPr/>
          <p:nvPr/>
        </p:nvSpPr>
        <p:spPr>
          <a:xfrm>
            <a:off x="5101590" y="172656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5" name="Oval 94"/>
          <p:cNvSpPr/>
          <p:nvPr/>
        </p:nvSpPr>
        <p:spPr>
          <a:xfrm>
            <a:off x="3963035" y="192214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6" name="Oval 94"/>
          <p:cNvSpPr/>
          <p:nvPr/>
        </p:nvSpPr>
        <p:spPr>
          <a:xfrm>
            <a:off x="2075180" y="2019935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7" name="Oval 94"/>
          <p:cNvSpPr/>
          <p:nvPr/>
        </p:nvSpPr>
        <p:spPr>
          <a:xfrm>
            <a:off x="2128520" y="2217420"/>
            <a:ext cx="127001" cy="12700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8" name="Oval 94"/>
          <p:cNvSpPr/>
          <p:nvPr/>
        </p:nvSpPr>
        <p:spPr>
          <a:xfrm>
            <a:off x="5101590" y="1927225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69" name="Oval 94"/>
          <p:cNvSpPr/>
          <p:nvPr/>
        </p:nvSpPr>
        <p:spPr>
          <a:xfrm>
            <a:off x="6176645" y="104521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70" name="Oval 94"/>
          <p:cNvSpPr/>
          <p:nvPr/>
        </p:nvSpPr>
        <p:spPr>
          <a:xfrm>
            <a:off x="6369050" y="108585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71" name="Oval 94"/>
          <p:cNvSpPr/>
          <p:nvPr/>
        </p:nvSpPr>
        <p:spPr>
          <a:xfrm>
            <a:off x="6527165" y="277114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  <p:sp>
        <p:nvSpPr>
          <p:cNvPr id="72" name="Oval 94"/>
          <p:cNvSpPr/>
          <p:nvPr/>
        </p:nvSpPr>
        <p:spPr>
          <a:xfrm>
            <a:off x="6341110" y="2863850"/>
            <a:ext cx="127001" cy="127001"/>
          </a:xfrm>
          <a:prstGeom prst="roundRect">
            <a:avLst/>
          </a:prstGeom>
          <a:solidFill>
            <a:srgbClr val="002060"/>
          </a:solidFill>
          <a:ln w="9525" cap="flat" cmpd="sng">
            <a:solidFill>
              <a:srgbClr val="0945A5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600" dirty="0">
              <a:solidFill>
                <a:srgbClr val="44546A"/>
              </a:solidFill>
              <a:latin typeface="Comic Sans MS" panose="030F0702030302020204" pitchFamily="66" charset="0"/>
              <a:ea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638889 L 0.129844 0.32537 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1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435185 L 0.12875 0.328981 " pathEditMode="relative" rAng="0" ptsTypes="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17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435185 L 0.110417 0.279444 " pathEditMode="relative" rAng="0" ptsTypes="">
                                      <p:cBhvr>
                                        <p:cTn id="77" dur="2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14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435185 L 0.108646 0.275 " pathEditMode="relative" rAng="0" ptsTypes="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14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0.149896 0.408056 " pathEditMode="relative" rAng="0" ptsTypes="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20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4844 0.356111 " pathEditMode="relative" rAng="0" ptsTypes="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-0.00401042 0.31787 " pathEditMode="relative" rAng="0" ptsTypes="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09259 L -0.00171875 0.325093 " pathEditMode="relative" rAng="0" ptsTypes="">
                                      <p:cBhvr>
                                        <p:cTn id="8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9792 0 L 0.0164583 0.335093 " pathEditMode="relative" rAng="0" ptsTypes="">
                                      <p:cBhvr>
                                        <p:cTn id="9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6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208 -0.00222222 L 0.0152604 0.335278 " pathEditMode="relative" rAng="0" ptsTypes="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7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9792 -0.00231481 L 0.00286458 0.320833 " pathEditMode="relative" rAng="0" ptsTypes="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9792 0.00416667 L 0.000104167 0.323333 " pathEditMode="relative" rAng="0" ptsTypes="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6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-0.0021875 0.319537 " pathEditMode="relative" rAng="0" ptsTypes=""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5.20833e-05 0.320741 " pathEditMode="relative" rAng="0" ptsTypes="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0" grpId="1" animBg="1"/>
      <p:bldP spid="8217" grpId="0" animBg="1"/>
      <p:bldP spid="8217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47" grpId="0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uiExpand="1" animBg="1"/>
      <p:bldP spid="10" grpId="1" animBg="1"/>
      <p:bldP spid="11" grpId="0" animBg="1"/>
      <p:bldP spid="55" grpId="0" bldLvl="0" animBg="1"/>
      <p:bldP spid="59" grpId="0" bldLvl="0" animBg="1"/>
      <p:bldP spid="60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uiExpan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1300</Words>
  <Application>Microsoft Office PowerPoint</Application>
  <PresentationFormat>Custom</PresentationFormat>
  <Paragraphs>327</Paragraphs>
  <Slides>21</Slides>
  <Notes>14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Default Design</vt:lpstr>
      <vt:lpstr>1_Office Theme</vt:lpstr>
      <vt:lpstr>ChemDraw.Document.6.0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231</cp:revision>
  <dcterms:created xsi:type="dcterms:W3CDTF">2022-07-11T10:18:00Z</dcterms:created>
  <dcterms:modified xsi:type="dcterms:W3CDTF">2025-04-25T00:01:15Z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945B5C34EA774A2D840685608653C6CF</vt:lpwstr>
  </property>
  <property fmtid="{D5CDD505-2E9C-101B-9397-08002B2CF9AE}" pid="3" name="KSOProductBuildVer">
    <vt:lpwstr>1033-11.2.0.11246</vt:lpwstr>
  </property>
</Properties>
</file>