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1" r:id="rId5"/>
    <p:sldId id="257"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emf"/><Relationship Id="rId6" Type="http://schemas.openxmlformats.org/officeDocument/2006/relationships/image" Target="../media/image10.wmf"/><Relationship Id="rId5" Type="http://schemas.openxmlformats.org/officeDocument/2006/relationships/image" Target="../media/image9.e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4"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4" Type="http://schemas.openxmlformats.org/officeDocument/2006/relationships/image" Target="../media/image2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4/8/2025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ch7ErR377V4"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emf"/><Relationship Id="rId9" Type="http://schemas.openxmlformats.org/officeDocument/2006/relationships/oleObject" Target="../embeddings/oleObject4.bin"/><Relationship Id="rId14"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slide" Target="slide21.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slide" Target="slide23.xml"/><Relationship Id="rId4" Type="http://schemas.openxmlformats.org/officeDocument/2006/relationships/slide" Target="slide17.xml"/><Relationship Id="rId9" Type="http://schemas.openxmlformats.org/officeDocument/2006/relationships/slide" Target="slide19.xml"/></Relationships>
</file>

<file path=ppt/slides/_rels/slide1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11" Type="http://schemas.openxmlformats.org/officeDocument/2006/relationships/image" Target="../media/image12.jpeg"/><Relationship Id="rId5" Type="http://schemas.openxmlformats.org/officeDocument/2006/relationships/oleObject" Target="../embeddings/oleObject8.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emf"/><Relationship Id="rId11" Type="http://schemas.openxmlformats.org/officeDocument/2006/relationships/image" Target="../media/image13.jpeg"/><Relationship Id="rId5" Type="http://schemas.openxmlformats.org/officeDocument/2006/relationships/oleObject" Target="../embeddings/oleObject12.bin"/><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11" Type="http://schemas.openxmlformats.org/officeDocument/2006/relationships/image" Target="../media/image12.jpeg"/><Relationship Id="rId5" Type="http://schemas.openxmlformats.org/officeDocument/2006/relationships/oleObject" Target="../embeddings/oleObject16.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1.emf"/><Relationship Id="rId11" Type="http://schemas.openxmlformats.org/officeDocument/2006/relationships/image" Target="../media/image13.jpeg"/><Relationship Id="rId5" Type="http://schemas.openxmlformats.org/officeDocument/2006/relationships/oleObject" Target="../embeddings/oleObject20.bin"/><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304" y="279401"/>
            <a:ext cx="10969769" cy="2262781"/>
          </a:xfrm>
        </p:spPr>
        <p:txBody>
          <a:bodyPr>
            <a:normAutofit fontScale="90000"/>
          </a:bodyPr>
          <a:lstStyle/>
          <a:p>
            <a:pPr algn="ctr"/>
            <a:r>
              <a:rPr lang="en-US" b="1" dirty="0" smtClean="0">
                <a:solidFill>
                  <a:srgbClr val="0070C0"/>
                </a:solidFill>
                <a:latin typeface="Times New Roman" panose="02020603050405020304" pitchFamily="18" charset="0"/>
                <a:cs typeface="Times New Roman" panose="02020603050405020304" pitchFamily="18" charset="0"/>
              </a:rPr>
              <a:t>TRƯỜNG THPT SỐ 1 TUY PHƯỚC</a:t>
            </a:r>
            <a:br>
              <a:rPr lang="en-US" b="1" dirty="0" smtClean="0">
                <a:solidFill>
                  <a:srgbClr val="0070C0"/>
                </a:solidFill>
                <a:latin typeface="Times New Roman" panose="02020603050405020304" pitchFamily="18" charset="0"/>
                <a:cs typeface="Times New Roman" panose="02020603050405020304" pitchFamily="18" charset="0"/>
              </a:rPr>
            </a:br>
            <a:r>
              <a:rPr lang="en-US" b="1" dirty="0" smtClean="0">
                <a:solidFill>
                  <a:srgbClr val="0070C0"/>
                </a:solidFill>
                <a:latin typeface="Times New Roman" panose="02020603050405020304" pitchFamily="18" charset="0"/>
                <a:cs typeface="Times New Roman" panose="02020603050405020304" pitchFamily="18" charset="0"/>
              </a:rPr>
              <a:t>GV: KHƯU PHƯƠNG THẢO</a:t>
            </a:r>
            <a:br>
              <a:rPr lang="en-US" b="1" dirty="0" smtClean="0">
                <a:solidFill>
                  <a:srgbClr val="0070C0"/>
                </a:solidFill>
                <a:latin typeface="Times New Roman" panose="02020603050405020304" pitchFamily="18" charset="0"/>
                <a:cs typeface="Times New Roman" panose="02020603050405020304" pitchFamily="18" charset="0"/>
              </a:rPr>
            </a:br>
            <a:r>
              <a:rPr lang="en-US" b="1" dirty="0" err="1" smtClean="0">
                <a:solidFill>
                  <a:srgbClr val="0070C0"/>
                </a:solidFill>
                <a:latin typeface="Times New Roman" panose="02020603050405020304" pitchFamily="18" charset="0"/>
                <a:cs typeface="Times New Roman" panose="02020603050405020304" pitchFamily="18" charset="0"/>
              </a:rPr>
              <a:t>Môn</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Hóa</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học</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Lớp</a:t>
            </a:r>
            <a:r>
              <a:rPr lang="en-US" b="1" dirty="0" smtClean="0">
                <a:solidFill>
                  <a:srgbClr val="0070C0"/>
                </a:solidFill>
                <a:latin typeface="Times New Roman" panose="02020603050405020304" pitchFamily="18" charset="0"/>
                <a:cs typeface="Times New Roman" panose="02020603050405020304" pitchFamily="18" charset="0"/>
              </a:rPr>
              <a:t> 10</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193997" y="2726907"/>
            <a:ext cx="8915399" cy="3239784"/>
          </a:xfrm>
        </p:spPr>
        <p:txBody>
          <a:bodyPr>
            <a:noAutofit/>
          </a:bodyPr>
          <a:lstStyle/>
          <a:p>
            <a:pPr algn="ctr"/>
            <a:r>
              <a:rPr lang="en-US" sz="4000" b="1" dirty="0" smtClean="0">
                <a:solidFill>
                  <a:srgbClr val="C00000"/>
                </a:solidFill>
                <a:latin typeface="Times New Roman" panose="02020603050405020304" pitchFamily="18" charset="0"/>
                <a:cs typeface="Times New Roman" panose="02020603050405020304" pitchFamily="18" charset="0"/>
              </a:rPr>
              <a:t>TIẾT HỌC THƯ VIỆN</a:t>
            </a:r>
          </a:p>
          <a:p>
            <a:pPr algn="ctr"/>
            <a:r>
              <a:rPr lang="en-US" sz="4000" b="1" dirty="0" smtClean="0">
                <a:solidFill>
                  <a:srgbClr val="C00000"/>
                </a:solidFill>
                <a:latin typeface="Times New Roman" panose="02020603050405020304" pitchFamily="18" charset="0"/>
                <a:cs typeface="Times New Roman" panose="02020603050405020304" pitchFamily="18" charset="0"/>
              </a:rPr>
              <a:t>BÀI HỌC: </a:t>
            </a:r>
          </a:p>
          <a:p>
            <a:pPr algn="ctr"/>
            <a:r>
              <a:rPr lang="en-US" sz="4000" b="1" dirty="0" smtClean="0">
                <a:solidFill>
                  <a:srgbClr val="C00000"/>
                </a:solidFill>
                <a:latin typeface="Times New Roman" panose="02020603050405020304" pitchFamily="18" charset="0"/>
                <a:cs typeface="Times New Roman" panose="02020603050405020304" pitchFamily="18" charset="0"/>
              </a:rPr>
              <a:t>HYDROGEN HALIDE VÀ MỘT SỐ PHẢN ỨNG CỦA ION HALIDE</a:t>
            </a:r>
            <a:endParaRPr lang="en-US" sz="4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67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8" y="420910"/>
            <a:ext cx="10529455" cy="1280890"/>
          </a:xfrm>
        </p:spPr>
        <p:txBody>
          <a:bodyPr>
            <a:normAutofit fontScale="90000"/>
          </a:bodyPr>
          <a:lstStyle/>
          <a:p>
            <a:pPr algn="ctr"/>
            <a:r>
              <a:rPr lang="en-US" sz="4400" b="1" dirty="0" err="1" smtClean="0">
                <a:solidFill>
                  <a:srgbClr val="C00000"/>
                </a:solidFill>
                <a:latin typeface="Times New Roman" panose="02020603050405020304" pitchFamily="18" charset="0"/>
                <a:cs typeface="Times New Roman" panose="02020603050405020304" pitchFamily="18" charset="0"/>
              </a:rPr>
              <a:t>Bài</a:t>
            </a:r>
            <a:r>
              <a:rPr lang="en-US" sz="4400" b="1" dirty="0" smtClean="0">
                <a:solidFill>
                  <a:srgbClr val="C00000"/>
                </a:solidFill>
                <a:latin typeface="Times New Roman" panose="02020603050405020304" pitchFamily="18" charset="0"/>
                <a:cs typeface="Times New Roman" panose="02020603050405020304" pitchFamily="18" charset="0"/>
              </a:rPr>
              <a:t> 18: HYDROGEN </a:t>
            </a:r>
            <a:r>
              <a:rPr lang="en-US" sz="4400" b="1" dirty="0">
                <a:solidFill>
                  <a:srgbClr val="C00000"/>
                </a:solidFill>
                <a:latin typeface="Times New Roman" panose="02020603050405020304" pitchFamily="18" charset="0"/>
                <a:cs typeface="Times New Roman" panose="02020603050405020304" pitchFamily="18" charset="0"/>
              </a:rPr>
              <a:t>HALIDE VÀ MỘT SỐ PHẢN ỨNG CỦA ION HALIDE</a:t>
            </a:r>
            <a:r>
              <a:rPr lang="en-US" b="1" dirty="0">
                <a:solidFill>
                  <a:srgbClr val="C00000"/>
                </a:solidFill>
                <a:latin typeface="Times New Roman" panose="02020603050405020304" pitchFamily="18" charset="0"/>
                <a:cs typeface="Times New Roman" panose="02020603050405020304" pitchFamily="18" charset="0"/>
              </a:rPr>
              <a:t/>
            </a:r>
            <a:br>
              <a:rPr lang="en-US" b="1" dirty="0">
                <a:solidFill>
                  <a:srgbClr val="C00000"/>
                </a:solidFill>
                <a:latin typeface="Times New Roman" panose="02020603050405020304" pitchFamily="18" charset="0"/>
                <a:cs typeface="Times New Roman" panose="02020603050405020304" pitchFamily="18" charset="0"/>
              </a:rPr>
            </a:br>
            <a:endParaRPr lang="en-US" dirty="0"/>
          </a:p>
        </p:txBody>
      </p:sp>
      <p:sp>
        <p:nvSpPr>
          <p:cNvPr id="6" name="TextBox 5"/>
          <p:cNvSpPr txBox="1"/>
          <p:nvPr/>
        </p:nvSpPr>
        <p:spPr>
          <a:xfrm>
            <a:off x="692726" y="1701800"/>
            <a:ext cx="9199419" cy="646331"/>
          </a:xfrm>
          <a:prstGeom prst="rect">
            <a:avLst/>
          </a:prstGeom>
          <a:noFill/>
        </p:spPr>
        <p:txBody>
          <a:bodyPr wrap="square" rtlCol="0">
            <a:sp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III. TÍNH KHỬ CỦA CÁC ION HALIDE</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565235" y="2198314"/>
            <a:ext cx="5892800" cy="707886"/>
          </a:xfrm>
          <a:prstGeom prst="rect">
            <a:avLst/>
          </a:prstGeom>
        </p:spPr>
        <p:txBody>
          <a:bodyPr wrap="square">
            <a:spAutoFit/>
          </a:bodyPr>
          <a:lstStyle/>
          <a:p>
            <a:r>
              <a:rPr lang="en-US" sz="4000" b="1" i="1" dirty="0" err="1" smtClean="0">
                <a:solidFill>
                  <a:srgbClr val="000000"/>
                </a:solidFill>
                <a:latin typeface="Times New Roman" panose="02020603050405020304" pitchFamily="18" charset="0"/>
                <a:ea typeface="Times New Roman" panose="02020603050405020304" pitchFamily="18" charset="0"/>
              </a:rPr>
              <a:t>Kết</a:t>
            </a:r>
            <a:r>
              <a:rPr lang="en-US" sz="4000" b="1" i="1" dirty="0" smtClean="0">
                <a:solidFill>
                  <a:srgbClr val="000000"/>
                </a:solidFill>
                <a:latin typeface="Times New Roman" panose="02020603050405020304" pitchFamily="18" charset="0"/>
                <a:ea typeface="Times New Roman" panose="02020603050405020304" pitchFamily="18" charset="0"/>
              </a:rPr>
              <a:t> </a:t>
            </a:r>
            <a:r>
              <a:rPr lang="en-US" sz="4000" b="1" i="1" dirty="0" err="1" smtClean="0">
                <a:solidFill>
                  <a:srgbClr val="000000"/>
                </a:solidFill>
                <a:latin typeface="Times New Roman" panose="02020603050405020304" pitchFamily="18" charset="0"/>
                <a:ea typeface="Times New Roman" panose="02020603050405020304" pitchFamily="18" charset="0"/>
              </a:rPr>
              <a:t>quả</a:t>
            </a:r>
            <a:r>
              <a:rPr lang="en-US" sz="4000" b="1" i="1" dirty="0" smtClean="0">
                <a:solidFill>
                  <a:srgbClr val="000000"/>
                </a:solidFill>
                <a:latin typeface="Times New Roman" panose="02020603050405020304" pitchFamily="18" charset="0"/>
                <a:ea typeface="Times New Roman" panose="02020603050405020304" pitchFamily="18" charset="0"/>
              </a:rPr>
              <a:t> </a:t>
            </a:r>
            <a:r>
              <a:rPr lang="en-US" sz="4000" b="1" i="1" dirty="0" err="1" smtClean="0">
                <a:solidFill>
                  <a:srgbClr val="000000"/>
                </a:solidFill>
                <a:latin typeface="Times New Roman" panose="02020603050405020304" pitchFamily="18" charset="0"/>
                <a:ea typeface="Times New Roman" panose="02020603050405020304" pitchFamily="18" charset="0"/>
              </a:rPr>
              <a:t>phiếu</a:t>
            </a:r>
            <a:r>
              <a:rPr lang="en-US" sz="4000" b="1" i="1" dirty="0" smtClean="0">
                <a:solidFill>
                  <a:srgbClr val="000000"/>
                </a:solidFill>
                <a:latin typeface="Times New Roman" panose="02020603050405020304" pitchFamily="18" charset="0"/>
                <a:ea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rPr>
              <a:t>học</a:t>
            </a:r>
            <a:r>
              <a:rPr lang="en-US" sz="4000" b="1" i="1" dirty="0">
                <a:solidFill>
                  <a:srgbClr val="000000"/>
                </a:solidFill>
                <a:latin typeface="Times New Roman" panose="02020603050405020304" pitchFamily="18" charset="0"/>
                <a:ea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rPr>
              <a:t>tập</a:t>
            </a:r>
            <a:r>
              <a:rPr lang="en-US" sz="4000" b="1" i="1" dirty="0">
                <a:solidFill>
                  <a:srgbClr val="000000"/>
                </a:solidFill>
                <a:latin typeface="Times New Roman" panose="02020603050405020304" pitchFamily="18" charset="0"/>
                <a:ea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rPr>
              <a:t>số</a:t>
            </a:r>
            <a:r>
              <a:rPr lang="en-US" sz="4000" b="1" i="1" dirty="0">
                <a:solidFill>
                  <a:srgbClr val="000000"/>
                </a:solidFill>
                <a:latin typeface="Times New Roman" panose="02020603050405020304" pitchFamily="18" charset="0"/>
                <a:ea typeface="Times New Roman" panose="02020603050405020304" pitchFamily="18" charset="0"/>
              </a:rPr>
              <a:t> 3</a:t>
            </a:r>
            <a:endParaRPr lang="en-US" sz="4000" dirty="0"/>
          </a:p>
        </p:txBody>
      </p:sp>
      <p:sp>
        <p:nvSpPr>
          <p:cNvPr id="4" name="Rectangle 3"/>
          <p:cNvSpPr/>
          <p:nvPr/>
        </p:nvSpPr>
        <p:spPr>
          <a:xfrm>
            <a:off x="2022764" y="2728673"/>
            <a:ext cx="6844146" cy="3970318"/>
          </a:xfrm>
          <a:prstGeom prst="rect">
            <a:avLst/>
          </a:prstGeom>
        </p:spPr>
        <p:txBody>
          <a:bodyPr wrap="square">
            <a:spAutoFit/>
          </a:bodyPr>
          <a:lstStyle/>
          <a:p>
            <a:pPr>
              <a:tabLst>
                <a:tab pos="180340" algn="l"/>
              </a:tabLst>
            </a:pPr>
            <a:r>
              <a:rPr lang="en-US" sz="3600" b="1" i="1" dirty="0">
                <a:solidFill>
                  <a:srgbClr val="FF0000"/>
                </a:solidFill>
                <a:latin typeface="Times New Roman" panose="02020603050405020304" pitchFamily="18" charset="0"/>
                <a:ea typeface="Times New Roman" panose="02020603050405020304" pitchFamily="18" charset="0"/>
              </a:rPr>
              <a:t>(1)</a:t>
            </a:r>
            <a:r>
              <a:rPr lang="en-US" sz="3600" b="1" i="1" dirty="0" err="1">
                <a:solidFill>
                  <a:srgbClr val="FF0000"/>
                </a:solidFill>
                <a:latin typeface="Times New Roman" panose="02020603050405020304" pitchFamily="18" charset="0"/>
                <a:ea typeface="Times New Roman" panose="02020603050405020304" pitchFamily="18" charset="0"/>
              </a:rPr>
              <a:t>nhận</a:t>
            </a:r>
            <a:endParaRPr lang="en-US" sz="3600" b="1" i="1" dirty="0">
              <a:latin typeface="Times New Roman" panose="02020603050405020304" pitchFamily="18" charset="0"/>
              <a:ea typeface="Times New Roman" panose="02020603050405020304" pitchFamily="18" charset="0"/>
            </a:endParaRPr>
          </a:p>
          <a:p>
            <a:pPr>
              <a:tabLst>
                <a:tab pos="180340" algn="l"/>
              </a:tabLst>
            </a:pPr>
            <a:r>
              <a:rPr lang="en-US" sz="3600" b="1" i="1" dirty="0">
                <a:solidFill>
                  <a:srgbClr val="FF0000"/>
                </a:solidFill>
                <a:latin typeface="Times New Roman" panose="02020603050405020304" pitchFamily="18" charset="0"/>
                <a:ea typeface="Times New Roman" panose="02020603050405020304" pitchFamily="18" charset="0"/>
              </a:rPr>
              <a:t>(2)</a:t>
            </a:r>
            <a:r>
              <a:rPr lang="en-US" sz="3600" b="1" i="1" dirty="0" err="1">
                <a:solidFill>
                  <a:srgbClr val="FF0000"/>
                </a:solidFill>
                <a:latin typeface="Times New Roman" panose="02020603050405020304" pitchFamily="18" charset="0"/>
                <a:ea typeface="Times New Roman" panose="02020603050405020304" pitchFamily="18" charset="0"/>
              </a:rPr>
              <a:t>oxi</a:t>
            </a:r>
            <a:r>
              <a:rPr lang="en-US" sz="3600" b="1" i="1" dirty="0">
                <a:solidFill>
                  <a:srgbClr val="FF0000"/>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hóa</a:t>
            </a:r>
            <a:endParaRPr lang="en-US" sz="3600" b="1" i="1" dirty="0">
              <a:latin typeface="Times New Roman" panose="02020603050405020304" pitchFamily="18" charset="0"/>
              <a:ea typeface="Times New Roman" panose="02020603050405020304" pitchFamily="18" charset="0"/>
            </a:endParaRPr>
          </a:p>
          <a:p>
            <a:pPr>
              <a:tabLst>
                <a:tab pos="180340" algn="l"/>
              </a:tabLst>
            </a:pPr>
            <a:r>
              <a:rPr lang="en-US" sz="3600" b="1" i="1" dirty="0">
                <a:solidFill>
                  <a:srgbClr val="FF0000"/>
                </a:solidFill>
                <a:latin typeface="Times New Roman" panose="02020603050405020304" pitchFamily="18" charset="0"/>
                <a:ea typeface="Times New Roman" panose="02020603050405020304" pitchFamily="18" charset="0"/>
              </a:rPr>
              <a:t>(3)</a:t>
            </a:r>
            <a:r>
              <a:rPr lang="en-US" sz="3600" b="1" i="1" dirty="0" err="1">
                <a:solidFill>
                  <a:srgbClr val="FF0000"/>
                </a:solidFill>
                <a:latin typeface="Times New Roman" panose="02020603050405020304" pitchFamily="18" charset="0"/>
                <a:ea typeface="Times New Roman" panose="02020603050405020304" pitchFamily="18" charset="0"/>
              </a:rPr>
              <a:t>thấp</a:t>
            </a:r>
            <a:endParaRPr lang="en-US" sz="3600" b="1" i="1" dirty="0">
              <a:latin typeface="Times New Roman" panose="02020603050405020304" pitchFamily="18" charset="0"/>
              <a:ea typeface="Times New Roman" panose="02020603050405020304" pitchFamily="18" charset="0"/>
            </a:endParaRPr>
          </a:p>
          <a:p>
            <a:pPr>
              <a:tabLst>
                <a:tab pos="180340" algn="l"/>
              </a:tabLst>
            </a:pPr>
            <a:r>
              <a:rPr lang="en-US" sz="3600" b="1" i="1" dirty="0">
                <a:solidFill>
                  <a:srgbClr val="FF0000"/>
                </a:solidFill>
                <a:latin typeface="Times New Roman" panose="02020603050405020304" pitchFamily="18" charset="0"/>
                <a:ea typeface="Times New Roman" panose="02020603050405020304" pitchFamily="18" charset="0"/>
              </a:rPr>
              <a:t>(4)</a:t>
            </a:r>
            <a:r>
              <a:rPr lang="en-US" sz="3600" b="1" i="1" dirty="0" err="1">
                <a:solidFill>
                  <a:srgbClr val="FF0000"/>
                </a:solidFill>
                <a:latin typeface="Times New Roman" panose="02020603050405020304" pitchFamily="18" charset="0"/>
                <a:ea typeface="Times New Roman" panose="02020603050405020304" pitchFamily="18" charset="0"/>
              </a:rPr>
              <a:t>khử</a:t>
            </a:r>
            <a:endParaRPr lang="en-US" sz="3600" b="1" i="1" dirty="0">
              <a:latin typeface="Times New Roman" panose="02020603050405020304" pitchFamily="18" charset="0"/>
              <a:ea typeface="Times New Roman" panose="02020603050405020304" pitchFamily="18" charset="0"/>
            </a:endParaRPr>
          </a:p>
          <a:p>
            <a:pPr>
              <a:tabLst>
                <a:tab pos="180340" algn="l"/>
              </a:tabLst>
            </a:pPr>
            <a:r>
              <a:rPr lang="en-US" sz="3600" b="1" i="1" dirty="0">
                <a:solidFill>
                  <a:srgbClr val="FF0000"/>
                </a:solidFill>
                <a:latin typeface="Times New Roman" panose="02020603050405020304" pitchFamily="18" charset="0"/>
                <a:ea typeface="Times New Roman" panose="02020603050405020304" pitchFamily="18" charset="0"/>
              </a:rPr>
              <a:t>(5)</a:t>
            </a:r>
            <a:r>
              <a:rPr lang="en-US" sz="3600" b="1" i="1" dirty="0" err="1">
                <a:solidFill>
                  <a:srgbClr val="FF0000"/>
                </a:solidFill>
                <a:latin typeface="Times New Roman" panose="02020603050405020304" pitchFamily="18" charset="0"/>
                <a:ea typeface="Times New Roman" panose="02020603050405020304" pitchFamily="18" charset="0"/>
              </a:rPr>
              <a:t>giảm</a:t>
            </a:r>
            <a:endParaRPr lang="en-US" sz="3600" b="1" i="1" dirty="0">
              <a:latin typeface="Times New Roman" panose="02020603050405020304" pitchFamily="18" charset="0"/>
              <a:ea typeface="Times New Roman" panose="02020603050405020304" pitchFamily="18" charset="0"/>
            </a:endParaRPr>
          </a:p>
          <a:p>
            <a:pPr>
              <a:tabLst>
                <a:tab pos="180340" algn="l"/>
              </a:tabLst>
            </a:pPr>
            <a:r>
              <a:rPr lang="en-US" sz="3600" b="1" i="1" dirty="0">
                <a:solidFill>
                  <a:srgbClr val="FF0000"/>
                </a:solidFill>
                <a:latin typeface="Times New Roman" panose="02020603050405020304" pitchFamily="18" charset="0"/>
                <a:ea typeface="Times New Roman" panose="02020603050405020304" pitchFamily="18" charset="0"/>
              </a:rPr>
              <a:t>(6) </a:t>
            </a:r>
            <a:r>
              <a:rPr lang="en-US" sz="3600" b="1" i="1" dirty="0" err="1">
                <a:solidFill>
                  <a:srgbClr val="FF0000"/>
                </a:solidFill>
                <a:latin typeface="Times New Roman" panose="02020603050405020304" pitchFamily="18" charset="0"/>
                <a:ea typeface="Times New Roman" panose="02020603050405020304" pitchFamily="18" charset="0"/>
              </a:rPr>
              <a:t>tăng</a:t>
            </a:r>
            <a:endParaRPr lang="en-US" sz="3600" b="1" i="1" dirty="0">
              <a:latin typeface="Times New Roman" panose="02020603050405020304" pitchFamily="18" charset="0"/>
              <a:ea typeface="Times New Roman" panose="02020603050405020304" pitchFamily="18" charset="0"/>
            </a:endParaRPr>
          </a:p>
          <a:p>
            <a:r>
              <a:rPr lang="en-US" sz="3600" b="1" i="1" dirty="0">
                <a:solidFill>
                  <a:srgbClr val="FF0000"/>
                </a:solidFill>
                <a:latin typeface="Times New Roman" panose="02020603050405020304" pitchFamily="18" charset="0"/>
                <a:ea typeface="Times New Roman" panose="02020603050405020304" pitchFamily="18" charset="0"/>
              </a:rPr>
              <a:t>(7)</a:t>
            </a:r>
            <a:r>
              <a:rPr lang="en-US" sz="3600" b="1" i="1" dirty="0" err="1">
                <a:solidFill>
                  <a:srgbClr val="FF0000"/>
                </a:solidFill>
                <a:latin typeface="Times New Roman" panose="02020603050405020304" pitchFamily="18" charset="0"/>
                <a:ea typeface="Times New Roman" panose="02020603050405020304" pitchFamily="18" charset="0"/>
              </a:rPr>
              <a:t>nhường</a:t>
            </a:r>
            <a:endParaRPr lang="en-US" sz="3600" b="1" i="1" dirty="0"/>
          </a:p>
        </p:txBody>
      </p:sp>
    </p:spTree>
    <p:extLst>
      <p:ext uri="{BB962C8B-B14F-4D97-AF65-F5344CB8AC3E}">
        <p14:creationId xmlns:p14="http://schemas.microsoft.com/office/powerpoint/2010/main" val="3937717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7" y="172653"/>
            <a:ext cx="10529455" cy="1280890"/>
          </a:xfrm>
        </p:spPr>
        <p:txBody>
          <a:bodyPr>
            <a:normAutofit fontScale="90000"/>
          </a:bodyPr>
          <a:lstStyle/>
          <a:p>
            <a:pPr algn="ctr"/>
            <a:r>
              <a:rPr lang="en-US" sz="4400" b="1" dirty="0" err="1" smtClean="0">
                <a:solidFill>
                  <a:srgbClr val="C00000"/>
                </a:solidFill>
                <a:latin typeface="Times New Roman" panose="02020603050405020304" pitchFamily="18" charset="0"/>
                <a:cs typeface="Times New Roman" panose="02020603050405020304" pitchFamily="18" charset="0"/>
              </a:rPr>
              <a:t>Bài</a:t>
            </a:r>
            <a:r>
              <a:rPr lang="en-US" sz="4400" b="1" dirty="0" smtClean="0">
                <a:solidFill>
                  <a:srgbClr val="C00000"/>
                </a:solidFill>
                <a:latin typeface="Times New Roman" panose="02020603050405020304" pitchFamily="18" charset="0"/>
                <a:cs typeface="Times New Roman" panose="02020603050405020304" pitchFamily="18" charset="0"/>
              </a:rPr>
              <a:t> 18: HYDROGEN </a:t>
            </a:r>
            <a:r>
              <a:rPr lang="en-US" sz="4400" b="1" dirty="0">
                <a:solidFill>
                  <a:srgbClr val="C00000"/>
                </a:solidFill>
                <a:latin typeface="Times New Roman" panose="02020603050405020304" pitchFamily="18" charset="0"/>
                <a:cs typeface="Times New Roman" panose="02020603050405020304" pitchFamily="18" charset="0"/>
              </a:rPr>
              <a:t>HALIDE VÀ MỘT SỐ PHẢN ỨNG CỦA ION HALIDE</a:t>
            </a:r>
            <a:r>
              <a:rPr lang="en-US" b="1" dirty="0">
                <a:solidFill>
                  <a:srgbClr val="C00000"/>
                </a:solidFill>
                <a:latin typeface="Times New Roman" panose="02020603050405020304" pitchFamily="18" charset="0"/>
                <a:cs typeface="Times New Roman" panose="02020603050405020304" pitchFamily="18" charset="0"/>
              </a:rPr>
              <a:t/>
            </a:r>
            <a:br>
              <a:rPr lang="en-US" b="1" dirty="0">
                <a:solidFill>
                  <a:srgbClr val="C00000"/>
                </a:solidFill>
                <a:latin typeface="Times New Roman" panose="02020603050405020304" pitchFamily="18" charset="0"/>
                <a:cs typeface="Times New Roman" panose="02020603050405020304" pitchFamily="18" charset="0"/>
              </a:rPr>
            </a:br>
            <a:endParaRPr lang="en-US" dirty="0"/>
          </a:p>
        </p:txBody>
      </p:sp>
      <p:sp>
        <p:nvSpPr>
          <p:cNvPr id="6" name="TextBox 5"/>
          <p:cNvSpPr txBox="1"/>
          <p:nvPr/>
        </p:nvSpPr>
        <p:spPr>
          <a:xfrm>
            <a:off x="757381" y="1453543"/>
            <a:ext cx="9199419" cy="646331"/>
          </a:xfrm>
          <a:prstGeom prst="rect">
            <a:avLst/>
          </a:prstGeom>
          <a:noFill/>
        </p:spPr>
        <p:txBody>
          <a:bodyPr wrap="square" rtlCol="0">
            <a:sp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III. TÍNH KHỬ CỦA CÁC ION HALIDE</a:t>
            </a:r>
            <a:endParaRPr lang="en-US" sz="3600" b="1" dirty="0">
              <a:solidFill>
                <a:srgbClr val="002060"/>
              </a:solidFill>
              <a:latin typeface="Times New Roman" panose="02020603050405020304" pitchFamily="18" charset="0"/>
              <a:cs typeface="Times New Roman" panose="02020603050405020304" pitchFamily="18" charset="0"/>
            </a:endParaRPr>
          </a:p>
        </p:txBody>
      </p:sp>
      <p:pic>
        <p:nvPicPr>
          <p:cNvPr id="3" name="ch7ErR377V4"/>
          <p:cNvPicPr>
            <a:picLocks noRot="1" noChangeAspect="1"/>
          </p:cNvPicPr>
          <p:nvPr>
            <a:videoFile r:link="rId1"/>
          </p:nvPr>
        </p:nvPicPr>
        <p:blipFill>
          <a:blip r:embed="rId3"/>
          <a:stretch>
            <a:fillRect/>
          </a:stretch>
        </p:blipFill>
        <p:spPr>
          <a:xfrm>
            <a:off x="2456872" y="2227695"/>
            <a:ext cx="7499928" cy="4218710"/>
          </a:xfrm>
          <a:prstGeom prst="rect">
            <a:avLst/>
          </a:prstGeom>
        </p:spPr>
      </p:pic>
    </p:spTree>
    <p:extLst>
      <p:ext uri="{BB962C8B-B14F-4D97-AF65-F5344CB8AC3E}">
        <p14:creationId xmlns:p14="http://schemas.microsoft.com/office/powerpoint/2010/main" val="1466546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777" y="121010"/>
            <a:ext cx="10529455" cy="1280890"/>
          </a:xfrm>
        </p:spPr>
        <p:txBody>
          <a:bodyPr>
            <a:normAutofit fontScale="90000"/>
          </a:bodyPr>
          <a:lstStyle/>
          <a:p>
            <a:pPr algn="ctr"/>
            <a:r>
              <a:rPr lang="en-US" sz="4400" b="1" dirty="0" err="1" smtClean="0">
                <a:solidFill>
                  <a:srgbClr val="C00000"/>
                </a:solidFill>
                <a:latin typeface="Times New Roman" panose="02020603050405020304" pitchFamily="18" charset="0"/>
                <a:cs typeface="Times New Roman" panose="02020603050405020304" pitchFamily="18" charset="0"/>
              </a:rPr>
              <a:t>Bài</a:t>
            </a:r>
            <a:r>
              <a:rPr lang="en-US" sz="4400" b="1" dirty="0" smtClean="0">
                <a:solidFill>
                  <a:srgbClr val="C00000"/>
                </a:solidFill>
                <a:latin typeface="Times New Roman" panose="02020603050405020304" pitchFamily="18" charset="0"/>
                <a:cs typeface="Times New Roman" panose="02020603050405020304" pitchFamily="18" charset="0"/>
              </a:rPr>
              <a:t> 18: HYDROGEN </a:t>
            </a:r>
            <a:r>
              <a:rPr lang="en-US" sz="4400" b="1" dirty="0">
                <a:solidFill>
                  <a:srgbClr val="C00000"/>
                </a:solidFill>
                <a:latin typeface="Times New Roman" panose="02020603050405020304" pitchFamily="18" charset="0"/>
                <a:cs typeface="Times New Roman" panose="02020603050405020304" pitchFamily="18" charset="0"/>
              </a:rPr>
              <a:t>HALIDE VÀ MỘT SỐ PHẢN ỨNG CỦA ION HALIDE</a:t>
            </a:r>
            <a:r>
              <a:rPr lang="en-US" b="1" dirty="0">
                <a:solidFill>
                  <a:srgbClr val="C00000"/>
                </a:solidFill>
                <a:latin typeface="Times New Roman" panose="02020603050405020304" pitchFamily="18" charset="0"/>
                <a:cs typeface="Times New Roman" panose="02020603050405020304" pitchFamily="18" charset="0"/>
              </a:rPr>
              <a:t/>
            </a:r>
            <a:br>
              <a:rPr lang="en-US" b="1" dirty="0">
                <a:solidFill>
                  <a:srgbClr val="C00000"/>
                </a:solidFill>
                <a:latin typeface="Times New Roman" panose="02020603050405020304" pitchFamily="18" charset="0"/>
                <a:cs typeface="Times New Roman" panose="02020603050405020304" pitchFamily="18" charset="0"/>
              </a:rPr>
            </a:br>
            <a:endParaRPr lang="en-US" dirty="0"/>
          </a:p>
        </p:txBody>
      </p:sp>
      <p:sp>
        <p:nvSpPr>
          <p:cNvPr id="6" name="TextBox 5"/>
          <p:cNvSpPr txBox="1"/>
          <p:nvPr/>
        </p:nvSpPr>
        <p:spPr>
          <a:xfrm>
            <a:off x="673475" y="1372591"/>
            <a:ext cx="9199419" cy="646331"/>
          </a:xfrm>
          <a:prstGeom prst="rect">
            <a:avLst/>
          </a:prstGeom>
          <a:noFill/>
        </p:spPr>
        <p:txBody>
          <a:bodyPr wrap="square" rtlCol="0">
            <a:sp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III. TÍNH KHỬ CỦA CÁC ION HALIDE</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673475" y="1929242"/>
            <a:ext cx="11030844" cy="584775"/>
          </a:xfrm>
          <a:prstGeom prst="rect">
            <a:avLst/>
          </a:prstGeom>
        </p:spPr>
        <p:txBody>
          <a:bodyPr wrap="square">
            <a:spAutoFit/>
          </a:bodyPr>
          <a:lstStyle/>
          <a:p>
            <a:r>
              <a:rPr lang="en-US" sz="3200" b="1" i="1" dirty="0" err="1">
                <a:solidFill>
                  <a:srgbClr val="C00000"/>
                </a:solidFill>
                <a:latin typeface="Times New Roman" panose="02020603050405020304" pitchFamily="18" charset="0"/>
                <a:ea typeface="Times New Roman" panose="02020603050405020304" pitchFamily="18" charset="0"/>
              </a:rPr>
              <a:t>Tính</a:t>
            </a:r>
            <a:r>
              <a:rPr lang="en-US" sz="3200" b="1" i="1" dirty="0">
                <a:solidFill>
                  <a:srgbClr val="C00000"/>
                </a:solidFill>
                <a:latin typeface="Times New Roman" panose="02020603050405020304" pitchFamily="18" charset="0"/>
                <a:ea typeface="Times New Roman" panose="02020603050405020304" pitchFamily="18" charset="0"/>
              </a:rPr>
              <a:t> </a:t>
            </a:r>
            <a:r>
              <a:rPr lang="en-US" sz="3200" b="1" i="1" dirty="0" err="1">
                <a:solidFill>
                  <a:srgbClr val="C00000"/>
                </a:solidFill>
                <a:latin typeface="Times New Roman" panose="02020603050405020304" pitchFamily="18" charset="0"/>
                <a:ea typeface="Times New Roman" panose="02020603050405020304" pitchFamily="18" charset="0"/>
              </a:rPr>
              <a:t>khử</a:t>
            </a:r>
            <a:r>
              <a:rPr lang="en-US" sz="3200" b="1" i="1" dirty="0">
                <a:solidFill>
                  <a:srgbClr val="C00000"/>
                </a:solidFill>
                <a:latin typeface="Times New Roman" panose="02020603050405020304" pitchFamily="18" charset="0"/>
                <a:ea typeface="Times New Roman" panose="02020603050405020304" pitchFamily="18" charset="0"/>
              </a:rPr>
              <a:t> </a:t>
            </a:r>
            <a:r>
              <a:rPr lang="en-US" sz="3200" b="1" i="1" dirty="0" err="1">
                <a:solidFill>
                  <a:srgbClr val="C00000"/>
                </a:solidFill>
                <a:latin typeface="Times New Roman" panose="02020603050405020304" pitchFamily="18" charset="0"/>
                <a:ea typeface="Times New Roman" panose="02020603050405020304" pitchFamily="18" charset="0"/>
              </a:rPr>
              <a:t>của</a:t>
            </a:r>
            <a:r>
              <a:rPr lang="en-US" sz="3200" b="1" i="1" dirty="0">
                <a:solidFill>
                  <a:srgbClr val="C00000"/>
                </a:solidFill>
                <a:latin typeface="Times New Roman" panose="02020603050405020304" pitchFamily="18" charset="0"/>
                <a:ea typeface="Times New Roman" panose="02020603050405020304" pitchFamily="18" charset="0"/>
              </a:rPr>
              <a:t> </a:t>
            </a:r>
            <a:r>
              <a:rPr lang="en-US" sz="3200" b="1" i="1" dirty="0" err="1">
                <a:solidFill>
                  <a:srgbClr val="C00000"/>
                </a:solidFill>
                <a:latin typeface="Times New Roman" panose="02020603050405020304" pitchFamily="18" charset="0"/>
                <a:ea typeface="Times New Roman" panose="02020603050405020304" pitchFamily="18" charset="0"/>
              </a:rPr>
              <a:t>các</a:t>
            </a:r>
            <a:r>
              <a:rPr lang="en-US" sz="3200" b="1" i="1" dirty="0">
                <a:solidFill>
                  <a:srgbClr val="C00000"/>
                </a:solidFill>
                <a:latin typeface="Times New Roman" panose="02020603050405020304" pitchFamily="18" charset="0"/>
                <a:ea typeface="Times New Roman" panose="02020603050405020304" pitchFamily="18" charset="0"/>
              </a:rPr>
              <a:t> ion halide </a:t>
            </a:r>
            <a:r>
              <a:rPr lang="en-US" sz="3200" b="1" i="1" dirty="0" err="1">
                <a:solidFill>
                  <a:srgbClr val="C00000"/>
                </a:solidFill>
                <a:latin typeface="Times New Roman" panose="02020603050405020304" pitchFamily="18" charset="0"/>
                <a:ea typeface="Times New Roman" panose="02020603050405020304" pitchFamily="18" charset="0"/>
              </a:rPr>
              <a:t>tăng</a:t>
            </a:r>
            <a:r>
              <a:rPr lang="en-US" sz="3200" b="1" i="1" dirty="0">
                <a:solidFill>
                  <a:srgbClr val="C00000"/>
                </a:solidFill>
                <a:latin typeface="Times New Roman" panose="02020603050405020304" pitchFamily="18" charset="0"/>
                <a:ea typeface="Times New Roman" panose="02020603050405020304" pitchFamily="18" charset="0"/>
              </a:rPr>
              <a:t> </a:t>
            </a:r>
            <a:r>
              <a:rPr lang="en-US" sz="3200" b="1" i="1" dirty="0" err="1">
                <a:solidFill>
                  <a:srgbClr val="C00000"/>
                </a:solidFill>
                <a:latin typeface="Times New Roman" panose="02020603050405020304" pitchFamily="18" charset="0"/>
                <a:ea typeface="Times New Roman" panose="02020603050405020304" pitchFamily="18" charset="0"/>
              </a:rPr>
              <a:t>theo</a:t>
            </a:r>
            <a:r>
              <a:rPr lang="en-US" sz="3200" b="1" i="1" dirty="0">
                <a:solidFill>
                  <a:srgbClr val="C00000"/>
                </a:solidFill>
                <a:latin typeface="Times New Roman" panose="02020603050405020304" pitchFamily="18" charset="0"/>
                <a:ea typeface="Times New Roman" panose="02020603050405020304" pitchFamily="18" charset="0"/>
              </a:rPr>
              <a:t> </a:t>
            </a:r>
            <a:r>
              <a:rPr lang="en-US" sz="3200" b="1" i="1" dirty="0" err="1">
                <a:solidFill>
                  <a:srgbClr val="C00000"/>
                </a:solidFill>
                <a:latin typeface="Times New Roman" panose="02020603050405020304" pitchFamily="18" charset="0"/>
                <a:ea typeface="Times New Roman" panose="02020603050405020304" pitchFamily="18" charset="0"/>
              </a:rPr>
              <a:t>chiều</a:t>
            </a:r>
            <a:r>
              <a:rPr lang="en-US" sz="3200" b="1" i="1" dirty="0">
                <a:solidFill>
                  <a:srgbClr val="C00000"/>
                </a:solidFill>
                <a:latin typeface="Times New Roman" panose="02020603050405020304" pitchFamily="18" charset="0"/>
                <a:ea typeface="Times New Roman" panose="02020603050405020304" pitchFamily="18" charset="0"/>
              </a:rPr>
              <a:t>: </a:t>
            </a:r>
            <a:r>
              <a:rPr lang="en-US" sz="3200" b="1" i="1" dirty="0" smtClean="0">
                <a:solidFill>
                  <a:srgbClr val="C00000"/>
                </a:solidFill>
                <a:latin typeface="Times New Roman" panose="02020603050405020304" pitchFamily="18" charset="0"/>
                <a:ea typeface="Times New Roman" panose="02020603050405020304" pitchFamily="18" charset="0"/>
              </a:rPr>
              <a:t>F </a:t>
            </a:r>
            <a:r>
              <a:rPr lang="en-US" sz="3200" b="1" i="1" baseline="30000" dirty="0" smtClean="0">
                <a:solidFill>
                  <a:srgbClr val="C00000"/>
                </a:solidFill>
                <a:latin typeface="Times New Roman" panose="02020603050405020304" pitchFamily="18" charset="0"/>
                <a:ea typeface="Times New Roman" panose="02020603050405020304" pitchFamily="18" charset="0"/>
              </a:rPr>
              <a:t>- </a:t>
            </a:r>
            <a:r>
              <a:rPr lang="en-US" sz="3200" b="1" i="1" dirty="0">
                <a:solidFill>
                  <a:srgbClr val="C00000"/>
                </a:solidFill>
                <a:latin typeface="Times New Roman" panose="02020603050405020304" pitchFamily="18" charset="0"/>
                <a:ea typeface="Times New Roman" panose="02020603050405020304" pitchFamily="18" charset="0"/>
              </a:rPr>
              <a:t>&lt; Cl</a:t>
            </a:r>
            <a:r>
              <a:rPr lang="en-US" sz="3200" b="1" i="1" baseline="30000" dirty="0">
                <a:solidFill>
                  <a:srgbClr val="C00000"/>
                </a:solidFill>
                <a:latin typeface="Times New Roman" panose="02020603050405020304" pitchFamily="18" charset="0"/>
                <a:ea typeface="Times New Roman" panose="02020603050405020304" pitchFamily="18" charset="0"/>
              </a:rPr>
              <a:t>-</a:t>
            </a:r>
            <a:r>
              <a:rPr lang="en-US" sz="3200" b="1" i="1" dirty="0">
                <a:solidFill>
                  <a:srgbClr val="C00000"/>
                </a:solidFill>
                <a:latin typeface="Times New Roman" panose="02020603050405020304" pitchFamily="18" charset="0"/>
                <a:ea typeface="Times New Roman" panose="02020603050405020304" pitchFamily="18" charset="0"/>
              </a:rPr>
              <a:t> &lt; Br</a:t>
            </a:r>
            <a:r>
              <a:rPr lang="en-US" sz="3200" b="1" i="1" baseline="30000" dirty="0">
                <a:solidFill>
                  <a:srgbClr val="C00000"/>
                </a:solidFill>
                <a:latin typeface="Times New Roman" panose="02020603050405020304" pitchFamily="18" charset="0"/>
                <a:ea typeface="Times New Roman" panose="02020603050405020304" pitchFamily="18" charset="0"/>
              </a:rPr>
              <a:t>-</a:t>
            </a:r>
            <a:r>
              <a:rPr lang="en-US" sz="3200" b="1" i="1" dirty="0">
                <a:solidFill>
                  <a:srgbClr val="C00000"/>
                </a:solidFill>
                <a:latin typeface="Times New Roman" panose="02020603050405020304" pitchFamily="18" charset="0"/>
                <a:ea typeface="Times New Roman" panose="02020603050405020304" pitchFamily="18" charset="0"/>
              </a:rPr>
              <a:t> &lt; I</a:t>
            </a:r>
            <a:r>
              <a:rPr lang="en-US" sz="3200" b="1" i="1" baseline="30000" dirty="0">
                <a:solidFill>
                  <a:srgbClr val="C00000"/>
                </a:solidFill>
                <a:latin typeface="Times New Roman" panose="02020603050405020304" pitchFamily="18" charset="0"/>
                <a:ea typeface="Times New Roman" panose="02020603050405020304" pitchFamily="18" charset="0"/>
              </a:rPr>
              <a:t>-</a:t>
            </a:r>
            <a:endParaRPr lang="en-US" sz="3200" b="1" i="1" dirty="0">
              <a:solidFill>
                <a:srgbClr val="C00000"/>
              </a:solidFill>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151865352"/>
              </p:ext>
            </p:extLst>
          </p:nvPr>
        </p:nvGraphicFramePr>
        <p:xfrm>
          <a:off x="1337911" y="3834501"/>
          <a:ext cx="9269129" cy="841032"/>
        </p:xfrm>
        <a:graphic>
          <a:graphicData uri="http://schemas.openxmlformats.org/presentationml/2006/ole">
            <mc:AlternateContent xmlns:mc="http://schemas.openxmlformats.org/markup-compatibility/2006">
              <mc:Choice xmlns:v="urn:schemas-microsoft-com:vml" Requires="v">
                <p:oleObj spid="_x0000_s2349" name="Equation" r:id="rId3" imgW="3654186" imgH="323831" progId="Equation.DSMT4">
                  <p:embed/>
                </p:oleObj>
              </mc:Choice>
              <mc:Fallback>
                <p:oleObj name="Equation" r:id="rId3" imgW="3654186" imgH="323831" progId="Equation.DSMT4">
                  <p:embed/>
                  <p:pic>
                    <p:nvPicPr>
                      <p:cNvPr id="0" name=""/>
                      <p:cNvPicPr/>
                      <p:nvPr/>
                    </p:nvPicPr>
                    <p:blipFill>
                      <a:blip r:embed="rId4"/>
                      <a:stretch>
                        <a:fillRect/>
                      </a:stretch>
                    </p:blipFill>
                    <p:spPr>
                      <a:xfrm>
                        <a:off x="1337911" y="3834501"/>
                        <a:ext cx="9269129" cy="841032"/>
                      </a:xfrm>
                      <a:prstGeom prst="rect">
                        <a:avLst/>
                      </a:prstGeom>
                    </p:spPr>
                  </p:pic>
                </p:oleObj>
              </mc:Fallback>
            </mc:AlternateContent>
          </a:graphicData>
        </a:graphic>
      </p:graphicFrame>
      <p:sp>
        <p:nvSpPr>
          <p:cNvPr id="45" name="Rectangle 35"/>
          <p:cNvSpPr>
            <a:spLocks noChangeArrowheads="1"/>
          </p:cNvSpPr>
          <p:nvPr/>
        </p:nvSpPr>
        <p:spPr bwMode="auto">
          <a:xfrm>
            <a:off x="159701" y="5342022"/>
            <a:ext cx="3135681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6" name="Object 45"/>
          <p:cNvGraphicFramePr>
            <a:graphicFrameLocks noChangeAspect="1"/>
          </p:cNvGraphicFramePr>
          <p:nvPr>
            <p:extLst>
              <p:ext uri="{D42A27DB-BD31-4B8C-83A1-F6EECF244321}">
                <p14:modId xmlns:p14="http://schemas.microsoft.com/office/powerpoint/2010/main" val="966725255"/>
              </p:ext>
            </p:extLst>
          </p:nvPr>
        </p:nvGraphicFramePr>
        <p:xfrm>
          <a:off x="1337911" y="4606375"/>
          <a:ext cx="9172876" cy="809871"/>
        </p:xfrm>
        <a:graphic>
          <a:graphicData uri="http://schemas.openxmlformats.org/presentationml/2006/ole">
            <mc:AlternateContent xmlns:mc="http://schemas.openxmlformats.org/markup-compatibility/2006">
              <mc:Choice xmlns:v="urn:schemas-microsoft-com:vml" Requires="v">
                <p:oleObj spid="_x0000_s2350" name="Equation" r:id="rId5" imgW="3517900" imgH="330200" progId="Equation.DSMT4">
                  <p:embed/>
                </p:oleObj>
              </mc:Choice>
              <mc:Fallback>
                <p:oleObj name="Equation" r:id="rId5" imgW="3517900" imgH="330200" progId="Equation.DSMT4">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7911" y="4606375"/>
                        <a:ext cx="9172876" cy="809871"/>
                      </a:xfrm>
                      <a:prstGeom prst="rect">
                        <a:avLst/>
                      </a:prstGeom>
                      <a:noFill/>
                    </p:spPr>
                  </p:pic>
                </p:oleObj>
              </mc:Fallback>
            </mc:AlternateContent>
          </a:graphicData>
        </a:graphic>
      </p:graphicFrame>
      <p:sp>
        <p:nvSpPr>
          <p:cNvPr id="47" name="Rectangle 37"/>
          <p:cNvSpPr>
            <a:spLocks noChangeArrowheads="1"/>
          </p:cNvSpPr>
          <p:nvPr/>
        </p:nvSpPr>
        <p:spPr bwMode="auto">
          <a:xfrm>
            <a:off x="710661" y="5703721"/>
            <a:ext cx="25014418" cy="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8" name="Object 47"/>
          <p:cNvGraphicFramePr>
            <a:graphicFrameLocks noChangeAspect="1"/>
          </p:cNvGraphicFramePr>
          <p:nvPr>
            <p:extLst>
              <p:ext uri="{D42A27DB-BD31-4B8C-83A1-F6EECF244321}">
                <p14:modId xmlns:p14="http://schemas.microsoft.com/office/powerpoint/2010/main" val="1089382462"/>
              </p:ext>
            </p:extLst>
          </p:nvPr>
        </p:nvGraphicFramePr>
        <p:xfrm>
          <a:off x="1337911" y="5341318"/>
          <a:ext cx="9562613" cy="724805"/>
        </p:xfrm>
        <a:graphic>
          <a:graphicData uri="http://schemas.openxmlformats.org/presentationml/2006/ole">
            <mc:AlternateContent xmlns:mc="http://schemas.openxmlformats.org/markup-compatibility/2006">
              <mc:Choice xmlns:v="urn:schemas-microsoft-com:vml" Requires="v">
                <p:oleObj spid="_x0000_s2351" name="Equation" r:id="rId7" imgW="3479800" imgH="330200" progId="Equation.DSMT4">
                  <p:embed/>
                </p:oleObj>
              </mc:Choice>
              <mc:Fallback>
                <p:oleObj name="Equation" r:id="rId7" imgW="3479800" imgH="330200" progId="Equation.DSMT4">
                  <p:embed/>
                  <p:pic>
                    <p:nvPicPr>
                      <p:cNvPr id="0"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911" y="5341318"/>
                        <a:ext cx="9562613" cy="724805"/>
                      </a:xfrm>
                      <a:prstGeom prst="rect">
                        <a:avLst/>
                      </a:prstGeom>
                      <a:noFill/>
                    </p:spPr>
                  </p:pic>
                </p:oleObj>
              </mc:Fallback>
            </mc:AlternateContent>
          </a:graphicData>
        </a:graphic>
      </p:graphicFrame>
      <p:sp>
        <p:nvSpPr>
          <p:cNvPr id="49" name="Rectangle 39"/>
          <p:cNvSpPr>
            <a:spLocks noChangeArrowheads="1"/>
          </p:cNvSpPr>
          <p:nvPr/>
        </p:nvSpPr>
        <p:spPr bwMode="auto">
          <a:xfrm>
            <a:off x="2954956" y="64562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0" name="Object 49"/>
          <p:cNvGraphicFramePr>
            <a:graphicFrameLocks noChangeAspect="1"/>
          </p:cNvGraphicFramePr>
          <p:nvPr>
            <p:extLst>
              <p:ext uri="{D42A27DB-BD31-4B8C-83A1-F6EECF244321}">
                <p14:modId xmlns:p14="http://schemas.microsoft.com/office/powerpoint/2010/main" val="178692997"/>
              </p:ext>
            </p:extLst>
          </p:nvPr>
        </p:nvGraphicFramePr>
        <p:xfrm>
          <a:off x="1463040" y="6043601"/>
          <a:ext cx="8409854" cy="806611"/>
        </p:xfrm>
        <a:graphic>
          <a:graphicData uri="http://schemas.openxmlformats.org/presentationml/2006/ole">
            <mc:AlternateContent xmlns:mc="http://schemas.openxmlformats.org/markup-compatibility/2006">
              <mc:Choice xmlns:v="urn:schemas-microsoft-com:vml" Requires="v">
                <p:oleObj spid="_x0000_s2352" name="Equation" r:id="rId9" imgW="3683000" imgH="330200" progId="Equation.DSMT4">
                  <p:embed/>
                </p:oleObj>
              </mc:Choice>
              <mc:Fallback>
                <p:oleObj name="Equation" r:id="rId9" imgW="3683000" imgH="330200" progId="Equation.DSMT4">
                  <p:embed/>
                  <p:pic>
                    <p:nvPicPr>
                      <p:cNvPr id="0" name="Object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3040" y="6043601"/>
                        <a:ext cx="8409854" cy="806611"/>
                      </a:xfrm>
                      <a:prstGeom prst="rect">
                        <a:avLst/>
                      </a:prstGeom>
                      <a:noFill/>
                    </p:spPr>
                  </p:pic>
                </p:oleObj>
              </mc:Fallback>
            </mc:AlternateContent>
          </a:graphicData>
        </a:graphic>
      </p:graphicFrame>
      <p:sp>
        <p:nvSpPr>
          <p:cNvPr id="58" name="Rectangle 47"/>
          <p:cNvSpPr>
            <a:spLocks noChangeArrowheads="1"/>
          </p:cNvSpPr>
          <p:nvPr/>
        </p:nvSpPr>
        <p:spPr bwMode="auto">
          <a:xfrm>
            <a:off x="-707843" y="3173440"/>
            <a:ext cx="309257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1" name="Object 60"/>
          <p:cNvGraphicFramePr>
            <a:graphicFrameLocks noChangeAspect="1"/>
          </p:cNvGraphicFramePr>
          <p:nvPr>
            <p:extLst>
              <p:ext uri="{D42A27DB-BD31-4B8C-83A1-F6EECF244321}">
                <p14:modId xmlns:p14="http://schemas.microsoft.com/office/powerpoint/2010/main" val="438049621"/>
              </p:ext>
            </p:extLst>
          </p:nvPr>
        </p:nvGraphicFramePr>
        <p:xfrm>
          <a:off x="1337910" y="3196048"/>
          <a:ext cx="7411453" cy="712008"/>
        </p:xfrm>
        <a:graphic>
          <a:graphicData uri="http://schemas.openxmlformats.org/presentationml/2006/ole">
            <mc:AlternateContent xmlns:mc="http://schemas.openxmlformats.org/markup-compatibility/2006">
              <mc:Choice xmlns:v="urn:schemas-microsoft-com:vml" Requires="v">
                <p:oleObj spid="_x0000_s2353" name="Equation" r:id="rId11" imgW="2655040" imgH="275976" progId="Equation.DSMT4">
                  <p:embed/>
                </p:oleObj>
              </mc:Choice>
              <mc:Fallback>
                <p:oleObj name="Equation" r:id="rId11" imgW="2655040" imgH="275976" progId="Equation.DSMT4">
                  <p:embed/>
                  <p:pic>
                    <p:nvPicPr>
                      <p:cNvPr id="0" name=""/>
                      <p:cNvPicPr/>
                      <p:nvPr/>
                    </p:nvPicPr>
                    <p:blipFill>
                      <a:blip r:embed="rId12"/>
                      <a:stretch>
                        <a:fillRect/>
                      </a:stretch>
                    </p:blipFill>
                    <p:spPr>
                      <a:xfrm>
                        <a:off x="1337910" y="3196048"/>
                        <a:ext cx="7411453" cy="712008"/>
                      </a:xfrm>
                      <a:prstGeom prst="rect">
                        <a:avLst/>
                      </a:prstGeom>
                    </p:spPr>
                  </p:pic>
                </p:oleObj>
              </mc:Fallback>
            </mc:AlternateContent>
          </a:graphicData>
        </a:graphic>
      </p:graphicFrame>
      <p:sp>
        <p:nvSpPr>
          <p:cNvPr id="62" name="Rectangle 54"/>
          <p:cNvSpPr>
            <a:spLocks noChangeArrowheads="1"/>
          </p:cNvSpPr>
          <p:nvPr/>
        </p:nvSpPr>
        <p:spPr bwMode="auto">
          <a:xfrm>
            <a:off x="1337910" y="2539410"/>
            <a:ext cx="17345313" cy="5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3" name="Object 62"/>
          <p:cNvGraphicFramePr>
            <a:graphicFrameLocks noChangeAspect="1"/>
          </p:cNvGraphicFramePr>
          <p:nvPr>
            <p:extLst>
              <p:ext uri="{D42A27DB-BD31-4B8C-83A1-F6EECF244321}">
                <p14:modId xmlns:p14="http://schemas.microsoft.com/office/powerpoint/2010/main" val="1954128619"/>
              </p:ext>
            </p:extLst>
          </p:nvPr>
        </p:nvGraphicFramePr>
        <p:xfrm>
          <a:off x="1337910" y="2479620"/>
          <a:ext cx="6583681" cy="700079"/>
        </p:xfrm>
        <a:graphic>
          <a:graphicData uri="http://schemas.openxmlformats.org/presentationml/2006/ole">
            <mc:AlternateContent xmlns:mc="http://schemas.openxmlformats.org/markup-compatibility/2006">
              <mc:Choice xmlns:v="urn:schemas-microsoft-com:vml" Requires="v">
                <p:oleObj spid="_x0000_s2354" name="Equation" r:id="rId13" imgW="2565400" imgH="279400" progId="Equation.DSMT4">
                  <p:embed/>
                </p:oleObj>
              </mc:Choice>
              <mc:Fallback>
                <p:oleObj name="Equation" r:id="rId13" imgW="2565400" imgH="279400" progId="Equation.DSMT4">
                  <p:embed/>
                  <p:pic>
                    <p:nvPicPr>
                      <p:cNvPr id="0" name="Object 5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37910" y="2479620"/>
                        <a:ext cx="6583681" cy="700079"/>
                      </a:xfrm>
                      <a:prstGeom prst="rect">
                        <a:avLst/>
                      </a:prstGeom>
                      <a:noFill/>
                    </p:spPr>
                  </p:pic>
                </p:oleObj>
              </mc:Fallback>
            </mc:AlternateContent>
          </a:graphicData>
        </a:graphic>
      </p:graphicFrame>
    </p:spTree>
    <p:extLst>
      <p:ext uri="{BB962C8B-B14F-4D97-AF65-F5344CB8AC3E}">
        <p14:creationId xmlns:p14="http://schemas.microsoft.com/office/powerpoint/2010/main" val="364379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509" y="517236"/>
            <a:ext cx="4886035" cy="6225309"/>
          </a:xfrm>
          <a:prstGeom prst="rect">
            <a:avLst/>
          </a:prstGeom>
        </p:spPr>
      </p:pic>
      <p:sp>
        <p:nvSpPr>
          <p:cNvPr id="13" name="Rectangle 12"/>
          <p:cNvSpPr/>
          <p:nvPr/>
        </p:nvSpPr>
        <p:spPr>
          <a:xfrm>
            <a:off x="5994112" y="1259587"/>
            <a:ext cx="5310333" cy="707886"/>
          </a:xfrm>
          <a:prstGeom prst="rect">
            <a:avLst/>
          </a:prstGeom>
        </p:spPr>
        <p:txBody>
          <a:bodyPr wrap="square">
            <a:spAutoFit/>
          </a:bodyPr>
          <a:lstStyle/>
          <a:p>
            <a:r>
              <a:rPr lang="en-US" sz="4000" b="1" dirty="0" smtClean="0">
                <a:latin typeface="Times New Roman" panose="02020603050405020304" pitchFamily="18" charset="0"/>
                <a:ea typeface="Times New Roman" panose="02020603050405020304" pitchFamily="18" charset="0"/>
              </a:rPr>
              <a:t>Flo </a:t>
            </a:r>
            <a:r>
              <a:rPr lang="en-US" sz="4000" b="1" dirty="0">
                <a:latin typeface="Times New Roman" panose="02020603050405020304" pitchFamily="18" charset="0"/>
                <a:ea typeface="Times New Roman" panose="02020603050405020304" pitchFamily="18" charset="0"/>
              </a:rPr>
              <a:t>(</a:t>
            </a:r>
            <a:r>
              <a:rPr lang="en-US" sz="4000" b="1" dirty="0" err="1">
                <a:latin typeface="Times New Roman" panose="02020603050405020304" pitchFamily="18" charset="0"/>
                <a:ea typeface="Times New Roman" panose="02020603050405020304" pitchFamily="18" charset="0"/>
              </a:rPr>
              <a:t>Trang</a:t>
            </a:r>
            <a:r>
              <a:rPr lang="en-US" sz="4000" b="1" dirty="0">
                <a:latin typeface="Times New Roman" panose="02020603050405020304" pitchFamily="18" charset="0"/>
                <a:ea typeface="Times New Roman" panose="02020603050405020304" pitchFamily="18" charset="0"/>
              </a:rPr>
              <a:t> 64- 67)</a:t>
            </a:r>
            <a:endParaRPr lang="en-US" sz="4000" dirty="0"/>
          </a:p>
        </p:txBody>
      </p:sp>
      <p:sp>
        <p:nvSpPr>
          <p:cNvPr id="14" name="Rectangle 13"/>
          <p:cNvSpPr/>
          <p:nvPr/>
        </p:nvSpPr>
        <p:spPr>
          <a:xfrm>
            <a:off x="5994112" y="2210444"/>
            <a:ext cx="5310333" cy="707886"/>
          </a:xfrm>
          <a:prstGeom prst="rect">
            <a:avLst/>
          </a:prstGeom>
        </p:spPr>
        <p:txBody>
          <a:bodyPr wrap="square">
            <a:spAutoFit/>
          </a:bodyPr>
          <a:lstStyle/>
          <a:p>
            <a:r>
              <a:rPr lang="en-US" sz="4000" b="1" dirty="0" err="1" smtClean="0">
                <a:latin typeface="Times New Roman" panose="02020603050405020304" pitchFamily="18" charset="0"/>
                <a:ea typeface="Times New Roman" panose="02020603050405020304" pitchFamily="18" charset="0"/>
              </a:rPr>
              <a:t>Clo</a:t>
            </a:r>
            <a:r>
              <a:rPr lang="en-US" sz="4000" b="1" dirty="0" smtClean="0">
                <a:latin typeface="Times New Roman" panose="02020603050405020304" pitchFamily="18" charset="0"/>
                <a:ea typeface="Times New Roman" panose="02020603050405020304" pitchFamily="18" charset="0"/>
              </a:rPr>
              <a:t> </a:t>
            </a:r>
            <a:r>
              <a:rPr lang="en-US" sz="4000" b="1" dirty="0">
                <a:latin typeface="Times New Roman" panose="02020603050405020304" pitchFamily="18" charset="0"/>
                <a:ea typeface="Times New Roman" panose="02020603050405020304" pitchFamily="18" charset="0"/>
              </a:rPr>
              <a:t>(</a:t>
            </a:r>
            <a:r>
              <a:rPr lang="en-US" sz="4000" b="1" dirty="0" err="1">
                <a:latin typeface="Times New Roman" panose="02020603050405020304" pitchFamily="18" charset="0"/>
                <a:ea typeface="Times New Roman" panose="02020603050405020304" pitchFamily="18" charset="0"/>
              </a:rPr>
              <a:t>Trang</a:t>
            </a:r>
            <a:r>
              <a:rPr lang="en-US" sz="4000" b="1" dirty="0">
                <a:latin typeface="Times New Roman" panose="02020603050405020304" pitchFamily="18" charset="0"/>
                <a:ea typeface="Times New Roman" panose="02020603050405020304" pitchFamily="18" charset="0"/>
              </a:rPr>
              <a:t> </a:t>
            </a:r>
            <a:r>
              <a:rPr lang="en-US" sz="4000" b="1" dirty="0" smtClean="0">
                <a:latin typeface="Times New Roman" panose="02020603050405020304" pitchFamily="18" charset="0"/>
                <a:ea typeface="Times New Roman" panose="02020603050405020304" pitchFamily="18" charset="0"/>
              </a:rPr>
              <a:t>67- 71)</a:t>
            </a:r>
            <a:endParaRPr lang="en-US" sz="4000" dirty="0"/>
          </a:p>
        </p:txBody>
      </p:sp>
      <p:sp>
        <p:nvSpPr>
          <p:cNvPr id="15" name="Rectangle 14"/>
          <p:cNvSpPr/>
          <p:nvPr/>
        </p:nvSpPr>
        <p:spPr>
          <a:xfrm>
            <a:off x="5994112" y="3186567"/>
            <a:ext cx="5569526" cy="707886"/>
          </a:xfrm>
          <a:prstGeom prst="rect">
            <a:avLst/>
          </a:prstGeom>
        </p:spPr>
        <p:txBody>
          <a:bodyPr wrap="square">
            <a:spAutoFit/>
          </a:bodyPr>
          <a:lstStyle/>
          <a:p>
            <a:r>
              <a:rPr lang="en-US" sz="4000" b="1" dirty="0" err="1" smtClean="0">
                <a:latin typeface="Times New Roman" panose="02020603050405020304" pitchFamily="18" charset="0"/>
                <a:ea typeface="Times New Roman" panose="02020603050405020304" pitchFamily="18" charset="0"/>
              </a:rPr>
              <a:t>Brom</a:t>
            </a:r>
            <a:r>
              <a:rPr lang="en-US" sz="4000" b="1" dirty="0" smtClean="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Trang</a:t>
            </a:r>
            <a:r>
              <a:rPr lang="en-US" sz="4000" b="1" dirty="0">
                <a:latin typeface="Times New Roman" panose="02020603050405020304" pitchFamily="18" charset="0"/>
                <a:ea typeface="Times New Roman" panose="02020603050405020304" pitchFamily="18" charset="0"/>
              </a:rPr>
              <a:t> </a:t>
            </a:r>
            <a:r>
              <a:rPr lang="en-US" sz="4000" b="1" dirty="0" smtClean="0">
                <a:latin typeface="Times New Roman" panose="02020603050405020304" pitchFamily="18" charset="0"/>
                <a:ea typeface="Times New Roman" panose="02020603050405020304" pitchFamily="18" charset="0"/>
              </a:rPr>
              <a:t>150- 152)</a:t>
            </a:r>
            <a:endParaRPr lang="en-US" sz="4000" dirty="0"/>
          </a:p>
        </p:txBody>
      </p:sp>
      <p:sp>
        <p:nvSpPr>
          <p:cNvPr id="16" name="Rectangle 15"/>
          <p:cNvSpPr/>
          <p:nvPr/>
        </p:nvSpPr>
        <p:spPr>
          <a:xfrm>
            <a:off x="6123709" y="4113344"/>
            <a:ext cx="5310333" cy="707886"/>
          </a:xfrm>
          <a:prstGeom prst="rect">
            <a:avLst/>
          </a:prstGeom>
        </p:spPr>
        <p:txBody>
          <a:bodyPr wrap="square">
            <a:spAutoFit/>
          </a:bodyPr>
          <a:lstStyle/>
          <a:p>
            <a:r>
              <a:rPr lang="en-US" sz="4000" b="1" dirty="0" err="1" smtClean="0">
                <a:latin typeface="Times New Roman" panose="02020603050405020304" pitchFamily="18" charset="0"/>
                <a:ea typeface="Times New Roman" panose="02020603050405020304" pitchFamily="18" charset="0"/>
              </a:rPr>
              <a:t>Iot</a:t>
            </a:r>
            <a:r>
              <a:rPr lang="en-US" sz="4000" b="1" dirty="0" smtClean="0">
                <a:latin typeface="Times New Roman" panose="02020603050405020304" pitchFamily="18" charset="0"/>
                <a:ea typeface="Times New Roman" panose="02020603050405020304" pitchFamily="18" charset="0"/>
              </a:rPr>
              <a:t> </a:t>
            </a:r>
            <a:r>
              <a:rPr lang="en-US" sz="4000" b="1" dirty="0">
                <a:latin typeface="Times New Roman" panose="02020603050405020304" pitchFamily="18" charset="0"/>
                <a:ea typeface="Times New Roman" panose="02020603050405020304" pitchFamily="18" charset="0"/>
              </a:rPr>
              <a:t>(</a:t>
            </a:r>
            <a:r>
              <a:rPr lang="en-US" sz="4000" b="1" dirty="0" err="1">
                <a:latin typeface="Times New Roman" panose="02020603050405020304" pitchFamily="18" charset="0"/>
                <a:ea typeface="Times New Roman" panose="02020603050405020304" pitchFamily="18" charset="0"/>
              </a:rPr>
              <a:t>Trang</a:t>
            </a:r>
            <a:r>
              <a:rPr lang="en-US" sz="4000" b="1" dirty="0">
                <a:latin typeface="Times New Roman" panose="02020603050405020304" pitchFamily="18" charset="0"/>
                <a:ea typeface="Times New Roman" panose="02020603050405020304" pitchFamily="18" charset="0"/>
              </a:rPr>
              <a:t> </a:t>
            </a:r>
            <a:r>
              <a:rPr lang="en-US" sz="4000" b="1" dirty="0" smtClean="0">
                <a:latin typeface="Times New Roman" panose="02020603050405020304" pitchFamily="18" charset="0"/>
                <a:ea typeface="Times New Roman" panose="02020603050405020304" pitchFamily="18" charset="0"/>
              </a:rPr>
              <a:t>148- 150)</a:t>
            </a:r>
            <a:endParaRPr lang="en-US" sz="4000" dirty="0"/>
          </a:p>
        </p:txBody>
      </p:sp>
    </p:spTree>
    <p:extLst>
      <p:ext uri="{BB962C8B-B14F-4D97-AF65-F5344CB8AC3E}">
        <p14:creationId xmlns:p14="http://schemas.microsoft.com/office/powerpoint/2010/main" val="2542907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02958" y="314157"/>
            <a:ext cx="8379951" cy="707886"/>
          </a:xfrm>
          <a:prstGeom prst="rect">
            <a:avLst/>
          </a:prstGeom>
        </p:spPr>
        <p:txBody>
          <a:bodyPr wrap="square">
            <a:spAutoFit/>
          </a:bodyPr>
          <a:lstStyle/>
          <a:p>
            <a:pPr algn="ctr">
              <a:tabLst>
                <a:tab pos="180340" algn="l"/>
              </a:tabLst>
            </a:pPr>
            <a:r>
              <a:rPr lang="en-US" sz="4000" b="1" dirty="0">
                <a:solidFill>
                  <a:srgbClr val="C00000"/>
                </a:solidFill>
                <a:latin typeface="Times New Roman" panose="02020603050405020304" pitchFamily="18" charset="0"/>
                <a:ea typeface="Times New Roman" panose="02020603050405020304" pitchFamily="18" charset="0"/>
              </a:rPr>
              <a:t>TRÒ CHƠI SẮC </a:t>
            </a:r>
            <a:r>
              <a:rPr lang="en-US" sz="4000" b="1" dirty="0" smtClean="0">
                <a:solidFill>
                  <a:srgbClr val="C00000"/>
                </a:solidFill>
                <a:latin typeface="Times New Roman" panose="02020603050405020304" pitchFamily="18" charset="0"/>
                <a:ea typeface="Times New Roman" panose="02020603050405020304" pitchFamily="18" charset="0"/>
              </a:rPr>
              <a:t>MÀU EM YÊU</a:t>
            </a:r>
            <a:endParaRPr lang="en-US" sz="4000" dirty="0">
              <a:solidFill>
                <a:srgbClr val="C00000"/>
              </a:solidFill>
              <a:latin typeface="Times New Roman" panose="02020603050405020304" pitchFamily="18" charset="0"/>
              <a:ea typeface="Times New Roman" panose="02020603050405020304" pitchFamily="18" charset="0"/>
            </a:endParaRPr>
          </a:p>
        </p:txBody>
      </p:sp>
      <p:sp>
        <p:nvSpPr>
          <p:cNvPr id="13" name="Rectangle 12"/>
          <p:cNvSpPr/>
          <p:nvPr/>
        </p:nvSpPr>
        <p:spPr>
          <a:xfrm>
            <a:off x="1502958" y="1784047"/>
            <a:ext cx="5310333" cy="707886"/>
          </a:xfrm>
          <a:prstGeom prst="rect">
            <a:avLst/>
          </a:prstGeom>
        </p:spPr>
        <p:txBody>
          <a:bodyPr wrap="square">
            <a:spAutoFit/>
          </a:bodyPr>
          <a:lstStyle/>
          <a:p>
            <a:r>
              <a:rPr lang="en-US" sz="4000" b="1" dirty="0" smtClean="0">
                <a:latin typeface="Times New Roman" panose="02020603050405020304" pitchFamily="18" charset="0"/>
                <a:ea typeface="Times New Roman" panose="02020603050405020304" pitchFamily="18" charset="0"/>
              </a:rPr>
              <a:t>Flo </a:t>
            </a:r>
            <a:r>
              <a:rPr lang="en-US" sz="4000" b="1" dirty="0">
                <a:latin typeface="Times New Roman" panose="02020603050405020304" pitchFamily="18" charset="0"/>
                <a:ea typeface="Times New Roman" panose="02020603050405020304" pitchFamily="18" charset="0"/>
              </a:rPr>
              <a:t>(</a:t>
            </a:r>
            <a:r>
              <a:rPr lang="en-US" sz="4000" b="1" dirty="0" err="1">
                <a:latin typeface="Times New Roman" panose="02020603050405020304" pitchFamily="18" charset="0"/>
                <a:ea typeface="Times New Roman" panose="02020603050405020304" pitchFamily="18" charset="0"/>
              </a:rPr>
              <a:t>Trang</a:t>
            </a:r>
            <a:r>
              <a:rPr lang="en-US" sz="4000" b="1" dirty="0">
                <a:latin typeface="Times New Roman" panose="02020603050405020304" pitchFamily="18" charset="0"/>
                <a:ea typeface="Times New Roman" panose="02020603050405020304" pitchFamily="18" charset="0"/>
              </a:rPr>
              <a:t> 64- 67)</a:t>
            </a:r>
            <a:endParaRPr lang="en-US" sz="4000" dirty="0"/>
          </a:p>
        </p:txBody>
      </p:sp>
      <p:sp>
        <p:nvSpPr>
          <p:cNvPr id="14" name="Rectangle 13"/>
          <p:cNvSpPr/>
          <p:nvPr/>
        </p:nvSpPr>
        <p:spPr>
          <a:xfrm>
            <a:off x="5994112" y="2210444"/>
            <a:ext cx="5310333" cy="707886"/>
          </a:xfrm>
          <a:prstGeom prst="rect">
            <a:avLst/>
          </a:prstGeom>
        </p:spPr>
        <p:txBody>
          <a:bodyPr wrap="square">
            <a:spAutoFit/>
          </a:bodyPr>
          <a:lstStyle/>
          <a:p>
            <a:r>
              <a:rPr lang="en-US" sz="4000" b="1" dirty="0" err="1" smtClean="0">
                <a:latin typeface="Times New Roman" panose="02020603050405020304" pitchFamily="18" charset="0"/>
                <a:ea typeface="Times New Roman" panose="02020603050405020304" pitchFamily="18" charset="0"/>
              </a:rPr>
              <a:t>Clo</a:t>
            </a:r>
            <a:r>
              <a:rPr lang="en-US" sz="4000" b="1" dirty="0" smtClean="0">
                <a:latin typeface="Times New Roman" panose="02020603050405020304" pitchFamily="18" charset="0"/>
                <a:ea typeface="Times New Roman" panose="02020603050405020304" pitchFamily="18" charset="0"/>
              </a:rPr>
              <a:t> </a:t>
            </a:r>
            <a:r>
              <a:rPr lang="en-US" sz="4000" b="1" dirty="0">
                <a:latin typeface="Times New Roman" panose="02020603050405020304" pitchFamily="18" charset="0"/>
                <a:ea typeface="Times New Roman" panose="02020603050405020304" pitchFamily="18" charset="0"/>
              </a:rPr>
              <a:t>(</a:t>
            </a:r>
            <a:r>
              <a:rPr lang="en-US" sz="4000" b="1" dirty="0" err="1">
                <a:latin typeface="Times New Roman" panose="02020603050405020304" pitchFamily="18" charset="0"/>
                <a:ea typeface="Times New Roman" panose="02020603050405020304" pitchFamily="18" charset="0"/>
              </a:rPr>
              <a:t>Trang</a:t>
            </a:r>
            <a:r>
              <a:rPr lang="en-US" sz="4000" b="1" dirty="0">
                <a:latin typeface="Times New Roman" panose="02020603050405020304" pitchFamily="18" charset="0"/>
                <a:ea typeface="Times New Roman" panose="02020603050405020304" pitchFamily="18" charset="0"/>
              </a:rPr>
              <a:t> </a:t>
            </a:r>
            <a:r>
              <a:rPr lang="en-US" sz="4000" b="1" dirty="0" smtClean="0">
                <a:latin typeface="Times New Roman" panose="02020603050405020304" pitchFamily="18" charset="0"/>
                <a:ea typeface="Times New Roman" panose="02020603050405020304" pitchFamily="18" charset="0"/>
              </a:rPr>
              <a:t>67- 71)</a:t>
            </a:r>
            <a:endParaRPr lang="en-US" sz="4000" dirty="0"/>
          </a:p>
        </p:txBody>
      </p:sp>
      <p:sp>
        <p:nvSpPr>
          <p:cNvPr id="15" name="Rectangle 14"/>
          <p:cNvSpPr/>
          <p:nvPr/>
        </p:nvSpPr>
        <p:spPr>
          <a:xfrm>
            <a:off x="726816" y="5044467"/>
            <a:ext cx="5569526" cy="707886"/>
          </a:xfrm>
          <a:prstGeom prst="rect">
            <a:avLst/>
          </a:prstGeom>
        </p:spPr>
        <p:txBody>
          <a:bodyPr wrap="square">
            <a:spAutoFit/>
          </a:bodyPr>
          <a:lstStyle/>
          <a:p>
            <a:r>
              <a:rPr lang="en-US" sz="4000" b="1" dirty="0" err="1" smtClean="0">
                <a:latin typeface="Times New Roman" panose="02020603050405020304" pitchFamily="18" charset="0"/>
                <a:ea typeface="Times New Roman" panose="02020603050405020304" pitchFamily="18" charset="0"/>
              </a:rPr>
              <a:t>Brom</a:t>
            </a:r>
            <a:r>
              <a:rPr lang="en-US" sz="4000" b="1" dirty="0" smtClean="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Trang</a:t>
            </a:r>
            <a:r>
              <a:rPr lang="en-US" sz="4000" b="1" dirty="0">
                <a:latin typeface="Times New Roman" panose="02020603050405020304" pitchFamily="18" charset="0"/>
                <a:ea typeface="Times New Roman" panose="02020603050405020304" pitchFamily="18" charset="0"/>
              </a:rPr>
              <a:t> </a:t>
            </a:r>
            <a:r>
              <a:rPr lang="en-US" sz="4000" b="1" dirty="0" smtClean="0">
                <a:latin typeface="Times New Roman" panose="02020603050405020304" pitchFamily="18" charset="0"/>
                <a:ea typeface="Times New Roman" panose="02020603050405020304" pitchFamily="18" charset="0"/>
              </a:rPr>
              <a:t>150- 152)</a:t>
            </a:r>
            <a:endParaRPr lang="en-US" sz="4000" dirty="0"/>
          </a:p>
        </p:txBody>
      </p:sp>
      <p:sp>
        <p:nvSpPr>
          <p:cNvPr id="16" name="Rectangle 15"/>
          <p:cNvSpPr/>
          <p:nvPr/>
        </p:nvSpPr>
        <p:spPr>
          <a:xfrm>
            <a:off x="6225682" y="5005939"/>
            <a:ext cx="5310333" cy="707886"/>
          </a:xfrm>
          <a:prstGeom prst="rect">
            <a:avLst/>
          </a:prstGeom>
        </p:spPr>
        <p:txBody>
          <a:bodyPr wrap="square">
            <a:spAutoFit/>
          </a:bodyPr>
          <a:lstStyle/>
          <a:p>
            <a:r>
              <a:rPr lang="en-US" sz="4000" b="1" dirty="0" err="1" smtClean="0">
                <a:latin typeface="Times New Roman" panose="02020603050405020304" pitchFamily="18" charset="0"/>
                <a:ea typeface="Times New Roman" panose="02020603050405020304" pitchFamily="18" charset="0"/>
              </a:rPr>
              <a:t>Iot</a:t>
            </a:r>
            <a:r>
              <a:rPr lang="en-US" sz="4000" b="1" dirty="0" smtClean="0">
                <a:latin typeface="Times New Roman" panose="02020603050405020304" pitchFamily="18" charset="0"/>
                <a:ea typeface="Times New Roman" panose="02020603050405020304" pitchFamily="18" charset="0"/>
              </a:rPr>
              <a:t> </a:t>
            </a:r>
            <a:r>
              <a:rPr lang="en-US" sz="4000" b="1" dirty="0">
                <a:latin typeface="Times New Roman" panose="02020603050405020304" pitchFamily="18" charset="0"/>
                <a:ea typeface="Times New Roman" panose="02020603050405020304" pitchFamily="18" charset="0"/>
              </a:rPr>
              <a:t>(</a:t>
            </a:r>
            <a:r>
              <a:rPr lang="en-US" sz="4000" b="1" dirty="0" err="1">
                <a:latin typeface="Times New Roman" panose="02020603050405020304" pitchFamily="18" charset="0"/>
                <a:ea typeface="Times New Roman" panose="02020603050405020304" pitchFamily="18" charset="0"/>
              </a:rPr>
              <a:t>Trang</a:t>
            </a:r>
            <a:r>
              <a:rPr lang="en-US" sz="4000" b="1" dirty="0">
                <a:latin typeface="Times New Roman" panose="02020603050405020304" pitchFamily="18" charset="0"/>
                <a:ea typeface="Times New Roman" panose="02020603050405020304" pitchFamily="18" charset="0"/>
              </a:rPr>
              <a:t> </a:t>
            </a:r>
            <a:r>
              <a:rPr lang="en-US" sz="4000" b="1" dirty="0" smtClean="0">
                <a:latin typeface="Times New Roman" panose="02020603050405020304" pitchFamily="18" charset="0"/>
                <a:ea typeface="Times New Roman" panose="02020603050405020304" pitchFamily="18" charset="0"/>
              </a:rPr>
              <a:t>148- 150)</a:t>
            </a:r>
            <a:endParaRPr lang="en-US" sz="4000" dirty="0"/>
          </a:p>
        </p:txBody>
      </p:sp>
      <p:pic>
        <p:nvPicPr>
          <p:cNvPr id="8" name="Picture 7" descr="Hình ảnh Hoa Màu Vàng Hoa Ly Hoa đỏ Hoa PNG , Hoa Huệ, Hoa Màu Vàng, Hoa  Huệ PNG miễn phí tải tập tin PSDComment và Vector">
            <a:hlinkClick r:id="rId2" action="ppaction://hlinksldjump"/>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120" y="987383"/>
            <a:ext cx="5380992" cy="2993486"/>
          </a:xfrm>
          <a:prstGeom prst="rect">
            <a:avLst/>
          </a:prstGeom>
          <a:noFill/>
          <a:ln>
            <a:noFill/>
          </a:ln>
        </p:spPr>
      </p:pic>
      <p:pic>
        <p:nvPicPr>
          <p:cNvPr id="11" name="Picture 10" descr="Những Bí Mật Tạo Nên Sức Hút Riêng ở Hoa Ly Vàng – Hoàng Yến Group">
            <a:hlinkClick r:id="rId4" action="ppaction://hlinksldjump"/>
          </p:cNvPr>
          <p:cNvPicPr/>
          <p:nvPr/>
        </p:nvPicPr>
        <p:blipFill>
          <a:blip r:embed="rId5">
            <a:extLst>
              <a:ext uri="{28A0092B-C50C-407E-A947-70E740481C1C}">
                <a14:useLocalDpi xmlns:a14="http://schemas.microsoft.com/office/drawing/2010/main" val="0"/>
              </a:ext>
            </a:extLst>
          </a:blip>
          <a:srcRect/>
          <a:stretch>
            <a:fillRect/>
          </a:stretch>
        </p:blipFill>
        <p:spPr bwMode="auto">
          <a:xfrm>
            <a:off x="6037149" y="987383"/>
            <a:ext cx="5380992" cy="3019940"/>
          </a:xfrm>
          <a:prstGeom prst="rect">
            <a:avLst/>
          </a:prstGeom>
          <a:noFill/>
          <a:ln>
            <a:noFill/>
          </a:ln>
        </p:spPr>
      </p:pic>
      <p:pic>
        <p:nvPicPr>
          <p:cNvPr id="12" name="Picture 11" descr="Hoa ly Brunello màu cam ⋆ Thủy sinh Việt Nam"/>
          <p:cNvPicPr/>
          <p:nvPr/>
        </p:nvPicPr>
        <p:blipFill>
          <a:blip r:embed="rId6">
            <a:extLst>
              <a:ext uri="{28A0092B-C50C-407E-A947-70E740481C1C}">
                <a14:useLocalDpi xmlns:a14="http://schemas.microsoft.com/office/drawing/2010/main" val="0"/>
              </a:ext>
            </a:extLst>
          </a:blip>
          <a:srcRect/>
          <a:stretch>
            <a:fillRect/>
          </a:stretch>
        </p:blipFill>
        <p:spPr bwMode="auto">
          <a:xfrm>
            <a:off x="726816" y="3988676"/>
            <a:ext cx="5267296" cy="2819468"/>
          </a:xfrm>
          <a:prstGeom prst="rect">
            <a:avLst/>
          </a:prstGeom>
          <a:noFill/>
          <a:ln>
            <a:noFill/>
          </a:ln>
        </p:spPr>
      </p:pic>
      <p:pic>
        <p:nvPicPr>
          <p:cNvPr id="17" name="Picture 16" descr="hình ảnh : thực vật, Hệ thực vật, màu tím, thực vật có hoa, Hoa dại, Cánh  hoa, Mùa xuân, Đóng lên, Thân cây, Hình nền máy tính, Chụp macro, Lily  family">
            <a:hlinkClick r:id="rId7" action="ppaction://hlinksldjump"/>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94112" y="4016385"/>
            <a:ext cx="5380992" cy="2819468"/>
          </a:xfrm>
          <a:prstGeom prst="rect">
            <a:avLst/>
          </a:prstGeom>
          <a:noFill/>
          <a:ln>
            <a:noFill/>
          </a:ln>
        </p:spPr>
      </p:pic>
      <p:sp>
        <p:nvSpPr>
          <p:cNvPr id="2" name="Rectangle 1"/>
          <p:cNvSpPr/>
          <p:nvPr/>
        </p:nvSpPr>
        <p:spPr>
          <a:xfrm>
            <a:off x="1062182" y="1118452"/>
            <a:ext cx="705010" cy="707886"/>
          </a:xfrm>
          <a:prstGeom prst="rect">
            <a:avLst/>
          </a:prstGeom>
          <a:noFill/>
        </p:spPr>
        <p:txBody>
          <a:bodyPr wrap="square" lIns="91440" tIns="45720" rIns="91440" bIns="45720">
            <a:spAutoFit/>
          </a:bodyPr>
          <a:lstStyle/>
          <a:p>
            <a:pPr algn="ctr"/>
            <a:r>
              <a:rPr lang="en-US" sz="40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hlinkClick r:id="rId2" action="ppaction://hlinksldjump"/>
              </a:rPr>
              <a:t>1</a:t>
            </a:r>
            <a:endParaRPr lang="en-US" sz="4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5994112" y="881299"/>
            <a:ext cx="705010" cy="707886"/>
          </a:xfrm>
          <a:prstGeom prst="rect">
            <a:avLst/>
          </a:prstGeom>
          <a:noFill/>
        </p:spPr>
        <p:txBody>
          <a:bodyPr wrap="square" lIns="91440" tIns="45720" rIns="91440" bIns="45720">
            <a:spAutoFit/>
          </a:bodyPr>
          <a:lstStyle/>
          <a:p>
            <a:pPr algn="ctr"/>
            <a:r>
              <a:rPr lang="en-US" sz="4000" b="1" cap="none" spc="0" dirty="0" smtClean="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hlinkClick r:id="rId4" action="ppaction://hlinksldjump"/>
              </a:rPr>
              <a:t>2</a:t>
            </a:r>
            <a:endParaRPr lang="en-US" sz="4000"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9" name="Rectangle 18"/>
          <p:cNvSpPr/>
          <p:nvPr/>
        </p:nvSpPr>
        <p:spPr>
          <a:xfrm>
            <a:off x="797948" y="4062696"/>
            <a:ext cx="705010" cy="707886"/>
          </a:xfrm>
          <a:prstGeom prst="rect">
            <a:avLst/>
          </a:prstGeom>
          <a:noFill/>
        </p:spPr>
        <p:txBody>
          <a:bodyPr wrap="square" lIns="91440" tIns="45720" rIns="91440" bIns="45720">
            <a:spAutoFit/>
          </a:bodyPr>
          <a:lstStyle/>
          <a:p>
            <a:pPr algn="ctr"/>
            <a:r>
              <a:rPr lang="en-US" sz="4000" b="1" cap="none" spc="0" dirty="0" smtClean="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t>
            </a:r>
            <a:endParaRPr lang="en-US" sz="4000"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0" name="Picture 19" descr="Hoa ly Brunello màu cam ⋆ Thủy sinh Việt Nam">
            <a:hlinkClick r:id="rId9" action="ppaction://hlinksldjump"/>
          </p:cNvPr>
          <p:cNvPicPr/>
          <p:nvPr/>
        </p:nvPicPr>
        <p:blipFill>
          <a:blip r:embed="rId6">
            <a:extLst>
              <a:ext uri="{28A0092B-C50C-407E-A947-70E740481C1C}">
                <a14:useLocalDpi xmlns:a14="http://schemas.microsoft.com/office/drawing/2010/main" val="0"/>
              </a:ext>
            </a:extLst>
          </a:blip>
          <a:srcRect/>
          <a:stretch>
            <a:fillRect/>
          </a:stretch>
        </p:blipFill>
        <p:spPr bwMode="auto">
          <a:xfrm>
            <a:off x="655684" y="4037918"/>
            <a:ext cx="5267296" cy="2819468"/>
          </a:xfrm>
          <a:prstGeom prst="rect">
            <a:avLst/>
          </a:prstGeom>
          <a:noFill/>
          <a:ln>
            <a:noFill/>
          </a:ln>
        </p:spPr>
      </p:pic>
      <p:sp>
        <p:nvSpPr>
          <p:cNvPr id="21" name="Rectangle 20"/>
          <p:cNvSpPr/>
          <p:nvPr/>
        </p:nvSpPr>
        <p:spPr>
          <a:xfrm>
            <a:off x="726816" y="4111938"/>
            <a:ext cx="705010" cy="707886"/>
          </a:xfrm>
          <a:prstGeom prst="rect">
            <a:avLst/>
          </a:prstGeom>
          <a:noFill/>
        </p:spPr>
        <p:txBody>
          <a:bodyPr wrap="square" lIns="91440" tIns="45720" rIns="91440" bIns="45720">
            <a:spAutoFit/>
          </a:bodyPr>
          <a:lstStyle/>
          <a:p>
            <a:pPr algn="ctr"/>
            <a:r>
              <a:rPr lang="en-US" sz="4000" b="1" cap="none" spc="0" dirty="0" smtClean="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hlinkClick r:id="rId9" action="ppaction://hlinksldjump"/>
              </a:rPr>
              <a:t>3</a:t>
            </a:r>
            <a:endParaRPr lang="en-US" sz="4000"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4" name="Rectangle 23"/>
          <p:cNvSpPr/>
          <p:nvPr/>
        </p:nvSpPr>
        <p:spPr>
          <a:xfrm>
            <a:off x="6108281" y="4102567"/>
            <a:ext cx="705010" cy="707886"/>
          </a:xfrm>
          <a:prstGeom prst="rect">
            <a:avLst/>
          </a:prstGeom>
          <a:noFill/>
        </p:spPr>
        <p:txBody>
          <a:bodyPr wrap="square" lIns="91440" tIns="45720" rIns="91440" bIns="45720">
            <a:spAutoFit/>
          </a:bodyPr>
          <a:lstStyle/>
          <a:p>
            <a:pPr algn="ctr"/>
            <a:r>
              <a:rPr lang="en-US" sz="4000" b="1" cap="none" spc="0" dirty="0" smtClean="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hlinkClick r:id="rId7" action="ppaction://hlinksldjump"/>
              </a:rPr>
              <a:t>4</a:t>
            </a:r>
            <a:endParaRPr lang="en-US" sz="4000"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ight Arrow 2">
            <a:hlinkClick r:id="rId10" action="ppaction://hlinksldjump"/>
          </p:cNvPr>
          <p:cNvSpPr/>
          <p:nvPr/>
        </p:nvSpPr>
        <p:spPr>
          <a:xfrm>
            <a:off x="11161510" y="241794"/>
            <a:ext cx="749010" cy="461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068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68564" y="276621"/>
            <a:ext cx="10150763" cy="4524315"/>
          </a:xfrm>
          <a:prstGeom prst="rect">
            <a:avLst/>
          </a:prstGeom>
        </p:spPr>
        <p:txBody>
          <a:bodyPr wrap="square">
            <a:spAutoFit/>
          </a:bodyPr>
          <a:lstStyle/>
          <a:p>
            <a:pPr marL="342900" marR="0" lvl="0" indent="-342900">
              <a:spcBef>
                <a:spcPts val="0"/>
              </a:spcBef>
              <a:spcAft>
                <a:spcPts val="0"/>
              </a:spcAft>
              <a:buFont typeface="+mj-lt"/>
              <a:buAutoNum type="romanUcPeriod"/>
              <a:tabLst>
                <a:tab pos="180340" algn="l"/>
              </a:tabLst>
            </a:pPr>
            <a:r>
              <a:rPr lang="en-US" sz="2400" b="1" dirty="0" err="1">
                <a:latin typeface="Times New Roman" panose="02020603050405020304" pitchFamily="18" charset="0"/>
                <a:ea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màu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lục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nhạt</a:t>
            </a:r>
            <a:r>
              <a:rPr lang="en-US" sz="2400" b="1" dirty="0">
                <a:latin typeface="Times New Roman" panose="02020603050405020304" pitchFamily="18" charset="0"/>
                <a:ea typeface="Times New Roman" panose="02020603050405020304" pitchFamily="18" charset="0"/>
              </a:rPr>
              <a:t> (Flo) (</a:t>
            </a:r>
            <a:r>
              <a:rPr lang="en-US" sz="2400" b="1" dirty="0" err="1">
                <a:latin typeface="Times New Roman" panose="02020603050405020304" pitchFamily="18" charset="0"/>
                <a:ea typeface="Times New Roman" panose="02020603050405020304" pitchFamily="18" charset="0"/>
              </a:rPr>
              <a:t>Trang</a:t>
            </a:r>
            <a:r>
              <a:rPr lang="en-US" sz="2400" b="1" dirty="0">
                <a:latin typeface="Times New Roman" panose="02020603050405020304" pitchFamily="18" charset="0"/>
                <a:ea typeface="Times New Roman" panose="02020603050405020304" pitchFamily="18" charset="0"/>
              </a:rPr>
              <a:t> 64- 67)</a:t>
            </a:r>
            <a:endParaRPr lang="en-US" sz="2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80340" algn="l"/>
              </a:tabLs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chọn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1. </a:t>
            </a:r>
            <a:r>
              <a:rPr lang="en-US" sz="2400" dirty="0" err="1">
                <a:latin typeface="Times New Roman" panose="02020603050405020304" pitchFamily="18" charset="0"/>
                <a:ea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coi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b="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1771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Flo (Fluorine). </a:t>
            </a:r>
            <a:r>
              <a:rPr lang="en-US" sz="2400" dirty="0" err="1">
                <a:latin typeface="Times New Roman" panose="02020603050405020304" pitchFamily="18" charset="0"/>
                <a:ea typeface="Times New Roman" panose="02020603050405020304" pitchFamily="18" charset="0"/>
              </a:rPr>
              <a:t>Hãy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H. Davy                   </a:t>
            </a:r>
            <a:r>
              <a:rPr lang="en-US" sz="2400" b="1" dirty="0">
                <a:latin typeface="Times New Roman" panose="02020603050405020304" pitchFamily="18" charset="0"/>
                <a:ea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Sile</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C.</a:t>
            </a:r>
            <a:r>
              <a:rPr lang="en-US" sz="2400" dirty="0">
                <a:latin typeface="Times New Roman" panose="02020603050405020304" pitchFamily="18" charset="0"/>
                <a:ea typeface="Times New Roman" panose="02020603050405020304" pitchFamily="18" charset="0"/>
              </a:rPr>
              <a:t> Know                       </a:t>
            </a:r>
            <a:r>
              <a:rPr lang="en-US" sz="2400" b="1" dirty="0">
                <a:latin typeface="Times New Roman" panose="02020603050405020304" pitchFamily="18" charset="0"/>
                <a:ea typeface="Times New Roman" panose="02020603050405020304" pitchFamily="18" charset="0"/>
              </a:rPr>
              <a:t>D.</a:t>
            </a:r>
            <a:r>
              <a:rPr lang="en-US" sz="2400" dirty="0">
                <a:latin typeface="Times New Roman" panose="02020603050405020304" pitchFamily="18" charset="0"/>
                <a:ea typeface="Times New Roman" panose="02020603050405020304" pitchFamily="18" charset="0"/>
              </a:rPr>
              <a:t> E. </a:t>
            </a:r>
            <a:r>
              <a:rPr lang="en-US" sz="2400" dirty="0" err="1">
                <a:latin typeface="Times New Roman" panose="02020603050405020304" pitchFamily="18" charset="0"/>
                <a:ea typeface="Times New Roman" panose="02020603050405020304" pitchFamily="18" charset="0"/>
              </a:rPr>
              <a:t>Fremy</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1816, </a:t>
            </a:r>
            <a:r>
              <a:rPr lang="en-US" sz="2400" dirty="0" err="1">
                <a:latin typeface="Times New Roman" panose="02020603050405020304" pitchFamily="18" charset="0"/>
                <a:ea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fluo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rPr>
              <a:t>Lạp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endParaRPr lang="en-US" sz="2400" dirty="0">
              <a:latin typeface="Times New Roman" panose="02020603050405020304" pitchFamily="18" charset="0"/>
              <a:ea typeface="Times New Roman" panose="02020603050405020304" pitchFamily="18" charset="0"/>
            </a:endParaRP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Chảy</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chóc</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nhạt</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D.</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3.</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Flo?</a:t>
            </a:r>
          </a:p>
        </p:txBody>
      </p:sp>
      <p:sp>
        <p:nvSpPr>
          <p:cNvPr id="25" name="Rectangle 20"/>
          <p:cNvSpPr>
            <a:spLocks noChangeArrowheads="1"/>
          </p:cNvSpPr>
          <p:nvPr/>
        </p:nvSpPr>
        <p:spPr bwMode="auto">
          <a:xfrm>
            <a:off x="1666726" y="2726883"/>
            <a:ext cx="98149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841100011"/>
              </p:ext>
            </p:extLst>
          </p:nvPr>
        </p:nvGraphicFramePr>
        <p:xfrm>
          <a:off x="1766840" y="4883682"/>
          <a:ext cx="2575603" cy="461665"/>
        </p:xfrm>
        <a:graphic>
          <a:graphicData uri="http://schemas.openxmlformats.org/presentationml/2006/ole">
            <mc:AlternateContent xmlns:mc="http://schemas.openxmlformats.org/markup-compatibility/2006">
              <mc:Choice xmlns:v="urn:schemas-microsoft-com:vml" Requires="v">
                <p:oleObj spid="_x0000_s3243" name="Equation" r:id="rId3" imgW="1346200" imgH="241300" progId="Equation.DSMT4">
                  <p:embed/>
                </p:oleObj>
              </mc:Choice>
              <mc:Fallback>
                <p:oleObj name="Equation" r:id="rId3" imgW="1346200" imgH="241300" progId="Equation.DSMT4">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840" y="4883682"/>
                        <a:ext cx="2575603" cy="461665"/>
                      </a:xfrm>
                      <a:prstGeom prst="rect">
                        <a:avLst/>
                      </a:prstGeom>
                      <a:noFill/>
                    </p:spPr>
                  </p:pic>
                </p:oleObj>
              </mc:Fallback>
            </mc:AlternateContent>
          </a:graphicData>
        </a:graphic>
      </p:graphicFrame>
      <p:sp>
        <p:nvSpPr>
          <p:cNvPr id="27" name="TextBox 26"/>
          <p:cNvSpPr txBox="1"/>
          <p:nvPr/>
        </p:nvSpPr>
        <p:spPr>
          <a:xfrm>
            <a:off x="1068564" y="4919801"/>
            <a:ext cx="434734"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A.</a:t>
            </a:r>
            <a:endParaRPr lang="en-US" sz="2000" b="1" dirty="0">
              <a:latin typeface="Times New Roman" panose="02020603050405020304" pitchFamily="18" charset="0"/>
              <a:cs typeface="Times New Roman" panose="02020603050405020304" pitchFamily="18" charset="0"/>
            </a:endParaRPr>
          </a:p>
        </p:txBody>
      </p:sp>
      <p:sp>
        <p:nvSpPr>
          <p:cNvPr id="28" name="Rectangle 22"/>
          <p:cNvSpPr>
            <a:spLocks noChangeArrowheads="1"/>
          </p:cNvSpPr>
          <p:nvPr/>
        </p:nvSpPr>
        <p:spPr bwMode="auto">
          <a:xfrm>
            <a:off x="6770255" y="3280880"/>
            <a:ext cx="189480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9" name="Object 28"/>
          <p:cNvGraphicFramePr>
            <a:graphicFrameLocks noChangeAspect="1"/>
          </p:cNvGraphicFramePr>
          <p:nvPr>
            <p:extLst>
              <p:ext uri="{D42A27DB-BD31-4B8C-83A1-F6EECF244321}">
                <p14:modId xmlns:p14="http://schemas.microsoft.com/office/powerpoint/2010/main" val="2045597092"/>
              </p:ext>
            </p:extLst>
          </p:nvPr>
        </p:nvGraphicFramePr>
        <p:xfrm>
          <a:off x="6705672" y="4733785"/>
          <a:ext cx="2671690" cy="457316"/>
        </p:xfrm>
        <a:graphic>
          <a:graphicData uri="http://schemas.openxmlformats.org/presentationml/2006/ole">
            <mc:AlternateContent xmlns:mc="http://schemas.openxmlformats.org/markup-compatibility/2006">
              <mc:Choice xmlns:v="urn:schemas-microsoft-com:vml" Requires="v">
                <p:oleObj spid="_x0000_s3244" name="Equation" r:id="rId5" imgW="1409088" imgH="241195" progId="Equation.DSMT4">
                  <p:embed/>
                </p:oleObj>
              </mc:Choice>
              <mc:Fallback>
                <p:oleObj name="Equation" r:id="rId5" imgW="1409088" imgH="241195"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72" y="4733785"/>
                        <a:ext cx="2671690" cy="457316"/>
                      </a:xfrm>
                      <a:prstGeom prst="rect">
                        <a:avLst/>
                      </a:prstGeom>
                      <a:noFill/>
                    </p:spPr>
                  </p:pic>
                </p:oleObj>
              </mc:Fallback>
            </mc:AlternateContent>
          </a:graphicData>
        </a:graphic>
      </p:graphicFrame>
      <p:sp>
        <p:nvSpPr>
          <p:cNvPr id="30" name="TextBox 29"/>
          <p:cNvSpPr txBox="1"/>
          <p:nvPr/>
        </p:nvSpPr>
        <p:spPr>
          <a:xfrm>
            <a:off x="6209458" y="4759212"/>
            <a:ext cx="420308"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B</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1" name="Rectangle 24"/>
          <p:cNvSpPr>
            <a:spLocks noChangeArrowheads="1"/>
          </p:cNvSpPr>
          <p:nvPr/>
        </p:nvSpPr>
        <p:spPr bwMode="auto">
          <a:xfrm>
            <a:off x="1350474" y="3908831"/>
            <a:ext cx="13037687" cy="5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2" name="Object 31"/>
          <p:cNvGraphicFramePr>
            <a:graphicFrameLocks noChangeAspect="1"/>
          </p:cNvGraphicFramePr>
          <p:nvPr>
            <p:extLst>
              <p:ext uri="{D42A27DB-BD31-4B8C-83A1-F6EECF244321}">
                <p14:modId xmlns:p14="http://schemas.microsoft.com/office/powerpoint/2010/main" val="4171769049"/>
              </p:ext>
            </p:extLst>
          </p:nvPr>
        </p:nvGraphicFramePr>
        <p:xfrm>
          <a:off x="1503298" y="5637728"/>
          <a:ext cx="4145898" cy="497508"/>
        </p:xfrm>
        <a:graphic>
          <a:graphicData uri="http://schemas.openxmlformats.org/presentationml/2006/ole">
            <mc:AlternateContent xmlns:mc="http://schemas.openxmlformats.org/markup-compatibility/2006">
              <mc:Choice xmlns:v="urn:schemas-microsoft-com:vml" Requires="v">
                <p:oleObj spid="_x0000_s3245" name="Equation" r:id="rId7" imgW="2222500" imgH="266700" progId="Equation.DSMT4">
                  <p:embed/>
                </p:oleObj>
              </mc:Choice>
              <mc:Fallback>
                <p:oleObj name="Equation" r:id="rId7" imgW="2222500" imgH="266700" progId="Equation.DSMT4">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3298" y="5637728"/>
                        <a:ext cx="4145898" cy="497508"/>
                      </a:xfrm>
                      <a:prstGeom prst="rect">
                        <a:avLst/>
                      </a:prstGeom>
                      <a:noFill/>
                    </p:spPr>
                  </p:pic>
                </p:oleObj>
              </mc:Fallback>
            </mc:AlternateContent>
          </a:graphicData>
        </a:graphic>
      </p:graphicFrame>
      <p:sp>
        <p:nvSpPr>
          <p:cNvPr id="33" name="TextBox 32"/>
          <p:cNvSpPr txBox="1"/>
          <p:nvPr/>
        </p:nvSpPr>
        <p:spPr>
          <a:xfrm>
            <a:off x="1068564" y="5705909"/>
            <a:ext cx="434734"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C.</a:t>
            </a:r>
            <a:endParaRPr lang="en-US" sz="200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6270938" y="5671818"/>
            <a:ext cx="434734"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D</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35" name="Rectangle 26"/>
          <p:cNvSpPr>
            <a:spLocks noChangeArrowheads="1"/>
          </p:cNvSpPr>
          <p:nvPr/>
        </p:nvSpPr>
        <p:spPr bwMode="auto">
          <a:xfrm>
            <a:off x="6580617" y="3964145"/>
            <a:ext cx="14585678" cy="5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6" name="Object 35"/>
          <p:cNvGraphicFramePr>
            <a:graphicFrameLocks noChangeAspect="1"/>
          </p:cNvGraphicFramePr>
          <p:nvPr>
            <p:extLst>
              <p:ext uri="{D42A27DB-BD31-4B8C-83A1-F6EECF244321}">
                <p14:modId xmlns:p14="http://schemas.microsoft.com/office/powerpoint/2010/main" val="1252357351"/>
              </p:ext>
            </p:extLst>
          </p:nvPr>
        </p:nvGraphicFramePr>
        <p:xfrm>
          <a:off x="6853308" y="5637728"/>
          <a:ext cx="2735810" cy="468291"/>
        </p:xfrm>
        <a:graphic>
          <a:graphicData uri="http://schemas.openxmlformats.org/presentationml/2006/ole">
            <mc:AlternateContent xmlns:mc="http://schemas.openxmlformats.org/markup-compatibility/2006">
              <mc:Choice xmlns:v="urn:schemas-microsoft-com:vml" Requires="v">
                <p:oleObj spid="_x0000_s3246" name="Equation" r:id="rId9" imgW="1409088" imgH="241195" progId="Equation.DSMT4">
                  <p:embed/>
                </p:oleObj>
              </mc:Choice>
              <mc:Fallback>
                <p:oleObj name="Equation" r:id="rId9" imgW="1409088" imgH="241195" progId="Equation.DSMT4">
                  <p:embed/>
                  <p:pic>
                    <p:nvPicPr>
                      <p:cNvPr id="0"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3308" y="5637728"/>
                        <a:ext cx="2735810" cy="468291"/>
                      </a:xfrm>
                      <a:prstGeom prst="rect">
                        <a:avLst/>
                      </a:prstGeom>
                      <a:noFill/>
                    </p:spPr>
                  </p:pic>
                </p:oleObj>
              </mc:Fallback>
            </mc:AlternateContent>
          </a:graphicData>
        </a:graphic>
      </p:graphicFrame>
      <p:pic>
        <p:nvPicPr>
          <p:cNvPr id="40" name="Picture 39" descr="Hình ảnh Hoa Màu Vàng Hoa Ly Hoa đỏ Hoa PNG , Hoa Huệ, Hoa Màu Vàng, Hoa  Huệ PNG miễn phí tải tập tin PSDComment và Vecto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8266" y="157756"/>
            <a:ext cx="11136430" cy="6700244"/>
          </a:xfrm>
          <a:prstGeom prst="rect">
            <a:avLst/>
          </a:prstGeom>
          <a:noFill/>
          <a:ln>
            <a:noFill/>
          </a:ln>
        </p:spPr>
      </p:pic>
    </p:spTree>
    <p:extLst>
      <p:ext uri="{BB962C8B-B14F-4D97-AF65-F5344CB8AC3E}">
        <p14:creationId xmlns:p14="http://schemas.microsoft.com/office/powerpoint/2010/main" val="203090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8" y="4637309"/>
            <a:ext cx="10387012" cy="2220691"/>
          </a:xfrm>
        </p:spPr>
        <p:txBody>
          <a:bodyPr>
            <a:normAutofit fontScale="90000"/>
          </a:bodyPr>
          <a:lstStyle/>
          <a:p>
            <a:r>
              <a:rPr lang="en-US" sz="2700" dirty="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Trắc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nghiệm</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trả</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lời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ngắn</a:t>
            </a: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điện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hóa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người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H. Davy </a:t>
            </a:r>
            <a:r>
              <a:rPr lang="en-US" sz="2700" dirty="0" err="1" smtClean="0">
                <a:latin typeface="Times New Roman" panose="02020603050405020304" pitchFamily="18" charset="0"/>
                <a:cs typeface="Times New Roman" panose="02020603050405020304" pitchFamily="18" charset="0"/>
              </a:rPr>
              <a:t>không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thành</a:t>
            </a:r>
            <a:r>
              <a:rPr lang="en-US" sz="2700" dirty="0" smtClean="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công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việc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điện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hydofloric</a:t>
            </a:r>
            <a:r>
              <a:rPr lang="en-US" sz="2700" dirty="0">
                <a:latin typeface="Times New Roman" panose="02020603050405020304" pitchFamily="18" charset="0"/>
                <a:cs typeface="Times New Roman" panose="02020603050405020304" pitchFamily="18" charset="0"/>
              </a:rPr>
              <a:t> acid (HF)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ông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độc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Tuy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ông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định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được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nguyên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flo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bao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nhiêu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nguyên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tử</a:t>
            </a:r>
            <a:r>
              <a:rPr lang="en-US" sz="2700" dirty="0" smtClean="0">
                <a:latin typeface="Times New Roman" panose="02020603050405020304" pitchFamily="18" charset="0"/>
                <a:cs typeface="Times New Roman" panose="02020603050405020304" pitchFamily="18" charset="0"/>
              </a:rPr>
              <a:t>?</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 </a:t>
            </a:r>
            <a:r>
              <a:rPr lang="en-US" sz="2700" i="1" dirty="0">
                <a:latin typeface="Times New Roman" panose="02020603050405020304" pitchFamily="18" charset="0"/>
                <a:cs typeface="Times New Roman" panose="02020603050405020304" pitchFamily="18" charset="0"/>
              </a:rPr>
              <a:t>(</a:t>
            </a:r>
            <a:r>
              <a:rPr lang="en-US" sz="2700" i="1" dirty="0" err="1">
                <a:latin typeface="Times New Roman" panose="02020603050405020304" pitchFamily="18" charset="0"/>
                <a:cs typeface="Times New Roman" panose="02020603050405020304" pitchFamily="18" charset="0"/>
              </a:rPr>
              <a:t>Đáp</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án</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được</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làm</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tròn</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đến</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hàng</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đơn</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vị</a:t>
            </a:r>
            <a:r>
              <a:rPr lang="en-US" sz="2700" i="1" dirty="0">
                <a:latin typeface="Times New Roman" panose="02020603050405020304" pitchFamily="18" charset="0"/>
                <a:cs typeface="Times New Roman" panose="02020603050405020304" pitchFamily="18" charset="0"/>
              </a:rPr>
              <a:t>)</a:t>
            </a:r>
            <a:r>
              <a:rPr lang="en-US" dirty="0"/>
              <a:t/>
            </a:r>
            <a:br>
              <a:rPr lang="en-US" dirty="0"/>
            </a:br>
            <a:endParaRPr lang="en-US" dirty="0"/>
          </a:p>
        </p:txBody>
      </p:sp>
      <p:sp>
        <p:nvSpPr>
          <p:cNvPr id="5" name="TextBox 4"/>
          <p:cNvSpPr txBox="1"/>
          <p:nvPr/>
        </p:nvSpPr>
        <p:spPr>
          <a:xfrm>
            <a:off x="2475346" y="203200"/>
            <a:ext cx="6724072" cy="738664"/>
          </a:xfrm>
          <a:prstGeom prst="rect">
            <a:avLst/>
          </a:prstGeom>
          <a:noFill/>
        </p:spPr>
        <p:txBody>
          <a:bodyPr wrap="square" rtlCol="0">
            <a:spAutoFit/>
          </a:bodyPr>
          <a:lstStyle/>
          <a:p>
            <a:pPr lvl="0"/>
            <a:r>
              <a:rPr lang="en-US" sz="2400" b="1" dirty="0" err="1">
                <a:latin typeface="Times New Roman" panose="02020603050405020304" pitchFamily="18" charset="0"/>
                <a:ea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màu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lục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nhạt</a:t>
            </a:r>
            <a:r>
              <a:rPr lang="en-US" sz="2400" b="1" dirty="0">
                <a:latin typeface="Times New Roman" panose="02020603050405020304" pitchFamily="18" charset="0"/>
                <a:ea typeface="Times New Roman" panose="02020603050405020304" pitchFamily="18" charset="0"/>
              </a:rPr>
              <a:t> (Flo) (</a:t>
            </a:r>
            <a:r>
              <a:rPr lang="en-US" sz="2400" b="1" dirty="0" err="1">
                <a:latin typeface="Times New Roman" panose="02020603050405020304" pitchFamily="18" charset="0"/>
                <a:ea typeface="Times New Roman" panose="02020603050405020304" pitchFamily="18" charset="0"/>
              </a:rPr>
              <a:t>Trang</a:t>
            </a:r>
            <a:r>
              <a:rPr lang="en-US" sz="2400" b="1" dirty="0">
                <a:latin typeface="Times New Roman" panose="02020603050405020304" pitchFamily="18" charset="0"/>
                <a:ea typeface="Times New Roman" panose="02020603050405020304" pitchFamily="18" charset="0"/>
              </a:rPr>
              <a:t> 64- 67)</a:t>
            </a:r>
            <a:endParaRPr lang="en-US" sz="2400" dirty="0">
              <a:latin typeface="Times New Roman" panose="02020603050405020304" pitchFamily="18" charset="0"/>
              <a:ea typeface="Times New Roman" panose="02020603050405020304" pitchFamily="18" charset="0"/>
            </a:endParaRPr>
          </a:p>
          <a:p>
            <a:endParaRPr lang="en-US" dirty="0"/>
          </a:p>
        </p:txBody>
      </p:sp>
      <p:sp>
        <p:nvSpPr>
          <p:cNvPr id="6" name="Rectangle 5"/>
          <p:cNvSpPr/>
          <p:nvPr/>
        </p:nvSpPr>
        <p:spPr>
          <a:xfrm>
            <a:off x="989018" y="572532"/>
            <a:ext cx="11069052" cy="4154984"/>
          </a:xfrm>
          <a:prstGeom prst="rect">
            <a:avLst/>
          </a:prstGeom>
        </p:spPr>
        <p:txBody>
          <a:bodyPr wrap="square">
            <a:spAutoFit/>
          </a:bodyPr>
          <a:lstStyle/>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đúng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sai</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Flo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flo</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dạng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lỏng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do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latin typeface="Times New Roman" panose="02020603050405020304" pitchFamily="18" charset="0"/>
                <a:ea typeface="Times New Roman" panose="02020603050405020304" pitchFamily="18" charset="0"/>
              </a:rPr>
              <a:t>a) Do </a:t>
            </a:r>
            <a:r>
              <a:rPr lang="en-US" sz="2400" dirty="0" err="1">
                <a:latin typeface="Times New Roman" panose="02020603050405020304" pitchFamily="18" charset="0"/>
                <a:ea typeface="Times New Roman" panose="02020603050405020304" pitchFamily="18" charset="0"/>
              </a:rPr>
              <a:t>flo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flo</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latin typeface="Times New Roman" panose="02020603050405020304" pitchFamily="18" charset="0"/>
                <a:ea typeface="Times New Roman" panose="02020603050405020304" pitchFamily="18" charset="0"/>
              </a:rPr>
              <a:t>b) Do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do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flo</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sư</a:t>
            </a:r>
            <a:r>
              <a:rPr lang="en-US" sz="2400" dirty="0">
                <a:latin typeface="Times New Roman" panose="02020603050405020304" pitchFamily="18" charset="0"/>
                <a:ea typeface="Times New Roman" panose="02020603050405020304" pitchFamily="18" charset="0"/>
              </a:rPr>
              <a:t> E. </a:t>
            </a:r>
            <a:r>
              <a:rPr lang="en-US" sz="2400" dirty="0" err="1">
                <a:latin typeface="Times New Roman" panose="02020603050405020304" pitchFamily="18" charset="0"/>
                <a:ea typeface="Times New Roman" panose="02020603050405020304" pitchFamily="18" charset="0"/>
              </a:rPr>
              <a:t>Fremy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ĐH </a:t>
            </a:r>
            <a:r>
              <a:rPr lang="en-US" sz="2400" dirty="0" err="1">
                <a:latin typeface="Times New Roman" panose="02020603050405020304" pitchFamily="18" charset="0"/>
                <a:ea typeface="Times New Roman" panose="02020603050405020304" pitchFamily="18" charset="0"/>
              </a:rPr>
              <a:t>bách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Pari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CaF</a:t>
            </a:r>
            <a:r>
              <a:rPr lang="en-US" sz="2400" baseline="-25000" dirty="0">
                <a:latin typeface="Times New Roman" panose="02020603050405020304" pitchFamily="18" charset="0"/>
                <a:ea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Canxi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loại</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cực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thoát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cực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flo</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latin typeface="Times New Roman" panose="02020603050405020304" pitchFamily="18" charset="0"/>
                <a:ea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1869,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Anh</a:t>
            </a:r>
            <a:r>
              <a:rPr lang="en-US" sz="2400" dirty="0">
                <a:latin typeface="Times New Roman" panose="02020603050405020304" pitchFamily="18" charset="0"/>
                <a:ea typeface="Times New Roman" panose="02020603050405020304" pitchFamily="18" charset="0"/>
              </a:rPr>
              <a:t> (G. Gore)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hydro.</a:t>
            </a:r>
          </a:p>
        </p:txBody>
      </p:sp>
      <p:pic>
        <p:nvPicPr>
          <p:cNvPr id="7" name="Picture 6" descr="Hình ảnh Hoa Màu Vàng Hoa Ly Hoa đỏ Hoa PNG , Hoa Huệ, Hoa Màu Vàng, Hoa  Huệ PNG miễn phí tải tập tin PSDComment và Vect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620" y="157756"/>
            <a:ext cx="11477450" cy="6700244"/>
          </a:xfrm>
          <a:prstGeom prst="rect">
            <a:avLst/>
          </a:prstGeom>
          <a:noFill/>
          <a:ln>
            <a:noFill/>
          </a:ln>
        </p:spPr>
      </p:pic>
      <p:sp>
        <p:nvSpPr>
          <p:cNvPr id="8" name="Left Arrow 7">
            <a:hlinkClick r:id="rId3" action="ppaction://hlinksldjump"/>
          </p:cNvPr>
          <p:cNvSpPr/>
          <p:nvPr/>
        </p:nvSpPr>
        <p:spPr>
          <a:xfrm>
            <a:off x="11185236" y="6336145"/>
            <a:ext cx="771959" cy="401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05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0"/>
          <p:cNvSpPr>
            <a:spLocks noChangeArrowheads="1"/>
          </p:cNvSpPr>
          <p:nvPr/>
        </p:nvSpPr>
        <p:spPr bwMode="auto">
          <a:xfrm>
            <a:off x="1666726" y="2726883"/>
            <a:ext cx="98149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TextBox 26"/>
          <p:cNvSpPr txBox="1"/>
          <p:nvPr/>
        </p:nvSpPr>
        <p:spPr>
          <a:xfrm>
            <a:off x="1225304" y="4932657"/>
            <a:ext cx="610257"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A.</a:t>
            </a:r>
            <a:endParaRPr lang="en-US" sz="2000" b="1" dirty="0">
              <a:latin typeface="Times New Roman" panose="02020603050405020304" pitchFamily="18" charset="0"/>
              <a:cs typeface="Times New Roman" panose="02020603050405020304" pitchFamily="18" charset="0"/>
            </a:endParaRPr>
          </a:p>
        </p:txBody>
      </p:sp>
      <p:sp>
        <p:nvSpPr>
          <p:cNvPr id="28" name="Rectangle 22"/>
          <p:cNvSpPr>
            <a:spLocks noChangeArrowheads="1"/>
          </p:cNvSpPr>
          <p:nvPr/>
        </p:nvSpPr>
        <p:spPr bwMode="auto">
          <a:xfrm>
            <a:off x="6770255" y="3280880"/>
            <a:ext cx="189480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0" name="TextBox 29"/>
          <p:cNvSpPr txBox="1"/>
          <p:nvPr/>
        </p:nvSpPr>
        <p:spPr>
          <a:xfrm>
            <a:off x="1233589" y="5343878"/>
            <a:ext cx="433137" cy="406124"/>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B</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1" name="Rectangle 24"/>
          <p:cNvSpPr>
            <a:spLocks noChangeArrowheads="1"/>
          </p:cNvSpPr>
          <p:nvPr/>
        </p:nvSpPr>
        <p:spPr bwMode="auto">
          <a:xfrm>
            <a:off x="1350474" y="3908831"/>
            <a:ext cx="13037687" cy="5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3" name="TextBox 32"/>
          <p:cNvSpPr txBox="1"/>
          <p:nvPr/>
        </p:nvSpPr>
        <p:spPr>
          <a:xfrm>
            <a:off x="1225304" y="5761113"/>
            <a:ext cx="434734"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C.</a:t>
            </a:r>
            <a:endParaRPr lang="en-US" sz="200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1233589" y="6172334"/>
            <a:ext cx="434734"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D</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35" name="Rectangle 26"/>
          <p:cNvSpPr>
            <a:spLocks noChangeArrowheads="1"/>
          </p:cNvSpPr>
          <p:nvPr/>
        </p:nvSpPr>
        <p:spPr bwMode="auto">
          <a:xfrm>
            <a:off x="6580617" y="3964145"/>
            <a:ext cx="14585678" cy="5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p:nvPr/>
        </p:nvSpPr>
        <p:spPr>
          <a:xfrm>
            <a:off x="911703" y="71061"/>
            <a:ext cx="10898495" cy="4893647"/>
          </a:xfrm>
          <a:prstGeom prst="rect">
            <a:avLst/>
          </a:prstGeom>
        </p:spPr>
        <p:txBody>
          <a:bodyPr wrap="square">
            <a:spAutoFit/>
          </a:bodyPr>
          <a:lstStyle/>
          <a:p>
            <a:pPr marR="0" lvl="0">
              <a:spcBef>
                <a:spcPts val="0"/>
              </a:spcBef>
              <a:spcAft>
                <a:spcPts val="0"/>
              </a:spcAft>
              <a:tabLst>
                <a:tab pos="180340" algn="l"/>
              </a:tabLst>
            </a:pPr>
            <a:r>
              <a:rPr lang="en-US" sz="2400" b="1" dirty="0" smtClean="0">
                <a:latin typeface="Times New Roman" panose="02020603050405020304" pitchFamily="18" charset="0"/>
                <a:ea typeface="Times New Roman" panose="02020603050405020304" pitchFamily="18" charset="0"/>
              </a:rPr>
              <a:t>II. </a:t>
            </a:r>
            <a:r>
              <a:rPr lang="en-US" sz="2400" b="1" dirty="0" err="1" smtClean="0">
                <a:latin typeface="Times New Roman" panose="02020603050405020304" pitchFamily="18" charset="0"/>
                <a:ea typeface="Times New Roman" panose="02020603050405020304" pitchFamily="18" charset="0"/>
              </a:rPr>
              <a:t>Bộ</a:t>
            </a:r>
            <a:r>
              <a:rPr lang="en-US" sz="2400" b="1" dirty="0" smtClean="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màu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lục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Clo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Trang</a:t>
            </a:r>
            <a:r>
              <a:rPr lang="en-US" sz="2400" b="1" dirty="0">
                <a:latin typeface="Times New Roman" panose="02020603050405020304" pitchFamily="18" charset="0"/>
                <a:ea typeface="Times New Roman" panose="02020603050405020304" pitchFamily="18" charset="0"/>
              </a:rPr>
              <a:t> 67- 71)</a:t>
            </a:r>
            <a:endParaRPr lang="en-US" sz="2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80340" algn="l"/>
              </a:tabLs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chọn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1. </a:t>
            </a:r>
            <a:r>
              <a:rPr lang="en-US" sz="2400" dirty="0" err="1">
                <a:latin typeface="Times New Roman" panose="02020603050405020304" pitchFamily="18" charset="0"/>
                <a:ea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rPr>
              <a:t>Lạp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Chloros</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Hủy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hoại</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tím</a:t>
            </a:r>
            <a:r>
              <a:rPr lang="en-US" sz="2400"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C</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lục</a:t>
            </a:r>
            <a:r>
              <a:rPr lang="en-US" sz="2400"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D</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mặn</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NaCl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hydochloric</a:t>
            </a:r>
            <a:r>
              <a:rPr lang="en-US" sz="2400" dirty="0">
                <a:latin typeface="Times New Roman" panose="02020603050405020304" pitchFamily="18" charset="0"/>
                <a:ea typeface="Times New Roman" panose="02020603050405020304" pitchFamily="18" charset="0"/>
              </a:rPr>
              <a:t> acid (</a:t>
            </a:r>
            <a:r>
              <a:rPr lang="en-US" sz="2400" dirty="0" err="1">
                <a:latin typeface="Times New Roman" panose="02020603050405020304" pitchFamily="18" charset="0"/>
                <a:ea typeface="Times New Roman" panose="02020603050405020304" pitchFamily="18" charset="0"/>
              </a:rPr>
              <a:t>HCl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a:t>
            </a:r>
          </a:p>
          <a:p>
            <a:pPr marL="1143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hòa</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sunfuric</a:t>
            </a:r>
            <a:r>
              <a:rPr lang="en-US" sz="2400" dirty="0">
                <a:latin typeface="Times New Roman" panose="02020603050405020304" pitchFamily="18" charset="0"/>
                <a:ea typeface="Times New Roman" panose="02020603050405020304" pitchFamily="18" charset="0"/>
              </a:rPr>
              <a:t> acid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a:t>
            </a:r>
          </a:p>
          <a:p>
            <a:pPr marL="1143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C.</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hydro.                      </a:t>
            </a:r>
            <a:r>
              <a:rPr lang="en-US" sz="2400" b="1" dirty="0">
                <a:latin typeface="Times New Roman" panose="02020603050405020304" pitchFamily="18" charset="0"/>
                <a:ea typeface="Times New Roman" panose="02020603050405020304" pitchFamily="18" charset="0"/>
              </a:rPr>
              <a:t>D.</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3.</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Sile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acid </a:t>
            </a:r>
            <a:r>
              <a:rPr lang="en-US" sz="2400" dirty="0" err="1">
                <a:latin typeface="Times New Roman" panose="02020603050405020304" pitchFamily="18" charset="0"/>
                <a:ea typeface="Times New Roman" panose="02020603050405020304" pitchFamily="18" charset="0"/>
              </a:rPr>
              <a:t>HCl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Piroluzit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trình</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a:t>
            </a:r>
          </a:p>
        </p:txBody>
      </p:sp>
      <p:graphicFrame>
        <p:nvGraphicFramePr>
          <p:cNvPr id="9" name="Object 8"/>
          <p:cNvGraphicFramePr>
            <a:graphicFrameLocks noChangeAspect="1"/>
          </p:cNvGraphicFramePr>
          <p:nvPr>
            <p:extLst>
              <p:ext uri="{D42A27DB-BD31-4B8C-83A1-F6EECF244321}">
                <p14:modId xmlns:p14="http://schemas.microsoft.com/office/powerpoint/2010/main" val="1471164404"/>
              </p:ext>
            </p:extLst>
          </p:nvPr>
        </p:nvGraphicFramePr>
        <p:xfrm>
          <a:off x="1660038" y="4901915"/>
          <a:ext cx="9932478" cy="473426"/>
        </p:xfrm>
        <a:graphic>
          <a:graphicData uri="http://schemas.openxmlformats.org/presentationml/2006/ole">
            <mc:AlternateContent xmlns:mc="http://schemas.openxmlformats.org/markup-compatibility/2006">
              <mc:Choice xmlns:v="urn:schemas-microsoft-com:vml" Requires="v">
                <p:oleObj spid="_x0000_s4204" name="Equation" r:id="rId3" imgW="4996093" imgH="237836" progId="Equation.DSMT4">
                  <p:embed/>
                </p:oleObj>
              </mc:Choice>
              <mc:Fallback>
                <p:oleObj name="Equation" r:id="rId3" imgW="4996093" imgH="237836" progId="Equation.DSMT4">
                  <p:embed/>
                  <p:pic>
                    <p:nvPicPr>
                      <p:cNvPr id="0" name=""/>
                      <p:cNvPicPr/>
                      <p:nvPr/>
                    </p:nvPicPr>
                    <p:blipFill>
                      <a:blip r:embed="rId4"/>
                      <a:stretch>
                        <a:fillRect/>
                      </a:stretch>
                    </p:blipFill>
                    <p:spPr>
                      <a:xfrm>
                        <a:off x="1660038" y="4901915"/>
                        <a:ext cx="9932478" cy="473426"/>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808623493"/>
              </p:ext>
            </p:extLst>
          </p:nvPr>
        </p:nvGraphicFramePr>
        <p:xfrm>
          <a:off x="1667663" y="5332767"/>
          <a:ext cx="4961958" cy="443560"/>
        </p:xfrm>
        <a:graphic>
          <a:graphicData uri="http://schemas.openxmlformats.org/presentationml/2006/ole">
            <mc:AlternateContent xmlns:mc="http://schemas.openxmlformats.org/markup-compatibility/2006">
              <mc:Choice xmlns:v="urn:schemas-microsoft-com:vml" Requires="v">
                <p:oleObj spid="_x0000_s4205" name="Equation" r:id="rId5" imgW="2664391" imgH="237836" progId="Equation.DSMT4">
                  <p:embed/>
                </p:oleObj>
              </mc:Choice>
              <mc:Fallback>
                <p:oleObj name="Equation" r:id="rId5" imgW="2664391" imgH="237836" progId="Equation.DSMT4">
                  <p:embed/>
                  <p:pic>
                    <p:nvPicPr>
                      <p:cNvPr id="0" name=""/>
                      <p:cNvPicPr/>
                      <p:nvPr/>
                    </p:nvPicPr>
                    <p:blipFill>
                      <a:blip r:embed="rId6"/>
                      <a:stretch>
                        <a:fillRect/>
                      </a:stretch>
                    </p:blipFill>
                    <p:spPr>
                      <a:xfrm>
                        <a:off x="1667663" y="5332767"/>
                        <a:ext cx="4961958" cy="44356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45295993"/>
              </p:ext>
            </p:extLst>
          </p:nvPr>
        </p:nvGraphicFramePr>
        <p:xfrm>
          <a:off x="1666726" y="5801474"/>
          <a:ext cx="4971396" cy="410633"/>
        </p:xfrm>
        <a:graphic>
          <a:graphicData uri="http://schemas.openxmlformats.org/presentationml/2006/ole">
            <mc:AlternateContent xmlns:mc="http://schemas.openxmlformats.org/markup-compatibility/2006">
              <mc:Choice xmlns:v="urn:schemas-microsoft-com:vml" Requires="v">
                <p:oleObj spid="_x0000_s4206" name="Equation" r:id="rId7" imgW="2883426" imgH="237836" progId="Equation.DSMT4">
                  <p:embed/>
                </p:oleObj>
              </mc:Choice>
              <mc:Fallback>
                <p:oleObj name="Equation" r:id="rId7" imgW="2883426" imgH="237836" progId="Equation.DSMT4">
                  <p:embed/>
                  <p:pic>
                    <p:nvPicPr>
                      <p:cNvPr id="0" name=""/>
                      <p:cNvPicPr/>
                      <p:nvPr/>
                    </p:nvPicPr>
                    <p:blipFill>
                      <a:blip r:embed="rId8"/>
                      <a:stretch>
                        <a:fillRect/>
                      </a:stretch>
                    </p:blipFill>
                    <p:spPr>
                      <a:xfrm>
                        <a:off x="1666726" y="5801474"/>
                        <a:ext cx="4971396" cy="41063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665805967"/>
              </p:ext>
            </p:extLst>
          </p:nvPr>
        </p:nvGraphicFramePr>
        <p:xfrm>
          <a:off x="1660037" y="6165316"/>
          <a:ext cx="6650128" cy="472924"/>
        </p:xfrm>
        <a:graphic>
          <a:graphicData uri="http://schemas.openxmlformats.org/presentationml/2006/ole">
            <mc:AlternateContent xmlns:mc="http://schemas.openxmlformats.org/markup-compatibility/2006">
              <mc:Choice xmlns:v="urn:schemas-microsoft-com:vml" Requires="v">
                <p:oleObj spid="_x0000_s4207" name="Equation" r:id="rId9" imgW="3616062" imgH="256906" progId="Equation.DSMT4">
                  <p:embed/>
                </p:oleObj>
              </mc:Choice>
              <mc:Fallback>
                <p:oleObj name="Equation" r:id="rId9" imgW="3616062" imgH="256906" progId="Equation.DSMT4">
                  <p:embed/>
                  <p:pic>
                    <p:nvPicPr>
                      <p:cNvPr id="0" name=""/>
                      <p:cNvPicPr/>
                      <p:nvPr/>
                    </p:nvPicPr>
                    <p:blipFill>
                      <a:blip r:embed="rId10"/>
                      <a:stretch>
                        <a:fillRect/>
                      </a:stretch>
                    </p:blipFill>
                    <p:spPr>
                      <a:xfrm>
                        <a:off x="1660037" y="6165316"/>
                        <a:ext cx="6650128" cy="472924"/>
                      </a:xfrm>
                      <a:prstGeom prst="rect">
                        <a:avLst/>
                      </a:prstGeom>
                    </p:spPr>
                  </p:pic>
                </p:oleObj>
              </mc:Fallback>
            </mc:AlternateContent>
          </a:graphicData>
        </a:graphic>
      </p:graphicFrame>
      <p:pic>
        <p:nvPicPr>
          <p:cNvPr id="37" name="Picture 36" descr="Những Bí Mật Tạo Nên Sức Hút Riêng ở Hoa Ly Vàng – Hoàng Yến Group"/>
          <p:cNvPicPr/>
          <p:nvPr/>
        </p:nvPicPr>
        <p:blipFill>
          <a:blip r:embed="rId11">
            <a:extLst>
              <a:ext uri="{28A0092B-C50C-407E-A947-70E740481C1C}">
                <a14:useLocalDpi xmlns:a14="http://schemas.microsoft.com/office/drawing/2010/main" val="0"/>
              </a:ext>
            </a:extLst>
          </a:blip>
          <a:srcRect/>
          <a:stretch>
            <a:fillRect/>
          </a:stretch>
        </p:blipFill>
        <p:spPr bwMode="auto">
          <a:xfrm>
            <a:off x="163629" y="0"/>
            <a:ext cx="12028371" cy="7084194"/>
          </a:xfrm>
          <a:prstGeom prst="rect">
            <a:avLst/>
          </a:prstGeom>
          <a:noFill/>
          <a:ln>
            <a:noFill/>
          </a:ln>
        </p:spPr>
      </p:pic>
    </p:spTree>
    <p:extLst>
      <p:ext uri="{BB962C8B-B14F-4D97-AF65-F5344CB8AC3E}">
        <p14:creationId xmlns:p14="http://schemas.microsoft.com/office/powerpoint/2010/main" val="129700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8" y="4637309"/>
            <a:ext cx="10387012" cy="2220691"/>
          </a:xfrm>
        </p:spPr>
        <p:txBody>
          <a:bodyPr>
            <a:normAutofit/>
          </a:bodyPr>
          <a:lstStyle/>
          <a:p>
            <a:r>
              <a:rPr lang="en-US" sz="2700" dirty="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Trắc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nghiệm</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trả</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lời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ngắn</a:t>
            </a: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dirty="0"/>
              <a:t/>
            </a:r>
            <a:br>
              <a:rPr lang="en-US" dirty="0"/>
            </a:br>
            <a:endParaRPr lang="en-US" dirty="0"/>
          </a:p>
        </p:txBody>
      </p:sp>
      <p:sp>
        <p:nvSpPr>
          <p:cNvPr id="5" name="TextBox 4"/>
          <p:cNvSpPr txBox="1"/>
          <p:nvPr/>
        </p:nvSpPr>
        <p:spPr>
          <a:xfrm>
            <a:off x="2475346" y="203200"/>
            <a:ext cx="6724072" cy="738664"/>
          </a:xfrm>
          <a:prstGeom prst="rect">
            <a:avLst/>
          </a:prstGeom>
          <a:noFill/>
        </p:spPr>
        <p:txBody>
          <a:bodyPr wrap="square" rtlCol="0">
            <a:spAutoFit/>
          </a:bodyPr>
          <a:lstStyle/>
          <a:p>
            <a:pPr lvl="0"/>
            <a:r>
              <a:rPr lang="en-US" sz="2400" b="1" dirty="0" err="1">
                <a:latin typeface="Times New Roman" panose="02020603050405020304" pitchFamily="18" charset="0"/>
                <a:ea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màu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lục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nhạt</a:t>
            </a:r>
            <a:r>
              <a:rPr lang="en-US" sz="2400" b="1"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a:t>
            </a:r>
            <a:r>
              <a:rPr lang="en-US" sz="2400" b="1" dirty="0" err="1" smtClean="0">
                <a:latin typeface="Times New Roman" panose="02020603050405020304" pitchFamily="18" charset="0"/>
                <a:ea typeface="Times New Roman" panose="02020603050405020304" pitchFamily="18" charset="0"/>
              </a:rPr>
              <a:t>Clo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Trang</a:t>
            </a:r>
            <a:r>
              <a:rPr lang="en-US" sz="2400" b="1"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67- 71)</a:t>
            </a:r>
            <a:endParaRPr lang="en-US" sz="2400" dirty="0">
              <a:latin typeface="Times New Roman" panose="02020603050405020304" pitchFamily="18" charset="0"/>
              <a:ea typeface="Times New Roman" panose="02020603050405020304" pitchFamily="18" charset="0"/>
            </a:endParaRPr>
          </a:p>
          <a:p>
            <a:endParaRPr lang="en-US" dirty="0"/>
          </a:p>
        </p:txBody>
      </p:sp>
      <p:sp>
        <p:nvSpPr>
          <p:cNvPr id="7" name="Rectangle 6"/>
          <p:cNvSpPr/>
          <p:nvPr/>
        </p:nvSpPr>
        <p:spPr>
          <a:xfrm>
            <a:off x="868702" y="581523"/>
            <a:ext cx="11309684" cy="4154984"/>
          </a:xfrm>
          <a:prstGeom prst="rect">
            <a:avLst/>
          </a:prstGeom>
        </p:spPr>
        <p:txBody>
          <a:bodyPr wrap="square">
            <a:spAutoFit/>
          </a:bodyPr>
          <a:lstStyle/>
          <a:p>
            <a:pPr>
              <a:tabLst>
                <a:tab pos="180340" algn="l"/>
              </a:tabLs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đúng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sai</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dirty="0" err="1" smtClean="0">
                <a:latin typeface="Times New Roman" panose="02020603050405020304" pitchFamily="18" charset="0"/>
                <a:ea typeface="Times New Roman" panose="02020603050405020304" pitchFamily="18" charset="0"/>
              </a:rPr>
              <a:t>Clo</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lớn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tẩy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acid </a:t>
            </a:r>
            <a:r>
              <a:rPr lang="en-US" sz="2400" dirty="0" err="1">
                <a:latin typeface="Times New Roman" panose="02020603050405020304" pitchFamily="18" charset="0"/>
                <a:ea typeface="Times New Roman" panose="02020603050405020304" pitchFamily="18" charset="0"/>
              </a:rPr>
              <a:t>HCl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Piroluzit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Veldon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Piroluzit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oxi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canxi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manganat</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latin typeface="Times New Roman" panose="02020603050405020304" pitchFamily="18" charset="0"/>
                <a:ea typeface="Times New Roman" panose="02020603050405020304" pitchFamily="18" charset="0"/>
              </a:rPr>
              <a:t>c) Ở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Cl</a:t>
            </a:r>
            <a:r>
              <a:rPr lang="en-US" sz="2400" baseline="-25000" dirty="0">
                <a:latin typeface="Times New Roman" panose="02020603050405020304" pitchFamily="18" charset="0"/>
                <a:ea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NaCl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ngăn</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latin typeface="Times New Roman" panose="02020603050405020304" pitchFamily="18" charset="0"/>
                <a:ea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NaCl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Javel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tẩy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sợi</a:t>
            </a:r>
            <a:r>
              <a:rPr lang="en-US" sz="2400" dirty="0">
                <a:latin typeface="Times New Roman" panose="02020603050405020304" pitchFamily="18" charset="0"/>
                <a:ea typeface="Times New Roman" panose="02020603050405020304" pitchFamily="18" charset="0"/>
              </a:rPr>
              <a:t>.</a:t>
            </a:r>
          </a:p>
        </p:txBody>
      </p:sp>
      <p:sp>
        <p:nvSpPr>
          <p:cNvPr id="4" name="Rectangle 3"/>
          <p:cNvSpPr/>
          <p:nvPr/>
        </p:nvSpPr>
        <p:spPr>
          <a:xfrm>
            <a:off x="1071419" y="5193391"/>
            <a:ext cx="10778836" cy="1200329"/>
          </a:xfrm>
          <a:prstGeom prst="rect">
            <a:avLst/>
          </a:prstGeom>
        </p:spPr>
        <p:txBody>
          <a:bodyPr wrap="square">
            <a:spAutoFit/>
          </a:bodyPr>
          <a:lstStyle/>
          <a:p>
            <a:pPr>
              <a:tabLst>
                <a:tab pos="180340" algn="l"/>
              </a:tabLst>
            </a:pP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thường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thêm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mùi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ngon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trăm</a:t>
            </a:r>
            <a:r>
              <a:rPr lang="en-US" sz="2400" dirty="0">
                <a:latin typeface="Times New Roman" panose="02020603050405020304" pitchFamily="18" charset="0"/>
                <a:ea typeface="Times New Roman" panose="02020603050405020304" pitchFamily="18" charset="0"/>
              </a:rPr>
              <a:t>? </a:t>
            </a:r>
          </a:p>
        </p:txBody>
      </p:sp>
      <p:pic>
        <p:nvPicPr>
          <p:cNvPr id="8" name="Picture 7" descr="Những Bí Mật Tạo Nên Sức Hút Riêng ở Hoa Ly Vàng – Hoàng Yến Group"/>
          <p:cNvPicPr/>
          <p:nvPr/>
        </p:nvPicPr>
        <p:blipFill>
          <a:blip r:embed="rId2">
            <a:extLst>
              <a:ext uri="{28A0092B-C50C-407E-A947-70E740481C1C}">
                <a14:useLocalDpi xmlns:a14="http://schemas.microsoft.com/office/drawing/2010/main" val="0"/>
              </a:ext>
            </a:extLst>
          </a:blip>
          <a:srcRect/>
          <a:stretch>
            <a:fillRect/>
          </a:stretch>
        </p:blipFill>
        <p:spPr bwMode="auto">
          <a:xfrm>
            <a:off x="163629" y="0"/>
            <a:ext cx="12028371" cy="7084194"/>
          </a:xfrm>
          <a:prstGeom prst="rect">
            <a:avLst/>
          </a:prstGeom>
          <a:noFill/>
          <a:ln>
            <a:noFill/>
          </a:ln>
        </p:spPr>
      </p:pic>
      <p:sp>
        <p:nvSpPr>
          <p:cNvPr id="9" name="Left Arrow 8">
            <a:hlinkClick r:id="rId3" action="ppaction://hlinksldjump"/>
          </p:cNvPr>
          <p:cNvSpPr/>
          <p:nvPr/>
        </p:nvSpPr>
        <p:spPr>
          <a:xfrm>
            <a:off x="11185236" y="6336145"/>
            <a:ext cx="771959" cy="401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73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0"/>
          <p:cNvSpPr>
            <a:spLocks noChangeArrowheads="1"/>
          </p:cNvSpPr>
          <p:nvPr/>
        </p:nvSpPr>
        <p:spPr bwMode="auto">
          <a:xfrm>
            <a:off x="1666726" y="2726883"/>
            <a:ext cx="98149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Rectangle 22"/>
          <p:cNvSpPr>
            <a:spLocks noChangeArrowheads="1"/>
          </p:cNvSpPr>
          <p:nvPr/>
        </p:nvSpPr>
        <p:spPr bwMode="auto">
          <a:xfrm>
            <a:off x="6770255" y="3280880"/>
            <a:ext cx="189480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1" name="Rectangle 24"/>
          <p:cNvSpPr>
            <a:spLocks noChangeArrowheads="1"/>
          </p:cNvSpPr>
          <p:nvPr/>
        </p:nvSpPr>
        <p:spPr bwMode="auto">
          <a:xfrm>
            <a:off x="1350474" y="3908831"/>
            <a:ext cx="13037687" cy="5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5" name="Rectangle 26"/>
          <p:cNvSpPr>
            <a:spLocks noChangeArrowheads="1"/>
          </p:cNvSpPr>
          <p:nvPr/>
        </p:nvSpPr>
        <p:spPr bwMode="auto">
          <a:xfrm>
            <a:off x="6580617" y="3964145"/>
            <a:ext cx="14585678" cy="5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3"/>
          <p:cNvSpPr/>
          <p:nvPr/>
        </p:nvSpPr>
        <p:spPr>
          <a:xfrm>
            <a:off x="952901" y="335846"/>
            <a:ext cx="10963175" cy="6001643"/>
          </a:xfrm>
          <a:prstGeom prst="rect">
            <a:avLst/>
          </a:prstGeom>
        </p:spPr>
        <p:txBody>
          <a:bodyPr wrap="square">
            <a:spAutoFit/>
          </a:bodyPr>
          <a:lstStyle/>
          <a:p>
            <a:pPr marR="0" lvl="0">
              <a:spcBef>
                <a:spcPts val="0"/>
              </a:spcBef>
              <a:spcAft>
                <a:spcPts val="0"/>
              </a:spcAft>
              <a:tabLst>
                <a:tab pos="180340" algn="l"/>
              </a:tabLst>
            </a:pPr>
            <a:r>
              <a:rPr lang="en-US" sz="2400" b="1" dirty="0" smtClean="0">
                <a:latin typeface="Times New Roman" panose="02020603050405020304" pitchFamily="18" charset="0"/>
                <a:ea typeface="Times New Roman" panose="02020603050405020304" pitchFamily="18" charset="0"/>
              </a:rPr>
              <a:t>III.  </a:t>
            </a:r>
            <a:r>
              <a:rPr lang="en-US" sz="2400" b="1" dirty="0" err="1">
                <a:latin typeface="Times New Roman" panose="02020603050405020304" pitchFamily="18" charset="0"/>
                <a:ea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màu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đỏ</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Brom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Trang</a:t>
            </a:r>
            <a:r>
              <a:rPr lang="en-US" sz="2400" b="1" dirty="0">
                <a:latin typeface="Times New Roman" panose="02020603050405020304" pitchFamily="18" charset="0"/>
                <a:ea typeface="Times New Roman" panose="02020603050405020304" pitchFamily="18" charset="0"/>
              </a:rPr>
              <a:t> 150- 152)</a:t>
            </a:r>
            <a:endParaRPr lang="en-US" sz="2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80340" algn="l"/>
              </a:tabLs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chọn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1. </a:t>
            </a:r>
            <a:r>
              <a:rPr lang="en-US" sz="2400" dirty="0">
                <a:latin typeface="Times New Roman" panose="02020603050405020304" pitchFamily="18" charset="0"/>
                <a:ea typeface="Times New Roman" panose="02020603050405020304" pitchFamily="18" charset="0"/>
              </a:rPr>
              <a:t>Theo</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rPr>
              <a:t>Lạp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Brom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đỏ</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thối</a:t>
            </a:r>
            <a:r>
              <a:rPr lang="en-US" sz="2400"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C</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lục</a:t>
            </a:r>
            <a:r>
              <a:rPr lang="en-US" sz="2400"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D</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mặn</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brom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cứu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Bale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brom</a:t>
            </a:r>
            <a:r>
              <a:rPr lang="en-US" sz="2400" dirty="0">
                <a:latin typeface="Times New Roman" panose="02020603050405020304" pitchFamily="18" charset="0"/>
                <a:ea typeface="Times New Roman" panose="02020603050405020304" pitchFamily="18" charset="0"/>
              </a:rPr>
              <a:t> </a:t>
            </a:r>
          </a:p>
          <a:p>
            <a:pPr>
              <a:tabLst>
                <a:tab pos="180340" algn="l"/>
              </a:tabLst>
            </a:pPr>
            <a:r>
              <a:rPr lang="en-US" sz="2400" b="1" dirty="0">
                <a:latin typeface="Times New Roman" panose="02020603050405020304" pitchFamily="18" charset="0"/>
                <a:ea typeface="Times New Roman" panose="02020603050405020304" pitchFamily="18" charset="0"/>
              </a:rPr>
              <a:t>       A.</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dạng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đỏ</a:t>
            </a:r>
            <a:r>
              <a:rPr lang="en-US" sz="2400"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B</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dạng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đỏ</a:t>
            </a:r>
            <a:r>
              <a:rPr lang="en-US" sz="2400" dirty="0">
                <a:latin typeface="Times New Roman" panose="02020603050405020304" pitchFamily="18" charset="0"/>
                <a:ea typeface="Times New Roman" panose="02020603050405020304" pitchFamily="18" charset="0"/>
              </a:rPr>
              <a:t>.               </a:t>
            </a:r>
          </a:p>
          <a:p>
            <a:pPr>
              <a:tabLst>
                <a:tab pos="180340" algn="l"/>
              </a:tabLst>
            </a:pP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C.</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dạng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lỏng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đen</a:t>
            </a:r>
            <a:r>
              <a:rPr lang="en-US" sz="2400"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D</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dạng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lỏng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đỏ</a:t>
            </a:r>
            <a:r>
              <a:rPr lang="en-US" sz="2400" dirty="0">
                <a:latin typeface="Times New Roman" panose="02020603050405020304" pitchFamily="18" charset="0"/>
                <a:ea typeface="Times New Roman" panose="02020603050405020304" pitchFamily="18" charset="0"/>
              </a:rPr>
              <a:t>.               </a:t>
            </a:r>
          </a:p>
          <a:p>
            <a:pPr>
              <a:tabLst>
                <a:tab pos="180340" algn="l"/>
              </a:tabLst>
            </a:pP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3.</a:t>
            </a:r>
            <a:r>
              <a:rPr lang="en-US" sz="2400" dirty="0">
                <a:latin typeface="Times New Roman" panose="02020603050405020304" pitchFamily="18" charset="0"/>
                <a:ea typeface="Times New Roman" panose="02020603050405020304" pitchFamily="18" charset="0"/>
              </a:rPr>
              <a:t> A. </a:t>
            </a:r>
            <a:r>
              <a:rPr lang="en-US" sz="2400" dirty="0" err="1">
                <a:latin typeface="Times New Roman" panose="02020603050405020304" pitchFamily="18" charset="0"/>
                <a:ea typeface="Times New Roman" panose="02020603050405020304" pitchFamily="18" charset="0"/>
              </a:rPr>
              <a:t>Balard</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Balard</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Brom</a:t>
            </a:r>
            <a:r>
              <a:rPr lang="en-US" sz="2400" dirty="0">
                <a:latin typeface="Times New Roman" panose="02020603050405020304" pitchFamily="18" charset="0"/>
                <a:ea typeface="Times New Roman" panose="02020603050405020304" pitchFamily="18" charset="0"/>
              </a:rPr>
              <a:t>? </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rPr>
              <a:t> Cho dung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AgNO</a:t>
            </a:r>
            <a:r>
              <a:rPr lang="en-US" sz="2400" baseline="-25000" dirty="0">
                <a:latin typeface="Times New Roman" panose="02020603050405020304" pitchFamily="18" charset="0"/>
                <a:ea typeface="Times New Roman" panose="02020603050405020304" pitchFamily="18" charset="0"/>
              </a:rPr>
              <a:t>3</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C.</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D.</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sunfuric</a:t>
            </a:r>
            <a:r>
              <a:rPr lang="en-US" sz="2400" dirty="0">
                <a:latin typeface="Times New Roman" panose="02020603050405020304" pitchFamily="18" charset="0"/>
                <a:ea typeface="Times New Roman" panose="02020603050405020304" pitchFamily="18" charset="0"/>
              </a:rPr>
              <a:t> acid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hiện</a:t>
            </a:r>
            <a:r>
              <a:rPr lang="en-US" sz="2400" dirty="0" smtClean="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pic>
        <p:nvPicPr>
          <p:cNvPr id="17" name="Picture 16" descr="Hoa ly Brunello màu cam ⋆ Thủy sinh Việt Nam"/>
          <p:cNvPicPr/>
          <p:nvPr/>
        </p:nvPicPr>
        <p:blipFill>
          <a:blip r:embed="rId2">
            <a:extLst>
              <a:ext uri="{28A0092B-C50C-407E-A947-70E740481C1C}">
                <a14:useLocalDpi xmlns:a14="http://schemas.microsoft.com/office/drawing/2010/main" val="0"/>
              </a:ext>
            </a:extLst>
          </a:blip>
          <a:srcRect/>
          <a:stretch>
            <a:fillRect/>
          </a:stretch>
        </p:blipFill>
        <p:spPr bwMode="auto">
          <a:xfrm>
            <a:off x="105878" y="0"/>
            <a:ext cx="12089653" cy="6930189"/>
          </a:xfrm>
          <a:prstGeom prst="rect">
            <a:avLst/>
          </a:prstGeom>
          <a:noFill/>
          <a:ln>
            <a:noFill/>
          </a:ln>
        </p:spPr>
      </p:pic>
    </p:spTree>
    <p:extLst>
      <p:ext uri="{BB962C8B-B14F-4D97-AF65-F5344CB8AC3E}">
        <p14:creationId xmlns:p14="http://schemas.microsoft.com/office/powerpoint/2010/main" val="1641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37" y="624110"/>
            <a:ext cx="9768176" cy="816763"/>
          </a:xfrm>
        </p:spPr>
        <p:txBody>
          <a:bodyPr>
            <a:normAutofit/>
          </a:bodyPr>
          <a:lstStyle/>
          <a:p>
            <a:pPr algn="ctr"/>
            <a:r>
              <a:rPr lang="en-US" sz="4000" b="1" dirty="0" smtClean="0">
                <a:solidFill>
                  <a:srgbClr val="C00000"/>
                </a:solidFill>
                <a:latin typeface="Times New Roman" panose="02020603050405020304" pitchFamily="18" charset="0"/>
                <a:cs typeface="Times New Roman" panose="02020603050405020304" pitchFamily="18" charset="0"/>
              </a:rPr>
              <a:t>KHỞI ĐỘNG: CON SỐ MAY MẮN</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23636" y="2967335"/>
            <a:ext cx="10580977" cy="2862322"/>
          </a:xfrm>
          <a:prstGeom prst="rect">
            <a:avLst/>
          </a:prstGeom>
        </p:spPr>
        <p:txBody>
          <a:bodyPr wrap="square">
            <a:spAutoFit/>
          </a:bodyPr>
          <a:lstStyle/>
          <a:p>
            <a:pPr>
              <a:tabLst>
                <a:tab pos="180340" algn="l"/>
              </a:tabLst>
            </a:pP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con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halogen</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giây</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giơ</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625600" y="1535699"/>
            <a:ext cx="9879013" cy="1200329"/>
          </a:xfrm>
          <a:prstGeom prst="rect">
            <a:avLst/>
          </a:prstGeom>
        </p:spPr>
        <p:txBody>
          <a:bodyPr wrap="square">
            <a:spAutoFit/>
          </a:bodyPr>
          <a:lstStyle/>
          <a:p>
            <a:pPr>
              <a:tabLst>
                <a:tab pos="180340" algn="l"/>
              </a:tabLst>
            </a:pPr>
            <a:r>
              <a:rPr lang="en-US" sz="3600" dirty="0" err="1" smtClean="0">
                <a:solidFill>
                  <a:srgbClr val="000000"/>
                </a:solidFill>
                <a:latin typeface="Times New Roman" panose="02020603050405020304" pitchFamily="18" charset="0"/>
                <a:ea typeface="Times New Roman" panose="02020603050405020304" pitchFamily="18" charset="0"/>
              </a:rPr>
              <a:t>Mỗi</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rPr>
              <a:t>đội</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rPr>
              <a:t>cử</a:t>
            </a:r>
            <a:r>
              <a:rPr lang="en-US" sz="3600" dirty="0" smtClean="0">
                <a:solidFill>
                  <a:srgbClr val="000000"/>
                </a:solidFill>
                <a:latin typeface="Times New Roman" panose="02020603050405020304" pitchFamily="18" charset="0"/>
                <a:ea typeface="Times New Roman" panose="02020603050405020304" pitchFamily="18" charset="0"/>
              </a:rPr>
              <a:t> 1 </a:t>
            </a:r>
            <a:r>
              <a:rPr lang="en-US" sz="3600" dirty="0" err="1" smtClean="0">
                <a:solidFill>
                  <a:srgbClr val="000000"/>
                </a:solidFill>
                <a:latin typeface="Times New Roman" panose="02020603050405020304" pitchFamily="18" charset="0"/>
                <a:ea typeface="Times New Roman" panose="02020603050405020304" pitchFamily="18" charset="0"/>
              </a:rPr>
              <a:t>đại</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rPr>
              <a:t>diện</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rPr>
              <a:t>tham</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rPr>
              <a:t>gia</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rPr>
              <a:t>điểm</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rPr>
              <a:t>của</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rPr>
              <a:t>mỗi</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rPr>
              <a:t>bạn</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rPr>
              <a:t>nhận</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rPr>
              <a:t>được</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rPr>
              <a:t>sẽ</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rPr>
              <a:t>là</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rPr>
              <a:t>điểm</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rPr>
              <a:t>của</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rPr>
              <a:t>cả</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rPr>
              <a:t>đội</a:t>
            </a:r>
            <a:r>
              <a:rPr lang="en-US" sz="3600" dirty="0" smtClean="0">
                <a:solidFill>
                  <a:srgbClr val="000000"/>
                </a:solidFill>
                <a:latin typeface="Times New Roman" panose="02020603050405020304" pitchFamily="18" charset="0"/>
                <a:ea typeface="Times New Roman" panose="02020603050405020304" pitchFamily="18" charset="0"/>
              </a:rPr>
              <a:t> </a:t>
            </a:r>
            <a:endParaRPr lang="en-US" sz="3600" dirty="0"/>
          </a:p>
        </p:txBody>
      </p:sp>
    </p:spTree>
    <p:extLst>
      <p:ext uri="{BB962C8B-B14F-4D97-AF65-F5344CB8AC3E}">
        <p14:creationId xmlns:p14="http://schemas.microsoft.com/office/powerpoint/2010/main" val="3639121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75346" y="203200"/>
            <a:ext cx="7065818" cy="738664"/>
          </a:xfrm>
          <a:prstGeom prst="rect">
            <a:avLst/>
          </a:prstGeom>
          <a:noFill/>
        </p:spPr>
        <p:txBody>
          <a:bodyPr wrap="square" rtlCol="0">
            <a:spAutoFit/>
          </a:bodyPr>
          <a:lstStyle/>
          <a:p>
            <a:pPr marR="0" lvl="0">
              <a:spcBef>
                <a:spcPts val="0"/>
              </a:spcBef>
              <a:spcAft>
                <a:spcPts val="0"/>
              </a:spcAft>
              <a:tabLst>
                <a:tab pos="180340" algn="l"/>
              </a:tabLst>
            </a:pPr>
            <a:r>
              <a:rPr lang="en-US" sz="2400" b="1" dirty="0" err="1">
                <a:latin typeface="Times New Roman" panose="02020603050405020304" pitchFamily="18" charset="0"/>
                <a:ea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màu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đỏ</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Brom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Trang</a:t>
            </a:r>
            <a:r>
              <a:rPr lang="en-US" sz="2400" b="1" dirty="0">
                <a:latin typeface="Times New Roman" panose="02020603050405020304" pitchFamily="18" charset="0"/>
                <a:ea typeface="Times New Roman" panose="02020603050405020304" pitchFamily="18" charset="0"/>
              </a:rPr>
              <a:t> 150- 152)</a:t>
            </a:r>
            <a:endParaRPr lang="en-US" sz="2400" dirty="0">
              <a:latin typeface="Times New Roman" panose="02020603050405020304" pitchFamily="18" charset="0"/>
              <a:ea typeface="Times New Roman" panose="02020603050405020304" pitchFamily="18" charset="0"/>
            </a:endParaRPr>
          </a:p>
          <a:p>
            <a:endParaRPr lang="en-US" dirty="0"/>
          </a:p>
        </p:txBody>
      </p:sp>
      <p:sp>
        <p:nvSpPr>
          <p:cNvPr id="6" name="Rectangle 5"/>
          <p:cNvSpPr/>
          <p:nvPr/>
        </p:nvSpPr>
        <p:spPr>
          <a:xfrm>
            <a:off x="914400" y="941864"/>
            <a:ext cx="10520218" cy="5262979"/>
          </a:xfrm>
          <a:prstGeom prst="rect">
            <a:avLst/>
          </a:prstGeom>
        </p:spPr>
        <p:txBody>
          <a:bodyPr wrap="square">
            <a:spAutoFit/>
          </a:bodyPr>
          <a:lstStyle/>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đúng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sai</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Balard</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iot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dạng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do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Balard</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iot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Balard</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iot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nằm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iot</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Brom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nhóm</a:t>
            </a:r>
            <a:r>
              <a:rPr lang="en-US" sz="2400" dirty="0">
                <a:latin typeface="Times New Roman" panose="02020603050405020304" pitchFamily="18" charset="0"/>
                <a:ea typeface="Times New Roman" panose="02020603050405020304" pitchFamily="18" charset="0"/>
              </a:rPr>
              <a:t> halogen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chỗ</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Mendeleep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latin typeface="Times New Roman" panose="02020603050405020304" pitchFamily="18" charset="0"/>
                <a:ea typeface="Times New Roman" panose="02020603050405020304" pitchFamily="18" charset="0"/>
              </a:rPr>
              <a:t>d) Theo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La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“halogen”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hay “</a:t>
            </a:r>
            <a:r>
              <a:rPr lang="en-US" sz="2400" dirty="0" err="1">
                <a:latin typeface="Times New Roman" panose="02020603050405020304" pitchFamily="18" charset="0"/>
                <a:ea typeface="Times New Roman" panose="02020603050405020304" pitchFamily="18" charset="0"/>
              </a:rPr>
              <a:t>nhóm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a:t>
            </a:r>
          </a:p>
          <a:p>
            <a:pPr marL="228600" marR="0">
              <a:spcBef>
                <a:spcPts val="0"/>
              </a:spcBef>
              <a:spcAft>
                <a:spcPts val="0"/>
              </a:spcAft>
              <a:tabLst>
                <a:tab pos="180340" algn="l"/>
              </a:tabLst>
            </a:pP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ngắn</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Bromine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a:t>
            </a:r>
          </a:p>
        </p:txBody>
      </p:sp>
      <p:pic>
        <p:nvPicPr>
          <p:cNvPr id="8" name="Picture 7" descr="Hoa ly Brunello màu cam ⋆ Thủy sinh Việt Nam"/>
          <p:cNvPicPr/>
          <p:nvPr/>
        </p:nvPicPr>
        <p:blipFill>
          <a:blip r:embed="rId2">
            <a:extLst>
              <a:ext uri="{28A0092B-C50C-407E-A947-70E740481C1C}">
                <a14:useLocalDpi xmlns:a14="http://schemas.microsoft.com/office/drawing/2010/main" val="0"/>
              </a:ext>
            </a:extLst>
          </a:blip>
          <a:srcRect/>
          <a:stretch>
            <a:fillRect/>
          </a:stretch>
        </p:blipFill>
        <p:spPr bwMode="auto">
          <a:xfrm>
            <a:off x="105878" y="0"/>
            <a:ext cx="12089653" cy="6930189"/>
          </a:xfrm>
          <a:prstGeom prst="rect">
            <a:avLst/>
          </a:prstGeom>
          <a:noFill/>
          <a:ln>
            <a:noFill/>
          </a:ln>
        </p:spPr>
      </p:pic>
      <p:sp>
        <p:nvSpPr>
          <p:cNvPr id="9" name="Left Arrow 8">
            <a:hlinkClick r:id="rId3" action="ppaction://hlinksldjump"/>
          </p:cNvPr>
          <p:cNvSpPr/>
          <p:nvPr/>
        </p:nvSpPr>
        <p:spPr>
          <a:xfrm>
            <a:off x="11185236" y="6336145"/>
            <a:ext cx="771959" cy="401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37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0"/>
          <p:cNvSpPr>
            <a:spLocks noChangeArrowheads="1"/>
          </p:cNvSpPr>
          <p:nvPr/>
        </p:nvSpPr>
        <p:spPr bwMode="auto">
          <a:xfrm>
            <a:off x="1666726" y="2726883"/>
            <a:ext cx="98149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Rectangle 22"/>
          <p:cNvSpPr>
            <a:spLocks noChangeArrowheads="1"/>
          </p:cNvSpPr>
          <p:nvPr/>
        </p:nvSpPr>
        <p:spPr bwMode="auto">
          <a:xfrm>
            <a:off x="6770255" y="3280880"/>
            <a:ext cx="189480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1" name="Rectangle 24"/>
          <p:cNvSpPr>
            <a:spLocks noChangeArrowheads="1"/>
          </p:cNvSpPr>
          <p:nvPr/>
        </p:nvSpPr>
        <p:spPr bwMode="auto">
          <a:xfrm>
            <a:off x="1350474" y="3908831"/>
            <a:ext cx="13037687" cy="5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5" name="Rectangle 26"/>
          <p:cNvSpPr>
            <a:spLocks noChangeArrowheads="1"/>
          </p:cNvSpPr>
          <p:nvPr/>
        </p:nvSpPr>
        <p:spPr bwMode="auto">
          <a:xfrm>
            <a:off x="6580617" y="3964145"/>
            <a:ext cx="14585678" cy="5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p:nvPr/>
        </p:nvSpPr>
        <p:spPr>
          <a:xfrm>
            <a:off x="952901" y="612845"/>
            <a:ext cx="11069053" cy="4893647"/>
          </a:xfrm>
          <a:prstGeom prst="rect">
            <a:avLst/>
          </a:prstGeom>
        </p:spPr>
        <p:txBody>
          <a:bodyPr wrap="square">
            <a:spAutoFit/>
          </a:bodyPr>
          <a:lstStyle/>
          <a:p>
            <a:pPr marR="0" lvl="0">
              <a:spcBef>
                <a:spcPts val="0"/>
              </a:spcBef>
              <a:spcAft>
                <a:spcPts val="0"/>
              </a:spcAft>
              <a:tabLst>
                <a:tab pos="180340" algn="l"/>
              </a:tabLst>
            </a:pPr>
            <a:r>
              <a:rPr lang="en-US" sz="2400" b="1" dirty="0" smtClean="0">
                <a:latin typeface="Times New Roman" panose="02020603050405020304" pitchFamily="18" charset="0"/>
                <a:ea typeface="Times New Roman" panose="02020603050405020304" pitchFamily="18" charset="0"/>
              </a:rPr>
              <a:t>IV. </a:t>
            </a:r>
            <a:r>
              <a:rPr lang="en-US" sz="2400" b="1" dirty="0" err="1" smtClean="0">
                <a:latin typeface="Times New Roman" panose="02020603050405020304" pitchFamily="18" charset="0"/>
                <a:ea typeface="Times New Roman" panose="02020603050405020304" pitchFamily="18" charset="0"/>
              </a:rPr>
              <a:t>Bộ</a:t>
            </a:r>
            <a:r>
              <a:rPr lang="en-US" sz="2400" b="1" dirty="0" smtClean="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màu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tím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đen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Iot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Trang</a:t>
            </a:r>
            <a:r>
              <a:rPr lang="en-US" sz="2400" b="1" dirty="0">
                <a:latin typeface="Times New Roman" panose="02020603050405020304" pitchFamily="18" charset="0"/>
                <a:ea typeface="Times New Roman" panose="02020603050405020304" pitchFamily="18" charset="0"/>
              </a:rPr>
              <a:t> 148- 150)</a:t>
            </a:r>
            <a:endParaRPr lang="en-US" sz="2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80340" algn="l"/>
              </a:tabLs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chọn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1. </a:t>
            </a:r>
            <a:r>
              <a:rPr lang="en-US" sz="2400" dirty="0">
                <a:latin typeface="Times New Roman" panose="02020603050405020304" pitchFamily="18" charset="0"/>
                <a:ea typeface="Times New Roman" panose="02020603050405020304" pitchFamily="18" charset="0"/>
              </a:rPr>
              <a:t>Theo</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rPr>
              <a:t>Lạp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Iodes</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đỏ</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a:t>
            </a:r>
            <a:r>
              <a:rPr lang="en-US" sz="2400"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C</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rắn</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D.</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tím</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Iodine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b="1" dirty="0">
                <a:latin typeface="Times New Roman" panose="02020603050405020304" pitchFamily="18" charset="0"/>
                <a:ea typeface="Times New Roman" panose="02020603050405020304" pitchFamily="18" charset="0"/>
              </a:rPr>
              <a:t>       A.</a:t>
            </a:r>
            <a:r>
              <a:rPr lang="en-US" sz="2400" dirty="0">
                <a:latin typeface="Times New Roman" panose="02020603050405020304" pitchFamily="18" charset="0"/>
                <a:ea typeface="Times New Roman" panose="02020603050405020304" pitchFamily="18" charset="0"/>
              </a:rPr>
              <a:t>  1811                     </a:t>
            </a:r>
            <a:r>
              <a:rPr lang="en-US" sz="2400" b="1" dirty="0">
                <a:latin typeface="Times New Roman" panose="02020603050405020304" pitchFamily="18" charset="0"/>
                <a:ea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rPr>
              <a:t> 1813               </a:t>
            </a:r>
            <a:r>
              <a:rPr lang="en-US" sz="2400" b="1" dirty="0">
                <a:latin typeface="Times New Roman" panose="02020603050405020304" pitchFamily="18" charset="0"/>
                <a:ea typeface="Times New Roman" panose="02020603050405020304" pitchFamily="18" charset="0"/>
              </a:rPr>
              <a:t>C.</a:t>
            </a:r>
            <a:r>
              <a:rPr lang="en-US" sz="2400" dirty="0">
                <a:latin typeface="Times New Roman" panose="02020603050405020304" pitchFamily="18" charset="0"/>
                <a:ea typeface="Times New Roman" panose="02020603050405020304" pitchFamily="18" charset="0"/>
              </a:rPr>
              <a:t> 1774                                      </a:t>
            </a:r>
            <a:r>
              <a:rPr lang="en-US" sz="2400" b="1" dirty="0">
                <a:latin typeface="Times New Roman" panose="02020603050405020304" pitchFamily="18" charset="0"/>
                <a:ea typeface="Times New Roman" panose="02020603050405020304" pitchFamily="18" charset="0"/>
              </a:rPr>
              <a:t>D.</a:t>
            </a:r>
            <a:r>
              <a:rPr lang="en-US" sz="2400" dirty="0">
                <a:latin typeface="Times New Roman" panose="02020603050405020304" pitchFamily="18" charset="0"/>
                <a:ea typeface="Times New Roman" panose="02020603050405020304" pitchFamily="18" charset="0"/>
              </a:rPr>
              <a:t> 1826.               </a:t>
            </a:r>
          </a:p>
          <a:p>
            <a:pPr>
              <a:tabLst>
                <a:tab pos="180340" algn="l"/>
              </a:tabLst>
            </a:pP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3.</a:t>
            </a:r>
            <a:r>
              <a:rPr lang="en-US" sz="2400" dirty="0">
                <a:latin typeface="Times New Roman" panose="02020603050405020304" pitchFamily="18" charset="0"/>
                <a:ea typeface="Times New Roman" panose="02020603050405020304" pitchFamily="18" charset="0"/>
              </a:rPr>
              <a:t> B. Courtois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rPr>
              <a:t> K</a:t>
            </a:r>
            <a:r>
              <a:rPr lang="en-US" sz="2400" baseline="-25000" dirty="0">
                <a:latin typeface="Times New Roman" panose="02020603050405020304" pitchFamily="18" charset="0"/>
                <a:ea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rPr>
              <a:t>CO</a:t>
            </a:r>
            <a:r>
              <a:rPr lang="en-US" sz="2400" baseline="-25000" dirty="0">
                <a:latin typeface="Times New Roman" panose="02020603050405020304" pitchFamily="18" charset="0"/>
                <a:ea typeface="Times New Roman" panose="02020603050405020304" pitchFamily="18" charset="0"/>
              </a:rPr>
              <a:t>3</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coi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Courtois </a:t>
            </a:r>
            <a:r>
              <a:rPr lang="en-US" sz="2400" dirty="0" err="1">
                <a:latin typeface="Times New Roman" panose="02020603050405020304" pitchFamily="18" charset="0"/>
                <a:ea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iodine?</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rPr>
              <a:t> Cho dung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AgNO</a:t>
            </a:r>
            <a:r>
              <a:rPr lang="en-US" sz="2400" baseline="-25000" dirty="0">
                <a:latin typeface="Times New Roman" panose="02020603050405020304" pitchFamily="18" charset="0"/>
                <a:ea typeface="Times New Roman" panose="02020603050405020304" pitchFamily="18" charset="0"/>
              </a:rPr>
              <a:t>3</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C.</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D.</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sunfuric</a:t>
            </a:r>
            <a:r>
              <a:rPr lang="en-US" sz="2400" dirty="0">
                <a:latin typeface="Times New Roman" panose="02020603050405020304" pitchFamily="18" charset="0"/>
                <a:ea typeface="Times New Roman" panose="02020603050405020304" pitchFamily="18" charset="0"/>
              </a:rPr>
              <a:t> acid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tím</a:t>
            </a:r>
            <a:r>
              <a:rPr lang="en-US" sz="2400" dirty="0">
                <a:latin typeface="Times New Roman" panose="02020603050405020304" pitchFamily="18" charset="0"/>
                <a:ea typeface="Times New Roman" panose="02020603050405020304" pitchFamily="18" charset="0"/>
              </a:rPr>
              <a:t> bay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p>
        </p:txBody>
      </p:sp>
      <p:pic>
        <p:nvPicPr>
          <p:cNvPr id="9" name="Picture 8" descr="hình ảnh : thực vật, Hệ thực vật, màu tím, thực vật có hoa, Hoa dại, Cánh  hoa, Mùa xuân, Đóng lên, Thân cây, Hình nền máy tính, Chụp macro, Lily  famil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54" y="-1"/>
            <a:ext cx="12057246" cy="6930189"/>
          </a:xfrm>
          <a:prstGeom prst="rect">
            <a:avLst/>
          </a:prstGeom>
          <a:noFill/>
          <a:ln>
            <a:noFill/>
          </a:ln>
        </p:spPr>
      </p:pic>
    </p:spTree>
    <p:extLst>
      <p:ext uri="{BB962C8B-B14F-4D97-AF65-F5344CB8AC3E}">
        <p14:creationId xmlns:p14="http://schemas.microsoft.com/office/powerpoint/2010/main" val="257081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75346" y="203200"/>
            <a:ext cx="7065818" cy="738664"/>
          </a:xfrm>
          <a:prstGeom prst="rect">
            <a:avLst/>
          </a:prstGeom>
          <a:noFill/>
        </p:spPr>
        <p:txBody>
          <a:bodyPr wrap="square" rtlCol="0">
            <a:spAutoFit/>
          </a:bodyPr>
          <a:lstStyle/>
          <a:p>
            <a:pPr marR="0" lvl="0">
              <a:spcBef>
                <a:spcPts val="0"/>
              </a:spcBef>
              <a:spcAft>
                <a:spcPts val="0"/>
              </a:spcAft>
              <a:tabLst>
                <a:tab pos="180340" algn="l"/>
              </a:tabLst>
            </a:pPr>
            <a:r>
              <a:rPr lang="en-US" sz="2400" b="1" dirty="0" err="1">
                <a:latin typeface="Times New Roman" panose="02020603050405020304" pitchFamily="18" charset="0"/>
                <a:ea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màu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tím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đen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Iot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Trang</a:t>
            </a:r>
            <a:r>
              <a:rPr lang="en-US" sz="2400" b="1" dirty="0">
                <a:latin typeface="Times New Roman" panose="02020603050405020304" pitchFamily="18" charset="0"/>
                <a:ea typeface="Times New Roman" panose="02020603050405020304" pitchFamily="18" charset="0"/>
              </a:rPr>
              <a:t> 148- 150)</a:t>
            </a:r>
            <a:endParaRPr lang="en-US" sz="2400" dirty="0">
              <a:latin typeface="Times New Roman" panose="02020603050405020304" pitchFamily="18" charset="0"/>
              <a:ea typeface="Times New Roman" panose="02020603050405020304" pitchFamily="18" charset="0"/>
            </a:endParaRPr>
          </a:p>
          <a:p>
            <a:endParaRPr lang="en-US" dirty="0"/>
          </a:p>
        </p:txBody>
      </p:sp>
      <p:sp>
        <p:nvSpPr>
          <p:cNvPr id="6" name="Rectangle 5"/>
          <p:cNvSpPr/>
          <p:nvPr/>
        </p:nvSpPr>
        <p:spPr>
          <a:xfrm>
            <a:off x="914400" y="941864"/>
            <a:ext cx="10520218" cy="461665"/>
          </a:xfrm>
          <a:prstGeom prst="rect">
            <a:avLst/>
          </a:prstGeom>
        </p:spPr>
        <p:txBody>
          <a:bodyPr wrap="square">
            <a:spAutoFit/>
          </a:bodyPr>
          <a:lstStyle/>
          <a:p>
            <a:pPr marL="228600" marR="0">
              <a:spcBef>
                <a:spcPts val="0"/>
              </a:spcBef>
              <a:spcAft>
                <a:spcPts val="0"/>
              </a:spcAft>
              <a:tabLst>
                <a:tab pos="180340" algn="l"/>
              </a:tabLst>
            </a:pPr>
            <a:r>
              <a:rPr lang="en-US" sz="2400" b="1" dirty="0" smtClean="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Rectangle 2"/>
          <p:cNvSpPr/>
          <p:nvPr/>
        </p:nvSpPr>
        <p:spPr>
          <a:xfrm>
            <a:off x="720437" y="1443841"/>
            <a:ext cx="11018982" cy="4524315"/>
          </a:xfrm>
          <a:prstGeom prst="rect">
            <a:avLst/>
          </a:prstGeom>
        </p:spPr>
        <p:txBody>
          <a:bodyPr wrap="square">
            <a:spAutoFit/>
          </a:bodyPr>
          <a:lstStyle/>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đúng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sai</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dirty="0" err="1">
                <a:latin typeface="Times New Roman" panose="02020603050405020304" pitchFamily="18" charset="0"/>
                <a:ea typeface="Times New Roman" panose="02020603050405020304" pitchFamily="18" charset="0"/>
              </a:rPr>
              <a:t>Thiếu</a:t>
            </a:r>
            <a:r>
              <a:rPr lang="en-US" sz="2400" dirty="0">
                <a:latin typeface="Times New Roman" panose="02020603050405020304" pitchFamily="18" charset="0"/>
                <a:ea typeface="Times New Roman" panose="02020603050405020304" pitchFamily="18" charset="0"/>
              </a:rPr>
              <a:t> iodine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núi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thường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thêm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iot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 hay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uống</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Bổ</a:t>
            </a:r>
            <a:r>
              <a:rPr lang="en-US" sz="2400" dirty="0">
                <a:latin typeface="Times New Roman" panose="02020603050405020304" pitchFamily="18" charset="0"/>
                <a:ea typeface="Times New Roman" panose="02020603050405020304" pitchFamily="18" charset="0"/>
              </a:rPr>
              <a:t> sung </a:t>
            </a:r>
            <a:r>
              <a:rPr lang="en-US" sz="2400" dirty="0" err="1">
                <a:latin typeface="Times New Roman" panose="02020603050405020304" pitchFamily="18" charset="0"/>
                <a:ea typeface="Times New Roman" panose="02020603050405020304" pitchFamily="18" charset="0"/>
              </a:rPr>
              <a:t>iot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uống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hòa</a:t>
            </a:r>
            <a:r>
              <a:rPr lang="en-US" sz="2400" dirty="0">
                <a:latin typeface="Times New Roman" panose="02020603050405020304" pitchFamily="18" charset="0"/>
                <a:ea typeface="Times New Roman" panose="02020603050405020304" pitchFamily="18" charset="0"/>
              </a:rPr>
              <a:t> tan 1 g </a:t>
            </a:r>
            <a:r>
              <a:rPr lang="en-US" sz="2400" dirty="0" err="1">
                <a:latin typeface="Times New Roman" panose="02020603050405020304" pitchFamily="18" charset="0"/>
                <a:ea typeface="Times New Roman" panose="02020603050405020304" pitchFamily="18" charset="0"/>
              </a:rPr>
              <a:t>NaI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100.000.000 gam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uống</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iot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biển</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NaIO</a:t>
            </a:r>
            <a:r>
              <a:rPr lang="en-US" sz="2400" baseline="-25000" dirty="0">
                <a:latin typeface="Times New Roman" panose="02020603050405020304" pitchFamily="18" charset="0"/>
                <a:ea typeface="Times New Roman" panose="02020603050405020304" pitchFamily="18" charset="0"/>
              </a:rPr>
              <a:t>3</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latin typeface="Times New Roman" panose="02020603050405020304" pitchFamily="18" charset="0"/>
                <a:ea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bổ</a:t>
            </a:r>
            <a:r>
              <a:rPr lang="en-US" sz="2400" dirty="0">
                <a:latin typeface="Times New Roman" panose="02020603050405020304" pitchFamily="18" charset="0"/>
                <a:ea typeface="Times New Roman" panose="02020603050405020304" pitchFamily="18" charset="0"/>
              </a:rPr>
              <a:t> sung </a:t>
            </a:r>
            <a:r>
              <a:rPr lang="en-US" sz="2400" dirty="0" err="1">
                <a:latin typeface="Times New Roman" panose="02020603050405020304" pitchFamily="18" charset="0"/>
                <a:ea typeface="Times New Roman" panose="02020603050405020304" pitchFamily="18" charset="0"/>
              </a:rPr>
              <a:t>iot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uống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biển</a:t>
            </a:r>
            <a:r>
              <a:rPr lang="en-US" sz="2400" dirty="0">
                <a:latin typeface="Times New Roman" panose="02020603050405020304" pitchFamily="18" charset="0"/>
                <a:ea typeface="Times New Roman" panose="02020603050405020304" pitchFamily="18" charset="0"/>
              </a:rPr>
              <a:t>.</a:t>
            </a:r>
          </a:p>
          <a:p>
            <a:pPr marL="228600" marR="0">
              <a:spcBef>
                <a:spcPts val="0"/>
              </a:spcBef>
              <a:spcAft>
                <a:spcPts val="0"/>
              </a:spcAft>
              <a:tabLst>
                <a:tab pos="180340" algn="l"/>
              </a:tabLst>
            </a:pP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ngắn</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dirty="0" err="1">
                <a:latin typeface="Times New Roman" panose="02020603050405020304" pitchFamily="18" charset="0"/>
                <a:ea typeface="Times New Roman" panose="02020603050405020304" pitchFamily="18" charset="0"/>
              </a:rPr>
              <a:t>Thiếu</a:t>
            </a:r>
            <a:r>
              <a:rPr lang="en-US" sz="2400" dirty="0">
                <a:latin typeface="Times New Roman" panose="02020603050405020304" pitchFamily="18" charset="0"/>
                <a:ea typeface="Times New Roman" panose="02020603050405020304" pitchFamily="18" charset="0"/>
              </a:rPr>
              <a:t> iodine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nửa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lượng</a:t>
            </a:r>
            <a:r>
              <a:rPr lang="en-US" sz="2400" dirty="0">
                <a:latin typeface="Times New Roman" panose="02020603050405020304" pitchFamily="18" charset="0"/>
                <a:ea typeface="Times New Roman" panose="02020603050405020304" pitchFamily="18" charset="0"/>
              </a:rPr>
              <a:t> iodine ở </a:t>
            </a:r>
            <a:r>
              <a:rPr lang="en-US" sz="2400" dirty="0" err="1">
                <a:latin typeface="Times New Roman" panose="02020603050405020304" pitchFamily="18" charset="0"/>
                <a:ea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tuyến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miligam</a:t>
            </a:r>
            <a:r>
              <a:rPr lang="en-US" sz="2400" dirty="0">
                <a:latin typeface="Times New Roman" panose="02020603050405020304" pitchFamily="18" charset="0"/>
                <a:ea typeface="Times New Roman" panose="02020603050405020304" pitchFamily="18" charset="0"/>
              </a:rPr>
              <a:t> iodine?</a:t>
            </a:r>
          </a:p>
        </p:txBody>
      </p:sp>
      <p:pic>
        <p:nvPicPr>
          <p:cNvPr id="7" name="Picture 6" descr="hình ảnh : thực vật, Hệ thực vật, màu tím, thực vật có hoa, Hoa dại, Cánh  hoa, Mùa xuân, Đóng lên, Thân cây, Hình nền máy tính, Chụp macro, Lily  famil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54" y="-1"/>
            <a:ext cx="12057246" cy="6930189"/>
          </a:xfrm>
          <a:prstGeom prst="rect">
            <a:avLst/>
          </a:prstGeom>
          <a:noFill/>
          <a:ln>
            <a:noFill/>
          </a:ln>
        </p:spPr>
      </p:pic>
      <p:sp>
        <p:nvSpPr>
          <p:cNvPr id="8" name="Left Arrow 7">
            <a:hlinkClick r:id="rId3" action="ppaction://hlinksldjump"/>
          </p:cNvPr>
          <p:cNvSpPr/>
          <p:nvPr/>
        </p:nvSpPr>
        <p:spPr>
          <a:xfrm>
            <a:off x="11185236" y="6336145"/>
            <a:ext cx="771959" cy="401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35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5455" y="932873"/>
            <a:ext cx="4202545" cy="923330"/>
          </a:xfrm>
          <a:prstGeom prst="rect">
            <a:avLst/>
          </a:prstGeom>
          <a:noFill/>
        </p:spPr>
        <p:txBody>
          <a:bodyPr wrap="square" rtlCol="0">
            <a:spAutoFit/>
          </a:bodyPr>
          <a:lstStyle/>
          <a:p>
            <a:pPr algn="ctr"/>
            <a:r>
              <a:rPr lang="en-US" sz="5400" b="1" dirty="0" smtClean="0">
                <a:solidFill>
                  <a:srgbClr val="C00000"/>
                </a:solidFill>
                <a:latin typeface="Times New Roman" panose="02020603050405020304" pitchFamily="18" charset="0"/>
                <a:cs typeface="Times New Roman" panose="02020603050405020304" pitchFamily="18" charset="0"/>
              </a:rPr>
              <a:t>ĐÁP ÁN</a:t>
            </a:r>
            <a:endParaRPr lang="en-US" sz="5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0897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68564" y="276621"/>
            <a:ext cx="10150763" cy="3785652"/>
          </a:xfrm>
          <a:prstGeom prst="rect">
            <a:avLst/>
          </a:prstGeom>
        </p:spPr>
        <p:txBody>
          <a:bodyPr wrap="square">
            <a:spAutoFit/>
          </a:bodyPr>
          <a:lstStyle/>
          <a:p>
            <a:pPr marL="342900" marR="0" lvl="0" indent="-342900">
              <a:spcBef>
                <a:spcPts val="0"/>
              </a:spcBef>
              <a:spcAft>
                <a:spcPts val="0"/>
              </a:spcAft>
              <a:buFont typeface="+mj-lt"/>
              <a:buAutoNum type="romanUcPeriod"/>
              <a:tabLst>
                <a:tab pos="180340" algn="l"/>
              </a:tabLst>
            </a:pPr>
            <a:r>
              <a:rPr lang="en-US" sz="2400" b="1" dirty="0" err="1">
                <a:latin typeface="Times New Roman" panose="02020603050405020304" pitchFamily="18" charset="0"/>
                <a:ea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màu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lục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nhạt</a:t>
            </a:r>
            <a:r>
              <a:rPr lang="en-US" sz="2400" b="1" dirty="0">
                <a:latin typeface="Times New Roman" panose="02020603050405020304" pitchFamily="18" charset="0"/>
                <a:ea typeface="Times New Roman" panose="02020603050405020304" pitchFamily="18" charset="0"/>
              </a:rPr>
              <a:t> (Flo) (</a:t>
            </a:r>
            <a:r>
              <a:rPr lang="en-US" sz="2400" b="1" dirty="0" err="1">
                <a:latin typeface="Times New Roman" panose="02020603050405020304" pitchFamily="18" charset="0"/>
                <a:ea typeface="Times New Roman" panose="02020603050405020304" pitchFamily="18" charset="0"/>
              </a:rPr>
              <a:t>Trang</a:t>
            </a:r>
            <a:r>
              <a:rPr lang="en-US" sz="2400" b="1" dirty="0">
                <a:latin typeface="Times New Roman" panose="02020603050405020304" pitchFamily="18" charset="0"/>
                <a:ea typeface="Times New Roman" panose="02020603050405020304" pitchFamily="18" charset="0"/>
              </a:rPr>
              <a:t> 64- 67)</a:t>
            </a:r>
            <a:endParaRPr lang="en-US" sz="2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80340" algn="l"/>
              </a:tabLs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chọn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1. </a:t>
            </a:r>
            <a:r>
              <a:rPr lang="en-US" sz="2400" dirty="0" err="1">
                <a:latin typeface="Times New Roman" panose="02020603050405020304" pitchFamily="18" charset="0"/>
                <a:ea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coi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b="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1771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Flo (Fluorine). </a:t>
            </a:r>
            <a:r>
              <a:rPr lang="en-US" sz="2400" dirty="0" err="1">
                <a:latin typeface="Times New Roman" panose="02020603050405020304" pitchFamily="18" charset="0"/>
                <a:ea typeface="Times New Roman" panose="02020603050405020304" pitchFamily="18" charset="0"/>
              </a:rPr>
              <a:t>Hãy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H. Davy                   </a:t>
            </a:r>
            <a:r>
              <a:rPr lang="en-US" sz="2400" b="1" dirty="0">
                <a:solidFill>
                  <a:srgbClr val="C00000"/>
                </a:solidFill>
                <a:latin typeface="Times New Roman" panose="02020603050405020304" pitchFamily="18" charset="0"/>
                <a:ea typeface="Times New Roman" panose="02020603050405020304" pitchFamily="18" charset="0"/>
              </a:rPr>
              <a:t>B. </a:t>
            </a:r>
            <a:r>
              <a:rPr lang="en-US" sz="2400" b="1" dirty="0" err="1">
                <a:solidFill>
                  <a:srgbClr val="C00000"/>
                </a:solidFill>
                <a:latin typeface="Times New Roman" panose="02020603050405020304" pitchFamily="18" charset="0"/>
                <a:ea typeface="Times New Roman" panose="02020603050405020304" pitchFamily="18" charset="0"/>
              </a:rPr>
              <a:t>Sile</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C</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Know                    </a:t>
            </a:r>
            <a:r>
              <a:rPr lang="en-US" sz="2400" b="1" dirty="0" smtClean="0">
                <a:latin typeface="Times New Roman" panose="02020603050405020304" pitchFamily="18" charset="0"/>
                <a:ea typeface="Times New Roman" panose="02020603050405020304" pitchFamily="18" charset="0"/>
              </a:rPr>
              <a:t>D</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E. </a:t>
            </a:r>
            <a:r>
              <a:rPr lang="en-US" sz="2400" dirty="0" err="1">
                <a:latin typeface="Times New Roman" panose="02020603050405020304" pitchFamily="18" charset="0"/>
                <a:ea typeface="Times New Roman" panose="02020603050405020304" pitchFamily="18" charset="0"/>
              </a:rPr>
              <a:t>Fremy</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1816, </a:t>
            </a:r>
            <a:r>
              <a:rPr lang="en-US" sz="2400" dirty="0" err="1">
                <a:latin typeface="Times New Roman" panose="02020603050405020304" pitchFamily="18" charset="0"/>
                <a:ea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fluo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rPr>
              <a:t>Lạp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endParaRPr lang="en-US" sz="2400" dirty="0">
              <a:latin typeface="Times New Roman" panose="02020603050405020304" pitchFamily="18" charset="0"/>
              <a:ea typeface="Times New Roman" panose="02020603050405020304" pitchFamily="18" charset="0"/>
            </a:endParaRP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Chảy</a:t>
            </a:r>
            <a:r>
              <a:rPr lang="en-US" sz="2400" dirty="0">
                <a:latin typeface="Times New Roman" panose="02020603050405020304" pitchFamily="18" charset="0"/>
                <a:ea typeface="Times New Roman" panose="02020603050405020304" pitchFamily="18" charset="0"/>
              </a:rPr>
              <a:t>                   </a:t>
            </a:r>
            <a:r>
              <a:rPr lang="en-US" sz="2400" b="1" dirty="0">
                <a:solidFill>
                  <a:srgbClr val="C00000"/>
                </a:solidFill>
                <a:latin typeface="Times New Roman" panose="02020603050405020304" pitchFamily="18" charset="0"/>
                <a:ea typeface="Times New Roman" panose="02020603050405020304" pitchFamily="18" charset="0"/>
              </a:rPr>
              <a:t>B.  </a:t>
            </a:r>
            <a:r>
              <a:rPr lang="en-US" sz="2400" b="1" dirty="0" err="1">
                <a:solidFill>
                  <a:srgbClr val="C00000"/>
                </a:solidFill>
                <a:latin typeface="Times New Roman" panose="02020603050405020304" pitchFamily="18" charset="0"/>
                <a:ea typeface="Times New Roman" panose="02020603050405020304" pitchFamily="18" charset="0"/>
              </a:rPr>
              <a:t>Chết</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chóc</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smtClean="0">
                <a:solidFill>
                  <a:srgbClr val="C00000"/>
                </a:solidFill>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nhạt</a:t>
            </a:r>
            <a:r>
              <a:rPr lang="en-US" sz="2400"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D</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3.</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Flo?</a:t>
            </a:r>
          </a:p>
        </p:txBody>
      </p:sp>
      <p:sp>
        <p:nvSpPr>
          <p:cNvPr id="25" name="Rectangle 20"/>
          <p:cNvSpPr>
            <a:spLocks noChangeArrowheads="1"/>
          </p:cNvSpPr>
          <p:nvPr/>
        </p:nvSpPr>
        <p:spPr bwMode="auto">
          <a:xfrm>
            <a:off x="1666726" y="2726883"/>
            <a:ext cx="98149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nvGraphicFramePr>
        <p:xfrm>
          <a:off x="1766840" y="4883682"/>
          <a:ext cx="2575603" cy="461665"/>
        </p:xfrm>
        <a:graphic>
          <a:graphicData uri="http://schemas.openxmlformats.org/presentationml/2006/ole">
            <mc:AlternateContent xmlns:mc="http://schemas.openxmlformats.org/markup-compatibility/2006">
              <mc:Choice xmlns:v="urn:schemas-microsoft-com:vml" Requires="v">
                <p:oleObj spid="_x0000_s5166" name="Equation" r:id="rId3" imgW="1346200" imgH="241300" progId="Equation.DSMT4">
                  <p:embed/>
                </p:oleObj>
              </mc:Choice>
              <mc:Fallback>
                <p:oleObj name="Equation" r:id="rId3" imgW="1346200" imgH="241300" progId="Equation.DSMT4">
                  <p:embed/>
                  <p:pic>
                    <p:nvPicPr>
                      <p:cNvPr id="26"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840" y="4883682"/>
                        <a:ext cx="2575603" cy="461665"/>
                      </a:xfrm>
                      <a:prstGeom prst="rect">
                        <a:avLst/>
                      </a:prstGeom>
                      <a:noFill/>
                    </p:spPr>
                  </p:pic>
                </p:oleObj>
              </mc:Fallback>
            </mc:AlternateContent>
          </a:graphicData>
        </a:graphic>
      </p:graphicFrame>
      <p:sp>
        <p:nvSpPr>
          <p:cNvPr id="27" name="TextBox 26"/>
          <p:cNvSpPr txBox="1"/>
          <p:nvPr/>
        </p:nvSpPr>
        <p:spPr>
          <a:xfrm>
            <a:off x="1068564" y="4919801"/>
            <a:ext cx="434734"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A.</a:t>
            </a:r>
            <a:endParaRPr lang="en-US" sz="2000" b="1" dirty="0">
              <a:latin typeface="Times New Roman" panose="02020603050405020304" pitchFamily="18" charset="0"/>
              <a:cs typeface="Times New Roman" panose="02020603050405020304" pitchFamily="18" charset="0"/>
            </a:endParaRPr>
          </a:p>
        </p:txBody>
      </p:sp>
      <p:sp>
        <p:nvSpPr>
          <p:cNvPr id="28" name="Rectangle 22"/>
          <p:cNvSpPr>
            <a:spLocks noChangeArrowheads="1"/>
          </p:cNvSpPr>
          <p:nvPr/>
        </p:nvSpPr>
        <p:spPr bwMode="auto">
          <a:xfrm>
            <a:off x="6770255" y="3280880"/>
            <a:ext cx="189480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9" name="Object 28"/>
          <p:cNvGraphicFramePr>
            <a:graphicFrameLocks noChangeAspect="1"/>
          </p:cNvGraphicFramePr>
          <p:nvPr/>
        </p:nvGraphicFramePr>
        <p:xfrm>
          <a:off x="6705672" y="4733785"/>
          <a:ext cx="2671690" cy="457316"/>
        </p:xfrm>
        <a:graphic>
          <a:graphicData uri="http://schemas.openxmlformats.org/presentationml/2006/ole">
            <mc:AlternateContent xmlns:mc="http://schemas.openxmlformats.org/markup-compatibility/2006">
              <mc:Choice xmlns:v="urn:schemas-microsoft-com:vml" Requires="v">
                <p:oleObj spid="_x0000_s5167" name="Equation" r:id="rId5" imgW="1409088" imgH="241195" progId="Equation.DSMT4">
                  <p:embed/>
                </p:oleObj>
              </mc:Choice>
              <mc:Fallback>
                <p:oleObj name="Equation" r:id="rId5" imgW="1409088" imgH="241195" progId="Equation.DSMT4">
                  <p:embed/>
                  <p:pic>
                    <p:nvPicPr>
                      <p:cNvPr id="29"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72" y="4733785"/>
                        <a:ext cx="2671690" cy="457316"/>
                      </a:xfrm>
                      <a:prstGeom prst="rect">
                        <a:avLst/>
                      </a:prstGeom>
                      <a:noFill/>
                    </p:spPr>
                  </p:pic>
                </p:oleObj>
              </mc:Fallback>
            </mc:AlternateContent>
          </a:graphicData>
        </a:graphic>
      </p:graphicFrame>
      <p:sp>
        <p:nvSpPr>
          <p:cNvPr id="30" name="TextBox 29"/>
          <p:cNvSpPr txBox="1"/>
          <p:nvPr/>
        </p:nvSpPr>
        <p:spPr>
          <a:xfrm>
            <a:off x="6209458" y="4759212"/>
            <a:ext cx="420308"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B</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1" name="Rectangle 24"/>
          <p:cNvSpPr>
            <a:spLocks noChangeArrowheads="1"/>
          </p:cNvSpPr>
          <p:nvPr/>
        </p:nvSpPr>
        <p:spPr bwMode="auto">
          <a:xfrm>
            <a:off x="1350474" y="3908831"/>
            <a:ext cx="13037687" cy="5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2" name="Object 31"/>
          <p:cNvGraphicFramePr>
            <a:graphicFrameLocks noChangeAspect="1"/>
          </p:cNvGraphicFramePr>
          <p:nvPr/>
        </p:nvGraphicFramePr>
        <p:xfrm>
          <a:off x="1503298" y="5637728"/>
          <a:ext cx="4145898" cy="497508"/>
        </p:xfrm>
        <a:graphic>
          <a:graphicData uri="http://schemas.openxmlformats.org/presentationml/2006/ole">
            <mc:AlternateContent xmlns:mc="http://schemas.openxmlformats.org/markup-compatibility/2006">
              <mc:Choice xmlns:v="urn:schemas-microsoft-com:vml" Requires="v">
                <p:oleObj spid="_x0000_s5168" name="Equation" r:id="rId7" imgW="2222500" imgH="266700" progId="Equation.DSMT4">
                  <p:embed/>
                </p:oleObj>
              </mc:Choice>
              <mc:Fallback>
                <p:oleObj name="Equation" r:id="rId7" imgW="2222500" imgH="266700" progId="Equation.DSMT4">
                  <p:embed/>
                  <p:pic>
                    <p:nvPicPr>
                      <p:cNvPr id="32"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3298" y="5637728"/>
                        <a:ext cx="4145898" cy="497508"/>
                      </a:xfrm>
                      <a:prstGeom prst="rect">
                        <a:avLst/>
                      </a:prstGeom>
                      <a:noFill/>
                    </p:spPr>
                  </p:pic>
                </p:oleObj>
              </mc:Fallback>
            </mc:AlternateContent>
          </a:graphicData>
        </a:graphic>
      </p:graphicFrame>
      <p:sp>
        <p:nvSpPr>
          <p:cNvPr id="33" name="TextBox 32"/>
          <p:cNvSpPr txBox="1"/>
          <p:nvPr/>
        </p:nvSpPr>
        <p:spPr>
          <a:xfrm>
            <a:off x="1068564" y="5705909"/>
            <a:ext cx="434734" cy="400110"/>
          </a:xfrm>
          <a:prstGeom prst="rect">
            <a:avLst/>
          </a:prstGeom>
          <a:noFill/>
        </p:spPr>
        <p:txBody>
          <a:bodyPr wrap="none" rtlCol="0">
            <a:spAutoFit/>
          </a:bodyPr>
          <a:lstStyle/>
          <a:p>
            <a:r>
              <a:rPr lang="en-US" sz="2000" b="1" dirty="0" smtClean="0">
                <a:solidFill>
                  <a:srgbClr val="C00000"/>
                </a:solidFill>
                <a:latin typeface="Times New Roman" panose="02020603050405020304" pitchFamily="18" charset="0"/>
                <a:cs typeface="Times New Roman" panose="02020603050405020304" pitchFamily="18" charset="0"/>
              </a:rPr>
              <a:t>C.</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6270938" y="5671818"/>
            <a:ext cx="434734"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D</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35" name="Rectangle 26"/>
          <p:cNvSpPr>
            <a:spLocks noChangeArrowheads="1"/>
          </p:cNvSpPr>
          <p:nvPr/>
        </p:nvSpPr>
        <p:spPr bwMode="auto">
          <a:xfrm>
            <a:off x="6580617" y="3964145"/>
            <a:ext cx="14585678" cy="5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6" name="Object 35"/>
          <p:cNvGraphicFramePr>
            <a:graphicFrameLocks noChangeAspect="1"/>
          </p:cNvGraphicFramePr>
          <p:nvPr/>
        </p:nvGraphicFramePr>
        <p:xfrm>
          <a:off x="6853308" y="5637728"/>
          <a:ext cx="2735810" cy="468291"/>
        </p:xfrm>
        <a:graphic>
          <a:graphicData uri="http://schemas.openxmlformats.org/presentationml/2006/ole">
            <mc:AlternateContent xmlns:mc="http://schemas.openxmlformats.org/markup-compatibility/2006">
              <mc:Choice xmlns:v="urn:schemas-microsoft-com:vml" Requires="v">
                <p:oleObj spid="_x0000_s5169" name="Equation" r:id="rId9" imgW="1409088" imgH="241195" progId="Equation.DSMT4">
                  <p:embed/>
                </p:oleObj>
              </mc:Choice>
              <mc:Fallback>
                <p:oleObj name="Equation" r:id="rId9" imgW="1409088" imgH="241195" progId="Equation.DSMT4">
                  <p:embed/>
                  <p:pic>
                    <p:nvPicPr>
                      <p:cNvPr id="36" name="Object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3308" y="5637728"/>
                        <a:ext cx="2735810" cy="468291"/>
                      </a:xfrm>
                      <a:prstGeom prst="rect">
                        <a:avLst/>
                      </a:prstGeom>
                      <a:noFill/>
                    </p:spPr>
                  </p:pic>
                </p:oleObj>
              </mc:Fallback>
            </mc:AlternateContent>
          </a:graphicData>
        </a:graphic>
      </p:graphicFrame>
      <p:pic>
        <p:nvPicPr>
          <p:cNvPr id="16" name="Picture 15" descr="Hình ảnh Hoa Màu Vàng Hoa Ly Hoa đỏ Hoa PNG , Hoa Huệ, Hoa Màu Vàng, Hoa  Huệ PNG miễn phí tải tập tin PSDComment và Vecto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9881" y="157756"/>
            <a:ext cx="11694695" cy="6700244"/>
          </a:xfrm>
          <a:prstGeom prst="rect">
            <a:avLst/>
          </a:prstGeom>
          <a:noFill/>
          <a:ln>
            <a:noFill/>
          </a:ln>
        </p:spPr>
      </p:pic>
    </p:spTree>
    <p:extLst>
      <p:ext uri="{BB962C8B-B14F-4D97-AF65-F5344CB8AC3E}">
        <p14:creationId xmlns:p14="http://schemas.microsoft.com/office/powerpoint/2010/main" val="384017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par>
                          <p:cTn id="8" fill="hold">
                            <p:stCondLst>
                              <p:cond delay="500"/>
                            </p:stCondLst>
                            <p:childTnLst>
                              <p:par>
                                <p:cTn id="9" presetID="3" presetClass="exit" presetSubtype="10" fill="hold" nodeType="afterEffect">
                                  <p:stCondLst>
                                    <p:cond delay="0"/>
                                  </p:stCondLst>
                                  <p:childTnLst>
                                    <p:animEffect transition="out" filter="blinds(horizontal)">
                                      <p:cBhvr>
                                        <p:cTn id="10" dur="500"/>
                                        <p:tgtEl>
                                          <p:spTgt spid="29"/>
                                        </p:tgtEl>
                                      </p:cBhvr>
                                    </p:animEffect>
                                    <p:set>
                                      <p:cBhvr>
                                        <p:cTn id="11" dur="1" fill="hold">
                                          <p:stCondLst>
                                            <p:cond delay="499"/>
                                          </p:stCondLst>
                                        </p:cTn>
                                        <p:tgtEl>
                                          <p:spTgt spid="29"/>
                                        </p:tgtEl>
                                        <p:attrNameLst>
                                          <p:attrName>style.visibility</p:attrName>
                                        </p:attrNameLst>
                                      </p:cBhvr>
                                      <p:to>
                                        <p:strVal val="hidden"/>
                                      </p:to>
                                    </p:set>
                                  </p:childTnLst>
                                </p:cTn>
                              </p:par>
                            </p:childTnLst>
                          </p:cTn>
                        </p:par>
                        <p:par>
                          <p:cTn id="12" fill="hold">
                            <p:stCondLst>
                              <p:cond delay="1000"/>
                            </p:stCondLst>
                            <p:childTnLst>
                              <p:par>
                                <p:cTn id="13" presetID="3" presetClass="exit" presetSubtype="10" fill="hold" nodeType="afterEffect">
                                  <p:stCondLst>
                                    <p:cond delay="0"/>
                                  </p:stCondLst>
                                  <p:childTnLst>
                                    <p:animEffect transition="out" filter="blinds(horizontal)">
                                      <p:cBhvr>
                                        <p:cTn id="14" dur="500"/>
                                        <p:tgtEl>
                                          <p:spTgt spid="36"/>
                                        </p:tgtEl>
                                      </p:cBhvr>
                                    </p:animEffect>
                                    <p:set>
                                      <p:cBhvr>
                                        <p:cTn id="15" dur="1" fill="hold">
                                          <p:stCondLst>
                                            <p:cond delay="499"/>
                                          </p:stCondLst>
                                        </p:cTn>
                                        <p:tgtEl>
                                          <p:spTgt spid="3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8" y="4637309"/>
            <a:ext cx="10387012" cy="2220691"/>
          </a:xfrm>
        </p:spPr>
        <p:txBody>
          <a:bodyPr>
            <a:normAutofit fontScale="90000"/>
          </a:bodyPr>
          <a:lstStyle/>
          <a:p>
            <a:r>
              <a:rPr lang="en-US" sz="2700" dirty="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Trắc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nghiệm</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trả</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lời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ngắn</a:t>
            </a: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điện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hóa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người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H. Davy </a:t>
            </a:r>
            <a:r>
              <a:rPr lang="en-US" sz="2700" dirty="0" err="1" smtClean="0">
                <a:latin typeface="Times New Roman" panose="02020603050405020304" pitchFamily="18" charset="0"/>
                <a:cs typeface="Times New Roman" panose="02020603050405020304" pitchFamily="18" charset="0"/>
              </a:rPr>
              <a:t>không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thành</a:t>
            </a:r>
            <a:r>
              <a:rPr lang="en-US" sz="2700" dirty="0" smtClean="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công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việc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điện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hydofloric</a:t>
            </a:r>
            <a:r>
              <a:rPr lang="en-US" sz="2700" dirty="0">
                <a:latin typeface="Times New Roman" panose="02020603050405020304" pitchFamily="18" charset="0"/>
                <a:cs typeface="Times New Roman" panose="02020603050405020304" pitchFamily="18" charset="0"/>
              </a:rPr>
              <a:t> acid (HF)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ông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độc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Tuy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ông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định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được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nguyên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flo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bao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nhiêu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nguyên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tử</a:t>
            </a:r>
            <a:r>
              <a:rPr lang="en-US" sz="2700" dirty="0" smtClean="0">
                <a:latin typeface="Times New Roman" panose="02020603050405020304" pitchFamily="18" charset="0"/>
                <a:cs typeface="Times New Roman" panose="02020603050405020304" pitchFamily="18" charset="0"/>
              </a:rPr>
              <a:t>?</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 </a:t>
            </a:r>
            <a:r>
              <a:rPr lang="en-US" sz="2700" b="1" dirty="0" smtClean="0">
                <a:solidFill>
                  <a:srgbClr val="0070C0"/>
                </a:solidFill>
                <a:latin typeface="Times New Roman" panose="02020603050405020304" pitchFamily="18" charset="0"/>
                <a:cs typeface="Times New Roman" panose="02020603050405020304" pitchFamily="18" charset="0"/>
              </a:rPr>
              <a:t>ĐA: 19</a:t>
            </a:r>
            <a:r>
              <a:rPr lang="en-US" dirty="0"/>
              <a:t/>
            </a:r>
            <a:br>
              <a:rPr lang="en-US" dirty="0"/>
            </a:br>
            <a:endParaRPr lang="en-US" dirty="0"/>
          </a:p>
        </p:txBody>
      </p:sp>
      <p:sp>
        <p:nvSpPr>
          <p:cNvPr id="5" name="TextBox 4"/>
          <p:cNvSpPr txBox="1"/>
          <p:nvPr/>
        </p:nvSpPr>
        <p:spPr>
          <a:xfrm>
            <a:off x="2475346" y="203200"/>
            <a:ext cx="6724072" cy="738664"/>
          </a:xfrm>
          <a:prstGeom prst="rect">
            <a:avLst/>
          </a:prstGeom>
          <a:noFill/>
        </p:spPr>
        <p:txBody>
          <a:bodyPr wrap="square" rtlCol="0">
            <a:spAutoFit/>
          </a:bodyPr>
          <a:lstStyle/>
          <a:p>
            <a:pPr lvl="0"/>
            <a:r>
              <a:rPr lang="en-US" sz="2400" b="1" dirty="0" err="1">
                <a:latin typeface="Times New Roman" panose="02020603050405020304" pitchFamily="18" charset="0"/>
                <a:ea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màu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lục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nhạt</a:t>
            </a:r>
            <a:r>
              <a:rPr lang="en-US" sz="2400" b="1" dirty="0">
                <a:latin typeface="Times New Roman" panose="02020603050405020304" pitchFamily="18" charset="0"/>
                <a:ea typeface="Times New Roman" panose="02020603050405020304" pitchFamily="18" charset="0"/>
              </a:rPr>
              <a:t> (Flo) (</a:t>
            </a:r>
            <a:r>
              <a:rPr lang="en-US" sz="2400" b="1" dirty="0" err="1">
                <a:latin typeface="Times New Roman" panose="02020603050405020304" pitchFamily="18" charset="0"/>
                <a:ea typeface="Times New Roman" panose="02020603050405020304" pitchFamily="18" charset="0"/>
              </a:rPr>
              <a:t>Trang</a:t>
            </a:r>
            <a:r>
              <a:rPr lang="en-US" sz="2400" b="1" dirty="0">
                <a:latin typeface="Times New Roman" panose="02020603050405020304" pitchFamily="18" charset="0"/>
                <a:ea typeface="Times New Roman" panose="02020603050405020304" pitchFamily="18" charset="0"/>
              </a:rPr>
              <a:t> 64- 67)</a:t>
            </a:r>
            <a:endParaRPr lang="en-US" sz="2400" dirty="0">
              <a:latin typeface="Times New Roman" panose="02020603050405020304" pitchFamily="18" charset="0"/>
              <a:ea typeface="Times New Roman" panose="02020603050405020304" pitchFamily="18" charset="0"/>
            </a:endParaRPr>
          </a:p>
          <a:p>
            <a:endParaRPr lang="en-US" dirty="0"/>
          </a:p>
        </p:txBody>
      </p:sp>
      <p:sp>
        <p:nvSpPr>
          <p:cNvPr id="6" name="Rectangle 5"/>
          <p:cNvSpPr/>
          <p:nvPr/>
        </p:nvSpPr>
        <p:spPr>
          <a:xfrm>
            <a:off x="989018" y="572532"/>
            <a:ext cx="11069052" cy="4524315"/>
          </a:xfrm>
          <a:prstGeom prst="rect">
            <a:avLst/>
          </a:prstGeom>
        </p:spPr>
        <p:txBody>
          <a:bodyPr wrap="square">
            <a:spAutoFit/>
          </a:bodyPr>
          <a:lstStyle/>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đúng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sai</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Flo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flo</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dạng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lỏng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do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smtClean="0">
                <a:latin typeface="Times New Roman" panose="02020603050405020304" pitchFamily="18" charset="0"/>
                <a:ea typeface="Times New Roman" panose="02020603050405020304" pitchFamily="18" charset="0"/>
              </a:rPr>
              <a:t>. </a:t>
            </a:r>
          </a:p>
          <a:p>
            <a:pPr>
              <a:tabLst>
                <a:tab pos="180340" algn="l"/>
              </a:tabLst>
            </a:pPr>
            <a:r>
              <a:rPr lang="en-US" sz="2400" dirty="0" smtClean="0">
                <a:solidFill>
                  <a:srgbClr val="0070C0"/>
                </a:solidFill>
                <a:latin typeface="Times New Roman" panose="02020603050405020304" pitchFamily="18" charset="0"/>
                <a:ea typeface="Times New Roman" panose="02020603050405020304" pitchFamily="18" charset="0"/>
              </a:rPr>
              <a:t>a</a:t>
            </a:r>
            <a:r>
              <a:rPr lang="en-US" sz="2400" dirty="0">
                <a:solidFill>
                  <a:srgbClr val="0070C0"/>
                </a:solidFill>
                <a:latin typeface="Times New Roman" panose="02020603050405020304" pitchFamily="18" charset="0"/>
                <a:ea typeface="Times New Roman" panose="02020603050405020304" pitchFamily="18" charset="0"/>
              </a:rPr>
              <a:t>) Do </a:t>
            </a:r>
            <a:r>
              <a:rPr lang="en-US" sz="2400" dirty="0" err="1">
                <a:solidFill>
                  <a:srgbClr val="0070C0"/>
                </a:solidFill>
                <a:latin typeface="Times New Roman" panose="02020603050405020304" pitchFamily="18" charset="0"/>
                <a:ea typeface="Times New Roman" panose="02020603050405020304" pitchFamily="18" charset="0"/>
              </a:rPr>
              <a:t>flo</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hoạt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động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hóa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học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rất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mạnh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và</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rất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độc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nên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không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dễ</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dàng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được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khí</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flo</a:t>
            </a:r>
            <a:r>
              <a:rPr lang="en-US" sz="2400" dirty="0" smtClean="0">
                <a:solidFill>
                  <a:srgbClr val="0070C0"/>
                </a:solidFill>
                <a:latin typeface="Times New Roman" panose="02020603050405020304" pitchFamily="18" charset="0"/>
                <a:ea typeface="Times New Roman" panose="02020603050405020304" pitchFamily="18" charset="0"/>
              </a:rPr>
              <a:t>. </a:t>
            </a:r>
            <a:r>
              <a:rPr lang="en-US" sz="2400" b="1" dirty="0" smtClean="0">
                <a:solidFill>
                  <a:srgbClr val="0070C0"/>
                </a:solidFill>
                <a:latin typeface="Times New Roman" panose="02020603050405020304" pitchFamily="18" charset="0"/>
                <a:ea typeface="Times New Roman" panose="02020603050405020304" pitchFamily="18" charset="0"/>
              </a:rPr>
              <a:t>(Đ)</a:t>
            </a:r>
            <a:endParaRPr lang="en-US" sz="2400" b="1" dirty="0">
              <a:solidFill>
                <a:srgbClr val="0070C0"/>
              </a:solidFill>
              <a:latin typeface="Times New Roman" panose="02020603050405020304" pitchFamily="18" charset="0"/>
              <a:ea typeface="Times New Roman" panose="02020603050405020304" pitchFamily="18" charset="0"/>
            </a:endParaRPr>
          </a:p>
          <a:p>
            <a:pPr>
              <a:tabLst>
                <a:tab pos="180340" algn="l"/>
              </a:tabLst>
            </a:pPr>
            <a:r>
              <a:rPr lang="en-US" sz="2400" dirty="0">
                <a:solidFill>
                  <a:srgbClr val="0070C0"/>
                </a:solidFill>
                <a:latin typeface="Times New Roman" panose="02020603050405020304" pitchFamily="18" charset="0"/>
                <a:ea typeface="Times New Roman" panose="02020603050405020304" pitchFamily="18" charset="0"/>
              </a:rPr>
              <a:t>b) Do </a:t>
            </a:r>
            <a:r>
              <a:rPr lang="en-US" sz="2400" dirty="0" err="1">
                <a:solidFill>
                  <a:srgbClr val="0070C0"/>
                </a:solidFill>
                <a:latin typeface="Times New Roman" panose="02020603050405020304" pitchFamily="18" charset="0"/>
                <a:ea typeface="Times New Roman" panose="02020603050405020304" pitchFamily="18" charset="0"/>
              </a:rPr>
              <a:t>tính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độc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hại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của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flo</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và</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việc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tách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flo</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ra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khỏi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hợp</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chất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để</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trạng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thái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tự</a:t>
            </a:r>
            <a:r>
              <a:rPr lang="en-US" sz="2400" dirty="0">
                <a:solidFill>
                  <a:srgbClr val="0070C0"/>
                </a:solidFill>
                <a:latin typeface="Times New Roman" panose="02020603050405020304" pitchFamily="18" charset="0"/>
                <a:ea typeface="Times New Roman" panose="02020603050405020304" pitchFamily="18" charset="0"/>
              </a:rPr>
              <a:t> do </a:t>
            </a:r>
            <a:r>
              <a:rPr lang="en-US" sz="2400" dirty="0" err="1">
                <a:solidFill>
                  <a:srgbClr val="0070C0"/>
                </a:solidFill>
                <a:latin typeface="Times New Roman" panose="02020603050405020304" pitchFamily="18" charset="0"/>
                <a:ea typeface="Times New Roman" panose="02020603050405020304" pitchFamily="18" charset="0"/>
              </a:rPr>
              <a:t>rất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khăn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nên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nhiều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nhà</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Hóa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học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bị</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ngộ</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độc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và</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tử</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vong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trong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quá</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trình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thí</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nghiệm</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để</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khí</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flo</a:t>
            </a:r>
            <a:r>
              <a:rPr lang="en-US" sz="2400" dirty="0" smtClean="0">
                <a:solidFill>
                  <a:srgbClr val="0070C0"/>
                </a:solidFill>
                <a:latin typeface="Times New Roman" panose="02020603050405020304" pitchFamily="18" charset="0"/>
                <a:ea typeface="Times New Roman" panose="02020603050405020304" pitchFamily="18" charset="0"/>
              </a:rPr>
              <a:t>. </a:t>
            </a:r>
            <a:r>
              <a:rPr lang="en-US" sz="2400" b="1" dirty="0">
                <a:solidFill>
                  <a:srgbClr val="0070C0"/>
                </a:solidFill>
                <a:latin typeface="Times New Roman" panose="02020603050405020304" pitchFamily="18" charset="0"/>
                <a:ea typeface="Times New Roman" panose="02020603050405020304" pitchFamily="18" charset="0"/>
              </a:rPr>
              <a:t>(Đ</a:t>
            </a:r>
            <a:r>
              <a:rPr lang="en-US" sz="2400" b="1" dirty="0" smtClean="0">
                <a:solidFill>
                  <a:srgbClr val="0070C0"/>
                </a:solidFill>
                <a:latin typeface="Times New Roman" panose="02020603050405020304" pitchFamily="18" charset="0"/>
                <a:ea typeface="Times New Roman" panose="02020603050405020304" pitchFamily="18" charset="0"/>
              </a:rPr>
              <a:t>)</a:t>
            </a:r>
            <a:endParaRPr lang="en-US" sz="2400" dirty="0">
              <a:solidFill>
                <a:srgbClr val="0070C0"/>
              </a:solidFill>
              <a:latin typeface="Times New Roman" panose="02020603050405020304" pitchFamily="18" charset="0"/>
              <a:ea typeface="Times New Roman" panose="02020603050405020304" pitchFamily="18" charset="0"/>
            </a:endParaRPr>
          </a:p>
          <a:p>
            <a:pPr>
              <a:tabLst>
                <a:tab pos="180340" algn="l"/>
              </a:tabLst>
            </a:pPr>
            <a:r>
              <a:rPr lang="en-US" sz="2400" dirty="0">
                <a:solidFill>
                  <a:srgbClr val="C00000"/>
                </a:solidFill>
                <a:latin typeface="Times New Roman" panose="02020603050405020304" pitchFamily="18" charset="0"/>
                <a:ea typeface="Times New Roman" panose="02020603050405020304" pitchFamily="18" charset="0"/>
              </a:rPr>
              <a:t>c) </a:t>
            </a:r>
            <a:r>
              <a:rPr lang="en-US" sz="2400" dirty="0" err="1">
                <a:solidFill>
                  <a:srgbClr val="C00000"/>
                </a:solidFill>
                <a:latin typeface="Times New Roman" panose="02020603050405020304" pitchFamily="18" charset="0"/>
                <a:ea typeface="Times New Roman" panose="02020603050405020304" pitchFamily="18" charset="0"/>
              </a:rPr>
              <a:t>Khi</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giáo</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sư</a:t>
            </a:r>
            <a:r>
              <a:rPr lang="en-US" sz="2400" dirty="0">
                <a:solidFill>
                  <a:srgbClr val="C00000"/>
                </a:solidFill>
                <a:latin typeface="Times New Roman" panose="02020603050405020304" pitchFamily="18" charset="0"/>
                <a:ea typeface="Times New Roman" panose="02020603050405020304" pitchFamily="18" charset="0"/>
              </a:rPr>
              <a:t> E. </a:t>
            </a:r>
            <a:r>
              <a:rPr lang="en-US" sz="2400" dirty="0" err="1">
                <a:solidFill>
                  <a:srgbClr val="C00000"/>
                </a:solidFill>
                <a:latin typeface="Times New Roman" panose="02020603050405020304" pitchFamily="18" charset="0"/>
                <a:ea typeface="Times New Roman" panose="02020603050405020304" pitchFamily="18" charset="0"/>
              </a:rPr>
              <a:t>Fremy</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trường</a:t>
            </a:r>
            <a:r>
              <a:rPr lang="en-US" sz="2400" dirty="0">
                <a:solidFill>
                  <a:srgbClr val="C00000"/>
                </a:solidFill>
                <a:latin typeface="Times New Roman" panose="02020603050405020304" pitchFamily="18" charset="0"/>
                <a:ea typeface="Times New Roman" panose="02020603050405020304" pitchFamily="18" charset="0"/>
              </a:rPr>
              <a:t> ĐH </a:t>
            </a:r>
            <a:r>
              <a:rPr lang="en-US" sz="2400" dirty="0" err="1">
                <a:solidFill>
                  <a:srgbClr val="C00000"/>
                </a:solidFill>
                <a:latin typeface="Times New Roman" panose="02020603050405020304" pitchFamily="18" charset="0"/>
                <a:ea typeface="Times New Roman" panose="02020603050405020304" pitchFamily="18" charset="0"/>
              </a:rPr>
              <a:t>bách</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khoa</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Pari</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Pháp</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điện</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phân</a:t>
            </a:r>
            <a:r>
              <a:rPr lang="en-US" sz="2400" dirty="0">
                <a:solidFill>
                  <a:srgbClr val="C00000"/>
                </a:solidFill>
                <a:latin typeface="Times New Roman" panose="02020603050405020304" pitchFamily="18" charset="0"/>
                <a:ea typeface="Times New Roman" panose="02020603050405020304" pitchFamily="18" charset="0"/>
              </a:rPr>
              <a:t> CaF</a:t>
            </a:r>
            <a:r>
              <a:rPr lang="en-US" sz="2400" baseline="-25000" dirty="0">
                <a:solidFill>
                  <a:srgbClr val="C00000"/>
                </a:solidFill>
                <a:latin typeface="Times New Roman" panose="02020603050405020304" pitchFamily="18" charset="0"/>
                <a:ea typeface="Times New Roman" panose="02020603050405020304" pitchFamily="18" charset="0"/>
              </a:rPr>
              <a:t>2</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nóng</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chảy</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đã</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thu</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được</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Canxi</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kim</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loại</a:t>
            </a:r>
            <a:r>
              <a:rPr lang="en-US" sz="2400" dirty="0">
                <a:solidFill>
                  <a:srgbClr val="C00000"/>
                </a:solidFill>
                <a:latin typeface="Times New Roman" panose="02020603050405020304" pitchFamily="18" charset="0"/>
                <a:ea typeface="Times New Roman" panose="02020603050405020304" pitchFamily="18" charset="0"/>
              </a:rPr>
              <a:t> ở </a:t>
            </a:r>
            <a:r>
              <a:rPr lang="en-US" sz="2400" dirty="0" err="1">
                <a:solidFill>
                  <a:srgbClr val="C00000"/>
                </a:solidFill>
                <a:latin typeface="Times New Roman" panose="02020603050405020304" pitchFamily="18" charset="0"/>
                <a:ea typeface="Times New Roman" panose="02020603050405020304" pitchFamily="18" charset="0"/>
              </a:rPr>
              <a:t>cực</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dương</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và</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một</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chất</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khí</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thoát</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ra</a:t>
            </a:r>
            <a:r>
              <a:rPr lang="en-US" sz="2400" dirty="0">
                <a:solidFill>
                  <a:srgbClr val="C00000"/>
                </a:solidFill>
                <a:latin typeface="Times New Roman" panose="02020603050405020304" pitchFamily="18" charset="0"/>
                <a:ea typeface="Times New Roman" panose="02020603050405020304" pitchFamily="18" charset="0"/>
              </a:rPr>
              <a:t> ở </a:t>
            </a:r>
            <a:r>
              <a:rPr lang="en-US" sz="2400" dirty="0" err="1">
                <a:solidFill>
                  <a:srgbClr val="C00000"/>
                </a:solidFill>
                <a:latin typeface="Times New Roman" panose="02020603050405020304" pitchFamily="18" charset="0"/>
                <a:ea typeface="Times New Roman" panose="02020603050405020304" pitchFamily="18" charset="0"/>
              </a:rPr>
              <a:t>cực</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âm</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đó</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là</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khí</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flo</a:t>
            </a:r>
            <a:r>
              <a:rPr lang="en-US" sz="2400" dirty="0" smtClean="0">
                <a:solidFill>
                  <a:srgbClr val="C00000"/>
                </a:solidFill>
                <a:latin typeface="Times New Roman" panose="02020603050405020304" pitchFamily="18" charset="0"/>
                <a:ea typeface="Times New Roman" panose="02020603050405020304" pitchFamily="18" charset="0"/>
              </a:rPr>
              <a:t>. (</a:t>
            </a:r>
            <a:r>
              <a:rPr lang="en-US" sz="2400" b="1" dirty="0" smtClean="0">
                <a:solidFill>
                  <a:srgbClr val="C00000"/>
                </a:solidFill>
                <a:latin typeface="Times New Roman" panose="02020603050405020304" pitchFamily="18" charset="0"/>
                <a:ea typeface="Times New Roman" panose="02020603050405020304" pitchFamily="18" charset="0"/>
              </a:rPr>
              <a:t>S</a:t>
            </a:r>
            <a:r>
              <a:rPr lang="en-US" sz="2400" dirty="0" smtClean="0">
                <a:solidFill>
                  <a:srgbClr val="C00000"/>
                </a:solidFill>
                <a:latin typeface="Times New Roman" panose="02020603050405020304" pitchFamily="18" charset="0"/>
                <a:ea typeface="Times New Roman" panose="02020603050405020304" pitchFamily="18" charset="0"/>
              </a:rPr>
              <a:t>)</a:t>
            </a:r>
            <a:endParaRPr lang="en-US" sz="2400" dirty="0">
              <a:solidFill>
                <a:srgbClr val="C00000"/>
              </a:solidFill>
              <a:latin typeface="Times New Roman" panose="02020603050405020304" pitchFamily="18" charset="0"/>
              <a:ea typeface="Times New Roman" panose="02020603050405020304" pitchFamily="18" charset="0"/>
            </a:endParaRPr>
          </a:p>
          <a:p>
            <a:pPr>
              <a:tabLst>
                <a:tab pos="180340" algn="l"/>
              </a:tabLst>
            </a:pPr>
            <a:r>
              <a:rPr lang="en-US" sz="2400" dirty="0">
                <a:solidFill>
                  <a:srgbClr val="0070C0"/>
                </a:solidFill>
                <a:latin typeface="Times New Roman" panose="02020603050405020304" pitchFamily="18" charset="0"/>
                <a:ea typeface="Times New Roman" panose="02020603050405020304" pitchFamily="18" charset="0"/>
              </a:rPr>
              <a:t>d) </a:t>
            </a:r>
            <a:r>
              <a:rPr lang="en-US" sz="2400" dirty="0" err="1">
                <a:solidFill>
                  <a:srgbClr val="0070C0"/>
                </a:solidFill>
                <a:latin typeface="Times New Roman" panose="02020603050405020304" pitchFamily="18" charset="0"/>
                <a:ea typeface="Times New Roman" panose="02020603050405020304" pitchFamily="18" charset="0"/>
              </a:rPr>
              <a:t>Đến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năm</a:t>
            </a:r>
            <a:r>
              <a:rPr lang="en-US" sz="2400" dirty="0">
                <a:solidFill>
                  <a:srgbClr val="0070C0"/>
                </a:solidFill>
                <a:latin typeface="Times New Roman" panose="02020603050405020304" pitchFamily="18" charset="0"/>
                <a:ea typeface="Times New Roman" panose="02020603050405020304" pitchFamily="18" charset="0"/>
              </a:rPr>
              <a:t> 1869, </a:t>
            </a:r>
            <a:r>
              <a:rPr lang="en-US" sz="2400" dirty="0" err="1">
                <a:solidFill>
                  <a:srgbClr val="0070C0"/>
                </a:solidFill>
                <a:latin typeface="Times New Roman" panose="02020603050405020304" pitchFamily="18" charset="0"/>
                <a:ea typeface="Times New Roman" panose="02020603050405020304" pitchFamily="18" charset="0"/>
              </a:rPr>
              <a:t>nhà</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hóa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học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Anh</a:t>
            </a:r>
            <a:r>
              <a:rPr lang="en-US" sz="2400" dirty="0">
                <a:solidFill>
                  <a:srgbClr val="0070C0"/>
                </a:solidFill>
                <a:latin typeface="Times New Roman" panose="02020603050405020304" pitchFamily="18" charset="0"/>
                <a:ea typeface="Times New Roman" panose="02020603050405020304" pitchFamily="18" charset="0"/>
              </a:rPr>
              <a:t> (G. Gore) </a:t>
            </a:r>
            <a:r>
              <a:rPr lang="en-US" sz="2400" dirty="0" err="1">
                <a:solidFill>
                  <a:srgbClr val="0070C0"/>
                </a:solidFill>
                <a:latin typeface="Times New Roman" panose="02020603050405020304" pitchFamily="18" charset="0"/>
                <a:ea typeface="Times New Roman" panose="02020603050405020304" pitchFamily="18" charset="0"/>
              </a:rPr>
              <a:t>đã</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được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một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lượng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rất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ít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flo</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nhưng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đã</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nổ</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mạnh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tác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dụng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với</a:t>
            </a:r>
            <a:r>
              <a:rPr lang="en-US" sz="2400" dirty="0">
                <a:solidFill>
                  <a:srgbClr val="0070C0"/>
                </a:solidFill>
                <a:latin typeface="Times New Roman" panose="02020603050405020304" pitchFamily="18" charset="0"/>
                <a:ea typeface="Times New Roman" panose="02020603050405020304" pitchFamily="18" charset="0"/>
              </a:rPr>
              <a:t> hydro</a:t>
            </a:r>
            <a:r>
              <a:rPr lang="en-US" sz="2400" dirty="0" smtClean="0">
                <a:solidFill>
                  <a:srgbClr val="0070C0"/>
                </a:solidFill>
                <a:latin typeface="Times New Roman" panose="02020603050405020304" pitchFamily="18" charset="0"/>
                <a:ea typeface="Times New Roman" panose="02020603050405020304" pitchFamily="18" charset="0"/>
              </a:rPr>
              <a:t>. </a:t>
            </a:r>
            <a:r>
              <a:rPr lang="en-US" sz="2400" b="1" dirty="0">
                <a:solidFill>
                  <a:srgbClr val="0070C0"/>
                </a:solidFill>
                <a:latin typeface="Times New Roman" panose="02020603050405020304" pitchFamily="18" charset="0"/>
                <a:ea typeface="Times New Roman" panose="02020603050405020304" pitchFamily="18" charset="0"/>
              </a:rPr>
              <a:t>(Đ)</a:t>
            </a:r>
          </a:p>
          <a:p>
            <a:pPr>
              <a:tabLst>
                <a:tab pos="180340" algn="l"/>
              </a:tabLst>
            </a:pPr>
            <a:endParaRPr lang="en-US" sz="2400" dirty="0">
              <a:solidFill>
                <a:srgbClr val="0070C0"/>
              </a:solidFill>
              <a:latin typeface="Times New Roman" panose="02020603050405020304" pitchFamily="18" charset="0"/>
              <a:ea typeface="Times New Roman" panose="02020603050405020304" pitchFamily="18" charset="0"/>
            </a:endParaRPr>
          </a:p>
        </p:txBody>
      </p:sp>
      <p:sp>
        <p:nvSpPr>
          <p:cNvPr id="8" name="Left Arrow 7">
            <a:hlinkClick r:id="rId2" action="ppaction://hlinksldjump"/>
          </p:cNvPr>
          <p:cNvSpPr/>
          <p:nvPr/>
        </p:nvSpPr>
        <p:spPr>
          <a:xfrm>
            <a:off x="11185236" y="6336145"/>
            <a:ext cx="771959" cy="401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ình ảnh Hoa Màu Vàng Hoa Ly Hoa đỏ Hoa PNG , Hoa Huệ, Hoa Màu Vàng, Hoa  Huệ PNG miễn phí tải tập tin PSDComment và Vecto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881" y="157756"/>
            <a:ext cx="11694695" cy="6700244"/>
          </a:xfrm>
          <a:prstGeom prst="rect">
            <a:avLst/>
          </a:prstGeom>
          <a:noFill/>
          <a:ln>
            <a:noFill/>
          </a:ln>
        </p:spPr>
      </p:pic>
    </p:spTree>
    <p:extLst>
      <p:ext uri="{BB962C8B-B14F-4D97-AF65-F5344CB8AC3E}">
        <p14:creationId xmlns:p14="http://schemas.microsoft.com/office/powerpoint/2010/main" val="407212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3" presetClass="exit" presetSubtype="10" fill="hold" nodeType="afterEffect">
                                  <p:stCondLst>
                                    <p:cond delay="0"/>
                                  </p:stCondLst>
                                  <p:childTnLst>
                                    <p:animEffect transition="out" filter="blinds(horizontal)">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0"/>
          <p:cNvSpPr>
            <a:spLocks noChangeArrowheads="1"/>
          </p:cNvSpPr>
          <p:nvPr/>
        </p:nvSpPr>
        <p:spPr bwMode="auto">
          <a:xfrm>
            <a:off x="1666726" y="2726883"/>
            <a:ext cx="98149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TextBox 26"/>
          <p:cNvSpPr txBox="1"/>
          <p:nvPr/>
        </p:nvSpPr>
        <p:spPr>
          <a:xfrm>
            <a:off x="1225304" y="4932657"/>
            <a:ext cx="610257"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A.</a:t>
            </a:r>
            <a:endParaRPr lang="en-US" sz="2000" b="1" dirty="0">
              <a:latin typeface="Times New Roman" panose="02020603050405020304" pitchFamily="18" charset="0"/>
              <a:cs typeface="Times New Roman" panose="02020603050405020304" pitchFamily="18" charset="0"/>
            </a:endParaRPr>
          </a:p>
        </p:txBody>
      </p:sp>
      <p:sp>
        <p:nvSpPr>
          <p:cNvPr id="28" name="Rectangle 22"/>
          <p:cNvSpPr>
            <a:spLocks noChangeArrowheads="1"/>
          </p:cNvSpPr>
          <p:nvPr/>
        </p:nvSpPr>
        <p:spPr bwMode="auto">
          <a:xfrm>
            <a:off x="6770255" y="3280880"/>
            <a:ext cx="189480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0" name="TextBox 29"/>
          <p:cNvSpPr txBox="1"/>
          <p:nvPr/>
        </p:nvSpPr>
        <p:spPr>
          <a:xfrm>
            <a:off x="1233589" y="5343878"/>
            <a:ext cx="433137" cy="406124"/>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B</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1" name="Rectangle 24"/>
          <p:cNvSpPr>
            <a:spLocks noChangeArrowheads="1"/>
          </p:cNvSpPr>
          <p:nvPr/>
        </p:nvSpPr>
        <p:spPr bwMode="auto">
          <a:xfrm>
            <a:off x="1350474" y="3908831"/>
            <a:ext cx="13037687" cy="5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3" name="TextBox 32"/>
          <p:cNvSpPr txBox="1"/>
          <p:nvPr/>
        </p:nvSpPr>
        <p:spPr>
          <a:xfrm>
            <a:off x="1225304" y="5761113"/>
            <a:ext cx="434734" cy="400110"/>
          </a:xfrm>
          <a:prstGeom prst="rect">
            <a:avLst/>
          </a:prstGeom>
          <a:noFill/>
        </p:spPr>
        <p:txBody>
          <a:bodyPr wrap="none" rtlCol="0">
            <a:spAutoFit/>
          </a:bodyPr>
          <a:lstStyle/>
          <a:p>
            <a:r>
              <a:rPr lang="en-US" sz="2000" b="1" dirty="0" smtClean="0">
                <a:solidFill>
                  <a:srgbClr val="C00000"/>
                </a:solidFill>
                <a:latin typeface="Times New Roman" panose="02020603050405020304" pitchFamily="18" charset="0"/>
                <a:cs typeface="Times New Roman" panose="02020603050405020304" pitchFamily="18" charset="0"/>
              </a:rPr>
              <a:t>C</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1233589" y="6172334"/>
            <a:ext cx="434734"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D</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35" name="Rectangle 26"/>
          <p:cNvSpPr>
            <a:spLocks noChangeArrowheads="1"/>
          </p:cNvSpPr>
          <p:nvPr/>
        </p:nvSpPr>
        <p:spPr bwMode="auto">
          <a:xfrm>
            <a:off x="6580617" y="3964145"/>
            <a:ext cx="14585678" cy="5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p:nvPr/>
        </p:nvSpPr>
        <p:spPr>
          <a:xfrm>
            <a:off x="728312" y="417336"/>
            <a:ext cx="11463688" cy="4154984"/>
          </a:xfrm>
          <a:prstGeom prst="rect">
            <a:avLst/>
          </a:prstGeom>
        </p:spPr>
        <p:txBody>
          <a:bodyPr wrap="square">
            <a:spAutoFit/>
          </a:bodyPr>
          <a:lstStyle/>
          <a:p>
            <a:pPr marR="0" lvl="0">
              <a:spcBef>
                <a:spcPts val="0"/>
              </a:spcBef>
              <a:spcAft>
                <a:spcPts val="0"/>
              </a:spcAft>
              <a:tabLst>
                <a:tab pos="180340" algn="l"/>
              </a:tabLst>
            </a:pPr>
            <a:r>
              <a:rPr lang="en-US" sz="2400" b="1" dirty="0" smtClean="0">
                <a:latin typeface="Times New Roman" panose="02020603050405020304" pitchFamily="18" charset="0"/>
                <a:ea typeface="Times New Roman" panose="02020603050405020304" pitchFamily="18" charset="0"/>
              </a:rPr>
              <a:t>II. </a:t>
            </a:r>
            <a:r>
              <a:rPr lang="en-US" sz="2400" b="1" dirty="0" err="1" smtClean="0">
                <a:latin typeface="Times New Roman" panose="02020603050405020304" pitchFamily="18" charset="0"/>
                <a:ea typeface="Times New Roman" panose="02020603050405020304" pitchFamily="18" charset="0"/>
              </a:rPr>
              <a:t>Bộ</a:t>
            </a:r>
            <a:r>
              <a:rPr lang="en-US" sz="2400" b="1" dirty="0" smtClean="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màu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lục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Clo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Trang</a:t>
            </a:r>
            <a:r>
              <a:rPr lang="en-US" sz="2400" b="1" dirty="0">
                <a:latin typeface="Times New Roman" panose="02020603050405020304" pitchFamily="18" charset="0"/>
                <a:ea typeface="Times New Roman" panose="02020603050405020304" pitchFamily="18" charset="0"/>
              </a:rPr>
              <a:t> 67- 71)</a:t>
            </a:r>
            <a:endParaRPr lang="en-US" sz="2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80340" algn="l"/>
              </a:tabLs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chọn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1. </a:t>
            </a:r>
            <a:r>
              <a:rPr lang="en-US" sz="2400" dirty="0" err="1">
                <a:latin typeface="Times New Roman" panose="02020603050405020304" pitchFamily="18" charset="0"/>
                <a:ea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rPr>
              <a:t>Lạp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Chloros</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Hủy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hoại</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tím</a:t>
            </a:r>
            <a:r>
              <a:rPr lang="en-US" sz="2400" dirty="0">
                <a:latin typeface="Times New Roman" panose="02020603050405020304" pitchFamily="18" charset="0"/>
                <a:ea typeface="Times New Roman" panose="02020603050405020304" pitchFamily="18" charset="0"/>
              </a:rPr>
              <a:t>                      </a:t>
            </a:r>
            <a:r>
              <a:rPr lang="en-US" sz="2400" dirty="0" smtClean="0">
                <a:solidFill>
                  <a:srgbClr val="C00000"/>
                </a:solidFill>
                <a:latin typeface="Times New Roman" panose="02020603050405020304" pitchFamily="18" charset="0"/>
                <a:ea typeface="Times New Roman" panose="02020603050405020304" pitchFamily="18" charset="0"/>
              </a:rPr>
              <a:t>C</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Vàng</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lục</a:t>
            </a:r>
            <a:r>
              <a:rPr lang="en-US" sz="2400" dirty="0">
                <a:solidFill>
                  <a:srgbClr val="C00000"/>
                </a:solidFill>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D</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mặn</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NaCl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hydochloric</a:t>
            </a:r>
            <a:r>
              <a:rPr lang="en-US" sz="2400" dirty="0">
                <a:latin typeface="Times New Roman" panose="02020603050405020304" pitchFamily="18" charset="0"/>
                <a:ea typeface="Times New Roman" panose="02020603050405020304" pitchFamily="18" charset="0"/>
              </a:rPr>
              <a:t> acid (</a:t>
            </a:r>
            <a:r>
              <a:rPr lang="en-US" sz="2400" dirty="0" err="1">
                <a:latin typeface="Times New Roman" panose="02020603050405020304" pitchFamily="18" charset="0"/>
                <a:ea typeface="Times New Roman" panose="02020603050405020304" pitchFamily="18" charset="0"/>
              </a:rPr>
              <a:t>HCl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a:t>
            </a:r>
          </a:p>
          <a:p>
            <a:pPr marL="1143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hòa</a:t>
            </a:r>
            <a:r>
              <a:rPr lang="en-US" sz="2400" dirty="0">
                <a:latin typeface="Times New Roman" panose="02020603050405020304" pitchFamily="18" charset="0"/>
                <a:ea typeface="Times New Roman" panose="02020603050405020304" pitchFamily="18" charset="0"/>
              </a:rPr>
              <a:t>.   </a:t>
            </a:r>
            <a:r>
              <a:rPr lang="en-US" sz="2400" b="1" dirty="0" smtClean="0">
                <a:solidFill>
                  <a:srgbClr val="C00000"/>
                </a:solidFill>
                <a:latin typeface="Times New Roman" panose="02020603050405020304" pitchFamily="18" charset="0"/>
                <a:ea typeface="Times New Roman" panose="02020603050405020304" pitchFamily="18" charset="0"/>
              </a:rPr>
              <a:t>B</a:t>
            </a:r>
            <a:r>
              <a:rPr lang="en-US" sz="2400" b="1" dirty="0">
                <a:solidFill>
                  <a:srgbClr val="C00000"/>
                </a:solidFill>
                <a:latin typeface="Times New Roman" panose="02020603050405020304" pitchFamily="18" charset="0"/>
                <a:ea typeface="Times New Roman" panose="02020603050405020304" pitchFamily="18" charset="0"/>
              </a:rPr>
              <a:t>.</a:t>
            </a:r>
            <a:r>
              <a:rPr lang="en-US" sz="2400" dirty="0">
                <a:solidFill>
                  <a:srgbClr val="C00000"/>
                </a:solidFill>
                <a:latin typeface="Times New Roman" panose="02020603050405020304" pitchFamily="18" charset="0"/>
                <a:ea typeface="Times New Roman" panose="02020603050405020304" pitchFamily="18" charset="0"/>
              </a:rPr>
              <a:t> Cho </a:t>
            </a:r>
            <a:r>
              <a:rPr lang="en-US" sz="2400" dirty="0" err="1">
                <a:solidFill>
                  <a:srgbClr val="C00000"/>
                </a:solidFill>
                <a:latin typeface="Times New Roman" panose="02020603050405020304" pitchFamily="18" charset="0"/>
                <a:ea typeface="Times New Roman" panose="02020603050405020304" pitchFamily="18" charset="0"/>
              </a:rPr>
              <a:t>sunfuric</a:t>
            </a:r>
            <a:r>
              <a:rPr lang="en-US" sz="2400" dirty="0">
                <a:solidFill>
                  <a:srgbClr val="C00000"/>
                </a:solidFill>
                <a:latin typeface="Times New Roman" panose="02020603050405020304" pitchFamily="18" charset="0"/>
                <a:ea typeface="Times New Roman" panose="02020603050405020304" pitchFamily="18" charset="0"/>
              </a:rPr>
              <a:t> acid </a:t>
            </a:r>
            <a:r>
              <a:rPr lang="en-US" sz="2400" dirty="0" err="1">
                <a:solidFill>
                  <a:srgbClr val="C00000"/>
                </a:solidFill>
                <a:latin typeface="Times New Roman" panose="02020603050405020304" pitchFamily="18" charset="0"/>
                <a:ea typeface="Times New Roman" panose="02020603050405020304" pitchFamily="18" charset="0"/>
              </a:rPr>
              <a:t>đặc</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tác</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dụng</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lên</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muối</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ăn</a:t>
            </a:r>
            <a:r>
              <a:rPr lang="en-US" sz="2400" dirty="0">
                <a:solidFill>
                  <a:srgbClr val="C00000"/>
                </a:solidFill>
                <a:latin typeface="Times New Roman" panose="02020603050405020304" pitchFamily="18" charset="0"/>
                <a:ea typeface="Times New Roman" panose="02020603050405020304" pitchFamily="18" charset="0"/>
              </a:rPr>
              <a:t>.</a:t>
            </a:r>
          </a:p>
          <a:p>
            <a:pPr marL="1143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C.</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hydro.         </a:t>
            </a:r>
            <a:r>
              <a:rPr lang="en-US" sz="2400" b="1" dirty="0" smtClean="0">
                <a:latin typeface="Times New Roman" panose="02020603050405020304" pitchFamily="18" charset="0"/>
                <a:ea typeface="Times New Roman" panose="02020603050405020304" pitchFamily="18" charset="0"/>
              </a:rPr>
              <a:t>D</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3.</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Sile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acid </a:t>
            </a:r>
            <a:r>
              <a:rPr lang="en-US" sz="2400" dirty="0" err="1">
                <a:latin typeface="Times New Roman" panose="02020603050405020304" pitchFamily="18" charset="0"/>
                <a:ea typeface="Times New Roman" panose="02020603050405020304" pitchFamily="18" charset="0"/>
              </a:rPr>
              <a:t>HCl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Piroluzit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trình</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a:t>
            </a:r>
          </a:p>
        </p:txBody>
      </p:sp>
      <p:graphicFrame>
        <p:nvGraphicFramePr>
          <p:cNvPr id="9" name="Object 8"/>
          <p:cNvGraphicFramePr>
            <a:graphicFrameLocks noChangeAspect="1"/>
          </p:cNvGraphicFramePr>
          <p:nvPr/>
        </p:nvGraphicFramePr>
        <p:xfrm>
          <a:off x="1660038" y="4901915"/>
          <a:ext cx="9932478" cy="473426"/>
        </p:xfrm>
        <a:graphic>
          <a:graphicData uri="http://schemas.openxmlformats.org/presentationml/2006/ole">
            <mc:AlternateContent xmlns:mc="http://schemas.openxmlformats.org/markup-compatibility/2006">
              <mc:Choice xmlns:v="urn:schemas-microsoft-com:vml" Requires="v">
                <p:oleObj spid="_x0000_s6178" name="Equation" r:id="rId3" imgW="4996093" imgH="237836" progId="Equation.DSMT4">
                  <p:embed/>
                </p:oleObj>
              </mc:Choice>
              <mc:Fallback>
                <p:oleObj name="Equation" r:id="rId3" imgW="4996093" imgH="237836" progId="Equation.DSMT4">
                  <p:embed/>
                  <p:pic>
                    <p:nvPicPr>
                      <p:cNvPr id="9" name="Object 8"/>
                      <p:cNvPicPr/>
                      <p:nvPr/>
                    </p:nvPicPr>
                    <p:blipFill>
                      <a:blip r:embed="rId4"/>
                      <a:stretch>
                        <a:fillRect/>
                      </a:stretch>
                    </p:blipFill>
                    <p:spPr>
                      <a:xfrm>
                        <a:off x="1660038" y="4901915"/>
                        <a:ext cx="9932478" cy="473426"/>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1667663" y="5332767"/>
          <a:ext cx="4961958" cy="443560"/>
        </p:xfrm>
        <a:graphic>
          <a:graphicData uri="http://schemas.openxmlformats.org/presentationml/2006/ole">
            <mc:AlternateContent xmlns:mc="http://schemas.openxmlformats.org/markup-compatibility/2006">
              <mc:Choice xmlns:v="urn:schemas-microsoft-com:vml" Requires="v">
                <p:oleObj spid="_x0000_s6179" name="Equation" r:id="rId5" imgW="2664391" imgH="237836" progId="Equation.DSMT4">
                  <p:embed/>
                </p:oleObj>
              </mc:Choice>
              <mc:Fallback>
                <p:oleObj name="Equation" r:id="rId5" imgW="2664391" imgH="237836" progId="Equation.DSMT4">
                  <p:embed/>
                  <p:pic>
                    <p:nvPicPr>
                      <p:cNvPr id="10" name="Object 9"/>
                      <p:cNvPicPr/>
                      <p:nvPr/>
                    </p:nvPicPr>
                    <p:blipFill>
                      <a:blip r:embed="rId6"/>
                      <a:stretch>
                        <a:fillRect/>
                      </a:stretch>
                    </p:blipFill>
                    <p:spPr>
                      <a:xfrm>
                        <a:off x="1667663" y="5332767"/>
                        <a:ext cx="4961958" cy="443560"/>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1666726" y="5801474"/>
          <a:ext cx="4971396" cy="410633"/>
        </p:xfrm>
        <a:graphic>
          <a:graphicData uri="http://schemas.openxmlformats.org/presentationml/2006/ole">
            <mc:AlternateContent xmlns:mc="http://schemas.openxmlformats.org/markup-compatibility/2006">
              <mc:Choice xmlns:v="urn:schemas-microsoft-com:vml" Requires="v">
                <p:oleObj spid="_x0000_s6180" name="Equation" r:id="rId7" imgW="2883426" imgH="237836" progId="Equation.DSMT4">
                  <p:embed/>
                </p:oleObj>
              </mc:Choice>
              <mc:Fallback>
                <p:oleObj name="Equation" r:id="rId7" imgW="2883426" imgH="237836" progId="Equation.DSMT4">
                  <p:embed/>
                  <p:pic>
                    <p:nvPicPr>
                      <p:cNvPr id="11" name="Object 10"/>
                      <p:cNvPicPr/>
                      <p:nvPr/>
                    </p:nvPicPr>
                    <p:blipFill>
                      <a:blip r:embed="rId8"/>
                      <a:stretch>
                        <a:fillRect/>
                      </a:stretch>
                    </p:blipFill>
                    <p:spPr>
                      <a:xfrm>
                        <a:off x="1666726" y="5801474"/>
                        <a:ext cx="4971396" cy="410633"/>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1660037" y="6165316"/>
          <a:ext cx="6650128" cy="472924"/>
        </p:xfrm>
        <a:graphic>
          <a:graphicData uri="http://schemas.openxmlformats.org/presentationml/2006/ole">
            <mc:AlternateContent xmlns:mc="http://schemas.openxmlformats.org/markup-compatibility/2006">
              <mc:Choice xmlns:v="urn:schemas-microsoft-com:vml" Requires="v">
                <p:oleObj spid="_x0000_s6181" name="Equation" r:id="rId9" imgW="3616062" imgH="256906" progId="Equation.DSMT4">
                  <p:embed/>
                </p:oleObj>
              </mc:Choice>
              <mc:Fallback>
                <p:oleObj name="Equation" r:id="rId9" imgW="3616062" imgH="256906" progId="Equation.DSMT4">
                  <p:embed/>
                  <p:pic>
                    <p:nvPicPr>
                      <p:cNvPr id="12" name="Object 11"/>
                      <p:cNvPicPr/>
                      <p:nvPr/>
                    </p:nvPicPr>
                    <p:blipFill>
                      <a:blip r:embed="rId10"/>
                      <a:stretch>
                        <a:fillRect/>
                      </a:stretch>
                    </p:blipFill>
                    <p:spPr>
                      <a:xfrm>
                        <a:off x="1660037" y="6165316"/>
                        <a:ext cx="6650128" cy="472924"/>
                      </a:xfrm>
                      <a:prstGeom prst="rect">
                        <a:avLst/>
                      </a:prstGeom>
                    </p:spPr>
                  </p:pic>
                </p:oleObj>
              </mc:Fallback>
            </mc:AlternateContent>
          </a:graphicData>
        </a:graphic>
      </p:graphicFrame>
      <p:pic>
        <p:nvPicPr>
          <p:cNvPr id="16" name="Picture 15" descr="Những Bí Mật Tạo Nên Sức Hút Riêng ở Hoa Ly Vàng – Hoàng Yến Group"/>
          <p:cNvPicPr/>
          <p:nvPr/>
        </p:nvPicPr>
        <p:blipFill>
          <a:blip r:embed="rId11">
            <a:extLst>
              <a:ext uri="{28A0092B-C50C-407E-A947-70E740481C1C}">
                <a14:useLocalDpi xmlns:a14="http://schemas.microsoft.com/office/drawing/2010/main" val="0"/>
              </a:ext>
            </a:extLst>
          </a:blip>
          <a:srcRect/>
          <a:stretch>
            <a:fillRect/>
          </a:stretch>
        </p:blipFill>
        <p:spPr bwMode="auto">
          <a:xfrm>
            <a:off x="163629" y="0"/>
            <a:ext cx="12028371" cy="7084194"/>
          </a:xfrm>
          <a:prstGeom prst="rect">
            <a:avLst/>
          </a:prstGeom>
          <a:noFill/>
          <a:ln>
            <a:noFill/>
          </a:ln>
        </p:spPr>
      </p:pic>
    </p:spTree>
    <p:extLst>
      <p:ext uri="{BB962C8B-B14F-4D97-AF65-F5344CB8AC3E}">
        <p14:creationId xmlns:p14="http://schemas.microsoft.com/office/powerpoint/2010/main" val="408831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3" presetClass="exit" presetSubtype="10" fill="hold" nodeType="afterEffect">
                                  <p:stCondLst>
                                    <p:cond delay="0"/>
                                  </p:stCondLst>
                                  <p:childTnLst>
                                    <p:animEffect transition="out" filter="blinds(horizontal)">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1000"/>
                            </p:stCondLst>
                            <p:childTnLst>
                              <p:par>
                                <p:cTn id="13" presetID="3" presetClass="exit" presetSubtype="10" fill="hold" nodeType="afterEffect">
                                  <p:stCondLst>
                                    <p:cond delay="0"/>
                                  </p:stCondLst>
                                  <p:childTnLst>
                                    <p:animEffect transition="out" filter="blinds(horizontal)">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par>
                          <p:cTn id="16" fill="hold">
                            <p:stCondLst>
                              <p:cond delay="1500"/>
                            </p:stCondLst>
                            <p:childTnLst>
                              <p:par>
                                <p:cTn id="17" presetID="3" presetClass="exit" presetSubtype="10" fill="hold" nodeType="afterEffect">
                                  <p:stCondLst>
                                    <p:cond delay="0"/>
                                  </p:stCondLst>
                                  <p:childTnLst>
                                    <p:animEffect transition="out" filter="blinds(horizontal)">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8" y="4637309"/>
            <a:ext cx="10387012" cy="2220691"/>
          </a:xfrm>
        </p:spPr>
        <p:txBody>
          <a:bodyPr>
            <a:normAutofit/>
          </a:bodyPr>
          <a:lstStyle/>
          <a:p>
            <a:r>
              <a:rPr lang="en-US" sz="2700" dirty="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Trắc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nghiệm</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trả</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lời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ngắn</a:t>
            </a: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dirty="0"/>
              <a:t/>
            </a:r>
            <a:br>
              <a:rPr lang="en-US" dirty="0"/>
            </a:br>
            <a:endParaRPr lang="en-US" dirty="0"/>
          </a:p>
        </p:txBody>
      </p:sp>
      <p:sp>
        <p:nvSpPr>
          <p:cNvPr id="5" name="TextBox 4"/>
          <p:cNvSpPr txBox="1"/>
          <p:nvPr/>
        </p:nvSpPr>
        <p:spPr>
          <a:xfrm>
            <a:off x="2475346" y="203200"/>
            <a:ext cx="6724072" cy="738664"/>
          </a:xfrm>
          <a:prstGeom prst="rect">
            <a:avLst/>
          </a:prstGeom>
          <a:noFill/>
        </p:spPr>
        <p:txBody>
          <a:bodyPr wrap="square" rtlCol="0">
            <a:spAutoFit/>
          </a:bodyPr>
          <a:lstStyle/>
          <a:p>
            <a:pPr lvl="0"/>
            <a:r>
              <a:rPr lang="en-US" sz="2400" b="1" dirty="0" err="1">
                <a:latin typeface="Times New Roman" panose="02020603050405020304" pitchFamily="18" charset="0"/>
                <a:ea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màu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lục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nhạt</a:t>
            </a:r>
            <a:r>
              <a:rPr lang="en-US" sz="2400" b="1"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a:t>
            </a:r>
            <a:r>
              <a:rPr lang="en-US" sz="2400" b="1" dirty="0" err="1" smtClean="0">
                <a:latin typeface="Times New Roman" panose="02020603050405020304" pitchFamily="18" charset="0"/>
                <a:ea typeface="Times New Roman" panose="02020603050405020304" pitchFamily="18" charset="0"/>
              </a:rPr>
              <a:t>Clo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Trang</a:t>
            </a:r>
            <a:r>
              <a:rPr lang="en-US" sz="2400" b="1"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67- 71)</a:t>
            </a:r>
            <a:endParaRPr lang="en-US" sz="2400" dirty="0">
              <a:latin typeface="Times New Roman" panose="02020603050405020304" pitchFamily="18" charset="0"/>
              <a:ea typeface="Times New Roman" panose="02020603050405020304" pitchFamily="18" charset="0"/>
            </a:endParaRPr>
          </a:p>
          <a:p>
            <a:endParaRPr lang="en-US" dirty="0"/>
          </a:p>
        </p:txBody>
      </p:sp>
      <p:sp>
        <p:nvSpPr>
          <p:cNvPr id="7" name="Rectangle 6"/>
          <p:cNvSpPr/>
          <p:nvPr/>
        </p:nvSpPr>
        <p:spPr>
          <a:xfrm>
            <a:off x="868702" y="581523"/>
            <a:ext cx="11309684" cy="4524315"/>
          </a:xfrm>
          <a:prstGeom prst="rect">
            <a:avLst/>
          </a:prstGeom>
        </p:spPr>
        <p:txBody>
          <a:bodyPr wrap="square">
            <a:spAutoFit/>
          </a:bodyPr>
          <a:lstStyle/>
          <a:p>
            <a:pPr>
              <a:tabLst>
                <a:tab pos="180340" algn="l"/>
              </a:tabLs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đúng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sai</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dirty="0" err="1" smtClean="0">
                <a:latin typeface="Times New Roman" panose="02020603050405020304" pitchFamily="18" charset="0"/>
                <a:ea typeface="Times New Roman" panose="02020603050405020304" pitchFamily="18" charset="0"/>
              </a:rPr>
              <a:t>Clo</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lớn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tẩy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solidFill>
                  <a:srgbClr val="0070C0"/>
                </a:solidFill>
                <a:latin typeface="Times New Roman" panose="02020603050405020304" pitchFamily="18" charset="0"/>
                <a:ea typeface="Times New Roman" panose="02020603050405020304" pitchFamily="18" charset="0"/>
              </a:rPr>
              <a:t>a) </a:t>
            </a:r>
            <a:r>
              <a:rPr lang="en-US" sz="2400" dirty="0" err="1">
                <a:solidFill>
                  <a:srgbClr val="0070C0"/>
                </a:solidFill>
                <a:latin typeface="Times New Roman" panose="02020603050405020304" pitchFamily="18" charset="0"/>
                <a:ea typeface="Times New Roman" panose="02020603050405020304" pitchFamily="18" charset="0"/>
              </a:rPr>
              <a:t>Nếu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dùng</a:t>
            </a:r>
            <a:r>
              <a:rPr lang="en-US" sz="2400" dirty="0">
                <a:solidFill>
                  <a:srgbClr val="0070C0"/>
                </a:solidFill>
                <a:latin typeface="Times New Roman" panose="02020603050405020304" pitchFamily="18" charset="0"/>
                <a:ea typeface="Times New Roman" panose="02020603050405020304" pitchFamily="18" charset="0"/>
              </a:rPr>
              <a:t> acid </a:t>
            </a:r>
            <a:r>
              <a:rPr lang="en-US" sz="2400" dirty="0" err="1">
                <a:solidFill>
                  <a:srgbClr val="0070C0"/>
                </a:solidFill>
                <a:latin typeface="Times New Roman" panose="02020603050405020304" pitchFamily="18" charset="0"/>
                <a:ea typeface="Times New Roman" panose="02020603050405020304" pitchFamily="18" charset="0"/>
              </a:rPr>
              <a:t>HCl</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tác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dụng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lên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khoáng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vật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Piroluzit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thì</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khoáng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này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rất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đắt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tiền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chỉ</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dùng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trong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các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phòng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thí</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nghiệm</a:t>
            </a:r>
            <a:r>
              <a:rPr lang="en-US" sz="2400" dirty="0" smtClean="0">
                <a:solidFill>
                  <a:srgbClr val="0070C0"/>
                </a:solidFill>
                <a:latin typeface="Times New Roman" panose="02020603050405020304" pitchFamily="18" charset="0"/>
                <a:ea typeface="Times New Roman" panose="02020603050405020304" pitchFamily="18" charset="0"/>
              </a:rPr>
              <a:t>. </a:t>
            </a:r>
            <a:r>
              <a:rPr lang="en-US" sz="2400" b="1" dirty="0" smtClean="0">
                <a:solidFill>
                  <a:srgbClr val="0070C0"/>
                </a:solidFill>
                <a:latin typeface="Times New Roman" panose="02020603050405020304" pitchFamily="18" charset="0"/>
                <a:ea typeface="Times New Roman" panose="02020603050405020304" pitchFamily="18" charset="0"/>
              </a:rPr>
              <a:t>(Đ)</a:t>
            </a:r>
            <a:endParaRPr lang="en-US" sz="2400" b="1" dirty="0">
              <a:solidFill>
                <a:srgbClr val="0070C0"/>
              </a:solidFill>
              <a:latin typeface="Times New Roman" panose="02020603050405020304" pitchFamily="18" charset="0"/>
              <a:ea typeface="Times New Roman" panose="02020603050405020304" pitchFamily="18" charset="0"/>
            </a:endParaRPr>
          </a:p>
          <a:p>
            <a:pPr>
              <a:tabLst>
                <a:tab pos="180340" algn="l"/>
              </a:tabLst>
            </a:pPr>
            <a:r>
              <a:rPr lang="en-US" sz="2400" dirty="0">
                <a:solidFill>
                  <a:srgbClr val="0070C0"/>
                </a:solidFill>
                <a:latin typeface="Times New Roman" panose="02020603050405020304" pitchFamily="18" charset="0"/>
                <a:ea typeface="Times New Roman" panose="02020603050405020304" pitchFamily="18" charset="0"/>
              </a:rPr>
              <a:t>b) </a:t>
            </a:r>
            <a:r>
              <a:rPr lang="en-US" sz="2400" dirty="0" err="1">
                <a:solidFill>
                  <a:srgbClr val="0070C0"/>
                </a:solidFill>
                <a:latin typeface="Times New Roman" panose="02020603050405020304" pitchFamily="18" charset="0"/>
                <a:ea typeface="Times New Roman" panose="02020603050405020304" pitchFamily="18" charset="0"/>
              </a:rPr>
              <a:t>Veldon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đã</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tìm</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cách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thay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Piroluzit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bằng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vôi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tôi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còn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oxi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thì</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lấy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của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công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tuy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nhiên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nói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dễ</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nhưng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làm</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phương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pháp</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này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phải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cần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xúc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tác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là</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canxi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manganat</a:t>
            </a:r>
            <a:r>
              <a:rPr lang="en-US" sz="2400" dirty="0" smtClean="0">
                <a:solidFill>
                  <a:srgbClr val="0070C0"/>
                </a:solidFill>
                <a:latin typeface="Times New Roman" panose="02020603050405020304" pitchFamily="18" charset="0"/>
                <a:ea typeface="Times New Roman" panose="02020603050405020304" pitchFamily="18" charset="0"/>
              </a:rPr>
              <a:t>. </a:t>
            </a:r>
            <a:r>
              <a:rPr lang="en-US" sz="2400" b="1" dirty="0">
                <a:solidFill>
                  <a:srgbClr val="0070C0"/>
                </a:solidFill>
                <a:latin typeface="Times New Roman" panose="02020603050405020304" pitchFamily="18" charset="0"/>
                <a:ea typeface="Times New Roman" panose="02020603050405020304" pitchFamily="18" charset="0"/>
              </a:rPr>
              <a:t>(Đ</a:t>
            </a:r>
            <a:r>
              <a:rPr lang="en-US" sz="2400" b="1" dirty="0" smtClean="0">
                <a:solidFill>
                  <a:srgbClr val="0070C0"/>
                </a:solidFill>
                <a:latin typeface="Times New Roman" panose="02020603050405020304" pitchFamily="18" charset="0"/>
                <a:ea typeface="Times New Roman" panose="02020603050405020304" pitchFamily="18" charset="0"/>
              </a:rPr>
              <a:t>)</a:t>
            </a:r>
            <a:endParaRPr lang="en-US" sz="2400" dirty="0">
              <a:solidFill>
                <a:srgbClr val="0070C0"/>
              </a:solidFill>
              <a:latin typeface="Times New Roman" panose="02020603050405020304" pitchFamily="18" charset="0"/>
              <a:ea typeface="Times New Roman" panose="02020603050405020304" pitchFamily="18" charset="0"/>
            </a:endParaRPr>
          </a:p>
          <a:p>
            <a:pPr>
              <a:tabLst>
                <a:tab pos="180340" algn="l"/>
              </a:tabLst>
            </a:pPr>
            <a:r>
              <a:rPr lang="en-US" sz="2400" dirty="0">
                <a:solidFill>
                  <a:srgbClr val="C00000"/>
                </a:solidFill>
                <a:latin typeface="Times New Roman" panose="02020603050405020304" pitchFamily="18" charset="0"/>
                <a:ea typeface="Times New Roman" panose="02020603050405020304" pitchFamily="18" charset="0"/>
              </a:rPr>
              <a:t>c) Ở </a:t>
            </a:r>
            <a:r>
              <a:rPr lang="en-US" sz="2400" dirty="0" err="1">
                <a:solidFill>
                  <a:srgbClr val="C00000"/>
                </a:solidFill>
                <a:latin typeface="Times New Roman" panose="02020603050405020304" pitchFamily="18" charset="0"/>
                <a:ea typeface="Times New Roman" panose="02020603050405020304" pitchFamily="18" charset="0"/>
              </a:rPr>
              <a:t>nước</a:t>
            </a:r>
            <a:r>
              <a:rPr lang="en-US" sz="2400" dirty="0">
                <a:solidFill>
                  <a:srgbClr val="C00000"/>
                </a:solidFill>
                <a:latin typeface="Times New Roman" panose="02020603050405020304" pitchFamily="18" charset="0"/>
                <a:ea typeface="Times New Roman" panose="02020603050405020304" pitchFamily="18" charset="0"/>
              </a:rPr>
              <a:t> ta, </a:t>
            </a:r>
            <a:r>
              <a:rPr lang="en-US" sz="2400" dirty="0" err="1">
                <a:solidFill>
                  <a:srgbClr val="C00000"/>
                </a:solidFill>
                <a:latin typeface="Times New Roman" panose="02020603050405020304" pitchFamily="18" charset="0"/>
                <a:ea typeface="Times New Roman" panose="02020603050405020304" pitchFamily="18" charset="0"/>
              </a:rPr>
              <a:t>nhà</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máy</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hóa</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chất</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Việt</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Trì</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đã</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thực</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hiện</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phản</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ứng</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điều</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chế</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khí</a:t>
            </a:r>
            <a:r>
              <a:rPr lang="en-US" sz="2400" dirty="0">
                <a:solidFill>
                  <a:srgbClr val="C00000"/>
                </a:solidFill>
                <a:latin typeface="Times New Roman" panose="02020603050405020304" pitchFamily="18" charset="0"/>
                <a:ea typeface="Times New Roman" panose="02020603050405020304" pitchFamily="18" charset="0"/>
              </a:rPr>
              <a:t> Cl</a:t>
            </a:r>
            <a:r>
              <a:rPr lang="en-US" sz="2400" baseline="-25000" dirty="0">
                <a:solidFill>
                  <a:srgbClr val="C00000"/>
                </a:solidFill>
                <a:latin typeface="Times New Roman" panose="02020603050405020304" pitchFamily="18" charset="0"/>
                <a:ea typeface="Times New Roman" panose="02020603050405020304" pitchFamily="18" charset="0"/>
              </a:rPr>
              <a:t>2</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bằng</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cách</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điện</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phân</a:t>
            </a:r>
            <a:r>
              <a:rPr lang="en-US" sz="2400" dirty="0">
                <a:solidFill>
                  <a:srgbClr val="C00000"/>
                </a:solidFill>
                <a:latin typeface="Times New Roman" panose="02020603050405020304" pitchFamily="18" charset="0"/>
                <a:ea typeface="Times New Roman" panose="02020603050405020304" pitchFamily="18" charset="0"/>
              </a:rPr>
              <a:t> dung </a:t>
            </a:r>
            <a:r>
              <a:rPr lang="en-US" sz="2400" dirty="0" err="1">
                <a:solidFill>
                  <a:srgbClr val="C00000"/>
                </a:solidFill>
                <a:latin typeface="Times New Roman" panose="02020603050405020304" pitchFamily="18" charset="0"/>
                <a:ea typeface="Times New Roman" panose="02020603050405020304" pitchFamily="18" charset="0"/>
              </a:rPr>
              <a:t>dịch</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NaCl</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không</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có</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màng</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ngăn</a:t>
            </a:r>
            <a:r>
              <a:rPr lang="en-US" sz="2400" dirty="0" smtClean="0">
                <a:solidFill>
                  <a:srgbClr val="C00000"/>
                </a:solidFill>
                <a:latin typeface="Times New Roman" panose="02020603050405020304" pitchFamily="18" charset="0"/>
                <a:ea typeface="Times New Roman" panose="02020603050405020304" pitchFamily="18" charset="0"/>
              </a:rPr>
              <a:t>. </a:t>
            </a:r>
            <a:r>
              <a:rPr lang="en-US" sz="2400" b="1" dirty="0" smtClean="0">
                <a:solidFill>
                  <a:srgbClr val="C00000"/>
                </a:solidFill>
                <a:latin typeface="Times New Roman" panose="02020603050405020304" pitchFamily="18" charset="0"/>
                <a:ea typeface="Times New Roman" panose="02020603050405020304" pitchFamily="18" charset="0"/>
              </a:rPr>
              <a:t>(S)</a:t>
            </a:r>
            <a:endParaRPr lang="en-US" sz="2400" b="1" dirty="0">
              <a:solidFill>
                <a:srgbClr val="C00000"/>
              </a:solidFill>
              <a:latin typeface="Times New Roman" panose="02020603050405020304" pitchFamily="18" charset="0"/>
              <a:ea typeface="Times New Roman" panose="02020603050405020304" pitchFamily="18" charset="0"/>
            </a:endParaRPr>
          </a:p>
          <a:p>
            <a:pPr>
              <a:tabLst>
                <a:tab pos="180340" algn="l"/>
              </a:tabLst>
            </a:pPr>
            <a:r>
              <a:rPr lang="en-US" sz="2400" dirty="0">
                <a:solidFill>
                  <a:srgbClr val="0070C0"/>
                </a:solidFill>
                <a:latin typeface="Times New Roman" panose="02020603050405020304" pitchFamily="18" charset="0"/>
                <a:ea typeface="Times New Roman" panose="02020603050405020304" pitchFamily="18" charset="0"/>
              </a:rPr>
              <a:t>d) </a:t>
            </a:r>
            <a:r>
              <a:rPr lang="en-US" sz="2400" dirty="0" err="1">
                <a:solidFill>
                  <a:srgbClr val="0070C0"/>
                </a:solidFill>
                <a:latin typeface="Times New Roman" panose="02020603050405020304" pitchFamily="18" charset="0"/>
                <a:ea typeface="Times New Roman" panose="02020603050405020304" pitchFamily="18" charset="0"/>
              </a:rPr>
              <a:t>Khi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điện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phân</a:t>
            </a:r>
            <a:r>
              <a:rPr lang="en-US" sz="2400" dirty="0">
                <a:solidFill>
                  <a:srgbClr val="0070C0"/>
                </a:solidFill>
                <a:latin typeface="Times New Roman" panose="02020603050405020304" pitchFamily="18" charset="0"/>
                <a:ea typeface="Times New Roman" panose="02020603050405020304" pitchFamily="18" charset="0"/>
              </a:rPr>
              <a:t> dung </a:t>
            </a:r>
            <a:r>
              <a:rPr lang="en-US" sz="2400" dirty="0" err="1">
                <a:solidFill>
                  <a:srgbClr val="0070C0"/>
                </a:solidFill>
                <a:latin typeface="Times New Roman" panose="02020603050405020304" pitchFamily="18" charset="0"/>
                <a:ea typeface="Times New Roman" panose="02020603050405020304" pitchFamily="18" charset="0"/>
              </a:rPr>
              <a:t>dịch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NaCl</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không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màng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ngăn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sẽ</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được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nước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Javel</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tác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dụng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tẩy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trắng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vải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sợi</a:t>
            </a:r>
            <a:r>
              <a:rPr lang="en-US" sz="2400" dirty="0" smtClean="0">
                <a:solidFill>
                  <a:srgbClr val="0070C0"/>
                </a:solidFill>
                <a:latin typeface="Times New Roman" panose="02020603050405020304" pitchFamily="18" charset="0"/>
                <a:ea typeface="Times New Roman" panose="02020603050405020304" pitchFamily="18" charset="0"/>
              </a:rPr>
              <a:t>. </a:t>
            </a:r>
            <a:r>
              <a:rPr lang="en-US" sz="2400" b="1" dirty="0">
                <a:solidFill>
                  <a:srgbClr val="0070C0"/>
                </a:solidFill>
                <a:latin typeface="Times New Roman" panose="02020603050405020304" pitchFamily="18" charset="0"/>
                <a:ea typeface="Times New Roman" panose="02020603050405020304" pitchFamily="18" charset="0"/>
              </a:rPr>
              <a:t>(Đ)</a:t>
            </a:r>
          </a:p>
          <a:p>
            <a:pPr>
              <a:tabLst>
                <a:tab pos="180340" algn="l"/>
              </a:tabLst>
            </a:pPr>
            <a:endParaRPr lang="en-US" sz="2400"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1043710" y="5015743"/>
            <a:ext cx="10778836" cy="1200329"/>
          </a:xfrm>
          <a:prstGeom prst="rect">
            <a:avLst/>
          </a:prstGeom>
        </p:spPr>
        <p:txBody>
          <a:bodyPr wrap="square">
            <a:spAutoFit/>
          </a:bodyPr>
          <a:lstStyle/>
          <a:p>
            <a:pPr>
              <a:tabLst>
                <a:tab pos="180340" algn="l"/>
              </a:tabLst>
            </a:pP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thường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thêm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mùi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ngon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trăm</a:t>
            </a:r>
            <a:r>
              <a:rPr lang="en-US" sz="2400" dirty="0">
                <a:latin typeface="Times New Roman" panose="02020603050405020304" pitchFamily="18" charset="0"/>
                <a:ea typeface="Times New Roman" panose="02020603050405020304" pitchFamily="18" charset="0"/>
              </a:rPr>
              <a:t>? </a:t>
            </a:r>
          </a:p>
        </p:txBody>
      </p:sp>
      <p:sp>
        <p:nvSpPr>
          <p:cNvPr id="9" name="Left Arrow 8">
            <a:hlinkClick r:id="rId2" action="ppaction://hlinksldjump"/>
          </p:cNvPr>
          <p:cNvSpPr/>
          <p:nvPr/>
        </p:nvSpPr>
        <p:spPr>
          <a:xfrm>
            <a:off x="11185236" y="6336145"/>
            <a:ext cx="771959" cy="401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33963" y="6239029"/>
            <a:ext cx="1551709" cy="461665"/>
          </a:xfrm>
          <a:prstGeom prst="rect">
            <a:avLst/>
          </a:prstGeom>
          <a:noFill/>
        </p:spPr>
        <p:txBody>
          <a:bodyPr wrap="square" rtlCol="0">
            <a:spAutoFit/>
          </a:bodyPr>
          <a:lstStyle/>
          <a:p>
            <a:r>
              <a:rPr lang="en-US" sz="2400" b="1" dirty="0" smtClean="0">
                <a:solidFill>
                  <a:srgbClr val="0070C0"/>
                </a:solidFill>
                <a:latin typeface="Times New Roman" panose="02020603050405020304" pitchFamily="18" charset="0"/>
                <a:cs typeface="Times New Roman" panose="02020603050405020304" pitchFamily="18" charset="0"/>
              </a:rPr>
              <a:t>ĐA: 5</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10" name="Picture 9" descr="Những Bí Mật Tạo Nên Sức Hút Riêng ở Hoa Ly Vàng – Hoàng Yến Group"/>
          <p:cNvPicPr/>
          <p:nvPr/>
        </p:nvPicPr>
        <p:blipFill>
          <a:blip r:embed="rId3">
            <a:extLst>
              <a:ext uri="{28A0092B-C50C-407E-A947-70E740481C1C}">
                <a14:useLocalDpi xmlns:a14="http://schemas.microsoft.com/office/drawing/2010/main" val="0"/>
              </a:ext>
            </a:extLst>
          </a:blip>
          <a:srcRect/>
          <a:stretch>
            <a:fillRect/>
          </a:stretch>
        </p:blipFill>
        <p:spPr bwMode="auto">
          <a:xfrm>
            <a:off x="163629" y="0"/>
            <a:ext cx="12028371" cy="7084194"/>
          </a:xfrm>
          <a:prstGeom prst="rect">
            <a:avLst/>
          </a:prstGeom>
          <a:noFill/>
          <a:ln>
            <a:noFill/>
          </a:ln>
        </p:spPr>
      </p:pic>
    </p:spTree>
    <p:extLst>
      <p:ext uri="{BB962C8B-B14F-4D97-AF65-F5344CB8AC3E}">
        <p14:creationId xmlns:p14="http://schemas.microsoft.com/office/powerpoint/2010/main" val="135769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0"/>
          <p:cNvSpPr>
            <a:spLocks noChangeArrowheads="1"/>
          </p:cNvSpPr>
          <p:nvPr/>
        </p:nvSpPr>
        <p:spPr bwMode="auto">
          <a:xfrm>
            <a:off x="1666726" y="2726883"/>
            <a:ext cx="98149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Rectangle 22"/>
          <p:cNvSpPr>
            <a:spLocks noChangeArrowheads="1"/>
          </p:cNvSpPr>
          <p:nvPr/>
        </p:nvSpPr>
        <p:spPr bwMode="auto">
          <a:xfrm>
            <a:off x="6770255" y="3280880"/>
            <a:ext cx="189480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1" name="Rectangle 24"/>
          <p:cNvSpPr>
            <a:spLocks noChangeArrowheads="1"/>
          </p:cNvSpPr>
          <p:nvPr/>
        </p:nvSpPr>
        <p:spPr bwMode="auto">
          <a:xfrm>
            <a:off x="1350474" y="3908831"/>
            <a:ext cx="13037687" cy="5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5" name="Rectangle 26"/>
          <p:cNvSpPr>
            <a:spLocks noChangeArrowheads="1"/>
          </p:cNvSpPr>
          <p:nvPr/>
        </p:nvSpPr>
        <p:spPr bwMode="auto">
          <a:xfrm>
            <a:off x="6580617" y="3964145"/>
            <a:ext cx="14585678" cy="5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3"/>
          <p:cNvSpPr/>
          <p:nvPr/>
        </p:nvSpPr>
        <p:spPr>
          <a:xfrm>
            <a:off x="952901" y="335846"/>
            <a:ext cx="10963175" cy="6001643"/>
          </a:xfrm>
          <a:prstGeom prst="rect">
            <a:avLst/>
          </a:prstGeom>
        </p:spPr>
        <p:txBody>
          <a:bodyPr wrap="square">
            <a:spAutoFit/>
          </a:bodyPr>
          <a:lstStyle/>
          <a:p>
            <a:pPr marR="0" lvl="0">
              <a:spcBef>
                <a:spcPts val="0"/>
              </a:spcBef>
              <a:spcAft>
                <a:spcPts val="0"/>
              </a:spcAft>
              <a:tabLst>
                <a:tab pos="180340" algn="l"/>
              </a:tabLst>
            </a:pPr>
            <a:r>
              <a:rPr lang="en-US" sz="2400" b="1" dirty="0" smtClean="0">
                <a:latin typeface="Times New Roman" panose="02020603050405020304" pitchFamily="18" charset="0"/>
                <a:ea typeface="Times New Roman" panose="02020603050405020304" pitchFamily="18" charset="0"/>
              </a:rPr>
              <a:t>III.  </a:t>
            </a:r>
            <a:r>
              <a:rPr lang="en-US" sz="2400" b="1" dirty="0" err="1">
                <a:latin typeface="Times New Roman" panose="02020603050405020304" pitchFamily="18" charset="0"/>
                <a:ea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màu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đỏ</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Brom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Trang</a:t>
            </a:r>
            <a:r>
              <a:rPr lang="en-US" sz="2400" b="1" dirty="0">
                <a:latin typeface="Times New Roman" panose="02020603050405020304" pitchFamily="18" charset="0"/>
                <a:ea typeface="Times New Roman" panose="02020603050405020304" pitchFamily="18" charset="0"/>
              </a:rPr>
              <a:t> 150- 152)</a:t>
            </a:r>
            <a:endParaRPr lang="en-US" sz="2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80340" algn="l"/>
              </a:tabLs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chọn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1. </a:t>
            </a:r>
            <a:r>
              <a:rPr lang="en-US" sz="2400" dirty="0">
                <a:latin typeface="Times New Roman" panose="02020603050405020304" pitchFamily="18" charset="0"/>
                <a:ea typeface="Times New Roman" panose="02020603050405020304" pitchFamily="18" charset="0"/>
              </a:rPr>
              <a:t>Theo</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rPr>
              <a:t>Lạp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Brom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đỏ</a:t>
            </a:r>
            <a:r>
              <a:rPr lang="en-US" sz="2400" dirty="0">
                <a:latin typeface="Times New Roman" panose="02020603050405020304" pitchFamily="18" charset="0"/>
                <a:ea typeface="Times New Roman" panose="02020603050405020304" pitchFamily="18" charset="0"/>
              </a:rPr>
              <a:t>                   </a:t>
            </a:r>
            <a:r>
              <a:rPr lang="en-US" sz="2400" b="1" dirty="0">
                <a:solidFill>
                  <a:srgbClr val="C00000"/>
                </a:solidFill>
                <a:latin typeface="Times New Roman" panose="02020603050405020304" pitchFamily="18" charset="0"/>
                <a:ea typeface="Times New Roman" panose="02020603050405020304" pitchFamily="18" charset="0"/>
              </a:rPr>
              <a:t>B. </a:t>
            </a:r>
            <a:r>
              <a:rPr lang="en-US" sz="2400" b="1" dirty="0" err="1">
                <a:solidFill>
                  <a:srgbClr val="C00000"/>
                </a:solidFill>
                <a:latin typeface="Times New Roman" panose="02020603050405020304" pitchFamily="18" charset="0"/>
                <a:ea typeface="Times New Roman" panose="02020603050405020304" pitchFamily="18" charset="0"/>
              </a:rPr>
              <a:t>Hôi</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thối</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C</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lục</a:t>
            </a:r>
            <a:r>
              <a:rPr lang="en-US" sz="2400"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D</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mặn</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brom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cứu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Bale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brom</a:t>
            </a:r>
            <a:r>
              <a:rPr lang="en-US" sz="2400" dirty="0">
                <a:latin typeface="Times New Roman" panose="02020603050405020304" pitchFamily="18" charset="0"/>
                <a:ea typeface="Times New Roman" panose="02020603050405020304" pitchFamily="18" charset="0"/>
              </a:rPr>
              <a:t> </a:t>
            </a:r>
          </a:p>
          <a:p>
            <a:pPr>
              <a:tabLst>
                <a:tab pos="180340" algn="l"/>
              </a:tabLst>
            </a:pPr>
            <a:r>
              <a:rPr lang="en-US" sz="2400" b="1" dirty="0">
                <a:latin typeface="Times New Roman" panose="02020603050405020304" pitchFamily="18" charset="0"/>
                <a:ea typeface="Times New Roman" panose="02020603050405020304" pitchFamily="18" charset="0"/>
              </a:rPr>
              <a:t>       A.</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dạng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đỏ</a:t>
            </a:r>
            <a:r>
              <a:rPr lang="en-US" sz="2400"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B</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dạng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đỏ</a:t>
            </a:r>
            <a:r>
              <a:rPr lang="en-US" sz="2400" dirty="0">
                <a:latin typeface="Times New Roman" panose="02020603050405020304" pitchFamily="18" charset="0"/>
                <a:ea typeface="Times New Roman" panose="02020603050405020304" pitchFamily="18" charset="0"/>
              </a:rPr>
              <a:t>.               </a:t>
            </a:r>
          </a:p>
          <a:p>
            <a:pPr>
              <a:tabLst>
                <a:tab pos="180340" algn="l"/>
              </a:tabLst>
            </a:pP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C.</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dạng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lỏng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đen</a:t>
            </a:r>
            <a:r>
              <a:rPr lang="en-US" sz="2400" dirty="0">
                <a:latin typeface="Times New Roman" panose="02020603050405020304" pitchFamily="18" charset="0"/>
                <a:ea typeface="Times New Roman" panose="02020603050405020304" pitchFamily="18" charset="0"/>
              </a:rPr>
              <a:t>.                              </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smtClean="0">
                <a:solidFill>
                  <a:srgbClr val="C00000"/>
                </a:solidFill>
                <a:latin typeface="Times New Roman" panose="02020603050405020304" pitchFamily="18" charset="0"/>
                <a:ea typeface="Times New Roman" panose="02020603050405020304" pitchFamily="18" charset="0"/>
              </a:rPr>
              <a:t>D</a:t>
            </a:r>
            <a:r>
              <a:rPr lang="en-US" sz="2400" b="1" dirty="0">
                <a:solidFill>
                  <a:srgbClr val="C00000"/>
                </a:solidFill>
                <a:latin typeface="Times New Roman" panose="02020603050405020304" pitchFamily="18" charset="0"/>
                <a:ea typeface="Times New Roman" panose="02020603050405020304" pitchFamily="18" charset="0"/>
              </a:rPr>
              <a:t>. ở </a:t>
            </a:r>
            <a:r>
              <a:rPr lang="en-US" sz="2400" b="1" dirty="0" err="1">
                <a:solidFill>
                  <a:srgbClr val="C00000"/>
                </a:solidFill>
                <a:latin typeface="Times New Roman" panose="02020603050405020304" pitchFamily="18" charset="0"/>
                <a:ea typeface="Times New Roman" panose="02020603050405020304" pitchFamily="18" charset="0"/>
              </a:rPr>
              <a:t>dạng</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lỏng</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màu</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nâu</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đỏ</a:t>
            </a:r>
            <a:r>
              <a:rPr lang="en-US" sz="2400" b="1" dirty="0">
                <a:solidFill>
                  <a:srgbClr val="C00000"/>
                </a:solidFill>
                <a:latin typeface="Times New Roman" panose="02020603050405020304" pitchFamily="18" charset="0"/>
                <a:ea typeface="Times New Roman" panose="02020603050405020304" pitchFamily="18" charset="0"/>
              </a:rPr>
              <a:t>.               </a:t>
            </a:r>
          </a:p>
          <a:p>
            <a:pPr>
              <a:tabLst>
                <a:tab pos="180340" algn="l"/>
              </a:tabLst>
            </a:pP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3.</a:t>
            </a:r>
            <a:r>
              <a:rPr lang="en-US" sz="2400" dirty="0">
                <a:latin typeface="Times New Roman" panose="02020603050405020304" pitchFamily="18" charset="0"/>
                <a:ea typeface="Times New Roman" panose="02020603050405020304" pitchFamily="18" charset="0"/>
              </a:rPr>
              <a:t> A. </a:t>
            </a:r>
            <a:r>
              <a:rPr lang="en-US" sz="2400" dirty="0" err="1">
                <a:latin typeface="Times New Roman" panose="02020603050405020304" pitchFamily="18" charset="0"/>
                <a:ea typeface="Times New Roman" panose="02020603050405020304" pitchFamily="18" charset="0"/>
              </a:rPr>
              <a:t>Balard</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Balard</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Brom</a:t>
            </a:r>
            <a:r>
              <a:rPr lang="en-US" sz="2400" dirty="0">
                <a:latin typeface="Times New Roman" panose="02020603050405020304" pitchFamily="18" charset="0"/>
                <a:ea typeface="Times New Roman" panose="02020603050405020304" pitchFamily="18" charset="0"/>
              </a:rPr>
              <a:t>? </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rPr>
              <a:t> Cho dung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AgNO</a:t>
            </a:r>
            <a:r>
              <a:rPr lang="en-US" sz="2400" baseline="-25000" dirty="0">
                <a:latin typeface="Times New Roman" panose="02020603050405020304" pitchFamily="18" charset="0"/>
                <a:ea typeface="Times New Roman" panose="02020603050405020304" pitchFamily="18" charset="0"/>
              </a:rPr>
              <a:t>3</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p>
          <a:p>
            <a:pPr marL="228600" marR="0">
              <a:spcBef>
                <a:spcPts val="0"/>
              </a:spcBef>
              <a:spcAft>
                <a:spcPts val="0"/>
              </a:spcAft>
              <a:tabLst>
                <a:tab pos="180340" algn="l"/>
              </a:tabLst>
            </a:pPr>
            <a:r>
              <a:rPr lang="en-US" sz="2400" b="1" dirty="0">
                <a:solidFill>
                  <a:srgbClr val="C00000"/>
                </a:solidFill>
                <a:latin typeface="Times New Roman" panose="02020603050405020304" pitchFamily="18" charset="0"/>
                <a:ea typeface="Times New Roman" panose="02020603050405020304" pitchFamily="18" charset="0"/>
              </a:rPr>
              <a:t>C. Cho </a:t>
            </a:r>
            <a:r>
              <a:rPr lang="en-US" sz="2400" b="1" dirty="0" err="1">
                <a:solidFill>
                  <a:srgbClr val="C00000"/>
                </a:solidFill>
                <a:latin typeface="Times New Roman" panose="02020603050405020304" pitchFamily="18" charset="0"/>
                <a:ea typeface="Times New Roman" panose="02020603050405020304" pitchFamily="18" charset="0"/>
              </a:rPr>
              <a:t>nước</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clo</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vào</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nước</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cái</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thấy</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có</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màu</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nâu</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đỏ</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xuất</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hiện</a:t>
            </a:r>
            <a:r>
              <a:rPr lang="en-US" sz="2400" b="1" dirty="0">
                <a:solidFill>
                  <a:srgbClr val="C00000"/>
                </a:solidFill>
                <a:latin typeface="Times New Roman" panose="02020603050405020304" pitchFamily="18" charset="0"/>
                <a:ea typeface="Times New Roman" panose="02020603050405020304" pitchFamily="18" charset="0"/>
              </a:rPr>
              <a:t>.                                    </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D.</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sunfuric</a:t>
            </a:r>
            <a:r>
              <a:rPr lang="en-US" sz="2400" dirty="0">
                <a:latin typeface="Times New Roman" panose="02020603050405020304" pitchFamily="18" charset="0"/>
                <a:ea typeface="Times New Roman" panose="02020603050405020304" pitchFamily="18" charset="0"/>
              </a:rPr>
              <a:t> acid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hiện</a:t>
            </a:r>
            <a:r>
              <a:rPr lang="en-US" sz="2400" dirty="0" smtClean="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pic>
        <p:nvPicPr>
          <p:cNvPr id="8" name="Picture 7" descr="Hoa ly Brunello màu cam ⋆ Thủy sinh Việt Nam"/>
          <p:cNvPicPr/>
          <p:nvPr/>
        </p:nvPicPr>
        <p:blipFill>
          <a:blip r:embed="rId2">
            <a:extLst>
              <a:ext uri="{28A0092B-C50C-407E-A947-70E740481C1C}">
                <a14:useLocalDpi xmlns:a14="http://schemas.microsoft.com/office/drawing/2010/main" val="0"/>
              </a:ext>
            </a:extLst>
          </a:blip>
          <a:srcRect/>
          <a:stretch>
            <a:fillRect/>
          </a:stretch>
        </p:blipFill>
        <p:spPr bwMode="auto">
          <a:xfrm>
            <a:off x="105878" y="0"/>
            <a:ext cx="12089653" cy="6930189"/>
          </a:xfrm>
          <a:prstGeom prst="rect">
            <a:avLst/>
          </a:prstGeom>
          <a:noFill/>
          <a:ln>
            <a:noFill/>
          </a:ln>
        </p:spPr>
      </p:pic>
    </p:spTree>
    <p:extLst>
      <p:ext uri="{BB962C8B-B14F-4D97-AF65-F5344CB8AC3E}">
        <p14:creationId xmlns:p14="http://schemas.microsoft.com/office/powerpoint/2010/main" val="398957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75346" y="203200"/>
            <a:ext cx="7065818" cy="738664"/>
          </a:xfrm>
          <a:prstGeom prst="rect">
            <a:avLst/>
          </a:prstGeom>
          <a:noFill/>
        </p:spPr>
        <p:txBody>
          <a:bodyPr wrap="square" rtlCol="0">
            <a:spAutoFit/>
          </a:bodyPr>
          <a:lstStyle/>
          <a:p>
            <a:pPr marR="0" lvl="0">
              <a:spcBef>
                <a:spcPts val="0"/>
              </a:spcBef>
              <a:spcAft>
                <a:spcPts val="0"/>
              </a:spcAft>
              <a:tabLst>
                <a:tab pos="180340" algn="l"/>
              </a:tabLst>
            </a:pPr>
            <a:r>
              <a:rPr lang="en-US" sz="2400" b="1" dirty="0" err="1">
                <a:latin typeface="Times New Roman" panose="02020603050405020304" pitchFamily="18" charset="0"/>
                <a:ea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màu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đỏ</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Brom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Trang</a:t>
            </a:r>
            <a:r>
              <a:rPr lang="en-US" sz="2400" b="1" dirty="0">
                <a:latin typeface="Times New Roman" panose="02020603050405020304" pitchFamily="18" charset="0"/>
                <a:ea typeface="Times New Roman" panose="02020603050405020304" pitchFamily="18" charset="0"/>
              </a:rPr>
              <a:t> 150- 152)</a:t>
            </a:r>
            <a:endParaRPr lang="en-US" sz="2400" dirty="0">
              <a:latin typeface="Times New Roman" panose="02020603050405020304" pitchFamily="18" charset="0"/>
              <a:ea typeface="Times New Roman" panose="02020603050405020304" pitchFamily="18" charset="0"/>
            </a:endParaRPr>
          </a:p>
          <a:p>
            <a:endParaRPr lang="en-US" dirty="0"/>
          </a:p>
        </p:txBody>
      </p:sp>
      <p:sp>
        <p:nvSpPr>
          <p:cNvPr id="6" name="Rectangle 5"/>
          <p:cNvSpPr/>
          <p:nvPr/>
        </p:nvSpPr>
        <p:spPr>
          <a:xfrm>
            <a:off x="914400" y="941864"/>
            <a:ext cx="10520218" cy="5262979"/>
          </a:xfrm>
          <a:prstGeom prst="rect">
            <a:avLst/>
          </a:prstGeom>
        </p:spPr>
        <p:txBody>
          <a:bodyPr wrap="square">
            <a:spAutoFit/>
          </a:bodyPr>
          <a:lstStyle/>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đúng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sai</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Balard</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iot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dạng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do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solidFill>
                  <a:srgbClr val="0070C0"/>
                </a:solidFill>
                <a:latin typeface="Times New Roman" panose="02020603050405020304" pitchFamily="18" charset="0"/>
                <a:ea typeface="Times New Roman" panose="02020603050405020304" pitchFamily="18" charset="0"/>
              </a:rPr>
              <a:t>a) </a:t>
            </a:r>
            <a:r>
              <a:rPr lang="en-US" sz="2400" dirty="0" err="1">
                <a:solidFill>
                  <a:srgbClr val="0070C0"/>
                </a:solidFill>
                <a:latin typeface="Times New Roman" panose="02020603050405020304" pitchFamily="18" charset="0"/>
                <a:ea typeface="Times New Roman" panose="02020603050405020304" pitchFamily="18" charset="0"/>
              </a:rPr>
              <a:t>Balard</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khẳng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định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rằng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là</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một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chất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rất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giống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clo</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và</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iot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về</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tính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chất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hóa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học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và</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tạo</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thành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những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hợp</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chất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tương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tự</a:t>
            </a:r>
            <a:r>
              <a:rPr lang="en-US" sz="2400" dirty="0" smtClean="0">
                <a:solidFill>
                  <a:srgbClr val="0070C0"/>
                </a:solidFill>
                <a:latin typeface="Times New Roman" panose="02020603050405020304" pitchFamily="18" charset="0"/>
                <a:ea typeface="Times New Roman" panose="02020603050405020304" pitchFamily="18" charset="0"/>
              </a:rPr>
              <a:t>. </a:t>
            </a:r>
            <a:r>
              <a:rPr lang="en-US" sz="2400" b="1" dirty="0" smtClean="0">
                <a:solidFill>
                  <a:srgbClr val="0070C0"/>
                </a:solidFill>
                <a:latin typeface="Times New Roman" panose="02020603050405020304" pitchFamily="18" charset="0"/>
                <a:ea typeface="Times New Roman" panose="02020603050405020304" pitchFamily="18" charset="0"/>
              </a:rPr>
              <a:t>(Đ)</a:t>
            </a:r>
            <a:endParaRPr lang="en-US" sz="2400" b="1" dirty="0">
              <a:solidFill>
                <a:srgbClr val="0070C0"/>
              </a:solidFill>
              <a:latin typeface="Times New Roman" panose="02020603050405020304" pitchFamily="18" charset="0"/>
              <a:ea typeface="Times New Roman" panose="02020603050405020304" pitchFamily="18" charset="0"/>
            </a:endParaRPr>
          </a:p>
          <a:p>
            <a:pPr>
              <a:tabLst>
                <a:tab pos="180340" algn="l"/>
              </a:tabLst>
            </a:pPr>
            <a:r>
              <a:rPr lang="en-US" sz="2400" dirty="0">
                <a:solidFill>
                  <a:srgbClr val="0070C0"/>
                </a:solidFill>
                <a:latin typeface="Times New Roman" panose="02020603050405020304" pitchFamily="18" charset="0"/>
                <a:ea typeface="Times New Roman" panose="02020603050405020304" pitchFamily="18" charset="0"/>
              </a:rPr>
              <a:t>b) </a:t>
            </a:r>
            <a:r>
              <a:rPr lang="en-US" sz="2400" dirty="0" err="1">
                <a:solidFill>
                  <a:srgbClr val="0070C0"/>
                </a:solidFill>
                <a:latin typeface="Times New Roman" panose="02020603050405020304" pitchFamily="18" charset="0"/>
                <a:ea typeface="Times New Roman" panose="02020603050405020304" pitchFamily="18" charset="0"/>
              </a:rPr>
              <a:t>Balard</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nhấn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mạnh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chất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này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phải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đặt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cùng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dãy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với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clo</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và</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iot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và</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thể</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nằm</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giữa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clo</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và</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iot</a:t>
            </a:r>
            <a:r>
              <a:rPr lang="en-US" sz="2400" dirty="0" smtClean="0">
                <a:solidFill>
                  <a:srgbClr val="0070C0"/>
                </a:solidFill>
                <a:latin typeface="Times New Roman" panose="02020603050405020304" pitchFamily="18" charset="0"/>
                <a:ea typeface="Times New Roman" panose="02020603050405020304" pitchFamily="18" charset="0"/>
              </a:rPr>
              <a:t>. </a:t>
            </a:r>
            <a:r>
              <a:rPr lang="en-US" sz="2400" b="1" dirty="0">
                <a:solidFill>
                  <a:srgbClr val="0070C0"/>
                </a:solidFill>
                <a:latin typeface="Times New Roman" panose="02020603050405020304" pitchFamily="18" charset="0"/>
                <a:ea typeface="Times New Roman" panose="02020603050405020304" pitchFamily="18" charset="0"/>
              </a:rPr>
              <a:t>(Đ</a:t>
            </a:r>
            <a:r>
              <a:rPr lang="en-US" sz="2400" b="1" dirty="0" smtClean="0">
                <a:solidFill>
                  <a:srgbClr val="0070C0"/>
                </a:solidFill>
                <a:latin typeface="Times New Roman" panose="02020603050405020304" pitchFamily="18" charset="0"/>
                <a:ea typeface="Times New Roman" panose="02020603050405020304" pitchFamily="18" charset="0"/>
              </a:rPr>
              <a:t>)</a:t>
            </a:r>
            <a:endParaRPr lang="en-US" sz="2400" dirty="0">
              <a:solidFill>
                <a:srgbClr val="0070C0"/>
              </a:solidFill>
              <a:latin typeface="Times New Roman" panose="02020603050405020304" pitchFamily="18" charset="0"/>
              <a:ea typeface="Times New Roman" panose="02020603050405020304" pitchFamily="18" charset="0"/>
            </a:endParaRPr>
          </a:p>
          <a:p>
            <a:pPr>
              <a:tabLst>
                <a:tab pos="180340" algn="l"/>
              </a:tabLst>
            </a:pPr>
            <a:r>
              <a:rPr lang="en-US" sz="2400" dirty="0">
                <a:solidFill>
                  <a:srgbClr val="0070C0"/>
                </a:solidFill>
                <a:latin typeface="Times New Roman" panose="02020603050405020304" pitchFamily="18" charset="0"/>
                <a:ea typeface="Times New Roman" panose="02020603050405020304" pitchFamily="18" charset="0"/>
              </a:rPr>
              <a:t>c) </a:t>
            </a:r>
            <a:r>
              <a:rPr lang="en-US" sz="2400" dirty="0" err="1">
                <a:solidFill>
                  <a:srgbClr val="0070C0"/>
                </a:solidFill>
                <a:latin typeface="Times New Roman" panose="02020603050405020304" pitchFamily="18" charset="0"/>
                <a:ea typeface="Times New Roman" panose="02020603050405020304" pitchFamily="18" charset="0"/>
              </a:rPr>
              <a:t>Với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sự</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tìm</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ra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Brom</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thì</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nhóm</a:t>
            </a:r>
            <a:r>
              <a:rPr lang="en-US" sz="2400" dirty="0">
                <a:solidFill>
                  <a:srgbClr val="0070C0"/>
                </a:solidFill>
                <a:latin typeface="Times New Roman" panose="02020603050405020304" pitchFamily="18" charset="0"/>
                <a:ea typeface="Times New Roman" panose="02020603050405020304" pitchFamily="18" charset="0"/>
              </a:rPr>
              <a:t> halogen </a:t>
            </a:r>
            <a:r>
              <a:rPr lang="en-US" sz="2400" dirty="0" err="1">
                <a:solidFill>
                  <a:srgbClr val="0070C0"/>
                </a:solidFill>
                <a:latin typeface="Times New Roman" panose="02020603050405020304" pitchFamily="18" charset="0"/>
                <a:ea typeface="Times New Roman" panose="02020603050405020304" pitchFamily="18" charset="0"/>
              </a:rPr>
              <a:t>đã</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trở</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thành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tập</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thể</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vững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mạnh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nhất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là</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chỗ</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dựa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vững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chắc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cho</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Mendeleep</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trong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việc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xây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dựng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bảng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tuần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hoàn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các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nguyên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tố</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hóa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học</a:t>
            </a:r>
            <a:r>
              <a:rPr lang="en-US" sz="2400" dirty="0" smtClean="0">
                <a:solidFill>
                  <a:srgbClr val="0070C0"/>
                </a:solidFill>
                <a:latin typeface="Times New Roman" panose="02020603050405020304" pitchFamily="18" charset="0"/>
                <a:ea typeface="Times New Roman" panose="02020603050405020304" pitchFamily="18" charset="0"/>
              </a:rPr>
              <a:t>. </a:t>
            </a:r>
            <a:r>
              <a:rPr lang="en-US" sz="2400" b="1" dirty="0">
                <a:solidFill>
                  <a:srgbClr val="0070C0"/>
                </a:solidFill>
                <a:latin typeface="Times New Roman" panose="02020603050405020304" pitchFamily="18" charset="0"/>
                <a:ea typeface="Times New Roman" panose="02020603050405020304" pitchFamily="18" charset="0"/>
              </a:rPr>
              <a:t>(Đ</a:t>
            </a:r>
            <a:r>
              <a:rPr lang="en-US" sz="2400" b="1" dirty="0" smtClean="0">
                <a:solidFill>
                  <a:srgbClr val="0070C0"/>
                </a:solidFill>
                <a:latin typeface="Times New Roman" panose="02020603050405020304" pitchFamily="18" charset="0"/>
                <a:ea typeface="Times New Roman" panose="02020603050405020304" pitchFamily="18" charset="0"/>
              </a:rPr>
              <a:t>)</a:t>
            </a:r>
            <a:endParaRPr lang="en-US" sz="2400" dirty="0">
              <a:solidFill>
                <a:srgbClr val="0070C0"/>
              </a:solidFill>
              <a:latin typeface="Times New Roman" panose="02020603050405020304" pitchFamily="18" charset="0"/>
              <a:ea typeface="Times New Roman" panose="02020603050405020304" pitchFamily="18" charset="0"/>
            </a:endParaRPr>
          </a:p>
          <a:p>
            <a:pPr>
              <a:tabLst>
                <a:tab pos="180340" algn="l"/>
              </a:tabLst>
            </a:pPr>
            <a:r>
              <a:rPr lang="en-US" sz="2400" dirty="0">
                <a:solidFill>
                  <a:srgbClr val="0070C0"/>
                </a:solidFill>
                <a:latin typeface="Times New Roman" panose="02020603050405020304" pitchFamily="18" charset="0"/>
                <a:ea typeface="Times New Roman" panose="02020603050405020304" pitchFamily="18" charset="0"/>
              </a:rPr>
              <a:t>d) Theo </a:t>
            </a:r>
            <a:r>
              <a:rPr lang="en-US" sz="2400" dirty="0" err="1">
                <a:solidFill>
                  <a:srgbClr val="0070C0"/>
                </a:solidFill>
                <a:latin typeface="Times New Roman" panose="02020603050405020304" pitchFamily="18" charset="0"/>
                <a:ea typeface="Times New Roman" panose="02020603050405020304" pitchFamily="18" charset="0"/>
              </a:rPr>
              <a:t>tiếng</a:t>
            </a:r>
            <a:r>
              <a:rPr lang="en-US" sz="2400" dirty="0">
                <a:solidFill>
                  <a:srgbClr val="0070C0"/>
                </a:solidFill>
                <a:latin typeface="Times New Roman" panose="02020603050405020304" pitchFamily="18" charset="0"/>
                <a:ea typeface="Times New Roman" panose="02020603050405020304" pitchFamily="18" charset="0"/>
              </a:rPr>
              <a:t> La </a:t>
            </a:r>
            <a:r>
              <a:rPr lang="en-US" sz="2400" dirty="0" err="1">
                <a:solidFill>
                  <a:srgbClr val="0070C0"/>
                </a:solidFill>
                <a:latin typeface="Times New Roman" panose="02020603050405020304" pitchFamily="18" charset="0"/>
                <a:ea typeface="Times New Roman" panose="02020603050405020304" pitchFamily="18" charset="0"/>
              </a:rPr>
              <a:t>tinh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từ</a:t>
            </a:r>
            <a:r>
              <a:rPr lang="en-US" sz="2400" dirty="0">
                <a:solidFill>
                  <a:srgbClr val="0070C0"/>
                </a:solidFill>
                <a:latin typeface="Times New Roman" panose="02020603050405020304" pitchFamily="18" charset="0"/>
                <a:ea typeface="Times New Roman" panose="02020603050405020304" pitchFamily="18" charset="0"/>
              </a:rPr>
              <a:t> “halogen” </a:t>
            </a:r>
            <a:r>
              <a:rPr lang="en-US" sz="2400" dirty="0" err="1">
                <a:solidFill>
                  <a:srgbClr val="0070C0"/>
                </a:solidFill>
                <a:latin typeface="Times New Roman" panose="02020603050405020304" pitchFamily="18" charset="0"/>
                <a:ea typeface="Times New Roman" panose="02020603050405020304" pitchFamily="18" charset="0"/>
              </a:rPr>
              <a:t>có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nghĩa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là</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sinh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ra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muối</a:t>
            </a:r>
            <a:r>
              <a:rPr lang="en-US" sz="2400" dirty="0">
                <a:solidFill>
                  <a:srgbClr val="0070C0"/>
                </a:solidFill>
                <a:latin typeface="Times New Roman" panose="02020603050405020304" pitchFamily="18" charset="0"/>
                <a:ea typeface="Times New Roman" panose="02020603050405020304" pitchFamily="18" charset="0"/>
              </a:rPr>
              <a:t>” hay “</a:t>
            </a:r>
            <a:r>
              <a:rPr lang="en-US" sz="2400" dirty="0" err="1">
                <a:solidFill>
                  <a:srgbClr val="0070C0"/>
                </a:solidFill>
                <a:latin typeface="Times New Roman" panose="02020603050405020304" pitchFamily="18" charset="0"/>
                <a:ea typeface="Times New Roman" panose="02020603050405020304" pitchFamily="18" charset="0"/>
              </a:rPr>
              <a:t>nhóm</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tạo</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muối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vì</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dễ</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dàng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hóa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hợp</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với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kim</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loại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để</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tạo</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thành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muối</a:t>
            </a:r>
            <a:r>
              <a:rPr lang="en-US" sz="2400" dirty="0" smtClean="0">
                <a:solidFill>
                  <a:srgbClr val="0070C0"/>
                </a:solidFill>
                <a:latin typeface="Times New Roman" panose="02020603050405020304" pitchFamily="18" charset="0"/>
                <a:ea typeface="Times New Roman" panose="02020603050405020304" pitchFamily="18" charset="0"/>
              </a:rPr>
              <a:t>. </a:t>
            </a:r>
            <a:r>
              <a:rPr lang="en-US" sz="2400" b="1" dirty="0">
                <a:solidFill>
                  <a:srgbClr val="0070C0"/>
                </a:solidFill>
                <a:latin typeface="Times New Roman" panose="02020603050405020304" pitchFamily="18" charset="0"/>
                <a:ea typeface="Times New Roman" panose="02020603050405020304" pitchFamily="18" charset="0"/>
              </a:rPr>
              <a:t>(Đ</a:t>
            </a:r>
            <a:r>
              <a:rPr lang="en-US" sz="2400" b="1" dirty="0" smtClean="0">
                <a:solidFill>
                  <a:srgbClr val="0070C0"/>
                </a:solidFill>
                <a:latin typeface="Times New Roman" panose="02020603050405020304" pitchFamily="18" charset="0"/>
                <a:ea typeface="Times New Roman" panose="02020603050405020304" pitchFamily="18" charset="0"/>
              </a:rPr>
              <a:t>)</a:t>
            </a:r>
            <a:endParaRPr lang="en-US" sz="2400" dirty="0">
              <a:solidFill>
                <a:srgbClr val="0070C0"/>
              </a:solidFill>
              <a:latin typeface="Times New Roman" panose="02020603050405020304" pitchFamily="18" charset="0"/>
              <a:ea typeface="Times New Roman" panose="02020603050405020304" pitchFamily="18" charset="0"/>
            </a:endParaRPr>
          </a:p>
          <a:p>
            <a:pPr marL="228600" marR="0">
              <a:spcBef>
                <a:spcPts val="0"/>
              </a:spcBef>
              <a:spcAft>
                <a:spcPts val="0"/>
              </a:spcAft>
              <a:tabLst>
                <a:tab pos="180340" algn="l"/>
              </a:tabLst>
            </a:pP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ngắn</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Bromine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smtClean="0">
                <a:latin typeface="Times New Roman" panose="02020603050405020304" pitchFamily="18" charset="0"/>
                <a:ea typeface="Times New Roman" panose="02020603050405020304" pitchFamily="18" charset="0"/>
              </a:rPr>
              <a:t>?  </a:t>
            </a:r>
            <a:r>
              <a:rPr lang="en-US" sz="2400" b="1" dirty="0" smtClean="0">
                <a:solidFill>
                  <a:srgbClr val="0070C0"/>
                </a:solidFill>
                <a:latin typeface="Times New Roman" panose="02020603050405020304" pitchFamily="18" charset="0"/>
                <a:ea typeface="Times New Roman" panose="02020603050405020304" pitchFamily="18" charset="0"/>
              </a:rPr>
              <a:t>ĐA: 1826</a:t>
            </a:r>
            <a:endParaRPr lang="en-US" sz="2400" b="1" dirty="0">
              <a:solidFill>
                <a:srgbClr val="0070C0"/>
              </a:solidFill>
              <a:latin typeface="Times New Roman" panose="02020603050405020304" pitchFamily="18" charset="0"/>
              <a:ea typeface="Times New Roman" panose="02020603050405020304" pitchFamily="18" charset="0"/>
            </a:endParaRPr>
          </a:p>
        </p:txBody>
      </p:sp>
      <p:sp>
        <p:nvSpPr>
          <p:cNvPr id="9" name="Left Arrow 8">
            <a:hlinkClick r:id="rId2" action="ppaction://hlinksldjump"/>
          </p:cNvPr>
          <p:cNvSpPr/>
          <p:nvPr/>
        </p:nvSpPr>
        <p:spPr>
          <a:xfrm>
            <a:off x="11185236" y="6336145"/>
            <a:ext cx="771959" cy="401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oa ly Brunello màu cam ⋆ Thủy sinh Việt Nam"/>
          <p:cNvPicPr/>
          <p:nvPr/>
        </p:nvPicPr>
        <p:blipFill>
          <a:blip r:embed="rId3">
            <a:extLst>
              <a:ext uri="{28A0092B-C50C-407E-A947-70E740481C1C}">
                <a14:useLocalDpi xmlns:a14="http://schemas.microsoft.com/office/drawing/2010/main" val="0"/>
              </a:ext>
            </a:extLst>
          </a:blip>
          <a:srcRect/>
          <a:stretch>
            <a:fillRect/>
          </a:stretch>
        </p:blipFill>
        <p:spPr bwMode="auto">
          <a:xfrm>
            <a:off x="105878" y="0"/>
            <a:ext cx="12089653" cy="6930189"/>
          </a:xfrm>
          <a:prstGeom prst="rect">
            <a:avLst/>
          </a:prstGeom>
          <a:noFill/>
          <a:ln>
            <a:noFill/>
          </a:ln>
        </p:spPr>
      </p:pic>
    </p:spTree>
    <p:extLst>
      <p:ext uri="{BB962C8B-B14F-4D97-AF65-F5344CB8AC3E}">
        <p14:creationId xmlns:p14="http://schemas.microsoft.com/office/powerpoint/2010/main" val="38762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1" y="387102"/>
            <a:ext cx="9768176" cy="816763"/>
          </a:xfrm>
        </p:spPr>
        <p:txBody>
          <a:bodyPr>
            <a:normAutofit/>
          </a:bodyPr>
          <a:lstStyle/>
          <a:p>
            <a:pPr algn="ctr"/>
            <a:r>
              <a:rPr lang="en-US" sz="4000" b="1" dirty="0" smtClean="0">
                <a:solidFill>
                  <a:srgbClr val="C00000"/>
                </a:solidFill>
                <a:latin typeface="Times New Roman" panose="02020603050405020304" pitchFamily="18" charset="0"/>
                <a:cs typeface="Times New Roman" panose="02020603050405020304" pitchFamily="18" charset="0"/>
              </a:rPr>
              <a:t>KHỞI ĐỘNG: CON SỐ MAY MẮN</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37311" y="1410916"/>
            <a:ext cx="1071418"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dirty="0" smtClean="0">
                <a:solidFill>
                  <a:schemeClr val="tx1"/>
                </a:solidFill>
                <a:latin typeface="Times New Roman" panose="02020603050405020304" pitchFamily="18" charset="0"/>
                <a:cs typeface="Times New Roman" panose="02020603050405020304" pitchFamily="18" charset="0"/>
              </a:rPr>
              <a:t>1</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51165" y="2439063"/>
            <a:ext cx="1071418"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dirty="0" smtClean="0">
                <a:solidFill>
                  <a:schemeClr val="tx1"/>
                </a:solidFill>
                <a:latin typeface="Times New Roman" panose="02020603050405020304" pitchFamily="18" charset="0"/>
                <a:cs typeface="Times New Roman" panose="02020603050405020304" pitchFamily="18" charset="0"/>
              </a:rPr>
              <a:t>7</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37311" y="3467210"/>
            <a:ext cx="1071418"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dirty="0" smtClean="0">
                <a:solidFill>
                  <a:schemeClr val="tx1"/>
                </a:solidFill>
                <a:latin typeface="Times New Roman" panose="02020603050405020304" pitchFamily="18" charset="0"/>
                <a:cs typeface="Times New Roman" panose="02020603050405020304" pitchFamily="18" charset="0"/>
              </a:rPr>
              <a:t>9</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37311" y="4547014"/>
            <a:ext cx="1071418"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dirty="0" smtClean="0">
                <a:solidFill>
                  <a:schemeClr val="tx1"/>
                </a:solidFill>
                <a:latin typeface="Times New Roman" panose="02020603050405020304" pitchFamily="18" charset="0"/>
                <a:cs typeface="Times New Roman" panose="02020603050405020304" pitchFamily="18" charset="0"/>
              </a:rPr>
              <a:t>17</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37311" y="5630421"/>
            <a:ext cx="1071418"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dirty="0" smtClean="0">
                <a:solidFill>
                  <a:schemeClr val="tx1"/>
                </a:solidFill>
                <a:latin typeface="Times New Roman" panose="02020603050405020304" pitchFamily="18" charset="0"/>
                <a:cs typeface="Times New Roman" panose="02020603050405020304" pitchFamily="18" charset="0"/>
              </a:rPr>
              <a:t>19</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948873" y="1437411"/>
            <a:ext cx="9790545"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6000" dirty="0" err="1" smtClean="0">
                <a:solidFill>
                  <a:schemeClr val="tx1"/>
                </a:solidFill>
                <a:latin typeface="Times New Roman" panose="02020603050405020304" pitchFamily="18" charset="0"/>
                <a:cs typeface="Times New Roman" panose="02020603050405020304" pitchFamily="18" charset="0"/>
              </a:rPr>
              <a:t>Số</a:t>
            </a:r>
            <a:r>
              <a:rPr lang="en-US" sz="6000" dirty="0" smtClean="0">
                <a:solidFill>
                  <a:schemeClr val="tx1"/>
                </a:solidFill>
                <a:latin typeface="Times New Roman" panose="02020603050405020304" pitchFamily="18" charset="0"/>
                <a:cs typeface="Times New Roman" panose="02020603050405020304" pitchFamily="18" charset="0"/>
              </a:rPr>
              <a:t> electron </a:t>
            </a:r>
            <a:r>
              <a:rPr lang="en-US" sz="6000" dirty="0" err="1" smtClean="0">
                <a:solidFill>
                  <a:schemeClr val="tx1"/>
                </a:solidFill>
                <a:latin typeface="Times New Roman" panose="02020603050405020304" pitchFamily="18" charset="0"/>
                <a:cs typeface="Times New Roman" panose="02020603050405020304" pitchFamily="18" charset="0"/>
              </a:rPr>
              <a:t>độc</a:t>
            </a:r>
            <a:r>
              <a:rPr lang="en-US" sz="6000" dirty="0" smtClean="0">
                <a:solidFill>
                  <a:schemeClr val="tx1"/>
                </a:solidFill>
                <a:latin typeface="Times New Roman" panose="02020603050405020304" pitchFamily="18" charset="0"/>
                <a:cs typeface="Times New Roman" panose="02020603050405020304" pitchFamily="18" charset="0"/>
              </a:rPr>
              <a:t> </a:t>
            </a:r>
            <a:r>
              <a:rPr lang="en-US" sz="6000" dirty="0" err="1" smtClean="0">
                <a:solidFill>
                  <a:schemeClr val="tx1"/>
                </a:solidFill>
                <a:latin typeface="Times New Roman" panose="02020603050405020304" pitchFamily="18" charset="0"/>
                <a:cs typeface="Times New Roman" panose="02020603050405020304" pitchFamily="18" charset="0"/>
              </a:rPr>
              <a:t>thân</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948873" y="2439063"/>
            <a:ext cx="9790545"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6000" dirty="0" err="1" smtClean="0">
                <a:solidFill>
                  <a:schemeClr val="tx1"/>
                </a:solidFill>
                <a:latin typeface="Times New Roman" panose="02020603050405020304" pitchFamily="18" charset="0"/>
                <a:cs typeface="Times New Roman" panose="02020603050405020304" pitchFamily="18" charset="0"/>
              </a:rPr>
              <a:t>Số</a:t>
            </a:r>
            <a:r>
              <a:rPr lang="en-US" sz="6000" dirty="0" smtClean="0">
                <a:solidFill>
                  <a:schemeClr val="tx1"/>
                </a:solidFill>
                <a:latin typeface="Times New Roman" panose="02020603050405020304" pitchFamily="18" charset="0"/>
                <a:cs typeface="Times New Roman" panose="02020603050405020304" pitchFamily="18" charset="0"/>
              </a:rPr>
              <a:t> electron </a:t>
            </a:r>
            <a:r>
              <a:rPr lang="en-US" sz="6000" dirty="0" err="1" smtClean="0">
                <a:solidFill>
                  <a:schemeClr val="tx1"/>
                </a:solidFill>
                <a:latin typeface="Times New Roman" panose="02020603050405020304" pitchFamily="18" charset="0"/>
                <a:cs typeface="Times New Roman" panose="02020603050405020304" pitchFamily="18" charset="0"/>
              </a:rPr>
              <a:t>lớp</a:t>
            </a:r>
            <a:r>
              <a:rPr lang="en-US" sz="6000" dirty="0" smtClean="0">
                <a:solidFill>
                  <a:schemeClr val="tx1"/>
                </a:solidFill>
                <a:latin typeface="Times New Roman" panose="02020603050405020304" pitchFamily="18" charset="0"/>
                <a:cs typeface="Times New Roman" panose="02020603050405020304" pitchFamily="18" charset="0"/>
              </a:rPr>
              <a:t> </a:t>
            </a:r>
            <a:r>
              <a:rPr lang="en-US" sz="6000" dirty="0" err="1" smtClean="0">
                <a:solidFill>
                  <a:schemeClr val="tx1"/>
                </a:solidFill>
                <a:latin typeface="Times New Roman" panose="02020603050405020304" pitchFamily="18" charset="0"/>
                <a:cs typeface="Times New Roman" panose="02020603050405020304" pitchFamily="18" charset="0"/>
              </a:rPr>
              <a:t>ngoài</a:t>
            </a:r>
            <a:r>
              <a:rPr lang="en-US" sz="6000" dirty="0" smtClean="0">
                <a:solidFill>
                  <a:schemeClr val="tx1"/>
                </a:solidFill>
                <a:latin typeface="Times New Roman" panose="02020603050405020304" pitchFamily="18" charset="0"/>
                <a:cs typeface="Times New Roman" panose="02020603050405020304" pitchFamily="18" charset="0"/>
              </a:rPr>
              <a:t> </a:t>
            </a:r>
            <a:r>
              <a:rPr lang="en-US" sz="6000" dirty="0" err="1" smtClean="0">
                <a:solidFill>
                  <a:schemeClr val="tx1"/>
                </a:solidFill>
                <a:latin typeface="Times New Roman" panose="02020603050405020304" pitchFamily="18" charset="0"/>
                <a:cs typeface="Times New Roman" panose="02020603050405020304" pitchFamily="18" charset="0"/>
              </a:rPr>
              <a:t>cùng</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948872" y="3538191"/>
            <a:ext cx="9790545"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6000" dirty="0" err="1" smtClean="0">
                <a:solidFill>
                  <a:schemeClr val="tx1"/>
                </a:solidFill>
                <a:latin typeface="Times New Roman" panose="02020603050405020304" pitchFamily="18" charset="0"/>
                <a:cs typeface="Times New Roman" panose="02020603050405020304" pitchFamily="18" charset="0"/>
              </a:rPr>
              <a:t>Số</a:t>
            </a:r>
            <a:r>
              <a:rPr lang="en-US" sz="6000" dirty="0" smtClean="0">
                <a:solidFill>
                  <a:schemeClr val="tx1"/>
                </a:solidFill>
                <a:latin typeface="Times New Roman" panose="02020603050405020304" pitchFamily="18" charset="0"/>
                <a:cs typeface="Times New Roman" panose="02020603050405020304" pitchFamily="18" charset="0"/>
              </a:rPr>
              <a:t> </a:t>
            </a:r>
            <a:r>
              <a:rPr lang="en-US" sz="6000" dirty="0" err="1" smtClean="0">
                <a:solidFill>
                  <a:schemeClr val="tx1"/>
                </a:solidFill>
                <a:latin typeface="Times New Roman" panose="02020603050405020304" pitchFamily="18" charset="0"/>
                <a:cs typeface="Times New Roman" panose="02020603050405020304" pitchFamily="18" charset="0"/>
              </a:rPr>
              <a:t>hiệu</a:t>
            </a:r>
            <a:r>
              <a:rPr lang="en-US" sz="6000" dirty="0" smtClean="0">
                <a:solidFill>
                  <a:schemeClr val="tx1"/>
                </a:solidFill>
                <a:latin typeface="Times New Roman" panose="02020603050405020304" pitchFamily="18" charset="0"/>
                <a:cs typeface="Times New Roman" panose="02020603050405020304" pitchFamily="18" charset="0"/>
              </a:rPr>
              <a:t> </a:t>
            </a:r>
            <a:r>
              <a:rPr lang="en-US" sz="6000" dirty="0" err="1" smtClean="0">
                <a:solidFill>
                  <a:schemeClr val="tx1"/>
                </a:solidFill>
                <a:latin typeface="Times New Roman" panose="02020603050405020304" pitchFamily="18" charset="0"/>
                <a:cs typeface="Times New Roman" panose="02020603050405020304" pitchFamily="18" charset="0"/>
              </a:rPr>
              <a:t>nguyên</a:t>
            </a:r>
            <a:r>
              <a:rPr lang="en-US" sz="6000" dirty="0" smtClean="0">
                <a:solidFill>
                  <a:schemeClr val="tx1"/>
                </a:solidFill>
                <a:latin typeface="Times New Roman" panose="02020603050405020304" pitchFamily="18" charset="0"/>
                <a:cs typeface="Times New Roman" panose="02020603050405020304" pitchFamily="18" charset="0"/>
              </a:rPr>
              <a:t> </a:t>
            </a:r>
            <a:r>
              <a:rPr lang="en-US" sz="6000" dirty="0" err="1" smtClean="0">
                <a:solidFill>
                  <a:schemeClr val="tx1"/>
                </a:solidFill>
                <a:latin typeface="Times New Roman" panose="02020603050405020304" pitchFamily="18" charset="0"/>
                <a:cs typeface="Times New Roman" panose="02020603050405020304" pitchFamily="18" charset="0"/>
              </a:rPr>
              <a:t>tử</a:t>
            </a:r>
            <a:r>
              <a:rPr lang="en-US" sz="6000" dirty="0" smtClean="0">
                <a:solidFill>
                  <a:schemeClr val="tx1"/>
                </a:solidFill>
                <a:latin typeface="Times New Roman" panose="02020603050405020304" pitchFamily="18" charset="0"/>
                <a:cs typeface="Times New Roman" panose="02020603050405020304" pitchFamily="18" charset="0"/>
              </a:rPr>
              <a:t> F</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948872" y="4547014"/>
            <a:ext cx="9790545"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6000" dirty="0" err="1" smtClean="0">
                <a:solidFill>
                  <a:schemeClr val="tx1"/>
                </a:solidFill>
                <a:latin typeface="Times New Roman" panose="02020603050405020304" pitchFamily="18" charset="0"/>
                <a:cs typeface="Times New Roman" panose="02020603050405020304" pitchFamily="18" charset="0"/>
              </a:rPr>
              <a:t>Số</a:t>
            </a:r>
            <a:r>
              <a:rPr lang="en-US" sz="6000" dirty="0" smtClean="0">
                <a:solidFill>
                  <a:schemeClr val="tx1"/>
                </a:solidFill>
                <a:latin typeface="Times New Roman" panose="02020603050405020304" pitchFamily="18" charset="0"/>
                <a:cs typeface="Times New Roman" panose="02020603050405020304" pitchFamily="18" charset="0"/>
              </a:rPr>
              <a:t> </a:t>
            </a:r>
            <a:r>
              <a:rPr lang="en-US" sz="6000" dirty="0" err="1" smtClean="0">
                <a:solidFill>
                  <a:schemeClr val="tx1"/>
                </a:solidFill>
                <a:latin typeface="Times New Roman" panose="02020603050405020304" pitchFamily="18" charset="0"/>
                <a:cs typeface="Times New Roman" panose="02020603050405020304" pitchFamily="18" charset="0"/>
              </a:rPr>
              <a:t>hiệu</a:t>
            </a:r>
            <a:r>
              <a:rPr lang="en-US" sz="6000" dirty="0" smtClean="0">
                <a:solidFill>
                  <a:schemeClr val="tx1"/>
                </a:solidFill>
                <a:latin typeface="Times New Roman" panose="02020603050405020304" pitchFamily="18" charset="0"/>
                <a:cs typeface="Times New Roman" panose="02020603050405020304" pitchFamily="18" charset="0"/>
              </a:rPr>
              <a:t> </a:t>
            </a:r>
            <a:r>
              <a:rPr lang="en-US" sz="6000" dirty="0" err="1" smtClean="0">
                <a:solidFill>
                  <a:schemeClr val="tx1"/>
                </a:solidFill>
                <a:latin typeface="Times New Roman" panose="02020603050405020304" pitchFamily="18" charset="0"/>
                <a:cs typeface="Times New Roman" panose="02020603050405020304" pitchFamily="18" charset="0"/>
              </a:rPr>
              <a:t>nguyên</a:t>
            </a:r>
            <a:r>
              <a:rPr lang="en-US" sz="6000" dirty="0" smtClean="0">
                <a:solidFill>
                  <a:schemeClr val="tx1"/>
                </a:solidFill>
                <a:latin typeface="Times New Roman" panose="02020603050405020304" pitchFamily="18" charset="0"/>
                <a:cs typeface="Times New Roman" panose="02020603050405020304" pitchFamily="18" charset="0"/>
              </a:rPr>
              <a:t> </a:t>
            </a:r>
            <a:r>
              <a:rPr lang="en-US" sz="6000" dirty="0" err="1" smtClean="0">
                <a:solidFill>
                  <a:schemeClr val="tx1"/>
                </a:solidFill>
                <a:latin typeface="Times New Roman" panose="02020603050405020304" pitchFamily="18" charset="0"/>
                <a:cs typeface="Times New Roman" panose="02020603050405020304" pitchFamily="18" charset="0"/>
              </a:rPr>
              <a:t>tử</a:t>
            </a:r>
            <a:r>
              <a:rPr lang="en-US" sz="6000" dirty="0" smtClean="0">
                <a:solidFill>
                  <a:schemeClr val="tx1"/>
                </a:solidFill>
                <a:latin typeface="Times New Roman" panose="02020603050405020304" pitchFamily="18" charset="0"/>
                <a:cs typeface="Times New Roman" panose="02020603050405020304" pitchFamily="18" charset="0"/>
              </a:rPr>
              <a:t> Cl</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948871" y="5638971"/>
            <a:ext cx="9790545"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6000" dirty="0" err="1" smtClean="0">
                <a:solidFill>
                  <a:schemeClr val="tx1"/>
                </a:solidFill>
                <a:latin typeface="Times New Roman" panose="02020603050405020304" pitchFamily="18" charset="0"/>
                <a:cs typeface="Times New Roman" panose="02020603050405020304" pitchFamily="18" charset="0"/>
              </a:rPr>
              <a:t>Nguyên</a:t>
            </a:r>
            <a:r>
              <a:rPr lang="en-US" sz="6000" dirty="0" smtClean="0">
                <a:solidFill>
                  <a:schemeClr val="tx1"/>
                </a:solidFill>
                <a:latin typeface="Times New Roman" panose="02020603050405020304" pitchFamily="18" charset="0"/>
                <a:cs typeface="Times New Roman" panose="02020603050405020304" pitchFamily="18" charset="0"/>
              </a:rPr>
              <a:t> </a:t>
            </a:r>
            <a:r>
              <a:rPr lang="en-US" sz="6000" dirty="0" err="1" smtClean="0">
                <a:solidFill>
                  <a:schemeClr val="tx1"/>
                </a:solidFill>
                <a:latin typeface="Times New Roman" panose="02020603050405020304" pitchFamily="18" charset="0"/>
                <a:cs typeface="Times New Roman" panose="02020603050405020304" pitchFamily="18" charset="0"/>
              </a:rPr>
              <a:t>tử</a:t>
            </a:r>
            <a:r>
              <a:rPr lang="en-US" sz="6000" dirty="0" smtClean="0">
                <a:solidFill>
                  <a:schemeClr val="tx1"/>
                </a:solidFill>
                <a:latin typeface="Times New Roman" panose="02020603050405020304" pitchFamily="18" charset="0"/>
                <a:cs typeface="Times New Roman" panose="02020603050405020304" pitchFamily="18" charset="0"/>
              </a:rPr>
              <a:t> </a:t>
            </a:r>
            <a:r>
              <a:rPr lang="en-US" sz="6000" dirty="0" err="1" smtClean="0">
                <a:solidFill>
                  <a:schemeClr val="tx1"/>
                </a:solidFill>
                <a:latin typeface="Times New Roman" panose="02020603050405020304" pitchFamily="18" charset="0"/>
                <a:cs typeface="Times New Roman" panose="02020603050405020304" pitchFamily="18" charset="0"/>
              </a:rPr>
              <a:t>khối</a:t>
            </a:r>
            <a:r>
              <a:rPr lang="en-US" sz="6000" dirty="0" smtClean="0">
                <a:solidFill>
                  <a:schemeClr val="tx1"/>
                </a:solidFill>
                <a:latin typeface="Times New Roman" panose="02020603050405020304" pitchFamily="18" charset="0"/>
                <a:cs typeface="Times New Roman" panose="02020603050405020304" pitchFamily="18" charset="0"/>
              </a:rPr>
              <a:t> </a:t>
            </a:r>
            <a:r>
              <a:rPr lang="en-US" sz="6000" dirty="0" err="1" smtClean="0">
                <a:solidFill>
                  <a:schemeClr val="tx1"/>
                </a:solidFill>
                <a:latin typeface="Times New Roman" panose="02020603050405020304" pitchFamily="18" charset="0"/>
                <a:cs typeface="Times New Roman" panose="02020603050405020304" pitchFamily="18" charset="0"/>
              </a:rPr>
              <a:t>của</a:t>
            </a:r>
            <a:r>
              <a:rPr lang="en-US" sz="6000" dirty="0" smtClean="0">
                <a:solidFill>
                  <a:schemeClr val="tx1"/>
                </a:solidFill>
                <a:latin typeface="Times New Roman" panose="02020603050405020304" pitchFamily="18" charset="0"/>
                <a:cs typeface="Times New Roman" panose="02020603050405020304" pitchFamily="18" charset="0"/>
              </a:rPr>
              <a:t> F</a:t>
            </a:r>
            <a:endParaRPr lang="en-US" sz="6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90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7" grpId="0" animBg="1"/>
      <p:bldP spid="18"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0"/>
          <p:cNvSpPr>
            <a:spLocks noChangeArrowheads="1"/>
          </p:cNvSpPr>
          <p:nvPr/>
        </p:nvSpPr>
        <p:spPr bwMode="auto">
          <a:xfrm>
            <a:off x="1666726" y="2726883"/>
            <a:ext cx="98149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Rectangle 22"/>
          <p:cNvSpPr>
            <a:spLocks noChangeArrowheads="1"/>
          </p:cNvSpPr>
          <p:nvPr/>
        </p:nvSpPr>
        <p:spPr bwMode="auto">
          <a:xfrm>
            <a:off x="6770255" y="3280880"/>
            <a:ext cx="189480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1" name="Rectangle 24"/>
          <p:cNvSpPr>
            <a:spLocks noChangeArrowheads="1"/>
          </p:cNvSpPr>
          <p:nvPr/>
        </p:nvSpPr>
        <p:spPr bwMode="auto">
          <a:xfrm>
            <a:off x="1350474" y="3908831"/>
            <a:ext cx="13037687" cy="5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5" name="Rectangle 26"/>
          <p:cNvSpPr>
            <a:spLocks noChangeArrowheads="1"/>
          </p:cNvSpPr>
          <p:nvPr/>
        </p:nvSpPr>
        <p:spPr bwMode="auto">
          <a:xfrm>
            <a:off x="6580617" y="3964145"/>
            <a:ext cx="14585678" cy="5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p:nvPr/>
        </p:nvSpPr>
        <p:spPr>
          <a:xfrm>
            <a:off x="952901" y="612845"/>
            <a:ext cx="11069053" cy="4893647"/>
          </a:xfrm>
          <a:prstGeom prst="rect">
            <a:avLst/>
          </a:prstGeom>
        </p:spPr>
        <p:txBody>
          <a:bodyPr wrap="square">
            <a:spAutoFit/>
          </a:bodyPr>
          <a:lstStyle/>
          <a:p>
            <a:pPr marR="0" lvl="0">
              <a:spcBef>
                <a:spcPts val="0"/>
              </a:spcBef>
              <a:spcAft>
                <a:spcPts val="0"/>
              </a:spcAft>
              <a:tabLst>
                <a:tab pos="180340" algn="l"/>
              </a:tabLst>
            </a:pPr>
            <a:r>
              <a:rPr lang="en-US" sz="2400" b="1" dirty="0" smtClean="0">
                <a:latin typeface="Times New Roman" panose="02020603050405020304" pitchFamily="18" charset="0"/>
                <a:ea typeface="Times New Roman" panose="02020603050405020304" pitchFamily="18" charset="0"/>
              </a:rPr>
              <a:t>IV. </a:t>
            </a:r>
            <a:r>
              <a:rPr lang="en-US" sz="2400" b="1" dirty="0" err="1" smtClean="0">
                <a:latin typeface="Times New Roman" panose="02020603050405020304" pitchFamily="18" charset="0"/>
                <a:ea typeface="Times New Roman" panose="02020603050405020304" pitchFamily="18" charset="0"/>
              </a:rPr>
              <a:t>Bộ</a:t>
            </a:r>
            <a:r>
              <a:rPr lang="en-US" sz="2400" b="1" dirty="0" smtClean="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màu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tím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đen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Iot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Trang</a:t>
            </a:r>
            <a:r>
              <a:rPr lang="en-US" sz="2400" b="1" dirty="0">
                <a:latin typeface="Times New Roman" panose="02020603050405020304" pitchFamily="18" charset="0"/>
                <a:ea typeface="Times New Roman" panose="02020603050405020304" pitchFamily="18" charset="0"/>
              </a:rPr>
              <a:t> 148- 150)</a:t>
            </a:r>
            <a:endParaRPr lang="en-US" sz="2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80340" algn="l"/>
              </a:tabLs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chọn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1. </a:t>
            </a:r>
            <a:r>
              <a:rPr lang="en-US" sz="2400" dirty="0">
                <a:latin typeface="Times New Roman" panose="02020603050405020304" pitchFamily="18" charset="0"/>
                <a:ea typeface="Times New Roman" panose="02020603050405020304" pitchFamily="18" charset="0"/>
              </a:rPr>
              <a:t>Theo</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rPr>
              <a:t>Lạp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Iodes</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đỏ</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a:t>
            </a:r>
            <a:r>
              <a:rPr lang="en-US" sz="2400"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C</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rắn</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 </a:t>
            </a:r>
            <a:r>
              <a:rPr lang="en-US" sz="2400" b="1" dirty="0">
                <a:solidFill>
                  <a:srgbClr val="C00000"/>
                </a:solidFill>
                <a:latin typeface="Times New Roman" panose="02020603050405020304" pitchFamily="18" charset="0"/>
                <a:ea typeface="Times New Roman" panose="02020603050405020304" pitchFamily="18" charset="0"/>
              </a:rPr>
              <a:t>D. </a:t>
            </a:r>
            <a:r>
              <a:rPr lang="en-US" sz="2400" b="1" dirty="0" err="1">
                <a:solidFill>
                  <a:srgbClr val="C00000"/>
                </a:solidFill>
                <a:latin typeface="Times New Roman" panose="02020603050405020304" pitchFamily="18" charset="0"/>
                <a:ea typeface="Times New Roman" panose="02020603050405020304" pitchFamily="18" charset="0"/>
              </a:rPr>
              <a:t>Màu</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tím</a:t>
            </a:r>
            <a:endParaRPr lang="en-US" sz="2400" b="1" dirty="0">
              <a:solidFill>
                <a:srgbClr val="C00000"/>
              </a:solidFill>
              <a:latin typeface="Times New Roman" panose="02020603050405020304" pitchFamily="18" charset="0"/>
              <a:ea typeface="Times New Roman" panose="02020603050405020304" pitchFamily="18" charset="0"/>
            </a:endParaRPr>
          </a:p>
          <a:p>
            <a:pPr>
              <a:tabLst>
                <a:tab pos="180340" algn="l"/>
              </a:tabLs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Iodine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b="1" dirty="0">
                <a:latin typeface="Times New Roman" panose="02020603050405020304" pitchFamily="18" charset="0"/>
                <a:ea typeface="Times New Roman" panose="02020603050405020304" pitchFamily="18" charset="0"/>
              </a:rPr>
              <a:t>       </a:t>
            </a:r>
            <a:r>
              <a:rPr lang="en-US" sz="2400" b="1" dirty="0">
                <a:solidFill>
                  <a:srgbClr val="C00000"/>
                </a:solidFill>
                <a:latin typeface="Times New Roman" panose="02020603050405020304" pitchFamily="18" charset="0"/>
                <a:ea typeface="Times New Roman" panose="02020603050405020304" pitchFamily="18" charset="0"/>
              </a:rPr>
              <a:t>A.  1811                     </a:t>
            </a:r>
            <a:r>
              <a:rPr lang="en-US" sz="2400" b="1" dirty="0">
                <a:latin typeface="Times New Roman" panose="02020603050405020304" pitchFamily="18" charset="0"/>
                <a:ea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rPr>
              <a:t> 1813               </a:t>
            </a:r>
            <a:r>
              <a:rPr lang="en-US" sz="2400" b="1" dirty="0">
                <a:latin typeface="Times New Roman" panose="02020603050405020304" pitchFamily="18" charset="0"/>
                <a:ea typeface="Times New Roman" panose="02020603050405020304" pitchFamily="18" charset="0"/>
              </a:rPr>
              <a:t>C.</a:t>
            </a:r>
            <a:r>
              <a:rPr lang="en-US" sz="2400" dirty="0">
                <a:latin typeface="Times New Roman" panose="02020603050405020304" pitchFamily="18" charset="0"/>
                <a:ea typeface="Times New Roman" panose="02020603050405020304" pitchFamily="18" charset="0"/>
              </a:rPr>
              <a:t> 1774                                      </a:t>
            </a:r>
            <a:r>
              <a:rPr lang="en-US" sz="2400" b="1" dirty="0">
                <a:latin typeface="Times New Roman" panose="02020603050405020304" pitchFamily="18" charset="0"/>
                <a:ea typeface="Times New Roman" panose="02020603050405020304" pitchFamily="18" charset="0"/>
              </a:rPr>
              <a:t>D.</a:t>
            </a:r>
            <a:r>
              <a:rPr lang="en-US" sz="2400" dirty="0">
                <a:latin typeface="Times New Roman" panose="02020603050405020304" pitchFamily="18" charset="0"/>
                <a:ea typeface="Times New Roman" panose="02020603050405020304" pitchFamily="18" charset="0"/>
              </a:rPr>
              <a:t> 1826.               </a:t>
            </a:r>
          </a:p>
          <a:p>
            <a:pPr>
              <a:tabLst>
                <a:tab pos="180340" algn="l"/>
              </a:tabLst>
            </a:pP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3.</a:t>
            </a:r>
            <a:r>
              <a:rPr lang="en-US" sz="2400" dirty="0">
                <a:latin typeface="Times New Roman" panose="02020603050405020304" pitchFamily="18" charset="0"/>
                <a:ea typeface="Times New Roman" panose="02020603050405020304" pitchFamily="18" charset="0"/>
              </a:rPr>
              <a:t> B. Courtois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rPr>
              <a:t> K</a:t>
            </a:r>
            <a:r>
              <a:rPr lang="en-US" sz="2400" baseline="-25000" dirty="0">
                <a:latin typeface="Times New Roman" panose="02020603050405020304" pitchFamily="18" charset="0"/>
                <a:ea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rPr>
              <a:t>CO</a:t>
            </a:r>
            <a:r>
              <a:rPr lang="en-US" sz="2400" baseline="-25000" dirty="0">
                <a:latin typeface="Times New Roman" panose="02020603050405020304" pitchFamily="18" charset="0"/>
                <a:ea typeface="Times New Roman" panose="02020603050405020304" pitchFamily="18" charset="0"/>
              </a:rPr>
              <a:t>3</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coi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Courtois </a:t>
            </a:r>
            <a:r>
              <a:rPr lang="en-US" sz="2400" dirty="0" err="1">
                <a:latin typeface="Times New Roman" panose="02020603050405020304" pitchFamily="18" charset="0"/>
                <a:ea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iodine?</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rPr>
              <a:t> Cho dung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AgNO</a:t>
            </a:r>
            <a:r>
              <a:rPr lang="en-US" sz="2400" baseline="-25000" dirty="0">
                <a:latin typeface="Times New Roman" panose="02020603050405020304" pitchFamily="18" charset="0"/>
                <a:ea typeface="Times New Roman" panose="02020603050405020304" pitchFamily="18" charset="0"/>
              </a:rPr>
              <a:t>3</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p>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C.</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clo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p>
          <a:p>
            <a:pPr marL="228600" marR="0">
              <a:spcBef>
                <a:spcPts val="0"/>
              </a:spcBef>
              <a:spcAft>
                <a:spcPts val="0"/>
              </a:spcAft>
              <a:tabLst>
                <a:tab pos="180340" algn="l"/>
              </a:tabLst>
            </a:pPr>
            <a:r>
              <a:rPr lang="en-US" sz="2400" b="1" dirty="0">
                <a:solidFill>
                  <a:srgbClr val="C00000"/>
                </a:solidFill>
                <a:latin typeface="Times New Roman" panose="02020603050405020304" pitchFamily="18" charset="0"/>
                <a:ea typeface="Times New Roman" panose="02020603050405020304" pitchFamily="18" charset="0"/>
              </a:rPr>
              <a:t>D. Cho </a:t>
            </a:r>
            <a:r>
              <a:rPr lang="en-US" sz="2400" b="1" dirty="0" err="1">
                <a:solidFill>
                  <a:srgbClr val="C00000"/>
                </a:solidFill>
                <a:latin typeface="Times New Roman" panose="02020603050405020304" pitchFamily="18" charset="0"/>
                <a:ea typeface="Times New Roman" panose="02020603050405020304" pitchFamily="18" charset="0"/>
              </a:rPr>
              <a:t>sunfuric</a:t>
            </a:r>
            <a:r>
              <a:rPr lang="en-US" sz="2400" b="1" dirty="0">
                <a:solidFill>
                  <a:srgbClr val="C00000"/>
                </a:solidFill>
                <a:latin typeface="Times New Roman" panose="02020603050405020304" pitchFamily="18" charset="0"/>
                <a:ea typeface="Times New Roman" panose="02020603050405020304" pitchFamily="18" charset="0"/>
              </a:rPr>
              <a:t> acid </a:t>
            </a:r>
            <a:r>
              <a:rPr lang="en-US" sz="2400" b="1" dirty="0" err="1">
                <a:solidFill>
                  <a:srgbClr val="C00000"/>
                </a:solidFill>
                <a:latin typeface="Times New Roman" panose="02020603050405020304" pitchFamily="18" charset="0"/>
                <a:ea typeface="Times New Roman" panose="02020603050405020304" pitchFamily="18" charset="0"/>
              </a:rPr>
              <a:t>đặc</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vào</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nước</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thải</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thấy</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có</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hơi</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màu</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tím</a:t>
            </a:r>
            <a:r>
              <a:rPr lang="en-US" sz="2400" b="1" dirty="0">
                <a:solidFill>
                  <a:srgbClr val="C00000"/>
                </a:solidFill>
                <a:latin typeface="Times New Roman" panose="02020603050405020304" pitchFamily="18" charset="0"/>
                <a:ea typeface="Times New Roman" panose="02020603050405020304" pitchFamily="18" charset="0"/>
              </a:rPr>
              <a:t> bay </a:t>
            </a:r>
            <a:r>
              <a:rPr lang="en-US" sz="2400" b="1" dirty="0" err="1">
                <a:solidFill>
                  <a:srgbClr val="C00000"/>
                </a:solidFill>
                <a:latin typeface="Times New Roman" panose="02020603050405020304" pitchFamily="18" charset="0"/>
                <a:ea typeface="Times New Roman" panose="02020603050405020304" pitchFamily="18" charset="0"/>
              </a:rPr>
              <a:t>ra.</a:t>
            </a:r>
            <a:r>
              <a:rPr lang="en-US" sz="2400" b="1" dirty="0">
                <a:solidFill>
                  <a:srgbClr val="C00000"/>
                </a:solidFill>
                <a:latin typeface="Times New Roman" panose="02020603050405020304" pitchFamily="18" charset="0"/>
                <a:ea typeface="Times New Roman" panose="02020603050405020304" pitchFamily="18" charset="0"/>
              </a:rPr>
              <a:t>  </a:t>
            </a:r>
          </a:p>
        </p:txBody>
      </p:sp>
      <p:pic>
        <p:nvPicPr>
          <p:cNvPr id="8" name="Picture 7" descr="hình ảnh : thực vật, Hệ thực vật, màu tím, thực vật có hoa, Hoa dại, Cánh  hoa, Mùa xuân, Đóng lên, Thân cây, Hình nền máy tính, Chụp macro, Lily  famil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54" y="-1"/>
            <a:ext cx="12057246" cy="6930189"/>
          </a:xfrm>
          <a:prstGeom prst="rect">
            <a:avLst/>
          </a:prstGeom>
          <a:noFill/>
          <a:ln>
            <a:noFill/>
          </a:ln>
        </p:spPr>
      </p:pic>
    </p:spTree>
    <p:extLst>
      <p:ext uri="{BB962C8B-B14F-4D97-AF65-F5344CB8AC3E}">
        <p14:creationId xmlns:p14="http://schemas.microsoft.com/office/powerpoint/2010/main" val="338173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75346" y="203200"/>
            <a:ext cx="7065818" cy="738664"/>
          </a:xfrm>
          <a:prstGeom prst="rect">
            <a:avLst/>
          </a:prstGeom>
          <a:noFill/>
        </p:spPr>
        <p:txBody>
          <a:bodyPr wrap="square" rtlCol="0">
            <a:spAutoFit/>
          </a:bodyPr>
          <a:lstStyle/>
          <a:p>
            <a:pPr marR="0" lvl="0">
              <a:spcBef>
                <a:spcPts val="0"/>
              </a:spcBef>
              <a:spcAft>
                <a:spcPts val="0"/>
              </a:spcAft>
              <a:tabLst>
                <a:tab pos="180340" algn="l"/>
              </a:tabLst>
            </a:pPr>
            <a:r>
              <a:rPr lang="en-US" sz="2400" b="1" dirty="0" err="1">
                <a:latin typeface="Times New Roman" panose="02020603050405020304" pitchFamily="18" charset="0"/>
                <a:ea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màu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tím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đen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Iot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Trang</a:t>
            </a:r>
            <a:r>
              <a:rPr lang="en-US" sz="2400" b="1" dirty="0">
                <a:latin typeface="Times New Roman" panose="02020603050405020304" pitchFamily="18" charset="0"/>
                <a:ea typeface="Times New Roman" panose="02020603050405020304" pitchFamily="18" charset="0"/>
              </a:rPr>
              <a:t> 148- 150)</a:t>
            </a:r>
            <a:endParaRPr lang="en-US" sz="2400" dirty="0">
              <a:latin typeface="Times New Roman" panose="02020603050405020304" pitchFamily="18" charset="0"/>
              <a:ea typeface="Times New Roman" panose="02020603050405020304" pitchFamily="18" charset="0"/>
            </a:endParaRPr>
          </a:p>
          <a:p>
            <a:endParaRPr lang="en-US" dirty="0"/>
          </a:p>
        </p:txBody>
      </p:sp>
      <p:sp>
        <p:nvSpPr>
          <p:cNvPr id="6" name="Rectangle 5"/>
          <p:cNvSpPr/>
          <p:nvPr/>
        </p:nvSpPr>
        <p:spPr>
          <a:xfrm>
            <a:off x="914400" y="941864"/>
            <a:ext cx="10520218" cy="461665"/>
          </a:xfrm>
          <a:prstGeom prst="rect">
            <a:avLst/>
          </a:prstGeom>
        </p:spPr>
        <p:txBody>
          <a:bodyPr wrap="square">
            <a:spAutoFit/>
          </a:bodyPr>
          <a:lstStyle/>
          <a:p>
            <a:pPr marL="228600" marR="0">
              <a:spcBef>
                <a:spcPts val="0"/>
              </a:spcBef>
              <a:spcAft>
                <a:spcPts val="0"/>
              </a:spcAft>
              <a:tabLst>
                <a:tab pos="180340" algn="l"/>
              </a:tabLst>
            </a:pPr>
            <a:r>
              <a:rPr lang="en-US" sz="2400" b="1" dirty="0" smtClean="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Rectangle 2"/>
          <p:cNvSpPr/>
          <p:nvPr/>
        </p:nvSpPr>
        <p:spPr>
          <a:xfrm>
            <a:off x="720437" y="1443841"/>
            <a:ext cx="11018982" cy="4524315"/>
          </a:xfrm>
          <a:prstGeom prst="rect">
            <a:avLst/>
          </a:prstGeom>
        </p:spPr>
        <p:txBody>
          <a:bodyPr wrap="square">
            <a:spAutoFit/>
          </a:bodyPr>
          <a:lstStyle/>
          <a:p>
            <a:pPr marL="228600" marR="0">
              <a:spcBef>
                <a:spcPts val="0"/>
              </a:spcBef>
              <a:spcAft>
                <a:spcPts val="0"/>
              </a:spcAft>
              <a:tabLst>
                <a:tab pos="180340" algn="l"/>
              </a:tabLs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đúng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sai</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dirty="0" err="1">
                <a:latin typeface="Times New Roman" panose="02020603050405020304" pitchFamily="18" charset="0"/>
                <a:ea typeface="Times New Roman" panose="02020603050405020304" pitchFamily="18" charset="0"/>
              </a:rPr>
              <a:t>Thiếu</a:t>
            </a:r>
            <a:r>
              <a:rPr lang="en-US" sz="2400" dirty="0">
                <a:latin typeface="Times New Roman" panose="02020603050405020304" pitchFamily="18" charset="0"/>
                <a:ea typeface="Times New Roman" panose="02020603050405020304" pitchFamily="18" charset="0"/>
              </a:rPr>
              <a:t> iodine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núi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thường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thêm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iot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 hay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uống</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solidFill>
                  <a:srgbClr val="0070C0"/>
                </a:solidFill>
                <a:latin typeface="Times New Roman" panose="02020603050405020304" pitchFamily="18" charset="0"/>
                <a:ea typeface="Times New Roman" panose="02020603050405020304" pitchFamily="18" charset="0"/>
              </a:rPr>
              <a:t>a) </a:t>
            </a:r>
            <a:r>
              <a:rPr lang="en-US" sz="2400" dirty="0" err="1">
                <a:solidFill>
                  <a:srgbClr val="0070C0"/>
                </a:solidFill>
                <a:latin typeface="Times New Roman" panose="02020603050405020304" pitchFamily="18" charset="0"/>
                <a:ea typeface="Times New Roman" panose="02020603050405020304" pitchFamily="18" charset="0"/>
              </a:rPr>
              <a:t>Bổ</a:t>
            </a:r>
            <a:r>
              <a:rPr lang="en-US" sz="2400" dirty="0">
                <a:solidFill>
                  <a:srgbClr val="0070C0"/>
                </a:solidFill>
                <a:latin typeface="Times New Roman" panose="02020603050405020304" pitchFamily="18" charset="0"/>
                <a:ea typeface="Times New Roman" panose="02020603050405020304" pitchFamily="18" charset="0"/>
              </a:rPr>
              <a:t> sung </a:t>
            </a:r>
            <a:r>
              <a:rPr lang="en-US" sz="2400" dirty="0" err="1">
                <a:solidFill>
                  <a:srgbClr val="0070C0"/>
                </a:solidFill>
                <a:latin typeface="Times New Roman" panose="02020603050405020304" pitchFamily="18" charset="0"/>
                <a:ea typeface="Times New Roman" panose="02020603050405020304" pitchFamily="18" charset="0"/>
              </a:rPr>
              <a:t>iot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vào</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nước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uống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bằng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cách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hòa</a:t>
            </a:r>
            <a:r>
              <a:rPr lang="en-US" sz="2400" dirty="0">
                <a:solidFill>
                  <a:srgbClr val="0070C0"/>
                </a:solidFill>
                <a:latin typeface="Times New Roman" panose="02020603050405020304" pitchFamily="18" charset="0"/>
                <a:ea typeface="Times New Roman" panose="02020603050405020304" pitchFamily="18" charset="0"/>
              </a:rPr>
              <a:t> tan 1 g </a:t>
            </a:r>
            <a:r>
              <a:rPr lang="en-US" sz="2400" dirty="0" err="1">
                <a:solidFill>
                  <a:srgbClr val="0070C0"/>
                </a:solidFill>
                <a:latin typeface="Times New Roman" panose="02020603050405020304" pitchFamily="18" charset="0"/>
                <a:ea typeface="Times New Roman" panose="02020603050405020304" pitchFamily="18" charset="0"/>
              </a:rPr>
              <a:t>NaI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trong</a:t>
            </a:r>
            <a:r>
              <a:rPr lang="en-US" sz="2400" dirty="0">
                <a:solidFill>
                  <a:srgbClr val="0070C0"/>
                </a:solidFill>
                <a:latin typeface="Times New Roman" panose="02020603050405020304" pitchFamily="18" charset="0"/>
                <a:ea typeface="Times New Roman" panose="02020603050405020304" pitchFamily="18" charset="0"/>
              </a:rPr>
              <a:t> 100.000.000 gam </a:t>
            </a:r>
            <a:r>
              <a:rPr lang="en-US" sz="2400" dirty="0" err="1">
                <a:solidFill>
                  <a:srgbClr val="0070C0"/>
                </a:solidFill>
                <a:latin typeface="Times New Roman" panose="02020603050405020304" pitchFamily="18" charset="0"/>
                <a:ea typeface="Times New Roman" panose="02020603050405020304" pitchFamily="18" charset="0"/>
              </a:rPr>
              <a:t>nước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uống</a:t>
            </a:r>
            <a:r>
              <a:rPr lang="en-US" sz="2400" dirty="0" smtClean="0">
                <a:solidFill>
                  <a:srgbClr val="0070C0"/>
                </a:solidFill>
                <a:latin typeface="Times New Roman" panose="02020603050405020304" pitchFamily="18" charset="0"/>
                <a:ea typeface="Times New Roman" panose="02020603050405020304" pitchFamily="18" charset="0"/>
              </a:rPr>
              <a:t>. </a:t>
            </a:r>
            <a:r>
              <a:rPr lang="en-US" sz="2400" b="1" dirty="0" smtClean="0">
                <a:solidFill>
                  <a:srgbClr val="0070C0"/>
                </a:solidFill>
                <a:latin typeface="Times New Roman" panose="02020603050405020304" pitchFamily="18" charset="0"/>
                <a:ea typeface="Times New Roman" panose="02020603050405020304" pitchFamily="18" charset="0"/>
              </a:rPr>
              <a:t>(Đ)</a:t>
            </a:r>
            <a:endParaRPr lang="en-US" sz="2400" b="1" dirty="0">
              <a:solidFill>
                <a:srgbClr val="0070C0"/>
              </a:solidFill>
              <a:latin typeface="Times New Roman" panose="02020603050405020304" pitchFamily="18" charset="0"/>
              <a:ea typeface="Times New Roman" panose="02020603050405020304" pitchFamily="18" charset="0"/>
            </a:endParaRPr>
          </a:p>
          <a:p>
            <a:pPr>
              <a:tabLst>
                <a:tab pos="180340" algn="l"/>
              </a:tabLst>
            </a:pPr>
            <a:r>
              <a:rPr lang="en-US" sz="2400" dirty="0">
                <a:solidFill>
                  <a:srgbClr val="0070C0"/>
                </a:solidFill>
                <a:latin typeface="Times New Roman" panose="02020603050405020304" pitchFamily="18" charset="0"/>
                <a:ea typeface="Times New Roman" panose="02020603050405020304" pitchFamily="18" charset="0"/>
              </a:rPr>
              <a:t>b) </a:t>
            </a:r>
            <a:r>
              <a:rPr lang="en-US" sz="2400" dirty="0" err="1">
                <a:solidFill>
                  <a:srgbClr val="0070C0"/>
                </a:solidFill>
                <a:latin typeface="Times New Roman" panose="02020603050405020304" pitchFamily="18" charset="0"/>
                <a:ea typeface="Times New Roman" panose="02020603050405020304" pitchFamily="18" charset="0"/>
              </a:rPr>
              <a:t>Muối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iot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trong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nước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biển</a:t>
            </a:r>
            <a:r>
              <a:rPr lang="en-US" sz="2400" dirty="0" smtClean="0">
                <a:solidFill>
                  <a:srgbClr val="0070C0"/>
                </a:solidFill>
                <a:latin typeface="Times New Roman" panose="02020603050405020304" pitchFamily="18" charset="0"/>
                <a:ea typeface="Times New Roman" panose="02020603050405020304" pitchFamily="18" charset="0"/>
              </a:rPr>
              <a:t>. </a:t>
            </a:r>
            <a:r>
              <a:rPr lang="en-US" sz="2400" b="1" dirty="0">
                <a:solidFill>
                  <a:srgbClr val="0070C0"/>
                </a:solidFill>
                <a:latin typeface="Times New Roman" panose="02020603050405020304" pitchFamily="18" charset="0"/>
                <a:ea typeface="Times New Roman" panose="02020603050405020304" pitchFamily="18" charset="0"/>
              </a:rPr>
              <a:t>(Đ</a:t>
            </a:r>
            <a:r>
              <a:rPr lang="en-US" sz="2400" b="1" dirty="0" smtClean="0">
                <a:solidFill>
                  <a:srgbClr val="0070C0"/>
                </a:solidFill>
                <a:latin typeface="Times New Roman" panose="02020603050405020304" pitchFamily="18" charset="0"/>
                <a:ea typeface="Times New Roman" panose="02020603050405020304" pitchFamily="18" charset="0"/>
              </a:rPr>
              <a:t>)</a:t>
            </a:r>
            <a:endParaRPr lang="en-US" sz="2400" dirty="0">
              <a:solidFill>
                <a:srgbClr val="0070C0"/>
              </a:solidFill>
              <a:latin typeface="Times New Roman" panose="02020603050405020304" pitchFamily="18" charset="0"/>
              <a:ea typeface="Times New Roman" panose="02020603050405020304" pitchFamily="18" charset="0"/>
            </a:endParaRPr>
          </a:p>
          <a:p>
            <a:pPr>
              <a:tabLst>
                <a:tab pos="180340" algn="l"/>
              </a:tabLst>
            </a:pPr>
            <a:r>
              <a:rPr lang="en-US" sz="2400" dirty="0">
                <a:solidFill>
                  <a:srgbClr val="C00000"/>
                </a:solidFill>
                <a:latin typeface="Times New Roman" panose="02020603050405020304" pitchFamily="18" charset="0"/>
                <a:ea typeface="Times New Roman" panose="02020603050405020304" pitchFamily="18" charset="0"/>
              </a:rPr>
              <a:t>c) </a:t>
            </a:r>
            <a:r>
              <a:rPr lang="en-US" sz="2400" dirty="0" err="1">
                <a:solidFill>
                  <a:srgbClr val="C00000"/>
                </a:solidFill>
                <a:latin typeface="Times New Roman" panose="02020603050405020304" pitchFamily="18" charset="0"/>
                <a:ea typeface="Times New Roman" panose="02020603050405020304" pitchFamily="18" charset="0"/>
              </a:rPr>
              <a:t>Thành</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phần</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chính</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của</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muối</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ăn</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là</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NaI</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và</a:t>
            </a:r>
            <a:r>
              <a:rPr lang="en-US" sz="2400" dirty="0">
                <a:solidFill>
                  <a:srgbClr val="C00000"/>
                </a:solidFill>
                <a:latin typeface="Times New Roman" panose="02020603050405020304" pitchFamily="18" charset="0"/>
                <a:ea typeface="Times New Roman" panose="02020603050405020304" pitchFamily="18" charset="0"/>
              </a:rPr>
              <a:t> NaIO</a:t>
            </a:r>
            <a:r>
              <a:rPr lang="en-US" sz="2400" baseline="-25000" dirty="0">
                <a:solidFill>
                  <a:srgbClr val="C00000"/>
                </a:solidFill>
                <a:latin typeface="Times New Roman" panose="02020603050405020304" pitchFamily="18" charset="0"/>
                <a:ea typeface="Times New Roman" panose="02020603050405020304" pitchFamily="18" charset="0"/>
              </a:rPr>
              <a:t>3</a:t>
            </a:r>
            <a:r>
              <a:rPr lang="en-US" sz="2400" dirty="0" smtClean="0">
                <a:solidFill>
                  <a:srgbClr val="C00000"/>
                </a:solidFill>
                <a:latin typeface="Times New Roman" panose="02020603050405020304" pitchFamily="18" charset="0"/>
                <a:ea typeface="Times New Roman" panose="02020603050405020304" pitchFamily="18" charset="0"/>
              </a:rPr>
              <a:t>. </a:t>
            </a:r>
            <a:r>
              <a:rPr lang="en-US" sz="2400" b="1" dirty="0" smtClean="0">
                <a:solidFill>
                  <a:srgbClr val="C00000"/>
                </a:solidFill>
                <a:latin typeface="Times New Roman" panose="02020603050405020304" pitchFamily="18" charset="0"/>
                <a:ea typeface="Times New Roman" panose="02020603050405020304" pitchFamily="18" charset="0"/>
              </a:rPr>
              <a:t>(S)</a:t>
            </a:r>
            <a:endParaRPr lang="en-US" sz="2400" b="1" dirty="0">
              <a:solidFill>
                <a:srgbClr val="C00000"/>
              </a:solidFill>
              <a:latin typeface="Times New Roman" panose="02020603050405020304" pitchFamily="18" charset="0"/>
              <a:ea typeface="Times New Roman" panose="02020603050405020304" pitchFamily="18" charset="0"/>
            </a:endParaRPr>
          </a:p>
          <a:p>
            <a:pPr>
              <a:tabLst>
                <a:tab pos="180340" algn="l"/>
              </a:tabLst>
            </a:pPr>
            <a:r>
              <a:rPr lang="en-US" sz="2400" dirty="0">
                <a:solidFill>
                  <a:srgbClr val="0070C0"/>
                </a:solidFill>
                <a:latin typeface="Times New Roman" panose="02020603050405020304" pitchFamily="18" charset="0"/>
                <a:ea typeface="Times New Roman" panose="02020603050405020304" pitchFamily="18" charset="0"/>
              </a:rPr>
              <a:t>d) </a:t>
            </a:r>
            <a:r>
              <a:rPr lang="en-US" sz="2400" dirty="0" err="1">
                <a:solidFill>
                  <a:srgbClr val="0070C0"/>
                </a:solidFill>
                <a:latin typeface="Times New Roman" panose="02020603050405020304" pitchFamily="18" charset="0"/>
                <a:ea typeface="Times New Roman" panose="02020603050405020304" pitchFamily="18" charset="0"/>
              </a:rPr>
              <a:t>Có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thể</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bổ</a:t>
            </a:r>
            <a:r>
              <a:rPr lang="en-US" sz="2400" dirty="0">
                <a:solidFill>
                  <a:srgbClr val="0070C0"/>
                </a:solidFill>
                <a:latin typeface="Times New Roman" panose="02020603050405020304" pitchFamily="18" charset="0"/>
                <a:ea typeface="Times New Roman" panose="02020603050405020304" pitchFamily="18" charset="0"/>
              </a:rPr>
              <a:t> sung </a:t>
            </a:r>
            <a:r>
              <a:rPr lang="en-US" sz="2400" dirty="0" err="1">
                <a:solidFill>
                  <a:srgbClr val="0070C0"/>
                </a:solidFill>
                <a:latin typeface="Times New Roman" panose="02020603050405020304" pitchFamily="18" charset="0"/>
                <a:ea typeface="Times New Roman" panose="02020603050405020304" pitchFamily="18" charset="0"/>
              </a:rPr>
              <a:t>iot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cho</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cơ</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thể</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bằng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cách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ăn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uống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các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sản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phẩm</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từ</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rong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biển</a:t>
            </a:r>
            <a:r>
              <a:rPr lang="en-US" sz="2400" dirty="0" smtClean="0">
                <a:solidFill>
                  <a:srgbClr val="0070C0"/>
                </a:solidFill>
                <a:latin typeface="Times New Roman" panose="02020603050405020304" pitchFamily="18" charset="0"/>
                <a:ea typeface="Times New Roman" panose="02020603050405020304" pitchFamily="18" charset="0"/>
              </a:rPr>
              <a:t>. </a:t>
            </a:r>
            <a:r>
              <a:rPr lang="en-US" sz="2400" b="1" dirty="0">
                <a:solidFill>
                  <a:srgbClr val="0070C0"/>
                </a:solidFill>
                <a:latin typeface="Times New Roman" panose="02020603050405020304" pitchFamily="18" charset="0"/>
                <a:ea typeface="Times New Roman" panose="02020603050405020304" pitchFamily="18" charset="0"/>
              </a:rPr>
              <a:t>(Đ</a:t>
            </a:r>
            <a:r>
              <a:rPr lang="en-US" sz="2400" b="1" dirty="0" smtClean="0">
                <a:solidFill>
                  <a:srgbClr val="0070C0"/>
                </a:solidFill>
                <a:latin typeface="Times New Roman" panose="02020603050405020304" pitchFamily="18" charset="0"/>
                <a:ea typeface="Times New Roman" panose="02020603050405020304" pitchFamily="18" charset="0"/>
              </a:rPr>
              <a:t>)</a:t>
            </a:r>
            <a:endParaRPr lang="en-US" sz="2400" dirty="0">
              <a:solidFill>
                <a:srgbClr val="0070C0"/>
              </a:solidFill>
              <a:latin typeface="Times New Roman" panose="02020603050405020304" pitchFamily="18" charset="0"/>
              <a:ea typeface="Times New Roman" panose="02020603050405020304" pitchFamily="18" charset="0"/>
            </a:endParaRPr>
          </a:p>
          <a:p>
            <a:pPr marL="228600" marR="0">
              <a:spcBef>
                <a:spcPts val="0"/>
              </a:spcBef>
              <a:spcAft>
                <a:spcPts val="0"/>
              </a:spcAft>
              <a:tabLst>
                <a:tab pos="180340" algn="l"/>
              </a:tabLst>
            </a:pP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Trắc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nghiệm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ngắn</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dirty="0" err="1">
                <a:latin typeface="Times New Roman" panose="02020603050405020304" pitchFamily="18" charset="0"/>
                <a:ea typeface="Times New Roman" panose="02020603050405020304" pitchFamily="18" charset="0"/>
              </a:rPr>
              <a:t>Thiếu</a:t>
            </a:r>
            <a:r>
              <a:rPr lang="en-US" sz="2400" dirty="0">
                <a:latin typeface="Times New Roman" panose="02020603050405020304" pitchFamily="18" charset="0"/>
                <a:ea typeface="Times New Roman" panose="02020603050405020304" pitchFamily="18" charset="0"/>
              </a:rPr>
              <a:t> iodine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nửa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lượng</a:t>
            </a:r>
            <a:r>
              <a:rPr lang="en-US" sz="2400" dirty="0">
                <a:latin typeface="Times New Roman" panose="02020603050405020304" pitchFamily="18" charset="0"/>
                <a:ea typeface="Times New Roman" panose="02020603050405020304" pitchFamily="18" charset="0"/>
              </a:rPr>
              <a:t> iodine ở </a:t>
            </a:r>
            <a:r>
              <a:rPr lang="en-US" sz="2400" dirty="0" err="1">
                <a:latin typeface="Times New Roman" panose="02020603050405020304" pitchFamily="18" charset="0"/>
                <a:ea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tuyến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miligam</a:t>
            </a:r>
            <a:r>
              <a:rPr lang="en-US" sz="2400" dirty="0">
                <a:latin typeface="Times New Roman" panose="02020603050405020304" pitchFamily="18" charset="0"/>
                <a:ea typeface="Times New Roman" panose="02020603050405020304" pitchFamily="18" charset="0"/>
              </a:rPr>
              <a:t> iodine</a:t>
            </a:r>
            <a:r>
              <a:rPr lang="en-US" sz="2400" dirty="0" smtClean="0">
                <a:latin typeface="Times New Roman" panose="02020603050405020304" pitchFamily="18" charset="0"/>
                <a:ea typeface="Times New Roman" panose="02020603050405020304" pitchFamily="18" charset="0"/>
              </a:rPr>
              <a:t>?  </a:t>
            </a:r>
            <a:r>
              <a:rPr lang="en-US" sz="2400" b="1" dirty="0" smtClean="0">
                <a:solidFill>
                  <a:srgbClr val="0070C0"/>
                </a:solidFill>
                <a:latin typeface="Times New Roman" panose="02020603050405020304" pitchFamily="18" charset="0"/>
                <a:ea typeface="Times New Roman" panose="02020603050405020304" pitchFamily="18" charset="0"/>
              </a:rPr>
              <a:t>ĐA: 20</a:t>
            </a:r>
            <a:endParaRPr lang="en-US" sz="2400" b="1" dirty="0">
              <a:solidFill>
                <a:srgbClr val="0070C0"/>
              </a:solidFill>
              <a:latin typeface="Times New Roman" panose="02020603050405020304" pitchFamily="18" charset="0"/>
              <a:ea typeface="Times New Roman" panose="02020603050405020304" pitchFamily="18" charset="0"/>
            </a:endParaRPr>
          </a:p>
        </p:txBody>
      </p:sp>
      <p:sp>
        <p:nvSpPr>
          <p:cNvPr id="8" name="Left Arrow 7">
            <a:hlinkClick r:id="rId2" action="ppaction://hlinksldjump"/>
          </p:cNvPr>
          <p:cNvSpPr/>
          <p:nvPr/>
        </p:nvSpPr>
        <p:spPr>
          <a:xfrm>
            <a:off x="11185236" y="6336145"/>
            <a:ext cx="771959" cy="401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ình ảnh : thực vật, Hệ thực vật, màu tím, thực vật có hoa, Hoa dại, Cánh  hoa, Mùa xuân, Đóng lên, Thân cây, Hình nền máy tính, Chụp macro, Lily  famil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754" y="-1"/>
            <a:ext cx="12057246" cy="6930189"/>
          </a:xfrm>
          <a:prstGeom prst="rect">
            <a:avLst/>
          </a:prstGeom>
          <a:noFill/>
          <a:ln>
            <a:noFill/>
          </a:ln>
        </p:spPr>
      </p:pic>
    </p:spTree>
    <p:extLst>
      <p:ext uri="{BB962C8B-B14F-4D97-AF65-F5344CB8AC3E}">
        <p14:creationId xmlns:p14="http://schemas.microsoft.com/office/powerpoint/2010/main" val="94348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8" y="420910"/>
            <a:ext cx="10529455" cy="1280890"/>
          </a:xfrm>
        </p:spPr>
        <p:txBody>
          <a:bodyPr>
            <a:normAutofit fontScale="90000"/>
          </a:bodyPr>
          <a:lstStyle/>
          <a:p>
            <a:pPr algn="ctr"/>
            <a:r>
              <a:rPr lang="en-US" sz="4400" b="1" dirty="0" err="1" smtClean="0">
                <a:solidFill>
                  <a:srgbClr val="C00000"/>
                </a:solidFill>
                <a:latin typeface="Times New Roman" panose="02020603050405020304" pitchFamily="18" charset="0"/>
                <a:cs typeface="Times New Roman" panose="02020603050405020304" pitchFamily="18" charset="0"/>
              </a:rPr>
              <a:t>Bài</a:t>
            </a:r>
            <a:r>
              <a:rPr lang="en-US" sz="4400" b="1" dirty="0" smtClean="0">
                <a:solidFill>
                  <a:srgbClr val="C00000"/>
                </a:solidFill>
                <a:latin typeface="Times New Roman" panose="02020603050405020304" pitchFamily="18" charset="0"/>
                <a:cs typeface="Times New Roman" panose="02020603050405020304" pitchFamily="18" charset="0"/>
              </a:rPr>
              <a:t> 18: HYDROGEN </a:t>
            </a:r>
            <a:r>
              <a:rPr lang="en-US" sz="4400" b="1" dirty="0">
                <a:solidFill>
                  <a:srgbClr val="C00000"/>
                </a:solidFill>
                <a:latin typeface="Times New Roman" panose="02020603050405020304" pitchFamily="18" charset="0"/>
                <a:cs typeface="Times New Roman" panose="02020603050405020304" pitchFamily="18" charset="0"/>
              </a:rPr>
              <a:t>HALIDE VÀ MỘT SỐ PHẢN ỨNG CỦA ION HALIDE</a:t>
            </a:r>
            <a:r>
              <a:rPr lang="en-US" b="1" dirty="0">
                <a:solidFill>
                  <a:srgbClr val="C00000"/>
                </a:solidFill>
                <a:latin typeface="Times New Roman" panose="02020603050405020304" pitchFamily="18" charset="0"/>
                <a:cs typeface="Times New Roman" panose="02020603050405020304" pitchFamily="18" charset="0"/>
              </a:rPr>
              <a:t/>
            </a:r>
            <a:br>
              <a:rPr lang="en-US" b="1" dirty="0">
                <a:solidFill>
                  <a:srgbClr val="C00000"/>
                </a:solidFill>
                <a:latin typeface="Times New Roman" panose="02020603050405020304" pitchFamily="18" charset="0"/>
                <a:cs typeface="Times New Roman" panose="02020603050405020304" pitchFamily="18" charset="0"/>
              </a:rPr>
            </a:br>
            <a:endParaRPr lang="en-US" dirty="0"/>
          </a:p>
        </p:txBody>
      </p:sp>
      <p:sp>
        <p:nvSpPr>
          <p:cNvPr id="4" name="TextBox 3"/>
          <p:cNvSpPr txBox="1"/>
          <p:nvPr/>
        </p:nvSpPr>
        <p:spPr>
          <a:xfrm>
            <a:off x="711199" y="1745749"/>
            <a:ext cx="11065164" cy="646331"/>
          </a:xfrm>
          <a:prstGeom prst="rect">
            <a:avLst/>
          </a:prstGeom>
          <a:noFill/>
        </p:spPr>
        <p:txBody>
          <a:bodyPr wrap="square" rtlCol="0">
            <a:sp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I. TÍNH CHẤT VẬT LÍ CỦA HYDROGEN HALIDE</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11199" y="2436030"/>
            <a:ext cx="9199419" cy="646331"/>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cs typeface="Times New Roman" panose="02020603050405020304" pitchFamily="18" charset="0"/>
              </a:rPr>
              <a:t>I</a:t>
            </a:r>
            <a:r>
              <a:rPr lang="en-US" sz="3600" b="1" dirty="0" smtClean="0">
                <a:solidFill>
                  <a:srgbClr val="002060"/>
                </a:solidFill>
                <a:latin typeface="Times New Roman" panose="02020603050405020304" pitchFamily="18" charset="0"/>
                <a:cs typeface="Times New Roman" panose="02020603050405020304" pitchFamily="18" charset="0"/>
              </a:rPr>
              <a:t>I. HYDROHALIC ACID</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11198" y="3126311"/>
            <a:ext cx="9199419" cy="646331"/>
          </a:xfrm>
          <a:prstGeom prst="rect">
            <a:avLst/>
          </a:prstGeom>
          <a:noFill/>
        </p:spPr>
        <p:txBody>
          <a:bodyPr wrap="square" rtlCol="0">
            <a:sp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III. TÍNH KHỬ CỦA CÁC ION HALIDE</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85089" y="3948347"/>
            <a:ext cx="10732656" cy="1200329"/>
          </a:xfrm>
          <a:prstGeom prst="rect">
            <a:avLst/>
          </a:prstGeom>
          <a:noFill/>
        </p:spPr>
        <p:txBody>
          <a:bodyPr wrap="square" rtlCol="0">
            <a:sp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IV. NHẬN BIẾT ION HALIDE TRONG DUNG DỊCH</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423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655" y="402198"/>
            <a:ext cx="9768176" cy="816763"/>
          </a:xfrm>
        </p:spPr>
        <p:txBody>
          <a:bodyPr>
            <a:normAutofit/>
          </a:bodyPr>
          <a:lstStyle/>
          <a:p>
            <a:pPr algn="ctr"/>
            <a:r>
              <a:rPr lang="en-US" sz="4000" b="1" dirty="0" smtClean="0">
                <a:solidFill>
                  <a:srgbClr val="C00000"/>
                </a:solidFill>
                <a:latin typeface="Times New Roman" panose="02020603050405020304" pitchFamily="18" charset="0"/>
                <a:cs typeface="Times New Roman" panose="02020603050405020304" pitchFamily="18" charset="0"/>
              </a:rPr>
              <a:t>KHỞI ĐỘNG: CON SỐ MAY MẮN</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34109" y="1410916"/>
            <a:ext cx="16256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dirty="0" smtClean="0">
                <a:solidFill>
                  <a:schemeClr val="tx1"/>
                </a:solidFill>
                <a:latin typeface="Times New Roman" panose="02020603050405020304" pitchFamily="18" charset="0"/>
                <a:cs typeface="Times New Roman" panose="02020603050405020304" pitchFamily="18" charset="0"/>
              </a:rPr>
              <a:t>35</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4109" y="2439063"/>
            <a:ext cx="16256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dirty="0" smtClean="0">
                <a:solidFill>
                  <a:schemeClr val="tx1"/>
                </a:solidFill>
                <a:latin typeface="Times New Roman" panose="02020603050405020304" pitchFamily="18" charset="0"/>
                <a:cs typeface="Times New Roman" panose="02020603050405020304" pitchFamily="18" charset="0"/>
              </a:rPr>
              <a:t>35,5</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434109" y="3463607"/>
            <a:ext cx="16256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dirty="0" smtClean="0">
                <a:solidFill>
                  <a:schemeClr val="tx1"/>
                </a:solidFill>
                <a:latin typeface="Times New Roman" panose="02020603050405020304" pitchFamily="18" charset="0"/>
                <a:cs typeface="Times New Roman" panose="02020603050405020304" pitchFamily="18" charset="0"/>
              </a:rPr>
              <a:t>53</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34109" y="4547014"/>
            <a:ext cx="16256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dirty="0" smtClean="0">
                <a:solidFill>
                  <a:schemeClr val="tx1"/>
                </a:solidFill>
                <a:latin typeface="Times New Roman" panose="02020603050405020304" pitchFamily="18" charset="0"/>
                <a:cs typeface="Times New Roman" panose="02020603050405020304" pitchFamily="18" charset="0"/>
              </a:rPr>
              <a:t>80</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34109" y="5593393"/>
            <a:ext cx="16256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dirty="0" smtClean="0">
                <a:solidFill>
                  <a:schemeClr val="tx1"/>
                </a:solidFill>
                <a:latin typeface="Times New Roman" panose="02020603050405020304" pitchFamily="18" charset="0"/>
                <a:cs typeface="Times New Roman" panose="02020603050405020304" pitchFamily="18" charset="0"/>
              </a:rPr>
              <a:t>127</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216727" y="1410916"/>
            <a:ext cx="9790545"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6000" dirty="0" err="1">
                <a:solidFill>
                  <a:schemeClr val="tx1"/>
                </a:solidFill>
                <a:latin typeface="Times New Roman" panose="02020603050405020304" pitchFamily="18" charset="0"/>
                <a:cs typeface="Times New Roman" panose="02020603050405020304" pitchFamily="18" charset="0"/>
              </a:rPr>
              <a:t>Số</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hiệu</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nguyên</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tử</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smtClean="0">
                <a:solidFill>
                  <a:schemeClr val="tx1"/>
                </a:solidFill>
                <a:latin typeface="Times New Roman" panose="02020603050405020304" pitchFamily="18" charset="0"/>
                <a:cs typeface="Times New Roman" panose="02020603050405020304" pitchFamily="18" charset="0"/>
              </a:rPr>
              <a:t>Br</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216727" y="2439063"/>
            <a:ext cx="9790545"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6000" dirty="0" err="1">
                <a:solidFill>
                  <a:schemeClr val="tx1"/>
                </a:solidFill>
                <a:latin typeface="Times New Roman" panose="02020603050405020304" pitchFamily="18" charset="0"/>
                <a:cs typeface="Times New Roman" panose="02020603050405020304" pitchFamily="18" charset="0"/>
              </a:rPr>
              <a:t>Nguyên</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tử</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khối</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smtClean="0">
                <a:solidFill>
                  <a:schemeClr val="tx1"/>
                </a:solidFill>
                <a:latin typeface="Times New Roman" panose="02020603050405020304" pitchFamily="18" charset="0"/>
                <a:cs typeface="Times New Roman" panose="02020603050405020304" pitchFamily="18" charset="0"/>
              </a:rPr>
              <a:t>TB </a:t>
            </a:r>
            <a:r>
              <a:rPr lang="en-US" sz="6000" dirty="0" err="1" smtClean="0">
                <a:solidFill>
                  <a:schemeClr val="tx1"/>
                </a:solidFill>
                <a:latin typeface="Times New Roman" panose="02020603050405020304" pitchFamily="18" charset="0"/>
                <a:cs typeface="Times New Roman" panose="02020603050405020304" pitchFamily="18" charset="0"/>
              </a:rPr>
              <a:t>của</a:t>
            </a:r>
            <a:r>
              <a:rPr lang="en-US" sz="6000" dirty="0" smtClean="0">
                <a:solidFill>
                  <a:schemeClr val="tx1"/>
                </a:solidFill>
                <a:latin typeface="Times New Roman" panose="02020603050405020304" pitchFamily="18" charset="0"/>
                <a:cs typeface="Times New Roman" panose="02020603050405020304" pitchFamily="18" charset="0"/>
              </a:rPr>
              <a:t> Cl</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216724" y="3489477"/>
            <a:ext cx="9790545"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6000" dirty="0" err="1" smtClean="0">
                <a:solidFill>
                  <a:schemeClr val="tx1"/>
                </a:solidFill>
                <a:latin typeface="Times New Roman" panose="02020603050405020304" pitchFamily="18" charset="0"/>
                <a:cs typeface="Times New Roman" panose="02020603050405020304" pitchFamily="18" charset="0"/>
              </a:rPr>
              <a:t>Số</a:t>
            </a:r>
            <a:r>
              <a:rPr lang="en-US" sz="6000" dirty="0" smtClean="0">
                <a:solidFill>
                  <a:schemeClr val="tx1"/>
                </a:solidFill>
                <a:latin typeface="Times New Roman" panose="02020603050405020304" pitchFamily="18" charset="0"/>
                <a:cs typeface="Times New Roman" panose="02020603050405020304" pitchFamily="18" charset="0"/>
              </a:rPr>
              <a:t> </a:t>
            </a:r>
            <a:r>
              <a:rPr lang="en-US" sz="6000" dirty="0" err="1" smtClean="0">
                <a:solidFill>
                  <a:schemeClr val="tx1"/>
                </a:solidFill>
                <a:latin typeface="Times New Roman" panose="02020603050405020304" pitchFamily="18" charset="0"/>
                <a:cs typeface="Times New Roman" panose="02020603050405020304" pitchFamily="18" charset="0"/>
              </a:rPr>
              <a:t>hiệu</a:t>
            </a:r>
            <a:r>
              <a:rPr lang="en-US" sz="6000" dirty="0" smtClean="0">
                <a:solidFill>
                  <a:schemeClr val="tx1"/>
                </a:solidFill>
                <a:latin typeface="Times New Roman" panose="02020603050405020304" pitchFamily="18" charset="0"/>
                <a:cs typeface="Times New Roman" panose="02020603050405020304" pitchFamily="18" charset="0"/>
              </a:rPr>
              <a:t> </a:t>
            </a:r>
            <a:r>
              <a:rPr lang="en-US" sz="6000" dirty="0" err="1" smtClean="0">
                <a:solidFill>
                  <a:schemeClr val="tx1"/>
                </a:solidFill>
                <a:latin typeface="Times New Roman" panose="02020603050405020304" pitchFamily="18" charset="0"/>
                <a:cs typeface="Times New Roman" panose="02020603050405020304" pitchFamily="18" charset="0"/>
              </a:rPr>
              <a:t>nguyên</a:t>
            </a:r>
            <a:r>
              <a:rPr lang="en-US" sz="6000" dirty="0" smtClean="0">
                <a:solidFill>
                  <a:schemeClr val="tx1"/>
                </a:solidFill>
                <a:latin typeface="Times New Roman" panose="02020603050405020304" pitchFamily="18" charset="0"/>
                <a:cs typeface="Times New Roman" panose="02020603050405020304" pitchFamily="18" charset="0"/>
              </a:rPr>
              <a:t> </a:t>
            </a:r>
            <a:r>
              <a:rPr lang="en-US" sz="6000" dirty="0" err="1" smtClean="0">
                <a:solidFill>
                  <a:schemeClr val="tx1"/>
                </a:solidFill>
                <a:latin typeface="Times New Roman" panose="02020603050405020304" pitchFamily="18" charset="0"/>
                <a:cs typeface="Times New Roman" panose="02020603050405020304" pitchFamily="18" charset="0"/>
              </a:rPr>
              <a:t>tử</a:t>
            </a:r>
            <a:r>
              <a:rPr lang="en-US" sz="6000" dirty="0" smtClean="0">
                <a:solidFill>
                  <a:schemeClr val="tx1"/>
                </a:solidFill>
                <a:latin typeface="Times New Roman" panose="02020603050405020304" pitchFamily="18" charset="0"/>
                <a:cs typeface="Times New Roman" panose="02020603050405020304" pitchFamily="18" charset="0"/>
              </a:rPr>
              <a:t> I</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2216722" y="4539891"/>
            <a:ext cx="9790545"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6000" dirty="0" err="1">
                <a:solidFill>
                  <a:schemeClr val="tx1"/>
                </a:solidFill>
                <a:latin typeface="Times New Roman" panose="02020603050405020304" pitchFamily="18" charset="0"/>
                <a:cs typeface="Times New Roman" panose="02020603050405020304" pitchFamily="18" charset="0"/>
              </a:rPr>
              <a:t>Nguyên</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tử</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khối</a:t>
            </a:r>
            <a:r>
              <a:rPr lang="en-US" sz="6000" dirty="0">
                <a:solidFill>
                  <a:schemeClr val="tx1"/>
                </a:solidFill>
                <a:latin typeface="Times New Roman" panose="02020603050405020304" pitchFamily="18" charset="0"/>
                <a:cs typeface="Times New Roman" panose="02020603050405020304" pitchFamily="18" charset="0"/>
              </a:rPr>
              <a:t> TB </a:t>
            </a:r>
            <a:r>
              <a:rPr lang="en-US" sz="6000" dirty="0" err="1">
                <a:solidFill>
                  <a:schemeClr val="tx1"/>
                </a:solidFill>
                <a:latin typeface="Times New Roman" panose="02020603050405020304" pitchFamily="18" charset="0"/>
                <a:cs typeface="Times New Roman" panose="02020603050405020304" pitchFamily="18" charset="0"/>
              </a:rPr>
              <a:t>của</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smtClean="0">
                <a:solidFill>
                  <a:schemeClr val="tx1"/>
                </a:solidFill>
                <a:latin typeface="Times New Roman" panose="02020603050405020304" pitchFamily="18" charset="0"/>
                <a:cs typeface="Times New Roman" panose="02020603050405020304" pitchFamily="18" charset="0"/>
              </a:rPr>
              <a:t>Br</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2216723" y="5604551"/>
            <a:ext cx="9790545"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6000" dirty="0" err="1">
                <a:solidFill>
                  <a:schemeClr val="tx1"/>
                </a:solidFill>
                <a:latin typeface="Times New Roman" panose="02020603050405020304" pitchFamily="18" charset="0"/>
                <a:cs typeface="Times New Roman" panose="02020603050405020304" pitchFamily="18" charset="0"/>
              </a:rPr>
              <a:t>Nguyên</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tử</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khối</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smtClean="0">
                <a:solidFill>
                  <a:schemeClr val="tx1"/>
                </a:solidFill>
                <a:latin typeface="Times New Roman" panose="02020603050405020304" pitchFamily="18" charset="0"/>
                <a:cs typeface="Times New Roman" panose="02020603050405020304" pitchFamily="18" charset="0"/>
              </a:rPr>
              <a:t>của</a:t>
            </a:r>
            <a:r>
              <a:rPr lang="en-US" sz="6000" dirty="0" smtClean="0">
                <a:solidFill>
                  <a:schemeClr val="tx1"/>
                </a:solidFill>
                <a:latin typeface="Times New Roman" panose="02020603050405020304" pitchFamily="18" charset="0"/>
                <a:cs typeface="Times New Roman" panose="02020603050405020304" pitchFamily="18" charset="0"/>
              </a:rPr>
              <a:t> I</a:t>
            </a:r>
            <a:endParaRPr lang="en-US" sz="6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01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7"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8" y="420910"/>
            <a:ext cx="10529455" cy="1280890"/>
          </a:xfrm>
        </p:spPr>
        <p:txBody>
          <a:bodyPr>
            <a:normAutofit fontScale="90000"/>
          </a:bodyPr>
          <a:lstStyle/>
          <a:p>
            <a:pPr algn="ctr"/>
            <a:r>
              <a:rPr lang="en-US" sz="4400" b="1" dirty="0" err="1" smtClean="0">
                <a:solidFill>
                  <a:srgbClr val="C00000"/>
                </a:solidFill>
                <a:latin typeface="Times New Roman" panose="02020603050405020304" pitchFamily="18" charset="0"/>
                <a:cs typeface="Times New Roman" panose="02020603050405020304" pitchFamily="18" charset="0"/>
              </a:rPr>
              <a:t>Bài</a:t>
            </a:r>
            <a:r>
              <a:rPr lang="en-US" sz="4400" b="1" dirty="0" smtClean="0">
                <a:solidFill>
                  <a:srgbClr val="C00000"/>
                </a:solidFill>
                <a:latin typeface="Times New Roman" panose="02020603050405020304" pitchFamily="18" charset="0"/>
                <a:cs typeface="Times New Roman" panose="02020603050405020304" pitchFamily="18" charset="0"/>
              </a:rPr>
              <a:t> 18: HYDROGEN </a:t>
            </a:r>
            <a:r>
              <a:rPr lang="en-US" sz="4400" b="1" dirty="0">
                <a:solidFill>
                  <a:srgbClr val="C00000"/>
                </a:solidFill>
                <a:latin typeface="Times New Roman" panose="02020603050405020304" pitchFamily="18" charset="0"/>
                <a:cs typeface="Times New Roman" panose="02020603050405020304" pitchFamily="18" charset="0"/>
              </a:rPr>
              <a:t>HALIDE VÀ MỘT SỐ PHẢN ỨNG CỦA ION HALIDE</a:t>
            </a:r>
            <a:r>
              <a:rPr lang="en-US" b="1" dirty="0">
                <a:solidFill>
                  <a:srgbClr val="C00000"/>
                </a:solidFill>
                <a:latin typeface="Times New Roman" panose="02020603050405020304" pitchFamily="18" charset="0"/>
                <a:cs typeface="Times New Roman" panose="02020603050405020304" pitchFamily="18" charset="0"/>
              </a:rPr>
              <a:t/>
            </a:r>
            <a:br>
              <a:rPr lang="en-US" b="1" dirty="0">
                <a:solidFill>
                  <a:srgbClr val="C00000"/>
                </a:solidFill>
                <a:latin typeface="Times New Roman" panose="02020603050405020304" pitchFamily="18" charset="0"/>
                <a:cs typeface="Times New Roman" panose="02020603050405020304" pitchFamily="18" charset="0"/>
              </a:rPr>
            </a:br>
            <a:endParaRPr lang="en-US" dirty="0"/>
          </a:p>
        </p:txBody>
      </p:sp>
      <p:sp>
        <p:nvSpPr>
          <p:cNvPr id="4" name="TextBox 3"/>
          <p:cNvSpPr txBox="1"/>
          <p:nvPr/>
        </p:nvSpPr>
        <p:spPr>
          <a:xfrm>
            <a:off x="711199" y="1745749"/>
            <a:ext cx="11065164" cy="646331"/>
          </a:xfrm>
          <a:prstGeom prst="rect">
            <a:avLst/>
          </a:prstGeom>
          <a:noFill/>
        </p:spPr>
        <p:txBody>
          <a:bodyPr wrap="square" rtlCol="0">
            <a:sp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I. TÍNH CHẤT VẬT LÍ CỦA HYDROGEN HALIDE</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11199" y="2436030"/>
            <a:ext cx="9199419" cy="646331"/>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cs typeface="Times New Roman" panose="02020603050405020304" pitchFamily="18" charset="0"/>
              </a:rPr>
              <a:t>I</a:t>
            </a:r>
            <a:r>
              <a:rPr lang="en-US" sz="3600" b="1" dirty="0" smtClean="0">
                <a:solidFill>
                  <a:srgbClr val="002060"/>
                </a:solidFill>
                <a:latin typeface="Times New Roman" panose="02020603050405020304" pitchFamily="18" charset="0"/>
                <a:cs typeface="Times New Roman" panose="02020603050405020304" pitchFamily="18" charset="0"/>
              </a:rPr>
              <a:t>I. HYDROHALIC ACID</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11198" y="3126311"/>
            <a:ext cx="9199419" cy="646331"/>
          </a:xfrm>
          <a:prstGeom prst="rect">
            <a:avLst/>
          </a:prstGeom>
          <a:noFill/>
        </p:spPr>
        <p:txBody>
          <a:bodyPr wrap="square" rtlCol="0">
            <a:sp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III. TÍNH KHỬ CỦA CÁC ION HALIDE</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56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8" y="420910"/>
            <a:ext cx="10529455" cy="1280890"/>
          </a:xfrm>
        </p:spPr>
        <p:txBody>
          <a:bodyPr>
            <a:normAutofit fontScale="90000"/>
          </a:bodyPr>
          <a:lstStyle/>
          <a:p>
            <a:pPr algn="ctr"/>
            <a:r>
              <a:rPr lang="en-US" sz="4400" b="1" dirty="0" err="1" smtClean="0">
                <a:solidFill>
                  <a:srgbClr val="C00000"/>
                </a:solidFill>
                <a:latin typeface="Times New Roman" panose="02020603050405020304" pitchFamily="18" charset="0"/>
                <a:cs typeface="Times New Roman" panose="02020603050405020304" pitchFamily="18" charset="0"/>
              </a:rPr>
              <a:t>Bài</a:t>
            </a:r>
            <a:r>
              <a:rPr lang="en-US" sz="4400" b="1" dirty="0" smtClean="0">
                <a:solidFill>
                  <a:srgbClr val="C00000"/>
                </a:solidFill>
                <a:latin typeface="Times New Roman" panose="02020603050405020304" pitchFamily="18" charset="0"/>
                <a:cs typeface="Times New Roman" panose="02020603050405020304" pitchFamily="18" charset="0"/>
              </a:rPr>
              <a:t> 18: HYDROGEN </a:t>
            </a:r>
            <a:r>
              <a:rPr lang="en-US" sz="4400" b="1" dirty="0">
                <a:solidFill>
                  <a:srgbClr val="C00000"/>
                </a:solidFill>
                <a:latin typeface="Times New Roman" panose="02020603050405020304" pitchFamily="18" charset="0"/>
                <a:cs typeface="Times New Roman" panose="02020603050405020304" pitchFamily="18" charset="0"/>
              </a:rPr>
              <a:t>HALIDE VÀ MỘT SỐ PHẢN ỨNG CỦA ION HALIDE</a:t>
            </a:r>
            <a:r>
              <a:rPr lang="en-US" b="1" dirty="0">
                <a:solidFill>
                  <a:srgbClr val="C00000"/>
                </a:solidFill>
                <a:latin typeface="Times New Roman" panose="02020603050405020304" pitchFamily="18" charset="0"/>
                <a:cs typeface="Times New Roman" panose="02020603050405020304" pitchFamily="18" charset="0"/>
              </a:rPr>
              <a:t/>
            </a:r>
            <a:br>
              <a:rPr lang="en-US" b="1" dirty="0">
                <a:solidFill>
                  <a:srgbClr val="C00000"/>
                </a:solidFill>
                <a:latin typeface="Times New Roman" panose="02020603050405020304" pitchFamily="18" charset="0"/>
                <a:cs typeface="Times New Roman" panose="02020603050405020304" pitchFamily="18" charset="0"/>
              </a:rPr>
            </a:br>
            <a:endParaRPr lang="en-US" dirty="0"/>
          </a:p>
        </p:txBody>
      </p:sp>
      <p:sp>
        <p:nvSpPr>
          <p:cNvPr id="6" name="TextBox 5"/>
          <p:cNvSpPr txBox="1"/>
          <p:nvPr/>
        </p:nvSpPr>
        <p:spPr>
          <a:xfrm>
            <a:off x="646544" y="1701800"/>
            <a:ext cx="9199419" cy="646331"/>
          </a:xfrm>
          <a:prstGeom prst="rect">
            <a:avLst/>
          </a:prstGeom>
          <a:noFill/>
        </p:spPr>
        <p:txBody>
          <a:bodyPr wrap="square" rtlCol="0">
            <a:sp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III. TÍNH KHỬ CỦA CÁC ION HALIDE</a:t>
            </a:r>
            <a:endParaRPr lang="en-US" sz="3600" b="1" dirty="0">
              <a:solidFill>
                <a:srgbClr val="00206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181" y="2348131"/>
            <a:ext cx="2854037" cy="3452305"/>
          </a:xfrm>
          <a:prstGeom prst="rect">
            <a:avLst/>
          </a:prstGeom>
        </p:spPr>
      </p:pic>
      <p:pic>
        <p:nvPicPr>
          <p:cNvPr id="1026" name="Picture 1" descr="Sách Giáo Khoa Hóa Học Lớp 10 - Bộ Chân Trời Sáng T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908" y="2348131"/>
            <a:ext cx="4082475" cy="345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6" descr="SGK Hóa học 10 | Sách Cánh Diều | Trang 0/12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SGK Hóa học 10 | Sách Cánh Diều | Trang 0/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3555" y="2348130"/>
            <a:ext cx="3156451" cy="345230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60945" y="5861991"/>
            <a:ext cx="3158836" cy="584775"/>
          </a:xfrm>
          <a:prstGeom prst="rect">
            <a:avLst/>
          </a:prstGeom>
          <a:noFill/>
        </p:spPr>
        <p:txBody>
          <a:bodyPr wrap="square" rtlCol="0">
            <a:spAutoFit/>
          </a:bodyPr>
          <a:lstStyle/>
          <a:p>
            <a:r>
              <a:rPr lang="en-US" sz="3200" b="1" i="1" dirty="0" err="1" smtClean="0">
                <a:latin typeface="Times New Roman" panose="02020603050405020304" pitchFamily="18" charset="0"/>
                <a:cs typeface="Times New Roman" panose="02020603050405020304" pitchFamily="18" charset="0"/>
              </a:rPr>
              <a:t>Trang</a:t>
            </a:r>
            <a:r>
              <a:rPr lang="en-US" sz="3200" b="1" i="1" dirty="0" smtClean="0">
                <a:latin typeface="Times New Roman" panose="02020603050405020304" pitchFamily="18" charset="0"/>
                <a:cs typeface="Times New Roman" panose="02020603050405020304" pitchFamily="18" charset="0"/>
              </a:rPr>
              <a:t> 114 - 116</a:t>
            </a:r>
            <a:endParaRPr lang="en-US" sz="3200" b="1" i="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5171170" y="5880248"/>
            <a:ext cx="3158836" cy="584775"/>
          </a:xfrm>
          <a:prstGeom prst="rect">
            <a:avLst/>
          </a:prstGeom>
          <a:noFill/>
        </p:spPr>
        <p:txBody>
          <a:bodyPr wrap="square" rtlCol="0">
            <a:spAutoFit/>
          </a:bodyPr>
          <a:lstStyle/>
          <a:p>
            <a:r>
              <a:rPr lang="en-US" sz="3200" b="1" i="1" dirty="0" err="1" smtClean="0">
                <a:latin typeface="Times New Roman" panose="02020603050405020304" pitchFamily="18" charset="0"/>
                <a:cs typeface="Times New Roman" panose="02020603050405020304" pitchFamily="18" charset="0"/>
              </a:rPr>
              <a:t>Trang</a:t>
            </a:r>
            <a:r>
              <a:rPr lang="en-US" sz="3200" b="1" i="1" dirty="0" smtClean="0">
                <a:latin typeface="Times New Roman" panose="02020603050405020304" pitchFamily="18" charset="0"/>
                <a:cs typeface="Times New Roman" panose="02020603050405020304" pitchFamily="18" charset="0"/>
              </a:rPr>
              <a:t> 109 - 111</a:t>
            </a:r>
            <a:endParaRPr lang="en-US" sz="3200" b="1" i="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8682181" y="5880248"/>
            <a:ext cx="3158836" cy="584775"/>
          </a:xfrm>
          <a:prstGeom prst="rect">
            <a:avLst/>
          </a:prstGeom>
          <a:noFill/>
        </p:spPr>
        <p:txBody>
          <a:bodyPr wrap="square" rtlCol="0">
            <a:spAutoFit/>
          </a:bodyPr>
          <a:lstStyle/>
          <a:p>
            <a:r>
              <a:rPr lang="en-US" sz="3200" b="1" i="1" dirty="0" err="1" smtClean="0">
                <a:latin typeface="Times New Roman" panose="02020603050405020304" pitchFamily="18" charset="0"/>
                <a:cs typeface="Times New Roman" panose="02020603050405020304" pitchFamily="18" charset="0"/>
              </a:rPr>
              <a:t>Trang</a:t>
            </a:r>
            <a:r>
              <a:rPr lang="en-US" sz="3200" b="1" i="1" dirty="0" smtClean="0">
                <a:latin typeface="Times New Roman" panose="02020603050405020304" pitchFamily="18" charset="0"/>
                <a:cs typeface="Times New Roman" panose="02020603050405020304" pitchFamily="18" charset="0"/>
              </a:rPr>
              <a:t> 338 - 345</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4187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8" y="420910"/>
            <a:ext cx="10529455" cy="1280890"/>
          </a:xfrm>
        </p:spPr>
        <p:txBody>
          <a:bodyPr>
            <a:normAutofit fontScale="90000"/>
          </a:bodyPr>
          <a:lstStyle/>
          <a:p>
            <a:pPr algn="ctr"/>
            <a:r>
              <a:rPr lang="en-US" sz="4400" b="1" dirty="0" err="1" smtClean="0">
                <a:solidFill>
                  <a:srgbClr val="C00000"/>
                </a:solidFill>
                <a:latin typeface="Times New Roman" panose="02020603050405020304" pitchFamily="18" charset="0"/>
                <a:cs typeface="Times New Roman" panose="02020603050405020304" pitchFamily="18" charset="0"/>
              </a:rPr>
              <a:t>Bài</a:t>
            </a:r>
            <a:r>
              <a:rPr lang="en-US" sz="4400" b="1" dirty="0" smtClean="0">
                <a:solidFill>
                  <a:srgbClr val="C00000"/>
                </a:solidFill>
                <a:latin typeface="Times New Roman" panose="02020603050405020304" pitchFamily="18" charset="0"/>
                <a:cs typeface="Times New Roman" panose="02020603050405020304" pitchFamily="18" charset="0"/>
              </a:rPr>
              <a:t> 18: HYDROGEN </a:t>
            </a:r>
            <a:r>
              <a:rPr lang="en-US" sz="4400" b="1" dirty="0">
                <a:solidFill>
                  <a:srgbClr val="C00000"/>
                </a:solidFill>
                <a:latin typeface="Times New Roman" panose="02020603050405020304" pitchFamily="18" charset="0"/>
                <a:cs typeface="Times New Roman" panose="02020603050405020304" pitchFamily="18" charset="0"/>
              </a:rPr>
              <a:t>HALIDE VÀ MỘT SỐ PHẢN ỨNG CỦA ION HALIDE</a:t>
            </a:r>
            <a:r>
              <a:rPr lang="en-US" b="1" dirty="0">
                <a:solidFill>
                  <a:srgbClr val="C00000"/>
                </a:solidFill>
                <a:latin typeface="Times New Roman" panose="02020603050405020304" pitchFamily="18" charset="0"/>
                <a:cs typeface="Times New Roman" panose="02020603050405020304" pitchFamily="18" charset="0"/>
              </a:rPr>
              <a:t/>
            </a:r>
            <a:br>
              <a:rPr lang="en-US" b="1" dirty="0">
                <a:solidFill>
                  <a:srgbClr val="C00000"/>
                </a:solidFill>
                <a:latin typeface="Times New Roman" panose="02020603050405020304" pitchFamily="18" charset="0"/>
                <a:cs typeface="Times New Roman" panose="02020603050405020304" pitchFamily="18" charset="0"/>
              </a:rPr>
            </a:br>
            <a:endParaRPr lang="en-US" dirty="0"/>
          </a:p>
        </p:txBody>
      </p:sp>
      <p:sp>
        <p:nvSpPr>
          <p:cNvPr id="6" name="TextBox 5"/>
          <p:cNvSpPr txBox="1"/>
          <p:nvPr/>
        </p:nvSpPr>
        <p:spPr>
          <a:xfrm>
            <a:off x="692726" y="1701800"/>
            <a:ext cx="9199419" cy="646331"/>
          </a:xfrm>
          <a:prstGeom prst="rect">
            <a:avLst/>
          </a:prstGeom>
          <a:noFill/>
        </p:spPr>
        <p:txBody>
          <a:bodyPr wrap="square" rtlCol="0">
            <a:sp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III. TÍNH KHỬ CỦA CÁC ION HALIDE</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491345" y="2466168"/>
            <a:ext cx="5892800" cy="707886"/>
          </a:xfrm>
          <a:prstGeom prst="rect">
            <a:avLst/>
          </a:prstGeom>
        </p:spPr>
        <p:txBody>
          <a:bodyPr wrap="square">
            <a:spAutoFit/>
          </a:bodyPr>
          <a:lstStyle/>
          <a:p>
            <a:r>
              <a:rPr lang="en-US" sz="4000" b="1" i="1" dirty="0" err="1">
                <a:solidFill>
                  <a:srgbClr val="000000"/>
                </a:solidFill>
                <a:latin typeface="Times New Roman" panose="02020603050405020304" pitchFamily="18" charset="0"/>
                <a:ea typeface="Times New Roman" panose="02020603050405020304" pitchFamily="18" charset="0"/>
              </a:rPr>
              <a:t>Phiếu</a:t>
            </a:r>
            <a:r>
              <a:rPr lang="en-US" sz="4000" b="1" i="1" dirty="0">
                <a:solidFill>
                  <a:srgbClr val="000000"/>
                </a:solidFill>
                <a:latin typeface="Times New Roman" panose="02020603050405020304" pitchFamily="18" charset="0"/>
                <a:ea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rPr>
              <a:t>học</a:t>
            </a:r>
            <a:r>
              <a:rPr lang="en-US" sz="4000" b="1" i="1" dirty="0">
                <a:solidFill>
                  <a:srgbClr val="000000"/>
                </a:solidFill>
                <a:latin typeface="Times New Roman" panose="02020603050405020304" pitchFamily="18" charset="0"/>
                <a:ea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rPr>
              <a:t>tập</a:t>
            </a:r>
            <a:r>
              <a:rPr lang="en-US" sz="4000" b="1" i="1" dirty="0">
                <a:solidFill>
                  <a:srgbClr val="000000"/>
                </a:solidFill>
                <a:latin typeface="Times New Roman" panose="02020603050405020304" pitchFamily="18" charset="0"/>
                <a:ea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rPr>
              <a:t>số</a:t>
            </a:r>
            <a:r>
              <a:rPr lang="en-US" sz="4000" b="1" i="1" dirty="0">
                <a:solidFill>
                  <a:srgbClr val="000000"/>
                </a:solidFill>
                <a:latin typeface="Times New Roman" panose="02020603050405020304" pitchFamily="18" charset="0"/>
                <a:ea typeface="Times New Roman" panose="02020603050405020304" pitchFamily="18" charset="0"/>
              </a:rPr>
              <a:t> 3</a:t>
            </a:r>
            <a:endParaRPr lang="en-US" sz="4000" dirty="0"/>
          </a:p>
        </p:txBody>
      </p:sp>
      <p:sp>
        <p:nvSpPr>
          <p:cNvPr id="11" name="Rectangle 10"/>
          <p:cNvSpPr/>
          <p:nvPr/>
        </p:nvSpPr>
        <p:spPr>
          <a:xfrm>
            <a:off x="757383" y="3292091"/>
            <a:ext cx="10806544" cy="1754326"/>
          </a:xfrm>
          <a:prstGeom prst="rect">
            <a:avLst/>
          </a:prstGeom>
        </p:spPr>
        <p:txBody>
          <a:bodyPr wrap="square">
            <a:spAutoFit/>
          </a:bodyPr>
          <a:lstStyle/>
          <a:p>
            <a:pPr>
              <a:tabLst>
                <a:tab pos="180340" algn="l"/>
              </a:tabLst>
            </a:pPr>
            <a:r>
              <a:rPr lang="en-US" sz="3600" b="1" dirty="0" err="1">
                <a:solidFill>
                  <a:srgbClr val="000000"/>
                </a:solidFill>
                <a:latin typeface="Times New Roman" panose="02020603050405020304" pitchFamily="18" charset="0"/>
                <a:ea typeface="Times New Roman" panose="02020603050405020304" pitchFamily="18" charset="0"/>
              </a:rPr>
              <a:t>Điền</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vào</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chỗ</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a:solidFill>
                  <a:srgbClr val="C00000"/>
                </a:solidFill>
                <a:latin typeface="Times New Roman" panose="02020603050405020304" pitchFamily="18" charset="0"/>
                <a:ea typeface="Times New Roman" panose="02020603050405020304" pitchFamily="18" charset="0"/>
              </a:rPr>
              <a:t>…</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trong</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đoạn</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nội</a:t>
            </a:r>
            <a:r>
              <a:rPr lang="en-US" sz="3600" b="1" dirty="0">
                <a:solidFill>
                  <a:srgbClr val="000000"/>
                </a:solidFill>
                <a:latin typeface="Times New Roman" panose="02020603050405020304" pitchFamily="18" charset="0"/>
                <a:ea typeface="Times New Roman" panose="02020603050405020304" pitchFamily="18" charset="0"/>
              </a:rPr>
              <a:t> dung </a:t>
            </a:r>
            <a:r>
              <a:rPr lang="en-US" sz="3600" b="1" dirty="0" err="1">
                <a:solidFill>
                  <a:srgbClr val="000000"/>
                </a:solidFill>
                <a:latin typeface="Times New Roman" panose="02020603050405020304" pitchFamily="18" charset="0"/>
                <a:ea typeface="Times New Roman" panose="02020603050405020304" pitchFamily="18" charset="0"/>
              </a:rPr>
              <a:t>sau</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các</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từ</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thích</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hợp</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gồm</a:t>
            </a:r>
            <a:r>
              <a:rPr lang="en-US" sz="3600" b="1" dirty="0">
                <a:solidFill>
                  <a:srgbClr val="000000"/>
                </a:solidFill>
                <a:latin typeface="Times New Roman" panose="02020603050405020304" pitchFamily="18" charset="0"/>
                <a:ea typeface="Times New Roman" panose="02020603050405020304" pitchFamily="18" charset="0"/>
              </a:rPr>
              <a:t>:</a:t>
            </a:r>
            <a:r>
              <a:rPr lang="en-US" sz="3600" b="1" i="1" dirty="0">
                <a:solidFill>
                  <a:srgbClr val="C00000"/>
                </a:solidFill>
                <a:latin typeface="Times New Roman" panose="02020603050405020304" pitchFamily="18" charset="0"/>
                <a:ea typeface="Times New Roman" panose="02020603050405020304" pitchFamily="18" charset="0"/>
              </a:rPr>
              <a:t> </a:t>
            </a:r>
            <a:r>
              <a:rPr lang="en-US" sz="3600" b="1" i="1" dirty="0" err="1">
                <a:solidFill>
                  <a:srgbClr val="C00000"/>
                </a:solidFill>
                <a:latin typeface="Times New Roman" panose="02020603050405020304" pitchFamily="18" charset="0"/>
                <a:ea typeface="Times New Roman" panose="02020603050405020304" pitchFamily="18" charset="0"/>
              </a:rPr>
              <a:t>nhường</a:t>
            </a:r>
            <a:r>
              <a:rPr lang="en-US" sz="3600" b="1" i="1" dirty="0">
                <a:solidFill>
                  <a:srgbClr val="C00000"/>
                </a:solidFill>
                <a:latin typeface="Times New Roman" panose="02020603050405020304" pitchFamily="18" charset="0"/>
                <a:ea typeface="Times New Roman" panose="02020603050405020304" pitchFamily="18" charset="0"/>
              </a:rPr>
              <a:t>, </a:t>
            </a:r>
            <a:r>
              <a:rPr lang="en-US" sz="3600" b="1" i="1" dirty="0" err="1">
                <a:solidFill>
                  <a:srgbClr val="C00000"/>
                </a:solidFill>
                <a:latin typeface="Times New Roman" panose="02020603050405020304" pitchFamily="18" charset="0"/>
                <a:ea typeface="Times New Roman" panose="02020603050405020304" pitchFamily="18" charset="0"/>
              </a:rPr>
              <a:t>nhận</a:t>
            </a:r>
            <a:r>
              <a:rPr lang="en-US" sz="3600" b="1" i="1" dirty="0">
                <a:solidFill>
                  <a:srgbClr val="C00000"/>
                </a:solidFill>
                <a:latin typeface="Times New Roman" panose="02020603050405020304" pitchFamily="18" charset="0"/>
                <a:ea typeface="Times New Roman" panose="02020603050405020304" pitchFamily="18" charset="0"/>
              </a:rPr>
              <a:t>, </a:t>
            </a:r>
            <a:r>
              <a:rPr lang="en-US" sz="3600" b="1" i="1" dirty="0" err="1">
                <a:solidFill>
                  <a:srgbClr val="C00000"/>
                </a:solidFill>
                <a:latin typeface="Times New Roman" panose="02020603050405020304" pitchFamily="18" charset="0"/>
                <a:ea typeface="Times New Roman" panose="02020603050405020304" pitchFamily="18" charset="0"/>
              </a:rPr>
              <a:t>tăng</a:t>
            </a:r>
            <a:r>
              <a:rPr lang="en-US" sz="3600" b="1" i="1" dirty="0">
                <a:solidFill>
                  <a:srgbClr val="C00000"/>
                </a:solidFill>
                <a:latin typeface="Times New Roman" panose="02020603050405020304" pitchFamily="18" charset="0"/>
                <a:ea typeface="Times New Roman" panose="02020603050405020304" pitchFamily="18" charset="0"/>
              </a:rPr>
              <a:t>, </a:t>
            </a:r>
            <a:r>
              <a:rPr lang="en-US" sz="3600" b="1" i="1" dirty="0" err="1" smtClean="0">
                <a:solidFill>
                  <a:srgbClr val="C00000"/>
                </a:solidFill>
                <a:latin typeface="Times New Roman" panose="02020603050405020304" pitchFamily="18" charset="0"/>
                <a:ea typeface="Times New Roman" panose="02020603050405020304" pitchFamily="18" charset="0"/>
              </a:rPr>
              <a:t>giảm</a:t>
            </a:r>
            <a:r>
              <a:rPr lang="en-US" sz="3600" b="1" i="1" dirty="0" smtClean="0">
                <a:solidFill>
                  <a:srgbClr val="C00000"/>
                </a:solidFill>
                <a:latin typeface="Times New Roman" panose="02020603050405020304" pitchFamily="18" charset="0"/>
                <a:ea typeface="Times New Roman" panose="02020603050405020304" pitchFamily="18" charset="0"/>
              </a:rPr>
              <a:t>, </a:t>
            </a:r>
            <a:r>
              <a:rPr lang="en-US" sz="3600" b="1" i="1" dirty="0" err="1" smtClean="0">
                <a:solidFill>
                  <a:srgbClr val="C00000"/>
                </a:solidFill>
                <a:latin typeface="Times New Roman" panose="02020603050405020304" pitchFamily="18" charset="0"/>
                <a:ea typeface="Times New Roman" panose="02020603050405020304" pitchFamily="18" charset="0"/>
              </a:rPr>
              <a:t>cao</a:t>
            </a:r>
            <a:r>
              <a:rPr lang="en-US" sz="3600" b="1" i="1" dirty="0">
                <a:solidFill>
                  <a:srgbClr val="C00000"/>
                </a:solidFill>
                <a:latin typeface="Times New Roman" panose="02020603050405020304" pitchFamily="18" charset="0"/>
                <a:ea typeface="Times New Roman" panose="02020603050405020304" pitchFamily="18" charset="0"/>
              </a:rPr>
              <a:t>, </a:t>
            </a:r>
            <a:r>
              <a:rPr lang="en-US" sz="3600" b="1" i="1" dirty="0" err="1">
                <a:solidFill>
                  <a:srgbClr val="C00000"/>
                </a:solidFill>
                <a:latin typeface="Times New Roman" panose="02020603050405020304" pitchFamily="18" charset="0"/>
                <a:ea typeface="Times New Roman" panose="02020603050405020304" pitchFamily="18" charset="0"/>
              </a:rPr>
              <a:t>thấp</a:t>
            </a:r>
            <a:r>
              <a:rPr lang="en-US" sz="3600" b="1" i="1" dirty="0">
                <a:solidFill>
                  <a:srgbClr val="C00000"/>
                </a:solidFill>
                <a:latin typeface="Times New Roman" panose="02020603050405020304" pitchFamily="18" charset="0"/>
                <a:ea typeface="Times New Roman" panose="02020603050405020304" pitchFamily="18" charset="0"/>
              </a:rPr>
              <a:t>, </a:t>
            </a:r>
            <a:r>
              <a:rPr lang="en-US" sz="3600" b="1" i="1" dirty="0" err="1">
                <a:solidFill>
                  <a:srgbClr val="C00000"/>
                </a:solidFill>
                <a:latin typeface="Times New Roman" panose="02020603050405020304" pitchFamily="18" charset="0"/>
                <a:ea typeface="Times New Roman" panose="02020603050405020304" pitchFamily="18" charset="0"/>
              </a:rPr>
              <a:t>khử</a:t>
            </a:r>
            <a:r>
              <a:rPr lang="en-US" sz="3600" b="1" i="1" dirty="0">
                <a:solidFill>
                  <a:srgbClr val="C00000"/>
                </a:solidFill>
                <a:latin typeface="Times New Roman" panose="02020603050405020304" pitchFamily="18" charset="0"/>
                <a:ea typeface="Times New Roman" panose="02020603050405020304" pitchFamily="18" charset="0"/>
              </a:rPr>
              <a:t>, </a:t>
            </a:r>
            <a:r>
              <a:rPr lang="en-US" sz="3600" b="1" i="1" dirty="0" err="1">
                <a:solidFill>
                  <a:srgbClr val="C00000"/>
                </a:solidFill>
                <a:latin typeface="Times New Roman" panose="02020603050405020304" pitchFamily="18" charset="0"/>
                <a:ea typeface="Times New Roman" panose="02020603050405020304" pitchFamily="18" charset="0"/>
              </a:rPr>
              <a:t>oxi</a:t>
            </a:r>
            <a:r>
              <a:rPr lang="en-US" sz="3600" b="1" i="1" dirty="0">
                <a:solidFill>
                  <a:srgbClr val="C00000"/>
                </a:solidFill>
                <a:latin typeface="Times New Roman" panose="02020603050405020304" pitchFamily="18" charset="0"/>
                <a:ea typeface="Times New Roman" panose="02020603050405020304" pitchFamily="18" charset="0"/>
              </a:rPr>
              <a:t> </a:t>
            </a:r>
            <a:r>
              <a:rPr lang="en-US" sz="3600" b="1" i="1" dirty="0" err="1">
                <a:solidFill>
                  <a:srgbClr val="C00000"/>
                </a:solidFill>
                <a:latin typeface="Times New Roman" panose="02020603050405020304" pitchFamily="18" charset="0"/>
                <a:ea typeface="Times New Roman" panose="02020603050405020304" pitchFamily="18" charset="0"/>
              </a:rPr>
              <a:t>hóa</a:t>
            </a:r>
            <a:r>
              <a:rPr lang="en-US" sz="3600" b="1" i="1" dirty="0">
                <a:solidFill>
                  <a:srgbClr val="C00000"/>
                </a:solidFill>
                <a:latin typeface="Times New Roman" panose="02020603050405020304" pitchFamily="18" charset="0"/>
                <a:ea typeface="Times New Roman" panose="02020603050405020304" pitchFamily="18" charset="0"/>
              </a:rPr>
              <a:t>.</a:t>
            </a:r>
            <a:endParaRPr lang="en-US" sz="3600" i="1" dirty="0">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0398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327" y="252994"/>
            <a:ext cx="11739418" cy="7109639"/>
          </a:xfrm>
          <a:prstGeom prst="rect">
            <a:avLst/>
          </a:prstGeom>
        </p:spPr>
        <p:txBody>
          <a:bodyPr wrap="square">
            <a:spAutoFit/>
          </a:bodyPr>
          <a:lstStyle/>
          <a:p>
            <a:pPr>
              <a:tabLst>
                <a:tab pos="180340"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Lớp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ngoài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cùng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rPr>
              <a:t> halogen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cấu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chung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ns</a:t>
            </a:r>
            <a:r>
              <a:rPr lang="en-US" sz="2400" baseline="30000" dirty="0">
                <a:latin typeface="Times New Roman" panose="02020603050405020304" pitchFamily="18" charset="0"/>
                <a:ea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rPr>
              <a:t>np</a:t>
            </a:r>
            <a:r>
              <a:rPr lang="en-US" sz="2400" baseline="30000" dirty="0">
                <a:latin typeface="Times New Roman" panose="02020603050405020304" pitchFamily="18" charset="0"/>
                <a:ea typeface="Times New Roman" panose="02020603050405020304" pitchFamily="18" charset="0"/>
              </a:rPr>
              <a:t>5</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hướng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halogen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…(1) …</a:t>
            </a:r>
            <a:r>
              <a:rPr lang="en-US" sz="2400" dirty="0">
                <a:solidFill>
                  <a:srgbClr val="000000"/>
                </a:solidFill>
                <a:latin typeface="Times New Roman" panose="02020603050405020304" pitchFamily="18" charset="0"/>
                <a:ea typeface="Times New Roman" panose="02020603050405020304" pitchFamily="18" charset="0"/>
              </a:rPr>
              <a:t> 1 electron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cấu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hiếm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rPr>
              <a:t>. Do </a:t>
            </a:r>
            <a:r>
              <a:rPr lang="en-US" sz="2400" dirty="0" err="1">
                <a:solidFill>
                  <a:srgbClr val="000000"/>
                </a:solidFill>
                <a:latin typeface="Times New Roman" panose="02020603050405020304" pitchFamily="18" charset="0"/>
                <a:ea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tham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hóa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halogen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chung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…(2) …</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oxi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hóa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halogen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0 </a:t>
            </a:r>
            <a:r>
              <a:rPr lang="en-US" sz="2400" dirty="0" err="1">
                <a:solidFill>
                  <a:srgbClr val="000000"/>
                </a:solidFill>
                <a:latin typeface="Times New Roman" panose="02020603050405020304" pitchFamily="18" charset="0"/>
                <a:ea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-1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ion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halide.</a:t>
            </a:r>
          </a:p>
          <a:p>
            <a:pPr>
              <a:tabLst>
                <a:tab pos="180340" algn="l"/>
              </a:tabLst>
            </a:pP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ion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halide,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halogen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oxi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-1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oxi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solidFill>
                  <a:srgbClr val="FF0000"/>
                </a:solidFill>
                <a:latin typeface="Times New Roman" panose="02020603050405020304" pitchFamily="18" charset="0"/>
                <a:ea typeface="Times New Roman" panose="02020603050405020304" pitchFamily="18" charset="0"/>
              </a:rPr>
              <a:t> …(3) ….</a:t>
            </a:r>
            <a:r>
              <a:rPr lang="en-US" sz="2400" dirty="0" err="1">
                <a:latin typeface="Times New Roman" panose="02020603050405020304" pitchFamily="18" charset="0"/>
                <a:ea typeface="Times New Roman" panose="02020603050405020304" pitchFamily="18" charset="0"/>
              </a:rPr>
              <a:t>nhất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do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ion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halide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…(4)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oxi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khử</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solidFill>
                  <a:srgbClr val="000000"/>
                </a:solidFill>
                <a:latin typeface="Times New Roman" panose="02020603050405020304" pitchFamily="18" charset="0"/>
                <a:ea typeface="Times New Roman" panose="02020603050405020304" pitchFamily="18" charset="0"/>
              </a:rPr>
              <a:t>Theo </a:t>
            </a:r>
            <a:r>
              <a:rPr lang="en-US" sz="2400" dirty="0" err="1">
                <a:solidFill>
                  <a:srgbClr val="000000"/>
                </a:solidFill>
                <a:latin typeface="Times New Roman" panose="02020603050405020304" pitchFamily="18" charset="0"/>
                <a:ea typeface="Times New Roman" panose="02020603050405020304" pitchFamily="18" charset="0"/>
              </a:rPr>
              <a:t>dãy</a:t>
            </a:r>
            <a:r>
              <a:rPr lang="en-US" sz="2400" dirty="0">
                <a:solidFill>
                  <a:srgbClr val="000000"/>
                </a:solidFill>
                <a:latin typeface="Times New Roman" panose="02020603050405020304" pitchFamily="18" charset="0"/>
                <a:ea typeface="Times New Roman" panose="02020603050405020304" pitchFamily="18" charset="0"/>
              </a:rPr>
              <a:t> F, Cl, Br, I, </a:t>
            </a:r>
            <a:r>
              <a:rPr lang="en-US" sz="2400" dirty="0" err="1">
                <a:solidFill>
                  <a:srgbClr val="000000"/>
                </a:solidFill>
                <a:latin typeface="Times New Roman" panose="02020603050405020304" pitchFamily="18" charset="0"/>
                <a:ea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…(2)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halogen </a:t>
            </a:r>
            <a:r>
              <a:rPr lang="en-US" sz="2400" dirty="0">
                <a:solidFill>
                  <a:srgbClr val="FF0000"/>
                </a:solidFill>
                <a:latin typeface="Times New Roman" panose="02020603050405020304" pitchFamily="18" charset="0"/>
                <a:ea typeface="Times New Roman" panose="02020603050405020304" pitchFamily="18" charset="0"/>
              </a:rPr>
              <a:t>…(5) …</a:t>
            </a:r>
            <a:r>
              <a:rPr lang="en-US" sz="2400" dirty="0" err="1">
                <a:latin typeface="Times New Roman" panose="02020603050405020304" pitchFamily="18" charset="0"/>
                <a:ea typeface="Times New Roman" panose="02020603050405020304" pitchFamily="18" charset="0"/>
              </a:rPr>
              <a:t>dần</a:t>
            </a:r>
            <a:r>
              <a:rPr lang="en-US" sz="2400" dirty="0">
                <a:latin typeface="Times New Roman" panose="02020603050405020304" pitchFamily="18" charset="0"/>
                <a:ea typeface="Times New Roman" panose="02020603050405020304" pitchFamily="18" charset="0"/>
              </a:rPr>
              <a:t> do </a:t>
            </a:r>
            <a:r>
              <a:rPr lang="en-US" sz="2400" dirty="0" err="1">
                <a:latin typeface="Times New Roman" panose="02020603050405020304" pitchFamily="18" charset="0"/>
                <a:ea typeface="Times New Roman" panose="02020603050405020304" pitchFamily="18" charset="0"/>
              </a:rPr>
              <a:t>bán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càng</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…(6) …</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solidFill>
                  <a:srgbClr val="FF0000"/>
                </a:solidFill>
                <a:latin typeface="Times New Roman" panose="02020603050405020304" pitchFamily="18" charset="0"/>
                <a:ea typeface="Times New Roman" panose="02020603050405020304" pitchFamily="18" charset="0"/>
              </a:rPr>
              <a:t> …(1) …</a:t>
            </a:r>
            <a:r>
              <a:rPr lang="en-US" sz="2400" dirty="0">
                <a:solidFill>
                  <a:srgbClr val="000000"/>
                </a:solidFill>
                <a:latin typeface="Times New Roman" panose="02020603050405020304" pitchFamily="18" charset="0"/>
                <a:ea typeface="Times New Roman" panose="02020603050405020304" pitchFamily="18" charset="0"/>
              </a:rPr>
              <a:t> electron </a:t>
            </a:r>
            <a:r>
              <a:rPr lang="en-US" sz="2400" dirty="0" err="1">
                <a:solidFill>
                  <a:srgbClr val="000000"/>
                </a:solidFill>
                <a:latin typeface="Times New Roman" panose="02020603050405020304" pitchFamily="18" charset="0"/>
                <a:ea typeface="Times New Roman" panose="02020603050405020304" pitchFamily="18" charset="0"/>
              </a:rPr>
              <a:t>càng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…(5) …</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dirty="0" err="1">
                <a:solidFill>
                  <a:srgbClr val="000000"/>
                </a:solidFill>
                <a:latin typeface="Times New Roman" panose="02020603050405020304" pitchFamily="18" charset="0"/>
                <a:ea typeface="Times New Roman" panose="02020603050405020304" pitchFamily="18" charset="0"/>
              </a:rPr>
              <a:t>Ngược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dãy</a:t>
            </a:r>
            <a:r>
              <a:rPr lang="en-US" sz="2400" dirty="0">
                <a:solidFill>
                  <a:srgbClr val="000000"/>
                </a:solidFill>
                <a:latin typeface="Times New Roman" panose="02020603050405020304" pitchFamily="18" charset="0"/>
                <a:ea typeface="Times New Roman" panose="02020603050405020304" pitchFamily="18" charset="0"/>
              </a:rPr>
              <a:t> F</a:t>
            </a:r>
            <a:r>
              <a:rPr lang="en-US" sz="2400" baseline="300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Cl</a:t>
            </a:r>
            <a:r>
              <a:rPr lang="en-US" sz="2400" baseline="300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Br</a:t>
            </a:r>
            <a:r>
              <a:rPr lang="en-US" sz="2400" baseline="300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I</a:t>
            </a:r>
            <a:r>
              <a:rPr lang="en-US" sz="2400" baseline="300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…(4)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ion halide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…(6) …</a:t>
            </a:r>
            <a:r>
              <a:rPr lang="en-US" sz="2400" dirty="0">
                <a:latin typeface="Times New Roman" panose="02020603050405020304" pitchFamily="18" charset="0"/>
                <a:ea typeface="Times New Roman" panose="02020603050405020304" pitchFamily="18" charset="0"/>
              </a:rPr>
              <a:t> do </a:t>
            </a:r>
            <a:r>
              <a:rPr lang="en-US" sz="2400" dirty="0" err="1">
                <a:latin typeface="Times New Roman" panose="02020603050405020304" pitchFamily="18" charset="0"/>
                <a:ea typeface="Times New Roman" panose="02020603050405020304" pitchFamily="18" charset="0"/>
              </a:rPr>
              <a:t>bán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kính</a:t>
            </a:r>
            <a:r>
              <a:rPr lang="en-US" sz="2400" dirty="0">
                <a:latin typeface="Times New Roman" panose="02020603050405020304" pitchFamily="18" charset="0"/>
                <a:ea typeface="Times New Roman" panose="02020603050405020304" pitchFamily="18" charset="0"/>
              </a:rPr>
              <a:t> ion </a:t>
            </a:r>
            <a:r>
              <a:rPr lang="en-US" sz="2400" dirty="0" err="1">
                <a:latin typeface="Times New Roman" panose="02020603050405020304" pitchFamily="18" charset="0"/>
                <a:ea typeface="Times New Roman" panose="02020603050405020304" pitchFamily="18" charset="0"/>
              </a:rPr>
              <a:t>càng</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…(6) …</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solidFill>
                  <a:srgbClr val="FF0000"/>
                </a:solidFill>
                <a:latin typeface="Times New Roman" panose="02020603050405020304" pitchFamily="18" charset="0"/>
                <a:ea typeface="Times New Roman" panose="02020603050405020304" pitchFamily="18" charset="0"/>
              </a:rPr>
              <a:t> …(7) …</a:t>
            </a:r>
            <a:r>
              <a:rPr lang="en-US" sz="2400" dirty="0">
                <a:solidFill>
                  <a:srgbClr val="000000"/>
                </a:solidFill>
                <a:latin typeface="Times New Roman" panose="02020603050405020304" pitchFamily="18" charset="0"/>
                <a:ea typeface="Times New Roman" panose="02020603050405020304" pitchFamily="18" charset="0"/>
              </a:rPr>
              <a:t> electron </a:t>
            </a:r>
            <a:r>
              <a:rPr lang="en-US" sz="2400" dirty="0" err="1">
                <a:solidFill>
                  <a:srgbClr val="000000"/>
                </a:solidFill>
                <a:latin typeface="Times New Roman" panose="02020603050405020304" pitchFamily="18" charset="0"/>
                <a:ea typeface="Times New Roman" panose="02020603050405020304" pitchFamily="18" charset="0"/>
              </a:rPr>
              <a:t>càng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…(6) …</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HF; </a:t>
            </a:r>
            <a:r>
              <a:rPr lang="en-US" sz="2400" dirty="0" err="1">
                <a:solidFill>
                  <a:srgbClr val="000000"/>
                </a:solidFill>
                <a:latin typeface="Times New Roman" panose="02020603050405020304" pitchFamily="18" charset="0"/>
                <a:ea typeface="Times New Roman" panose="02020603050405020304" pitchFamily="18" charset="0"/>
              </a:rPr>
              <a:t>HCl</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HBr</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rPr>
              <a:t> HI, </a:t>
            </a:r>
            <a:r>
              <a:rPr lang="en-US" sz="2400" dirty="0" err="1">
                <a:solidFill>
                  <a:srgbClr val="000000"/>
                </a:solidFill>
                <a:latin typeface="Times New Roman" panose="02020603050405020304" pitchFamily="18" charset="0"/>
                <a:ea typeface="Times New Roman" panose="02020603050405020304" pitchFamily="18" charset="0"/>
              </a:rPr>
              <a:t>độ</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rPr>
              <a:t> H – X </a:t>
            </a:r>
            <a:r>
              <a:rPr lang="en-US" sz="2400" dirty="0">
                <a:solidFill>
                  <a:srgbClr val="FF0000"/>
                </a:solidFill>
                <a:latin typeface="Times New Roman" panose="02020603050405020304" pitchFamily="18" charset="0"/>
                <a:ea typeface="Times New Roman" panose="02020603050405020304" pitchFamily="18" charset="0"/>
              </a:rPr>
              <a:t>…(6)…</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H – X</a:t>
            </a:r>
            <a:r>
              <a:rPr lang="en-US" sz="2400" dirty="0">
                <a:solidFill>
                  <a:srgbClr val="FF0000"/>
                </a:solidFill>
                <a:latin typeface="Times New Roman" panose="02020603050405020304" pitchFamily="18" charset="0"/>
                <a:ea typeface="Times New Roman" panose="02020603050405020304" pitchFamily="18" charset="0"/>
              </a:rPr>
              <a:t> …(5)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HX</a:t>
            </a:r>
            <a:r>
              <a:rPr lang="en-US" sz="2400" dirty="0">
                <a:solidFill>
                  <a:srgbClr val="FF0000"/>
                </a:solidFill>
                <a:latin typeface="Times New Roman" panose="02020603050405020304" pitchFamily="18" charset="0"/>
                <a:ea typeface="Times New Roman" panose="02020603050405020304" pitchFamily="18" charset="0"/>
              </a:rPr>
              <a:t> …(5)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HF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…(4) ….</a:t>
            </a:r>
            <a:r>
              <a:rPr lang="en-US" sz="2400" dirty="0">
                <a:latin typeface="Times New Roman" panose="02020603050405020304" pitchFamily="18" charset="0"/>
                <a:ea typeface="Times New Roman" panose="02020603050405020304" pitchFamily="18" charset="0"/>
              </a:rPr>
              <a:t>ở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HCl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…(4) ….</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HBr</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…(4)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kém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bền</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b="1"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HX,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ion halide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muối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oxi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hóa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H</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SO</a:t>
            </a:r>
            <a:r>
              <a:rPr lang="en-US" sz="2400" baseline="-25000" dirty="0">
                <a:solidFill>
                  <a:srgbClr val="000000"/>
                </a:solidFill>
                <a:latin typeface="Times New Roman" panose="02020603050405020304" pitchFamily="18" charset="0"/>
                <a:ea typeface="Times New Roman" panose="02020603050405020304" pitchFamily="18" charset="0"/>
              </a:rPr>
              <a:t>4</a:t>
            </a:r>
            <a:r>
              <a:rPr lang="en-US" sz="2400" dirty="0">
                <a:solidFill>
                  <a:srgbClr val="000000"/>
                </a:solidFill>
                <a:latin typeface="Times New Roman" panose="02020603050405020304" pitchFamily="18" charset="0"/>
                <a:ea typeface="Times New Roman" panose="02020603050405020304" pitchFamily="18" charset="0"/>
              </a:rPr>
              <a:t>; ion F</a:t>
            </a:r>
            <a:r>
              <a:rPr lang="en-US" sz="2400" baseline="300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Cl</a:t>
            </a:r>
            <a:r>
              <a:rPr lang="en-US" sz="2400" baseline="300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…(2) ….,</a:t>
            </a:r>
            <a:r>
              <a:rPr lang="en-US" sz="2400" dirty="0">
                <a:latin typeface="Times New Roman" panose="02020603050405020304" pitchFamily="18" charset="0"/>
                <a:ea typeface="Times New Roman" panose="02020603050405020304" pitchFamily="18" charset="0"/>
              </a:rPr>
              <a:t>ion Br</a:t>
            </a:r>
            <a:r>
              <a:rPr lang="en-US" sz="2400" baseline="30000"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…(4)….</a:t>
            </a:r>
            <a:r>
              <a:rPr lang="en-US" sz="2400" dirty="0">
                <a:solidFill>
                  <a:srgbClr val="000000"/>
                </a:solidFill>
                <a:latin typeface="Times New Roman" panose="02020603050405020304" pitchFamily="18" charset="0"/>
                <a:ea typeface="Times New Roman" panose="02020603050405020304" pitchFamily="18" charset="0"/>
              </a:rPr>
              <a:t> H</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SO</a:t>
            </a:r>
            <a:r>
              <a:rPr lang="en-US" sz="2400" baseline="-25000" dirty="0">
                <a:solidFill>
                  <a:srgbClr val="000000"/>
                </a:solidFill>
                <a:latin typeface="Times New Roman" panose="02020603050405020304" pitchFamily="18" charset="0"/>
                <a:ea typeface="Times New Roman" panose="02020603050405020304" pitchFamily="18" charset="0"/>
              </a:rPr>
              <a:t>4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H</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SO</a:t>
            </a:r>
            <a:r>
              <a:rPr lang="en-US" sz="2400" baseline="-25000" dirty="0">
                <a:solidFill>
                  <a:srgbClr val="000000"/>
                </a:solidFill>
                <a:latin typeface="Times New Roman" panose="02020603050405020304" pitchFamily="18" charset="0"/>
                <a:ea typeface="Times New Roman" panose="02020603050405020304" pitchFamily="18" charset="0"/>
              </a:rPr>
              <a:t>4</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SO</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H</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SO</a:t>
            </a:r>
            <a:r>
              <a:rPr lang="en-US" sz="2400" baseline="-25000" dirty="0">
                <a:solidFill>
                  <a:srgbClr val="000000"/>
                </a:solidFill>
                <a:latin typeface="Times New Roman" panose="02020603050405020304" pitchFamily="18" charset="0"/>
                <a:ea typeface="Times New Roman" panose="02020603050405020304" pitchFamily="18" charset="0"/>
              </a:rPr>
              <a:t>4</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…(2)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Br</a:t>
            </a:r>
            <a:r>
              <a:rPr lang="en-US" sz="2400" baseline="-25000" dirty="0">
                <a:latin typeface="Times New Roman" panose="02020603050405020304" pitchFamily="18" charset="0"/>
                <a:ea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Ion I</a:t>
            </a:r>
            <a:r>
              <a:rPr lang="en-US" sz="2400" baseline="30000"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…(4) ….</a:t>
            </a:r>
            <a:r>
              <a:rPr lang="en-US" sz="2400" dirty="0">
                <a:solidFill>
                  <a:srgbClr val="000000"/>
                </a:solidFill>
                <a:latin typeface="Times New Roman" panose="02020603050405020304" pitchFamily="18" charset="0"/>
                <a:ea typeface="Times New Roman" panose="02020603050405020304" pitchFamily="18" charset="0"/>
              </a:rPr>
              <a:t> H</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SO</a:t>
            </a:r>
            <a:r>
              <a:rPr lang="en-US" sz="2400" baseline="-25000" dirty="0">
                <a:solidFill>
                  <a:srgbClr val="000000"/>
                </a:solidFill>
                <a:latin typeface="Times New Roman" panose="02020603050405020304" pitchFamily="18" charset="0"/>
                <a:ea typeface="Times New Roman" panose="02020603050405020304" pitchFamily="18" charset="0"/>
              </a:rPr>
              <a:t>4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H</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SO</a:t>
            </a:r>
            <a:r>
              <a:rPr lang="en-US" sz="2400" baseline="-25000" dirty="0">
                <a:solidFill>
                  <a:srgbClr val="000000"/>
                </a:solidFill>
                <a:latin typeface="Times New Roman" panose="02020603050405020304" pitchFamily="18" charset="0"/>
                <a:ea typeface="Times New Roman" panose="02020603050405020304" pitchFamily="18" charset="0"/>
              </a:rPr>
              <a:t>4</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SO</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 S hay H</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S </a:t>
            </a:r>
            <a:r>
              <a:rPr lang="en-US" sz="2400" dirty="0" err="1">
                <a:solidFill>
                  <a:srgbClr val="000000"/>
                </a:solidFill>
                <a:latin typeface="Times New Roman" panose="02020603050405020304" pitchFamily="18" charset="0"/>
                <a:ea typeface="Times New Roman" panose="02020603050405020304" pitchFamily="18" charset="0"/>
              </a:rPr>
              <a:t>tùy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H</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SO</a:t>
            </a:r>
            <a:r>
              <a:rPr lang="en-US" sz="2400" baseline="-25000" dirty="0">
                <a:solidFill>
                  <a:srgbClr val="000000"/>
                </a:solidFill>
                <a:latin typeface="Times New Roman" panose="02020603050405020304" pitchFamily="18" charset="0"/>
                <a:ea typeface="Times New Roman" panose="02020603050405020304" pitchFamily="18" charset="0"/>
              </a:rPr>
              <a:t>4</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…(2)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I</a:t>
            </a:r>
            <a:r>
              <a:rPr lang="en-US" sz="2400" baseline="-25000" dirty="0">
                <a:latin typeface="Times New Roman" panose="02020603050405020304" pitchFamily="18" charset="0"/>
                <a:ea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đen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tím</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3343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945" y="317650"/>
            <a:ext cx="11508509" cy="7109639"/>
          </a:xfrm>
          <a:prstGeom prst="rect">
            <a:avLst/>
          </a:prstGeom>
        </p:spPr>
        <p:txBody>
          <a:bodyPr wrap="square">
            <a:spAutoFit/>
          </a:bodyPr>
          <a:lstStyle/>
          <a:p>
            <a:pPr>
              <a:tabLst>
                <a:tab pos="180340"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Lớp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ngoài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cùng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rPr>
              <a:t> halogen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cấu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chung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ns</a:t>
            </a:r>
            <a:r>
              <a:rPr lang="en-US" sz="2400" baseline="30000" dirty="0">
                <a:latin typeface="Times New Roman" panose="02020603050405020304" pitchFamily="18" charset="0"/>
                <a:ea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rPr>
              <a:t>np</a:t>
            </a:r>
            <a:r>
              <a:rPr lang="en-US" sz="2400" baseline="30000" dirty="0">
                <a:latin typeface="Times New Roman" panose="02020603050405020304" pitchFamily="18" charset="0"/>
                <a:ea typeface="Times New Roman" panose="02020603050405020304" pitchFamily="18" charset="0"/>
              </a:rPr>
              <a:t>5</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hướng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halogen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…(1)</a:t>
            </a:r>
            <a:r>
              <a:rPr lang="en-US" sz="2400" dirty="0" err="1">
                <a:solidFill>
                  <a:srgbClr val="FF0000"/>
                </a:solidFill>
                <a:latin typeface="Times New Roman" panose="02020603050405020304" pitchFamily="18" charset="0"/>
                <a:ea typeface="Times New Roman" panose="02020603050405020304" pitchFamily="18" charset="0"/>
              </a:rPr>
              <a:t>nhận</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1 electron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cấu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hiếm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rPr>
              <a:t>. Do </a:t>
            </a:r>
            <a:r>
              <a:rPr lang="en-US" sz="2400" dirty="0" err="1">
                <a:solidFill>
                  <a:srgbClr val="000000"/>
                </a:solidFill>
                <a:latin typeface="Times New Roman" panose="02020603050405020304" pitchFamily="18" charset="0"/>
                <a:ea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tham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hóa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halogen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chung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…(2)</a:t>
            </a:r>
            <a:r>
              <a:rPr lang="en-US" sz="2400" dirty="0" err="1">
                <a:solidFill>
                  <a:srgbClr val="FF0000"/>
                </a:solidFill>
                <a:latin typeface="Times New Roman" panose="02020603050405020304" pitchFamily="18" charset="0"/>
                <a:ea typeface="Times New Roman" panose="02020603050405020304" pitchFamily="18" charset="0"/>
              </a:rPr>
              <a:t>oxi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hóa</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oxi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hóa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halogen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0 </a:t>
            </a:r>
            <a:r>
              <a:rPr lang="en-US" sz="2400" dirty="0" err="1">
                <a:solidFill>
                  <a:srgbClr val="000000"/>
                </a:solidFill>
                <a:latin typeface="Times New Roman" panose="02020603050405020304" pitchFamily="18" charset="0"/>
                <a:ea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-1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ion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halide.</a:t>
            </a:r>
          </a:p>
          <a:p>
            <a:pPr>
              <a:tabLst>
                <a:tab pos="180340" algn="l"/>
              </a:tabLst>
            </a:pP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ion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halide,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halogen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oxi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-1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oxi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solidFill>
                  <a:srgbClr val="FF0000"/>
                </a:solidFill>
                <a:latin typeface="Times New Roman" panose="02020603050405020304" pitchFamily="18" charset="0"/>
                <a:ea typeface="Times New Roman" panose="02020603050405020304" pitchFamily="18" charset="0"/>
              </a:rPr>
              <a:t> …(3)</a:t>
            </a:r>
            <a:r>
              <a:rPr lang="en-US" sz="2400" dirty="0" err="1">
                <a:solidFill>
                  <a:srgbClr val="FF0000"/>
                </a:solidFill>
                <a:latin typeface="Times New Roman" panose="02020603050405020304" pitchFamily="18" charset="0"/>
                <a:ea typeface="Times New Roman" panose="02020603050405020304" pitchFamily="18" charset="0"/>
              </a:rPr>
              <a:t>thấp</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nhất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do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ion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halide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…(4)</a:t>
            </a:r>
            <a:r>
              <a:rPr lang="en-US" sz="2400" dirty="0" err="1">
                <a:solidFill>
                  <a:srgbClr val="FF0000"/>
                </a:solidFill>
                <a:latin typeface="Times New Roman" panose="02020603050405020304" pitchFamily="18" charset="0"/>
                <a:ea typeface="Times New Roman" panose="02020603050405020304" pitchFamily="18" charset="0"/>
              </a:rPr>
              <a:t>khử</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oxi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khử</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dirty="0">
                <a:solidFill>
                  <a:srgbClr val="000000"/>
                </a:solidFill>
                <a:latin typeface="Times New Roman" panose="02020603050405020304" pitchFamily="18" charset="0"/>
                <a:ea typeface="Times New Roman" panose="02020603050405020304" pitchFamily="18" charset="0"/>
              </a:rPr>
              <a:t>Theo </a:t>
            </a:r>
            <a:r>
              <a:rPr lang="en-US" sz="2400" dirty="0" err="1">
                <a:solidFill>
                  <a:srgbClr val="000000"/>
                </a:solidFill>
                <a:latin typeface="Times New Roman" panose="02020603050405020304" pitchFamily="18" charset="0"/>
                <a:ea typeface="Times New Roman" panose="02020603050405020304" pitchFamily="18" charset="0"/>
              </a:rPr>
              <a:t>dãy</a:t>
            </a:r>
            <a:r>
              <a:rPr lang="en-US" sz="2400" dirty="0">
                <a:solidFill>
                  <a:srgbClr val="000000"/>
                </a:solidFill>
                <a:latin typeface="Times New Roman" panose="02020603050405020304" pitchFamily="18" charset="0"/>
                <a:ea typeface="Times New Roman" panose="02020603050405020304" pitchFamily="18" charset="0"/>
              </a:rPr>
              <a:t> F, Cl, Br, I, </a:t>
            </a:r>
            <a:r>
              <a:rPr lang="en-US" sz="2400" dirty="0" err="1">
                <a:solidFill>
                  <a:srgbClr val="000000"/>
                </a:solidFill>
                <a:latin typeface="Times New Roman" panose="02020603050405020304" pitchFamily="18" charset="0"/>
                <a:ea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…(2)</a:t>
            </a:r>
            <a:r>
              <a:rPr lang="en-US" sz="2400" dirty="0" err="1">
                <a:solidFill>
                  <a:srgbClr val="FF0000"/>
                </a:solidFill>
                <a:latin typeface="Times New Roman" panose="02020603050405020304" pitchFamily="18" charset="0"/>
                <a:ea typeface="Times New Roman" panose="02020603050405020304" pitchFamily="18" charset="0"/>
              </a:rPr>
              <a:t>oxi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hóa</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halogen </a:t>
            </a:r>
            <a:r>
              <a:rPr lang="en-US" sz="2400" dirty="0">
                <a:solidFill>
                  <a:srgbClr val="FF0000"/>
                </a:solidFill>
                <a:latin typeface="Times New Roman" panose="02020603050405020304" pitchFamily="18" charset="0"/>
                <a:ea typeface="Times New Roman" panose="02020603050405020304" pitchFamily="18" charset="0"/>
              </a:rPr>
              <a:t>…(5)</a:t>
            </a:r>
            <a:r>
              <a:rPr lang="en-US" sz="2400" dirty="0" err="1">
                <a:solidFill>
                  <a:srgbClr val="FF0000"/>
                </a:solidFill>
                <a:latin typeface="Times New Roman" panose="02020603050405020304" pitchFamily="18" charset="0"/>
                <a:ea typeface="Times New Roman" panose="02020603050405020304" pitchFamily="18" charset="0"/>
              </a:rPr>
              <a:t>giảm</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dần</a:t>
            </a:r>
            <a:r>
              <a:rPr lang="en-US" sz="2400" dirty="0">
                <a:latin typeface="Times New Roman" panose="02020603050405020304" pitchFamily="18" charset="0"/>
                <a:ea typeface="Times New Roman" panose="02020603050405020304" pitchFamily="18" charset="0"/>
              </a:rPr>
              <a:t> do </a:t>
            </a:r>
            <a:r>
              <a:rPr lang="en-US" sz="2400" dirty="0" err="1">
                <a:latin typeface="Times New Roman" panose="02020603050405020304" pitchFamily="18" charset="0"/>
                <a:ea typeface="Times New Roman" panose="02020603050405020304" pitchFamily="18" charset="0"/>
              </a:rPr>
              <a:t>bán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càng</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…(6) </a:t>
            </a:r>
            <a:r>
              <a:rPr lang="en-US" sz="2400" dirty="0" err="1">
                <a:solidFill>
                  <a:srgbClr val="FF0000"/>
                </a:solidFill>
                <a:latin typeface="Times New Roman" panose="02020603050405020304" pitchFamily="18" charset="0"/>
                <a:ea typeface="Times New Roman" panose="02020603050405020304" pitchFamily="18" charset="0"/>
              </a:rPr>
              <a:t>tăng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solidFill>
                  <a:srgbClr val="FF0000"/>
                </a:solidFill>
                <a:latin typeface="Times New Roman" panose="02020603050405020304" pitchFamily="18" charset="0"/>
                <a:ea typeface="Times New Roman" panose="02020603050405020304" pitchFamily="18" charset="0"/>
              </a:rPr>
              <a:t> …(1)</a:t>
            </a:r>
            <a:r>
              <a:rPr lang="en-US" sz="2400" dirty="0" err="1">
                <a:solidFill>
                  <a:srgbClr val="FF0000"/>
                </a:solidFill>
                <a:latin typeface="Times New Roman" panose="02020603050405020304" pitchFamily="18" charset="0"/>
                <a:ea typeface="Times New Roman" panose="02020603050405020304" pitchFamily="18" charset="0"/>
              </a:rPr>
              <a:t>nhận</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electron </a:t>
            </a:r>
            <a:r>
              <a:rPr lang="en-US" sz="2400" dirty="0" err="1">
                <a:solidFill>
                  <a:srgbClr val="000000"/>
                </a:solidFill>
                <a:latin typeface="Times New Roman" panose="02020603050405020304" pitchFamily="18" charset="0"/>
                <a:ea typeface="Times New Roman" panose="02020603050405020304" pitchFamily="18" charset="0"/>
              </a:rPr>
              <a:t>càng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…(5)</a:t>
            </a:r>
            <a:r>
              <a:rPr lang="en-US" sz="2400" dirty="0" err="1">
                <a:solidFill>
                  <a:srgbClr val="FF0000"/>
                </a:solidFill>
                <a:latin typeface="Times New Roman" panose="02020603050405020304" pitchFamily="18" charset="0"/>
                <a:ea typeface="Times New Roman" panose="02020603050405020304" pitchFamily="18" charset="0"/>
              </a:rPr>
              <a:t>giảm</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dirty="0" err="1">
                <a:solidFill>
                  <a:srgbClr val="000000"/>
                </a:solidFill>
                <a:latin typeface="Times New Roman" panose="02020603050405020304" pitchFamily="18" charset="0"/>
                <a:ea typeface="Times New Roman" panose="02020603050405020304" pitchFamily="18" charset="0"/>
              </a:rPr>
              <a:t>Ngược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dãy</a:t>
            </a:r>
            <a:r>
              <a:rPr lang="en-US" sz="2400" dirty="0">
                <a:solidFill>
                  <a:srgbClr val="000000"/>
                </a:solidFill>
                <a:latin typeface="Times New Roman" panose="02020603050405020304" pitchFamily="18" charset="0"/>
                <a:ea typeface="Times New Roman" panose="02020603050405020304" pitchFamily="18" charset="0"/>
              </a:rPr>
              <a:t> F</a:t>
            </a:r>
            <a:r>
              <a:rPr lang="en-US" sz="2400" baseline="300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Cl</a:t>
            </a:r>
            <a:r>
              <a:rPr lang="en-US" sz="2400" baseline="300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Br</a:t>
            </a:r>
            <a:r>
              <a:rPr lang="en-US" sz="2400" baseline="300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I</a:t>
            </a:r>
            <a:r>
              <a:rPr lang="en-US" sz="2400" baseline="300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…(4)</a:t>
            </a:r>
            <a:r>
              <a:rPr lang="en-US" sz="2400" dirty="0" err="1">
                <a:solidFill>
                  <a:srgbClr val="FF0000"/>
                </a:solidFill>
                <a:latin typeface="Times New Roman" panose="02020603050405020304" pitchFamily="18" charset="0"/>
                <a:ea typeface="Times New Roman" panose="02020603050405020304" pitchFamily="18" charset="0"/>
              </a:rPr>
              <a:t>khử</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ion halide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…(6)</a:t>
            </a:r>
            <a:r>
              <a:rPr lang="en-US" sz="2400" dirty="0" err="1">
                <a:solidFill>
                  <a:srgbClr val="FF0000"/>
                </a:solidFill>
                <a:latin typeface="Times New Roman" panose="02020603050405020304" pitchFamily="18" charset="0"/>
                <a:ea typeface="Times New Roman" panose="02020603050405020304" pitchFamily="18" charset="0"/>
              </a:rPr>
              <a:t>tăng</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do </a:t>
            </a:r>
            <a:r>
              <a:rPr lang="en-US" sz="2400" dirty="0" err="1">
                <a:latin typeface="Times New Roman" panose="02020603050405020304" pitchFamily="18" charset="0"/>
                <a:ea typeface="Times New Roman" panose="02020603050405020304" pitchFamily="18" charset="0"/>
              </a:rPr>
              <a:t>bán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kính</a:t>
            </a:r>
            <a:r>
              <a:rPr lang="en-US" sz="2400" dirty="0">
                <a:latin typeface="Times New Roman" panose="02020603050405020304" pitchFamily="18" charset="0"/>
                <a:ea typeface="Times New Roman" panose="02020603050405020304" pitchFamily="18" charset="0"/>
              </a:rPr>
              <a:t> ion </a:t>
            </a:r>
            <a:r>
              <a:rPr lang="en-US" sz="2400" dirty="0" err="1">
                <a:latin typeface="Times New Roman" panose="02020603050405020304" pitchFamily="18" charset="0"/>
                <a:ea typeface="Times New Roman" panose="02020603050405020304" pitchFamily="18" charset="0"/>
              </a:rPr>
              <a:t>càng</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…(6)</a:t>
            </a:r>
            <a:r>
              <a:rPr lang="en-US" sz="2400" dirty="0" err="1">
                <a:solidFill>
                  <a:srgbClr val="FF0000"/>
                </a:solidFill>
                <a:latin typeface="Times New Roman" panose="02020603050405020304" pitchFamily="18" charset="0"/>
                <a:ea typeface="Times New Roman" panose="02020603050405020304" pitchFamily="18" charset="0"/>
              </a:rPr>
              <a:t>tăng</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solidFill>
                  <a:srgbClr val="FF0000"/>
                </a:solidFill>
                <a:latin typeface="Times New Roman" panose="02020603050405020304" pitchFamily="18" charset="0"/>
                <a:ea typeface="Times New Roman" panose="02020603050405020304" pitchFamily="18" charset="0"/>
              </a:rPr>
              <a:t> …(7)</a:t>
            </a:r>
            <a:r>
              <a:rPr lang="en-US" sz="2400" dirty="0" err="1">
                <a:solidFill>
                  <a:srgbClr val="FF0000"/>
                </a:solidFill>
                <a:latin typeface="Times New Roman" panose="02020603050405020304" pitchFamily="18" charset="0"/>
                <a:ea typeface="Times New Roman" panose="02020603050405020304" pitchFamily="18" charset="0"/>
              </a:rPr>
              <a:t>nhường</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electron </a:t>
            </a:r>
            <a:r>
              <a:rPr lang="en-US" sz="2400" dirty="0" err="1">
                <a:solidFill>
                  <a:srgbClr val="000000"/>
                </a:solidFill>
                <a:latin typeface="Times New Roman" panose="02020603050405020304" pitchFamily="18" charset="0"/>
                <a:ea typeface="Times New Roman" panose="02020603050405020304" pitchFamily="18" charset="0"/>
              </a:rPr>
              <a:t>càng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…(6)</a:t>
            </a:r>
            <a:r>
              <a:rPr lang="en-US" sz="2400" dirty="0" err="1">
                <a:solidFill>
                  <a:srgbClr val="FF0000"/>
                </a:solidFill>
                <a:latin typeface="Times New Roman" panose="02020603050405020304" pitchFamily="18" charset="0"/>
                <a:ea typeface="Times New Roman" panose="02020603050405020304" pitchFamily="18" charset="0"/>
              </a:rPr>
              <a:t>tăng</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tabLst>
                <a:tab pos="180340" algn="l"/>
              </a:tabLst>
            </a:pP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HF; </a:t>
            </a:r>
            <a:r>
              <a:rPr lang="en-US" sz="2400" dirty="0" err="1">
                <a:solidFill>
                  <a:srgbClr val="000000"/>
                </a:solidFill>
                <a:latin typeface="Times New Roman" panose="02020603050405020304" pitchFamily="18" charset="0"/>
                <a:ea typeface="Times New Roman" panose="02020603050405020304" pitchFamily="18" charset="0"/>
              </a:rPr>
              <a:t>HCl</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HBr</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rPr>
              <a:t> HI, </a:t>
            </a:r>
            <a:r>
              <a:rPr lang="en-US" sz="2400" dirty="0" err="1">
                <a:solidFill>
                  <a:srgbClr val="000000"/>
                </a:solidFill>
                <a:latin typeface="Times New Roman" panose="02020603050405020304" pitchFamily="18" charset="0"/>
                <a:ea typeface="Times New Roman" panose="02020603050405020304" pitchFamily="18" charset="0"/>
              </a:rPr>
              <a:t>độ</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rPr>
              <a:t> H – X </a:t>
            </a:r>
            <a:r>
              <a:rPr lang="en-US" sz="2400" dirty="0">
                <a:solidFill>
                  <a:srgbClr val="FF0000"/>
                </a:solidFill>
                <a:latin typeface="Times New Roman" panose="02020603050405020304" pitchFamily="18" charset="0"/>
                <a:ea typeface="Times New Roman" panose="02020603050405020304" pitchFamily="18" charset="0"/>
              </a:rPr>
              <a:t>…(6)</a:t>
            </a:r>
            <a:r>
              <a:rPr lang="en-US" sz="2400" dirty="0" err="1">
                <a:solidFill>
                  <a:srgbClr val="FF0000"/>
                </a:solidFill>
                <a:latin typeface="Times New Roman" panose="02020603050405020304" pitchFamily="18" charset="0"/>
                <a:ea typeface="Times New Roman" panose="02020603050405020304" pitchFamily="18" charset="0"/>
              </a:rPr>
              <a:t>tăng</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H – X</a:t>
            </a:r>
            <a:r>
              <a:rPr lang="en-US" sz="2400" dirty="0">
                <a:solidFill>
                  <a:srgbClr val="FF0000"/>
                </a:solidFill>
                <a:latin typeface="Times New Roman" panose="02020603050405020304" pitchFamily="18" charset="0"/>
                <a:ea typeface="Times New Roman" panose="02020603050405020304" pitchFamily="18" charset="0"/>
              </a:rPr>
              <a:t> …(5)</a:t>
            </a:r>
            <a:r>
              <a:rPr lang="en-US" sz="2400" dirty="0" err="1">
                <a:solidFill>
                  <a:srgbClr val="FF0000"/>
                </a:solidFill>
                <a:latin typeface="Times New Roman" panose="02020603050405020304" pitchFamily="18" charset="0"/>
                <a:ea typeface="Times New Roman" panose="02020603050405020304" pitchFamily="18" charset="0"/>
              </a:rPr>
              <a:t>giảm</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HX</a:t>
            </a:r>
            <a:r>
              <a:rPr lang="en-US" sz="2400" dirty="0">
                <a:solidFill>
                  <a:srgbClr val="FF0000"/>
                </a:solidFill>
                <a:latin typeface="Times New Roman" panose="02020603050405020304" pitchFamily="18" charset="0"/>
                <a:ea typeface="Times New Roman" panose="02020603050405020304" pitchFamily="18" charset="0"/>
              </a:rPr>
              <a:t> …(5)</a:t>
            </a:r>
            <a:r>
              <a:rPr lang="en-US" sz="2400" dirty="0" err="1">
                <a:solidFill>
                  <a:srgbClr val="FF0000"/>
                </a:solidFill>
                <a:latin typeface="Times New Roman" panose="02020603050405020304" pitchFamily="18" charset="0"/>
                <a:ea typeface="Times New Roman" panose="02020603050405020304" pitchFamily="18" charset="0"/>
              </a:rPr>
              <a:t>giảm</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HF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…(4)</a:t>
            </a:r>
            <a:r>
              <a:rPr lang="en-US" sz="2400" dirty="0" err="1">
                <a:solidFill>
                  <a:srgbClr val="FF0000"/>
                </a:solidFill>
                <a:latin typeface="Times New Roman" panose="02020603050405020304" pitchFamily="18" charset="0"/>
                <a:ea typeface="Times New Roman" panose="02020603050405020304" pitchFamily="18" charset="0"/>
              </a:rPr>
              <a:t>khử</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ở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HCl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…(4)</a:t>
            </a:r>
            <a:r>
              <a:rPr lang="en-US" sz="2400" dirty="0" err="1">
                <a:solidFill>
                  <a:srgbClr val="FF0000"/>
                </a:solidFill>
                <a:latin typeface="Times New Roman" panose="02020603050405020304" pitchFamily="18" charset="0"/>
                <a:ea typeface="Times New Roman" panose="02020603050405020304" pitchFamily="18" charset="0"/>
              </a:rPr>
              <a:t>khử</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HBr</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…(4)</a:t>
            </a:r>
            <a:r>
              <a:rPr lang="en-US" sz="2400" dirty="0" err="1">
                <a:solidFill>
                  <a:srgbClr val="FF0000"/>
                </a:solidFill>
                <a:latin typeface="Times New Roman" panose="02020603050405020304" pitchFamily="18" charset="0"/>
                <a:ea typeface="Times New Roman" panose="02020603050405020304" pitchFamily="18" charset="0"/>
              </a:rPr>
              <a:t>khử</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kém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bền</a:t>
            </a:r>
            <a:r>
              <a:rPr lang="en-US" sz="2400" dirty="0">
                <a:latin typeface="Times New Roman" panose="02020603050405020304" pitchFamily="18" charset="0"/>
                <a:ea typeface="Times New Roman" panose="02020603050405020304" pitchFamily="18" charset="0"/>
              </a:rPr>
              <a:t>.</a:t>
            </a:r>
          </a:p>
          <a:p>
            <a:pPr>
              <a:tabLst>
                <a:tab pos="180340" algn="l"/>
              </a:tabLst>
            </a:pPr>
            <a:r>
              <a:rPr lang="en-US" sz="2400" b="1"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HX,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ion halide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muối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oxi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hóa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H</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SO</a:t>
            </a:r>
            <a:r>
              <a:rPr lang="en-US" sz="2400" baseline="-25000" dirty="0">
                <a:solidFill>
                  <a:srgbClr val="000000"/>
                </a:solidFill>
                <a:latin typeface="Times New Roman" panose="02020603050405020304" pitchFamily="18" charset="0"/>
                <a:ea typeface="Times New Roman" panose="02020603050405020304" pitchFamily="18" charset="0"/>
              </a:rPr>
              <a:t>4</a:t>
            </a:r>
            <a:r>
              <a:rPr lang="en-US" sz="2400" dirty="0">
                <a:solidFill>
                  <a:srgbClr val="000000"/>
                </a:solidFill>
                <a:latin typeface="Times New Roman" panose="02020603050405020304" pitchFamily="18" charset="0"/>
                <a:ea typeface="Times New Roman" panose="02020603050405020304" pitchFamily="18" charset="0"/>
              </a:rPr>
              <a:t>; ion F</a:t>
            </a:r>
            <a:r>
              <a:rPr lang="en-US" sz="2400" baseline="300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Cl</a:t>
            </a:r>
            <a:r>
              <a:rPr lang="en-US" sz="2400" baseline="300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…(2)</a:t>
            </a:r>
            <a:r>
              <a:rPr lang="en-US" sz="2400" dirty="0" err="1">
                <a:solidFill>
                  <a:srgbClr val="FF0000"/>
                </a:solidFill>
                <a:latin typeface="Times New Roman" panose="02020603050405020304" pitchFamily="18" charset="0"/>
                <a:ea typeface="Times New Roman" panose="02020603050405020304" pitchFamily="18" charset="0"/>
              </a:rPr>
              <a:t>khử</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ion Br</a:t>
            </a:r>
            <a:r>
              <a:rPr lang="en-US" sz="2400" baseline="30000"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…(4)</a:t>
            </a:r>
            <a:r>
              <a:rPr lang="en-US" sz="2400" dirty="0" err="1">
                <a:solidFill>
                  <a:srgbClr val="FF0000"/>
                </a:solidFill>
                <a:latin typeface="Times New Roman" panose="02020603050405020304" pitchFamily="18" charset="0"/>
                <a:ea typeface="Times New Roman" panose="02020603050405020304" pitchFamily="18" charset="0"/>
              </a:rPr>
              <a:t>khử</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H</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SO</a:t>
            </a:r>
            <a:r>
              <a:rPr lang="en-US" sz="2400" baseline="-25000" dirty="0">
                <a:solidFill>
                  <a:srgbClr val="000000"/>
                </a:solidFill>
                <a:latin typeface="Times New Roman" panose="02020603050405020304" pitchFamily="18" charset="0"/>
                <a:ea typeface="Times New Roman" panose="02020603050405020304" pitchFamily="18" charset="0"/>
              </a:rPr>
              <a:t>4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H</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SO</a:t>
            </a:r>
            <a:r>
              <a:rPr lang="en-US" sz="2400" baseline="-25000" dirty="0">
                <a:solidFill>
                  <a:srgbClr val="000000"/>
                </a:solidFill>
                <a:latin typeface="Times New Roman" panose="02020603050405020304" pitchFamily="18" charset="0"/>
                <a:ea typeface="Times New Roman" panose="02020603050405020304" pitchFamily="18" charset="0"/>
              </a:rPr>
              <a:t>4</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SO</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H</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SO</a:t>
            </a:r>
            <a:r>
              <a:rPr lang="en-US" sz="2400" baseline="-25000" dirty="0">
                <a:solidFill>
                  <a:srgbClr val="000000"/>
                </a:solidFill>
                <a:latin typeface="Times New Roman" panose="02020603050405020304" pitchFamily="18" charset="0"/>
                <a:ea typeface="Times New Roman" panose="02020603050405020304" pitchFamily="18" charset="0"/>
              </a:rPr>
              <a:t>4</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…(2)</a:t>
            </a:r>
            <a:r>
              <a:rPr lang="en-US" sz="2400" dirty="0" err="1">
                <a:solidFill>
                  <a:srgbClr val="FF0000"/>
                </a:solidFill>
                <a:latin typeface="Times New Roman" panose="02020603050405020304" pitchFamily="18" charset="0"/>
                <a:ea typeface="Times New Roman" panose="02020603050405020304" pitchFamily="18" charset="0"/>
              </a:rPr>
              <a:t>oxi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hóa</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Br</a:t>
            </a:r>
            <a:r>
              <a:rPr lang="en-US" sz="2400" baseline="-25000" dirty="0">
                <a:latin typeface="Times New Roman" panose="02020603050405020304" pitchFamily="18" charset="0"/>
                <a:ea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Ion I</a:t>
            </a:r>
            <a:r>
              <a:rPr lang="en-US" sz="2400" baseline="30000"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…(4)</a:t>
            </a:r>
            <a:r>
              <a:rPr lang="en-US" sz="2400" dirty="0" err="1">
                <a:solidFill>
                  <a:srgbClr val="FF0000"/>
                </a:solidFill>
                <a:latin typeface="Times New Roman" panose="02020603050405020304" pitchFamily="18" charset="0"/>
                <a:ea typeface="Times New Roman" panose="02020603050405020304" pitchFamily="18" charset="0"/>
              </a:rPr>
              <a:t>khử</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H</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SO</a:t>
            </a:r>
            <a:r>
              <a:rPr lang="en-US" sz="2400" baseline="-25000" dirty="0">
                <a:solidFill>
                  <a:srgbClr val="000000"/>
                </a:solidFill>
                <a:latin typeface="Times New Roman" panose="02020603050405020304" pitchFamily="18" charset="0"/>
                <a:ea typeface="Times New Roman" panose="02020603050405020304" pitchFamily="18" charset="0"/>
              </a:rPr>
              <a:t>4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H</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SO</a:t>
            </a:r>
            <a:r>
              <a:rPr lang="en-US" sz="2400" baseline="-25000" dirty="0">
                <a:solidFill>
                  <a:srgbClr val="000000"/>
                </a:solidFill>
                <a:latin typeface="Times New Roman" panose="02020603050405020304" pitchFamily="18" charset="0"/>
                <a:ea typeface="Times New Roman" panose="02020603050405020304" pitchFamily="18" charset="0"/>
              </a:rPr>
              <a:t>4</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SO</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 S hay H</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S </a:t>
            </a:r>
            <a:r>
              <a:rPr lang="en-US" sz="2400" dirty="0" err="1">
                <a:solidFill>
                  <a:srgbClr val="000000"/>
                </a:solidFill>
                <a:latin typeface="Times New Roman" panose="02020603050405020304" pitchFamily="18" charset="0"/>
                <a:ea typeface="Times New Roman" panose="02020603050405020304" pitchFamily="18" charset="0"/>
              </a:rPr>
              <a:t>tùy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H</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SO</a:t>
            </a:r>
            <a:r>
              <a:rPr lang="en-US" sz="2400" baseline="-25000" dirty="0">
                <a:solidFill>
                  <a:srgbClr val="000000"/>
                </a:solidFill>
                <a:latin typeface="Times New Roman" panose="02020603050405020304" pitchFamily="18" charset="0"/>
                <a:ea typeface="Times New Roman" panose="02020603050405020304" pitchFamily="18" charset="0"/>
              </a:rPr>
              <a:t>4</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…(2)</a:t>
            </a:r>
            <a:r>
              <a:rPr lang="en-US" sz="2400" dirty="0" err="1">
                <a:solidFill>
                  <a:srgbClr val="FF0000"/>
                </a:solidFill>
                <a:latin typeface="Times New Roman" panose="02020603050405020304" pitchFamily="18" charset="0"/>
                <a:ea typeface="Times New Roman" panose="02020603050405020304" pitchFamily="18" charset="0"/>
              </a:rPr>
              <a:t>oxi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hóa</a:t>
            </a:r>
            <a:r>
              <a:rPr lang="en-US" sz="2400" dirty="0">
                <a:solidFill>
                  <a:srgbClr val="FF0000"/>
                </a:solidFill>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I</a:t>
            </a:r>
            <a:r>
              <a:rPr lang="en-US" sz="2400" baseline="-25000" dirty="0">
                <a:latin typeface="Times New Roman" panose="02020603050405020304" pitchFamily="18" charset="0"/>
                <a:ea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đen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tím</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3376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344</TotalTime>
  <Words>4628</Words>
  <Application>Microsoft Office PowerPoint</Application>
  <PresentationFormat>Widescreen</PresentationFormat>
  <Paragraphs>254</Paragraphs>
  <Slides>32</Slides>
  <Notes>0</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Century Gothic</vt:lpstr>
      <vt:lpstr>Symbol</vt:lpstr>
      <vt:lpstr>Times New Roman</vt:lpstr>
      <vt:lpstr>Wingdings 3</vt:lpstr>
      <vt:lpstr>Wisp</vt:lpstr>
      <vt:lpstr>MathType 7.0 Equation</vt:lpstr>
      <vt:lpstr>TRƯỜNG THPT SỐ 1 TUY PHƯỚC GV: KHƯU PHƯƠNG THẢO Môn: Hóa học- Lớp 10</vt:lpstr>
      <vt:lpstr>KHỞI ĐỘNG: CON SỐ MAY MẮN</vt:lpstr>
      <vt:lpstr>KHỞI ĐỘNG: CON SỐ MAY MẮN</vt:lpstr>
      <vt:lpstr>KHỞI ĐỘNG: CON SỐ MAY MẮN</vt:lpstr>
      <vt:lpstr>Bài 18: HYDROGEN HALIDE VÀ MỘT SỐ PHẢN ỨNG CỦA ION HALIDE </vt:lpstr>
      <vt:lpstr>Bài 18: HYDROGEN HALIDE VÀ MỘT SỐ PHẢN ỨNG CỦA ION HALIDE </vt:lpstr>
      <vt:lpstr>Bài 18: HYDROGEN HALIDE VÀ MỘT SỐ PHẢN ỨNG CỦA ION HALIDE </vt:lpstr>
      <vt:lpstr>PowerPoint Presentation</vt:lpstr>
      <vt:lpstr>PowerPoint Presentation</vt:lpstr>
      <vt:lpstr>Bài 18: HYDROGEN HALIDE VÀ MỘT SỐ PHẢN ỨNG CỦA ION HALIDE </vt:lpstr>
      <vt:lpstr>Bài 18: HYDROGEN HALIDE VÀ MỘT SỐ PHẢN ỨNG CỦA ION HALIDE </vt:lpstr>
      <vt:lpstr>Bài 18: HYDROGEN HALIDE VÀ MỘT SỐ PHẢN ỨNG CỦA ION HALIDE </vt:lpstr>
      <vt:lpstr>PowerPoint Presentation</vt:lpstr>
      <vt:lpstr>PowerPoint Presentation</vt:lpstr>
      <vt:lpstr>PowerPoint Presentation</vt:lpstr>
      <vt:lpstr> * Trắc nghiệm trả lời ngắn Nhà điện hóa người Anh, H. Davy không thành công trong việc điện phân hydofloric acid (HF) và ông bị ngộ độc. Tuy nhiên ông đã xác định được khối lượng nguyên tử của flo là bao nhiêu đơn vị khối lượng nguyên tử?  (Đáp án được làm tròn đến hàng đơn vị) </vt:lpstr>
      <vt:lpstr>PowerPoint Presentation</vt:lpstr>
      <vt:lpstr> * Trắc nghiệm trả lời ngắn  </vt:lpstr>
      <vt:lpstr>PowerPoint Presentation</vt:lpstr>
      <vt:lpstr>PowerPoint Presentation</vt:lpstr>
      <vt:lpstr>PowerPoint Presentation</vt:lpstr>
      <vt:lpstr>PowerPoint Presentation</vt:lpstr>
      <vt:lpstr>PowerPoint Presentation</vt:lpstr>
      <vt:lpstr>PowerPoint Presentation</vt:lpstr>
      <vt:lpstr> * Trắc nghiệm trả lời ngắn Nhà điện hóa người Anh, H. Davy không thành công trong việc điện phân hydofloric acid (HF) và ông bị ngộ độc. Tuy nhiên ông đã xác định được khối lượng nguyên tử của flo là bao nhiêu đơn vị khối lượng nguyên tử?  ĐA: 19 </vt:lpstr>
      <vt:lpstr>PowerPoint Presentation</vt:lpstr>
      <vt:lpstr> * Trắc nghiệm trả lời ngắn  </vt:lpstr>
      <vt:lpstr>PowerPoint Presentation</vt:lpstr>
      <vt:lpstr>PowerPoint Presentation</vt:lpstr>
      <vt:lpstr>PowerPoint Presentation</vt:lpstr>
      <vt:lpstr>PowerPoint Presentation</vt:lpstr>
      <vt:lpstr>Bài 18: HYDROGEN HALIDE VÀ MỘT SỐ PHẢN ỨNG CỦA ION HALIDE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THPT SỐ 1 TUY PHƯỚC GV: KHƯU PHƯƠNG THẢO Môn: Hóa học- Lớp 10</dc:title>
  <dc:creator>Acer</dc:creator>
  <cp:lastModifiedBy>Acer</cp:lastModifiedBy>
  <cp:revision>53</cp:revision>
  <dcterms:created xsi:type="dcterms:W3CDTF">2025-04-08T12:47:04Z</dcterms:created>
  <dcterms:modified xsi:type="dcterms:W3CDTF">2025-04-08T18:31:48Z</dcterms:modified>
</cp:coreProperties>
</file>