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72" r:id="rId2"/>
    <p:sldId id="256" r:id="rId3"/>
    <p:sldId id="257" r:id="rId4"/>
    <p:sldId id="271" r:id="rId5"/>
    <p:sldId id="258" r:id="rId6"/>
    <p:sldId id="270" r:id="rId7"/>
    <p:sldId id="266" r:id="rId8"/>
    <p:sldId id="262" r:id="rId9"/>
    <p:sldId id="265" r:id="rId10"/>
    <p:sldId id="269" r:id="rId11"/>
    <p:sldId id="268" r:id="rId12"/>
    <p:sldId id="276" r:id="rId13"/>
    <p:sldId id="275" r:id="rId14"/>
    <p:sldId id="277" r:id="rId15"/>
    <p:sldId id="278" r:id="rId16"/>
    <p:sldId id="273" r:id="rId17"/>
    <p:sldId id="279" r:id="rId18"/>
    <p:sldId id="263" r:id="rId19"/>
    <p:sldId id="281" r:id="rId20"/>
    <p:sldId id="282" r:id="rId21"/>
    <p:sldId id="28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1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2-18T23:42:56.597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2-18T23:42:56.597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2-18T23:42:56.597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2-18T23:42:56.597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2-18T23:42:56.597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2-18T23:42:56.597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2-18T23:42:56.597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2-18T23:42:56.597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7" Type="http://schemas.openxmlformats.org/officeDocument/2006/relationships/image" Target="../media/image31.wmf"/><Relationship Id="rId2" Type="http://schemas.openxmlformats.org/officeDocument/2006/relationships/image" Target="../media/image28.emf"/><Relationship Id="rId1" Type="http://schemas.openxmlformats.org/officeDocument/2006/relationships/image" Target="../media/image6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7" Type="http://schemas.openxmlformats.org/officeDocument/2006/relationships/image" Target="../media/image39.wmf"/><Relationship Id="rId2" Type="http://schemas.openxmlformats.org/officeDocument/2006/relationships/image" Target="../media/image34.wmf"/><Relationship Id="rId1" Type="http://schemas.openxmlformats.org/officeDocument/2006/relationships/image" Target="../media/image6.wmf"/><Relationship Id="rId6" Type="http://schemas.openxmlformats.org/officeDocument/2006/relationships/image" Target="../media/image38.wmf"/><Relationship Id="rId5" Type="http://schemas.openxmlformats.org/officeDocument/2006/relationships/image" Target="../media/image37.emf"/><Relationship Id="rId4" Type="http://schemas.openxmlformats.org/officeDocument/2006/relationships/image" Target="../media/image3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7" Type="http://schemas.openxmlformats.org/officeDocument/2006/relationships/image" Target="../media/image46.wmf"/><Relationship Id="rId2" Type="http://schemas.openxmlformats.org/officeDocument/2006/relationships/image" Target="../media/image35.emf"/><Relationship Id="rId1" Type="http://schemas.openxmlformats.org/officeDocument/2006/relationships/image" Target="../media/image6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1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49.wmf"/><Relationship Id="rId7" Type="http://schemas.openxmlformats.org/officeDocument/2006/relationships/image" Target="../media/image53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6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0.wmf"/><Relationship Id="rId1" Type="http://schemas.openxmlformats.org/officeDocument/2006/relationships/image" Target="../media/image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6.wmf"/><Relationship Id="rId4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emf"/><Relationship Id="rId1" Type="http://schemas.openxmlformats.org/officeDocument/2006/relationships/image" Target="../media/image6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A1CD6-BF2C-4652-9C50-692E1F04206D}" type="datetimeFigureOut">
              <a:rPr lang="en-US" smtClean="0"/>
              <a:t>23/2/2024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1933-6922-42E1-A9F8-E5CD188CA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23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A1CD6-BF2C-4652-9C50-692E1F04206D}" type="datetimeFigureOut">
              <a:rPr lang="en-US" smtClean="0"/>
              <a:t>23/2/2024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1933-6922-42E1-A9F8-E5CD188CA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74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A1CD6-BF2C-4652-9C50-692E1F04206D}" type="datetimeFigureOut">
              <a:rPr lang="en-US" smtClean="0"/>
              <a:t>23/2/2024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1933-6922-42E1-A9F8-E5CD188CA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20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A1CD6-BF2C-4652-9C50-692E1F04206D}" type="datetimeFigureOut">
              <a:rPr lang="en-US" smtClean="0"/>
              <a:t>23/2/2024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1933-6922-42E1-A9F8-E5CD188CA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34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A1CD6-BF2C-4652-9C50-692E1F04206D}" type="datetimeFigureOut">
              <a:rPr lang="en-US" smtClean="0"/>
              <a:t>23/2/2024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1933-6922-42E1-A9F8-E5CD188CA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2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A1CD6-BF2C-4652-9C50-692E1F04206D}" type="datetimeFigureOut">
              <a:rPr lang="en-US" smtClean="0"/>
              <a:t>23/2/2024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1933-6922-42E1-A9F8-E5CD188CA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2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A1CD6-BF2C-4652-9C50-692E1F04206D}" type="datetimeFigureOut">
              <a:rPr lang="en-US" smtClean="0"/>
              <a:t>23/2/2024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1933-6922-42E1-A9F8-E5CD188CA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79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A1CD6-BF2C-4652-9C50-692E1F04206D}" type="datetimeFigureOut">
              <a:rPr lang="en-US" smtClean="0"/>
              <a:t>23/2/2024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1933-6922-42E1-A9F8-E5CD188CA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319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A1CD6-BF2C-4652-9C50-692E1F04206D}" type="datetimeFigureOut">
              <a:rPr lang="en-US" smtClean="0"/>
              <a:t>23/2/2024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1933-6922-42E1-A9F8-E5CD188CA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204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A1CD6-BF2C-4652-9C50-692E1F04206D}" type="datetimeFigureOut">
              <a:rPr lang="en-US" smtClean="0"/>
              <a:t>23/2/2024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1933-6922-42E1-A9F8-E5CD188CA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02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A1CD6-BF2C-4652-9C50-692E1F04206D}" type="datetimeFigureOut">
              <a:rPr lang="en-US" smtClean="0"/>
              <a:t>23/2/2024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1933-6922-42E1-A9F8-E5CD188CA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039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A1CD6-BF2C-4652-9C50-692E1F04206D}" type="datetimeFigureOut">
              <a:rPr lang="en-US" smtClean="0"/>
              <a:t>23/2/2024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01933-6922-42E1-A9F8-E5CD188CA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19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comments" Target="../comments/comment3.xml"/><Relationship Id="rId3" Type="http://schemas.openxmlformats.org/officeDocument/2006/relationships/oleObject" Target="../embeddings/oleObject22.bin"/><Relationship Id="rId7" Type="http://schemas.openxmlformats.org/officeDocument/2006/relationships/image" Target="../media/image24.wmf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4.bin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27.jpeg"/><Relationship Id="rId4" Type="http://schemas.openxmlformats.org/officeDocument/2006/relationships/image" Target="../media/image6.wmf"/><Relationship Id="rId9" Type="http://schemas.openxmlformats.org/officeDocument/2006/relationships/image" Target="../media/image25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31.wmf"/><Relationship Id="rId3" Type="http://schemas.openxmlformats.org/officeDocument/2006/relationships/oleObject" Target="../embeddings/oleObject27.bin"/><Relationship Id="rId7" Type="http://schemas.openxmlformats.org/officeDocument/2006/relationships/image" Target="../media/image28.emf"/><Relationship Id="rId12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30.wmf"/><Relationship Id="rId5" Type="http://schemas.openxmlformats.org/officeDocument/2006/relationships/oleObject" Target="../embeddings/oleObject28.bin"/><Relationship Id="rId10" Type="http://schemas.openxmlformats.org/officeDocument/2006/relationships/oleObject" Target="../embeddings/oleObject31.bin"/><Relationship Id="rId4" Type="http://schemas.openxmlformats.org/officeDocument/2006/relationships/image" Target="../media/image6.wmf"/><Relationship Id="rId9" Type="http://schemas.openxmlformats.org/officeDocument/2006/relationships/image" Target="../media/image29.wmf"/><Relationship Id="rId14" Type="http://schemas.openxmlformats.org/officeDocument/2006/relationships/comments" Target="../comments/commen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oleObject" Target="../embeddings/oleObject36.bin"/><Relationship Id="rId18" Type="http://schemas.openxmlformats.org/officeDocument/2006/relationships/oleObject" Target="../embeddings/oleObject39.bin"/><Relationship Id="rId3" Type="http://schemas.openxmlformats.org/officeDocument/2006/relationships/oleObject" Target="../embeddings/oleObject27.bin"/><Relationship Id="rId21" Type="http://schemas.openxmlformats.org/officeDocument/2006/relationships/image" Target="../media/image31.wmf"/><Relationship Id="rId7" Type="http://schemas.openxmlformats.org/officeDocument/2006/relationships/image" Target="../media/image28.emf"/><Relationship Id="rId12" Type="http://schemas.openxmlformats.org/officeDocument/2006/relationships/oleObject" Target="../embeddings/oleObject35.bin"/><Relationship Id="rId17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3.wmf"/><Relationship Id="rId20" Type="http://schemas.openxmlformats.org/officeDocument/2006/relationships/oleObject" Target="../embeddings/oleObject41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30.wmf"/><Relationship Id="rId5" Type="http://schemas.openxmlformats.org/officeDocument/2006/relationships/oleObject" Target="../embeddings/oleObject28.bin"/><Relationship Id="rId15" Type="http://schemas.openxmlformats.org/officeDocument/2006/relationships/oleObject" Target="../embeddings/oleObject37.bin"/><Relationship Id="rId10" Type="http://schemas.openxmlformats.org/officeDocument/2006/relationships/oleObject" Target="../embeddings/oleObject34.bin"/><Relationship Id="rId19" Type="http://schemas.openxmlformats.org/officeDocument/2006/relationships/oleObject" Target="../embeddings/oleObject40.bin"/><Relationship Id="rId4" Type="http://schemas.openxmlformats.org/officeDocument/2006/relationships/image" Target="../media/image6.wmf"/><Relationship Id="rId9" Type="http://schemas.openxmlformats.org/officeDocument/2006/relationships/image" Target="../media/image29.wmf"/><Relationship Id="rId14" Type="http://schemas.openxmlformats.org/officeDocument/2006/relationships/image" Target="../media/image32.wmf"/><Relationship Id="rId22" Type="http://schemas.openxmlformats.org/officeDocument/2006/relationships/comments" Target="../comments/commen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45.bin"/><Relationship Id="rId18" Type="http://schemas.openxmlformats.org/officeDocument/2006/relationships/oleObject" Target="../embeddings/oleObject48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36.wmf"/><Relationship Id="rId17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7.bin"/><Relationship Id="rId20" Type="http://schemas.openxmlformats.org/officeDocument/2006/relationships/comments" Target="../comments/comment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7.jpeg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46.bin"/><Relationship Id="rId10" Type="http://schemas.openxmlformats.org/officeDocument/2006/relationships/image" Target="../media/image35.emf"/><Relationship Id="rId19" Type="http://schemas.openxmlformats.org/officeDocument/2006/relationships/image" Target="../media/image3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43.bin"/><Relationship Id="rId14" Type="http://schemas.openxmlformats.org/officeDocument/2006/relationships/image" Target="../media/image37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comments" Target="../comments/comment7.xml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4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7.jpeg"/><Relationship Id="rId11" Type="http://schemas.openxmlformats.org/officeDocument/2006/relationships/image" Target="../media/image42.png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41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50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13" Type="http://schemas.openxmlformats.org/officeDocument/2006/relationships/image" Target="../media/image41.wmf"/><Relationship Id="rId18" Type="http://schemas.openxmlformats.org/officeDocument/2006/relationships/oleObject" Target="../embeddings/oleObject56.bin"/><Relationship Id="rId3" Type="http://schemas.openxmlformats.org/officeDocument/2006/relationships/oleObject" Target="../embeddings/oleObject22.bin"/><Relationship Id="rId21" Type="http://schemas.openxmlformats.org/officeDocument/2006/relationships/image" Target="../media/image46.wmf"/><Relationship Id="rId7" Type="http://schemas.openxmlformats.org/officeDocument/2006/relationships/oleObject" Target="../embeddings/oleObject51.bin"/><Relationship Id="rId12" Type="http://schemas.openxmlformats.org/officeDocument/2006/relationships/oleObject" Target="../embeddings/oleObject54.bin"/><Relationship Id="rId17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5.bin"/><Relationship Id="rId20" Type="http://schemas.openxmlformats.org/officeDocument/2006/relationships/oleObject" Target="../embeddings/oleObject57.bin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7.jpeg"/><Relationship Id="rId11" Type="http://schemas.openxmlformats.org/officeDocument/2006/relationships/image" Target="../media/image40.wmf"/><Relationship Id="rId5" Type="http://schemas.openxmlformats.org/officeDocument/2006/relationships/oleObject" Target="../embeddings/oleObject23.bin"/><Relationship Id="rId15" Type="http://schemas.openxmlformats.org/officeDocument/2006/relationships/image" Target="../media/image43.jpeg"/><Relationship Id="rId10" Type="http://schemas.openxmlformats.org/officeDocument/2006/relationships/oleObject" Target="../embeddings/oleObject53.bin"/><Relationship Id="rId19" Type="http://schemas.openxmlformats.org/officeDocument/2006/relationships/image" Target="../media/image45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52.bin"/><Relationship Id="rId14" Type="http://schemas.openxmlformats.org/officeDocument/2006/relationships/image" Target="../media/image42.png"/><Relationship Id="rId22" Type="http://schemas.openxmlformats.org/officeDocument/2006/relationships/comments" Target="../comments/commen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9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58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oleObject" Target="../embeddings/oleObject65.bin"/><Relationship Id="rId18" Type="http://schemas.openxmlformats.org/officeDocument/2006/relationships/image" Target="../media/image54.wmf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2.bin"/><Relationship Id="rId12" Type="http://schemas.openxmlformats.org/officeDocument/2006/relationships/image" Target="../media/image51.wmf"/><Relationship Id="rId17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3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64.bin"/><Relationship Id="rId5" Type="http://schemas.openxmlformats.org/officeDocument/2006/relationships/oleObject" Target="../embeddings/oleObject61.bin"/><Relationship Id="rId15" Type="http://schemas.openxmlformats.org/officeDocument/2006/relationships/oleObject" Target="../embeddings/oleObject66.bin"/><Relationship Id="rId10" Type="http://schemas.openxmlformats.org/officeDocument/2006/relationships/image" Target="../media/image50.wmf"/><Relationship Id="rId4" Type="http://schemas.openxmlformats.org/officeDocument/2006/relationships/image" Target="../media/image47.wmf"/><Relationship Id="rId9" Type="http://schemas.openxmlformats.org/officeDocument/2006/relationships/oleObject" Target="../embeddings/oleObject63.bin"/><Relationship Id="rId14" Type="http://schemas.openxmlformats.org/officeDocument/2006/relationships/image" Target="../media/image5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69.bin"/><Relationship Id="rId5" Type="http://schemas.openxmlformats.org/officeDocument/2006/relationships/image" Target="../media/image15.jpeg"/><Relationship Id="rId4" Type="http://schemas.openxmlformats.org/officeDocument/2006/relationships/image" Target="../media/image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6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7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6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2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1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4.jpeg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1.png"/><Relationship Id="rId10" Type="http://schemas.openxmlformats.org/officeDocument/2006/relationships/comments" Target="../comments/comment1.xml"/><Relationship Id="rId4" Type="http://schemas.openxmlformats.org/officeDocument/2006/relationships/image" Target="../media/image6.wmf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1.png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17.bin"/><Relationship Id="rId12" Type="http://schemas.openxmlformats.org/officeDocument/2006/relationships/comments" Target="../comments/comment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3.png"/><Relationship Id="rId11" Type="http://schemas.openxmlformats.org/officeDocument/2006/relationships/image" Target="../media/image22.wmf"/><Relationship Id="rId5" Type="http://schemas.openxmlformats.org/officeDocument/2006/relationships/oleObject" Target="../embeddings/oleObject20.bin"/><Relationship Id="rId10" Type="http://schemas.openxmlformats.org/officeDocument/2006/relationships/oleObject" Target="../embeddings/oleObject21.bin"/><Relationship Id="rId4" Type="http://schemas.openxmlformats.org/officeDocument/2006/relationships/image" Target="../media/image6.wmf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891" y="1122362"/>
            <a:ext cx="10086109" cy="2687637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</a:rPr>
              <a:t>KÍNH CHÀO QUÝ THẦY CÔ</a:t>
            </a:r>
            <a:endParaRPr lang="en-US" sz="7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91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488600" y="4687501"/>
            <a:ext cx="1767966" cy="102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6038850" y="333851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8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3851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98612" y="220045"/>
            <a:ext cx="1199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7030A0"/>
                </a:solidFill>
              </a:rPr>
              <a:t>Bài</a:t>
            </a:r>
            <a:r>
              <a:rPr lang="en-US" sz="3600" b="1" dirty="0" smtClean="0">
                <a:solidFill>
                  <a:srgbClr val="7030A0"/>
                </a:solidFill>
              </a:rPr>
              <a:t> 14: </a:t>
            </a:r>
            <a:r>
              <a:rPr lang="en-US" sz="3600" b="1" dirty="0" smtClean="0">
                <a:solidFill>
                  <a:srgbClr val="002060"/>
                </a:solidFill>
              </a:rPr>
              <a:t>TÍNH BIẾN THIÊN ENTHALPY CỦA PHẢN ỨNG HOÁ HỌC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4977" y="793254"/>
            <a:ext cx="1136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1) </a:t>
            </a:r>
            <a:r>
              <a:rPr lang="en-US" sz="3600" b="1" dirty="0" err="1" smtClean="0">
                <a:solidFill>
                  <a:srgbClr val="C00000"/>
                </a:solidFill>
              </a:rPr>
              <a:t>Tính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biến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thiên</a:t>
            </a:r>
            <a:r>
              <a:rPr lang="en-US" sz="3600" b="1" dirty="0" smtClean="0">
                <a:solidFill>
                  <a:srgbClr val="C00000"/>
                </a:solidFill>
              </a:rPr>
              <a:t> enthalpy </a:t>
            </a:r>
            <a:r>
              <a:rPr lang="en-US" sz="3600" b="1" dirty="0" err="1" smtClean="0">
                <a:solidFill>
                  <a:srgbClr val="C00000"/>
                </a:solidFill>
              </a:rPr>
              <a:t>của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phản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ứng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dựa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vào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năng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lượng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liên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kết</a:t>
            </a:r>
            <a:endParaRPr lang="en-US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6038850" y="33401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9"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40100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887540"/>
              </p:ext>
            </p:extLst>
          </p:nvPr>
        </p:nvGraphicFramePr>
        <p:xfrm>
          <a:off x="2673056" y="2030593"/>
          <a:ext cx="6619598" cy="8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0" name="Equation" r:id="rId6" imgW="1904760" imgH="253800" progId="Equation.DSMT4">
                  <p:embed/>
                </p:oleObj>
              </mc:Choice>
              <mc:Fallback>
                <p:oleObj name="Equation" r:id="rId6" imgW="19047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73056" y="2030593"/>
                        <a:ext cx="6619598" cy="88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loud Callout 8"/>
          <p:cNvSpPr/>
          <p:nvPr/>
        </p:nvSpPr>
        <p:spPr>
          <a:xfrm>
            <a:off x="5512592" y="2566792"/>
            <a:ext cx="6776739" cy="372440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518366" y="3338513"/>
            <a:ext cx="503937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Cách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tính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biến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thiên</a:t>
            </a:r>
            <a:r>
              <a:rPr lang="en-US" sz="2800" dirty="0">
                <a:solidFill>
                  <a:srgbClr val="FF0000"/>
                </a:solidFill>
              </a:rPr>
              <a:t> enthalpy </a:t>
            </a:r>
            <a:r>
              <a:rPr lang="en-US" sz="2800" dirty="0" err="1">
                <a:solidFill>
                  <a:srgbClr val="FF0000"/>
                </a:solidFill>
              </a:rPr>
              <a:t>của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phản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ứng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dựa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vào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năng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lượng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liên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kết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được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áp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dụng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các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phản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ứng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như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thế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nào</a:t>
            </a:r>
            <a:r>
              <a:rPr lang="en-US" sz="2800" dirty="0">
                <a:solidFill>
                  <a:srgbClr val="FF0000"/>
                </a:solidFill>
              </a:rPr>
              <a:t>? </a:t>
            </a:r>
            <a:r>
              <a:rPr lang="en-US" sz="2800" i="1" dirty="0">
                <a:solidFill>
                  <a:srgbClr val="FF0000"/>
                </a:solidFill>
              </a:rPr>
              <a:t>(</a:t>
            </a:r>
            <a:r>
              <a:rPr lang="en-US" sz="2800" i="1" dirty="0" err="1">
                <a:solidFill>
                  <a:srgbClr val="FF0000"/>
                </a:solidFill>
              </a:rPr>
              <a:t>liên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kết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và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trạng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thái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của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chất</a:t>
            </a:r>
            <a:r>
              <a:rPr lang="en-US" sz="2800" i="1" dirty="0">
                <a:solidFill>
                  <a:srgbClr val="FF0000"/>
                </a:solidFill>
              </a:rPr>
              <a:t>)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31520" y="3208434"/>
            <a:ext cx="4781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Xét</a:t>
            </a:r>
            <a:r>
              <a:rPr lang="en-US" sz="3200" dirty="0" smtClean="0"/>
              <a:t> </a:t>
            </a:r>
            <a:r>
              <a:rPr lang="en-US" sz="3200" dirty="0" err="1" smtClean="0"/>
              <a:t>phản</a:t>
            </a:r>
            <a:r>
              <a:rPr lang="en-US" sz="3200" dirty="0" smtClean="0"/>
              <a:t> </a:t>
            </a:r>
            <a:r>
              <a:rPr lang="en-US" sz="3200" dirty="0" err="1" smtClean="0"/>
              <a:t>ứng</a:t>
            </a:r>
            <a:r>
              <a:rPr lang="en-US" sz="3200" dirty="0" smtClean="0"/>
              <a:t> </a:t>
            </a:r>
            <a:r>
              <a:rPr lang="en-US" sz="3200" dirty="0" err="1" smtClean="0"/>
              <a:t>tổng</a:t>
            </a:r>
            <a:r>
              <a:rPr lang="en-US" sz="3200" dirty="0" smtClean="0"/>
              <a:t> </a:t>
            </a:r>
            <a:r>
              <a:rPr lang="en-US" sz="3200" dirty="0" err="1" smtClean="0"/>
              <a:t>quát</a:t>
            </a:r>
            <a:r>
              <a:rPr lang="en-US" sz="3200" dirty="0" smtClean="0"/>
              <a:t>: </a:t>
            </a:r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>
            <a:off x="1084216" y="3945994"/>
            <a:ext cx="71192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(g)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+ 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bB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(g)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mM</a:t>
            </a:r>
            <a:r>
              <a:rPr lang="en-US" sz="3200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(g)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+ 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nN</a:t>
            </a:r>
            <a:r>
              <a:rPr lang="en-US" sz="3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(g)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8047426"/>
              </p:ext>
            </p:extLst>
          </p:nvPr>
        </p:nvGraphicFramePr>
        <p:xfrm>
          <a:off x="3802560" y="4013863"/>
          <a:ext cx="841284" cy="434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1" name="Equation" r:id="rId8" imgW="393480" imgH="203040" progId="Equation.DSMT4">
                  <p:embed/>
                </p:oleObj>
              </mc:Choice>
              <mc:Fallback>
                <p:oleObj name="Equation" r:id="rId8" imgW="3934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02560" y="4013863"/>
                        <a:ext cx="841284" cy="4342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04949" y="2185562"/>
            <a:ext cx="796834" cy="491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501" name="Picture 213" descr="Đằng sau cây bút ngọc trai độc bản có tuổi đời lên đến 10 năm d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04" y="1931129"/>
            <a:ext cx="903459" cy="120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9017870"/>
              </p:ext>
            </p:extLst>
          </p:nvPr>
        </p:nvGraphicFramePr>
        <p:xfrm>
          <a:off x="764303" y="4613106"/>
          <a:ext cx="9297310" cy="717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2" name="Equation" r:id="rId11" imgW="3288960" imgH="253800" progId="Equation.DSMT4">
                  <p:embed/>
                </p:oleObj>
              </mc:Choice>
              <mc:Fallback>
                <p:oleObj name="Equation" r:id="rId11" imgW="32889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64303" y="4613106"/>
                        <a:ext cx="9297310" cy="7179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151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/>
      <p:bldP spid="12" grpId="1"/>
      <p:bldP spid="13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488600" y="4687501"/>
            <a:ext cx="1767966" cy="102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6038850" y="333851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6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3851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98612" y="220045"/>
            <a:ext cx="1199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7030A0"/>
                </a:solidFill>
              </a:rPr>
              <a:t>Bài</a:t>
            </a:r>
            <a:r>
              <a:rPr lang="en-US" sz="3600" b="1" dirty="0" smtClean="0">
                <a:solidFill>
                  <a:srgbClr val="7030A0"/>
                </a:solidFill>
              </a:rPr>
              <a:t> 14: </a:t>
            </a:r>
            <a:r>
              <a:rPr lang="en-US" sz="3600" b="1" dirty="0" smtClean="0">
                <a:solidFill>
                  <a:srgbClr val="002060"/>
                </a:solidFill>
              </a:rPr>
              <a:t>TÍNH BIẾN THIÊN ENTHALPY CỦA PHẢN ỨNG HOÁ HỌC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4977" y="793254"/>
            <a:ext cx="1136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1) </a:t>
            </a:r>
            <a:r>
              <a:rPr lang="en-US" sz="3600" b="1" dirty="0" err="1" smtClean="0">
                <a:solidFill>
                  <a:srgbClr val="C00000"/>
                </a:solidFill>
              </a:rPr>
              <a:t>Tính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biến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thiên</a:t>
            </a:r>
            <a:r>
              <a:rPr lang="en-US" sz="3600" b="1" dirty="0" smtClean="0">
                <a:solidFill>
                  <a:srgbClr val="C00000"/>
                </a:solidFill>
              </a:rPr>
              <a:t> enthalpy </a:t>
            </a:r>
            <a:r>
              <a:rPr lang="en-US" sz="3600" b="1" dirty="0" err="1" smtClean="0">
                <a:solidFill>
                  <a:srgbClr val="C00000"/>
                </a:solidFill>
              </a:rPr>
              <a:t>của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phản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ứng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dựa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vào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năng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lượng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liên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kết</a:t>
            </a:r>
            <a:endParaRPr lang="en-US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6038850" y="33401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7"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40100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05962" y="1658412"/>
            <a:ext cx="1104814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Phiếu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học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tập</a:t>
            </a:r>
            <a:r>
              <a:rPr lang="en-US" sz="24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en-US" sz="2400" b="1" dirty="0" smtClean="0"/>
              <a:t>1) </a:t>
            </a:r>
            <a:r>
              <a:rPr lang="en-US" sz="2400" dirty="0" smtClean="0"/>
              <a:t>a) </a:t>
            </a:r>
            <a:r>
              <a:rPr lang="en-US" sz="2400" dirty="0" err="1" smtClean="0"/>
              <a:t>Để</a:t>
            </a:r>
            <a:r>
              <a:rPr lang="en-US" sz="2400" dirty="0" smtClean="0"/>
              <a:t> </a:t>
            </a:r>
            <a:r>
              <a:rPr lang="en-US" sz="2400" dirty="0" err="1" smtClean="0"/>
              <a:t>tính</a:t>
            </a:r>
            <a:r>
              <a:rPr lang="en-US" sz="2400" dirty="0" smtClean="0"/>
              <a:t> </a:t>
            </a:r>
            <a:r>
              <a:rPr lang="en-US" sz="2400" dirty="0" err="1" smtClean="0"/>
              <a:t>biến</a:t>
            </a:r>
            <a:r>
              <a:rPr lang="en-US" sz="2400" dirty="0" smtClean="0"/>
              <a:t> </a:t>
            </a:r>
            <a:r>
              <a:rPr lang="en-US" sz="2400" dirty="0" err="1" smtClean="0"/>
              <a:t>thiên</a:t>
            </a:r>
            <a:r>
              <a:rPr lang="en-US" sz="2400" dirty="0" smtClean="0"/>
              <a:t> enthalpy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phản</a:t>
            </a:r>
            <a:r>
              <a:rPr lang="en-US" sz="2400" dirty="0" smtClean="0"/>
              <a:t> </a:t>
            </a:r>
            <a:r>
              <a:rPr lang="en-US" sz="2400" dirty="0" err="1" smtClean="0"/>
              <a:t>ứng</a:t>
            </a:r>
            <a:r>
              <a:rPr lang="en-US" sz="2400" dirty="0" smtClean="0"/>
              <a:t> </a:t>
            </a:r>
            <a:r>
              <a:rPr lang="en-US" sz="2400" dirty="0" err="1" smtClean="0"/>
              <a:t>dựa</a:t>
            </a:r>
            <a:r>
              <a:rPr lang="en-US" sz="2400" dirty="0" smtClean="0"/>
              <a:t> </a:t>
            </a:r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năng</a:t>
            </a:r>
            <a:r>
              <a:rPr lang="en-US" sz="2400" dirty="0" smtClean="0"/>
              <a:t> </a:t>
            </a:r>
            <a:r>
              <a:rPr lang="en-US" sz="2400" dirty="0" err="1" smtClean="0"/>
              <a:t>lượng</a:t>
            </a:r>
            <a:r>
              <a:rPr lang="en-US" sz="2400" dirty="0" smtClean="0"/>
              <a:t> </a:t>
            </a:r>
            <a:r>
              <a:rPr lang="en-US" sz="2400" dirty="0" err="1" smtClean="0"/>
              <a:t>liên</a:t>
            </a:r>
            <a:r>
              <a:rPr lang="en-US" sz="2400" dirty="0" smtClean="0"/>
              <a:t> </a:t>
            </a:r>
            <a:r>
              <a:rPr lang="en-US" sz="2400" dirty="0" err="1" smtClean="0"/>
              <a:t>kết</a:t>
            </a:r>
            <a:r>
              <a:rPr lang="en-US" sz="2400" dirty="0" smtClean="0"/>
              <a:t> </a:t>
            </a:r>
            <a:r>
              <a:rPr lang="en-US" sz="2400" dirty="0" err="1" smtClean="0"/>
              <a:t>phải</a:t>
            </a:r>
            <a:r>
              <a:rPr lang="en-US" sz="2400" dirty="0" smtClean="0"/>
              <a:t> </a:t>
            </a:r>
            <a:r>
              <a:rPr lang="en-US" sz="2400" dirty="0" err="1" smtClean="0"/>
              <a:t>biết</a:t>
            </a:r>
            <a:r>
              <a:rPr lang="en-US" sz="2400" dirty="0" smtClean="0"/>
              <a:t> </a:t>
            </a:r>
            <a:r>
              <a:rPr lang="en-US" sz="2400" dirty="0" err="1" smtClean="0"/>
              <a:t>được</a:t>
            </a:r>
            <a:r>
              <a:rPr lang="en-US" sz="2400" dirty="0" smtClean="0"/>
              <a:t> </a:t>
            </a:r>
            <a:r>
              <a:rPr lang="en-US" sz="2400" dirty="0" err="1" smtClean="0"/>
              <a:t>những</a:t>
            </a:r>
            <a:r>
              <a:rPr lang="en-US" sz="2400" dirty="0" smtClean="0"/>
              <a:t> </a:t>
            </a:r>
            <a:r>
              <a:rPr lang="en-US" sz="2400" dirty="0" err="1" smtClean="0"/>
              <a:t>đặc</a:t>
            </a:r>
            <a:r>
              <a:rPr lang="en-US" sz="2400" dirty="0" smtClean="0"/>
              <a:t> </a:t>
            </a:r>
            <a:r>
              <a:rPr lang="en-US" sz="2400" dirty="0" err="1" smtClean="0"/>
              <a:t>điểm</a:t>
            </a:r>
            <a:r>
              <a:rPr lang="en-US" sz="2400" dirty="0" smtClean="0"/>
              <a:t> </a:t>
            </a:r>
            <a:r>
              <a:rPr lang="en-US" sz="2400" dirty="0" err="1" smtClean="0"/>
              <a:t>gì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chất</a:t>
            </a:r>
            <a:r>
              <a:rPr lang="en-US" sz="2400" dirty="0" smtClean="0"/>
              <a:t>?</a:t>
            </a:r>
          </a:p>
          <a:p>
            <a:r>
              <a:rPr lang="en-US" sz="2400" dirty="0" smtClean="0"/>
              <a:t>b) </a:t>
            </a:r>
            <a:r>
              <a:rPr lang="en-US" sz="2400" dirty="0" err="1" smtClean="0"/>
              <a:t>Xác</a:t>
            </a:r>
            <a:r>
              <a:rPr lang="en-US" sz="2400" dirty="0" smtClean="0"/>
              <a:t> </a:t>
            </a:r>
            <a:r>
              <a:rPr lang="en-US" sz="2400" dirty="0" err="1" smtClean="0"/>
              <a:t>định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lượng</a:t>
            </a:r>
            <a:r>
              <a:rPr lang="en-US" sz="2400" dirty="0" smtClean="0"/>
              <a:t> </a:t>
            </a:r>
            <a:r>
              <a:rPr lang="en-US" sz="2400" dirty="0" err="1" smtClean="0"/>
              <a:t>mỗi</a:t>
            </a:r>
            <a:r>
              <a:rPr lang="en-US" sz="2400" dirty="0" smtClean="0"/>
              <a:t> </a:t>
            </a:r>
            <a:r>
              <a:rPr lang="en-US" sz="2400" dirty="0" err="1" smtClean="0"/>
              <a:t>loại</a:t>
            </a:r>
            <a:r>
              <a:rPr lang="en-US" sz="2400" dirty="0" smtClean="0"/>
              <a:t> </a:t>
            </a:r>
            <a:r>
              <a:rPr lang="en-US" sz="2400" dirty="0" err="1" smtClean="0"/>
              <a:t>liên</a:t>
            </a:r>
            <a:r>
              <a:rPr lang="en-US" sz="2400" dirty="0" smtClean="0"/>
              <a:t> </a:t>
            </a:r>
            <a:r>
              <a:rPr lang="en-US" sz="2400" dirty="0" err="1" smtClean="0"/>
              <a:t>kết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tử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: CH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; CH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Cl; NH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; CO</a:t>
            </a:r>
            <a:r>
              <a:rPr lang="en-US" sz="2400" baseline="-25000" dirty="0" smtClean="0"/>
              <a:t>2</a:t>
            </a:r>
            <a:endParaRPr lang="en-US" sz="2400" dirty="0" smtClean="0"/>
          </a:p>
          <a:p>
            <a:r>
              <a:rPr lang="en-US" sz="2400" b="1" dirty="0" smtClean="0"/>
              <a:t>2) </a:t>
            </a:r>
            <a:r>
              <a:rPr lang="en-US" sz="2400" dirty="0" smtClean="0"/>
              <a:t>Cho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phản</a:t>
            </a:r>
            <a:r>
              <a:rPr lang="en-US" sz="2400" dirty="0" smtClean="0"/>
              <a:t> </a:t>
            </a:r>
            <a:r>
              <a:rPr lang="en-US" sz="2400" dirty="0" err="1" smtClean="0"/>
              <a:t>ứng</a:t>
            </a:r>
            <a:r>
              <a:rPr lang="en-US" sz="2400" dirty="0" smtClean="0"/>
              <a:t>: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 </a:t>
            </a:r>
            <a:endParaRPr lang="en-US" sz="2400" dirty="0" smtClean="0">
              <a:sym typeface="Wingdings" panose="05000000000000000000" pitchFamily="2" charset="2"/>
            </a:endParaRP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err="1" smtClean="0"/>
              <a:t>Dựa</a:t>
            </a:r>
            <a:r>
              <a:rPr lang="en-US" sz="2400" dirty="0" smtClean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E</a:t>
            </a:r>
            <a:r>
              <a:rPr lang="en-US" sz="2400" baseline="-25000" dirty="0" err="1"/>
              <a:t>b</a:t>
            </a:r>
            <a:r>
              <a:rPr lang="en-US" sz="2400" baseline="-25000" dirty="0"/>
              <a:t> </a:t>
            </a:r>
            <a:r>
              <a:rPr lang="en-US" sz="2400" dirty="0"/>
              <a:t>(</a:t>
            </a:r>
            <a:r>
              <a:rPr lang="en-US" sz="2400" dirty="0" err="1"/>
              <a:t>bảng</a:t>
            </a:r>
            <a:r>
              <a:rPr lang="en-US" sz="2400" dirty="0"/>
              <a:t> 14.1),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biến</a:t>
            </a:r>
            <a:r>
              <a:rPr lang="en-US" sz="2400" dirty="0"/>
              <a:t> </a:t>
            </a:r>
            <a:r>
              <a:rPr lang="en-US" sz="2400" dirty="0" err="1"/>
              <a:t>thiên</a:t>
            </a:r>
            <a:r>
              <a:rPr lang="en-US" sz="2400" dirty="0"/>
              <a:t> enthalpy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phản</a:t>
            </a:r>
            <a:r>
              <a:rPr lang="en-US" sz="2400" dirty="0" smtClean="0"/>
              <a:t> </a:t>
            </a:r>
            <a:r>
              <a:rPr lang="en-US" sz="2400" dirty="0" err="1"/>
              <a:t>ứng</a:t>
            </a:r>
            <a:r>
              <a:rPr lang="en-US" sz="2400" dirty="0"/>
              <a:t> </a:t>
            </a:r>
            <a:r>
              <a:rPr lang="en-US" sz="2400" dirty="0" err="1" smtClean="0"/>
              <a:t>trên</a:t>
            </a:r>
            <a:r>
              <a:rPr lang="en-US" sz="2400" dirty="0" smtClean="0"/>
              <a:t> </a:t>
            </a:r>
            <a:r>
              <a:rPr lang="en-US" sz="2400" dirty="0"/>
              <a:t>ở </a:t>
            </a:r>
            <a:r>
              <a:rPr lang="en-US" sz="2400" dirty="0" err="1"/>
              <a:t>điều</a:t>
            </a:r>
            <a:r>
              <a:rPr lang="en-US" sz="2400" dirty="0"/>
              <a:t> </a:t>
            </a:r>
            <a:r>
              <a:rPr lang="en-US" sz="2400" dirty="0" err="1"/>
              <a:t>kiện</a:t>
            </a:r>
            <a:r>
              <a:rPr lang="en-US" sz="2400" dirty="0"/>
              <a:t> </a:t>
            </a:r>
            <a:r>
              <a:rPr lang="en-US" sz="2400" dirty="0" err="1" smtClean="0"/>
              <a:t>chuẩn</a:t>
            </a:r>
            <a:r>
              <a:rPr lang="en-US" sz="2400" dirty="0" smtClean="0"/>
              <a:t>.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smtClean="0">
                <a:sym typeface="Wingdings" panose="05000000000000000000" pitchFamily="2" charset="2"/>
              </a:rPr>
              <a:t>Cho </a:t>
            </a:r>
            <a:r>
              <a:rPr lang="en-US" sz="2400" dirty="0" err="1" smtClean="0">
                <a:sym typeface="Wingdings" panose="05000000000000000000" pitchFamily="2" charset="2"/>
              </a:rPr>
              <a:t>biết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đó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là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phản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ứng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thu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nhiệt</a:t>
            </a:r>
            <a:r>
              <a:rPr lang="en-US" sz="2400" dirty="0" smtClean="0">
                <a:sym typeface="Wingdings" panose="05000000000000000000" pitchFamily="2" charset="2"/>
              </a:rPr>
              <a:t> hay </a:t>
            </a:r>
            <a:r>
              <a:rPr lang="en-US" sz="2400" dirty="0" err="1" smtClean="0">
                <a:sym typeface="Wingdings" panose="05000000000000000000" pitchFamily="2" charset="2"/>
              </a:rPr>
              <a:t>toả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nhiệt</a:t>
            </a:r>
            <a:r>
              <a:rPr lang="en-US" sz="2400" dirty="0" smtClean="0">
                <a:sym typeface="Wingdings" panose="05000000000000000000" pitchFamily="2" charset="2"/>
              </a:rPr>
              <a:t>?</a:t>
            </a:r>
          </a:p>
          <a:p>
            <a:endParaRPr lang="en-US" sz="3200" i="1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68607"/>
              </p:ext>
            </p:extLst>
          </p:nvPr>
        </p:nvGraphicFramePr>
        <p:xfrm>
          <a:off x="1592972" y="4188419"/>
          <a:ext cx="6042320" cy="569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8" name="Equation" r:id="rId6" imgW="2930902" imgH="275976" progId="Equation.DSMT4">
                  <p:embed/>
                </p:oleObj>
              </mc:Choice>
              <mc:Fallback>
                <p:oleObj name="Equation" r:id="rId6" imgW="2930902" imgH="27597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92972" y="4188419"/>
                        <a:ext cx="6042320" cy="5695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9644178"/>
              </p:ext>
            </p:extLst>
          </p:nvPr>
        </p:nvGraphicFramePr>
        <p:xfrm>
          <a:off x="1575620" y="3626914"/>
          <a:ext cx="6468243" cy="623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9" name="Equation" r:id="rId8" imgW="2603160" imgH="241200" progId="Equation.DSMT4">
                  <p:embed/>
                </p:oleObj>
              </mc:Choice>
              <mc:Fallback>
                <p:oleObj name="Equation" r:id="rId8" imgW="26031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75620" y="3626914"/>
                        <a:ext cx="6468243" cy="6238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519698"/>
              </p:ext>
            </p:extLst>
          </p:nvPr>
        </p:nvGraphicFramePr>
        <p:xfrm>
          <a:off x="1592972" y="5479537"/>
          <a:ext cx="5729824" cy="564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30" name="Equation" r:id="rId10" imgW="2450880" imgH="241200" progId="Equation.DSMT4">
                  <p:embed/>
                </p:oleObj>
              </mc:Choice>
              <mc:Fallback>
                <p:oleObj name="Equation" r:id="rId10" imgW="24508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92972" y="5479537"/>
                        <a:ext cx="5729824" cy="5640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5817086"/>
              </p:ext>
            </p:extLst>
          </p:nvPr>
        </p:nvGraphicFramePr>
        <p:xfrm>
          <a:off x="1592972" y="4838812"/>
          <a:ext cx="5877516" cy="572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31" name="Equation" r:id="rId12" imgW="2476440" imgH="241200" progId="Equation.DSMT4">
                  <p:embed/>
                </p:oleObj>
              </mc:Choice>
              <mc:Fallback>
                <p:oleObj name="Equation" r:id="rId12" imgW="24764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92972" y="4838812"/>
                        <a:ext cx="5877516" cy="572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148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488600" y="4687501"/>
            <a:ext cx="1767966" cy="102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6038850" y="333851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7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3851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98612" y="220045"/>
            <a:ext cx="1199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7030A0"/>
                </a:solidFill>
              </a:rPr>
              <a:t>Bài</a:t>
            </a:r>
            <a:r>
              <a:rPr lang="en-US" sz="3600" b="1" dirty="0" smtClean="0">
                <a:solidFill>
                  <a:srgbClr val="7030A0"/>
                </a:solidFill>
              </a:rPr>
              <a:t> 14: </a:t>
            </a:r>
            <a:r>
              <a:rPr lang="en-US" sz="3600" b="1" dirty="0" smtClean="0">
                <a:solidFill>
                  <a:srgbClr val="002060"/>
                </a:solidFill>
              </a:rPr>
              <a:t>TÍNH BIẾN THIÊN ENTHALPY CỦA PHẢN ỨNG HOÁ HỌC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4977" y="793254"/>
            <a:ext cx="1136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1) </a:t>
            </a:r>
            <a:r>
              <a:rPr lang="en-US" sz="3600" b="1" dirty="0" err="1" smtClean="0">
                <a:solidFill>
                  <a:srgbClr val="C00000"/>
                </a:solidFill>
              </a:rPr>
              <a:t>Tính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biến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thiên</a:t>
            </a:r>
            <a:r>
              <a:rPr lang="en-US" sz="3600" b="1" dirty="0" smtClean="0">
                <a:solidFill>
                  <a:srgbClr val="C00000"/>
                </a:solidFill>
              </a:rPr>
              <a:t> enthalpy </a:t>
            </a:r>
            <a:r>
              <a:rPr lang="en-US" sz="3600" b="1" dirty="0" err="1" smtClean="0">
                <a:solidFill>
                  <a:srgbClr val="C00000"/>
                </a:solidFill>
              </a:rPr>
              <a:t>của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phản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ứng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dựa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vào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năng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lượng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liên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kết</a:t>
            </a:r>
            <a:endParaRPr lang="en-US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6038850" y="33401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8"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40100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54842" y="1562877"/>
            <a:ext cx="1164154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Phiếu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học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tập</a:t>
            </a:r>
            <a:r>
              <a:rPr lang="en-US" sz="24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en-US" sz="2400" b="1" dirty="0" smtClean="0"/>
              <a:t>1) </a:t>
            </a:r>
            <a:r>
              <a:rPr lang="en-US" sz="2400" dirty="0" smtClean="0"/>
              <a:t>a) </a:t>
            </a:r>
            <a:r>
              <a:rPr lang="en-US" sz="2400" dirty="0" err="1" smtClean="0"/>
              <a:t>Để</a:t>
            </a:r>
            <a:r>
              <a:rPr lang="en-US" sz="2400" dirty="0" smtClean="0"/>
              <a:t> </a:t>
            </a:r>
            <a:r>
              <a:rPr lang="en-US" sz="2400" dirty="0" err="1" smtClean="0"/>
              <a:t>tính</a:t>
            </a:r>
            <a:r>
              <a:rPr lang="en-US" sz="2400" dirty="0" smtClean="0"/>
              <a:t> </a:t>
            </a:r>
            <a:r>
              <a:rPr lang="en-US" sz="2400" dirty="0" err="1" smtClean="0"/>
              <a:t>biến</a:t>
            </a:r>
            <a:r>
              <a:rPr lang="en-US" sz="2400" dirty="0" smtClean="0"/>
              <a:t> </a:t>
            </a:r>
            <a:r>
              <a:rPr lang="en-US" sz="2400" dirty="0" err="1" smtClean="0"/>
              <a:t>thiên</a:t>
            </a:r>
            <a:r>
              <a:rPr lang="en-US" sz="2400" dirty="0" smtClean="0"/>
              <a:t> enthalpy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phản</a:t>
            </a:r>
            <a:r>
              <a:rPr lang="en-US" sz="2400" dirty="0" smtClean="0"/>
              <a:t> </a:t>
            </a:r>
            <a:r>
              <a:rPr lang="en-US" sz="2400" dirty="0" err="1" smtClean="0"/>
              <a:t>ứng</a:t>
            </a:r>
            <a:r>
              <a:rPr lang="en-US" sz="2400" dirty="0" smtClean="0"/>
              <a:t> </a:t>
            </a:r>
            <a:r>
              <a:rPr lang="en-US" sz="2400" dirty="0" err="1" smtClean="0"/>
              <a:t>dựa</a:t>
            </a:r>
            <a:r>
              <a:rPr lang="en-US" sz="2400" dirty="0" smtClean="0"/>
              <a:t> </a:t>
            </a:r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năng</a:t>
            </a:r>
            <a:r>
              <a:rPr lang="en-US" sz="2400" dirty="0" smtClean="0"/>
              <a:t> </a:t>
            </a:r>
            <a:r>
              <a:rPr lang="en-US" sz="2400" dirty="0" err="1" smtClean="0"/>
              <a:t>lượng</a:t>
            </a:r>
            <a:r>
              <a:rPr lang="en-US" sz="2400" dirty="0" smtClean="0"/>
              <a:t> </a:t>
            </a:r>
            <a:r>
              <a:rPr lang="en-US" sz="2400" dirty="0" err="1" smtClean="0"/>
              <a:t>liên</a:t>
            </a:r>
            <a:r>
              <a:rPr lang="en-US" sz="2400" dirty="0" smtClean="0"/>
              <a:t> </a:t>
            </a:r>
            <a:r>
              <a:rPr lang="en-US" sz="2400" dirty="0" err="1" smtClean="0"/>
              <a:t>kết</a:t>
            </a:r>
            <a:r>
              <a:rPr lang="en-US" sz="2400" dirty="0" smtClean="0"/>
              <a:t> </a:t>
            </a:r>
            <a:r>
              <a:rPr lang="en-US" sz="2400" dirty="0" err="1" smtClean="0"/>
              <a:t>phải</a:t>
            </a:r>
            <a:r>
              <a:rPr lang="en-US" sz="2400" dirty="0" smtClean="0"/>
              <a:t> </a:t>
            </a:r>
            <a:r>
              <a:rPr lang="en-US" sz="2400" dirty="0" err="1" smtClean="0"/>
              <a:t>biết</a:t>
            </a:r>
            <a:r>
              <a:rPr lang="en-US" sz="2400" dirty="0" smtClean="0"/>
              <a:t> </a:t>
            </a:r>
            <a:r>
              <a:rPr lang="en-US" sz="2400" dirty="0" err="1" smtClean="0"/>
              <a:t>được</a:t>
            </a:r>
            <a:r>
              <a:rPr lang="en-US" sz="2400" dirty="0" smtClean="0"/>
              <a:t> </a:t>
            </a:r>
            <a:r>
              <a:rPr lang="en-US" sz="2400" dirty="0" err="1" smtClean="0"/>
              <a:t>cấu</a:t>
            </a:r>
            <a:r>
              <a:rPr lang="en-US" sz="2400" dirty="0" smtClean="0"/>
              <a:t> </a:t>
            </a:r>
            <a:r>
              <a:rPr lang="en-US" sz="2400" dirty="0" err="1" smtClean="0"/>
              <a:t>tạo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liên</a:t>
            </a:r>
            <a:r>
              <a:rPr lang="en-US" sz="2400" dirty="0" smtClean="0"/>
              <a:t> </a:t>
            </a:r>
            <a:r>
              <a:rPr lang="en-US" sz="2400" dirty="0" err="1" smtClean="0"/>
              <a:t>kết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mỗi</a:t>
            </a:r>
            <a:r>
              <a:rPr lang="en-US" sz="2400" dirty="0" smtClean="0"/>
              <a:t> </a:t>
            </a:r>
            <a:r>
              <a:rPr lang="en-US" sz="2400" dirty="0" err="1" smtClean="0"/>
              <a:t>loại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chất</a:t>
            </a:r>
            <a:endParaRPr lang="en-US" sz="2400" dirty="0" smtClean="0"/>
          </a:p>
          <a:p>
            <a:r>
              <a:rPr lang="en-US" sz="2400" dirty="0" smtClean="0"/>
              <a:t>b) </a:t>
            </a:r>
            <a:r>
              <a:rPr lang="en-US" sz="2400" dirty="0" err="1" smtClean="0"/>
              <a:t>Xác</a:t>
            </a:r>
            <a:r>
              <a:rPr lang="en-US" sz="2400" dirty="0" smtClean="0"/>
              <a:t> </a:t>
            </a:r>
            <a:r>
              <a:rPr lang="en-US" sz="2400" dirty="0" err="1" smtClean="0"/>
              <a:t>định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lượng</a:t>
            </a:r>
            <a:r>
              <a:rPr lang="en-US" sz="2400" dirty="0" smtClean="0"/>
              <a:t> </a:t>
            </a:r>
            <a:r>
              <a:rPr lang="en-US" sz="2400" dirty="0" err="1" smtClean="0"/>
              <a:t>mỗi</a:t>
            </a:r>
            <a:r>
              <a:rPr lang="en-US" sz="2400" dirty="0" smtClean="0"/>
              <a:t> </a:t>
            </a:r>
            <a:r>
              <a:rPr lang="en-US" sz="2400" dirty="0" err="1" smtClean="0"/>
              <a:t>loại</a:t>
            </a:r>
            <a:r>
              <a:rPr lang="en-US" sz="2400" dirty="0" smtClean="0"/>
              <a:t> </a:t>
            </a:r>
            <a:r>
              <a:rPr lang="en-US" sz="2400" dirty="0" err="1" smtClean="0"/>
              <a:t>liên</a:t>
            </a:r>
            <a:r>
              <a:rPr lang="en-US" sz="2400" dirty="0" smtClean="0"/>
              <a:t> </a:t>
            </a:r>
            <a:r>
              <a:rPr lang="en-US" sz="2400" dirty="0" err="1" smtClean="0"/>
              <a:t>kết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tử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: </a:t>
            </a:r>
            <a:endParaRPr lang="en-US" sz="2400" dirty="0" smtClean="0"/>
          </a:p>
          <a:p>
            <a:r>
              <a:rPr lang="en-US" sz="2400" dirty="0" smtClean="0"/>
              <a:t>CH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(4 </a:t>
            </a:r>
            <a:r>
              <a:rPr lang="en-US" sz="2400" dirty="0" err="1" smtClean="0">
                <a:solidFill>
                  <a:srgbClr val="FF0000"/>
                </a:solidFill>
              </a:rPr>
              <a:t>liên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kết</a:t>
            </a:r>
            <a:r>
              <a:rPr lang="en-US" sz="2400" dirty="0" smtClean="0">
                <a:solidFill>
                  <a:srgbClr val="FF0000"/>
                </a:solidFill>
              </a:rPr>
              <a:t> C –H) </a:t>
            </a:r>
            <a:r>
              <a:rPr lang="en-US" sz="2400" dirty="0" smtClean="0"/>
              <a:t>; CH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Cl </a:t>
            </a:r>
            <a:r>
              <a:rPr lang="en-US" sz="2400" dirty="0" smtClean="0">
                <a:solidFill>
                  <a:srgbClr val="FF0000"/>
                </a:solidFill>
              </a:rPr>
              <a:t>(3 </a:t>
            </a:r>
            <a:r>
              <a:rPr lang="en-US" sz="2400" dirty="0" err="1" smtClean="0">
                <a:solidFill>
                  <a:srgbClr val="FF0000"/>
                </a:solidFill>
              </a:rPr>
              <a:t>liên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kết</a:t>
            </a:r>
            <a:r>
              <a:rPr lang="en-US" sz="2400" dirty="0" smtClean="0">
                <a:solidFill>
                  <a:srgbClr val="FF0000"/>
                </a:solidFill>
              </a:rPr>
              <a:t> C –H </a:t>
            </a:r>
            <a:r>
              <a:rPr lang="en-US" sz="2400" dirty="0" err="1" smtClean="0">
                <a:solidFill>
                  <a:srgbClr val="FF0000"/>
                </a:solidFill>
              </a:rPr>
              <a:t>và</a:t>
            </a:r>
            <a:r>
              <a:rPr lang="en-US" sz="2400" dirty="0" smtClean="0">
                <a:solidFill>
                  <a:srgbClr val="FF0000"/>
                </a:solidFill>
              </a:rPr>
              <a:t> 1 </a:t>
            </a:r>
            <a:r>
              <a:rPr lang="en-US" sz="2400" dirty="0" err="1" smtClean="0">
                <a:solidFill>
                  <a:srgbClr val="FF0000"/>
                </a:solidFill>
              </a:rPr>
              <a:t>liên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kết</a:t>
            </a:r>
            <a:r>
              <a:rPr lang="en-US" sz="2400" dirty="0" smtClean="0">
                <a:solidFill>
                  <a:srgbClr val="FF0000"/>
                </a:solidFill>
              </a:rPr>
              <a:t> C – Cl) </a:t>
            </a:r>
            <a:r>
              <a:rPr lang="en-US" sz="2400" dirty="0" smtClean="0"/>
              <a:t>; NH</a:t>
            </a:r>
            <a:r>
              <a:rPr lang="en-US" sz="2400" baseline="-25000" dirty="0" smtClean="0"/>
              <a:t>3 </a:t>
            </a:r>
            <a:r>
              <a:rPr lang="en-US" sz="2400" dirty="0" smtClean="0">
                <a:solidFill>
                  <a:srgbClr val="FF0000"/>
                </a:solidFill>
              </a:rPr>
              <a:t>(3 </a:t>
            </a:r>
            <a:r>
              <a:rPr lang="en-US" sz="2400" dirty="0" err="1" smtClean="0">
                <a:solidFill>
                  <a:srgbClr val="FF0000"/>
                </a:solidFill>
              </a:rPr>
              <a:t>liên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kết</a:t>
            </a:r>
            <a:r>
              <a:rPr lang="en-US" sz="2400" dirty="0" smtClean="0">
                <a:solidFill>
                  <a:srgbClr val="FF0000"/>
                </a:solidFill>
              </a:rPr>
              <a:t> N –H); </a:t>
            </a:r>
            <a:r>
              <a:rPr lang="en-US" sz="2400" dirty="0" smtClean="0"/>
              <a:t>CO</a:t>
            </a:r>
            <a:r>
              <a:rPr lang="en-US" sz="2400" baseline="-25000" dirty="0" smtClean="0"/>
              <a:t>2 </a:t>
            </a:r>
            <a:r>
              <a:rPr lang="en-US" sz="2400" dirty="0" smtClean="0">
                <a:solidFill>
                  <a:srgbClr val="FF0000"/>
                </a:solidFill>
              </a:rPr>
              <a:t>(2 </a:t>
            </a:r>
            <a:r>
              <a:rPr lang="en-US" sz="2400" dirty="0" err="1" smtClean="0">
                <a:solidFill>
                  <a:srgbClr val="FF0000"/>
                </a:solidFill>
              </a:rPr>
              <a:t>liên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kết</a:t>
            </a:r>
            <a:r>
              <a:rPr lang="en-US" sz="2400" dirty="0" smtClean="0">
                <a:solidFill>
                  <a:srgbClr val="FF0000"/>
                </a:solidFill>
              </a:rPr>
              <a:t> C= O)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800" b="1" dirty="0" smtClean="0">
                <a:sym typeface="Wingdings" panose="05000000000000000000" pitchFamily="2" charset="2"/>
              </a:rPr>
              <a:t>2)</a:t>
            </a:r>
            <a:endParaRPr lang="en-US" sz="2400" dirty="0" smtClean="0">
              <a:sym typeface="Wingdings" panose="05000000000000000000" pitchFamily="2" charset="2"/>
            </a:endParaRP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3200" i="1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2059168"/>
              </p:ext>
            </p:extLst>
          </p:nvPr>
        </p:nvGraphicFramePr>
        <p:xfrm>
          <a:off x="815050" y="4723690"/>
          <a:ext cx="6042320" cy="569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9" name="Equation" r:id="rId6" imgW="2930902" imgH="275976" progId="Equation.DSMT4">
                  <p:embed/>
                </p:oleObj>
              </mc:Choice>
              <mc:Fallback>
                <p:oleObj name="Equation" r:id="rId6" imgW="2930902" imgH="275976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15050" y="4723690"/>
                        <a:ext cx="6042320" cy="5695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3570559"/>
              </p:ext>
            </p:extLst>
          </p:nvPr>
        </p:nvGraphicFramePr>
        <p:xfrm>
          <a:off x="833893" y="4209001"/>
          <a:ext cx="5619225" cy="541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30" name="Equation" r:id="rId8" imgW="2603160" imgH="241200" progId="Equation.DSMT4">
                  <p:embed/>
                </p:oleObj>
              </mc:Choice>
              <mc:Fallback>
                <p:oleObj name="Equation" r:id="rId8" imgW="2603160" imgH="24120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33893" y="4209001"/>
                        <a:ext cx="5619225" cy="5419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2050769"/>
              </p:ext>
            </p:extLst>
          </p:nvPr>
        </p:nvGraphicFramePr>
        <p:xfrm>
          <a:off x="815050" y="6069844"/>
          <a:ext cx="5476385" cy="539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31" name="Equation" r:id="rId10" imgW="2450880" imgH="241200" progId="Equation.DSMT4">
                  <p:embed/>
                </p:oleObj>
              </mc:Choice>
              <mc:Fallback>
                <p:oleObj name="Equation" r:id="rId10" imgW="2450880" imgH="24120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15050" y="6069844"/>
                        <a:ext cx="5476385" cy="5391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5638800" y="3328988"/>
          <a:ext cx="914400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32" name="Equation" r:id="rId12" imgW="914400" imgH="198720" progId="Equation.DSMT4">
                  <p:embed/>
                </p:oleObj>
              </mc:Choice>
              <mc:Fallback>
                <p:oleObj name="Equation" r:id="rId12" imgW="914400" imgH="19872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328988"/>
                        <a:ext cx="914400" cy="198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6628731"/>
              </p:ext>
            </p:extLst>
          </p:nvPr>
        </p:nvGraphicFramePr>
        <p:xfrm>
          <a:off x="8403820" y="4181120"/>
          <a:ext cx="1319133" cy="439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33" name="Equation" r:id="rId13" imgW="533160" imgH="177480" progId="Equation.DSMT4">
                  <p:embed/>
                </p:oleObj>
              </mc:Choice>
              <mc:Fallback>
                <p:oleObj name="Equation" r:id="rId13" imgW="533160" imgH="17748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403820" y="4181120"/>
                        <a:ext cx="1319133" cy="4397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5628066"/>
              </p:ext>
            </p:extLst>
          </p:nvPr>
        </p:nvGraphicFramePr>
        <p:xfrm>
          <a:off x="6887217" y="4092899"/>
          <a:ext cx="1496994" cy="632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34" name="Equation" r:id="rId15" imgW="571320" imgH="241200" progId="Equation.DSMT4">
                  <p:embed/>
                </p:oleObj>
              </mc:Choice>
              <mc:Fallback>
                <p:oleObj name="Equation" r:id="rId15" imgW="5713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887217" y="4092899"/>
                        <a:ext cx="1496994" cy="6320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9779578"/>
              </p:ext>
            </p:extLst>
          </p:nvPr>
        </p:nvGraphicFramePr>
        <p:xfrm>
          <a:off x="6876213" y="4600647"/>
          <a:ext cx="1496994" cy="632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35" name="Equation" r:id="rId17" imgW="571320" imgH="241200" progId="Equation.DSMT4">
                  <p:embed/>
                </p:oleObj>
              </mc:Choice>
              <mc:Fallback>
                <p:oleObj name="Equation" r:id="rId17" imgW="571320" imgH="2412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876213" y="4600647"/>
                        <a:ext cx="1496994" cy="6320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577055"/>
              </p:ext>
            </p:extLst>
          </p:nvPr>
        </p:nvGraphicFramePr>
        <p:xfrm>
          <a:off x="6906826" y="5287744"/>
          <a:ext cx="1496994" cy="632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36" name="Equation" r:id="rId18" imgW="571320" imgH="241200" progId="Equation.DSMT4">
                  <p:embed/>
                </p:oleObj>
              </mc:Choice>
              <mc:Fallback>
                <p:oleObj name="Equation" r:id="rId18" imgW="571320" imgH="2412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906826" y="5287744"/>
                        <a:ext cx="1496994" cy="6320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577055"/>
              </p:ext>
            </p:extLst>
          </p:nvPr>
        </p:nvGraphicFramePr>
        <p:xfrm>
          <a:off x="6857370" y="5903415"/>
          <a:ext cx="1496994" cy="632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37" name="Equation" r:id="rId19" imgW="571320" imgH="241200" progId="Equation.DSMT4">
                  <p:embed/>
                </p:oleObj>
              </mc:Choice>
              <mc:Fallback>
                <p:oleObj name="Equation" r:id="rId19" imgW="571320" imgH="2412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857370" y="5903415"/>
                        <a:ext cx="1496994" cy="6320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544076" y="4700496"/>
            <a:ext cx="1962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-710 kJ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563685" y="5252624"/>
            <a:ext cx="1962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-1308 kJ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563685" y="5855509"/>
            <a:ext cx="1962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-432 kJ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3864933"/>
              </p:ext>
            </p:extLst>
          </p:nvPr>
        </p:nvGraphicFramePr>
        <p:xfrm>
          <a:off x="712831" y="5369069"/>
          <a:ext cx="5652321" cy="550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38" name="Equation" r:id="rId20" imgW="2476440" imgH="241200" progId="Equation.DSMT4">
                  <p:embed/>
                </p:oleObj>
              </mc:Choice>
              <mc:Fallback>
                <p:oleObj name="Equation" r:id="rId20" imgW="24764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12831" y="5369069"/>
                        <a:ext cx="5652321" cy="5507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089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488600" y="4687501"/>
            <a:ext cx="1767966" cy="102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6038850" y="333851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3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3851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98612" y="220045"/>
            <a:ext cx="1199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7030A0"/>
                </a:solidFill>
              </a:rPr>
              <a:t>Bài</a:t>
            </a:r>
            <a:r>
              <a:rPr lang="en-US" sz="3600" b="1" dirty="0" smtClean="0">
                <a:solidFill>
                  <a:srgbClr val="7030A0"/>
                </a:solidFill>
              </a:rPr>
              <a:t> 14: </a:t>
            </a:r>
            <a:r>
              <a:rPr lang="en-US" sz="3600" b="1" dirty="0" smtClean="0">
                <a:solidFill>
                  <a:srgbClr val="002060"/>
                </a:solidFill>
              </a:rPr>
              <a:t>TÍNH BIẾN THIÊN ENTHALPY CỦA PHẢN ỨNG HOÁ HỌC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4977" y="793254"/>
            <a:ext cx="1136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1) </a:t>
            </a:r>
            <a:r>
              <a:rPr lang="en-US" sz="3600" b="1" dirty="0" err="1" smtClean="0">
                <a:solidFill>
                  <a:srgbClr val="C00000"/>
                </a:solidFill>
              </a:rPr>
              <a:t>Tính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biến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thiên</a:t>
            </a:r>
            <a:r>
              <a:rPr lang="en-US" sz="3600" b="1" dirty="0" smtClean="0">
                <a:solidFill>
                  <a:srgbClr val="C00000"/>
                </a:solidFill>
              </a:rPr>
              <a:t> enthalpy </a:t>
            </a:r>
            <a:r>
              <a:rPr lang="en-US" sz="3600" b="1" dirty="0" err="1" smtClean="0">
                <a:solidFill>
                  <a:srgbClr val="C00000"/>
                </a:solidFill>
              </a:rPr>
              <a:t>của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phản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ứng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dựa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vào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năng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lượng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liên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kết</a:t>
            </a:r>
            <a:endParaRPr lang="en-US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6038850" y="33401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4"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40100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04949" y="2185562"/>
            <a:ext cx="796834" cy="491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501" name="Picture 213" descr="Đằng sau cây bút ngọc trai độc bản có tuổi đời lên đến 10 năm d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04" y="1931129"/>
            <a:ext cx="903459" cy="120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1090" y="1927784"/>
            <a:ext cx="1501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Bài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tập</a:t>
            </a:r>
            <a:r>
              <a:rPr lang="en-US" sz="3200" b="1" dirty="0" smtClean="0"/>
              <a:t>:</a:t>
            </a:r>
            <a:endParaRPr lang="en-US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441090" y="2512559"/>
            <a:ext cx="1501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Bài</a:t>
            </a:r>
            <a:r>
              <a:rPr lang="en-US" sz="3200" b="1" dirty="0" smtClean="0"/>
              <a:t> 1:</a:t>
            </a:r>
            <a:endParaRPr lang="en-US" sz="3200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3086199"/>
              </p:ext>
            </p:extLst>
          </p:nvPr>
        </p:nvGraphicFramePr>
        <p:xfrm>
          <a:off x="1714755" y="3196606"/>
          <a:ext cx="9717001" cy="67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5" name="Equation" r:id="rId7" imgW="4051080" imgH="279360" progId="Equation.DSMT4">
                  <p:embed/>
                </p:oleObj>
              </mc:Choice>
              <mc:Fallback>
                <p:oleObj name="Equation" r:id="rId7" imgW="40510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14755" y="3196606"/>
                        <a:ext cx="9717001" cy="670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1720020"/>
              </p:ext>
            </p:extLst>
          </p:nvPr>
        </p:nvGraphicFramePr>
        <p:xfrm>
          <a:off x="570094" y="3133219"/>
          <a:ext cx="1309806" cy="636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6" name="Equation" r:id="rId9" imgW="552084" imgH="275976" progId="Equation.DSMT4">
                  <p:embed/>
                </p:oleObj>
              </mc:Choice>
              <mc:Fallback>
                <p:oleObj name="Equation" r:id="rId9" imgW="552084" imgH="27597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0094" y="3133219"/>
                        <a:ext cx="1309806" cy="6368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4490104" y="2521729"/>
            <a:ext cx="58802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CH</a:t>
            </a:r>
            <a:r>
              <a:rPr lang="en-US" sz="28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(g)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+  Cl</a:t>
            </a:r>
            <a:r>
              <a:rPr lang="en-US" sz="28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(g)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CH</a:t>
            </a:r>
            <a:r>
              <a:rPr lang="en-US" sz="28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Cl </a:t>
            </a:r>
            <a:r>
              <a:rPr lang="en-US" sz="28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(g)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+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HCl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(g)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2564374" y="2509621"/>
            <a:ext cx="2306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Xét</a:t>
            </a:r>
            <a:r>
              <a:rPr lang="en-US" sz="3200" dirty="0" smtClean="0"/>
              <a:t> </a:t>
            </a:r>
            <a:r>
              <a:rPr lang="en-US" sz="3200" dirty="0" err="1" smtClean="0"/>
              <a:t>pư</a:t>
            </a:r>
            <a:r>
              <a:rPr lang="en-US" sz="3200" dirty="0" smtClean="0"/>
              <a:t>: (1)</a:t>
            </a:r>
            <a:endParaRPr lang="en-US" sz="3200" dirty="0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849917"/>
              </p:ext>
            </p:extLst>
          </p:nvPr>
        </p:nvGraphicFramePr>
        <p:xfrm>
          <a:off x="1592234" y="3959082"/>
          <a:ext cx="8629940" cy="529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7" name="Equation" r:id="rId11" imgW="2895480" imgH="177480" progId="Equation.DSMT4">
                  <p:embed/>
                </p:oleObj>
              </mc:Choice>
              <mc:Fallback>
                <p:oleObj name="Equation" r:id="rId11" imgW="28954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92234" y="3959082"/>
                        <a:ext cx="8629940" cy="5299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82962" y="4715152"/>
            <a:ext cx="2306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Xét</a:t>
            </a:r>
            <a:r>
              <a:rPr lang="en-US" sz="3200" dirty="0" smtClean="0"/>
              <a:t> </a:t>
            </a:r>
            <a:r>
              <a:rPr lang="en-US" sz="3200" dirty="0" err="1" smtClean="0"/>
              <a:t>pư</a:t>
            </a:r>
            <a:r>
              <a:rPr lang="en-US" sz="3200" dirty="0" smtClean="0"/>
              <a:t>: (2)</a:t>
            </a:r>
            <a:endParaRPr lang="en-US" sz="3200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3946946"/>
              </p:ext>
            </p:extLst>
          </p:nvPr>
        </p:nvGraphicFramePr>
        <p:xfrm>
          <a:off x="2820390" y="4687074"/>
          <a:ext cx="7155018" cy="676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8" name="Equation" r:id="rId13" imgW="2921551" imgH="275976" progId="Equation.DSMT4">
                  <p:embed/>
                </p:oleObj>
              </mc:Choice>
              <mc:Fallback>
                <p:oleObj name="Equation" r:id="rId13" imgW="2921551" imgH="27597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820390" y="4687074"/>
                        <a:ext cx="7155018" cy="6766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3860179"/>
              </p:ext>
            </p:extLst>
          </p:nvPr>
        </p:nvGraphicFramePr>
        <p:xfrm>
          <a:off x="546880" y="5284825"/>
          <a:ext cx="1309806" cy="636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9" name="Equation" r:id="rId15" imgW="552084" imgH="275976" progId="Equation.DSMT4">
                  <p:embed/>
                </p:oleObj>
              </mc:Choice>
              <mc:Fallback>
                <p:oleObj name="Equation" r:id="rId15" imgW="552084" imgH="275976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46880" y="5284825"/>
                        <a:ext cx="1309806" cy="6368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0678701"/>
              </p:ext>
            </p:extLst>
          </p:nvPr>
        </p:nvGraphicFramePr>
        <p:xfrm>
          <a:off x="1736348" y="5360698"/>
          <a:ext cx="8991747" cy="700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70" name="Equation" r:id="rId16" imgW="3098520" imgH="241200" progId="Equation.DSMT4">
                  <p:embed/>
                </p:oleObj>
              </mc:Choice>
              <mc:Fallback>
                <p:oleObj name="Equation" r:id="rId16" imgW="30985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736348" y="5360698"/>
                        <a:ext cx="8991747" cy="7001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4520392"/>
              </p:ext>
            </p:extLst>
          </p:nvPr>
        </p:nvGraphicFramePr>
        <p:xfrm>
          <a:off x="1647493" y="6089356"/>
          <a:ext cx="8206191" cy="517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71" name="Equation" r:id="rId18" imgW="2819160" imgH="177480" progId="Equation.DSMT4">
                  <p:embed/>
                </p:oleObj>
              </mc:Choice>
              <mc:Fallback>
                <p:oleObj name="Equation" r:id="rId18" imgW="28191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647493" y="6089356"/>
                        <a:ext cx="8206191" cy="5175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04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488600" y="4687501"/>
            <a:ext cx="1767966" cy="102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6038850" y="333851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4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3851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98612" y="220045"/>
            <a:ext cx="1199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7030A0"/>
                </a:solidFill>
              </a:rPr>
              <a:t>Bài</a:t>
            </a:r>
            <a:r>
              <a:rPr lang="en-US" sz="3600" b="1" dirty="0" smtClean="0">
                <a:solidFill>
                  <a:srgbClr val="7030A0"/>
                </a:solidFill>
              </a:rPr>
              <a:t> 14: </a:t>
            </a:r>
            <a:r>
              <a:rPr lang="en-US" sz="3600" b="1" dirty="0" smtClean="0">
                <a:solidFill>
                  <a:srgbClr val="002060"/>
                </a:solidFill>
              </a:rPr>
              <a:t>TÍNH BIẾN THIÊN ENTHALPY CỦA PHẢN ỨNG HOÁ HỌC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4977" y="793254"/>
            <a:ext cx="1136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1) </a:t>
            </a:r>
            <a:r>
              <a:rPr lang="en-US" sz="3600" b="1" dirty="0" err="1" smtClean="0">
                <a:solidFill>
                  <a:srgbClr val="C00000"/>
                </a:solidFill>
              </a:rPr>
              <a:t>Tính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biến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thiên</a:t>
            </a:r>
            <a:r>
              <a:rPr lang="en-US" sz="3600" b="1" dirty="0" smtClean="0">
                <a:solidFill>
                  <a:srgbClr val="C00000"/>
                </a:solidFill>
              </a:rPr>
              <a:t> enthalpy </a:t>
            </a:r>
            <a:r>
              <a:rPr lang="en-US" sz="3600" b="1" dirty="0" err="1" smtClean="0">
                <a:solidFill>
                  <a:srgbClr val="C00000"/>
                </a:solidFill>
              </a:rPr>
              <a:t>của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phản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ứng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dựa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vào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năng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lượng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liên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kết</a:t>
            </a:r>
            <a:endParaRPr lang="en-US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6038850" y="33401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5"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40100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04949" y="2185562"/>
            <a:ext cx="796834" cy="491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501" name="Picture 213" descr="Đằng sau cây bút ngọc trai độc bản có tuổi đời lên đến 10 năm d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04" y="1931129"/>
            <a:ext cx="903459" cy="120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1090" y="1927784"/>
            <a:ext cx="1501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Bài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tập</a:t>
            </a:r>
            <a:r>
              <a:rPr lang="en-US" sz="3200" b="1" dirty="0" smtClean="0"/>
              <a:t>:</a:t>
            </a:r>
            <a:endParaRPr lang="en-US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038709" y="1928560"/>
            <a:ext cx="41719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Bài</a:t>
            </a:r>
            <a:r>
              <a:rPr lang="en-US" sz="3200" b="1" dirty="0" smtClean="0"/>
              <a:t> 2: Cho 2 </a:t>
            </a:r>
            <a:r>
              <a:rPr lang="en-US" sz="3200" b="1" dirty="0" err="1" smtClean="0"/>
              <a:t>phản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ứng</a:t>
            </a:r>
            <a:r>
              <a:rPr lang="en-US" sz="3200" b="1" dirty="0" smtClean="0"/>
              <a:t>: </a:t>
            </a:r>
          </a:p>
          <a:p>
            <a:pPr marL="514350" indent="-514350">
              <a:buAutoNum type="arabicParenBoth"/>
            </a:pPr>
            <a:r>
              <a:rPr lang="en-US" sz="3200" dirty="0" smtClean="0"/>
              <a:t>3O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                 2O</a:t>
            </a:r>
            <a:r>
              <a:rPr lang="en-US" sz="3200" baseline="-25000" dirty="0" smtClean="0"/>
              <a:t>3</a:t>
            </a:r>
          </a:p>
          <a:p>
            <a:pPr marL="514350" indent="-514350">
              <a:buFontTx/>
              <a:buAutoNum type="arabicParenBoth"/>
            </a:pPr>
            <a:r>
              <a:rPr lang="en-US" sz="3200" dirty="0" smtClean="0"/>
              <a:t>2O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                  3O</a:t>
            </a:r>
            <a:r>
              <a:rPr lang="en-US" sz="3200" baseline="-25000" dirty="0" smtClean="0"/>
              <a:t>2</a:t>
            </a:r>
            <a:endParaRPr lang="en-US" sz="3200" dirty="0"/>
          </a:p>
          <a:p>
            <a:pPr marL="514350" indent="-514350">
              <a:buAutoNum type="arabicParenBoth"/>
            </a:pP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366304" y="3724541"/>
            <a:ext cx="113385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/>
              <a:t>Dựa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giá</a:t>
            </a:r>
            <a:r>
              <a:rPr lang="en-US" sz="2800" dirty="0"/>
              <a:t> </a:t>
            </a:r>
            <a:r>
              <a:rPr lang="en-US" sz="2800" dirty="0" err="1"/>
              <a:t>trị</a:t>
            </a:r>
            <a:r>
              <a:rPr lang="en-US" sz="2800" dirty="0"/>
              <a:t> </a:t>
            </a:r>
            <a:r>
              <a:rPr lang="en-US" sz="2800" dirty="0" err="1"/>
              <a:t>E</a:t>
            </a:r>
            <a:r>
              <a:rPr lang="en-US" sz="2800" baseline="-25000" dirty="0" err="1"/>
              <a:t>b</a:t>
            </a:r>
            <a:r>
              <a:rPr lang="en-US" sz="2800" baseline="-25000" dirty="0"/>
              <a:t> </a:t>
            </a:r>
            <a:r>
              <a:rPr lang="en-US" sz="2800" dirty="0"/>
              <a:t>(</a:t>
            </a:r>
            <a:r>
              <a:rPr lang="en-US" sz="2800" dirty="0" err="1"/>
              <a:t>bảng</a:t>
            </a:r>
            <a:r>
              <a:rPr lang="en-US" sz="2800" dirty="0"/>
              <a:t> 14.1),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biến</a:t>
            </a:r>
            <a:r>
              <a:rPr lang="en-US" sz="2800" dirty="0"/>
              <a:t> </a:t>
            </a:r>
            <a:r>
              <a:rPr lang="en-US" sz="2800" dirty="0" err="1"/>
              <a:t>thiên</a:t>
            </a:r>
            <a:r>
              <a:rPr lang="en-US" sz="2800" dirty="0"/>
              <a:t> enthalpy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phản</a:t>
            </a:r>
            <a:r>
              <a:rPr lang="en-US" sz="2800" dirty="0"/>
              <a:t> </a:t>
            </a:r>
            <a:r>
              <a:rPr lang="en-US" sz="2800" dirty="0" err="1"/>
              <a:t>ứng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ở </a:t>
            </a:r>
            <a:r>
              <a:rPr lang="en-US" sz="2800" dirty="0" err="1"/>
              <a:t>điều</a:t>
            </a:r>
            <a:r>
              <a:rPr lang="en-US" sz="2800" dirty="0"/>
              <a:t> </a:t>
            </a:r>
            <a:r>
              <a:rPr lang="en-US" sz="2800" dirty="0" err="1"/>
              <a:t>kiện</a:t>
            </a:r>
            <a:r>
              <a:rPr lang="en-US" sz="2800" dirty="0"/>
              <a:t> </a:t>
            </a:r>
            <a:r>
              <a:rPr lang="en-US" sz="2800" dirty="0" err="1"/>
              <a:t>chuẩn</a:t>
            </a:r>
            <a:r>
              <a:rPr lang="en-US" sz="2800" dirty="0"/>
              <a:t>.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endParaRPr lang="en-US" sz="2800" dirty="0" smtClean="0">
              <a:sym typeface="Wingdings" panose="05000000000000000000" pitchFamily="2" charset="2"/>
            </a:endParaRPr>
          </a:p>
          <a:p>
            <a:r>
              <a:rPr lang="en-US" sz="2800" dirty="0" err="1" smtClean="0">
                <a:sym typeface="Wingdings" panose="05000000000000000000" pitchFamily="2" charset="2"/>
              </a:rPr>
              <a:t>Từ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kết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quả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đó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hãy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cho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biết</a:t>
            </a:r>
            <a:r>
              <a:rPr lang="en-US" sz="2800" dirty="0" smtClean="0">
                <a:sym typeface="Wingdings" panose="05000000000000000000" pitchFamily="2" charset="2"/>
              </a:rPr>
              <a:t> O</a:t>
            </a:r>
            <a:r>
              <a:rPr lang="en-US" sz="2800" baseline="-25000" dirty="0" smtClean="0">
                <a:sym typeface="Wingdings" panose="05000000000000000000" pitchFamily="2" charset="2"/>
              </a:rPr>
              <a:t>2 </a:t>
            </a:r>
            <a:r>
              <a:rPr lang="en-US" sz="2800" dirty="0" smtClean="0">
                <a:sym typeface="Wingdings" panose="05000000000000000000" pitchFamily="2" charset="2"/>
              </a:rPr>
              <a:t>hay O</a:t>
            </a:r>
            <a:r>
              <a:rPr lang="en-US" sz="2800" baseline="-25000" dirty="0" smtClean="0">
                <a:sym typeface="Wingdings" panose="05000000000000000000" pitchFamily="2" charset="2"/>
              </a:rPr>
              <a:t>3</a:t>
            </a:r>
            <a:r>
              <a:rPr lang="en-US" sz="2800" dirty="0" smtClean="0">
                <a:sym typeface="Wingdings" panose="05000000000000000000" pitchFamily="2" charset="2"/>
              </a:rPr>
              <a:t>, </a:t>
            </a:r>
            <a:r>
              <a:rPr lang="en-US" sz="2800" dirty="0" err="1" smtClean="0">
                <a:sym typeface="Wingdings" panose="05000000000000000000" pitchFamily="2" charset="2"/>
              </a:rPr>
              <a:t>phân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tử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nào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bền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hơn</a:t>
            </a:r>
            <a:r>
              <a:rPr lang="en-US" sz="2800" dirty="0" smtClean="0">
                <a:sym typeface="Wingdings" panose="05000000000000000000" pitchFamily="2" charset="2"/>
              </a:rPr>
              <a:t>? </a:t>
            </a:r>
            <a:r>
              <a:rPr lang="en-US" sz="2800" dirty="0" err="1" smtClean="0">
                <a:sym typeface="Wingdings" panose="05000000000000000000" pitchFamily="2" charset="2"/>
              </a:rPr>
              <a:t>Vì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sao</a:t>
            </a:r>
            <a:r>
              <a:rPr lang="en-US" sz="2800" dirty="0" smtClean="0">
                <a:sym typeface="Wingdings" panose="05000000000000000000" pitchFamily="2" charset="2"/>
              </a:rPr>
              <a:t>?</a:t>
            </a:r>
            <a:endParaRPr lang="en-US" sz="28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4454402"/>
              </p:ext>
            </p:extLst>
          </p:nvPr>
        </p:nvGraphicFramePr>
        <p:xfrm>
          <a:off x="4701957" y="2481444"/>
          <a:ext cx="944350" cy="487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6" name="Equation" r:id="rId7" imgW="393480" imgH="203040" progId="Equation.DSMT4">
                  <p:embed/>
                </p:oleObj>
              </mc:Choice>
              <mc:Fallback>
                <p:oleObj name="Equation" r:id="rId7" imgW="3934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01957" y="2481444"/>
                        <a:ext cx="944350" cy="4874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5866206"/>
              </p:ext>
            </p:extLst>
          </p:nvPr>
        </p:nvGraphicFramePr>
        <p:xfrm>
          <a:off x="4636254" y="2907820"/>
          <a:ext cx="998231" cy="515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7" name="Equation" r:id="rId9" imgW="393480" imgH="203040" progId="Equation.DSMT4">
                  <p:embed/>
                </p:oleObj>
              </mc:Choice>
              <mc:Fallback>
                <p:oleObj name="Equation" r:id="rId9" imgW="3934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36254" y="2907820"/>
                        <a:ext cx="998231" cy="515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91" name="Picture 11" descr="https://upload.wikimedia.org/wikipedia/commons/thumb/4/44/Dioxygen-montage.png/220px-Dioxygen-montag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061" y="1300377"/>
            <a:ext cx="1750003" cy="23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3" name="Picture 13" descr="ozone có tác dụng gì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7642" y="1509724"/>
            <a:ext cx="2724150" cy="191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80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488600" y="4687501"/>
            <a:ext cx="1767966" cy="102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6038850" y="333851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3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3851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98612" y="220045"/>
            <a:ext cx="1199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7030A0"/>
                </a:solidFill>
              </a:rPr>
              <a:t>Bài</a:t>
            </a:r>
            <a:r>
              <a:rPr lang="en-US" sz="3600" b="1" dirty="0" smtClean="0">
                <a:solidFill>
                  <a:srgbClr val="7030A0"/>
                </a:solidFill>
              </a:rPr>
              <a:t> 14: </a:t>
            </a:r>
            <a:r>
              <a:rPr lang="en-US" sz="3600" b="1" dirty="0" smtClean="0">
                <a:solidFill>
                  <a:srgbClr val="002060"/>
                </a:solidFill>
              </a:rPr>
              <a:t>TÍNH BIẾN THIÊN ENTHALPY CỦA PHẢN ỨNG HOÁ HỌC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4977" y="793254"/>
            <a:ext cx="1136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1) </a:t>
            </a:r>
            <a:r>
              <a:rPr lang="en-US" sz="3600" b="1" dirty="0" err="1" smtClean="0">
                <a:solidFill>
                  <a:srgbClr val="C00000"/>
                </a:solidFill>
              </a:rPr>
              <a:t>Tính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biến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thiên</a:t>
            </a:r>
            <a:r>
              <a:rPr lang="en-US" sz="3600" b="1" dirty="0" smtClean="0">
                <a:solidFill>
                  <a:srgbClr val="C00000"/>
                </a:solidFill>
              </a:rPr>
              <a:t> enthalpy </a:t>
            </a:r>
            <a:r>
              <a:rPr lang="en-US" sz="3600" b="1" dirty="0" err="1" smtClean="0">
                <a:solidFill>
                  <a:srgbClr val="C00000"/>
                </a:solidFill>
              </a:rPr>
              <a:t>của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phản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ứng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dựa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vào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năng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lượng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liên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kết</a:t>
            </a:r>
            <a:endParaRPr lang="en-US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6038850" y="33401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4"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40100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04949" y="2185562"/>
            <a:ext cx="796834" cy="491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501" name="Picture 213" descr="Đằng sau cây bút ngọc trai độc bản có tuổi đời lên đến 10 năm d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04" y="1931129"/>
            <a:ext cx="903459" cy="120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1090" y="1927784"/>
            <a:ext cx="1501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Bài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tập</a:t>
            </a:r>
            <a:r>
              <a:rPr lang="en-US" sz="3200" b="1" dirty="0" smtClean="0"/>
              <a:t>:</a:t>
            </a:r>
            <a:endParaRPr lang="en-US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038709" y="1928560"/>
            <a:ext cx="41719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Bài</a:t>
            </a:r>
            <a:r>
              <a:rPr lang="en-US" sz="3200" b="1" dirty="0" smtClean="0"/>
              <a:t> 2: Cho 2 </a:t>
            </a:r>
            <a:r>
              <a:rPr lang="en-US" sz="3200" b="1" dirty="0" err="1" smtClean="0"/>
              <a:t>phản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ứng</a:t>
            </a:r>
            <a:r>
              <a:rPr lang="en-US" sz="3200" b="1" dirty="0" smtClean="0"/>
              <a:t>: </a:t>
            </a:r>
          </a:p>
          <a:p>
            <a:pPr marL="514350" indent="-514350">
              <a:buAutoNum type="arabicParenBoth"/>
            </a:pPr>
            <a:r>
              <a:rPr lang="en-US" sz="3200" dirty="0" smtClean="0"/>
              <a:t>3O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                 2O</a:t>
            </a:r>
            <a:r>
              <a:rPr lang="en-US" sz="3200" baseline="-25000" dirty="0" smtClean="0"/>
              <a:t>3</a:t>
            </a:r>
          </a:p>
          <a:p>
            <a:pPr marL="514350" indent="-514350">
              <a:buFontTx/>
              <a:buAutoNum type="arabicParenBoth"/>
            </a:pPr>
            <a:r>
              <a:rPr lang="en-US" sz="3200" dirty="0" smtClean="0"/>
              <a:t>2O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                  3O</a:t>
            </a:r>
            <a:r>
              <a:rPr lang="en-US" sz="3200" baseline="-25000" dirty="0" smtClean="0"/>
              <a:t>2</a:t>
            </a:r>
            <a:endParaRPr lang="en-US" sz="3200" dirty="0"/>
          </a:p>
          <a:p>
            <a:pPr marL="514350" indent="-514350">
              <a:buAutoNum type="arabicParenBoth"/>
            </a:pPr>
            <a:endParaRPr lang="en-US" sz="32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5908176"/>
              </p:ext>
            </p:extLst>
          </p:nvPr>
        </p:nvGraphicFramePr>
        <p:xfrm>
          <a:off x="2383806" y="3562725"/>
          <a:ext cx="1309806" cy="636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5" name="Equation" r:id="rId7" imgW="552084" imgH="275976" progId="Equation.DSMT4">
                  <p:embed/>
                </p:oleObj>
              </mc:Choice>
              <mc:Fallback>
                <p:oleObj name="Equation" r:id="rId7" imgW="552084" imgH="275976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83806" y="3562725"/>
                        <a:ext cx="1309806" cy="6368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01359" y="3562725"/>
            <a:ext cx="2306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Xét</a:t>
            </a:r>
            <a:r>
              <a:rPr lang="en-US" sz="3200" dirty="0" smtClean="0"/>
              <a:t> </a:t>
            </a:r>
            <a:r>
              <a:rPr lang="en-US" sz="3200" dirty="0" err="1" smtClean="0"/>
              <a:t>pư</a:t>
            </a:r>
            <a:r>
              <a:rPr lang="en-US" sz="3200" dirty="0" smtClean="0"/>
              <a:t>: (1)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501359" y="4840530"/>
            <a:ext cx="2306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Xét</a:t>
            </a:r>
            <a:r>
              <a:rPr lang="en-US" sz="3200" dirty="0" smtClean="0"/>
              <a:t> </a:t>
            </a:r>
            <a:r>
              <a:rPr lang="en-US" sz="3200" dirty="0" err="1" smtClean="0"/>
              <a:t>pư</a:t>
            </a:r>
            <a:r>
              <a:rPr lang="en-US" sz="3200" dirty="0" smtClean="0"/>
              <a:t>: (2)</a:t>
            </a:r>
            <a:endParaRPr lang="en-US" sz="3200" dirty="0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8000590"/>
              </p:ext>
            </p:extLst>
          </p:nvPr>
        </p:nvGraphicFramePr>
        <p:xfrm>
          <a:off x="2342541" y="4840530"/>
          <a:ext cx="1309806" cy="636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6" name="Equation" r:id="rId9" imgW="552084" imgH="275976" progId="Equation.DSMT4">
                  <p:embed/>
                </p:oleObj>
              </mc:Choice>
              <mc:Fallback>
                <p:oleObj name="Equation" r:id="rId9" imgW="552084" imgH="275976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42541" y="4840530"/>
                        <a:ext cx="1309806" cy="6368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701957" y="2481444"/>
          <a:ext cx="944350" cy="487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7" name="Equation" r:id="rId10" imgW="393480" imgH="203040" progId="Equation.DSMT4">
                  <p:embed/>
                </p:oleObj>
              </mc:Choice>
              <mc:Fallback>
                <p:oleObj name="Equation" r:id="rId10" imgW="393480" imgH="20304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701957" y="2481444"/>
                        <a:ext cx="944350" cy="4874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4636254" y="2907820"/>
          <a:ext cx="998231" cy="515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8" name="Equation" r:id="rId12" imgW="393480" imgH="203040" progId="Equation.DSMT4">
                  <p:embed/>
                </p:oleObj>
              </mc:Choice>
              <mc:Fallback>
                <p:oleObj name="Equation" r:id="rId12" imgW="393480" imgH="20304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636254" y="2907820"/>
                        <a:ext cx="998231" cy="515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91" name="Picture 11" descr="https://upload.wikimedia.org/wikipedia/commons/thumb/4/44/Dioxygen-montage.png/220px-Dioxygen-montage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061" y="1300377"/>
            <a:ext cx="1750003" cy="23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3" name="Picture 13" descr="ozone có tác dụng gì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7642" y="1509724"/>
            <a:ext cx="2724150" cy="191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530848"/>
              </p:ext>
            </p:extLst>
          </p:nvPr>
        </p:nvGraphicFramePr>
        <p:xfrm>
          <a:off x="3652347" y="3510675"/>
          <a:ext cx="5374154" cy="837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9" name="Equation" r:id="rId16" imgW="2184120" imgH="279360" progId="Equation.DSMT4">
                  <p:embed/>
                </p:oleObj>
              </mc:Choice>
              <mc:Fallback>
                <p:oleObj name="Equation" r:id="rId16" imgW="21841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652347" y="3510675"/>
                        <a:ext cx="5374154" cy="8378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762046"/>
              </p:ext>
            </p:extLst>
          </p:nvPr>
        </p:nvGraphicFramePr>
        <p:xfrm>
          <a:off x="3550829" y="4294057"/>
          <a:ext cx="6062263" cy="721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0" name="Equation" r:id="rId18" imgW="2133360" imgH="253800" progId="Equation.DSMT4">
                  <p:embed/>
                </p:oleObj>
              </mc:Choice>
              <mc:Fallback>
                <p:oleObj name="Equation" r:id="rId18" imgW="21333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550829" y="4294057"/>
                        <a:ext cx="6062263" cy="7216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0831830"/>
              </p:ext>
            </p:extLst>
          </p:nvPr>
        </p:nvGraphicFramePr>
        <p:xfrm>
          <a:off x="3587488" y="4905710"/>
          <a:ext cx="5779699" cy="683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1" name="Equation" r:id="rId20" imgW="2145960" imgH="253800" progId="Equation.DSMT4">
                  <p:embed/>
                </p:oleObj>
              </mc:Choice>
              <mc:Fallback>
                <p:oleObj name="Equation" r:id="rId20" imgW="21459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587488" y="4905710"/>
                        <a:ext cx="5779699" cy="683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01359" y="5519121"/>
            <a:ext cx="114125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</a:rPr>
              <a:t>Pư</a:t>
            </a:r>
            <a:r>
              <a:rPr lang="en-US" sz="2800" b="1" dirty="0" smtClean="0">
                <a:solidFill>
                  <a:srgbClr val="002060"/>
                </a:solidFill>
              </a:rPr>
              <a:t> (1) </a:t>
            </a:r>
            <a:r>
              <a:rPr lang="en-US" sz="2800" b="1" dirty="0" err="1" smtClean="0">
                <a:solidFill>
                  <a:srgbClr val="002060"/>
                </a:solidFill>
              </a:rPr>
              <a:t>là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phản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ứng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thu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nhiệt</a:t>
            </a:r>
            <a:r>
              <a:rPr lang="en-US" sz="2800" b="1" dirty="0" smtClean="0">
                <a:solidFill>
                  <a:srgbClr val="002060"/>
                </a:solidFill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</a:rPr>
              <a:t>pư</a:t>
            </a:r>
            <a:r>
              <a:rPr lang="en-US" sz="2800" b="1" dirty="0" smtClean="0">
                <a:solidFill>
                  <a:srgbClr val="002060"/>
                </a:solidFill>
              </a:rPr>
              <a:t> (2) </a:t>
            </a:r>
            <a:r>
              <a:rPr lang="en-US" sz="2800" b="1" dirty="0" err="1" smtClean="0">
                <a:solidFill>
                  <a:srgbClr val="002060"/>
                </a:solidFill>
              </a:rPr>
              <a:t>là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phản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ứng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toả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nhiệt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nên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xảy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ra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dễ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dàng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hơn</a:t>
            </a:r>
            <a:r>
              <a:rPr lang="en-US" sz="2800" b="1" dirty="0" smtClean="0">
                <a:solidFill>
                  <a:srgbClr val="002060"/>
                </a:solidFill>
              </a:rPr>
              <a:t>, </a:t>
            </a:r>
            <a:r>
              <a:rPr lang="en-US" sz="2800" b="1" dirty="0" smtClean="0">
                <a:solidFill>
                  <a:srgbClr val="FF0000"/>
                </a:solidFill>
              </a:rPr>
              <a:t>do </a:t>
            </a:r>
            <a:r>
              <a:rPr lang="en-US" sz="2800" b="1" dirty="0" err="1" smtClean="0">
                <a:solidFill>
                  <a:srgbClr val="FF0000"/>
                </a:solidFill>
              </a:rPr>
              <a:t>đó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phân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tử</a:t>
            </a:r>
            <a:r>
              <a:rPr lang="en-US" sz="2800" b="1" dirty="0" smtClean="0">
                <a:solidFill>
                  <a:srgbClr val="FF0000"/>
                </a:solidFill>
              </a:rPr>
              <a:t> O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bền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hơn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phân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tử</a:t>
            </a:r>
            <a:r>
              <a:rPr lang="en-US" sz="2800" b="1" dirty="0" smtClean="0">
                <a:solidFill>
                  <a:srgbClr val="FF0000"/>
                </a:solidFill>
              </a:rPr>
              <a:t> O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3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69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ung Quốc phóng tên lửa nhiên liệu lỏng tư nhâ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277472"/>
            <a:ext cx="4419600" cy="544605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5384579"/>
              </p:ext>
            </p:extLst>
          </p:nvPr>
        </p:nvGraphicFramePr>
        <p:xfrm>
          <a:off x="202449" y="1680701"/>
          <a:ext cx="7276499" cy="618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1" name="Equation" r:id="rId4" imgW="3288960" imgH="279360" progId="Equation.DSMT4">
                  <p:embed/>
                </p:oleObj>
              </mc:Choice>
              <mc:Fallback>
                <p:oleObj name="Equation" r:id="rId4" imgW="32889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2449" y="1680701"/>
                        <a:ext cx="7276499" cy="6180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44137" y="5879734"/>
            <a:ext cx="1820565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5647803"/>
              </p:ext>
            </p:extLst>
          </p:nvPr>
        </p:nvGraphicFramePr>
        <p:xfrm>
          <a:off x="202449" y="2294801"/>
          <a:ext cx="8050865" cy="668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2" name="Equation" r:id="rId6" imgW="3327400" imgH="279400" progId="Equation.DSMT4">
                  <p:embed/>
                </p:oleObj>
              </mc:Choice>
              <mc:Fallback>
                <p:oleObj name="Equation" r:id="rId6" imgW="3327400" imgH="279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49" y="2294801"/>
                        <a:ext cx="8050865" cy="6689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62409" y="2906286"/>
            <a:ext cx="7375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enthalpy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 - C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 – H)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2449" y="172189"/>
            <a:ext cx="115510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Hydrogen (H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hepthan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(C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2409" y="4570076"/>
            <a:ext cx="7093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hay C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9810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2485285"/>
              </p:ext>
            </p:extLst>
          </p:nvPr>
        </p:nvGraphicFramePr>
        <p:xfrm>
          <a:off x="1385790" y="147684"/>
          <a:ext cx="7276499" cy="618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3" name="Equation" r:id="rId3" imgW="3288960" imgH="279360" progId="Equation.DSMT4">
                  <p:embed/>
                </p:oleObj>
              </mc:Choice>
              <mc:Fallback>
                <p:oleObj name="Equation" r:id="rId3" imgW="3288960" imgH="27936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85790" y="147684"/>
                        <a:ext cx="7276499" cy="6180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44137" y="5879734"/>
            <a:ext cx="1820565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46258"/>
              </p:ext>
            </p:extLst>
          </p:nvPr>
        </p:nvGraphicFramePr>
        <p:xfrm>
          <a:off x="407253" y="798675"/>
          <a:ext cx="8050865" cy="668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4" name="Equation" r:id="rId5" imgW="3327400" imgH="279400" progId="Equation.DSMT4">
                  <p:embed/>
                </p:oleObj>
              </mc:Choice>
              <mc:Fallback>
                <p:oleObj name="Equation" r:id="rId5" imgW="3327400" imgH="2794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253" y="798675"/>
                        <a:ext cx="8050865" cy="6689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07252" y="1489667"/>
            <a:ext cx="11224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enthalpy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2449" y="172189"/>
            <a:ext cx="11551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85221" y="2238804"/>
            <a:ext cx="1749895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101225"/>
              </p:ext>
            </p:extLst>
          </p:nvPr>
        </p:nvGraphicFramePr>
        <p:xfrm>
          <a:off x="485221" y="2092243"/>
          <a:ext cx="1061191" cy="578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5" name="Equation" r:id="rId7" imgW="444307" imgH="241195" progId="Equation.DSMT4">
                  <p:embed/>
                </p:oleObj>
              </mc:Choice>
              <mc:Fallback>
                <p:oleObj name="Equation" r:id="rId7" imgW="444307" imgH="241195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221" y="2092243"/>
                        <a:ext cx="1061191" cy="5788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8270037"/>
              </p:ext>
            </p:extLst>
          </p:nvPr>
        </p:nvGraphicFramePr>
        <p:xfrm>
          <a:off x="1546412" y="2123498"/>
          <a:ext cx="6782764" cy="596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6" name="Equation" r:id="rId9" imgW="2743200" imgH="241200" progId="Equation.DSMT4">
                  <p:embed/>
                </p:oleObj>
              </mc:Choice>
              <mc:Fallback>
                <p:oleObj name="Equation" r:id="rId9" imgW="27432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46412" y="2123498"/>
                        <a:ext cx="6782764" cy="5966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2618435"/>
              </p:ext>
            </p:extLst>
          </p:nvPr>
        </p:nvGraphicFramePr>
        <p:xfrm>
          <a:off x="1546412" y="2700358"/>
          <a:ext cx="10412703" cy="628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7" name="Equation" r:id="rId11" imgW="4000320" imgH="241200" progId="Equation.DSMT4">
                  <p:embed/>
                </p:oleObj>
              </mc:Choice>
              <mc:Fallback>
                <p:oleObj name="Equation" r:id="rId11" imgW="40003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46412" y="2700358"/>
                        <a:ext cx="10412703" cy="6280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9378398"/>
              </p:ext>
            </p:extLst>
          </p:nvPr>
        </p:nvGraphicFramePr>
        <p:xfrm>
          <a:off x="1546413" y="3313847"/>
          <a:ext cx="9022976" cy="441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8" name="Equation" r:id="rId13" imgW="4254480" imgH="177480" progId="Equation.DSMT4">
                  <p:embed/>
                </p:oleObj>
              </mc:Choice>
              <mc:Fallback>
                <p:oleObj name="Equation" r:id="rId13" imgW="42544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46413" y="3313847"/>
                        <a:ext cx="9022976" cy="4415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-488379" y="3649168"/>
            <a:ext cx="12447494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cháy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</a:t>
            </a:r>
            <a:r>
              <a:rPr lang="en-US" sz="3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3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</a:t>
            </a:r>
            <a:r>
              <a:rPr lang="en-US" sz="3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 g Ta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nC</a:t>
            </a:r>
            <a:r>
              <a:rPr lang="en-US" sz="3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3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1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mol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836331" y="4760228"/>
            <a:ext cx="8958355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8985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toả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mol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C</a:t>
            </a:r>
            <a:r>
              <a:rPr lang="en-US" sz="3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3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3734 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kJ  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-358736" y="5363825"/>
            <a:ext cx="5791970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nH</a:t>
            </a:r>
            <a:r>
              <a:rPr lang="en-US" sz="3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100 : 2 = 50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mol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-836331" y="5863628"/>
            <a:ext cx="7153561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68985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toả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mol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</a:t>
            </a:r>
            <a:r>
              <a:rPr lang="en-US" sz="3200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0637565"/>
              </p:ext>
            </p:extLst>
          </p:nvPr>
        </p:nvGraphicFramePr>
        <p:xfrm>
          <a:off x="6317230" y="5652274"/>
          <a:ext cx="2986077" cy="995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9" name="Equation" r:id="rId15" imgW="1180800" imgH="393480" progId="Equation.DSMT4">
                  <p:embed/>
                </p:oleObj>
              </mc:Choice>
              <mc:Fallback>
                <p:oleObj name="Equation" r:id="rId15" imgW="11808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317230" y="5652274"/>
                        <a:ext cx="2986077" cy="9953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ight Arrow Callout 28"/>
          <p:cNvSpPr/>
          <p:nvPr/>
        </p:nvSpPr>
        <p:spPr>
          <a:xfrm>
            <a:off x="9307838" y="4945476"/>
            <a:ext cx="239989" cy="1430001"/>
          </a:xfrm>
          <a:prstGeom prst="rightArrowCallout">
            <a:avLst>
              <a:gd name="adj1" fmla="val 25000"/>
              <a:gd name="adj2" fmla="val 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1489888"/>
              </p:ext>
            </p:extLst>
          </p:nvPr>
        </p:nvGraphicFramePr>
        <p:xfrm>
          <a:off x="9568905" y="5134253"/>
          <a:ext cx="2000968" cy="1006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0" name="Equation" r:id="rId17" imgW="888840" imgH="393480" progId="Equation.DSMT4">
                  <p:embed/>
                </p:oleObj>
              </mc:Choice>
              <mc:Fallback>
                <p:oleObj name="Equation" r:id="rId17" imgW="8888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9568905" y="5134253"/>
                        <a:ext cx="2000968" cy="10061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527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3" grpId="0"/>
      <p:bldP spid="24" grpId="0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335486" y="979714"/>
            <a:ext cx="2037805" cy="117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6038850" y="333851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3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3851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98612" y="220045"/>
            <a:ext cx="1199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7030A0"/>
                </a:solidFill>
              </a:rPr>
              <a:t>Bài</a:t>
            </a:r>
            <a:r>
              <a:rPr lang="en-US" sz="3600" b="1" dirty="0" smtClean="0">
                <a:solidFill>
                  <a:srgbClr val="7030A0"/>
                </a:solidFill>
              </a:rPr>
              <a:t> 14: </a:t>
            </a:r>
            <a:r>
              <a:rPr lang="en-US" sz="3600" b="1" dirty="0" smtClean="0">
                <a:solidFill>
                  <a:srgbClr val="002060"/>
                </a:solidFill>
              </a:rPr>
              <a:t>TÍNH BIẾN THIÊN ENTHALPY CỦA PHẢN ỨNG HOÁ HỌC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7957" y="1232041"/>
            <a:ext cx="9034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13677" y="770937"/>
            <a:ext cx="6610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Lò nung vôi dạng đứng, giải pháp thay thế cho các lò vôi thủ công hiện n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623" y="946762"/>
            <a:ext cx="4692820" cy="453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815088"/>
              </p:ext>
            </p:extLst>
          </p:nvPr>
        </p:nvGraphicFramePr>
        <p:xfrm>
          <a:off x="455897" y="1456299"/>
          <a:ext cx="5386232" cy="749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4" name="Equation" r:id="rId6" imgW="2006280" imgH="279360" progId="Equation.DSMT4">
                  <p:embed/>
                </p:oleObj>
              </mc:Choice>
              <mc:Fallback>
                <p:oleObj name="Equation" r:id="rId6" imgW="20062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5897" y="1456299"/>
                        <a:ext cx="5386232" cy="7499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98612" y="2407698"/>
            <a:ext cx="65053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huỷ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80% CaCO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80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335486" y="979714"/>
            <a:ext cx="2037805" cy="117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6038850" y="333851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0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3851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98612" y="220045"/>
            <a:ext cx="1199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7030A0"/>
                </a:solidFill>
              </a:rPr>
              <a:t>Bài</a:t>
            </a:r>
            <a:r>
              <a:rPr lang="en-US" sz="3600" b="1" dirty="0" smtClean="0">
                <a:solidFill>
                  <a:srgbClr val="7030A0"/>
                </a:solidFill>
              </a:rPr>
              <a:t> 14: </a:t>
            </a:r>
            <a:r>
              <a:rPr lang="en-US" sz="3600" b="1" dirty="0" smtClean="0">
                <a:solidFill>
                  <a:srgbClr val="002060"/>
                </a:solidFill>
              </a:rPr>
              <a:t>TÍNH BIẾN THIÊN ENTHALPY CỦA PHẢN ỨNG HOÁ HỌC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4615" y="1068380"/>
            <a:ext cx="114864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2) </a:t>
            </a:r>
            <a:r>
              <a:rPr lang="en-US" sz="3600" b="1" dirty="0" err="1" smtClean="0">
                <a:solidFill>
                  <a:srgbClr val="C00000"/>
                </a:solidFill>
              </a:rPr>
              <a:t>Tính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biến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thiên</a:t>
            </a:r>
            <a:r>
              <a:rPr lang="en-US" sz="3600" b="1" dirty="0" smtClean="0">
                <a:solidFill>
                  <a:srgbClr val="C00000"/>
                </a:solidFill>
              </a:rPr>
              <a:t> enthalpy </a:t>
            </a:r>
            <a:r>
              <a:rPr lang="en-US" sz="3600" b="1" dirty="0" err="1" smtClean="0">
                <a:solidFill>
                  <a:srgbClr val="C00000"/>
                </a:solidFill>
              </a:rPr>
              <a:t>của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phản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ứng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dựa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vào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</a:rPr>
              <a:t>enthalpy </a:t>
            </a:r>
            <a:r>
              <a:rPr lang="en-US" sz="3600" b="1" dirty="0" err="1">
                <a:solidFill>
                  <a:srgbClr val="C00000"/>
                </a:solidFill>
              </a:rPr>
              <a:t>tạo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thành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96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2636" y="122252"/>
            <a:ext cx="53783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Phản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ứng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hoá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học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72636" y="1358555"/>
            <a:ext cx="6373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Có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sự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biến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đổi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năng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lượng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dưới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dạng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nhiệt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2400" b="1" dirty="0" smtClean="0">
              <a:solidFill>
                <a:schemeClr val="accent5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 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biến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thiên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enthalpy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của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phản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ứng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,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369" y="206761"/>
            <a:ext cx="50030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C00000"/>
                </a:solidFill>
              </a:rPr>
              <a:t>Điều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kiện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chuẩn</a:t>
            </a:r>
            <a:r>
              <a:rPr lang="en-US" sz="2000" b="1" dirty="0" smtClean="0">
                <a:solidFill>
                  <a:srgbClr val="C00000"/>
                </a:solidFill>
              </a:rPr>
              <a:t>: </a:t>
            </a:r>
          </a:p>
          <a:p>
            <a:r>
              <a:rPr lang="en-US" sz="2000" b="1" dirty="0" err="1" smtClean="0">
                <a:solidFill>
                  <a:srgbClr val="7030A0"/>
                </a:solidFill>
              </a:rPr>
              <a:t>Áp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suất</a:t>
            </a:r>
            <a:r>
              <a:rPr lang="en-US" sz="2000" b="1" dirty="0" smtClean="0">
                <a:solidFill>
                  <a:srgbClr val="7030A0"/>
                </a:solidFill>
              </a:rPr>
              <a:t> 1 bar</a:t>
            </a:r>
          </a:p>
          <a:p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Nồng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độ</a:t>
            </a:r>
            <a:r>
              <a:rPr lang="en-US" sz="2000" b="1" dirty="0" smtClean="0">
                <a:solidFill>
                  <a:srgbClr val="7030A0"/>
                </a:solidFill>
              </a:rPr>
              <a:t> 1 </a:t>
            </a:r>
            <a:r>
              <a:rPr lang="en-US" sz="2000" b="1" dirty="0" err="1" smtClean="0">
                <a:solidFill>
                  <a:srgbClr val="7030A0"/>
                </a:solidFill>
              </a:rPr>
              <a:t>mol</a:t>
            </a:r>
            <a:r>
              <a:rPr lang="en-US" sz="2000" b="1" dirty="0" smtClean="0">
                <a:solidFill>
                  <a:srgbClr val="7030A0"/>
                </a:solidFill>
              </a:rPr>
              <a:t>/l</a:t>
            </a:r>
          </a:p>
          <a:p>
            <a:r>
              <a:rPr lang="en-US" sz="2000" b="1" dirty="0" smtClean="0">
                <a:solidFill>
                  <a:srgbClr val="7030A0"/>
                </a:solidFill>
              </a:rPr>
              <a:t>(</a:t>
            </a:r>
            <a:r>
              <a:rPr lang="en-US" sz="2000" b="1" dirty="0" err="1" smtClean="0">
                <a:solidFill>
                  <a:srgbClr val="7030A0"/>
                </a:solidFill>
              </a:rPr>
              <a:t>đối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với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chất</a:t>
            </a:r>
            <a:r>
              <a:rPr lang="en-US" sz="2000" b="1" dirty="0" smtClean="0">
                <a:solidFill>
                  <a:srgbClr val="7030A0"/>
                </a:solidFill>
              </a:rPr>
              <a:t> tan </a:t>
            </a:r>
            <a:r>
              <a:rPr lang="en-US" sz="2000" b="1" dirty="0" err="1" smtClean="0">
                <a:solidFill>
                  <a:srgbClr val="7030A0"/>
                </a:solidFill>
              </a:rPr>
              <a:t>trong</a:t>
            </a:r>
            <a:r>
              <a:rPr lang="en-US" sz="2000" b="1" dirty="0" smtClean="0">
                <a:solidFill>
                  <a:srgbClr val="7030A0"/>
                </a:solidFill>
              </a:rPr>
              <a:t> dung </a:t>
            </a:r>
            <a:r>
              <a:rPr lang="en-US" sz="2000" b="1" dirty="0" err="1" smtClean="0">
                <a:solidFill>
                  <a:srgbClr val="7030A0"/>
                </a:solidFill>
              </a:rPr>
              <a:t>dịch</a:t>
            </a:r>
            <a:endParaRPr lang="en-US" sz="2000" b="1" dirty="0" smtClean="0">
              <a:solidFill>
                <a:srgbClr val="7030A0"/>
              </a:solidFill>
            </a:endParaRPr>
          </a:p>
          <a:p>
            <a:r>
              <a:rPr lang="en-US" sz="2000" b="1" dirty="0" err="1" smtClean="0">
                <a:solidFill>
                  <a:srgbClr val="7030A0"/>
                </a:solidFill>
              </a:rPr>
              <a:t>Nhiệt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độ</a:t>
            </a:r>
            <a:r>
              <a:rPr lang="en-US" sz="2000" b="1" dirty="0" smtClean="0">
                <a:solidFill>
                  <a:srgbClr val="7030A0"/>
                </a:solidFill>
              </a:rPr>
              <a:t>: 25</a:t>
            </a:r>
            <a:r>
              <a:rPr lang="en-US" sz="2000" b="1" baseline="30000" dirty="0" smtClean="0">
                <a:solidFill>
                  <a:srgbClr val="7030A0"/>
                </a:solidFill>
              </a:rPr>
              <a:t>0</a:t>
            </a:r>
            <a:r>
              <a:rPr lang="en-US" sz="2000" b="1" dirty="0" smtClean="0">
                <a:solidFill>
                  <a:srgbClr val="7030A0"/>
                </a:solidFill>
              </a:rPr>
              <a:t>C (hay 298K)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34020" y="3246872"/>
            <a:ext cx="5459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</a:rPr>
              <a:t>Biến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thiên</a:t>
            </a:r>
            <a:r>
              <a:rPr lang="en-US" sz="2400" b="1" dirty="0" smtClean="0">
                <a:solidFill>
                  <a:srgbClr val="C00000"/>
                </a:solidFill>
              </a:rPr>
              <a:t> enthalpy </a:t>
            </a:r>
            <a:r>
              <a:rPr lang="en-US" sz="2400" b="1" dirty="0" err="1" smtClean="0">
                <a:solidFill>
                  <a:srgbClr val="C00000"/>
                </a:solidFill>
              </a:rPr>
              <a:t>chuẩn</a:t>
            </a:r>
            <a:r>
              <a:rPr lang="en-US" sz="2400" b="1" dirty="0" smtClean="0">
                <a:solidFill>
                  <a:srgbClr val="C00000"/>
                </a:solidFill>
              </a:rPr>
              <a:t>: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0423365"/>
              </p:ext>
            </p:extLst>
          </p:nvPr>
        </p:nvGraphicFramePr>
        <p:xfrm>
          <a:off x="5147989" y="3666784"/>
          <a:ext cx="1018902" cy="553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" name="Equation" r:id="rId3" imgW="444240" imgH="241200" progId="Equation.DSMT4">
                  <p:embed/>
                </p:oleObj>
              </mc:Choice>
              <mc:Fallback>
                <p:oleObj name="Equation" r:id="rId3" imgW="4442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47989" y="3666784"/>
                        <a:ext cx="1018902" cy="5531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278627" y="2207439"/>
            <a:ext cx="3347301" cy="676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</a:rPr>
              <a:t>Phản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ứng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toả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nhiệt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949003" y="2267251"/>
            <a:ext cx="3317966" cy="679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Phản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ứng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thu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nhiệt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00847" y="850366"/>
            <a:ext cx="5644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Chất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đầu</a:t>
            </a:r>
            <a:r>
              <a:rPr lang="en-US" sz="2800" b="1" dirty="0" smtClean="0"/>
              <a:t> (</a:t>
            </a:r>
            <a:r>
              <a:rPr lang="en-US" sz="2800" b="1" dirty="0" err="1" smtClean="0"/>
              <a:t>cđ</a:t>
            </a:r>
            <a:r>
              <a:rPr lang="en-US" sz="2800" b="1" dirty="0" smtClean="0"/>
              <a:t>) </a:t>
            </a:r>
            <a:r>
              <a:rPr lang="en-US" sz="2800" b="1" dirty="0" smtClean="0">
                <a:sym typeface="Wingdings" panose="05000000000000000000" pitchFamily="2" charset="2"/>
              </a:rPr>
              <a:t>  </a:t>
            </a:r>
            <a:r>
              <a:rPr lang="en-US" sz="2800" b="1" dirty="0" err="1" smtClean="0">
                <a:sym typeface="Wingdings" panose="05000000000000000000" pitchFamily="2" charset="2"/>
              </a:rPr>
              <a:t>sản</a:t>
            </a:r>
            <a:r>
              <a:rPr lang="en-US" sz="2800" b="1" dirty="0" smtClean="0"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ym typeface="Wingdings" panose="05000000000000000000" pitchFamily="2" charset="2"/>
              </a:rPr>
              <a:t>phẩm</a:t>
            </a:r>
            <a:r>
              <a:rPr lang="en-US" sz="2800" b="1" dirty="0" smtClean="0">
                <a:sym typeface="Wingdings" panose="05000000000000000000" pitchFamily="2" charset="2"/>
              </a:rPr>
              <a:t> (</a:t>
            </a:r>
            <a:r>
              <a:rPr lang="en-US" sz="2800" b="1" dirty="0" err="1" smtClean="0">
                <a:sym typeface="Wingdings" panose="05000000000000000000" pitchFamily="2" charset="2"/>
              </a:rPr>
              <a:t>sp</a:t>
            </a:r>
            <a:r>
              <a:rPr lang="en-US" sz="2800" b="1" dirty="0" smtClean="0">
                <a:sym typeface="Wingdings" panose="05000000000000000000" pitchFamily="2" charset="2"/>
              </a:rPr>
              <a:t>)</a:t>
            </a:r>
            <a:r>
              <a:rPr lang="en-US" sz="2800" b="1" dirty="0" smtClean="0"/>
              <a:t>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827228" y="2191293"/>
            <a:ext cx="4337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Enthalpy </a:t>
            </a:r>
            <a:r>
              <a:rPr lang="en-US" sz="2400" b="1" dirty="0" err="1" smtClean="0">
                <a:solidFill>
                  <a:srgbClr val="002060"/>
                </a:solidFill>
              </a:rPr>
              <a:t>tạo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thành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: 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334633" y="1651121"/>
            <a:ext cx="3730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r: </a:t>
            </a:r>
            <a:r>
              <a:rPr lang="en-US" sz="2400" b="1" u="sng" dirty="0" smtClean="0">
                <a:solidFill>
                  <a:srgbClr val="C00000"/>
                </a:solidFill>
              </a:rPr>
              <a:t>r</a:t>
            </a:r>
            <a:r>
              <a:rPr lang="en-US" sz="2400" b="1" dirty="0" smtClean="0">
                <a:solidFill>
                  <a:srgbClr val="C00000"/>
                </a:solidFill>
              </a:rPr>
              <a:t>eaction (</a:t>
            </a:r>
            <a:r>
              <a:rPr lang="en-US" sz="2400" b="1" dirty="0" err="1" smtClean="0">
                <a:solidFill>
                  <a:srgbClr val="C00000"/>
                </a:solidFill>
              </a:rPr>
              <a:t>phản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ứng</a:t>
            </a:r>
            <a:r>
              <a:rPr lang="en-US" sz="2400" b="1" dirty="0" smtClean="0">
                <a:solidFill>
                  <a:srgbClr val="C00000"/>
                </a:solidFill>
              </a:rPr>
              <a:t>)</a:t>
            </a:r>
          </a:p>
        </p:txBody>
      </p:sp>
      <p:graphicFrame>
        <p:nvGraphicFramePr>
          <p:cNvPr id="72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3916484"/>
              </p:ext>
            </p:extLst>
          </p:nvPr>
        </p:nvGraphicFramePr>
        <p:xfrm>
          <a:off x="1086166" y="3024657"/>
          <a:ext cx="1804794" cy="635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" name="Equation" r:id="rId5" imgW="685800" imgH="241200" progId="Equation.DSMT4">
                  <p:embed/>
                </p:oleObj>
              </mc:Choice>
              <mc:Fallback>
                <p:oleObj name="Equation" r:id="rId5" imgW="6858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86166" y="3024657"/>
                        <a:ext cx="1804794" cy="6350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" name="Object 9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6870258"/>
              </p:ext>
            </p:extLst>
          </p:nvPr>
        </p:nvGraphicFramePr>
        <p:xfrm>
          <a:off x="8810871" y="3002251"/>
          <a:ext cx="1822705" cy="641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" name="Equation" r:id="rId7" imgW="685800" imgH="241200" progId="Equation.DSMT4">
                  <p:embed/>
                </p:oleObj>
              </mc:Choice>
              <mc:Fallback>
                <p:oleObj name="Equation" r:id="rId7" imgW="6858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810871" y="3002251"/>
                        <a:ext cx="1822705" cy="6413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" name="Object 9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190389"/>
              </p:ext>
            </p:extLst>
          </p:nvPr>
        </p:nvGraphicFramePr>
        <p:xfrm>
          <a:off x="5147989" y="4565329"/>
          <a:ext cx="940693" cy="451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1" name="Equation" r:id="rId9" imgW="457200" imgH="241200" progId="Equation.DSMT4">
                  <p:embed/>
                </p:oleObj>
              </mc:Choice>
              <mc:Fallback>
                <p:oleObj name="Equation" r:id="rId9" imgW="4572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47989" y="4565329"/>
                        <a:ext cx="940693" cy="4512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" name="Object 9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9466937"/>
              </p:ext>
            </p:extLst>
          </p:nvPr>
        </p:nvGraphicFramePr>
        <p:xfrm>
          <a:off x="8096441" y="1727080"/>
          <a:ext cx="1238192" cy="495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" name="Equation" r:id="rId11" imgW="571320" imgH="228600" progId="Equation.DSMT4">
                  <p:embed/>
                </p:oleObj>
              </mc:Choice>
              <mc:Fallback>
                <p:oleObj name="Equation" r:id="rId11" imgW="5713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096441" y="1727080"/>
                        <a:ext cx="1238192" cy="4952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2" name="Straight Arrow Connector 101"/>
          <p:cNvCxnSpPr/>
          <p:nvPr/>
        </p:nvCxnSpPr>
        <p:spPr>
          <a:xfrm>
            <a:off x="9710398" y="787313"/>
            <a:ext cx="11826" cy="14799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1863307" y="827019"/>
            <a:ext cx="0" cy="13474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8664182" y="779559"/>
            <a:ext cx="1058042" cy="738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1863307" y="812667"/>
            <a:ext cx="1070700" cy="738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0937068"/>
              </p:ext>
            </p:extLst>
          </p:nvPr>
        </p:nvGraphicFramePr>
        <p:xfrm>
          <a:off x="5638800" y="3328988"/>
          <a:ext cx="914400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" name="Equation" r:id="rId13" imgW="914400" imgH="198720" progId="Equation.DSMT4">
                  <p:embed/>
                </p:oleObj>
              </mc:Choice>
              <mc:Fallback>
                <p:oleObj name="Equation" r:id="rId13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638800" y="3328988"/>
                        <a:ext cx="914400" cy="198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5180862"/>
              </p:ext>
            </p:extLst>
          </p:nvPr>
        </p:nvGraphicFramePr>
        <p:xfrm>
          <a:off x="6609578" y="2133051"/>
          <a:ext cx="802983" cy="578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" name="Equation" r:id="rId15" imgW="317160" imgH="228600" progId="Equation.DSMT4">
                  <p:embed/>
                </p:oleObj>
              </mc:Choice>
              <mc:Fallback>
                <p:oleObj name="Equation" r:id="rId15" imgW="3171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609578" y="2133051"/>
                        <a:ext cx="802983" cy="5781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3606337" y="4225731"/>
            <a:ext cx="4337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Enthalpy </a:t>
            </a:r>
            <a:r>
              <a:rPr lang="en-US" sz="2400" b="1" dirty="0" err="1" smtClean="0">
                <a:solidFill>
                  <a:srgbClr val="C00000"/>
                </a:solidFill>
              </a:rPr>
              <a:t>tạo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thành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chuẩn</a:t>
            </a:r>
            <a:r>
              <a:rPr lang="en-US" sz="2400" b="1" dirty="0" smtClean="0">
                <a:solidFill>
                  <a:srgbClr val="C00000"/>
                </a:solidFill>
              </a:rPr>
              <a:t> : 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070712" y="2716117"/>
            <a:ext cx="3730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f: formation (</a:t>
            </a:r>
            <a:r>
              <a:rPr lang="en-US" sz="2400" b="1" dirty="0" err="1" smtClean="0">
                <a:solidFill>
                  <a:srgbClr val="C00000"/>
                </a:solidFill>
              </a:rPr>
              <a:t>tạo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thành</a:t>
            </a:r>
            <a:r>
              <a:rPr lang="en-US" sz="2400" b="1" dirty="0" smtClean="0">
                <a:solidFill>
                  <a:srgbClr val="C00000"/>
                </a:solidFill>
              </a:rPr>
              <a:t>)</a:t>
            </a:r>
            <a:endParaRPr lang="en-US" sz="24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93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2" grpId="0"/>
      <p:bldP spid="12" grpId="1"/>
      <p:bldP spid="13" grpId="0"/>
      <p:bldP spid="18" grpId="0" animBg="1"/>
      <p:bldP spid="19" grpId="0" animBg="1"/>
      <p:bldP spid="23" grpId="0"/>
      <p:bldP spid="34" grpId="0"/>
      <p:bldP spid="37" grpId="0"/>
      <p:bldP spid="37" grpId="1"/>
      <p:bldP spid="53" grpId="0"/>
      <p:bldP spid="54" grpId="0"/>
      <p:bldP spid="5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Khí Mêtan - Methane - CH4 - Công ty cổ phần công nghiệp Việt X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05500" cy="36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35486" y="979714"/>
            <a:ext cx="2037805" cy="117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6038850" y="333851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4" name="Equation" r:id="rId4" imgW="114120" imgH="177480" progId="Equation.DSMT4">
                  <p:embed/>
                </p:oleObj>
              </mc:Choice>
              <mc:Fallback>
                <p:oleObj name="Equation" r:id="rId4" imgW="114120" imgH="17748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38850" y="333851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98612" y="220045"/>
            <a:ext cx="1199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7030A0"/>
                </a:solidFill>
              </a:rPr>
              <a:t>Bài</a:t>
            </a:r>
            <a:r>
              <a:rPr lang="en-US" sz="3600" b="1" dirty="0" smtClean="0">
                <a:solidFill>
                  <a:srgbClr val="7030A0"/>
                </a:solidFill>
              </a:rPr>
              <a:t> 14: </a:t>
            </a:r>
            <a:r>
              <a:rPr lang="en-US" sz="3600" b="1" dirty="0" smtClean="0">
                <a:solidFill>
                  <a:srgbClr val="002060"/>
                </a:solidFill>
              </a:rPr>
              <a:t>TÍNH BIẾN THIÊN ENTHALPY CỦA PHẢN ỨNG HOÁ HỌC</a:t>
            </a:r>
            <a:endParaRPr lang="en-US" sz="36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571149" y="3638082"/>
          <a:ext cx="9206058" cy="742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5" name="Equation" r:id="rId6" imgW="3149280" imgH="253800" progId="Equation.DSMT4">
                  <p:embed/>
                </p:oleObj>
              </mc:Choice>
              <mc:Fallback>
                <p:oleObj name="Equation" r:id="rId6" imgW="3149280" imgH="2538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71149" y="3638082"/>
                        <a:ext cx="9206058" cy="7424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6153150" y="660857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chứa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12 kg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methane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nấu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ăn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bếp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tiêu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thụ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100 kJ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nhiệt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lâu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800" dirty="0"/>
          </a:p>
          <a:p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phản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xảy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kiện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chuẩn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5061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814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2636" y="122252"/>
            <a:ext cx="53783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Phản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ứng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hoá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học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1554" y="3090886"/>
            <a:ext cx="5459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</a:rPr>
              <a:t>Biến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thiên</a:t>
            </a:r>
            <a:r>
              <a:rPr lang="en-US" sz="3200" b="1" dirty="0" smtClean="0">
                <a:solidFill>
                  <a:srgbClr val="C00000"/>
                </a:solidFill>
              </a:rPr>
              <a:t> enthalpy </a:t>
            </a:r>
            <a:r>
              <a:rPr lang="en-US" sz="3200" b="1" dirty="0" err="1" smtClean="0">
                <a:solidFill>
                  <a:srgbClr val="C00000"/>
                </a:solidFill>
              </a:rPr>
              <a:t>chuẩn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5564" y="2181440"/>
            <a:ext cx="4037879" cy="676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</a:rPr>
              <a:t>Phản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ứng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toả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nhiệt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949002" y="2267251"/>
            <a:ext cx="3655809" cy="679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</a:rPr>
              <a:t>Phản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ứng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thu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nhiệt</a:t>
            </a:r>
            <a:endParaRPr lang="en-US" sz="3200" b="1" dirty="0">
              <a:solidFill>
                <a:schemeClr val="tx1"/>
              </a:solidFill>
            </a:endParaRPr>
          </a:p>
        </p:txBody>
      </p:sp>
      <p:cxnSp>
        <p:nvCxnSpPr>
          <p:cNvPr id="102" name="Straight Arrow Connector 101"/>
          <p:cNvCxnSpPr/>
          <p:nvPr/>
        </p:nvCxnSpPr>
        <p:spPr>
          <a:xfrm>
            <a:off x="9710398" y="787313"/>
            <a:ext cx="11826" cy="14799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1863307" y="827019"/>
            <a:ext cx="0" cy="13474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8664182" y="779559"/>
            <a:ext cx="1058042" cy="738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1863307" y="812667"/>
            <a:ext cx="1070700" cy="738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7145341"/>
              </p:ext>
            </p:extLst>
          </p:nvPr>
        </p:nvGraphicFramePr>
        <p:xfrm>
          <a:off x="837765" y="3122798"/>
          <a:ext cx="1672394" cy="611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6" name="Equation" r:id="rId3" imgW="660240" imgH="241200" progId="Equation.DSMT4">
                  <p:embed/>
                </p:oleObj>
              </mc:Choice>
              <mc:Fallback>
                <p:oleObj name="Equation" r:id="rId3" imgW="6602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7765" y="3122798"/>
                        <a:ext cx="1672394" cy="6110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76608"/>
              </p:ext>
            </p:extLst>
          </p:nvPr>
        </p:nvGraphicFramePr>
        <p:xfrm>
          <a:off x="8960737" y="3122798"/>
          <a:ext cx="1743122" cy="636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" name="Equation" r:id="rId5" imgW="660240" imgH="241200" progId="Equation.DSMT4">
                  <p:embed/>
                </p:oleObj>
              </mc:Choice>
              <mc:Fallback>
                <p:oleObj name="Equation" r:id="rId5" imgW="6602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960737" y="3122798"/>
                        <a:ext cx="1743122" cy="636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0996607"/>
              </p:ext>
            </p:extLst>
          </p:nvPr>
        </p:nvGraphicFramePr>
        <p:xfrm>
          <a:off x="5943600" y="3314700"/>
          <a:ext cx="304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8" name="Equation" r:id="rId7" imgW="304560" imgH="228600" progId="Equation.DSMT4">
                  <p:embed/>
                </p:oleObj>
              </mc:Choice>
              <mc:Fallback>
                <p:oleObj name="Equation" r:id="rId7" imgW="3045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43600" y="3314700"/>
                        <a:ext cx="3048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4285501"/>
              </p:ext>
            </p:extLst>
          </p:nvPr>
        </p:nvGraphicFramePr>
        <p:xfrm>
          <a:off x="1944319" y="3930262"/>
          <a:ext cx="908675" cy="681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9" name="Equation" r:id="rId9" imgW="304560" imgH="228600" progId="Equation.DSMT4">
                  <p:embed/>
                </p:oleObj>
              </mc:Choice>
              <mc:Fallback>
                <p:oleObj name="Equation" r:id="rId9" imgW="3045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44319" y="3930262"/>
                        <a:ext cx="908675" cy="6815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923003" y="3745338"/>
            <a:ext cx="88315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Càng</a:t>
            </a:r>
            <a:r>
              <a:rPr lang="en-US" sz="3200" dirty="0" smtClean="0"/>
              <a:t> </a:t>
            </a:r>
            <a:r>
              <a:rPr lang="en-US" sz="3200" dirty="0" err="1" smtClean="0"/>
              <a:t>âm</a:t>
            </a:r>
            <a:r>
              <a:rPr lang="en-US" sz="3200" dirty="0" smtClean="0"/>
              <a:t> </a:t>
            </a:r>
            <a:r>
              <a:rPr lang="en-US" sz="3200" dirty="0" smtClean="0">
                <a:sym typeface="Wingdings" panose="05000000000000000000" pitchFamily="2" charset="2"/>
              </a:rPr>
              <a:t> </a:t>
            </a:r>
            <a:r>
              <a:rPr lang="en-US" sz="3200" dirty="0" err="1" smtClean="0">
                <a:sym typeface="Wingdings" panose="05000000000000000000" pitchFamily="2" charset="2"/>
              </a:rPr>
              <a:t>phản</a:t>
            </a:r>
            <a:r>
              <a:rPr lang="en-US" sz="3200" dirty="0" smtClean="0"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ym typeface="Wingdings" panose="05000000000000000000" pitchFamily="2" charset="2"/>
              </a:rPr>
              <a:t>ứng</a:t>
            </a:r>
            <a:r>
              <a:rPr lang="en-US" sz="3200" dirty="0" smtClean="0"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ym typeface="Wingdings" panose="05000000000000000000" pitchFamily="2" charset="2"/>
              </a:rPr>
              <a:t>toả</a:t>
            </a:r>
            <a:r>
              <a:rPr lang="en-US" sz="3200" dirty="0" smtClean="0"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ym typeface="Wingdings" panose="05000000000000000000" pitchFamily="2" charset="2"/>
              </a:rPr>
              <a:t>nhiệt</a:t>
            </a:r>
            <a:r>
              <a:rPr lang="en-US" sz="3200" dirty="0" smtClean="0"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ym typeface="Wingdings" panose="05000000000000000000" pitchFamily="2" charset="2"/>
              </a:rPr>
              <a:t>càng</a:t>
            </a:r>
            <a:r>
              <a:rPr lang="en-US" sz="3200" dirty="0" smtClean="0"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ym typeface="Wingdings" panose="05000000000000000000" pitchFamily="2" charset="2"/>
              </a:rPr>
              <a:t>lớn</a:t>
            </a:r>
            <a:endParaRPr lang="en-US" sz="3200" dirty="0" smtClean="0">
              <a:sym typeface="Wingdings" panose="05000000000000000000" pitchFamily="2" charset="2"/>
            </a:endParaRPr>
          </a:p>
          <a:p>
            <a:r>
              <a:rPr lang="en-US" sz="3200" dirty="0" err="1" smtClean="0">
                <a:sym typeface="Wingdings" panose="05000000000000000000" pitchFamily="2" charset="2"/>
              </a:rPr>
              <a:t>Càng</a:t>
            </a:r>
            <a:r>
              <a:rPr lang="en-US" sz="3200" dirty="0" smtClean="0"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ym typeface="Wingdings" panose="05000000000000000000" pitchFamily="2" charset="2"/>
              </a:rPr>
              <a:t>dương</a:t>
            </a:r>
            <a:r>
              <a:rPr lang="en-US" sz="3200" dirty="0" smtClean="0">
                <a:sym typeface="Wingdings" panose="05000000000000000000" pitchFamily="2" charset="2"/>
              </a:rPr>
              <a:t>  </a:t>
            </a:r>
            <a:r>
              <a:rPr lang="en-US" sz="3200" dirty="0" err="1" smtClean="0">
                <a:sym typeface="Wingdings" panose="05000000000000000000" pitchFamily="2" charset="2"/>
              </a:rPr>
              <a:t>phản</a:t>
            </a:r>
            <a:r>
              <a:rPr lang="en-US" sz="3200" dirty="0" smtClean="0"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ym typeface="Wingdings" panose="05000000000000000000" pitchFamily="2" charset="2"/>
              </a:rPr>
              <a:t>ứng</a:t>
            </a:r>
            <a:r>
              <a:rPr lang="en-US" sz="3200" dirty="0" smtClean="0"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ym typeface="Wingdings" panose="05000000000000000000" pitchFamily="2" charset="2"/>
              </a:rPr>
              <a:t>cần</a:t>
            </a:r>
            <a:r>
              <a:rPr lang="en-US" sz="3200" dirty="0" smtClean="0"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ym typeface="Wingdings" panose="05000000000000000000" pitchFamily="2" charset="2"/>
              </a:rPr>
              <a:t>thu</a:t>
            </a:r>
            <a:r>
              <a:rPr lang="en-US" sz="3200" dirty="0" smtClean="0"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ym typeface="Wingdings" panose="05000000000000000000" pitchFamily="2" charset="2"/>
              </a:rPr>
              <a:t>nhiệt</a:t>
            </a:r>
            <a:r>
              <a:rPr lang="en-US" sz="3200" dirty="0" smtClean="0"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ym typeface="Wingdings" panose="05000000000000000000" pitchFamily="2" charset="2"/>
              </a:rPr>
              <a:t>càng</a:t>
            </a:r>
            <a:r>
              <a:rPr lang="en-US" sz="3200" dirty="0" smtClean="0"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ym typeface="Wingdings" panose="05000000000000000000" pitchFamily="2" charset="2"/>
              </a:rPr>
              <a:t>nhiều</a:t>
            </a:r>
            <a:r>
              <a:rPr lang="en-US" sz="3200" dirty="0" smtClean="0">
                <a:sym typeface="Wingdings" panose="05000000000000000000" pitchFamily="2" charset="2"/>
              </a:rPr>
              <a:t> 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4552659" y="2345275"/>
            <a:ext cx="3396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002060"/>
                </a:solidFill>
              </a:rPr>
              <a:t>xảy</a:t>
            </a:r>
            <a:r>
              <a:rPr lang="en-US" sz="2800" b="1" i="1" dirty="0" smtClean="0">
                <a:solidFill>
                  <a:srgbClr val="002060"/>
                </a:solidFill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ra</a:t>
            </a:r>
            <a:r>
              <a:rPr lang="en-US" sz="2800" b="1" i="1" dirty="0" smtClean="0">
                <a:solidFill>
                  <a:srgbClr val="002060"/>
                </a:solidFill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dễ</a:t>
            </a:r>
            <a:r>
              <a:rPr lang="en-US" sz="2800" b="1" i="1" dirty="0" smtClean="0">
                <a:solidFill>
                  <a:srgbClr val="002060"/>
                </a:solidFill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dàng</a:t>
            </a:r>
            <a:r>
              <a:rPr lang="en-US" sz="2800" b="1" i="1" dirty="0" smtClean="0">
                <a:solidFill>
                  <a:srgbClr val="002060"/>
                </a:solidFill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hơn</a:t>
            </a:r>
            <a:endParaRPr lang="en-US" sz="2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7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rung Quốc phóng tên lửa nhiên liệu lỏng tư nhâ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01" y="0"/>
            <a:ext cx="4075199" cy="3553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90" name="Picture 6" descr="CÓ NÊN DÙNG KHÍ HYDRO ĐỂ HÀN, CẮT KIM LOẠI KHÔNG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214" y="0"/>
            <a:ext cx="3875339" cy="355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Khí Mêtan - Methane - CH4 - Công ty cổ phần công nghiệp Việt X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1" y="1"/>
            <a:ext cx="4287272" cy="355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Lò nung vôi dạng đứng, giải pháp thay thế cho các lò vôi thủ công hiện n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3097"/>
            <a:ext cx="4310744" cy="330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6" descr="Phản ứng quang hợp là phản ứng thu năng lượng dưới dạng ánh sá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744" y="3595823"/>
            <a:ext cx="4058522" cy="326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Điều chế oxi trong phòng thí nghiệm bằng cách nào?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487" y="3553097"/>
            <a:ext cx="3477211" cy="347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95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Khí Mêtan - Methane - CH4 - Công ty cổ phần công nghiệp Việt X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05500" cy="36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Methane cháy tỏa nhiệt lớn nên được dùng làm nhiên liệu. Khi trộn methane và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0825"/>
            <a:ext cx="12048309" cy="267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35486" y="979714"/>
            <a:ext cx="2037805" cy="117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6685756"/>
              </p:ext>
            </p:extLst>
          </p:nvPr>
        </p:nvGraphicFramePr>
        <p:xfrm>
          <a:off x="6038850" y="333851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0"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38850" y="333851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loud Callout 15"/>
          <p:cNvSpPr/>
          <p:nvPr/>
        </p:nvSpPr>
        <p:spPr>
          <a:xfrm>
            <a:off x="10448673" y="1959562"/>
            <a:ext cx="1143523" cy="161763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C00000"/>
                </a:solidFill>
              </a:rPr>
              <a:t>?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8612" y="220045"/>
            <a:ext cx="1199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7030A0"/>
                </a:solidFill>
              </a:rPr>
              <a:t>Bài</a:t>
            </a:r>
            <a:r>
              <a:rPr lang="en-US" sz="3600" b="1" dirty="0" smtClean="0">
                <a:solidFill>
                  <a:srgbClr val="7030A0"/>
                </a:solidFill>
              </a:rPr>
              <a:t> 14: </a:t>
            </a:r>
            <a:r>
              <a:rPr lang="en-US" sz="3600" b="1" dirty="0" smtClean="0">
                <a:solidFill>
                  <a:srgbClr val="002060"/>
                </a:solidFill>
              </a:rPr>
              <a:t>TÍNH BIẾN THIÊN ENTHALPY CỦA PHẢN ỨNG HOÁ HỌC</a:t>
            </a:r>
            <a:endParaRPr lang="en-US" sz="36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84179"/>
              </p:ext>
            </p:extLst>
          </p:nvPr>
        </p:nvGraphicFramePr>
        <p:xfrm>
          <a:off x="1571149" y="3638082"/>
          <a:ext cx="9206058" cy="742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1" name="Equation" r:id="rId7" imgW="3149280" imgH="253800" progId="Equation.DSMT4">
                  <p:embed/>
                </p:oleObj>
              </mc:Choice>
              <mc:Fallback>
                <p:oleObj name="Equation" r:id="rId7" imgW="31492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71149" y="3638082"/>
                        <a:ext cx="9206058" cy="7424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6038850" y="98652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chứa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12 kg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methane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nấu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ăn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bếp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tiêu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thụ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100 kJ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nhiệt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lâu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800" dirty="0"/>
          </a:p>
          <a:p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phản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xảy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kiện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chuẩn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242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335486" y="979714"/>
            <a:ext cx="2037805" cy="117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6038850" y="333851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7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3851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98612" y="220045"/>
            <a:ext cx="1199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7030A0"/>
                </a:solidFill>
              </a:rPr>
              <a:t>Bài</a:t>
            </a:r>
            <a:r>
              <a:rPr lang="en-US" sz="3600" b="1" dirty="0" smtClean="0">
                <a:solidFill>
                  <a:srgbClr val="7030A0"/>
                </a:solidFill>
              </a:rPr>
              <a:t> 14: </a:t>
            </a:r>
            <a:r>
              <a:rPr lang="en-US" sz="3600" b="1" dirty="0" smtClean="0">
                <a:solidFill>
                  <a:srgbClr val="002060"/>
                </a:solidFill>
              </a:rPr>
              <a:t>TÍNH BIẾN THIÊN ENTHALPY CỦA PHẢN ỨNG HOÁ HỌC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2009" y="1198210"/>
            <a:ext cx="10488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Có</a:t>
            </a:r>
            <a:r>
              <a:rPr lang="en-US" sz="3200" b="1" dirty="0" smtClean="0"/>
              <a:t> 2 </a:t>
            </a:r>
            <a:r>
              <a:rPr lang="en-US" sz="3200" b="1" dirty="0" err="1" smtClean="0"/>
              <a:t>cách</a:t>
            </a:r>
            <a:r>
              <a:rPr lang="en-US" sz="3200" b="1" dirty="0" smtClean="0"/>
              <a:t>:</a:t>
            </a:r>
            <a:endParaRPr lang="en-US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32009" y="1925464"/>
            <a:ext cx="10488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1) </a:t>
            </a:r>
            <a:r>
              <a:rPr lang="en-US" sz="3600" dirty="0" err="1" smtClean="0">
                <a:solidFill>
                  <a:srgbClr val="002060"/>
                </a:solidFill>
              </a:rPr>
              <a:t>Dựa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vào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năng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lượng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liên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kết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2009" y="2798979"/>
            <a:ext cx="10488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2) </a:t>
            </a:r>
            <a:r>
              <a:rPr lang="en-US" sz="3600" dirty="0" err="1" smtClean="0">
                <a:solidFill>
                  <a:srgbClr val="002060"/>
                </a:solidFill>
              </a:rPr>
              <a:t>Dựa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vào</a:t>
            </a:r>
            <a:r>
              <a:rPr lang="en-US" sz="3600" dirty="0" smtClean="0">
                <a:solidFill>
                  <a:srgbClr val="002060"/>
                </a:solidFill>
              </a:rPr>
              <a:t> enthalpy </a:t>
            </a:r>
            <a:r>
              <a:rPr lang="en-US" sz="3600" dirty="0" err="1" smtClean="0">
                <a:solidFill>
                  <a:srgbClr val="002060"/>
                </a:solidFill>
              </a:rPr>
              <a:t>tạo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thành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1766" y="866376"/>
            <a:ext cx="1136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1) </a:t>
            </a:r>
            <a:r>
              <a:rPr lang="en-US" sz="3600" b="1" dirty="0" err="1" smtClean="0">
                <a:solidFill>
                  <a:srgbClr val="C00000"/>
                </a:solidFill>
              </a:rPr>
              <a:t>Tính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biến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thiên</a:t>
            </a:r>
            <a:r>
              <a:rPr lang="en-US" sz="3600" b="1" dirty="0" smtClean="0">
                <a:solidFill>
                  <a:srgbClr val="C00000"/>
                </a:solidFill>
              </a:rPr>
              <a:t> enthalpy </a:t>
            </a:r>
            <a:r>
              <a:rPr lang="en-US" sz="3600" b="1" dirty="0" err="1" smtClean="0">
                <a:solidFill>
                  <a:srgbClr val="C00000"/>
                </a:solidFill>
              </a:rPr>
              <a:t>của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phản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ứng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dựa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vào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năng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lượng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liên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kết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37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2" grpId="0"/>
      <p:bldP spid="12" grpId="1"/>
      <p:bldP spid="13" grpId="0"/>
      <p:bldP spid="13" grpId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488600" y="4687501"/>
            <a:ext cx="1767966" cy="102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6038850" y="333851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2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3851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98612" y="220045"/>
            <a:ext cx="1199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7030A0"/>
                </a:solidFill>
              </a:rPr>
              <a:t>Bài</a:t>
            </a:r>
            <a:r>
              <a:rPr lang="en-US" sz="3600" b="1" dirty="0" smtClean="0">
                <a:solidFill>
                  <a:srgbClr val="7030A0"/>
                </a:solidFill>
              </a:rPr>
              <a:t> 14: </a:t>
            </a:r>
            <a:r>
              <a:rPr lang="en-US" sz="3600" b="1" dirty="0" smtClean="0">
                <a:solidFill>
                  <a:srgbClr val="002060"/>
                </a:solidFill>
              </a:rPr>
              <a:t>TÍNH BIẾN THIÊN ENTHALPY CỦA PHẢN ỨNG HOÁ HỌC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4977" y="793254"/>
            <a:ext cx="1136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1) </a:t>
            </a:r>
            <a:r>
              <a:rPr lang="en-US" sz="3600" b="1" dirty="0" err="1" smtClean="0">
                <a:solidFill>
                  <a:srgbClr val="C00000"/>
                </a:solidFill>
              </a:rPr>
              <a:t>Tính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biến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thiên</a:t>
            </a:r>
            <a:r>
              <a:rPr lang="en-US" sz="3600" b="1" dirty="0" smtClean="0">
                <a:solidFill>
                  <a:srgbClr val="C00000"/>
                </a:solidFill>
              </a:rPr>
              <a:t> enthalpy </a:t>
            </a:r>
            <a:r>
              <a:rPr lang="en-US" sz="3600" b="1" dirty="0" err="1" smtClean="0">
                <a:solidFill>
                  <a:srgbClr val="C00000"/>
                </a:solidFill>
              </a:rPr>
              <a:t>của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phản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ứng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dựa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vào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năng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lượng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liên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kết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4101" name="Picture 5" descr="Methane cháy tỏa nhiệt lớn nên được dùng làm nhiên liệu. Khi trộn methane và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01" y="2002290"/>
            <a:ext cx="6105099" cy="338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6038850" y="33401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3" name="Equation" r:id="rId6" imgW="114120" imgH="177480" progId="Equation.DSMT4">
                  <p:embed/>
                </p:oleObj>
              </mc:Choice>
              <mc:Fallback>
                <p:oleObj name="Equation" r:id="rId6" imgW="114120" imgH="17748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40100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6187736"/>
              </p:ext>
            </p:extLst>
          </p:nvPr>
        </p:nvGraphicFramePr>
        <p:xfrm>
          <a:off x="354252" y="5383874"/>
          <a:ext cx="5486990" cy="775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4" name="Equation" r:id="rId7" imgW="1777680" imgH="241200" progId="Equation.DSMT4">
                  <p:embed/>
                </p:oleObj>
              </mc:Choice>
              <mc:Fallback>
                <p:oleObj name="Equation" r:id="rId7" imgW="1777680" imgH="2412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4252" y="5383874"/>
                        <a:ext cx="5486990" cy="7755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val Callout 13"/>
          <p:cNvSpPr/>
          <p:nvPr/>
        </p:nvSpPr>
        <p:spPr>
          <a:xfrm>
            <a:off x="7744820" y="1473508"/>
            <a:ext cx="4189863" cy="1673865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i="1" dirty="0" err="1" smtClean="0"/>
              <a:t>Năng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lượng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liên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kết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là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gì</a:t>
            </a:r>
            <a:r>
              <a:rPr lang="en-US" sz="3200" i="1" dirty="0" smtClean="0"/>
              <a:t>?</a:t>
            </a:r>
            <a:endParaRPr lang="en-US" sz="32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6096000" y="3321770"/>
            <a:ext cx="61531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Năng</a:t>
            </a:r>
            <a:r>
              <a:rPr lang="en-US" sz="3200" dirty="0" smtClean="0"/>
              <a:t> </a:t>
            </a:r>
            <a:r>
              <a:rPr lang="en-US" sz="3200" dirty="0" err="1" smtClean="0"/>
              <a:t>lượng</a:t>
            </a:r>
            <a:r>
              <a:rPr lang="en-US" sz="3200" dirty="0" smtClean="0"/>
              <a:t> </a:t>
            </a:r>
            <a:r>
              <a:rPr lang="en-US" sz="3200" dirty="0" err="1" smtClean="0"/>
              <a:t>liên</a:t>
            </a:r>
            <a:r>
              <a:rPr lang="en-US" sz="3200" dirty="0" smtClean="0"/>
              <a:t> </a:t>
            </a:r>
            <a:r>
              <a:rPr lang="en-US" sz="3200" dirty="0" err="1" smtClean="0"/>
              <a:t>kết</a:t>
            </a:r>
            <a:r>
              <a:rPr lang="en-US" sz="3200" dirty="0" smtClean="0"/>
              <a:t> (</a:t>
            </a:r>
            <a:r>
              <a:rPr lang="en-US" sz="3200" dirty="0" err="1" smtClean="0"/>
              <a:t>E</a:t>
            </a:r>
            <a:r>
              <a:rPr lang="en-US" sz="3200" baseline="-25000" dirty="0" err="1" smtClean="0"/>
              <a:t>b</a:t>
            </a:r>
            <a:r>
              <a:rPr lang="en-US" sz="3200" dirty="0" smtClean="0"/>
              <a:t>) </a:t>
            </a:r>
            <a:r>
              <a:rPr lang="en-US" sz="3200" dirty="0" err="1" smtClean="0"/>
              <a:t>là</a:t>
            </a:r>
            <a:r>
              <a:rPr lang="en-US" sz="3200" dirty="0" smtClean="0"/>
              <a:t> </a:t>
            </a:r>
            <a:r>
              <a:rPr lang="en-US" sz="3200" dirty="0" err="1" smtClean="0"/>
              <a:t>năng</a:t>
            </a:r>
            <a:r>
              <a:rPr lang="en-US" sz="3200" dirty="0" smtClean="0"/>
              <a:t> </a:t>
            </a:r>
            <a:r>
              <a:rPr lang="en-US" sz="3200" dirty="0" err="1" smtClean="0"/>
              <a:t>lượng</a:t>
            </a:r>
            <a:r>
              <a:rPr lang="en-US" sz="3200" dirty="0" smtClean="0"/>
              <a:t> </a:t>
            </a:r>
            <a:r>
              <a:rPr lang="en-US" sz="3200" dirty="0" err="1" smtClean="0"/>
              <a:t>cần</a:t>
            </a:r>
            <a:r>
              <a:rPr lang="en-US" sz="3200" dirty="0" smtClean="0"/>
              <a:t> </a:t>
            </a:r>
            <a:r>
              <a:rPr lang="en-US" sz="3200" dirty="0" err="1" smtClean="0"/>
              <a:t>thiết</a:t>
            </a:r>
            <a:r>
              <a:rPr lang="en-US" sz="3200" dirty="0" smtClean="0"/>
              <a:t> </a:t>
            </a:r>
            <a:r>
              <a:rPr lang="en-US" sz="3200" dirty="0" err="1" smtClean="0"/>
              <a:t>để</a:t>
            </a:r>
            <a:r>
              <a:rPr lang="en-US" sz="3200" dirty="0" smtClean="0"/>
              <a:t> </a:t>
            </a:r>
            <a:r>
              <a:rPr lang="en-US" sz="3200" dirty="0" err="1" smtClean="0"/>
              <a:t>phá</a:t>
            </a:r>
            <a:r>
              <a:rPr lang="en-US" sz="3200" dirty="0" smtClean="0"/>
              <a:t> </a:t>
            </a:r>
            <a:r>
              <a:rPr lang="en-US" sz="3200" dirty="0" err="1" smtClean="0"/>
              <a:t>vỡ</a:t>
            </a:r>
            <a:r>
              <a:rPr lang="en-US" sz="3200" dirty="0" smtClean="0"/>
              <a:t> 1 </a:t>
            </a:r>
            <a:r>
              <a:rPr lang="en-US" sz="3200" dirty="0" err="1" smtClean="0"/>
              <a:t>mol</a:t>
            </a:r>
            <a:r>
              <a:rPr lang="en-US" sz="3200" dirty="0" smtClean="0"/>
              <a:t> </a:t>
            </a:r>
            <a:r>
              <a:rPr lang="en-US" sz="3200" dirty="0" err="1" smtClean="0"/>
              <a:t>liên</a:t>
            </a:r>
            <a:r>
              <a:rPr lang="en-US" sz="3200" dirty="0" smtClean="0"/>
              <a:t> </a:t>
            </a:r>
            <a:r>
              <a:rPr lang="en-US" sz="3200" dirty="0" err="1" smtClean="0"/>
              <a:t>kết</a:t>
            </a:r>
            <a:r>
              <a:rPr lang="en-US" sz="3200" dirty="0" smtClean="0"/>
              <a:t> </a:t>
            </a:r>
            <a:r>
              <a:rPr lang="en-US" sz="3200" dirty="0" err="1" smtClean="0"/>
              <a:t>đó</a:t>
            </a:r>
            <a:r>
              <a:rPr lang="en-US" sz="3200" dirty="0" smtClean="0"/>
              <a:t> ở </a:t>
            </a:r>
            <a:r>
              <a:rPr lang="en-US" sz="3200" dirty="0" err="1" smtClean="0"/>
              <a:t>thể</a:t>
            </a:r>
            <a:r>
              <a:rPr lang="en-US" sz="3200" dirty="0" smtClean="0"/>
              <a:t> </a:t>
            </a:r>
            <a:r>
              <a:rPr lang="en-US" sz="3200" dirty="0" err="1" smtClean="0"/>
              <a:t>khí</a:t>
            </a:r>
            <a:r>
              <a:rPr lang="en-US" sz="3200" dirty="0" smtClean="0"/>
              <a:t> </a:t>
            </a:r>
            <a:r>
              <a:rPr lang="en-US" sz="3200" dirty="0" err="1" smtClean="0"/>
              <a:t>tạo</a:t>
            </a:r>
            <a:r>
              <a:rPr lang="en-US" sz="3200" dirty="0" smtClean="0"/>
              <a:t> </a:t>
            </a:r>
            <a:r>
              <a:rPr lang="en-US" sz="3200" dirty="0" err="1" smtClean="0"/>
              <a:t>thành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nguyên</a:t>
            </a:r>
            <a:r>
              <a:rPr lang="en-US" sz="3200" dirty="0" smtClean="0"/>
              <a:t> </a:t>
            </a:r>
            <a:r>
              <a:rPr lang="en-US" sz="3200" dirty="0" err="1" smtClean="0"/>
              <a:t>tử</a:t>
            </a:r>
            <a:r>
              <a:rPr lang="en-US" sz="3200" dirty="0" smtClean="0"/>
              <a:t> ở </a:t>
            </a:r>
            <a:r>
              <a:rPr lang="en-US" sz="3200" dirty="0" err="1" smtClean="0"/>
              <a:t>thể</a:t>
            </a:r>
            <a:r>
              <a:rPr lang="en-US" sz="3200" dirty="0" smtClean="0"/>
              <a:t> </a:t>
            </a:r>
            <a:r>
              <a:rPr lang="en-US" sz="3200" dirty="0" err="1" smtClean="0"/>
              <a:t>khí</a:t>
            </a:r>
            <a:r>
              <a:rPr lang="en-US" sz="3200" dirty="0" smtClean="0"/>
              <a:t>.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015400" y="5400616"/>
                <a:ext cx="2497090" cy="6777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sz="3200"/>
                            <m:t>Δ</m:t>
                          </m:r>
                          <m:r>
                            <m:rPr>
                              <m:nor/>
                            </m:rPr>
                            <a:rPr lang="en-US" sz="3200" b="0" baseline="-25000" smtClean="0"/>
                            <m:t>r</m:t>
                          </m:r>
                          <m:r>
                            <m:rPr>
                              <m:nor/>
                            </m:rPr>
                            <a:rPr lang="en-US" sz="3200" b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sz="3200"/>
                            <m:t>Η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3200"/>
                            <m:t>2</m:t>
                          </m:r>
                          <m:r>
                            <m:rPr>
                              <m:nor/>
                            </m:rPr>
                            <a:rPr lang="en-US" sz="3200" b="0" smtClean="0"/>
                            <m:t>9</m:t>
                          </m:r>
                          <m:r>
                            <m:rPr>
                              <m:nor/>
                            </m:rPr>
                            <a:rPr lang="en-US" sz="3200"/>
                            <m:t>8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sz="3200"/>
                            <m:t>o</m:t>
                          </m:r>
                        </m:sup>
                      </m:sSubSup>
                      <m:r>
                        <a:rPr lang="en-US" sz="3200" i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5400" y="5400616"/>
                <a:ext cx="2497090" cy="67775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153150" y="5440477"/>
            <a:ext cx="930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(1)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89641" y="2622393"/>
            <a:ext cx="2968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</a:rPr>
              <a:t>E</a:t>
            </a:r>
            <a:r>
              <a:rPr lang="en-US" sz="2800" baseline="-25000" dirty="0" err="1" smtClean="0">
                <a:solidFill>
                  <a:srgbClr val="C00000"/>
                </a:solidFill>
              </a:rPr>
              <a:t>b</a:t>
            </a:r>
            <a:r>
              <a:rPr lang="en-US" sz="2800" dirty="0" smtClean="0">
                <a:solidFill>
                  <a:srgbClr val="C00000"/>
                </a:solidFill>
              </a:rPr>
              <a:t>: </a:t>
            </a:r>
            <a:r>
              <a:rPr lang="en-US" sz="2800" u="sng" dirty="0" smtClean="0">
                <a:solidFill>
                  <a:srgbClr val="C00000"/>
                </a:solidFill>
              </a:rPr>
              <a:t>b</a:t>
            </a:r>
            <a:r>
              <a:rPr lang="en-US" sz="2800" dirty="0" smtClean="0">
                <a:solidFill>
                  <a:srgbClr val="C00000"/>
                </a:solidFill>
              </a:rPr>
              <a:t>ond </a:t>
            </a:r>
            <a:r>
              <a:rPr lang="en-US" sz="2800" u="sng" dirty="0" smtClean="0">
                <a:solidFill>
                  <a:srgbClr val="C00000"/>
                </a:solidFill>
              </a:rPr>
              <a:t>e</a:t>
            </a:r>
            <a:r>
              <a:rPr lang="en-US" sz="2800" dirty="0" smtClean="0">
                <a:solidFill>
                  <a:srgbClr val="C00000"/>
                </a:solidFill>
              </a:rPr>
              <a:t>nergy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79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8" grpId="0"/>
      <p:bldP spid="4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335486" y="979714"/>
            <a:ext cx="2037805" cy="117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6038850" y="333851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2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3851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98612" y="220045"/>
            <a:ext cx="1199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7030A0"/>
                </a:solidFill>
              </a:rPr>
              <a:t>Bài</a:t>
            </a:r>
            <a:r>
              <a:rPr lang="en-US" sz="3600" b="1" dirty="0" smtClean="0">
                <a:solidFill>
                  <a:srgbClr val="7030A0"/>
                </a:solidFill>
              </a:rPr>
              <a:t> 14: </a:t>
            </a:r>
            <a:r>
              <a:rPr lang="en-US" sz="3600" b="1" dirty="0" smtClean="0">
                <a:solidFill>
                  <a:srgbClr val="002060"/>
                </a:solidFill>
              </a:rPr>
              <a:t>TÍNH BIẾN THIÊN ENTHALPY CỦA PHẢN ỨNG HOÁ HỌC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612" y="857380"/>
            <a:ext cx="1136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1) </a:t>
            </a:r>
            <a:r>
              <a:rPr lang="en-US" sz="3600" b="1" dirty="0" err="1" smtClean="0">
                <a:solidFill>
                  <a:srgbClr val="C00000"/>
                </a:solidFill>
              </a:rPr>
              <a:t>Tính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biến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thiên</a:t>
            </a:r>
            <a:r>
              <a:rPr lang="en-US" sz="3600" b="1" dirty="0" smtClean="0">
                <a:solidFill>
                  <a:srgbClr val="C00000"/>
                </a:solidFill>
              </a:rPr>
              <a:t> enthalpy </a:t>
            </a:r>
            <a:r>
              <a:rPr lang="en-US" sz="3600" b="1" dirty="0" err="1" smtClean="0">
                <a:solidFill>
                  <a:srgbClr val="C00000"/>
                </a:solidFill>
              </a:rPr>
              <a:t>của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phản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ứng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dựa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vào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năng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lượng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liên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kết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4101" name="Picture 5" descr="Methane cháy tỏa nhiệt lớn nên được dùng làm nhiên liệu. Khi trộn methane và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4634"/>
            <a:ext cx="6655896" cy="428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6335486" y="1457545"/>
            <a:ext cx="6241625" cy="2492634"/>
          </a:xfrm>
          <a:prstGeom prst="wedgeEllipseCallout">
            <a:avLst>
              <a:gd name="adj1" fmla="val -33980"/>
              <a:gd name="adj2" fmla="val 5769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</a:rPr>
              <a:t>Khi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</a:rPr>
              <a:t>cho</a:t>
            </a:r>
            <a:r>
              <a:rPr lang="en-US" sz="2800" i="1" dirty="0" smtClean="0">
                <a:solidFill>
                  <a:schemeClr val="tx1"/>
                </a:solidFill>
              </a:rPr>
              <a:t> H</a:t>
            </a:r>
            <a:r>
              <a:rPr lang="en-US" sz="2800" i="1" baseline="-25000" dirty="0" smtClean="0">
                <a:solidFill>
                  <a:schemeClr val="tx1"/>
                </a:solidFill>
              </a:rPr>
              <a:t>2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</a:rPr>
              <a:t>phản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</a:rPr>
              <a:t>ứng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</a:rPr>
              <a:t>với</a:t>
            </a:r>
            <a:r>
              <a:rPr lang="en-US" sz="2800" i="1" dirty="0" smtClean="0">
                <a:solidFill>
                  <a:schemeClr val="tx1"/>
                </a:solidFill>
              </a:rPr>
              <a:t> O</a:t>
            </a:r>
            <a:r>
              <a:rPr lang="en-US" sz="2800" i="1" baseline="-25000" dirty="0" smtClean="0">
                <a:solidFill>
                  <a:schemeClr val="tx1"/>
                </a:solidFill>
              </a:rPr>
              <a:t>2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</a:rPr>
              <a:t>tạo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</a:rPr>
              <a:t>thành</a:t>
            </a:r>
            <a:r>
              <a:rPr lang="en-US" sz="2800" i="1" dirty="0" smtClean="0">
                <a:solidFill>
                  <a:schemeClr val="tx1"/>
                </a:solidFill>
              </a:rPr>
              <a:t> H</a:t>
            </a:r>
            <a:r>
              <a:rPr lang="en-US" sz="2800" i="1" baseline="-25000" dirty="0" smtClean="0">
                <a:solidFill>
                  <a:schemeClr val="tx1"/>
                </a:solidFill>
              </a:rPr>
              <a:t>2</a:t>
            </a:r>
            <a:r>
              <a:rPr lang="en-US" sz="2800" i="1" dirty="0" smtClean="0">
                <a:solidFill>
                  <a:schemeClr val="tx1"/>
                </a:solidFill>
              </a:rPr>
              <a:t>O (ở </a:t>
            </a:r>
            <a:r>
              <a:rPr lang="en-US" sz="2800" i="1" dirty="0" err="1" smtClean="0">
                <a:solidFill>
                  <a:schemeClr val="tx1"/>
                </a:solidFill>
              </a:rPr>
              <a:t>thể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</a:rPr>
              <a:t>khí</a:t>
            </a:r>
            <a:r>
              <a:rPr lang="en-US" sz="2800" i="1" dirty="0" smtClean="0">
                <a:solidFill>
                  <a:schemeClr val="tx1"/>
                </a:solidFill>
              </a:rPr>
              <a:t>)?</a:t>
            </a:r>
          </a:p>
          <a:p>
            <a:pPr algn="ctr"/>
            <a:r>
              <a:rPr lang="en-US" sz="2800" i="1" dirty="0" err="1" smtClean="0">
                <a:solidFill>
                  <a:schemeClr val="tx1"/>
                </a:solidFill>
              </a:rPr>
              <a:t>liên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</a:rPr>
              <a:t>kết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</a:rPr>
              <a:t>hoá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</a:rPr>
              <a:t>học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</a:rPr>
              <a:t>nào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</a:rPr>
              <a:t>bị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</a:rPr>
              <a:t>phá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</a:rPr>
              <a:t>vỡ</a:t>
            </a:r>
            <a:r>
              <a:rPr lang="en-US" sz="2800" i="1" dirty="0" smtClean="0">
                <a:solidFill>
                  <a:schemeClr val="tx1"/>
                </a:solidFill>
              </a:rPr>
              <a:t>, </a:t>
            </a:r>
            <a:r>
              <a:rPr lang="en-US" sz="2800" i="1" dirty="0" err="1" smtClean="0">
                <a:solidFill>
                  <a:schemeClr val="tx1"/>
                </a:solidFill>
              </a:rPr>
              <a:t>liên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</a:rPr>
              <a:t>kết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</a:rPr>
              <a:t>hoá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</a:rPr>
              <a:t>học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</a:rPr>
              <a:t>nào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</a:rPr>
              <a:t>được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</a:rPr>
              <a:t>hình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</a:rPr>
              <a:t>thành</a:t>
            </a:r>
            <a:r>
              <a:rPr lang="en-US" sz="2800" i="1" dirty="0" smtClean="0">
                <a:solidFill>
                  <a:schemeClr val="tx1"/>
                </a:solidFill>
              </a:rPr>
              <a:t>?</a:t>
            </a: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55896" y="4322601"/>
            <a:ext cx="54374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-</a:t>
            </a:r>
            <a:r>
              <a:rPr lang="en-US" sz="2800" i="1" dirty="0" err="1" smtClean="0"/>
              <a:t>Liên</a:t>
            </a:r>
            <a:r>
              <a:rPr lang="en-US" sz="2800" i="1" dirty="0" smtClean="0"/>
              <a:t> </a:t>
            </a:r>
            <a:r>
              <a:rPr lang="en-US" sz="2800" i="1" dirty="0" err="1"/>
              <a:t>kết</a:t>
            </a:r>
            <a:r>
              <a:rPr lang="en-US" sz="2800" i="1" dirty="0"/>
              <a:t> </a:t>
            </a:r>
            <a:r>
              <a:rPr lang="en-US" sz="2800" i="1" dirty="0" err="1"/>
              <a:t>bị</a:t>
            </a:r>
            <a:r>
              <a:rPr lang="en-US" sz="2800" i="1" dirty="0"/>
              <a:t> </a:t>
            </a:r>
            <a:r>
              <a:rPr lang="en-US" sz="2800" i="1" dirty="0" err="1"/>
              <a:t>phá</a:t>
            </a:r>
            <a:r>
              <a:rPr lang="en-US" sz="2800" i="1" dirty="0"/>
              <a:t> </a:t>
            </a:r>
            <a:r>
              <a:rPr lang="en-US" sz="2800" i="1" dirty="0" err="1"/>
              <a:t>vỡ</a:t>
            </a:r>
            <a:r>
              <a:rPr lang="en-US" sz="2800" i="1" dirty="0"/>
              <a:t> </a:t>
            </a:r>
            <a:r>
              <a:rPr lang="en-US" sz="2800" i="1" dirty="0" err="1" smtClean="0"/>
              <a:t>là</a:t>
            </a:r>
            <a:r>
              <a:rPr lang="en-US" sz="2800" i="1" dirty="0" smtClean="0"/>
              <a:t> H – H </a:t>
            </a:r>
            <a:r>
              <a:rPr lang="en-US" sz="2800" i="1" dirty="0" err="1" smtClean="0"/>
              <a:t>và</a:t>
            </a:r>
            <a:r>
              <a:rPr lang="en-US" sz="2800" i="1" dirty="0" smtClean="0"/>
              <a:t> O = O</a:t>
            </a:r>
          </a:p>
          <a:p>
            <a:r>
              <a:rPr lang="en-US" sz="2800" i="1" dirty="0" smtClean="0"/>
              <a:t>- </a:t>
            </a:r>
            <a:r>
              <a:rPr lang="en-US" sz="2800" i="1" dirty="0" err="1" smtClean="0"/>
              <a:t>L</a:t>
            </a:r>
            <a:r>
              <a:rPr lang="en-US" sz="2800" i="1" dirty="0" err="1" smtClean="0"/>
              <a:t>iên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kết</a:t>
            </a:r>
            <a:r>
              <a:rPr lang="en-US" sz="2800" i="1" dirty="0" smtClean="0"/>
              <a:t> </a:t>
            </a:r>
            <a:r>
              <a:rPr lang="en-US" sz="2800" i="1" dirty="0" err="1"/>
              <a:t>được</a:t>
            </a:r>
            <a:r>
              <a:rPr lang="en-US" sz="2800" i="1" dirty="0"/>
              <a:t> </a:t>
            </a:r>
            <a:r>
              <a:rPr lang="en-US" sz="2800" i="1" dirty="0" err="1"/>
              <a:t>hình</a:t>
            </a:r>
            <a:r>
              <a:rPr lang="en-US" sz="2800" i="1" dirty="0"/>
              <a:t> </a:t>
            </a:r>
            <a:r>
              <a:rPr lang="en-US" sz="2800" i="1" dirty="0" err="1" smtClean="0"/>
              <a:t>thành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là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liên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kết</a:t>
            </a:r>
            <a:r>
              <a:rPr lang="en-US" sz="2800" i="1" dirty="0" smtClean="0"/>
              <a:t> O - H</a:t>
            </a:r>
            <a:endParaRPr lang="en-US" sz="2800" i="1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638622"/>
              </p:ext>
            </p:extLst>
          </p:nvPr>
        </p:nvGraphicFramePr>
        <p:xfrm>
          <a:off x="98612" y="5943066"/>
          <a:ext cx="5486990" cy="775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3" name="Equation" r:id="rId6" imgW="1777680" imgH="241200" progId="Equation.DSMT4">
                  <p:embed/>
                </p:oleObj>
              </mc:Choice>
              <mc:Fallback>
                <p:oleObj name="Equation" r:id="rId6" imgW="1777680" imgH="2412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8612" y="5943066"/>
                        <a:ext cx="5486990" cy="7755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29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488600" y="4687501"/>
            <a:ext cx="1767966" cy="102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6038850" y="333851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9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3851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5028947"/>
              </p:ext>
            </p:extLst>
          </p:nvPr>
        </p:nvGraphicFramePr>
        <p:xfrm>
          <a:off x="6038850" y="33401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0"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40100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5" name="Picture 5" descr="Dựa vào năng lượng liên kết ở Bảng 14.1, tính biến thiên enthalpy của phản  ứ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552" y="1407829"/>
            <a:ext cx="6334762" cy="513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Straight Connector 27"/>
          <p:cNvCxnSpPr/>
          <p:nvPr/>
        </p:nvCxnSpPr>
        <p:spPr>
          <a:xfrm>
            <a:off x="7124132" y="5170542"/>
            <a:ext cx="1910685" cy="2794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124132" y="4903915"/>
            <a:ext cx="1910685" cy="2794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7124131" y="2203458"/>
            <a:ext cx="1910685" cy="1364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7124130" y="2448960"/>
            <a:ext cx="1910685" cy="1364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7014948" y="4365306"/>
            <a:ext cx="2019867" cy="3996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7014948" y="4144796"/>
            <a:ext cx="2019867" cy="3249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7124130" y="2217106"/>
            <a:ext cx="0" cy="36217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9034815" y="2100585"/>
            <a:ext cx="0" cy="36217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014948" y="4144796"/>
            <a:ext cx="0" cy="36217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9034815" y="4120258"/>
            <a:ext cx="0" cy="36217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7110479" y="4868586"/>
            <a:ext cx="0" cy="36217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9034815" y="4931864"/>
            <a:ext cx="0" cy="36217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6148" y="912839"/>
            <a:ext cx="66874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Năng</a:t>
            </a:r>
            <a:r>
              <a:rPr lang="en-US" sz="3200" dirty="0" smtClean="0"/>
              <a:t> </a:t>
            </a:r>
            <a:r>
              <a:rPr lang="en-US" sz="3200" dirty="0" err="1" smtClean="0"/>
              <a:t>lượng</a:t>
            </a:r>
            <a:r>
              <a:rPr lang="en-US" sz="3200" dirty="0" smtClean="0"/>
              <a:t> </a:t>
            </a:r>
            <a:r>
              <a:rPr lang="en-US" sz="3200" dirty="0" err="1" smtClean="0"/>
              <a:t>cần</a:t>
            </a:r>
            <a:r>
              <a:rPr lang="en-US" sz="3200" dirty="0" smtClean="0"/>
              <a:t> </a:t>
            </a:r>
            <a:r>
              <a:rPr lang="en-US" sz="3200" dirty="0" err="1" smtClean="0"/>
              <a:t>thiết</a:t>
            </a:r>
            <a:r>
              <a:rPr lang="en-US" sz="3200" dirty="0" smtClean="0"/>
              <a:t> </a:t>
            </a:r>
            <a:r>
              <a:rPr lang="en-US" sz="3200" dirty="0" err="1" smtClean="0"/>
              <a:t>phá</a:t>
            </a:r>
            <a:r>
              <a:rPr lang="en-US" sz="3200" dirty="0" smtClean="0"/>
              <a:t> </a:t>
            </a:r>
            <a:r>
              <a:rPr lang="en-US" sz="3200" dirty="0" err="1" smtClean="0"/>
              <a:t>vỡ</a:t>
            </a:r>
            <a:r>
              <a:rPr lang="en-US" sz="3200" dirty="0" smtClean="0"/>
              <a:t> 2 </a:t>
            </a:r>
            <a:r>
              <a:rPr lang="en-US" sz="3200" dirty="0" err="1" smtClean="0"/>
              <a:t>mol</a:t>
            </a:r>
            <a:r>
              <a:rPr lang="en-US" sz="3200" dirty="0" smtClean="0"/>
              <a:t> 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:      2 x 432 = 864 kJ</a:t>
            </a:r>
            <a:endParaRPr lang="en-US" sz="3200" dirty="0"/>
          </a:p>
        </p:txBody>
      </p:sp>
      <p:sp>
        <p:nvSpPr>
          <p:cNvPr id="56" name="TextBox 55"/>
          <p:cNvSpPr txBox="1"/>
          <p:nvPr/>
        </p:nvSpPr>
        <p:spPr>
          <a:xfrm>
            <a:off x="40930" y="2006936"/>
            <a:ext cx="66874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Năng</a:t>
            </a:r>
            <a:r>
              <a:rPr lang="en-US" sz="3200" dirty="0" smtClean="0"/>
              <a:t> </a:t>
            </a:r>
            <a:r>
              <a:rPr lang="en-US" sz="3200" dirty="0" err="1" smtClean="0"/>
              <a:t>lượng</a:t>
            </a:r>
            <a:r>
              <a:rPr lang="en-US" sz="3200" dirty="0" smtClean="0"/>
              <a:t> </a:t>
            </a:r>
            <a:r>
              <a:rPr lang="en-US" sz="3200" dirty="0" err="1" smtClean="0"/>
              <a:t>cần</a:t>
            </a:r>
            <a:r>
              <a:rPr lang="en-US" sz="3200" dirty="0" smtClean="0"/>
              <a:t> </a:t>
            </a:r>
            <a:r>
              <a:rPr lang="en-US" sz="3200" dirty="0" err="1" smtClean="0"/>
              <a:t>thiết</a:t>
            </a:r>
            <a:r>
              <a:rPr lang="en-US" sz="3200" dirty="0" smtClean="0"/>
              <a:t> </a:t>
            </a:r>
            <a:r>
              <a:rPr lang="en-US" sz="3200" dirty="0" err="1" smtClean="0"/>
              <a:t>phá</a:t>
            </a:r>
            <a:r>
              <a:rPr lang="en-US" sz="3200" dirty="0" smtClean="0"/>
              <a:t> </a:t>
            </a:r>
            <a:r>
              <a:rPr lang="en-US" sz="3200" dirty="0" err="1" smtClean="0"/>
              <a:t>vỡ</a:t>
            </a:r>
            <a:r>
              <a:rPr lang="en-US" sz="3200" dirty="0" smtClean="0"/>
              <a:t> 1 </a:t>
            </a:r>
            <a:r>
              <a:rPr lang="en-US" sz="3200" dirty="0" err="1" smtClean="0"/>
              <a:t>mol</a:t>
            </a:r>
            <a:r>
              <a:rPr lang="en-US" sz="3200" dirty="0" smtClean="0"/>
              <a:t> 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:      498 kJ</a:t>
            </a:r>
            <a:endParaRPr lang="en-US" sz="3200" dirty="0"/>
          </a:p>
        </p:txBody>
      </p:sp>
      <p:sp>
        <p:nvSpPr>
          <p:cNvPr id="59" name="TextBox 58"/>
          <p:cNvSpPr txBox="1"/>
          <p:nvPr/>
        </p:nvSpPr>
        <p:spPr>
          <a:xfrm>
            <a:off x="-68252" y="3067578"/>
            <a:ext cx="66874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Tổng</a:t>
            </a:r>
            <a:r>
              <a:rPr lang="en-US" sz="3200" dirty="0" smtClean="0"/>
              <a:t> </a:t>
            </a:r>
            <a:r>
              <a:rPr lang="en-US" sz="3200" dirty="0" err="1" smtClean="0"/>
              <a:t>năng</a:t>
            </a:r>
            <a:r>
              <a:rPr lang="en-US" sz="3200" dirty="0" smtClean="0"/>
              <a:t> </a:t>
            </a:r>
            <a:r>
              <a:rPr lang="en-US" sz="3200" dirty="0" err="1" smtClean="0"/>
              <a:t>lượng</a:t>
            </a:r>
            <a:r>
              <a:rPr lang="en-US" sz="3200" dirty="0" smtClean="0"/>
              <a:t> </a:t>
            </a:r>
            <a:r>
              <a:rPr lang="en-US" sz="3200" dirty="0" err="1" smtClean="0"/>
              <a:t>thu</a:t>
            </a:r>
            <a:r>
              <a:rPr lang="en-US" sz="3200" dirty="0" smtClean="0"/>
              <a:t> </a:t>
            </a:r>
            <a:r>
              <a:rPr lang="en-US" sz="3200" dirty="0" err="1" smtClean="0"/>
              <a:t>vào</a:t>
            </a:r>
            <a:r>
              <a:rPr lang="en-US" sz="3200" dirty="0" smtClean="0"/>
              <a:t> </a:t>
            </a:r>
            <a:r>
              <a:rPr lang="en-US" sz="3200" dirty="0" err="1" smtClean="0"/>
              <a:t>để</a:t>
            </a:r>
            <a:r>
              <a:rPr lang="en-US" sz="3200" dirty="0" smtClean="0"/>
              <a:t> </a:t>
            </a:r>
            <a:r>
              <a:rPr lang="en-US" sz="3200" dirty="0" err="1" smtClean="0"/>
              <a:t>phá</a:t>
            </a:r>
            <a:r>
              <a:rPr lang="en-US" sz="3200" dirty="0" smtClean="0"/>
              <a:t> </a:t>
            </a:r>
            <a:r>
              <a:rPr lang="en-US" sz="3200" dirty="0" err="1" smtClean="0"/>
              <a:t>vỡ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liên</a:t>
            </a:r>
            <a:r>
              <a:rPr lang="en-US" sz="3200" dirty="0" smtClean="0"/>
              <a:t> </a:t>
            </a:r>
            <a:r>
              <a:rPr lang="en-US" sz="3200" dirty="0" err="1" smtClean="0"/>
              <a:t>kết</a:t>
            </a:r>
            <a:r>
              <a:rPr lang="en-US" sz="3200" dirty="0" smtClean="0"/>
              <a:t>:  864 + 498 = 1362 kJ</a:t>
            </a:r>
            <a:endParaRPr lang="en-US" sz="3200" dirty="0"/>
          </a:p>
        </p:txBody>
      </p:sp>
      <p:sp>
        <p:nvSpPr>
          <p:cNvPr id="60" name="TextBox 59"/>
          <p:cNvSpPr txBox="1"/>
          <p:nvPr/>
        </p:nvSpPr>
        <p:spPr>
          <a:xfrm>
            <a:off x="0" y="4112736"/>
            <a:ext cx="66874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Năng</a:t>
            </a:r>
            <a:r>
              <a:rPr lang="en-US" sz="3200" dirty="0" smtClean="0"/>
              <a:t> </a:t>
            </a:r>
            <a:r>
              <a:rPr lang="en-US" sz="3200" dirty="0" err="1" smtClean="0"/>
              <a:t>lượng</a:t>
            </a:r>
            <a:r>
              <a:rPr lang="en-US" sz="3200" dirty="0" smtClean="0"/>
              <a:t> </a:t>
            </a:r>
            <a:r>
              <a:rPr lang="en-US" sz="3200" dirty="0" err="1" smtClean="0"/>
              <a:t>toả</a:t>
            </a:r>
            <a:r>
              <a:rPr lang="en-US" sz="3200" dirty="0" smtClean="0"/>
              <a:t> </a:t>
            </a:r>
            <a:r>
              <a:rPr lang="en-US" sz="3200" dirty="0" err="1" smtClean="0"/>
              <a:t>ra</a:t>
            </a:r>
            <a:r>
              <a:rPr lang="en-US" sz="3200" dirty="0" smtClean="0"/>
              <a:t> </a:t>
            </a:r>
            <a:r>
              <a:rPr lang="en-US" sz="3200" dirty="0" err="1" smtClean="0"/>
              <a:t>khi</a:t>
            </a:r>
            <a:r>
              <a:rPr lang="en-US" sz="3200" dirty="0" smtClean="0"/>
              <a:t> </a:t>
            </a:r>
            <a:r>
              <a:rPr lang="en-US" sz="3200" dirty="0" err="1" smtClean="0"/>
              <a:t>hình</a:t>
            </a:r>
            <a:r>
              <a:rPr lang="en-US" sz="3200" dirty="0" smtClean="0"/>
              <a:t> </a:t>
            </a:r>
            <a:r>
              <a:rPr lang="en-US" sz="3200" dirty="0" err="1" smtClean="0"/>
              <a:t>thành</a:t>
            </a:r>
            <a:r>
              <a:rPr lang="en-US" sz="3200" dirty="0" smtClean="0"/>
              <a:t> 2 </a:t>
            </a:r>
            <a:r>
              <a:rPr lang="en-US" sz="3200" dirty="0" err="1" smtClean="0"/>
              <a:t>mol</a:t>
            </a:r>
            <a:r>
              <a:rPr lang="en-US" sz="3200" dirty="0" smtClean="0"/>
              <a:t> 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O:   2 x (2 x 467) = 1868 kJ</a:t>
            </a:r>
            <a:endParaRPr lang="en-US" sz="3200" dirty="0"/>
          </a:p>
        </p:txBody>
      </p:sp>
      <p:sp>
        <p:nvSpPr>
          <p:cNvPr id="64" name="TextBox 63"/>
          <p:cNvSpPr txBox="1"/>
          <p:nvPr/>
        </p:nvSpPr>
        <p:spPr>
          <a:xfrm>
            <a:off x="-9090" y="5197687"/>
            <a:ext cx="61050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Chênh</a:t>
            </a:r>
            <a:r>
              <a:rPr lang="en-US" sz="3200" dirty="0" smtClean="0"/>
              <a:t> </a:t>
            </a:r>
            <a:r>
              <a:rPr lang="en-US" sz="3200" dirty="0" err="1" smtClean="0"/>
              <a:t>lệch</a:t>
            </a:r>
            <a:r>
              <a:rPr lang="en-US" sz="3200" dirty="0" smtClean="0"/>
              <a:t> </a:t>
            </a:r>
            <a:r>
              <a:rPr lang="en-US" sz="3200" dirty="0" err="1" smtClean="0"/>
              <a:t>năng</a:t>
            </a:r>
            <a:r>
              <a:rPr lang="en-US" sz="3200" dirty="0"/>
              <a:t> </a:t>
            </a:r>
            <a:r>
              <a:rPr lang="en-US" sz="3200" dirty="0" err="1" smtClean="0"/>
              <a:t>lượng</a:t>
            </a:r>
            <a:r>
              <a:rPr lang="en-US" sz="3200" dirty="0" smtClean="0"/>
              <a:t> </a:t>
            </a:r>
            <a:r>
              <a:rPr lang="en-US" sz="3200" dirty="0" err="1" smtClean="0"/>
              <a:t>thu</a:t>
            </a:r>
            <a:r>
              <a:rPr lang="en-US" sz="3200" dirty="0" smtClean="0"/>
              <a:t> </a:t>
            </a:r>
            <a:r>
              <a:rPr lang="en-US" sz="3200" dirty="0" err="1" smtClean="0"/>
              <a:t>vào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toả</a:t>
            </a:r>
            <a:r>
              <a:rPr lang="en-US" sz="3200" dirty="0" smtClean="0"/>
              <a:t> </a:t>
            </a:r>
            <a:r>
              <a:rPr lang="en-US" sz="3200" dirty="0" err="1" smtClean="0"/>
              <a:t>ra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phản</a:t>
            </a:r>
            <a:r>
              <a:rPr lang="en-US" sz="3200" dirty="0" smtClean="0"/>
              <a:t> </a:t>
            </a:r>
            <a:r>
              <a:rPr lang="en-US" sz="3200" dirty="0" err="1" smtClean="0"/>
              <a:t>ứng</a:t>
            </a:r>
            <a:r>
              <a:rPr lang="en-US" sz="3200" dirty="0" smtClean="0"/>
              <a:t> </a:t>
            </a:r>
            <a:r>
              <a:rPr lang="en-US" sz="3200" dirty="0" err="1" smtClean="0"/>
              <a:t>là</a:t>
            </a:r>
            <a:r>
              <a:rPr lang="en-US" sz="3200" dirty="0" smtClean="0"/>
              <a:t>: 1362 - 1868  = -506 kJ</a:t>
            </a:r>
            <a:endParaRPr lang="en-US" sz="3200" dirty="0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3472309"/>
              </p:ext>
            </p:extLst>
          </p:nvPr>
        </p:nvGraphicFramePr>
        <p:xfrm>
          <a:off x="423081" y="251114"/>
          <a:ext cx="4817645" cy="680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1" name="Equation" r:id="rId7" imgW="1777680" imgH="241200" progId="Equation.DSMT4">
                  <p:embed/>
                </p:oleObj>
              </mc:Choice>
              <mc:Fallback>
                <p:oleObj name="Equation" r:id="rId7" imgW="1777680" imgH="2412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3081" y="251114"/>
                        <a:ext cx="4817645" cy="6809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Arrow Connector 3"/>
          <p:cNvCxnSpPr/>
          <p:nvPr/>
        </p:nvCxnSpPr>
        <p:spPr>
          <a:xfrm>
            <a:off x="3043455" y="1713931"/>
            <a:ext cx="4028431" cy="5945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467123" y="2822814"/>
            <a:ext cx="5547613" cy="22268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919618" y="4332811"/>
            <a:ext cx="3419164" cy="5345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3" name="Picture 5" descr="Methane cháy tỏa nhiệt lớn nên được dùng làm nhiên liệu. Khi trộn methane và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404" y="-192479"/>
            <a:ext cx="5711518" cy="409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31300"/>
              </p:ext>
            </p:extLst>
          </p:nvPr>
        </p:nvGraphicFramePr>
        <p:xfrm>
          <a:off x="5587659" y="203170"/>
          <a:ext cx="3150878" cy="704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2" name="Equation" r:id="rId10" imgW="1079280" imgH="241200" progId="Equation.DSMT4">
                  <p:embed/>
                </p:oleObj>
              </mc:Choice>
              <mc:Fallback>
                <p:oleObj name="Equation" r:id="rId10" imgW="1079280" imgH="2412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587659" y="203170"/>
                        <a:ext cx="3150878" cy="7043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7011404" y="707211"/>
            <a:ext cx="4899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 smtClean="0">
                <a:solidFill>
                  <a:srgbClr val="C00000"/>
                </a:solidFill>
              </a:rPr>
              <a:t>Phản</a:t>
            </a:r>
            <a:r>
              <a:rPr lang="en-US" sz="3600" i="1" dirty="0" smtClean="0">
                <a:solidFill>
                  <a:srgbClr val="C00000"/>
                </a:solidFill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</a:rPr>
              <a:t>ứng</a:t>
            </a:r>
            <a:r>
              <a:rPr lang="en-US" sz="3600" i="1" dirty="0" smtClean="0">
                <a:solidFill>
                  <a:srgbClr val="C00000"/>
                </a:solidFill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</a:rPr>
              <a:t>toả</a:t>
            </a:r>
            <a:r>
              <a:rPr lang="en-US" sz="3600" i="1" dirty="0" smtClean="0">
                <a:solidFill>
                  <a:srgbClr val="C00000"/>
                </a:solidFill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</a:rPr>
              <a:t>nhiệt</a:t>
            </a:r>
            <a:endParaRPr lang="en-US" sz="36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4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6" grpId="0"/>
      <p:bldP spid="59" grpId="0"/>
      <p:bldP spid="60" grpId="0"/>
      <p:bldP spid="64" grpId="0"/>
      <p:bldP spid="3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1310</TotalTime>
  <Words>1386</Words>
  <Application>Microsoft Office PowerPoint</Application>
  <PresentationFormat>Widescreen</PresentationFormat>
  <Paragraphs>130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Equation</vt:lpstr>
      <vt:lpstr>MathType 7.0 Equation</vt:lpstr>
      <vt:lpstr>KÍNH CHÀO QUÝ THẦY CÔ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134</cp:revision>
  <cp:lastPrinted>2024-02-19T08:22:37Z</cp:lastPrinted>
  <dcterms:created xsi:type="dcterms:W3CDTF">2024-02-18T11:40:11Z</dcterms:created>
  <dcterms:modified xsi:type="dcterms:W3CDTF">2024-02-23T17:10:07Z</dcterms:modified>
</cp:coreProperties>
</file>