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59" r:id="rId5"/>
    <p:sldId id="261" r:id="rId6"/>
    <p:sldId id="260" r:id="rId7"/>
    <p:sldId id="263" r:id="rId8"/>
    <p:sldId id="262"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83197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424318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39424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620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263365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E56BDC-EBE9-4DD7-8632-33828AA0D70F}" type="datetimeFigureOut">
              <a:rPr lang="vi-VN" smtClean="0"/>
              <a:t>25/04/2025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51750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E56BDC-EBE9-4DD7-8632-33828AA0D70F}" type="datetimeFigureOut">
              <a:rPr lang="vi-VN" smtClean="0"/>
              <a:t>25/04/2025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515811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88650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63685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06135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E56BDC-EBE9-4DD7-8632-33828AA0D70F}" type="datetimeFigureOut">
              <a:rPr lang="vi-VN" smtClean="0"/>
              <a:t>25/04/2025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5598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56BDC-EBE9-4DD7-8632-33828AA0D70F}" type="datetimeFigureOut">
              <a:rPr lang="vi-VN" smtClean="0"/>
              <a:t>25/04/2025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66084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E56BDC-EBE9-4DD7-8632-33828AA0D70F}" type="datetimeFigureOut">
              <a:rPr lang="vi-VN" smtClean="0"/>
              <a:t>25/04/2025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75702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E56BDC-EBE9-4DD7-8632-33828AA0D70F}" type="datetimeFigureOut">
              <a:rPr lang="vi-VN" smtClean="0"/>
              <a:t>25/04/2025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18092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9E56BDC-EBE9-4DD7-8632-33828AA0D70F}" type="datetimeFigureOut">
              <a:rPr lang="vi-VN" smtClean="0"/>
              <a:t>25/04/2025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12316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4602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82155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9E56BDC-EBE9-4DD7-8632-33828AA0D70F}" type="datetimeFigureOut">
              <a:rPr lang="vi-VN" smtClean="0"/>
              <a:t>25/04/2025</a:t>
            </a:fld>
            <a:endParaRPr lang="vi-V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vi-V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9FBE513-011F-40E6-B87D-4E9760355FCA}" type="slidenum">
              <a:rPr lang="vi-VN" smtClean="0"/>
              <a:t>‹#›</a:t>
            </a:fld>
            <a:endParaRPr lang="vi-VN"/>
          </a:p>
        </p:txBody>
      </p:sp>
    </p:spTree>
    <p:extLst>
      <p:ext uri="{BB962C8B-B14F-4D97-AF65-F5344CB8AC3E}">
        <p14:creationId xmlns:p14="http://schemas.microsoft.com/office/powerpoint/2010/main" val="4109312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4.bin"/><Relationship Id="rId18" Type="http://schemas.openxmlformats.org/officeDocument/2006/relationships/image" Target="../media/image28.e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5.emf"/><Relationship Id="rId17" Type="http://schemas.openxmlformats.org/officeDocument/2006/relationships/oleObject" Target="../embeddings/oleObject26.bin"/><Relationship Id="rId2" Type="http://schemas.openxmlformats.org/officeDocument/2006/relationships/slideLayout" Target="../slideLayouts/slideLayout7.xml"/><Relationship Id="rId16" Type="http://schemas.openxmlformats.org/officeDocument/2006/relationships/image" Target="../media/image27.emf"/><Relationship Id="rId1" Type="http://schemas.openxmlformats.org/officeDocument/2006/relationships/vmlDrawing" Target="../drawings/vmlDrawing5.vml"/><Relationship Id="rId6" Type="http://schemas.openxmlformats.org/officeDocument/2006/relationships/image" Target="../media/image22.e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22.bin"/><Relationship Id="rId1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oleObject" Target="../embeddings/oleObject28.bin"/><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emf"/><Relationship Id="rId5" Type="http://schemas.openxmlformats.org/officeDocument/2006/relationships/oleObject" Target="../embeddings/oleObject30.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6.emf"/><Relationship Id="rId5" Type="http://schemas.openxmlformats.org/officeDocument/2006/relationships/oleObject" Target="../embeddings/oleObject34.bin"/><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9.emf"/><Relationship Id="rId5" Type="http://schemas.openxmlformats.org/officeDocument/2006/relationships/oleObject" Target="../embeddings/oleObject37.bin"/><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8.emf"/><Relationship Id="rId2" Type="http://schemas.openxmlformats.org/officeDocument/2006/relationships/slideLayout" Target="../slideLayouts/slideLayout7.xml"/><Relationship Id="rId16" Type="http://schemas.openxmlformats.org/officeDocument/2006/relationships/image" Target="../media/image20.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5.bin"/><Relationship Id="rId14" Type="http://schemas.openxmlformats.org/officeDocument/2006/relationships/image" Target="../media/image1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 name="Rectangle 10">
            <a:extLst>
              <a:ext uri="{FF2B5EF4-FFF2-40B4-BE49-F238E27FC236}">
                <a16:creationId xmlns:a16="http://schemas.microsoft.com/office/drawing/2014/main" id="{B63B6C0C-65BB-4F38-9C8A-0892266F8B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2">
            <a:extLst>
              <a:ext uri="{FF2B5EF4-FFF2-40B4-BE49-F238E27FC236}">
                <a16:creationId xmlns:a16="http://schemas.microsoft.com/office/drawing/2014/main" id="{09D77137-01B7-45E4-AA14-CD9E779B443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7353CEB1-6A2F-48D9-996A-409AB09AECEA}"/>
              </a:ext>
            </a:extLst>
          </p:cNvPr>
          <p:cNvSpPr/>
          <p:nvPr/>
        </p:nvSpPr>
        <p:spPr>
          <a:xfrm>
            <a:off x="913774" y="1365957"/>
            <a:ext cx="10364452" cy="4041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8000" cap="all" spc="200" dirty="0">
                <a:solidFill>
                  <a:schemeClr val="tx1"/>
                </a:solidFill>
                <a:latin typeface="Times New Roman" panose="02020603050405020304" pitchFamily="18" charset="0"/>
                <a:ea typeface="+mj-ea"/>
                <a:cs typeface="Times New Roman" panose="02020603050405020304" pitchFamily="18" charset="0"/>
              </a:rPr>
              <a:t>KHỞI ĐỘNG</a:t>
            </a:r>
          </a:p>
        </p:txBody>
      </p:sp>
    </p:spTree>
    <p:extLst>
      <p:ext uri="{BB962C8B-B14F-4D97-AF65-F5344CB8AC3E}">
        <p14:creationId xmlns:p14="http://schemas.microsoft.com/office/powerpoint/2010/main" val="5445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4418632" y="152565"/>
            <a:ext cx="1563715"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ĐÁP ÁN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C75E0A6-71E5-4C90-828C-E7620A70B9B7}"/>
              </a:ext>
            </a:extLst>
          </p:cNvPr>
          <p:cNvGrpSpPr/>
          <p:nvPr/>
        </p:nvGrpSpPr>
        <p:grpSpPr>
          <a:xfrm>
            <a:off x="301249" y="439360"/>
            <a:ext cx="11990522" cy="7409721"/>
            <a:chOff x="301249" y="439360"/>
            <a:chExt cx="11990522" cy="7409721"/>
          </a:xfrm>
        </p:grpSpPr>
        <p:sp>
          <p:nvSpPr>
            <p:cNvPr id="16" name="TextBox 15">
              <a:extLst>
                <a:ext uri="{FF2B5EF4-FFF2-40B4-BE49-F238E27FC236}">
                  <a16:creationId xmlns:a16="http://schemas.microsoft.com/office/drawing/2014/main" id="{D983708D-7B30-4ECB-BA46-369B0B08D701}"/>
                </a:ext>
              </a:extLst>
            </p:cNvPr>
            <p:cNvSpPr txBox="1"/>
            <p:nvPr/>
          </p:nvSpPr>
          <p:spPr>
            <a:xfrm>
              <a:off x="301249" y="439360"/>
              <a:ext cx="11990522" cy="7409721"/>
            </a:xfrm>
            <a:prstGeom prst="rect">
              <a:avLst/>
            </a:prstGeom>
            <a:noFill/>
          </p:spPr>
          <p:txBody>
            <a:bodyPr wrap="square">
              <a:spAutoFit/>
            </a:bodyPr>
            <a:lstStyle/>
            <a:p>
              <a:pPr algn="just">
                <a:lnSpc>
                  <a:spcPct val="130000"/>
                </a:lnSpc>
              </a:pPr>
              <a:r>
                <a:rPr lang="en-US" sz="2100" b="1" dirty="0">
                  <a:effectLst/>
                  <a:latin typeface="Times New Roman" panose="02020603050405020304" pitchFamily="18" charset="0"/>
                  <a:ea typeface="Times New Roman" panose="02020603050405020304" pitchFamily="18" charset="0"/>
                </a:rPr>
                <a:t>1. </a:t>
              </a:r>
              <a:r>
                <a:rPr lang="en-US" sz="2100" dirty="0" err="1">
                  <a:effectLst/>
                  <a:latin typeface="Times New Roman" panose="02020603050405020304" pitchFamily="18" charset="0"/>
                  <a:ea typeface="Times New Roman" panose="02020603050405020304" pitchFamily="18" charset="0"/>
                </a:rPr>
                <a:t>Biến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thiên</a:t>
              </a:r>
              <a:r>
                <a:rPr lang="en-US" sz="2100" dirty="0">
                  <a:effectLst/>
                  <a:latin typeface="Times New Roman" panose="02020603050405020304" pitchFamily="18" charset="0"/>
                  <a:ea typeface="Times New Roman" panose="02020603050405020304" pitchFamily="18" charset="0"/>
                </a:rPr>
                <a:t> enthalpy </a:t>
              </a:r>
              <a:r>
                <a:rPr lang="en-US" sz="2100" dirty="0" err="1">
                  <a:effectLst/>
                  <a:latin typeface="Times New Roman" panose="02020603050405020304" pitchFamily="18" charset="0"/>
                  <a:ea typeface="Times New Roman" panose="02020603050405020304" pitchFamily="18" charset="0"/>
                </a:rPr>
                <a:t>của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phản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ứng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đốt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cháy</a:t>
              </a:r>
              <a:r>
                <a:rPr lang="en-US" sz="2100" dirty="0">
                  <a:effectLst/>
                  <a:latin typeface="Times New Roman" panose="02020603050405020304" pitchFamily="18" charset="0"/>
                  <a:ea typeface="Times New Roman" panose="02020603050405020304" pitchFamily="18" charset="0"/>
                </a:rPr>
                <a:t>:</a:t>
              </a:r>
              <a:endParaRPr lang="vi-VN" sz="21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1 mol ethanol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tạo thành của các chất) </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 x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–393,50) + 3 x (–241,826) – (–277,63) = – 1234,848 (kJ/mol)</a:t>
              </a:r>
            </a:p>
            <a:p>
              <a:pPr algn="just">
                <a:lnSpc>
                  <a:spcPct val="130000"/>
                </a:lnSpc>
              </a:pP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1 mol propane; 1 mol butane (tính theo năng lượng liên kết (E</a:t>
              </a:r>
              <a:r>
                <a:rPr lang="pt-BR" sz="2100" spc="-10" baseline="-25000" dirty="0">
                  <a:effectLst/>
                  <a:latin typeface="Times New Roman" panose="02020603050405020304" pitchFamily="18" charset="0"/>
                  <a:ea typeface="Calibri" panose="020F0502020204030204" pitchFamily="34" charset="0"/>
                  <a:cs typeface="Times New Roman" panose="02020603050405020304" pitchFamily="18" charset="0"/>
                </a:rPr>
                <a:t>b</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[(8 x 413 + 2 x 347) + (5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[(6 x 745) + (8 x 467)] =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1718 (kJ/mol)</a:t>
              </a: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[(10 x 413 + 3 x 347) + (6,5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[(8 x 745) + (10 x 467)] </a:t>
              </a: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2222 (kJ/mol)</a:t>
              </a:r>
            </a:p>
            <a:p>
              <a:pPr>
                <a:lnSpc>
                  <a:spcPct val="107000"/>
                </a:lnSpc>
                <a:spcAft>
                  <a:spcPts val="800"/>
                </a:spcAft>
              </a:pP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1 mol khí gas:</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0,4 x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1718) + 0,6 x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2222) =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2020,4 (kJ/mol)</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err="1">
                  <a:effectLst/>
                  <a:latin typeface="Times New Roman" panose="02020603050405020304" pitchFamily="18" charset="0"/>
                  <a:ea typeface="Calibri" panose="020F0502020204030204" pitchFamily="34" charset="0"/>
                </a:rPr>
                <a:t>Giá</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trị</a:t>
              </a:r>
              <a:r>
                <a:rPr lang="en-US" sz="2100" dirty="0">
                  <a:effectLst/>
                  <a:latin typeface="Times New Roman" panose="02020603050405020304" pitchFamily="18" charset="0"/>
                  <a:ea typeface="Calibri" panose="020F0502020204030204" pitchFamily="34" charset="0"/>
                </a:rPr>
                <a:t>                      &lt;0 </a:t>
              </a:r>
              <a:r>
                <a:rPr lang="en-US" sz="2100" dirty="0" err="1">
                  <a:effectLst/>
                  <a:latin typeface="Times New Roman" panose="02020603050405020304" pitchFamily="18" charset="0"/>
                  <a:ea typeface="Calibri" panose="020F0502020204030204" pitchFamily="34" charset="0"/>
                </a:rPr>
                <a:t>nên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đều</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là</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tỏa</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nhiệt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trong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đó</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đốt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cháy</a:t>
              </a:r>
              <a:r>
                <a:rPr lang="en-US" sz="2100" dirty="0">
                  <a:effectLst/>
                  <a:latin typeface="Times New Roman" panose="02020603050405020304" pitchFamily="18" charset="0"/>
                  <a:ea typeface="Calibri" panose="020F0502020204030204" pitchFamily="34" charset="0"/>
                </a:rPr>
                <a:t> gas </a:t>
              </a:r>
              <a:r>
                <a:rPr lang="en-US" sz="2100" dirty="0" err="1">
                  <a:effectLst/>
                  <a:latin typeface="Times New Roman" panose="02020603050405020304" pitchFamily="18" charset="0"/>
                  <a:ea typeface="Calibri" panose="020F0502020204030204" pitchFamily="34" charset="0"/>
                </a:rPr>
                <a:t>xảy</a:t>
              </a:r>
              <a:r>
                <a:rPr lang="en-US" sz="2100" dirty="0">
                  <a:effectLst/>
                  <a:latin typeface="Times New Roman" panose="02020603050405020304" pitchFamily="18" charset="0"/>
                  <a:ea typeface="Calibri" panose="020F0502020204030204" pitchFamily="34" charset="0"/>
                </a:rPr>
                <a:t> ra </a:t>
              </a:r>
              <a:r>
                <a:rPr lang="en-US" sz="2100" dirty="0" err="1">
                  <a:effectLst/>
                  <a:latin typeface="Times New Roman" panose="02020603050405020304" pitchFamily="18" charset="0"/>
                  <a:ea typeface="Calibri" panose="020F0502020204030204" pitchFamily="34" charset="0"/>
                </a:rPr>
                <a:t>mãnh</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hơn</a:t>
              </a:r>
              <a:r>
                <a:rPr lang="en-US" sz="2100" dirty="0">
                  <a:effectLst/>
                  <a:latin typeface="Times New Roman" panose="02020603050405020304" pitchFamily="18" charset="0"/>
                  <a:ea typeface="Calibri" panose="020F0502020204030204" pitchFamily="34" charset="0"/>
                </a:rPr>
                <a:t>.</a:t>
              </a:r>
            </a:p>
            <a:p>
              <a:pPr>
                <a:lnSpc>
                  <a:spcPct val="107000"/>
                </a:lnSpc>
                <a:spcAft>
                  <a:spcPts val="800"/>
                </a:spcAft>
              </a:pP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 mol octane; 1 mol methane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(tính theo năng lượng liên kết (E</a:t>
              </a:r>
              <a:r>
                <a:rPr lang="pt-BR" sz="2100" spc="-10" baseline="-25000" dirty="0">
                  <a:effectLst/>
                  <a:latin typeface="Times New Roman" panose="02020603050405020304" pitchFamily="18" charset="0"/>
                  <a:ea typeface="Calibri" panose="020F0502020204030204" pitchFamily="34" charset="0"/>
                  <a:cs typeface="Times New Roman" panose="02020603050405020304" pitchFamily="18" charset="0"/>
                </a:rPr>
                <a:t>b</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[(18 x 413 + 7 x 347) + (12,5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[(16 x 745) + (18 x 467)] </a:t>
              </a: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4238 (kJ/mol)</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[(4 x 413) + (2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 x 745) + (4 x 467)] =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710 (kJ/mol)</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err="1">
                  <a:effectLst/>
                  <a:latin typeface="Times New Roman" panose="02020603050405020304" pitchFamily="18" charset="0"/>
                  <a:ea typeface="Calibri" panose="020F0502020204030204" pitchFamily="34" charset="0"/>
                </a:rPr>
                <a:t>Giá</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trị</a:t>
              </a:r>
              <a:r>
                <a:rPr lang="en-US" sz="2100" dirty="0">
                  <a:effectLst/>
                  <a:latin typeface="Times New Roman" panose="02020603050405020304" pitchFamily="18" charset="0"/>
                  <a:ea typeface="Calibri" panose="020F0502020204030204" pitchFamily="34" charset="0"/>
                </a:rPr>
                <a:t>                       &lt;0 </a:t>
              </a:r>
              <a:r>
                <a:rPr lang="en-US" sz="2100" dirty="0" err="1">
                  <a:effectLst/>
                  <a:latin typeface="Times New Roman" panose="02020603050405020304" pitchFamily="18" charset="0"/>
                  <a:ea typeface="Calibri" panose="020F0502020204030204" pitchFamily="34" charset="0"/>
                </a:rPr>
                <a:t>nên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đều</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là</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tỏa</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nhiệt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trong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đó</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đốt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cháy</a:t>
              </a:r>
              <a:r>
                <a:rPr lang="en-US" sz="2100" dirty="0">
                  <a:effectLst/>
                  <a:latin typeface="Times New Roman" panose="02020603050405020304" pitchFamily="18" charset="0"/>
                  <a:ea typeface="Calibri" panose="020F0502020204030204" pitchFamily="34" charset="0"/>
                </a:rPr>
                <a:t> octane </a:t>
              </a:r>
              <a:r>
                <a:rPr lang="en-US" sz="2100" dirty="0" err="1">
                  <a:effectLst/>
                  <a:latin typeface="Times New Roman" panose="02020603050405020304" pitchFamily="18" charset="0"/>
                  <a:ea typeface="Calibri" panose="020F0502020204030204" pitchFamily="34" charset="0"/>
                </a:rPr>
                <a:t>xảy</a:t>
              </a:r>
              <a:r>
                <a:rPr lang="en-US" sz="2100" dirty="0">
                  <a:effectLst/>
                  <a:latin typeface="Times New Roman" panose="02020603050405020304" pitchFamily="18" charset="0"/>
                  <a:ea typeface="Calibri" panose="020F0502020204030204" pitchFamily="34" charset="0"/>
                </a:rPr>
                <a:t> ra </a:t>
              </a:r>
              <a:r>
                <a:rPr lang="en-US" sz="2100" dirty="0" err="1">
                  <a:effectLst/>
                  <a:latin typeface="Times New Roman" panose="02020603050405020304" pitchFamily="18" charset="0"/>
                  <a:ea typeface="Calibri" panose="020F0502020204030204" pitchFamily="34" charset="0"/>
                </a:rPr>
                <a:t>mãnh</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hơn</a:t>
              </a:r>
              <a:r>
                <a:rPr lang="en-US" sz="2100" dirty="0">
                  <a:effectLst/>
                  <a:latin typeface="Times New Roman" panose="02020603050405020304" pitchFamily="18" charset="0"/>
                  <a:ea typeface="Calibri" panose="020F0502020204030204" pitchFamily="34" charset="0"/>
                </a:rPr>
                <a:t>.</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8DD5CBEE-8A3C-46BD-BD86-25CD2EE758A7}"/>
                </a:ext>
              </a:extLst>
            </p:cNvPr>
            <p:cNvGraphicFramePr>
              <a:graphicFrameLocks noChangeAspect="1"/>
            </p:cNvGraphicFramePr>
            <p:nvPr>
              <p:extLst>
                <p:ext uri="{D42A27DB-BD31-4B8C-83A1-F6EECF244321}">
                  <p14:modId xmlns:p14="http://schemas.microsoft.com/office/powerpoint/2010/main" val="286057534"/>
                </p:ext>
              </p:extLst>
            </p:nvPr>
          </p:nvGraphicFramePr>
          <p:xfrm>
            <a:off x="301249" y="1319939"/>
            <a:ext cx="2054261" cy="560253"/>
          </p:xfrm>
          <a:graphic>
            <a:graphicData uri="http://schemas.openxmlformats.org/presentationml/2006/ole">
              <mc:AlternateContent xmlns:mc="http://schemas.openxmlformats.org/markup-compatibility/2006">
                <mc:Choice xmlns:v="urn:schemas-microsoft-com:vml" Requires="v">
                  <p:oleObj spid="_x0000_s5138" name="Equation" r:id="rId3" imgW="942720" imgH="257013" progId="Equation.DSMT4">
                    <p:embed/>
                  </p:oleObj>
                </mc:Choice>
                <mc:Fallback>
                  <p:oleObj name="Equation" r:id="rId3" imgW="942720" imgH="257013" progId="Equation.DSMT4">
                    <p:embed/>
                    <p:pic>
                      <p:nvPicPr>
                        <p:cNvPr id="0" name=""/>
                        <p:cNvPicPr/>
                        <p:nvPr/>
                      </p:nvPicPr>
                      <p:blipFill>
                        <a:blip r:embed="rId4"/>
                        <a:stretch>
                          <a:fillRect/>
                        </a:stretch>
                      </p:blipFill>
                      <p:spPr>
                        <a:xfrm>
                          <a:off x="301249" y="1319939"/>
                          <a:ext cx="2054261" cy="56025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148BFED-A7D6-4E8C-A1D9-E6BC693B08B2}"/>
                </a:ext>
              </a:extLst>
            </p:cNvPr>
            <p:cNvGraphicFramePr>
              <a:graphicFrameLocks noChangeAspect="1"/>
            </p:cNvGraphicFramePr>
            <p:nvPr>
              <p:extLst>
                <p:ext uri="{D42A27DB-BD31-4B8C-83A1-F6EECF244321}">
                  <p14:modId xmlns:p14="http://schemas.microsoft.com/office/powerpoint/2010/main" val="1026582600"/>
                </p:ext>
              </p:extLst>
            </p:nvPr>
          </p:nvGraphicFramePr>
          <p:xfrm>
            <a:off x="636947" y="2159291"/>
            <a:ext cx="2137261" cy="560253"/>
          </p:xfrm>
          <a:graphic>
            <a:graphicData uri="http://schemas.openxmlformats.org/presentationml/2006/ole">
              <mc:AlternateContent xmlns:mc="http://schemas.openxmlformats.org/markup-compatibility/2006">
                <mc:Choice xmlns:v="urn:schemas-microsoft-com:vml" Requires="v">
                  <p:oleObj spid="_x0000_s5139" name="Equation" r:id="rId5" imgW="980875" imgH="257013" progId="Equation.DSMT4">
                    <p:embed/>
                  </p:oleObj>
                </mc:Choice>
                <mc:Fallback>
                  <p:oleObj name="Equation" r:id="rId5" imgW="980875" imgH="257013" progId="Equation.DSMT4">
                    <p:embed/>
                    <p:pic>
                      <p:nvPicPr>
                        <p:cNvPr id="0" name=""/>
                        <p:cNvPicPr/>
                        <p:nvPr/>
                      </p:nvPicPr>
                      <p:blipFill>
                        <a:blip r:embed="rId6"/>
                        <a:stretch>
                          <a:fillRect/>
                        </a:stretch>
                      </p:blipFill>
                      <p:spPr>
                        <a:xfrm>
                          <a:off x="636947" y="2159291"/>
                          <a:ext cx="2137261" cy="56025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00C483B-7724-4CBB-A4FC-5AC81F3D1E44}"/>
                </a:ext>
              </a:extLst>
            </p:cNvPr>
            <p:cNvGraphicFramePr>
              <a:graphicFrameLocks noChangeAspect="1"/>
            </p:cNvGraphicFramePr>
            <p:nvPr>
              <p:extLst>
                <p:ext uri="{D42A27DB-BD31-4B8C-83A1-F6EECF244321}">
                  <p14:modId xmlns:p14="http://schemas.microsoft.com/office/powerpoint/2010/main" val="3061239759"/>
                </p:ext>
              </p:extLst>
            </p:nvPr>
          </p:nvGraphicFramePr>
          <p:xfrm>
            <a:off x="804143" y="2612757"/>
            <a:ext cx="1734683" cy="498260"/>
          </p:xfrm>
          <a:graphic>
            <a:graphicData uri="http://schemas.openxmlformats.org/presentationml/2006/ole">
              <mc:AlternateContent xmlns:mc="http://schemas.openxmlformats.org/markup-compatibility/2006">
                <mc:Choice xmlns:v="urn:schemas-microsoft-com:vml" Requires="v">
                  <p:oleObj spid="_x0000_s5140" name="Equation" r:id="rId7" imgW="895206" imgH="257013" progId="Equation.DSMT4">
                    <p:embed/>
                  </p:oleObj>
                </mc:Choice>
                <mc:Fallback>
                  <p:oleObj name="Equation" r:id="rId7" imgW="895206" imgH="257013" progId="Equation.DSMT4">
                    <p:embed/>
                    <p:pic>
                      <p:nvPicPr>
                        <p:cNvPr id="0" name=""/>
                        <p:cNvPicPr/>
                        <p:nvPr/>
                      </p:nvPicPr>
                      <p:blipFill>
                        <a:blip r:embed="rId8"/>
                        <a:stretch>
                          <a:fillRect/>
                        </a:stretch>
                      </p:blipFill>
                      <p:spPr>
                        <a:xfrm>
                          <a:off x="804143" y="2612757"/>
                          <a:ext cx="1734683" cy="4982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5E277A3-8365-4F45-81BF-AF54E4A90DA2}"/>
                </a:ext>
              </a:extLst>
            </p:cNvPr>
            <p:cNvGraphicFramePr>
              <a:graphicFrameLocks noChangeAspect="1"/>
            </p:cNvGraphicFramePr>
            <p:nvPr>
              <p:extLst>
                <p:ext uri="{D42A27DB-BD31-4B8C-83A1-F6EECF244321}">
                  <p14:modId xmlns:p14="http://schemas.microsoft.com/office/powerpoint/2010/main" val="325059389"/>
                </p:ext>
              </p:extLst>
            </p:nvPr>
          </p:nvGraphicFramePr>
          <p:xfrm>
            <a:off x="339591" y="3376294"/>
            <a:ext cx="1598358" cy="513758"/>
          </p:xfrm>
          <a:graphic>
            <a:graphicData uri="http://schemas.openxmlformats.org/presentationml/2006/ole">
              <mc:AlternateContent xmlns:mc="http://schemas.openxmlformats.org/markup-compatibility/2006">
                <mc:Choice xmlns:v="urn:schemas-microsoft-com:vml" Requires="v">
                  <p:oleObj spid="_x0000_s5141" name="Equation" r:id="rId9" imgW="800178" imgH="257013" progId="Equation.DSMT4">
                    <p:embed/>
                  </p:oleObj>
                </mc:Choice>
                <mc:Fallback>
                  <p:oleObj name="Equation" r:id="rId9" imgW="800178" imgH="257013" progId="Equation.DSMT4">
                    <p:embed/>
                    <p:pic>
                      <p:nvPicPr>
                        <p:cNvPr id="0" name=""/>
                        <p:cNvPicPr/>
                        <p:nvPr/>
                      </p:nvPicPr>
                      <p:blipFill>
                        <a:blip r:embed="rId10"/>
                        <a:stretch>
                          <a:fillRect/>
                        </a:stretch>
                      </p:blipFill>
                      <p:spPr>
                        <a:xfrm>
                          <a:off x="339591" y="3376294"/>
                          <a:ext cx="1598358" cy="51375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F8DED97-1B24-477E-9A97-A6F0B873D267}"/>
                </a:ext>
              </a:extLst>
            </p:cNvPr>
            <p:cNvGraphicFramePr>
              <a:graphicFrameLocks noChangeAspect="1"/>
            </p:cNvGraphicFramePr>
            <p:nvPr>
              <p:extLst>
                <p:ext uri="{D42A27DB-BD31-4B8C-83A1-F6EECF244321}">
                  <p14:modId xmlns:p14="http://schemas.microsoft.com/office/powerpoint/2010/main" val="232414538"/>
                </p:ext>
              </p:extLst>
            </p:nvPr>
          </p:nvGraphicFramePr>
          <p:xfrm>
            <a:off x="1427929" y="3793244"/>
            <a:ext cx="1048923" cy="513758"/>
          </p:xfrm>
          <a:graphic>
            <a:graphicData uri="http://schemas.openxmlformats.org/presentationml/2006/ole">
              <mc:AlternateContent xmlns:mc="http://schemas.openxmlformats.org/markup-compatibility/2006">
                <mc:Choice xmlns:v="urn:schemas-microsoft-com:vml" Requires="v">
                  <p:oleObj spid="_x0000_s5142" name="Equation" r:id="rId11" imgW="466501" imgH="228576" progId="Equation.DSMT4">
                    <p:embed/>
                  </p:oleObj>
                </mc:Choice>
                <mc:Fallback>
                  <p:oleObj name="Equation" r:id="rId11" imgW="466501" imgH="228576" progId="Equation.DSMT4">
                    <p:embed/>
                    <p:pic>
                      <p:nvPicPr>
                        <p:cNvPr id="0" name=""/>
                        <p:cNvPicPr/>
                        <p:nvPr/>
                      </p:nvPicPr>
                      <p:blipFill>
                        <a:blip r:embed="rId12"/>
                        <a:stretch>
                          <a:fillRect/>
                        </a:stretch>
                      </p:blipFill>
                      <p:spPr>
                        <a:xfrm>
                          <a:off x="1427929" y="3793244"/>
                          <a:ext cx="1048923" cy="51375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0FC8251-A43F-4DFC-AAA3-1C3F64BBDCA5}"/>
                </a:ext>
              </a:extLst>
            </p:cNvPr>
            <p:cNvGraphicFramePr>
              <a:graphicFrameLocks noChangeAspect="1"/>
            </p:cNvGraphicFramePr>
            <p:nvPr>
              <p:extLst>
                <p:ext uri="{D42A27DB-BD31-4B8C-83A1-F6EECF244321}">
                  <p14:modId xmlns:p14="http://schemas.microsoft.com/office/powerpoint/2010/main" val="3485922393"/>
                </p:ext>
              </p:extLst>
            </p:nvPr>
          </p:nvGraphicFramePr>
          <p:xfrm>
            <a:off x="339591" y="4775899"/>
            <a:ext cx="1734683" cy="498260"/>
          </p:xfrm>
          <a:graphic>
            <a:graphicData uri="http://schemas.openxmlformats.org/presentationml/2006/ole">
              <mc:AlternateContent xmlns:mc="http://schemas.openxmlformats.org/markup-compatibility/2006">
                <mc:Choice xmlns:v="urn:schemas-microsoft-com:vml" Requires="v">
                  <p:oleObj spid="_x0000_s5143" name="Equation" r:id="rId13" imgW="895206" imgH="257013" progId="Equation.DSMT4">
                    <p:embed/>
                  </p:oleObj>
                </mc:Choice>
                <mc:Fallback>
                  <p:oleObj name="Equation" r:id="rId13" imgW="895206" imgH="257013" progId="Equation.DSMT4">
                    <p:embed/>
                    <p:pic>
                      <p:nvPicPr>
                        <p:cNvPr id="0" name=""/>
                        <p:cNvPicPr/>
                        <p:nvPr/>
                      </p:nvPicPr>
                      <p:blipFill>
                        <a:blip r:embed="rId14"/>
                        <a:stretch>
                          <a:fillRect/>
                        </a:stretch>
                      </p:blipFill>
                      <p:spPr>
                        <a:xfrm>
                          <a:off x="339591" y="4775899"/>
                          <a:ext cx="1734683" cy="49826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0F99D80-292C-446D-8617-26069F2D3271}"/>
                </a:ext>
              </a:extLst>
            </p:cNvPr>
            <p:cNvGraphicFramePr>
              <a:graphicFrameLocks noChangeAspect="1"/>
            </p:cNvGraphicFramePr>
            <p:nvPr>
              <p:extLst>
                <p:ext uri="{D42A27DB-BD31-4B8C-83A1-F6EECF244321}">
                  <p14:modId xmlns:p14="http://schemas.microsoft.com/office/powerpoint/2010/main" val="2916658602"/>
                </p:ext>
              </p:extLst>
            </p:nvPr>
          </p:nvGraphicFramePr>
          <p:xfrm>
            <a:off x="636947" y="5219744"/>
            <a:ext cx="1901879" cy="508423"/>
          </p:xfrm>
          <a:graphic>
            <a:graphicData uri="http://schemas.openxmlformats.org/presentationml/2006/ole">
              <mc:AlternateContent xmlns:mc="http://schemas.openxmlformats.org/markup-compatibility/2006">
                <mc:Choice xmlns:v="urn:schemas-microsoft-com:vml" Requires="v">
                  <p:oleObj spid="_x0000_s5144" name="Equation" r:id="rId15" imgW="961798" imgH="257013" progId="Equation.DSMT4">
                    <p:embed/>
                  </p:oleObj>
                </mc:Choice>
                <mc:Fallback>
                  <p:oleObj name="Equation" r:id="rId15" imgW="961798" imgH="257013" progId="Equation.DSMT4">
                    <p:embed/>
                    <p:pic>
                      <p:nvPicPr>
                        <p:cNvPr id="0" name=""/>
                        <p:cNvPicPr/>
                        <p:nvPr/>
                      </p:nvPicPr>
                      <p:blipFill>
                        <a:blip r:embed="rId16"/>
                        <a:stretch>
                          <a:fillRect/>
                        </a:stretch>
                      </p:blipFill>
                      <p:spPr>
                        <a:xfrm>
                          <a:off x="636947" y="5219744"/>
                          <a:ext cx="1901879" cy="50842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7F1FE114-0C2F-4AF1-9895-8CAB8ACDFB85}"/>
                </a:ext>
              </a:extLst>
            </p:cNvPr>
            <p:cNvGraphicFramePr>
              <a:graphicFrameLocks noChangeAspect="1"/>
            </p:cNvGraphicFramePr>
            <p:nvPr>
              <p:extLst>
                <p:ext uri="{D42A27DB-BD31-4B8C-83A1-F6EECF244321}">
                  <p14:modId xmlns:p14="http://schemas.microsoft.com/office/powerpoint/2010/main" val="1912876958"/>
                </p:ext>
              </p:extLst>
            </p:nvPr>
          </p:nvGraphicFramePr>
          <p:xfrm>
            <a:off x="1485852" y="5728167"/>
            <a:ext cx="904193" cy="442870"/>
          </p:xfrm>
          <a:graphic>
            <a:graphicData uri="http://schemas.openxmlformats.org/presentationml/2006/ole">
              <mc:AlternateContent xmlns:mc="http://schemas.openxmlformats.org/markup-compatibility/2006">
                <mc:Choice xmlns:v="urn:schemas-microsoft-com:vml" Requires="v">
                  <p:oleObj spid="_x0000_s5145" name="Equation" r:id="rId17" imgW="466501" imgH="228576" progId="Equation.DSMT4">
                    <p:embed/>
                  </p:oleObj>
                </mc:Choice>
                <mc:Fallback>
                  <p:oleObj name="Equation" r:id="rId17" imgW="466501" imgH="228576" progId="Equation.DSMT4">
                    <p:embed/>
                    <p:pic>
                      <p:nvPicPr>
                        <p:cNvPr id="0" name=""/>
                        <p:cNvPicPr/>
                        <p:nvPr/>
                      </p:nvPicPr>
                      <p:blipFill>
                        <a:blip r:embed="rId18"/>
                        <a:stretch>
                          <a:fillRect/>
                        </a:stretch>
                      </p:blipFill>
                      <p:spPr>
                        <a:xfrm>
                          <a:off x="1485852" y="5728167"/>
                          <a:ext cx="904193" cy="442870"/>
                        </a:xfrm>
                        <a:prstGeom prst="rect">
                          <a:avLst/>
                        </a:prstGeom>
                      </p:spPr>
                    </p:pic>
                  </p:oleObj>
                </mc:Fallback>
              </mc:AlternateContent>
            </a:graphicData>
          </a:graphic>
        </p:graphicFrame>
      </p:grpSp>
    </p:spTree>
    <p:extLst>
      <p:ext uri="{BB962C8B-B14F-4D97-AF65-F5344CB8AC3E}">
        <p14:creationId xmlns:p14="http://schemas.microsoft.com/office/powerpoint/2010/main" val="253650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F6A7EB-B85C-44C0-AD5D-09D9D78E6DFE}"/>
              </a:ext>
            </a:extLst>
          </p:cNvPr>
          <p:cNvSpPr/>
          <p:nvPr/>
        </p:nvSpPr>
        <p:spPr>
          <a:xfrm>
            <a:off x="0" y="659"/>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BIẾN THIÊN ENTHALPY (          ) CỦA MỘT SỐ PHẢN ỨNG CHÁY, NỔ</a:t>
            </a:r>
            <a:endParaRPr lang="vi-VN" sz="2800" dirty="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C3FCFDAE-51FF-4A3D-959F-8353FEC71F41}"/>
              </a:ext>
            </a:extLst>
          </p:cNvPr>
          <p:cNvGraphicFramePr>
            <a:graphicFrameLocks noChangeAspect="1"/>
          </p:cNvGraphicFramePr>
          <p:nvPr>
            <p:extLst>
              <p:ext uri="{D42A27DB-BD31-4B8C-83A1-F6EECF244321}">
                <p14:modId xmlns:p14="http://schemas.microsoft.com/office/powerpoint/2010/main" val="1456489835"/>
              </p:ext>
            </p:extLst>
          </p:nvPr>
        </p:nvGraphicFramePr>
        <p:xfrm>
          <a:off x="4649707" y="294760"/>
          <a:ext cx="938213" cy="563563"/>
        </p:xfrm>
        <a:graphic>
          <a:graphicData uri="http://schemas.openxmlformats.org/presentationml/2006/ole">
            <mc:AlternateContent xmlns:mc="http://schemas.openxmlformats.org/markup-compatibility/2006">
              <mc:Choice xmlns:v="urn:schemas-microsoft-com:vml" Requires="v">
                <p:oleObj spid="_x0000_s6150" name="Equation" r:id="rId3" imgW="938805" imgH="563847" progId="Equation.DSMT4">
                  <p:embed/>
                </p:oleObj>
              </mc:Choice>
              <mc:Fallback>
                <p:oleObj name="Equation" r:id="rId3" imgW="938805" imgH="563847" progId="Equation.DSMT4">
                  <p:embed/>
                  <p:pic>
                    <p:nvPicPr>
                      <p:cNvPr id="0" name=""/>
                      <p:cNvPicPr/>
                      <p:nvPr/>
                    </p:nvPicPr>
                    <p:blipFill>
                      <a:blip r:embed="rId4"/>
                      <a:stretch>
                        <a:fillRect/>
                      </a:stretch>
                    </p:blipFill>
                    <p:spPr>
                      <a:xfrm>
                        <a:off x="4649707" y="294760"/>
                        <a:ext cx="938213" cy="563563"/>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40F20D2C-5199-4C40-8C75-EB060CBC3B1E}"/>
              </a:ext>
            </a:extLst>
          </p:cNvPr>
          <p:cNvGrpSpPr/>
          <p:nvPr/>
        </p:nvGrpSpPr>
        <p:grpSpPr>
          <a:xfrm>
            <a:off x="787830" y="1157719"/>
            <a:ext cx="10616339" cy="892552"/>
            <a:chOff x="787830" y="1157719"/>
            <a:chExt cx="10616339" cy="892552"/>
          </a:xfrm>
        </p:grpSpPr>
        <p:sp>
          <p:nvSpPr>
            <p:cNvPr id="4" name="TextBox 3">
              <a:extLst>
                <a:ext uri="{FF2B5EF4-FFF2-40B4-BE49-F238E27FC236}">
                  <a16:creationId xmlns:a16="http://schemas.microsoft.com/office/drawing/2014/main" id="{24A50854-449A-4A5D-8E68-51B44CEC753D}"/>
                </a:ext>
              </a:extLst>
            </p:cNvPr>
            <p:cNvSpPr txBox="1"/>
            <p:nvPr/>
          </p:nvSpPr>
          <p:spPr>
            <a:xfrm>
              <a:off x="787830" y="1157719"/>
              <a:ext cx="10616339" cy="892552"/>
            </a:xfrm>
            <a:prstGeom prst="rect">
              <a:avLst/>
            </a:prstGeom>
            <a:noFill/>
          </p:spPr>
          <p:txBody>
            <a:bodyPr wrap="square" rtlCol="0">
              <a:spAutoFit/>
            </a:bodyPr>
            <a:lstStyle/>
            <a:p>
              <a:r>
                <a:rPr lang="en-US" sz="2600" b="1" dirty="0"/>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nổ</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đoán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mãnh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nổ</a:t>
              </a:r>
              <a:r>
                <a:rPr lang="en-US" sz="2600" b="1" dirty="0">
                  <a:latin typeface="Times New Roman" panose="02020603050405020304" pitchFamily="18" charset="0"/>
                  <a:cs typeface="Times New Roman" panose="02020603050405020304" pitchFamily="18" charset="0"/>
                </a:rPr>
                <a:t> </a:t>
              </a:r>
              <a:endParaRPr lang="vi-VN" sz="2600" b="1" dirty="0"/>
            </a:p>
          </p:txBody>
        </p:sp>
        <p:graphicFrame>
          <p:nvGraphicFramePr>
            <p:cNvPr id="5" name="Object 4">
              <a:extLst>
                <a:ext uri="{FF2B5EF4-FFF2-40B4-BE49-F238E27FC236}">
                  <a16:creationId xmlns:a16="http://schemas.microsoft.com/office/drawing/2014/main" id="{0F3C1A4D-4160-4C9C-89E1-299905F8FDB2}"/>
                </a:ext>
              </a:extLst>
            </p:cNvPr>
            <p:cNvGraphicFramePr>
              <a:graphicFrameLocks noChangeAspect="1"/>
            </p:cNvGraphicFramePr>
            <p:nvPr>
              <p:extLst>
                <p:ext uri="{D42A27DB-BD31-4B8C-83A1-F6EECF244321}">
                  <p14:modId xmlns:p14="http://schemas.microsoft.com/office/powerpoint/2010/main" val="2381169387"/>
                </p:ext>
              </p:extLst>
            </p:nvPr>
          </p:nvGraphicFramePr>
          <p:xfrm>
            <a:off x="2805410" y="1232219"/>
            <a:ext cx="619716" cy="372249"/>
          </p:xfrm>
          <a:graphic>
            <a:graphicData uri="http://schemas.openxmlformats.org/presentationml/2006/ole">
              <mc:AlternateContent xmlns:mc="http://schemas.openxmlformats.org/markup-compatibility/2006">
                <mc:Choice xmlns:v="urn:schemas-microsoft-com:vml" Requires="v">
                  <p:oleObj spid="_x0000_s6151" name="Equation" r:id="rId5" imgW="938805" imgH="563847" progId="Equation.DSMT4">
                    <p:embed/>
                  </p:oleObj>
                </mc:Choice>
                <mc:Fallback>
                  <p:oleObj name="Equation" r:id="rId5" imgW="938805" imgH="563847" progId="Equation.DSMT4">
                    <p:embed/>
                    <p:pic>
                      <p:nvPicPr>
                        <p:cNvPr id="0" name=""/>
                        <p:cNvPicPr/>
                        <p:nvPr/>
                      </p:nvPicPr>
                      <p:blipFill>
                        <a:blip r:embed="rId6"/>
                        <a:stretch>
                          <a:fillRect/>
                        </a:stretch>
                      </p:blipFill>
                      <p:spPr>
                        <a:xfrm>
                          <a:off x="2805410" y="1232219"/>
                          <a:ext cx="619716" cy="372249"/>
                        </a:xfrm>
                        <a:prstGeom prst="rect">
                          <a:avLst/>
                        </a:prstGeom>
                      </p:spPr>
                    </p:pic>
                  </p:oleObj>
                </mc:Fallback>
              </mc:AlternateContent>
            </a:graphicData>
          </a:graphic>
        </p:graphicFrame>
      </p:grpSp>
      <p:sp>
        <p:nvSpPr>
          <p:cNvPr id="6" name="TextBox 5">
            <a:extLst>
              <a:ext uri="{FF2B5EF4-FFF2-40B4-BE49-F238E27FC236}">
                <a16:creationId xmlns:a16="http://schemas.microsoft.com/office/drawing/2014/main" id="{37A3F1B7-C465-452F-A48C-98AF21200F7B}"/>
              </a:ext>
            </a:extLst>
          </p:cNvPr>
          <p:cNvSpPr txBox="1"/>
          <p:nvPr/>
        </p:nvSpPr>
        <p:spPr>
          <a:xfrm>
            <a:off x="787830" y="2805338"/>
            <a:ext cx="10616339" cy="1751164"/>
          </a:xfrm>
          <a:prstGeom prst="rect">
            <a:avLst/>
          </a:prstGeom>
          <a:noFill/>
        </p:spPr>
        <p:txBody>
          <a:bodyPr wrap="square" rtlCol="0">
            <a:spAutoFit/>
          </a:bodyPr>
          <a:lstStyle/>
          <a:p>
            <a:r>
              <a:rPr lang="vi-VN" sz="2600" dirty="0">
                <a:sym typeface="Wingdings 2" panose="05020102010507070707" pitchFamily="18" charset="2"/>
              </a:rPr>
              <a:t></a:t>
            </a:r>
            <a:r>
              <a:rPr lang="en-US" sz="2600" dirty="0">
                <a:sym typeface="Wingdings 2" panose="05020102010507070707" pitchFamily="18" charset="2"/>
              </a:rPr>
              <a:t> </a:t>
            </a:r>
            <a:r>
              <a:rPr lang="en-US" sz="3600" dirty="0">
                <a:latin typeface="Times New Roman" panose="02020603050405020304" pitchFamily="18" charset="0"/>
                <a:cs typeface="Times New Roman" panose="02020603050405020304" pitchFamily="18" charset="0"/>
                <a:sym typeface="Wingdings 2" panose="05020102010507070707" pitchFamily="18" charset="2"/>
              </a:rPr>
              <a:t>Khi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xác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định</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được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biến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thiên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enthalpy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của</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phản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ứng</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cháy</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nổ</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có</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thể</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dự</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đoán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mức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độ</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mãnh</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liệt</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của</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phản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ứng</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cháy</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nổ</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đó</a:t>
            </a:r>
            <a:r>
              <a:rPr lang="en-US" sz="3600" dirty="0">
                <a:latin typeface="Times New Roman" panose="02020603050405020304" pitchFamily="18" charset="0"/>
                <a:cs typeface="Times New Roman" panose="02020603050405020304" pitchFamily="18" charset="0"/>
                <a:sym typeface="Wingdings 2" panose="05020102010507070707" pitchFamily="18" charset="2"/>
              </a:rPr>
              <a:t>.</a:t>
            </a:r>
            <a:endParaRPr lang="vi-VN" sz="3600" dirty="0"/>
          </a:p>
        </p:txBody>
      </p:sp>
    </p:spTree>
    <p:extLst>
      <p:ext uri="{BB962C8B-B14F-4D97-AF65-F5344CB8AC3E}">
        <p14:creationId xmlns:p14="http://schemas.microsoft.com/office/powerpoint/2010/main" val="20292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7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921072" y="216976"/>
            <a:ext cx="3502616"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THẢO LUẬN NHÓM</a:t>
            </a:r>
            <a:endParaRPr lang="vi-VN" sz="2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1714737-AE69-4AB0-8F55-F7DAF75696B6}"/>
              </a:ext>
            </a:extLst>
          </p:cNvPr>
          <p:cNvSpPr txBox="1"/>
          <p:nvPr/>
        </p:nvSpPr>
        <p:spPr>
          <a:xfrm>
            <a:off x="578603" y="1263202"/>
            <a:ext cx="11034793" cy="3821111"/>
          </a:xfrm>
          <a:prstGeom prst="rect">
            <a:avLst/>
          </a:prstGeom>
          <a:noFill/>
        </p:spPr>
        <p:txBody>
          <a:bodyPr wrap="square">
            <a:spAutoFit/>
          </a:bodyPr>
          <a:lstStyle/>
          <a:p>
            <a:pPr marL="20320" indent="-114300" algn="just">
              <a:lnSpc>
                <a:spcPct val="115000"/>
              </a:lnSpc>
              <a:spcAft>
                <a:spcPts val="300"/>
              </a:spcAft>
              <a:tabLst>
                <a:tab pos="290195" algn="l"/>
              </a:tabLst>
            </a:pPr>
            <a:r>
              <a:rPr lang="en-US" sz="2600" b="1" dirty="0">
                <a:solidFill>
                  <a:srgbClr val="000000"/>
                </a:solidFill>
                <a:effectLst/>
                <a:latin typeface="Times New Roman" panose="02020603050405020304" pitchFamily="18" charset="0"/>
                <a:ea typeface="Arial" panose="020B0604020202020204" pitchFamily="34" charset="0"/>
              </a:rPr>
              <a:t>3.</a:t>
            </a:r>
            <a:r>
              <a:rPr lang="en-US" sz="2600" dirty="0">
                <a:solidFill>
                  <a:srgbClr val="000000"/>
                </a:solidFill>
                <a:effectLst/>
                <a:latin typeface="Times New Roman" panose="02020603050405020304" pitchFamily="18" charset="0"/>
                <a:ea typeface="Arial" panose="020B0604020202020204" pitchFamily="34" charset="0"/>
              </a:rPr>
              <a:t> Ở </a:t>
            </a:r>
            <a:r>
              <a:rPr lang="en-US" sz="2600" dirty="0" err="1">
                <a:solidFill>
                  <a:srgbClr val="000000"/>
                </a:solidFill>
                <a:effectLst/>
                <a:latin typeface="Times New Roman" panose="02020603050405020304" pitchFamily="18" charset="0"/>
                <a:ea typeface="Arial" panose="020B0604020202020204" pitchFamily="34" charset="0"/>
              </a:rPr>
              <a:t>điều</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kiện</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thường</a:t>
            </a:r>
            <a:r>
              <a:rPr lang="en-US" sz="2600" dirty="0">
                <a:solidFill>
                  <a:srgbClr val="000000"/>
                </a:solidFill>
                <a:effectLst/>
                <a:latin typeface="Times New Roman" panose="02020603050405020304" pitchFamily="18" charset="0"/>
                <a:ea typeface="Arial" panose="020B0604020202020204" pitchFamily="34" charset="0"/>
              </a:rPr>
              <a:t> (298 K), oxygen </a:t>
            </a:r>
            <a:r>
              <a:rPr lang="en-US" sz="2600" dirty="0" err="1">
                <a:solidFill>
                  <a:srgbClr val="000000"/>
                </a:solidFill>
                <a:effectLst/>
                <a:latin typeface="Times New Roman" panose="02020603050405020304" pitchFamily="18" charset="0"/>
                <a:ea typeface="Arial" panose="020B0604020202020204" pitchFamily="34" charset="0"/>
              </a:rPr>
              <a:t>chiếm</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khoảng</a:t>
            </a:r>
            <a:r>
              <a:rPr lang="en-US" sz="2600" dirty="0">
                <a:solidFill>
                  <a:srgbClr val="000000"/>
                </a:solidFill>
                <a:effectLst/>
                <a:latin typeface="Times New Roman" panose="02020603050405020304" pitchFamily="18" charset="0"/>
                <a:ea typeface="Arial" panose="020B0604020202020204" pitchFamily="34" charset="0"/>
              </a:rPr>
              <a:t> 20,9% </a:t>
            </a:r>
            <a:r>
              <a:rPr lang="en-US" sz="2600" dirty="0" err="1">
                <a:solidFill>
                  <a:srgbClr val="000000"/>
                </a:solidFill>
                <a:effectLst/>
                <a:latin typeface="Times New Roman" panose="02020603050405020304" pitchFamily="18" charset="0"/>
                <a:ea typeface="Arial" panose="020B0604020202020204" pitchFamily="34" charset="0"/>
              </a:rPr>
              <a:t>theo</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thể</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tích</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trong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không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khí</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tương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đương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với</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áp</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suất</a:t>
            </a:r>
            <a:r>
              <a:rPr lang="en-US" sz="2600" dirty="0">
                <a:solidFill>
                  <a:srgbClr val="000000"/>
                </a:solidFill>
                <a:effectLst/>
                <a:latin typeface="Times New Roman" panose="02020603050405020304" pitchFamily="18" charset="0"/>
                <a:ea typeface="Arial" panose="020B0604020202020204" pitchFamily="34" charset="0"/>
              </a:rPr>
              <a:t> 0,209 atm. </a:t>
            </a:r>
            <a:r>
              <a:rPr lang="en-US" sz="2600" dirty="0" err="1">
                <a:solidFill>
                  <a:srgbClr val="000000"/>
                </a:solidFill>
                <a:effectLst/>
                <a:latin typeface="Times New Roman" panose="02020603050405020304" pitchFamily="18" charset="0"/>
                <a:ea typeface="Arial" panose="020B0604020202020204" pitchFamily="34" charset="0"/>
              </a:rPr>
              <a:t>Tính</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nồng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độ</a:t>
            </a:r>
            <a:r>
              <a:rPr lang="en-US" sz="2600" dirty="0">
                <a:solidFill>
                  <a:srgbClr val="000000"/>
                </a:solidFill>
                <a:effectLst/>
                <a:latin typeface="Times New Roman" panose="02020603050405020304" pitchFamily="18" charset="0"/>
                <a:ea typeface="Arial" panose="020B0604020202020204" pitchFamily="34" charset="0"/>
              </a:rPr>
              <a:t> mol/L </a:t>
            </a:r>
            <a:r>
              <a:rPr lang="en-US" sz="2600" dirty="0" err="1">
                <a:solidFill>
                  <a:srgbClr val="000000"/>
                </a:solidFill>
                <a:effectLst/>
                <a:latin typeface="Times New Roman" panose="02020603050405020304" pitchFamily="18" charset="0"/>
                <a:ea typeface="Arial" panose="020B0604020202020204" pitchFamily="34" charset="0"/>
              </a:rPr>
              <a:t>của</a:t>
            </a:r>
            <a:r>
              <a:rPr lang="en-US" sz="2600" dirty="0">
                <a:solidFill>
                  <a:srgbClr val="000000"/>
                </a:solidFill>
                <a:effectLst/>
                <a:latin typeface="Times New Roman" panose="02020603050405020304" pitchFamily="18" charset="0"/>
                <a:ea typeface="Arial" panose="020B0604020202020204" pitchFamily="34" charset="0"/>
              </a:rPr>
              <a:t> oxygen </a:t>
            </a:r>
            <a:r>
              <a:rPr lang="en-US" sz="2600" dirty="0" err="1">
                <a:solidFill>
                  <a:srgbClr val="000000"/>
                </a:solidFill>
                <a:effectLst/>
                <a:latin typeface="Times New Roman" panose="02020603050405020304" pitchFamily="18" charset="0"/>
                <a:ea typeface="Arial" panose="020B0604020202020204" pitchFamily="34" charset="0"/>
              </a:rPr>
              <a:t>trong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không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khí</a:t>
            </a:r>
            <a:r>
              <a:rPr lang="en-US" sz="2600" dirty="0">
                <a:solidFill>
                  <a:srgbClr val="000000"/>
                </a:solidFill>
                <a:effectLst/>
                <a:latin typeface="Times New Roman" panose="02020603050405020304" pitchFamily="18" charset="0"/>
                <a:ea typeface="Arial" panose="020B0604020202020204" pitchFamily="34" charset="0"/>
              </a:rPr>
              <a:t>.</a:t>
            </a:r>
            <a:endParaRPr lang="vi-VN" sz="2600" dirty="0">
              <a:effectLst/>
              <a:latin typeface="Arial" panose="020B0604020202020204" pitchFamily="34" charset="0"/>
              <a:ea typeface="Arial" panose="020B0604020202020204" pitchFamily="34" charset="0"/>
            </a:endParaRPr>
          </a:p>
          <a:p>
            <a:pPr marL="25400" indent="-114300" algn="just">
              <a:lnSpc>
                <a:spcPct val="115000"/>
              </a:lnSpc>
              <a:spcAft>
                <a:spcPts val="300"/>
              </a:spcAft>
              <a:tabLst>
                <a:tab pos="161925" algn="l"/>
              </a:tabLst>
            </a:pPr>
            <a:r>
              <a:rPr lang="en-US" sz="2600" b="1" dirty="0">
                <a:solidFill>
                  <a:srgbClr val="000000"/>
                </a:solidFill>
                <a:effectLst/>
                <a:latin typeface="Times New Roman" panose="02020603050405020304" pitchFamily="18" charset="0"/>
                <a:ea typeface="Arial" panose="020B0604020202020204" pitchFamily="34" charset="0"/>
              </a:rPr>
              <a:t>4.</a:t>
            </a:r>
            <a:r>
              <a:rPr lang="en-US" sz="2600" dirty="0">
                <a:solidFill>
                  <a:srgbClr val="000000"/>
                </a:solidFill>
                <a:effectLst/>
                <a:latin typeface="Times New Roman" panose="02020603050405020304" pitchFamily="18" charset="0"/>
                <a:ea typeface="Arial" panose="020B0604020202020204" pitchFamily="34" charset="0"/>
              </a:rPr>
              <a:t> Khi </a:t>
            </a:r>
            <a:r>
              <a:rPr lang="en-US" sz="2600" dirty="0" err="1">
                <a:solidFill>
                  <a:srgbClr val="000000"/>
                </a:solidFill>
                <a:effectLst/>
                <a:latin typeface="Times New Roman" panose="02020603050405020304" pitchFamily="18" charset="0"/>
                <a:ea typeface="Arial" panose="020B0604020202020204" pitchFamily="34" charset="0"/>
              </a:rPr>
              <a:t>thể</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tích</a:t>
            </a:r>
            <a:r>
              <a:rPr lang="en-US" sz="2600" dirty="0">
                <a:solidFill>
                  <a:srgbClr val="000000"/>
                </a:solidFill>
                <a:effectLst/>
                <a:latin typeface="Times New Roman" panose="02020603050405020304" pitchFamily="18" charset="0"/>
                <a:ea typeface="Arial" panose="020B0604020202020204" pitchFamily="34" charset="0"/>
              </a:rPr>
              <a:t> oxygen </a:t>
            </a:r>
            <a:r>
              <a:rPr lang="en-US" sz="2600" dirty="0" err="1">
                <a:solidFill>
                  <a:srgbClr val="000000"/>
                </a:solidFill>
                <a:effectLst/>
                <a:latin typeface="Times New Roman" panose="02020603050405020304" pitchFamily="18" charset="0"/>
                <a:ea typeface="Arial" panose="020B0604020202020204" pitchFamily="34" charset="0"/>
              </a:rPr>
              <a:t>giảm</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còn</a:t>
            </a:r>
            <a:r>
              <a:rPr lang="en-US" sz="2600" dirty="0">
                <a:solidFill>
                  <a:srgbClr val="000000"/>
                </a:solidFill>
                <a:effectLst/>
                <a:latin typeface="Times New Roman" panose="02020603050405020304" pitchFamily="18" charset="0"/>
                <a:ea typeface="Arial" panose="020B0604020202020204" pitchFamily="34" charset="0"/>
              </a:rPr>
              <a:t> 15% </a:t>
            </a:r>
            <a:r>
              <a:rPr lang="en-US" sz="2600" dirty="0" err="1">
                <a:solidFill>
                  <a:srgbClr val="000000"/>
                </a:solidFill>
                <a:effectLst/>
                <a:latin typeface="Times New Roman" panose="02020603050405020304" pitchFamily="18" charset="0"/>
                <a:ea typeface="Arial" panose="020B0604020202020204" pitchFamily="34" charset="0"/>
              </a:rPr>
              <a:t>thể</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tích</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không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khí</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thì</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nồng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độ</a:t>
            </a:r>
            <a:r>
              <a:rPr lang="en-US" sz="2600" dirty="0">
                <a:solidFill>
                  <a:srgbClr val="000000"/>
                </a:solidFill>
                <a:effectLst/>
                <a:latin typeface="Times New Roman" panose="02020603050405020304" pitchFamily="18" charset="0"/>
                <a:ea typeface="Arial" panose="020B0604020202020204" pitchFamily="34" charset="0"/>
              </a:rPr>
              <a:t> mol/L </a:t>
            </a:r>
            <a:r>
              <a:rPr lang="en-US" sz="2600" dirty="0" err="1">
                <a:solidFill>
                  <a:srgbClr val="000000"/>
                </a:solidFill>
                <a:effectLst/>
                <a:latin typeface="Times New Roman" panose="02020603050405020304" pitchFamily="18" charset="0"/>
                <a:ea typeface="Arial" panose="020B0604020202020204" pitchFamily="34" charset="0"/>
              </a:rPr>
              <a:t>của</a:t>
            </a:r>
            <a:r>
              <a:rPr lang="en-US" sz="2600" dirty="0">
                <a:solidFill>
                  <a:srgbClr val="000000"/>
                </a:solidFill>
                <a:effectLst/>
                <a:latin typeface="Times New Roman" panose="02020603050405020304" pitchFamily="18" charset="0"/>
                <a:ea typeface="Arial" panose="020B0604020202020204" pitchFamily="34" charset="0"/>
              </a:rPr>
              <a:t> oxygen </a:t>
            </a:r>
            <a:r>
              <a:rPr lang="en-US" sz="2600" dirty="0" err="1">
                <a:solidFill>
                  <a:srgbClr val="000000"/>
                </a:solidFill>
                <a:effectLst/>
                <a:latin typeface="Times New Roman" panose="02020603050405020304" pitchFamily="18" charset="0"/>
                <a:ea typeface="Arial" panose="020B0604020202020204" pitchFamily="34" charset="0"/>
              </a:rPr>
              <a:t>là</a:t>
            </a:r>
            <a:r>
              <a:rPr lang="en-US" sz="2600" dirty="0">
                <a:solidFill>
                  <a:srgbClr val="000000"/>
                </a:solidFill>
                <a:effectLst/>
                <a:latin typeface="Times New Roman" panose="02020603050405020304" pitchFamily="18" charset="0"/>
                <a:ea typeface="Arial" panose="020B0604020202020204" pitchFamily="34" charset="0"/>
              </a:rPr>
              <a:t> bao </a:t>
            </a:r>
            <a:r>
              <a:rPr lang="en-US" sz="2600" dirty="0" err="1">
                <a:solidFill>
                  <a:srgbClr val="000000"/>
                </a:solidFill>
                <a:effectLst/>
                <a:latin typeface="Times New Roman" panose="02020603050405020304" pitchFamily="18" charset="0"/>
                <a:ea typeface="Arial" panose="020B0604020202020204" pitchFamily="34" charset="0"/>
              </a:rPr>
              <a:t>nhiêu</a:t>
            </a:r>
            <a:r>
              <a:rPr lang="en-US" sz="2600" dirty="0">
                <a:solidFill>
                  <a:srgbClr val="000000"/>
                </a:solidFill>
                <a:effectLst/>
                <a:latin typeface="Times New Roman" panose="02020603050405020304" pitchFamily="18" charset="0"/>
                <a:ea typeface="Arial" panose="020B0604020202020204" pitchFamily="34" charset="0"/>
              </a:rPr>
              <a:t>?</a:t>
            </a:r>
            <a:endParaRPr lang="vi-VN" sz="2600" dirty="0">
              <a:effectLst/>
              <a:latin typeface="Arial" panose="020B0604020202020204" pitchFamily="34" charset="0"/>
              <a:ea typeface="Arial" panose="020B0604020202020204" pitchFamily="34" charset="0"/>
            </a:endParaRPr>
          </a:p>
          <a:p>
            <a:pPr algn="just">
              <a:lnSpc>
                <a:spcPct val="115000"/>
              </a:lnSpc>
              <a:spcAft>
                <a:spcPts val="800"/>
              </a:spcAf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20,9%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08BF7-2A15-457E-A2DF-CF370F45A5FD}"/>
              </a:ext>
            </a:extLst>
          </p:cNvPr>
          <p:cNvSpPr txBox="1"/>
          <p:nvPr/>
        </p:nvSpPr>
        <p:spPr>
          <a:xfrm>
            <a:off x="4664990" y="247972"/>
            <a:ext cx="1431010"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ĐÁP ÁN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8114EE43-BA91-4E67-A5B4-5D524B6CE704}"/>
              </a:ext>
            </a:extLst>
          </p:cNvPr>
          <p:cNvGrpSpPr/>
          <p:nvPr/>
        </p:nvGrpSpPr>
        <p:grpSpPr>
          <a:xfrm>
            <a:off x="833033" y="888854"/>
            <a:ext cx="11019092" cy="5631855"/>
            <a:chOff x="833033" y="888854"/>
            <a:chExt cx="11019092" cy="5631855"/>
          </a:xfrm>
        </p:grpSpPr>
        <p:sp>
          <p:nvSpPr>
            <p:cNvPr id="5" name="TextBox 4">
              <a:extLst>
                <a:ext uri="{FF2B5EF4-FFF2-40B4-BE49-F238E27FC236}">
                  <a16:creationId xmlns:a16="http://schemas.microsoft.com/office/drawing/2014/main" id="{C3EE94B5-8379-4CE6-83FF-150F681500C2}"/>
                </a:ext>
              </a:extLst>
            </p:cNvPr>
            <p:cNvSpPr txBox="1"/>
            <p:nvPr/>
          </p:nvSpPr>
          <p:spPr>
            <a:xfrm>
              <a:off x="833033" y="888854"/>
              <a:ext cx="8713923" cy="900631"/>
            </a:xfrm>
            <a:prstGeom prst="rect">
              <a:avLst/>
            </a:prstGeom>
            <a:noFill/>
          </p:spPr>
          <p:txBody>
            <a:bodyPr wrap="square">
              <a:spAutoFit/>
            </a:bodyPr>
            <a:lstStyle/>
            <a:p>
              <a:pPr algn="just">
                <a:lnSpc>
                  <a:spcPct val="130000"/>
                </a:lnSpc>
              </a:pPr>
              <a:r>
                <a:rPr lang="en-US" sz="2600" b="1" spc="-10" dirty="0">
                  <a:effectLst/>
                  <a:latin typeface="Times New Roman" panose="02020603050405020304" pitchFamily="18" charset="0"/>
                  <a:ea typeface="Times New Roman" panose="02020603050405020304" pitchFamily="18" charset="0"/>
                </a:rPr>
                <a:t>3. </a:t>
              </a:r>
              <a:r>
                <a:rPr lang="en-US" sz="2600" spc="-10" dirty="0" err="1">
                  <a:effectLst/>
                  <a:latin typeface="Times New Roman" panose="02020603050405020304" pitchFamily="18" charset="0"/>
                  <a:ea typeface="Times New Roman" panose="02020603050405020304" pitchFamily="18" charset="0"/>
                </a:rPr>
                <a:t>Giả</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sử</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thể</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tích</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không</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khí</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là</a:t>
              </a:r>
              <a:r>
                <a:rPr lang="en-US" sz="2600" spc="-10" dirty="0">
                  <a:effectLst/>
                  <a:latin typeface="Times New Roman" panose="02020603050405020304" pitchFamily="18" charset="0"/>
                  <a:ea typeface="Times New Roman" panose="02020603050405020304" pitchFamily="18" charset="0"/>
                </a:rPr>
                <a:t> 1 L </a:t>
              </a:r>
              <a:r>
                <a:rPr lang="en-US" sz="2600" spc="-10" dirty="0" err="1">
                  <a:effectLst/>
                  <a:latin typeface="Times New Roman" panose="02020603050405020304" pitchFamily="18" charset="0"/>
                  <a:ea typeface="Times New Roman" panose="02020603050405020304" pitchFamily="18" charset="0"/>
                </a:rPr>
                <a:t>thì</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thể</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tích</a:t>
              </a:r>
              <a:r>
                <a:rPr lang="en-US" sz="2600" spc="-10" dirty="0">
                  <a:effectLst/>
                  <a:latin typeface="Times New Roman" panose="02020603050405020304" pitchFamily="18" charset="0"/>
                  <a:ea typeface="Times New Roman" panose="02020603050405020304" pitchFamily="18" charset="0"/>
                </a:rPr>
                <a:t> O</a:t>
              </a:r>
              <a:r>
                <a:rPr lang="en-US" sz="2600" spc="-10" baseline="-25000" dirty="0">
                  <a:effectLst/>
                  <a:latin typeface="Times New Roman" panose="02020603050405020304" pitchFamily="18" charset="0"/>
                  <a:ea typeface="Times New Roman" panose="02020603050405020304" pitchFamily="18" charset="0"/>
                </a:rPr>
                <a:t>2</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là</a:t>
              </a:r>
              <a:r>
                <a:rPr lang="en-US" sz="2600" spc="-10" dirty="0">
                  <a:effectLst/>
                  <a:latin typeface="Times New Roman" panose="02020603050405020304" pitchFamily="18" charset="0"/>
                  <a:ea typeface="Times New Roman" panose="02020603050405020304" pitchFamily="18" charset="0"/>
                </a:rPr>
                <a:t> 0,209 L</a:t>
              </a:r>
            </a:p>
            <a:p>
              <a:pPr algn="just">
                <a:lnSpc>
                  <a:spcPct val="130000"/>
                </a:lnSpc>
              </a:pPr>
              <a:endParaRPr lang="vi-VN" sz="1600" dirty="0">
                <a:effectLst/>
                <a:latin typeface="Times New Roman" panose="02020603050405020304" pitchFamily="18" charset="0"/>
                <a:ea typeface="Times New Roman" panose="02020603050405020304" pitchFamily="18" charset="0"/>
              </a:endParaRPr>
            </a:p>
          </p:txBody>
        </p:sp>
        <p:graphicFrame>
          <p:nvGraphicFramePr>
            <p:cNvPr id="6" name="Object 5">
              <a:extLst>
                <a:ext uri="{FF2B5EF4-FFF2-40B4-BE49-F238E27FC236}">
                  <a16:creationId xmlns:a16="http://schemas.microsoft.com/office/drawing/2014/main" id="{D34066BF-702D-4D42-9EFC-5E333B059A0A}"/>
                </a:ext>
              </a:extLst>
            </p:cNvPr>
            <p:cNvGraphicFramePr>
              <a:graphicFrameLocks noChangeAspect="1"/>
            </p:cNvGraphicFramePr>
            <p:nvPr>
              <p:extLst>
                <p:ext uri="{D42A27DB-BD31-4B8C-83A1-F6EECF244321}">
                  <p14:modId xmlns:p14="http://schemas.microsoft.com/office/powerpoint/2010/main" val="338940254"/>
                </p:ext>
              </p:extLst>
            </p:nvPr>
          </p:nvGraphicFramePr>
          <p:xfrm>
            <a:off x="1139125" y="1632380"/>
            <a:ext cx="5765826" cy="1132573"/>
          </p:xfrm>
          <a:graphic>
            <a:graphicData uri="http://schemas.openxmlformats.org/presentationml/2006/ole">
              <mc:AlternateContent xmlns:mc="http://schemas.openxmlformats.org/markup-compatibility/2006">
                <mc:Choice xmlns:v="urn:schemas-microsoft-com:vml" Requires="v">
                  <p:oleObj spid="_x0000_s7178" name="Equation" r:id="rId3" imgW="2133449" imgH="418995" progId="Equation.DSMT4">
                    <p:embed/>
                  </p:oleObj>
                </mc:Choice>
                <mc:Fallback>
                  <p:oleObj name="Equation" r:id="rId3" imgW="2133449" imgH="418995" progId="Equation.DSMT4">
                    <p:embed/>
                    <p:pic>
                      <p:nvPicPr>
                        <p:cNvPr id="0" name=""/>
                        <p:cNvPicPr/>
                        <p:nvPr/>
                      </p:nvPicPr>
                      <p:blipFill>
                        <a:blip r:embed="rId4"/>
                        <a:stretch>
                          <a:fillRect/>
                        </a:stretch>
                      </p:blipFill>
                      <p:spPr>
                        <a:xfrm>
                          <a:off x="1139125" y="1632380"/>
                          <a:ext cx="5765826" cy="113257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56B021A-A9D7-4F4E-A3DC-ABB908540E11}"/>
                </a:ext>
              </a:extLst>
            </p:cNvPr>
            <p:cNvGraphicFramePr>
              <a:graphicFrameLocks noChangeAspect="1"/>
            </p:cNvGraphicFramePr>
            <p:nvPr>
              <p:extLst>
                <p:ext uri="{D42A27DB-BD31-4B8C-83A1-F6EECF244321}">
                  <p14:modId xmlns:p14="http://schemas.microsoft.com/office/powerpoint/2010/main" val="4066160432"/>
                </p:ext>
              </p:extLst>
            </p:nvPr>
          </p:nvGraphicFramePr>
          <p:xfrm>
            <a:off x="7169699" y="1632380"/>
            <a:ext cx="4189267" cy="999470"/>
          </p:xfrm>
          <a:graphic>
            <a:graphicData uri="http://schemas.openxmlformats.org/presentationml/2006/ole">
              <mc:AlternateContent xmlns:mc="http://schemas.openxmlformats.org/markup-compatibility/2006">
                <mc:Choice xmlns:v="urn:schemas-microsoft-com:vml" Requires="v">
                  <p:oleObj spid="_x0000_s7179" name="Equation" r:id="rId5" imgW="1876082" imgH="447792" progId="Equation.DSMT4">
                    <p:embed/>
                  </p:oleObj>
                </mc:Choice>
                <mc:Fallback>
                  <p:oleObj name="Equation" r:id="rId5" imgW="1876082" imgH="447792" progId="Equation.DSMT4">
                    <p:embed/>
                    <p:pic>
                      <p:nvPicPr>
                        <p:cNvPr id="0" name=""/>
                        <p:cNvPicPr/>
                        <p:nvPr/>
                      </p:nvPicPr>
                      <p:blipFill>
                        <a:blip r:embed="rId6"/>
                        <a:stretch>
                          <a:fillRect/>
                        </a:stretch>
                      </p:blipFill>
                      <p:spPr>
                        <a:xfrm>
                          <a:off x="7169699" y="1632380"/>
                          <a:ext cx="4189267" cy="99947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F1CB1C87-383B-45E1-A632-ABB2D1AC0A85}"/>
                </a:ext>
              </a:extLst>
            </p:cNvPr>
            <p:cNvSpPr txBox="1"/>
            <p:nvPr/>
          </p:nvSpPr>
          <p:spPr>
            <a:xfrm>
              <a:off x="833033" y="2651432"/>
              <a:ext cx="8233474" cy="560603"/>
            </a:xfrm>
            <a:prstGeom prst="rect">
              <a:avLst/>
            </a:prstGeom>
            <a:noFill/>
          </p:spPr>
          <p:txBody>
            <a:bodyPr wrap="square">
              <a:spAutoFit/>
            </a:bodyPr>
            <a:lstStyle/>
            <a:p>
              <a:pPr algn="just">
                <a:lnSpc>
                  <a:spcPct val="130000"/>
                </a:lnSpc>
              </a:pPr>
              <a:r>
                <a:rPr lang="en-US" sz="2600" b="1" dirty="0">
                  <a:effectLst/>
                  <a:latin typeface="Times New Roman" panose="02020603050405020304" pitchFamily="18" charset="0"/>
                  <a:ea typeface="Times New Roman" panose="02020603050405020304" pitchFamily="18" charset="0"/>
                </a:rPr>
                <a:t>4. </a:t>
              </a:r>
              <a:r>
                <a:rPr lang="en-US" sz="2600" dirty="0">
                  <a:effectLst/>
                  <a:latin typeface="Times New Roman" panose="02020603050405020304" pitchFamily="18" charset="0"/>
                  <a:ea typeface="Times New Roman" panose="02020603050405020304" pitchFamily="18" charset="0"/>
                </a:rPr>
                <a:t>Khi </a:t>
              </a:r>
              <a:r>
                <a:rPr lang="en-US" sz="2600" dirty="0" err="1">
                  <a:effectLst/>
                  <a:latin typeface="Times New Roman" panose="02020603050405020304" pitchFamily="18" charset="0"/>
                  <a:ea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rPr>
                <a:t> oxygen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rPr>
                <a:t> 15% : </a:t>
              </a:r>
              <a:r>
                <a:rPr lang="en-US" sz="2600" spc="-10" dirty="0" err="1">
                  <a:effectLst/>
                  <a:latin typeface="Times New Roman" panose="02020603050405020304" pitchFamily="18" charset="0"/>
                  <a:ea typeface="Times New Roman" panose="02020603050405020304" pitchFamily="18" charset="0"/>
                </a:rPr>
                <a:t>thể</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tích</a:t>
              </a:r>
              <a:r>
                <a:rPr lang="en-US" sz="2600" spc="-10" dirty="0">
                  <a:effectLst/>
                  <a:latin typeface="Times New Roman" panose="02020603050405020304" pitchFamily="18" charset="0"/>
                  <a:ea typeface="Times New Roman" panose="02020603050405020304" pitchFamily="18" charset="0"/>
                </a:rPr>
                <a:t> O</a:t>
              </a:r>
              <a:r>
                <a:rPr lang="en-US" sz="2600" spc="-10" baseline="-25000" dirty="0">
                  <a:effectLst/>
                  <a:latin typeface="Times New Roman" panose="02020603050405020304" pitchFamily="18" charset="0"/>
                  <a:ea typeface="Times New Roman" panose="02020603050405020304" pitchFamily="18" charset="0"/>
                </a:rPr>
                <a:t>2</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là</a:t>
              </a:r>
              <a:r>
                <a:rPr lang="en-US" sz="2600" spc="-10" dirty="0">
                  <a:effectLst/>
                  <a:latin typeface="Times New Roman" panose="02020603050405020304" pitchFamily="18" charset="0"/>
                  <a:ea typeface="Times New Roman" panose="02020603050405020304" pitchFamily="18" charset="0"/>
                </a:rPr>
                <a:t> 0,15 L</a:t>
              </a:r>
              <a:endParaRPr lang="vi-VN" sz="2600" dirty="0">
                <a:effectLst/>
                <a:latin typeface="Times New Roman" panose="02020603050405020304" pitchFamily="18" charset="0"/>
                <a:ea typeface="Times New Roman" panose="02020603050405020304" pitchFamily="18" charset="0"/>
              </a:endParaRPr>
            </a:p>
          </p:txBody>
        </p:sp>
        <p:graphicFrame>
          <p:nvGraphicFramePr>
            <p:cNvPr id="11" name="Object 10">
              <a:extLst>
                <a:ext uri="{FF2B5EF4-FFF2-40B4-BE49-F238E27FC236}">
                  <a16:creationId xmlns:a16="http://schemas.microsoft.com/office/drawing/2014/main" id="{C81A6894-989D-4FED-AF7E-16A45583B7E2}"/>
                </a:ext>
              </a:extLst>
            </p:cNvPr>
            <p:cNvGraphicFramePr>
              <a:graphicFrameLocks noChangeAspect="1"/>
            </p:cNvGraphicFramePr>
            <p:nvPr>
              <p:extLst>
                <p:ext uri="{D42A27DB-BD31-4B8C-83A1-F6EECF244321}">
                  <p14:modId xmlns:p14="http://schemas.microsoft.com/office/powerpoint/2010/main" val="2793646472"/>
                </p:ext>
              </p:extLst>
            </p:nvPr>
          </p:nvGraphicFramePr>
          <p:xfrm>
            <a:off x="1173993" y="3245174"/>
            <a:ext cx="5075695" cy="1032717"/>
          </p:xfrm>
          <a:graphic>
            <a:graphicData uri="http://schemas.openxmlformats.org/presentationml/2006/ole">
              <mc:AlternateContent xmlns:mc="http://schemas.openxmlformats.org/markup-compatibility/2006">
                <mc:Choice xmlns:v="urn:schemas-microsoft-com:vml" Requires="v">
                  <p:oleObj spid="_x0000_s7180" name="Equation" r:id="rId7" imgW="2200041" imgH="447792" progId="Equation.DSMT4">
                    <p:embed/>
                  </p:oleObj>
                </mc:Choice>
                <mc:Fallback>
                  <p:oleObj name="Equation" r:id="rId7" imgW="2200041" imgH="447792" progId="Equation.DSMT4">
                    <p:embed/>
                    <p:pic>
                      <p:nvPicPr>
                        <p:cNvPr id="0" name=""/>
                        <p:cNvPicPr/>
                        <p:nvPr/>
                      </p:nvPicPr>
                      <p:blipFill>
                        <a:blip r:embed="rId8"/>
                        <a:stretch>
                          <a:fillRect/>
                        </a:stretch>
                      </p:blipFill>
                      <p:spPr>
                        <a:xfrm>
                          <a:off x="1173993" y="3245174"/>
                          <a:ext cx="5075695" cy="103271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5128E77-F2DC-4037-917C-295C3D76AA2C}"/>
                </a:ext>
              </a:extLst>
            </p:cNvPr>
            <p:cNvSpPr txBox="1"/>
            <p:nvPr/>
          </p:nvSpPr>
          <p:spPr>
            <a:xfrm>
              <a:off x="833033" y="4144788"/>
              <a:ext cx="10883686" cy="1080745"/>
            </a:xfrm>
            <a:prstGeom prst="rect">
              <a:avLst/>
            </a:prstGeom>
            <a:noFill/>
          </p:spPr>
          <p:txBody>
            <a:bodyPr wrap="square">
              <a:spAutoFit/>
            </a:bodyPr>
            <a:lstStyle/>
            <a:p>
              <a:pPr algn="just">
                <a:lnSpc>
                  <a:spcPct val="130000"/>
                </a:lnSpc>
              </a:pPr>
              <a:r>
                <a:rPr lang="en-US" sz="2600" b="1" dirty="0">
                  <a:effectLst/>
                  <a:latin typeface="Times New Roman" panose="02020603050405020304" pitchFamily="18" charset="0"/>
                  <a:ea typeface="Times New Roman" panose="02020603050405020304" pitchFamily="18" charset="0"/>
                </a:rPr>
                <a:t>5. </a:t>
              </a:r>
              <a:r>
                <a:rPr lang="en-US" sz="2600" dirty="0">
                  <a:effectLst/>
                  <a:latin typeface="Times New Roman" panose="02020603050405020304" pitchFamily="18" charset="0"/>
                  <a:ea typeface="Times New Roman" panose="02020603050405020304" pitchFamily="18" charset="0"/>
                </a:rPr>
                <a:t>Khi </a:t>
              </a:r>
              <a:r>
                <a:rPr lang="en-US" sz="2600" dirty="0" err="1">
                  <a:effectLst/>
                  <a:latin typeface="Times New Roman" panose="02020603050405020304" pitchFamily="18" charset="0"/>
                  <a:ea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oxygen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rPr>
                <a:t> 20,9% </a:t>
              </a:r>
              <a:r>
                <a:rPr lang="en-US" sz="2600" dirty="0" err="1">
                  <a:effectLst/>
                  <a:latin typeface="Times New Roman" panose="02020603050405020304" pitchFamily="18" charset="0"/>
                  <a:ea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rPr>
                <a:t> 15% </a:t>
              </a:r>
              <a:r>
                <a:rPr lang="en-US" sz="2600" dirty="0" err="1">
                  <a:effectLst/>
                  <a:latin typeface="Times New Roman" panose="02020603050405020304" pitchFamily="18" charset="0"/>
                  <a:ea typeface="Times New Roman" panose="02020603050405020304" pitchFamily="18" charset="0"/>
                </a:rPr>
                <a:t>thì</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tốc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endParaRPr>
            </a:p>
          </p:txBody>
        </p:sp>
        <p:graphicFrame>
          <p:nvGraphicFramePr>
            <p:cNvPr id="15" name="Object 14">
              <a:extLst>
                <a:ext uri="{FF2B5EF4-FFF2-40B4-BE49-F238E27FC236}">
                  <a16:creationId xmlns:a16="http://schemas.microsoft.com/office/drawing/2014/main" id="{4188B663-FF63-466E-9F87-EA1A6FF593F2}"/>
                </a:ext>
              </a:extLst>
            </p:cNvPr>
            <p:cNvGraphicFramePr>
              <a:graphicFrameLocks noChangeAspect="1"/>
            </p:cNvGraphicFramePr>
            <p:nvPr>
              <p:extLst>
                <p:ext uri="{D42A27DB-BD31-4B8C-83A1-F6EECF244321}">
                  <p14:modId xmlns:p14="http://schemas.microsoft.com/office/powerpoint/2010/main" val="62515393"/>
                </p:ext>
              </p:extLst>
            </p:nvPr>
          </p:nvGraphicFramePr>
          <p:xfrm>
            <a:off x="1173993" y="5334297"/>
            <a:ext cx="4579550" cy="1186412"/>
          </p:xfrm>
          <a:graphic>
            <a:graphicData uri="http://schemas.openxmlformats.org/presentationml/2006/ole">
              <mc:AlternateContent xmlns:mc="http://schemas.openxmlformats.org/markup-compatibility/2006">
                <mc:Choice xmlns:v="urn:schemas-microsoft-com:vml" Requires="v">
                  <p:oleObj spid="_x0000_s7181" name="Equation" r:id="rId9" imgW="1837927" imgH="476229" progId="Equation.DSMT4">
                    <p:embed/>
                  </p:oleObj>
                </mc:Choice>
                <mc:Fallback>
                  <p:oleObj name="Equation" r:id="rId9" imgW="1837927" imgH="476229" progId="Equation.DSMT4">
                    <p:embed/>
                    <p:pic>
                      <p:nvPicPr>
                        <p:cNvPr id="0" name=""/>
                        <p:cNvPicPr/>
                        <p:nvPr/>
                      </p:nvPicPr>
                      <p:blipFill>
                        <a:blip r:embed="rId10"/>
                        <a:stretch>
                          <a:fillRect/>
                        </a:stretch>
                      </p:blipFill>
                      <p:spPr>
                        <a:xfrm>
                          <a:off x="1173993" y="5334297"/>
                          <a:ext cx="4579550" cy="1186412"/>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A239F434-4992-4EB7-9BB3-9026DEA0ACF3}"/>
                </a:ext>
              </a:extLst>
            </p:cNvPr>
            <p:cNvSpPr txBox="1"/>
            <p:nvPr/>
          </p:nvSpPr>
          <p:spPr>
            <a:xfrm>
              <a:off x="5753543" y="5586979"/>
              <a:ext cx="6098582" cy="492443"/>
            </a:xfrm>
            <a:prstGeom prst="rect">
              <a:avLst/>
            </a:prstGeom>
            <a:noFill/>
          </p:spPr>
          <p:txBody>
            <a:bodyPr wrap="square">
              <a:spAutoFit/>
            </a:bodyPr>
            <a:lstStyle/>
            <a:p>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615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hấp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8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053167" y="185979"/>
            <a:ext cx="5315918"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THẢO LUẬN NHÓM THEO CẶP</a:t>
            </a:r>
            <a:endParaRPr lang="vi-VN" sz="2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58079A-2C04-43A0-BD1F-C42C380FED79}"/>
              </a:ext>
            </a:extLst>
          </p:cNvPr>
          <p:cNvSpPr txBox="1"/>
          <p:nvPr/>
        </p:nvSpPr>
        <p:spPr>
          <a:xfrm>
            <a:off x="1384515" y="1673816"/>
            <a:ext cx="9422969" cy="2128724"/>
          </a:xfrm>
          <a:prstGeom prst="rect">
            <a:avLst/>
          </a:prstGeom>
          <a:noFill/>
        </p:spPr>
        <p:txBody>
          <a:bodyPr wrap="square">
            <a:spAutoFit/>
          </a:bodyPr>
          <a:lstStyle/>
          <a:p>
            <a:pPr>
              <a:lnSpc>
                <a:spcPct val="130000"/>
              </a:lnSpc>
              <a:spcAft>
                <a:spcPts val="800"/>
              </a:spcAft>
            </a:pP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17%.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20,9%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834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4484176" y="232474"/>
            <a:ext cx="1611823"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ĐÁP ÁN</a:t>
            </a:r>
            <a:endParaRPr lang="vi-VN" sz="26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F5C4D6-8CDD-4D0A-A1CB-B87A562A53C4}"/>
              </a:ext>
            </a:extLst>
          </p:cNvPr>
          <p:cNvGrpSpPr/>
          <p:nvPr/>
        </p:nvGrpSpPr>
        <p:grpSpPr>
          <a:xfrm>
            <a:off x="1654444" y="956321"/>
            <a:ext cx="7815020" cy="4499082"/>
            <a:chOff x="1654444" y="956321"/>
            <a:chExt cx="7815020" cy="4499082"/>
          </a:xfrm>
        </p:grpSpPr>
        <p:graphicFrame>
          <p:nvGraphicFramePr>
            <p:cNvPr id="3" name="Object 2">
              <a:extLst>
                <a:ext uri="{FF2B5EF4-FFF2-40B4-BE49-F238E27FC236}">
                  <a16:creationId xmlns:a16="http://schemas.microsoft.com/office/drawing/2014/main" id="{C6FBFF79-B7F9-498E-B683-4F62693E5CBA}"/>
                </a:ext>
              </a:extLst>
            </p:cNvPr>
            <p:cNvGraphicFramePr>
              <a:graphicFrameLocks noChangeAspect="1"/>
            </p:cNvGraphicFramePr>
            <p:nvPr>
              <p:extLst>
                <p:ext uri="{D42A27DB-BD31-4B8C-83A1-F6EECF244321}">
                  <p14:modId xmlns:p14="http://schemas.microsoft.com/office/powerpoint/2010/main" val="2364715433"/>
                </p:ext>
              </p:extLst>
            </p:nvPr>
          </p:nvGraphicFramePr>
          <p:xfrm>
            <a:off x="2170409" y="956321"/>
            <a:ext cx="5683748" cy="1151449"/>
          </p:xfrm>
          <a:graphic>
            <a:graphicData uri="http://schemas.openxmlformats.org/presentationml/2006/ole">
              <mc:AlternateContent xmlns:mc="http://schemas.openxmlformats.org/markup-compatibility/2006">
                <mc:Choice xmlns:v="urn:schemas-microsoft-com:vml" Requires="v">
                  <p:oleObj spid="_x0000_s8198" name="Equation" r:id="rId3" imgW="2209399" imgH="447792" progId="Equation.DSMT4">
                    <p:embed/>
                  </p:oleObj>
                </mc:Choice>
                <mc:Fallback>
                  <p:oleObj name="Equation" r:id="rId3" imgW="2209399" imgH="447792" progId="Equation.DSMT4">
                    <p:embed/>
                    <p:pic>
                      <p:nvPicPr>
                        <p:cNvPr id="0" name=""/>
                        <p:cNvPicPr/>
                        <p:nvPr/>
                      </p:nvPicPr>
                      <p:blipFill>
                        <a:blip r:embed="rId4"/>
                        <a:stretch>
                          <a:fillRect/>
                        </a:stretch>
                      </p:blipFill>
                      <p:spPr>
                        <a:xfrm>
                          <a:off x="2170409" y="956321"/>
                          <a:ext cx="5683748" cy="115144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AA0EEF9-6004-4A87-A2D1-FD02F608C80B}"/>
                </a:ext>
              </a:extLst>
            </p:cNvPr>
            <p:cNvSpPr txBox="1"/>
            <p:nvPr/>
          </p:nvSpPr>
          <p:spPr>
            <a:xfrm>
              <a:off x="1654444" y="2339174"/>
              <a:ext cx="7815020" cy="1080745"/>
            </a:xfrm>
            <a:prstGeom prst="rect">
              <a:avLst/>
            </a:prstGeom>
            <a:noFill/>
          </p:spPr>
          <p:txBody>
            <a:bodyPr wrap="square">
              <a:spAutoFit/>
            </a:bodyPr>
            <a:lstStyle/>
            <a:p>
              <a:pPr algn="just">
                <a:lnSpc>
                  <a:spcPct val="130000"/>
                </a:lnSpc>
              </a:pPr>
              <a:r>
                <a:rPr lang="en-US" sz="2600" dirty="0">
                  <a:effectLst/>
                  <a:latin typeface="Times New Roman" panose="02020603050405020304" pitchFamily="18" charset="0"/>
                  <a:ea typeface="Times New Roman" panose="02020603050405020304" pitchFamily="18" charset="0"/>
                </a:rPr>
                <a:t>Khi </a:t>
              </a:r>
              <a:r>
                <a:rPr lang="en-US" sz="2600" dirty="0" err="1">
                  <a:effectLst/>
                  <a:latin typeface="Times New Roman" panose="02020603050405020304" pitchFamily="18" charset="0"/>
                  <a:ea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oxygen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rPr>
                <a:t> 20,9% </a:t>
              </a:r>
              <a:r>
                <a:rPr lang="en-US" sz="2600" dirty="0" err="1">
                  <a:effectLst/>
                  <a:latin typeface="Times New Roman" panose="02020603050405020304" pitchFamily="18" charset="0"/>
                  <a:ea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rPr>
                <a:t> 17% </a:t>
              </a:r>
              <a:r>
                <a:rPr lang="en-US" sz="2600" dirty="0" err="1">
                  <a:effectLst/>
                  <a:latin typeface="Times New Roman" panose="02020603050405020304" pitchFamily="18" charset="0"/>
                  <a:ea typeface="Times New Roman" panose="02020603050405020304" pitchFamily="18" charset="0"/>
                </a:rPr>
                <a:t>thì</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tốc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hô</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hấp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8F6B7B00-A085-47A0-A826-9351F8CBC699}"/>
                </a:ext>
              </a:extLst>
            </p:cNvPr>
            <p:cNvGraphicFramePr>
              <a:graphicFrameLocks noChangeAspect="1"/>
            </p:cNvGraphicFramePr>
            <p:nvPr>
              <p:extLst>
                <p:ext uri="{D42A27DB-BD31-4B8C-83A1-F6EECF244321}">
                  <p14:modId xmlns:p14="http://schemas.microsoft.com/office/powerpoint/2010/main" val="1312589350"/>
                </p:ext>
              </p:extLst>
            </p:nvPr>
          </p:nvGraphicFramePr>
          <p:xfrm>
            <a:off x="2398339" y="3933207"/>
            <a:ext cx="5875677" cy="1522196"/>
          </p:xfrm>
          <a:graphic>
            <a:graphicData uri="http://schemas.openxmlformats.org/presentationml/2006/ole">
              <mc:AlternateContent xmlns:mc="http://schemas.openxmlformats.org/markup-compatibility/2006">
                <mc:Choice xmlns:v="urn:schemas-microsoft-com:vml" Requires="v">
                  <p:oleObj spid="_x0000_s8199" name="Equation" r:id="rId5" imgW="1837927" imgH="476229" progId="Equation.DSMT4">
                    <p:embed/>
                  </p:oleObj>
                </mc:Choice>
                <mc:Fallback>
                  <p:oleObj name="Equation" r:id="rId5" imgW="1837927" imgH="476229" progId="Equation.DSMT4">
                    <p:embed/>
                    <p:pic>
                      <p:nvPicPr>
                        <p:cNvPr id="0" name=""/>
                        <p:cNvPicPr/>
                        <p:nvPr/>
                      </p:nvPicPr>
                      <p:blipFill>
                        <a:blip r:embed="rId6"/>
                        <a:stretch>
                          <a:fillRect/>
                        </a:stretch>
                      </p:blipFill>
                      <p:spPr>
                        <a:xfrm>
                          <a:off x="2398339" y="3933207"/>
                          <a:ext cx="5875677" cy="1522196"/>
                        </a:xfrm>
                        <a:prstGeom prst="rect">
                          <a:avLst/>
                        </a:prstGeom>
                      </p:spPr>
                    </p:pic>
                  </p:oleObj>
                </mc:Fallback>
              </mc:AlternateContent>
            </a:graphicData>
          </a:graphic>
        </p:graphicFrame>
      </p:grpSp>
    </p:spTree>
    <p:extLst>
      <p:ext uri="{BB962C8B-B14F-4D97-AF65-F5344CB8AC3E}">
        <p14:creationId xmlns:p14="http://schemas.microsoft.com/office/powerpoint/2010/main" val="320815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hấp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327CC115-D6DB-439B-9444-1943201CABB6}"/>
              </a:ext>
            </a:extLst>
          </p:cNvPr>
          <p:cNvGrpSpPr/>
          <p:nvPr/>
        </p:nvGrpSpPr>
        <p:grpSpPr>
          <a:xfrm>
            <a:off x="402955" y="2477324"/>
            <a:ext cx="11174279" cy="3521832"/>
            <a:chOff x="402955" y="2477324"/>
            <a:chExt cx="11174279" cy="3521832"/>
          </a:xfrm>
        </p:grpSpPr>
        <p:sp>
          <p:nvSpPr>
            <p:cNvPr id="6" name="TextBox 5">
              <a:extLst>
                <a:ext uri="{FF2B5EF4-FFF2-40B4-BE49-F238E27FC236}">
                  <a16:creationId xmlns:a16="http://schemas.microsoft.com/office/drawing/2014/main" id="{795039D6-75CB-416D-A038-365F35263A6D}"/>
                </a:ext>
              </a:extLst>
            </p:cNvPr>
            <p:cNvSpPr txBox="1"/>
            <p:nvPr/>
          </p:nvSpPr>
          <p:spPr>
            <a:xfrm>
              <a:off x="402956" y="2477324"/>
              <a:ext cx="11174278" cy="3005566"/>
            </a:xfrm>
            <a:prstGeom prst="rect">
              <a:avLst/>
            </a:prstGeom>
            <a:noFill/>
          </p:spPr>
          <p:txBody>
            <a:bodyPr wrap="square">
              <a:spAutoFit/>
            </a:bodyPr>
            <a:lstStyle/>
            <a:p>
              <a:pPr algn="just">
                <a:lnSpc>
                  <a:spcPct val="130000"/>
                </a:lnSpc>
                <a:spcAft>
                  <a:spcPts val="800"/>
                </a:spcAft>
              </a:pPr>
              <a:r>
                <a:rPr lang="en-US" sz="2600" b="1" spc="-1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b="1" spc="-1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pc="-1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b="1" spc="-1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9000"/>
                </a:lnSpc>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hô hấp” được biểu diễn qua quá trình: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khí)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lang="vi-VN" sz="2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(cơ thể)</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Times New Roman" panose="02020603050405020304" pitchFamily="18" charset="0"/>
                </a:rPr>
                <a:t>Có thể coi tốc độ “phản ứng hô hấp” phụ thuộc nồng độ oxygen theo phương trình tốc độ:</a:t>
              </a:r>
              <a:endParaRPr lang="en-US" sz="2600" dirty="0">
                <a:solidFill>
                  <a:srgbClr val="000000"/>
                </a:solidFill>
                <a:effectLst/>
                <a:latin typeface="Times New Roman" panose="02020603050405020304" pitchFamily="18" charset="0"/>
                <a:ea typeface="Times New Roman" panose="02020603050405020304" pitchFamily="18" charset="0"/>
              </a:endParaRPr>
            </a:p>
            <a:p>
              <a:endParaRPr lang="vi-VN" sz="2600" dirty="0"/>
            </a:p>
          </p:txBody>
        </p:sp>
        <p:graphicFrame>
          <p:nvGraphicFramePr>
            <p:cNvPr id="7" name="Object 6">
              <a:extLst>
                <a:ext uri="{FF2B5EF4-FFF2-40B4-BE49-F238E27FC236}">
                  <a16:creationId xmlns:a16="http://schemas.microsoft.com/office/drawing/2014/main" id="{19F18556-C937-4995-8215-B5740458650A}"/>
                </a:ext>
              </a:extLst>
            </p:cNvPr>
            <p:cNvGraphicFramePr>
              <a:graphicFrameLocks noChangeAspect="1"/>
            </p:cNvGraphicFramePr>
            <p:nvPr>
              <p:extLst>
                <p:ext uri="{D42A27DB-BD31-4B8C-83A1-F6EECF244321}">
                  <p14:modId xmlns:p14="http://schemas.microsoft.com/office/powerpoint/2010/main" val="1260128974"/>
                </p:ext>
              </p:extLst>
            </p:nvPr>
          </p:nvGraphicFramePr>
          <p:xfrm>
            <a:off x="2245639" y="4641205"/>
            <a:ext cx="1635804" cy="542979"/>
          </p:xfrm>
          <a:graphic>
            <a:graphicData uri="http://schemas.openxmlformats.org/presentationml/2006/ole">
              <mc:AlternateContent xmlns:mc="http://schemas.openxmlformats.org/markup-compatibility/2006">
                <mc:Choice xmlns:v="urn:schemas-microsoft-com:vml" Requires="v">
                  <p:oleObj spid="_x0000_s9220" name="Equation" r:id="rId3" imgW="571607" imgH="237935" progId="Equation.DSMT4">
                    <p:embed/>
                  </p:oleObj>
                </mc:Choice>
                <mc:Fallback>
                  <p:oleObj name="Equation" r:id="rId3" imgW="571607" imgH="237935" progId="Equation.DSMT4">
                    <p:embed/>
                    <p:pic>
                      <p:nvPicPr>
                        <p:cNvPr id="0" name=""/>
                        <p:cNvPicPr/>
                        <p:nvPr/>
                      </p:nvPicPr>
                      <p:blipFill>
                        <a:blip r:embed="rId4"/>
                        <a:stretch>
                          <a:fillRect/>
                        </a:stretch>
                      </p:blipFill>
                      <p:spPr>
                        <a:xfrm>
                          <a:off x="2245639" y="4641205"/>
                          <a:ext cx="1635804" cy="542979"/>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3DE89C3-103F-4040-B200-1346E429B1A3}"/>
                </a:ext>
              </a:extLst>
            </p:cNvPr>
            <p:cNvSpPr txBox="1"/>
            <p:nvPr/>
          </p:nvSpPr>
          <p:spPr>
            <a:xfrm>
              <a:off x="402955" y="5506713"/>
              <a:ext cx="11003797" cy="492443"/>
            </a:xfrm>
            <a:prstGeom prst="rect">
              <a:avLst/>
            </a:prstGeom>
            <a:noFill/>
          </p:spPr>
          <p:txBody>
            <a:bodyPr wrap="square">
              <a:spAutoFit/>
            </a:bodyPr>
            <a:lstStyle/>
            <a:p>
              <a:r>
                <a:rPr lang="en-US" sz="2600" dirty="0">
                  <a:effectLst/>
                  <a:latin typeface="Times New Roman" panose="02020603050405020304" pitchFamily="18" charset="0"/>
                  <a:ea typeface="Calibri" panose="020F0502020204030204" pitchFamily="34" charset="0"/>
                </a:rPr>
                <a:t>– </a:t>
              </a:r>
              <a:r>
                <a:rPr lang="en-US" sz="2600" dirty="0">
                  <a:solidFill>
                    <a:srgbClr val="000000"/>
                  </a:solidFill>
                  <a:effectLst/>
                  <a:latin typeface="Times New Roman" panose="02020603050405020304" pitchFamily="18" charset="0"/>
                  <a:ea typeface="Times New Roman" panose="02020603050405020304" pitchFamily="18" charset="0"/>
                </a:rPr>
                <a:t>Khi </a:t>
              </a:r>
              <a:r>
                <a:rPr lang="vi-VN" sz="2600" dirty="0">
                  <a:solidFill>
                    <a:srgbClr val="000000"/>
                  </a:solidFill>
                  <a:effectLst/>
                  <a:latin typeface="Times New Roman" panose="02020603050405020304" pitchFamily="18" charset="0"/>
                  <a:ea typeface="Times New Roman" panose="02020603050405020304" pitchFamily="18" charset="0"/>
                </a:rPr>
                <a:t>nồng độ oxygen giảm thì tốc độ “phản ứng hô hấp” giảm và ngược lại.</a:t>
              </a:r>
              <a:endParaRPr lang="vi-VN" sz="2600" dirty="0"/>
            </a:p>
          </p:txBody>
        </p:sp>
      </p:grpSp>
    </p:spTree>
    <p:extLst>
      <p:ext uri="{BB962C8B-B14F-4D97-AF65-F5344CB8AC3E}">
        <p14:creationId xmlns:p14="http://schemas.microsoft.com/office/powerpoint/2010/main" val="1642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4959457"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chữa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8B842D5-7114-4FFF-BBDA-70DAE3B1C44B}"/>
              </a:ext>
            </a:extLst>
          </p:cNvPr>
          <p:cNvGraphicFramePr>
            <a:graphicFrameLocks noGrp="1"/>
          </p:cNvGraphicFramePr>
          <p:nvPr>
            <p:extLst>
              <p:ext uri="{D42A27DB-BD31-4B8C-83A1-F6EECF244321}">
                <p14:modId xmlns:p14="http://schemas.microsoft.com/office/powerpoint/2010/main" val="3077979425"/>
              </p:ext>
            </p:extLst>
          </p:nvPr>
        </p:nvGraphicFramePr>
        <p:xfrm>
          <a:off x="896318" y="2662419"/>
          <a:ext cx="10399363" cy="3954665"/>
        </p:xfrm>
        <a:graphic>
          <a:graphicData uri="http://schemas.openxmlformats.org/drawingml/2006/table">
            <a:tbl>
              <a:tblPr>
                <a:tableStyleId>{5C22544A-7EE6-4342-B048-85BDC9FD1C3A}</a:tableStyleId>
              </a:tblPr>
              <a:tblGrid>
                <a:gridCol w="2436254">
                  <a:extLst>
                    <a:ext uri="{9D8B030D-6E8A-4147-A177-3AD203B41FA5}">
                      <a16:colId xmlns:a16="http://schemas.microsoft.com/office/drawing/2014/main" val="2242852489"/>
                    </a:ext>
                  </a:extLst>
                </a:gridCol>
                <a:gridCol w="7963109">
                  <a:extLst>
                    <a:ext uri="{9D8B030D-6E8A-4147-A177-3AD203B41FA5}">
                      <a16:colId xmlns:a16="http://schemas.microsoft.com/office/drawing/2014/main" val="4271573942"/>
                    </a:ext>
                  </a:extLst>
                </a:gridCol>
              </a:tblGrid>
              <a:tr h="473517">
                <a:tc>
                  <a:txBody>
                    <a:bodyPr/>
                    <a:lstStyle/>
                    <a:p>
                      <a:pPr indent="125730">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Loại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1422400">
                        <a:lnSpc>
                          <a:spcPct val="120000"/>
                        </a:lnSpc>
                        <a:spcAft>
                          <a:spcPts val="500"/>
                        </a:spcAft>
                      </a:pPr>
                      <a:r>
                        <a:rPr lang="en-US" sz="2600">
                          <a:effectLst/>
                          <a:latin typeface="Times New Roman" panose="02020603050405020304" pitchFamily="18" charset="0"/>
                          <a:cs typeface="Times New Roman" panose="02020603050405020304" pitchFamily="18" charset="0"/>
                        </a:rPr>
                        <a:t>Chất cháy</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4021859779"/>
                  </a:ext>
                </a:extLst>
              </a:tr>
              <a:tr h="1060441">
                <a:tc>
                  <a:txBody>
                    <a:bodyPr/>
                    <a:lstStyle/>
                    <a:p>
                      <a:pPr indent="125730">
                        <a:lnSpc>
                          <a:spcPct val="120000"/>
                        </a:lnSpc>
                        <a:spcBef>
                          <a:spcPts val="500"/>
                        </a:spcBef>
                        <a:spcAft>
                          <a:spcPts val="500"/>
                        </a:spcAft>
                      </a:pPr>
                      <a:r>
                        <a:rPr lang="en-US" sz="2600">
                          <a:effectLst/>
                          <a:latin typeface="Times New Roman" panose="02020603050405020304" pitchFamily="18" charset="0"/>
                          <a:cs typeface="Times New Roman" panose="02020603050405020304" pitchFamily="18" charset="0"/>
                        </a:rPr>
                        <a:t>Loại A</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29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hữu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kèm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theo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cs typeface="Times New Roman" panose="02020603050405020304" pitchFamily="18" charset="0"/>
                        </a:rPr>
                        <a:t> ra than </a:t>
                      </a:r>
                      <a:r>
                        <a:rPr lang="en-US" sz="2600" dirty="0" err="1">
                          <a:effectLst/>
                          <a:latin typeface="Times New Roman" panose="02020603050405020304" pitchFamily="18" charset="0"/>
                          <a:cs typeface="Times New Roman" panose="02020603050405020304" pitchFamily="18" charset="0"/>
                        </a:rPr>
                        <a:t>hồng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902402197"/>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B</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hoá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099587857"/>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C</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a:effectLst/>
                          <a:latin typeface="Times New Roman" panose="02020603050405020304" pitchFamily="18" charset="0"/>
                          <a:cs typeface="Times New Roman" panose="02020603050405020304" pitchFamily="18" charset="0"/>
                        </a:rPr>
                        <a:t>Đám cháy các chất khí.</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858169415"/>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D</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a:effectLst/>
                          <a:latin typeface="Times New Roman" panose="02020603050405020304" pitchFamily="18" charset="0"/>
                          <a:cs typeface="Times New Roman" panose="02020603050405020304" pitchFamily="18" charset="0"/>
                        </a:rPr>
                        <a:t>Đám cháy các kim loại.</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899876748"/>
                  </a:ext>
                </a:extLst>
              </a:tr>
              <a:tr h="992272">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F</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dầu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động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cs typeface="Times New Roman" panose="02020603050405020304" pitchFamily="18" charset="0"/>
                        </a:rPr>
                        <a:t>thực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thiết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bị</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nấu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nướng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81129418"/>
                  </a:ext>
                </a:extLst>
              </a:tr>
            </a:tbl>
          </a:graphicData>
        </a:graphic>
      </p:graphicFrame>
      <p:sp>
        <p:nvSpPr>
          <p:cNvPr id="6" name="Rectangle 1">
            <a:extLst>
              <a:ext uri="{FF2B5EF4-FFF2-40B4-BE49-F238E27FC236}">
                <a16:creationId xmlns:a16="http://schemas.microsoft.com/office/drawing/2014/main" id="{E4BB75D9-F8DF-40FC-A1AD-50B4640D0BA5}"/>
              </a:ext>
            </a:extLst>
          </p:cNvPr>
          <p:cNvSpPr>
            <a:spLocks noChangeArrowheads="1"/>
          </p:cNvSpPr>
          <p:nvPr/>
        </p:nvSpPr>
        <p:spPr bwMode="auto">
          <a:xfrm>
            <a:off x="896318" y="1892978"/>
            <a:ext cx="10399363" cy="769441"/>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5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5413" algn="l" defTabSz="914400" rtl="0" eaLnBrk="0" fontAlgn="base" latinLnBrk="0" hangingPunct="0">
              <a:lnSpc>
                <a:spcPct val="100000"/>
              </a:lnSpc>
              <a:spcBef>
                <a:spcPct val="0"/>
              </a:spcBef>
              <a:spcAft>
                <a:spcPct val="0"/>
              </a:spcAft>
              <a:buClrTx/>
              <a:buSzTx/>
              <a:buFontTx/>
              <a:buNone/>
              <a:tabLst/>
            </a:pPr>
            <a:r>
              <a:rPr kumimoji="0" lang="en-US" altLang="vi-VN" sz="26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vi-VN" sz="26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7.3.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đám</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theoTCVN</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4878:2009)</a:t>
            </a:r>
            <a:endParaRPr kumimoji="0" lang="vi-VN" altLang="vi-VN"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25413"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23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par>
                                <p:cTn id="18" presetID="4"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02E03D-EAF4-49E7-8873-923C53CA13CF}"/>
              </a:ext>
            </a:extLst>
          </p:cNvPr>
          <p:cNvSpPr>
            <a:spLocks noChangeArrowheads="1"/>
          </p:cNvSpPr>
          <p:nvPr/>
        </p:nvSpPr>
        <p:spPr bwMode="auto">
          <a:xfrm>
            <a:off x="0" y="-1"/>
            <a:ext cx="1372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6" name="Rectangle 4">
            <a:extLst>
              <a:ext uri="{FF2B5EF4-FFF2-40B4-BE49-F238E27FC236}">
                <a16:creationId xmlns:a16="http://schemas.microsoft.com/office/drawing/2014/main" id="{F3941AFD-F2B8-4A14-9F98-5DF694FB8D61}"/>
              </a:ext>
            </a:extLst>
          </p:cNvPr>
          <p:cNvSpPr>
            <a:spLocks noChangeArrowheads="1"/>
          </p:cNvSpPr>
          <p:nvPr/>
        </p:nvSpPr>
        <p:spPr bwMode="auto">
          <a:xfrm>
            <a:off x="2941439" y="247470"/>
            <a:ext cx="18135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9" name="Rectangle 6">
            <a:extLst>
              <a:ext uri="{FF2B5EF4-FFF2-40B4-BE49-F238E27FC236}">
                <a16:creationId xmlns:a16="http://schemas.microsoft.com/office/drawing/2014/main" id="{3BC47E9C-2BDA-4FEA-9AE6-2A6287EA3394}"/>
              </a:ext>
            </a:extLst>
          </p:cNvPr>
          <p:cNvSpPr>
            <a:spLocks noChangeArrowheads="1"/>
          </p:cNvSpPr>
          <p:nvPr/>
        </p:nvSpPr>
        <p:spPr bwMode="auto">
          <a:xfrm>
            <a:off x="6096000" y="65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8">
            <a:extLst>
              <a:ext uri="{FF2B5EF4-FFF2-40B4-BE49-F238E27FC236}">
                <a16:creationId xmlns:a16="http://schemas.microsoft.com/office/drawing/2014/main" id="{DF2FFFD8-58F6-4E12-8603-FAABC9E7BA37}"/>
              </a:ext>
            </a:extLst>
          </p:cNvPr>
          <p:cNvSpPr>
            <a:spLocks noChangeArrowheads="1"/>
          </p:cNvSpPr>
          <p:nvPr/>
        </p:nvSpPr>
        <p:spPr bwMode="auto">
          <a:xfrm>
            <a:off x="689811" y="32210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10">
            <a:extLst>
              <a:ext uri="{FF2B5EF4-FFF2-40B4-BE49-F238E27FC236}">
                <a16:creationId xmlns:a16="http://schemas.microsoft.com/office/drawing/2014/main" id="{B235E0C3-6C79-4BAD-B2FE-793B0F3B134E}"/>
              </a:ext>
            </a:extLst>
          </p:cNvPr>
          <p:cNvSpPr>
            <a:spLocks noChangeArrowheads="1"/>
          </p:cNvSpPr>
          <p:nvPr/>
        </p:nvSpPr>
        <p:spPr bwMode="auto">
          <a:xfrm>
            <a:off x="3416969" y="2809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2" name="Group 1">
            <a:extLst>
              <a:ext uri="{FF2B5EF4-FFF2-40B4-BE49-F238E27FC236}">
                <a16:creationId xmlns:a16="http://schemas.microsoft.com/office/drawing/2014/main" id="{B99453E1-C570-4EE6-AD69-4A34DCD79EF9}"/>
              </a:ext>
            </a:extLst>
          </p:cNvPr>
          <p:cNvGrpSpPr/>
          <p:nvPr/>
        </p:nvGrpSpPr>
        <p:grpSpPr>
          <a:xfrm>
            <a:off x="0" y="-1"/>
            <a:ext cx="12192000" cy="6936998"/>
            <a:chOff x="0" y="-1"/>
            <a:chExt cx="12192000" cy="6936998"/>
          </a:xfrm>
        </p:grpSpPr>
        <p:graphicFrame>
          <p:nvGraphicFramePr>
            <p:cNvPr id="4" name="Object 3">
              <a:extLst>
                <a:ext uri="{FF2B5EF4-FFF2-40B4-BE49-F238E27FC236}">
                  <a16:creationId xmlns:a16="http://schemas.microsoft.com/office/drawing/2014/main" id="{2BBBA5D2-9776-4D08-81BC-B128C629945C}"/>
                </a:ext>
              </a:extLst>
            </p:cNvPr>
            <p:cNvGraphicFramePr>
              <a:graphicFrameLocks noChangeAspect="1"/>
            </p:cNvGraphicFramePr>
            <p:nvPr>
              <p:extLst>
                <p:ext uri="{D42A27DB-BD31-4B8C-83A1-F6EECF244321}">
                  <p14:modId xmlns:p14="http://schemas.microsoft.com/office/powerpoint/2010/main" val="1406443066"/>
                </p:ext>
              </p:extLst>
            </p:nvPr>
          </p:nvGraphicFramePr>
          <p:xfrm>
            <a:off x="0" y="-1"/>
            <a:ext cx="3633878" cy="2921945"/>
          </p:xfrm>
          <a:graphic>
            <a:graphicData uri="http://schemas.openxmlformats.org/presentationml/2006/ole">
              <mc:AlternateContent xmlns:mc="http://schemas.openxmlformats.org/markup-compatibility/2006">
                <mc:Choice xmlns:v="urn:schemas-microsoft-com:vml" Requires="v">
                  <p:oleObj spid="_x0000_s1036" name="Bitmap Image" r:id="rId3" imgW="1267002" imgH="1190476" progId="Paint.Picture">
                    <p:embed/>
                  </p:oleObj>
                </mc:Choice>
                <mc:Fallback>
                  <p:oleObj name="Bitmap Image" r:id="rId3" imgW="1267002" imgH="119047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633878" cy="292194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6A971FF-7112-447B-827C-A2425A54FB54}"/>
                </a:ext>
              </a:extLst>
            </p:cNvPr>
            <p:cNvGraphicFramePr>
              <a:graphicFrameLocks noChangeAspect="1"/>
            </p:cNvGraphicFramePr>
            <p:nvPr>
              <p:extLst>
                <p:ext uri="{D42A27DB-BD31-4B8C-83A1-F6EECF244321}">
                  <p14:modId xmlns:p14="http://schemas.microsoft.com/office/powerpoint/2010/main" val="339931437"/>
                </p:ext>
              </p:extLst>
            </p:nvPr>
          </p:nvGraphicFramePr>
          <p:xfrm>
            <a:off x="4042611" y="13336"/>
            <a:ext cx="3930315" cy="2908607"/>
          </p:xfrm>
          <a:graphic>
            <a:graphicData uri="http://schemas.openxmlformats.org/presentationml/2006/ole">
              <mc:AlternateContent xmlns:mc="http://schemas.openxmlformats.org/markup-compatibility/2006">
                <mc:Choice xmlns:v="urn:schemas-microsoft-com:vml" Requires="v">
                  <p:oleObj spid="_x0000_s1037" name="Bitmap Image" r:id="rId5" imgW="2467319" imgH="1848108" progId="Paint.Picture">
                    <p:embed/>
                  </p:oleObj>
                </mc:Choice>
                <mc:Fallback>
                  <p:oleObj name="Bitmap Image" r:id="rId5" imgW="2467319" imgH="1848108"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2611" y="13336"/>
                          <a:ext cx="3930315" cy="290860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096C07F-E820-499F-ABA5-0956B4276AF0}"/>
                </a:ext>
              </a:extLst>
            </p:cNvPr>
            <p:cNvGraphicFramePr>
              <a:graphicFrameLocks noChangeAspect="1"/>
            </p:cNvGraphicFramePr>
            <p:nvPr>
              <p:extLst>
                <p:ext uri="{D42A27DB-BD31-4B8C-83A1-F6EECF244321}">
                  <p14:modId xmlns:p14="http://schemas.microsoft.com/office/powerpoint/2010/main" val="2537419922"/>
                </p:ext>
              </p:extLst>
            </p:nvPr>
          </p:nvGraphicFramePr>
          <p:xfrm>
            <a:off x="8381659" y="13336"/>
            <a:ext cx="3810341" cy="2970495"/>
          </p:xfrm>
          <a:graphic>
            <a:graphicData uri="http://schemas.openxmlformats.org/presentationml/2006/ole">
              <mc:AlternateContent xmlns:mc="http://schemas.openxmlformats.org/markup-compatibility/2006">
                <mc:Choice xmlns:v="urn:schemas-microsoft-com:vml" Requires="v">
                  <p:oleObj spid="_x0000_s1038" name="Bitmap Image" r:id="rId7" imgW="1867161" imgH="1171429" progId="Paint.Picture">
                    <p:embed/>
                  </p:oleObj>
                </mc:Choice>
                <mc:Fallback>
                  <p:oleObj name="Bitmap Image" r:id="rId7" imgW="1867161" imgH="1171429"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1659" y="13336"/>
                          <a:ext cx="3810341" cy="2970495"/>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569CE8-544A-42AE-8782-D31B3A8B4F0A}"/>
                </a:ext>
              </a:extLst>
            </p:cNvPr>
            <p:cNvGraphicFramePr>
              <a:graphicFrameLocks noChangeAspect="1"/>
            </p:cNvGraphicFramePr>
            <p:nvPr>
              <p:extLst>
                <p:ext uri="{D42A27DB-BD31-4B8C-83A1-F6EECF244321}">
                  <p14:modId xmlns:p14="http://schemas.microsoft.com/office/powerpoint/2010/main" val="676119901"/>
                </p:ext>
              </p:extLst>
            </p:nvPr>
          </p:nvGraphicFramePr>
          <p:xfrm>
            <a:off x="780888" y="3446981"/>
            <a:ext cx="4880661" cy="2974880"/>
          </p:xfrm>
          <a:graphic>
            <a:graphicData uri="http://schemas.openxmlformats.org/presentationml/2006/ole">
              <mc:AlternateContent xmlns:mc="http://schemas.openxmlformats.org/markup-compatibility/2006">
                <mc:Choice xmlns:v="urn:schemas-microsoft-com:vml" Requires="v">
                  <p:oleObj spid="_x0000_s1039" name="Bitmap Image" r:id="rId9" imgW="2742857" imgH="1666667" progId="Paint.Picture">
                    <p:embed/>
                  </p:oleObj>
                </mc:Choice>
                <mc:Fallback>
                  <p:oleObj name="Bitmap Image" r:id="rId9" imgW="2742857" imgH="1666667" progId="Paint.Picture">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888" y="3446981"/>
                          <a:ext cx="4880661" cy="2974880"/>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2C013336-3B31-4823-8330-74A919A377CC}"/>
                </a:ext>
              </a:extLst>
            </p:cNvPr>
            <p:cNvGraphicFramePr>
              <a:graphicFrameLocks noChangeAspect="1"/>
            </p:cNvGraphicFramePr>
            <p:nvPr>
              <p:extLst>
                <p:ext uri="{D42A27DB-BD31-4B8C-83A1-F6EECF244321}">
                  <p14:modId xmlns:p14="http://schemas.microsoft.com/office/powerpoint/2010/main" val="1659295494"/>
                </p:ext>
              </p:extLst>
            </p:nvPr>
          </p:nvGraphicFramePr>
          <p:xfrm>
            <a:off x="6861624" y="3474463"/>
            <a:ext cx="4549488" cy="2972027"/>
          </p:xfrm>
          <a:graphic>
            <a:graphicData uri="http://schemas.openxmlformats.org/presentationml/2006/ole">
              <mc:AlternateContent xmlns:mc="http://schemas.openxmlformats.org/markup-compatibility/2006">
                <mc:Choice xmlns:v="urn:schemas-microsoft-com:vml" Requires="v">
                  <p:oleObj spid="_x0000_s1040" name="Bitmap Image" r:id="rId11" imgW="2619048" imgH="1743318" progId="Paint.Picture">
                    <p:embed/>
                  </p:oleObj>
                </mc:Choice>
                <mc:Fallback>
                  <p:oleObj name="Bitmap Image" r:id="rId11" imgW="2619048" imgH="1743318" progId="Paint.Picture">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1624" y="3474463"/>
                          <a:ext cx="4549488" cy="2972027"/>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F7E5170B-F2AA-4028-A828-B553208AC6A8}"/>
                </a:ext>
              </a:extLst>
            </p:cNvPr>
            <p:cNvSpPr txBox="1"/>
            <p:nvPr/>
          </p:nvSpPr>
          <p:spPr>
            <a:xfrm>
              <a:off x="1200529" y="2983831"/>
              <a:ext cx="1414334" cy="461665"/>
            </a:xfrm>
            <a:prstGeom prst="rect">
              <a:avLst/>
            </a:prstGeom>
            <a:noFill/>
          </p:spPr>
          <p:txBody>
            <a:bodyPr wrap="square" rtlCol="0">
              <a:spAutoFit/>
            </a:bodyPr>
            <a:lstStyle/>
            <a:p>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1</a:t>
              </a:r>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3CECA37-CE8C-4346-AA07-323480181B89}"/>
                </a:ext>
              </a:extLst>
            </p:cNvPr>
            <p:cNvSpPr txBox="1"/>
            <p:nvPr/>
          </p:nvSpPr>
          <p:spPr>
            <a:xfrm>
              <a:off x="5231502" y="2987437"/>
              <a:ext cx="1414334"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2</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AD61A21-4F72-4279-89AD-1536200323B1}"/>
                </a:ext>
              </a:extLst>
            </p:cNvPr>
            <p:cNvSpPr txBox="1"/>
            <p:nvPr/>
          </p:nvSpPr>
          <p:spPr>
            <a:xfrm>
              <a:off x="9781502" y="3014797"/>
              <a:ext cx="1414334"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3</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DB592B-4BFC-4C2C-8696-592AD50D259A}"/>
                </a:ext>
              </a:extLst>
            </p:cNvPr>
            <p:cNvSpPr txBox="1"/>
            <p:nvPr/>
          </p:nvSpPr>
          <p:spPr>
            <a:xfrm>
              <a:off x="2436112" y="6410475"/>
              <a:ext cx="1365867"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4</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782D614-4057-4EF6-AA32-26808AFE5BAD}"/>
                </a:ext>
              </a:extLst>
            </p:cNvPr>
            <p:cNvSpPr txBox="1"/>
            <p:nvPr/>
          </p:nvSpPr>
          <p:spPr>
            <a:xfrm>
              <a:off x="8880515" y="6444554"/>
              <a:ext cx="1546853"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5</a:t>
              </a:r>
              <a:endParaRPr lang="vi-VN" sz="26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854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3DFBA3-D1E2-46CB-AAA8-8CA7AC810858}"/>
              </a:ext>
            </a:extLst>
          </p:cNvPr>
          <p:cNvGraphicFramePr>
            <a:graphicFrameLocks noGrp="1"/>
          </p:cNvGraphicFramePr>
          <p:nvPr>
            <p:extLst>
              <p:ext uri="{D42A27DB-BD31-4B8C-83A1-F6EECF244321}">
                <p14:modId xmlns:p14="http://schemas.microsoft.com/office/powerpoint/2010/main" val="2947980521"/>
              </p:ext>
            </p:extLst>
          </p:nvPr>
        </p:nvGraphicFramePr>
        <p:xfrm>
          <a:off x="0" y="738664"/>
          <a:ext cx="12192000" cy="6137874"/>
        </p:xfrm>
        <a:graphic>
          <a:graphicData uri="http://schemas.openxmlformats.org/drawingml/2006/table">
            <a:tbl>
              <a:tblPr>
                <a:tableStyleId>{5C22544A-7EE6-4342-B048-85BDC9FD1C3A}</a:tableStyleId>
              </a:tblPr>
              <a:tblGrid>
                <a:gridCol w="3806355">
                  <a:extLst>
                    <a:ext uri="{9D8B030D-6E8A-4147-A177-3AD203B41FA5}">
                      <a16:colId xmlns:a16="http://schemas.microsoft.com/office/drawing/2014/main" val="2272725242"/>
                    </a:ext>
                  </a:extLst>
                </a:gridCol>
                <a:gridCol w="8385645">
                  <a:extLst>
                    <a:ext uri="{9D8B030D-6E8A-4147-A177-3AD203B41FA5}">
                      <a16:colId xmlns:a16="http://schemas.microsoft.com/office/drawing/2014/main" val="3403067514"/>
                    </a:ext>
                  </a:extLst>
                </a:gridCol>
              </a:tblGrid>
              <a:tr h="383798">
                <a:tc>
                  <a:txBody>
                    <a:bodyPr/>
                    <a:lstStyle/>
                    <a:p>
                      <a:pPr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Chất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chữa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cháy</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tc>
                  <a:txBody>
                    <a:bodyPr/>
                    <a:lstStyle/>
                    <a:p>
                      <a:pPr marL="794385" indent="-794385"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Tác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r>
                        <a:rPr lang="en-US" sz="2200" b="1" dirty="0">
                          <a:effectLst/>
                          <a:latin typeface="Times New Roman" panose="02020603050405020304" pitchFamily="18" charset="0"/>
                          <a:cs typeface="Times New Roman" panose="02020603050405020304" pitchFamily="18" charset="0"/>
                        </a:rPr>
                        <a:t> – </a:t>
                      </a:r>
                      <a:r>
                        <a:rPr lang="en-US" sz="2200" b="1" dirty="0" err="1">
                          <a:effectLst/>
                          <a:latin typeface="Times New Roman" panose="02020603050405020304" pitchFamily="18" charset="0"/>
                          <a:cs typeface="Times New Roman" panose="02020603050405020304" pitchFamily="18" charset="0"/>
                        </a:rPr>
                        <a:t>Lưu</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khi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sử</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3894937689"/>
                  </a:ext>
                </a:extLst>
              </a:tr>
              <a:tr h="2911199">
                <a:tc>
                  <a:txBody>
                    <a:bodyPr/>
                    <a:lstStyle/>
                    <a:p>
                      <a:pPr>
                        <a:lnSpc>
                          <a:spcPct val="120000"/>
                        </a:lnSpc>
                        <a:spcBef>
                          <a:spcPts val="500"/>
                        </a:spcBef>
                        <a:spcAft>
                          <a:spcPts val="500"/>
                        </a:spcAft>
                      </a:pPr>
                      <a:r>
                        <a:rPr lang="en-US" sz="2200" dirty="0" err="1">
                          <a:effectLst/>
                          <a:latin typeface="Times New Roman" panose="02020603050405020304" pitchFamily="18" charset="0"/>
                          <a:cs typeface="Times New Roman" panose="02020603050405020304" pitchFamily="18" charset="0"/>
                        </a:rPr>
                        <a:t>Nước</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gn="just">
                        <a:lnSpc>
                          <a:spcPct val="132000"/>
                        </a:lnSpc>
                        <a:spcAft>
                          <a:spcPts val="800"/>
                        </a:spcAft>
                        <a:tabLst>
                          <a:tab pos="10033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 gi</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m nhiệt độ xuống dưới nhiệt độ cháy, làm loãng khí cháy.</a:t>
                      </a:r>
                    </a:p>
                    <a:p>
                      <a:pPr algn="just">
                        <a:lnSpc>
                          <a:spcPct val="132000"/>
                        </a:lnSpc>
                        <a:spcAft>
                          <a:spcPts val="800"/>
                        </a:spcAft>
                        <a:tabLst>
                          <a:tab pos="10985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Dùng trong các đám cháy là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r</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n như g</a:t>
                      </a:r>
                      <a:r>
                        <a:rPr lang="en-US" sz="2200" dirty="0">
                          <a:effectLst/>
                          <a:latin typeface="Times New Roman" panose="02020603050405020304" pitchFamily="18" charset="0"/>
                          <a:cs typeface="Times New Roman" panose="02020603050405020304" pitchFamily="18" charset="0"/>
                        </a:rPr>
                        <a:t>ỗ</a:t>
                      </a:r>
                      <a:r>
                        <a:rPr lang="vi-VN" sz="2200" dirty="0">
                          <a:effectLst/>
                          <a:latin typeface="Times New Roman" panose="02020603050405020304" pitchFamily="18" charset="0"/>
                          <a:cs typeface="Times New Roman" panose="02020603050405020304" pitchFamily="18" charset="0"/>
                        </a:rPr>
                        <a:t> (đi</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n hình là cháy rừng, cháy nhà), nhựa trong các nhà xưởng s</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n xuất,... và một số khí cháy.</a:t>
                      </a:r>
                    </a:p>
                    <a:p>
                      <a:pPr>
                        <a:lnSpc>
                          <a:spcPct val="129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Tuyệt đối không s</a:t>
                      </a:r>
                      <a:r>
                        <a:rPr lang="en-US" sz="2200" dirty="0">
                          <a:effectLst/>
                          <a:latin typeface="Times New Roman" panose="02020603050405020304" pitchFamily="18" charset="0"/>
                          <a:cs typeface="Times New Roman" panose="02020603050405020304" pitchFamily="18" charset="0"/>
                        </a:rPr>
                        <a:t>ử</a:t>
                      </a:r>
                      <a:r>
                        <a:rPr lang="vi-VN" sz="2200" dirty="0">
                          <a:effectLst/>
                          <a:latin typeface="Times New Roman" panose="02020603050405020304" pitchFamily="18" charset="0"/>
                          <a:cs typeface="Times New Roman" panose="02020603050405020304" pitchFamily="18" charset="0"/>
                        </a:rPr>
                        <a:t> dụng nước đ</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các thiết bị điện khi chưa tắt ngu</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 điện, kim loại và hợp chất hoạt động hoá học mạnh như Na, K, Ca, đ</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đèn, đám cháy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2801341422"/>
                  </a:ext>
                </a:extLst>
              </a:tr>
              <a:tr h="2824339">
                <a:tc>
                  <a:txBody>
                    <a:bodyPr/>
                    <a:lstStyle/>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Carbon dioxide (CO</a:t>
                      </a:r>
                      <a:r>
                        <a:rPr lang="en-US" sz="2200" baseline="-25000" dirty="0">
                          <a:effectLst/>
                          <a:latin typeface="Times New Roman" panose="02020603050405020304" pitchFamily="18" charset="0"/>
                          <a:cs typeface="Times New Roman" panose="02020603050405020304" pitchFamily="18" charset="0"/>
                        </a:rPr>
                        <a:t>2</a:t>
                      </a:r>
                      <a:r>
                        <a:rPr lang="en-US" sz="2200" dirty="0">
                          <a:effectLst/>
                          <a:latin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nSpc>
                          <a:spcPct val="129000"/>
                        </a:lnSpc>
                        <a:spcAft>
                          <a:spcPts val="800"/>
                        </a:spcAft>
                        <a:tabLst>
                          <a:tab pos="10985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 giảm n</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ng độ oxygen dưới 14%, ngăn chặn và dập t</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t đám cháy loại A, B, C</a:t>
                      </a:r>
                    </a:p>
                    <a:p>
                      <a:pPr>
                        <a:lnSpc>
                          <a:spcPct val="129000"/>
                        </a:lnSpc>
                        <a:spcAft>
                          <a:spcPts val="800"/>
                        </a:spcAft>
                        <a:tabLst>
                          <a:tab pos="10477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Khi phun không được để dính lên người hoặc phun lên người vì sẽ làm bỏng lạnh, gây nguy hi</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m cho sức khoẻ con người.</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dùng cho các đám cháy kim loại, ki</a:t>
                      </a:r>
                      <a:r>
                        <a:rPr lang="en-US" sz="2200" dirty="0">
                          <a:effectLst/>
                          <a:latin typeface="Times New Roman" panose="02020603050405020304" pitchFamily="18" charset="0"/>
                          <a:cs typeface="Times New Roman" panose="02020603050405020304" pitchFamily="18" charset="0"/>
                        </a:rPr>
                        <a:t>ề</a:t>
                      </a:r>
                      <a:r>
                        <a:rPr lang="vi-VN" sz="2200" dirty="0">
                          <a:effectLst/>
                          <a:latin typeface="Times New Roman" panose="02020603050405020304" pitchFamily="18" charset="0"/>
                          <a:cs typeface="Times New Roman" panose="02020603050405020304" pitchFamily="18" charset="0"/>
                        </a:rPr>
                        <a:t>m thổ, than c</a:t>
                      </a:r>
                      <a:r>
                        <a:rPr lang="en-US" sz="2200" dirty="0">
                          <a:effectLst/>
                          <a:latin typeface="Times New Roman" panose="02020603050405020304" pitchFamily="18" charset="0"/>
                          <a:cs typeface="Times New Roman" panose="02020603050405020304" pitchFamily="18" charset="0"/>
                        </a:rPr>
                        <a:t>ố</a:t>
                      </a:r>
                      <a:r>
                        <a:rPr lang="vi-VN" sz="2200" dirty="0">
                          <a:effectLst/>
                          <a:latin typeface="Times New Roman" panose="02020603050405020304" pitchFamily="18" charset="0"/>
                          <a:cs typeface="Times New Roman" panose="02020603050405020304" pitchFamily="18" charset="0"/>
                        </a:rPr>
                        <a:t>c,... đám cháy có nhiệt độ trên 1000 °C, đám cháy điện có hiệu điện thế &gt; 380 kV.</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2152885574"/>
                  </a:ext>
                </a:extLst>
              </a:tr>
            </a:tbl>
          </a:graphicData>
        </a:graphic>
      </p:graphicFrame>
      <p:sp>
        <p:nvSpPr>
          <p:cNvPr id="3" name="Rectangle 1">
            <a:extLst>
              <a:ext uri="{FF2B5EF4-FFF2-40B4-BE49-F238E27FC236}">
                <a16:creationId xmlns:a16="http://schemas.microsoft.com/office/drawing/2014/main" id="{15BCA2DC-9F57-4C95-9FBC-D11A8C79088E}"/>
              </a:ext>
            </a:extLst>
          </p:cNvPr>
          <p:cNvSpPr>
            <a:spLocks noChangeArrowheads="1"/>
          </p:cNvSpPr>
          <p:nvPr/>
        </p:nvSpPr>
        <p:spPr bwMode="auto">
          <a:xfrm>
            <a:off x="1" y="0"/>
            <a:ext cx="12192000" cy="738664"/>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5250" algn="l"/>
              </a:tabLst>
              <a:defRPr>
                <a:solidFill>
                  <a:schemeClr val="tx1"/>
                </a:solidFill>
                <a:latin typeface="Arial" panose="020B0604020202020204" pitchFamily="34" charset="0"/>
              </a:defRPr>
            </a:lvl1pPr>
            <a:lvl2pPr eaLnBrk="0" fontAlgn="base" hangingPunct="0">
              <a:spcBef>
                <a:spcPct val="0"/>
              </a:spcBef>
              <a:spcAft>
                <a:spcPct val="0"/>
              </a:spcAft>
              <a:tabLst>
                <a:tab pos="95250" algn="l"/>
              </a:tabLst>
              <a:defRPr>
                <a:solidFill>
                  <a:schemeClr val="tx1"/>
                </a:solidFill>
                <a:latin typeface="Arial" panose="020B0604020202020204" pitchFamily="34" charset="0"/>
              </a:defRPr>
            </a:lvl2pPr>
            <a:lvl3pPr eaLnBrk="0" fontAlgn="base" hangingPunct="0">
              <a:spcBef>
                <a:spcPct val="0"/>
              </a:spcBef>
              <a:spcAft>
                <a:spcPct val="0"/>
              </a:spcAft>
              <a:tabLst>
                <a:tab pos="95250" algn="l"/>
              </a:tabLst>
              <a:defRPr>
                <a:solidFill>
                  <a:schemeClr val="tx1"/>
                </a:solidFill>
                <a:latin typeface="Arial" panose="020B0604020202020204" pitchFamily="34" charset="0"/>
              </a:defRPr>
            </a:lvl3pPr>
            <a:lvl4pPr eaLnBrk="0" fontAlgn="base" hangingPunct="0">
              <a:spcBef>
                <a:spcPct val="0"/>
              </a:spcBef>
              <a:spcAft>
                <a:spcPct val="0"/>
              </a:spcAft>
              <a:tabLst>
                <a:tab pos="95250" algn="l"/>
              </a:tabLst>
              <a:defRPr>
                <a:solidFill>
                  <a:schemeClr val="tx1"/>
                </a:solidFill>
                <a:latin typeface="Arial" panose="020B0604020202020204" pitchFamily="34" charset="0"/>
              </a:defRPr>
            </a:lvl4pPr>
            <a:lvl5pPr eaLnBrk="0" fontAlgn="base" hangingPunct="0">
              <a:spcBef>
                <a:spcPct val="0"/>
              </a:spcBef>
              <a:spcAft>
                <a:spcPct val="0"/>
              </a:spcAft>
              <a:tabLst>
                <a:tab pos="95250" algn="l"/>
              </a:tabLst>
              <a:defRPr>
                <a:solidFill>
                  <a:schemeClr val="tx1"/>
                </a:solidFill>
                <a:latin typeface="Arial" panose="020B0604020202020204" pitchFamily="34" charset="0"/>
              </a:defRPr>
            </a:lvl5pPr>
            <a:lvl6pPr eaLnBrk="0" fontAlgn="base" hangingPunct="0">
              <a:spcBef>
                <a:spcPct val="0"/>
              </a:spcBef>
              <a:spcAft>
                <a:spcPct val="0"/>
              </a:spcAft>
              <a:tabLst>
                <a:tab pos="95250" algn="l"/>
              </a:tabLst>
              <a:defRPr>
                <a:solidFill>
                  <a:schemeClr val="tx1"/>
                </a:solidFill>
                <a:latin typeface="Arial" panose="020B0604020202020204" pitchFamily="34" charset="0"/>
              </a:defRPr>
            </a:lvl6pPr>
            <a:lvl7pPr eaLnBrk="0" fontAlgn="base" hangingPunct="0">
              <a:spcBef>
                <a:spcPct val="0"/>
              </a:spcBef>
              <a:spcAft>
                <a:spcPct val="0"/>
              </a:spcAft>
              <a:tabLst>
                <a:tab pos="95250" algn="l"/>
              </a:tabLst>
              <a:defRPr>
                <a:solidFill>
                  <a:schemeClr val="tx1"/>
                </a:solidFill>
                <a:latin typeface="Arial" panose="020B0604020202020204" pitchFamily="34" charset="0"/>
              </a:defRPr>
            </a:lvl7pPr>
            <a:lvl8pPr eaLnBrk="0" fontAlgn="base" hangingPunct="0">
              <a:spcBef>
                <a:spcPct val="0"/>
              </a:spcBef>
              <a:spcAft>
                <a:spcPct val="0"/>
              </a:spcAft>
              <a:tabLst>
                <a:tab pos="95250" algn="l"/>
              </a:tabLst>
              <a:defRPr>
                <a:solidFill>
                  <a:schemeClr val="tx1"/>
                </a:solidFill>
                <a:latin typeface="Arial" panose="020B0604020202020204" pitchFamily="34" charset="0"/>
              </a:defRPr>
            </a:lvl8pPr>
            <a:lvl9pPr eaLnBrk="0" fontAlgn="base" hangingPunct="0">
              <a:spcBef>
                <a:spcPct val="0"/>
              </a:spcBef>
              <a:spcAft>
                <a:spcPct val="0"/>
              </a:spcAft>
              <a:tabLst>
                <a:tab pos="95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vi-VN" altLang="vi-VN" sz="2400" b="1" i="0" u="none" strike="noStrike" cap="none" normalizeH="0" baseline="0" dirty="0">
                <a:ln>
                  <a:noFill/>
                </a:ln>
                <a:solidFill>
                  <a:srgbClr val="000000"/>
                </a:solidFill>
                <a:effectLst/>
                <a:latin typeface="+mj-lt"/>
                <a:ea typeface="Arial" panose="020B0604020202020204" pitchFamily="34" charset="0"/>
                <a:cs typeface="Times New Roman" panose="02020603050405020304" pitchFamily="18" charset="0"/>
              </a:rPr>
              <a:t>Bảng 7.4. </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Một số chất ch</a:t>
            </a:r>
            <a:r>
              <a:rPr kumimoji="0" lang="en-US"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ữ</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a cháy thông dụng</a:t>
            </a:r>
            <a:endParaRPr kumimoji="0" lang="vi-VN" altLang="vi-VN"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86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3DFBA3-D1E2-46CB-AAA8-8CA7AC810858}"/>
              </a:ext>
            </a:extLst>
          </p:cNvPr>
          <p:cNvGraphicFramePr>
            <a:graphicFrameLocks noGrp="1"/>
          </p:cNvGraphicFramePr>
          <p:nvPr>
            <p:extLst>
              <p:ext uri="{D42A27DB-BD31-4B8C-83A1-F6EECF244321}">
                <p14:modId xmlns:p14="http://schemas.microsoft.com/office/powerpoint/2010/main" val="425471983"/>
              </p:ext>
            </p:extLst>
          </p:nvPr>
        </p:nvGraphicFramePr>
        <p:xfrm>
          <a:off x="0" y="738664"/>
          <a:ext cx="12192000" cy="6145585"/>
        </p:xfrm>
        <a:graphic>
          <a:graphicData uri="http://schemas.openxmlformats.org/drawingml/2006/table">
            <a:tbl>
              <a:tblPr>
                <a:tableStyleId>{5C22544A-7EE6-4342-B048-85BDC9FD1C3A}</a:tableStyleId>
              </a:tblPr>
              <a:tblGrid>
                <a:gridCol w="3806355">
                  <a:extLst>
                    <a:ext uri="{9D8B030D-6E8A-4147-A177-3AD203B41FA5}">
                      <a16:colId xmlns:a16="http://schemas.microsoft.com/office/drawing/2014/main" val="2272725242"/>
                    </a:ext>
                  </a:extLst>
                </a:gridCol>
                <a:gridCol w="8385645">
                  <a:extLst>
                    <a:ext uri="{9D8B030D-6E8A-4147-A177-3AD203B41FA5}">
                      <a16:colId xmlns:a16="http://schemas.microsoft.com/office/drawing/2014/main" val="3403067514"/>
                    </a:ext>
                  </a:extLst>
                </a:gridCol>
              </a:tblGrid>
              <a:tr h="376086">
                <a:tc>
                  <a:txBody>
                    <a:bodyPr/>
                    <a:lstStyle/>
                    <a:p>
                      <a:pPr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Chất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chữa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cháy</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tc>
                  <a:txBody>
                    <a:bodyPr/>
                    <a:lstStyle/>
                    <a:p>
                      <a:pPr marL="794385" indent="-794385"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Tác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r>
                        <a:rPr lang="en-US" sz="2200" b="1" dirty="0">
                          <a:effectLst/>
                          <a:latin typeface="Times New Roman" panose="02020603050405020304" pitchFamily="18" charset="0"/>
                          <a:cs typeface="Times New Roman" panose="02020603050405020304" pitchFamily="18" charset="0"/>
                        </a:rPr>
                        <a:t> – </a:t>
                      </a:r>
                      <a:r>
                        <a:rPr lang="en-US" sz="2200" b="1" dirty="0" err="1">
                          <a:effectLst/>
                          <a:latin typeface="Times New Roman" panose="02020603050405020304" pitchFamily="18" charset="0"/>
                          <a:cs typeface="Times New Roman" panose="02020603050405020304" pitchFamily="18" charset="0"/>
                        </a:rPr>
                        <a:t>Lưu</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khi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sử</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3894937689"/>
                  </a:ext>
                </a:extLst>
              </a:tr>
              <a:tr h="1881862">
                <a:tc>
                  <a:txBody>
                    <a:bodyPr/>
                    <a:lstStyle/>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Dạng bọt</a:t>
                      </a:r>
                      <a:r>
                        <a:rPr lang="en-US" sz="2200" dirty="0">
                          <a:effectLst/>
                          <a:latin typeface="Times New Roman" panose="02020603050405020304" pitchFamily="18" charset="0"/>
                          <a:cs typeface="Times New Roman" panose="02020603050405020304" pitchFamily="18" charset="0"/>
                        </a:rPr>
                        <a:t> (Foam </a:t>
                      </a:r>
                      <a:r>
                        <a:rPr lang="en-US" sz="2200" dirty="0" err="1">
                          <a:effectLst/>
                          <a:latin typeface="Times New Roman" panose="02020603050405020304" pitchFamily="18" charset="0"/>
                          <a:cs typeface="Times New Roman" panose="02020603050405020304" pitchFamily="18" charset="0"/>
                        </a:rPr>
                        <a:t>gồm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chất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mặt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 marR="4446" marT="0" marB="0"/>
                </a:tc>
                <a:tc>
                  <a:txBody>
                    <a:bodyPr/>
                    <a:lstStyle/>
                    <a:p>
                      <a:pPr>
                        <a:lnSpc>
                          <a:spcPct val="129000"/>
                        </a:lnSpc>
                        <a:spcAft>
                          <a:spcPts val="800"/>
                        </a:spcAft>
                        <a:tabLst>
                          <a:tab pos="10033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Ngăn không cho oxygen tiếp xúc với đám cháy.</a:t>
                      </a:r>
                    </a:p>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Áp dụng cho đám cháy loại A, B, </a:t>
                      </a:r>
                      <a:r>
                        <a:rPr lang="en-US" sz="2200" dirty="0">
                          <a:effectLst/>
                          <a:latin typeface="Times New Roman" panose="02020603050405020304" pitchFamily="18" charset="0"/>
                          <a:cs typeface="Times New Roman" panose="02020603050405020304" pitchFamily="18" charset="0"/>
                        </a:rPr>
                        <a:t>C</a:t>
                      </a:r>
                      <a:r>
                        <a:rPr lang="vi-VN" sz="2200" dirty="0">
                          <a:effectLst/>
                          <a:latin typeface="Times New Roman" panose="02020603050405020304" pitchFamily="18" charset="0"/>
                          <a:cs typeface="Times New Roman" panose="02020603050405020304" pitchFamily="18" charset="0"/>
                        </a:rPr>
                        <a:t>, F.</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dùng cho các đám cháy thiết bị có điện, các kim loại có hoạt động mạnh và đám cháy có nhiệt độ trên 1 700 °C.</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1240990629"/>
                  </a:ext>
                </a:extLst>
              </a:tr>
              <a:tr h="3861387">
                <a:tc>
                  <a:txBody>
                    <a:bodyPr/>
                    <a:lstStyle/>
                    <a:p>
                      <a:pPr>
                        <a:lnSpc>
                          <a:spcPct val="120000"/>
                        </a:lnSpc>
                        <a:spcAft>
                          <a:spcPts val="500"/>
                        </a:spcAft>
                      </a:pPr>
                      <a:r>
                        <a:rPr lang="en-US" sz="2200" dirty="0" err="1">
                          <a:effectLst/>
                          <a:latin typeface="Times New Roman" panose="02020603050405020304" pitchFamily="18" charset="0"/>
                          <a:cs typeface="Times New Roman" panose="02020603050405020304" pitchFamily="18" charset="0"/>
                        </a:rPr>
                        <a:t>Dạng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bột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a:t>
                      </a:r>
                      <a:r>
                        <a:rPr lang="en-US" sz="2200" dirty="0">
                          <a:effectLst/>
                          <a:latin typeface="Times New Roman" panose="02020603050405020304" pitchFamily="18" charset="0"/>
                          <a:cs typeface="Times New Roman" panose="02020603050405020304" pitchFamily="18" charset="0"/>
                        </a:rPr>
                        <a:t> (NaHCO</a:t>
                      </a:r>
                      <a:r>
                        <a:rPr lang="en-US" sz="2200" baseline="-25000" dirty="0">
                          <a:effectLst/>
                          <a:latin typeface="Times New Roman" panose="02020603050405020304" pitchFamily="18" charset="0"/>
                          <a:cs typeface="Times New Roman" panose="02020603050405020304" pitchFamily="18" charset="0"/>
                        </a:rPr>
                        <a:t>3</a:t>
                      </a:r>
                      <a:r>
                        <a:rPr lang="en-US" sz="2200" dirty="0">
                          <a:effectLst/>
                          <a:latin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Cách li và làm loãng n</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ng độ oxygen tiếp xúc với đám cháy.</a:t>
                      </a:r>
                    </a:p>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Áp dụng cho loại đám cháy phụ thuộc vào kí hiệu ghi trên b</a:t>
                      </a:r>
                      <a:r>
                        <a:rPr lang="en-US" sz="2200" dirty="0">
                          <a:effectLst/>
                          <a:latin typeface="Times New Roman" panose="02020603050405020304" pitchFamily="18" charset="0"/>
                          <a:cs typeface="Times New Roman" panose="02020603050405020304" pitchFamily="18" charset="0"/>
                        </a:rPr>
                        <a:t>ì</a:t>
                      </a:r>
                      <a:r>
                        <a:rPr lang="vi-VN" sz="2200" dirty="0">
                          <a:effectLst/>
                          <a:latin typeface="Times New Roman" panose="02020603050405020304" pitchFamily="18" charset="0"/>
                          <a:cs typeface="Times New Roman" panose="02020603050405020304" pitchFamily="18" charset="0"/>
                        </a:rPr>
                        <a:t>nh:</a:t>
                      </a:r>
                    </a:p>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 Bình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bột ABC: phù hợp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cho c</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 chất r</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n,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lỏng và chất khí (g</a:t>
                      </a:r>
                      <a:r>
                        <a:rPr lang="en-US" sz="2200" dirty="0">
                          <a:effectLst/>
                          <a:latin typeface="Times New Roman" panose="02020603050405020304" pitchFamily="18" charset="0"/>
                          <a:cs typeface="Times New Roman" panose="02020603050405020304" pitchFamily="18" charset="0"/>
                        </a:rPr>
                        <a:t>ỗ</a:t>
                      </a:r>
                      <a:r>
                        <a:rPr lang="vi-VN" sz="2200" dirty="0">
                          <a:effectLst/>
                          <a:latin typeface="Times New Roman" panose="02020603050405020304" pitchFamily="18" charset="0"/>
                          <a:cs typeface="Times New Roman" panose="02020603050405020304" pitchFamily="18" charset="0"/>
                        </a:rPr>
                        <a:t>, giấy, một số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dẻo, cỏ khô, rơm và sợi, nhiên liệu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 sơn, vecni và rượu).</a:t>
                      </a:r>
                    </a:p>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 Bình chửa cháy bột BC: nhiên liệu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 sơn, vecni và rượu.</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nên sử dụng bình bột chửa cháy phun lên đám cháy là đ</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 điện tử vì sẽ làm hư hại các vi mạch điện tử.</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1629860256"/>
                  </a:ext>
                </a:extLst>
              </a:tr>
            </a:tbl>
          </a:graphicData>
        </a:graphic>
      </p:graphicFrame>
      <p:sp>
        <p:nvSpPr>
          <p:cNvPr id="3" name="Rectangle 1">
            <a:extLst>
              <a:ext uri="{FF2B5EF4-FFF2-40B4-BE49-F238E27FC236}">
                <a16:creationId xmlns:a16="http://schemas.microsoft.com/office/drawing/2014/main" id="{15BCA2DC-9F57-4C95-9FBC-D11A8C79088E}"/>
              </a:ext>
            </a:extLst>
          </p:cNvPr>
          <p:cNvSpPr>
            <a:spLocks noChangeArrowheads="1"/>
          </p:cNvSpPr>
          <p:nvPr/>
        </p:nvSpPr>
        <p:spPr bwMode="auto">
          <a:xfrm>
            <a:off x="1" y="0"/>
            <a:ext cx="12192000" cy="738664"/>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5250" algn="l"/>
              </a:tabLst>
              <a:defRPr>
                <a:solidFill>
                  <a:schemeClr val="tx1"/>
                </a:solidFill>
                <a:latin typeface="Arial" panose="020B0604020202020204" pitchFamily="34" charset="0"/>
              </a:defRPr>
            </a:lvl1pPr>
            <a:lvl2pPr eaLnBrk="0" fontAlgn="base" hangingPunct="0">
              <a:spcBef>
                <a:spcPct val="0"/>
              </a:spcBef>
              <a:spcAft>
                <a:spcPct val="0"/>
              </a:spcAft>
              <a:tabLst>
                <a:tab pos="95250" algn="l"/>
              </a:tabLst>
              <a:defRPr>
                <a:solidFill>
                  <a:schemeClr val="tx1"/>
                </a:solidFill>
                <a:latin typeface="Arial" panose="020B0604020202020204" pitchFamily="34" charset="0"/>
              </a:defRPr>
            </a:lvl2pPr>
            <a:lvl3pPr eaLnBrk="0" fontAlgn="base" hangingPunct="0">
              <a:spcBef>
                <a:spcPct val="0"/>
              </a:spcBef>
              <a:spcAft>
                <a:spcPct val="0"/>
              </a:spcAft>
              <a:tabLst>
                <a:tab pos="95250" algn="l"/>
              </a:tabLst>
              <a:defRPr>
                <a:solidFill>
                  <a:schemeClr val="tx1"/>
                </a:solidFill>
                <a:latin typeface="Arial" panose="020B0604020202020204" pitchFamily="34" charset="0"/>
              </a:defRPr>
            </a:lvl3pPr>
            <a:lvl4pPr eaLnBrk="0" fontAlgn="base" hangingPunct="0">
              <a:spcBef>
                <a:spcPct val="0"/>
              </a:spcBef>
              <a:spcAft>
                <a:spcPct val="0"/>
              </a:spcAft>
              <a:tabLst>
                <a:tab pos="95250" algn="l"/>
              </a:tabLst>
              <a:defRPr>
                <a:solidFill>
                  <a:schemeClr val="tx1"/>
                </a:solidFill>
                <a:latin typeface="Arial" panose="020B0604020202020204" pitchFamily="34" charset="0"/>
              </a:defRPr>
            </a:lvl4pPr>
            <a:lvl5pPr eaLnBrk="0" fontAlgn="base" hangingPunct="0">
              <a:spcBef>
                <a:spcPct val="0"/>
              </a:spcBef>
              <a:spcAft>
                <a:spcPct val="0"/>
              </a:spcAft>
              <a:tabLst>
                <a:tab pos="95250" algn="l"/>
              </a:tabLst>
              <a:defRPr>
                <a:solidFill>
                  <a:schemeClr val="tx1"/>
                </a:solidFill>
                <a:latin typeface="Arial" panose="020B0604020202020204" pitchFamily="34" charset="0"/>
              </a:defRPr>
            </a:lvl5pPr>
            <a:lvl6pPr eaLnBrk="0" fontAlgn="base" hangingPunct="0">
              <a:spcBef>
                <a:spcPct val="0"/>
              </a:spcBef>
              <a:spcAft>
                <a:spcPct val="0"/>
              </a:spcAft>
              <a:tabLst>
                <a:tab pos="95250" algn="l"/>
              </a:tabLst>
              <a:defRPr>
                <a:solidFill>
                  <a:schemeClr val="tx1"/>
                </a:solidFill>
                <a:latin typeface="Arial" panose="020B0604020202020204" pitchFamily="34" charset="0"/>
              </a:defRPr>
            </a:lvl6pPr>
            <a:lvl7pPr eaLnBrk="0" fontAlgn="base" hangingPunct="0">
              <a:spcBef>
                <a:spcPct val="0"/>
              </a:spcBef>
              <a:spcAft>
                <a:spcPct val="0"/>
              </a:spcAft>
              <a:tabLst>
                <a:tab pos="95250" algn="l"/>
              </a:tabLst>
              <a:defRPr>
                <a:solidFill>
                  <a:schemeClr val="tx1"/>
                </a:solidFill>
                <a:latin typeface="Arial" panose="020B0604020202020204" pitchFamily="34" charset="0"/>
              </a:defRPr>
            </a:lvl7pPr>
            <a:lvl8pPr eaLnBrk="0" fontAlgn="base" hangingPunct="0">
              <a:spcBef>
                <a:spcPct val="0"/>
              </a:spcBef>
              <a:spcAft>
                <a:spcPct val="0"/>
              </a:spcAft>
              <a:tabLst>
                <a:tab pos="95250" algn="l"/>
              </a:tabLst>
              <a:defRPr>
                <a:solidFill>
                  <a:schemeClr val="tx1"/>
                </a:solidFill>
                <a:latin typeface="Arial" panose="020B0604020202020204" pitchFamily="34" charset="0"/>
              </a:defRPr>
            </a:lvl8pPr>
            <a:lvl9pPr eaLnBrk="0" fontAlgn="base" hangingPunct="0">
              <a:spcBef>
                <a:spcPct val="0"/>
              </a:spcBef>
              <a:spcAft>
                <a:spcPct val="0"/>
              </a:spcAft>
              <a:tabLst>
                <a:tab pos="95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vi-VN" altLang="vi-VN" sz="2400" b="1" i="0" u="none" strike="noStrike" cap="none" normalizeH="0" baseline="0" dirty="0">
                <a:ln>
                  <a:noFill/>
                </a:ln>
                <a:solidFill>
                  <a:srgbClr val="000000"/>
                </a:solidFill>
                <a:effectLst/>
                <a:latin typeface="+mj-lt"/>
                <a:ea typeface="Arial" panose="020B0604020202020204" pitchFamily="34" charset="0"/>
                <a:cs typeface="Times New Roman" panose="02020603050405020304" pitchFamily="18" charset="0"/>
              </a:rPr>
              <a:t>Bảng 7.4. </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Một số chất ch</a:t>
            </a:r>
            <a:r>
              <a:rPr kumimoji="0" lang="en-US"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ữ</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a cháy thông dụng</a:t>
            </a:r>
            <a:endParaRPr kumimoji="0" lang="vi-VN" altLang="vi-VN"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31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4742481"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chữa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1022889" y="2198547"/>
            <a:ext cx="10430359" cy="3416320"/>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ngừa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oxi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8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11561735" cy="129266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Những</a:t>
            </a:r>
            <a:r>
              <a:rPr lang="en-US" sz="2600" b="1" dirty="0">
                <a:effectLst/>
                <a:latin typeface="Times New Roman" panose="02020603050405020304" pitchFamily="18" charset="0"/>
                <a:ea typeface="Times New Roman" panose="02020603050405020304" pitchFamily="18" charset="0"/>
              </a:rPr>
              <a:t> </a:t>
            </a:r>
            <a:r>
              <a:rPr lang="vi-VN" sz="2600" b="1" dirty="0">
                <a:solidFill>
                  <a:srgbClr val="000000"/>
                </a:solidFill>
                <a:effectLst/>
                <a:latin typeface="Times New Roman" panose="02020603050405020304" pitchFamily="18" charset="0"/>
                <a:ea typeface="Arial" panose="020B0604020202020204" pitchFamily="34" charset="0"/>
              </a:rPr>
              <a:t>yếu tố ảnh hưởng đến tốc độ phản ứng cháy</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và</a:t>
            </a:r>
            <a:r>
              <a:rPr lang="vi-VN" sz="2600" b="1" dirty="0">
                <a:solidFill>
                  <a:srgbClr val="000000"/>
                </a:solidFill>
                <a:effectLst/>
                <a:latin typeface="Times New Roman" panose="02020603050405020304" pitchFamily="18" charset="0"/>
                <a:ea typeface="Arial" panose="020B0604020202020204" pitchFamily="34" charset="0"/>
              </a:rPr>
              <a:t> một số biện pháp dập t</a:t>
            </a:r>
            <a:r>
              <a:rPr lang="en-US" sz="2600" b="1" dirty="0">
                <a:solidFill>
                  <a:srgbClr val="000000"/>
                </a:solidFill>
                <a:effectLst/>
                <a:latin typeface="Times New Roman" panose="02020603050405020304" pitchFamily="18" charset="0"/>
                <a:ea typeface="Arial" panose="020B0604020202020204" pitchFamily="34" charset="0"/>
              </a:rPr>
              <a:t>ắ</a:t>
            </a:r>
            <a:r>
              <a:rPr lang="vi-VN" sz="2600" b="1" dirty="0">
                <a:solidFill>
                  <a:srgbClr val="000000"/>
                </a:solidFill>
                <a:effectLst/>
                <a:latin typeface="Times New Roman" panose="02020603050405020304" pitchFamily="18" charset="0"/>
                <a:ea typeface="Arial" panose="020B0604020202020204" pitchFamily="34" charset="0"/>
              </a:rPr>
              <a:t>t một đám cháy</a:t>
            </a:r>
            <a:r>
              <a:rPr lang="en-US" sz="2600" b="1" dirty="0">
                <a:solidFill>
                  <a:srgbClr val="000000"/>
                </a:solidFill>
                <a:effectLst/>
                <a:latin typeface="Times New Roman" panose="02020603050405020304" pitchFamily="18" charset="0"/>
                <a:ea typeface="Arial" panose="020B0604020202020204" pitchFamily="34" charset="0"/>
              </a:rPr>
              <a:t>:</a:t>
            </a:r>
            <a:endParaRPr lang="vi-VN" sz="2600" b="1"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880820" y="2416821"/>
            <a:ext cx="10430359" cy="4431983"/>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200" dirty="0" err="1">
                <a:solidFill>
                  <a:srgbClr val="000000"/>
                </a:solidFill>
                <a:effectLst/>
                <a:latin typeface="Times New Roman" panose="02020603050405020304" pitchFamily="18" charset="0"/>
                <a:ea typeface="Arial" panose="020B0604020202020204" pitchFamily="34" charset="0"/>
              </a:rPr>
              <a:t>Các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yếu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chính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ảnh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hưởng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đến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oxi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hóa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thái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ảnh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hưởng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lớn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đến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phong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phú</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ở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rắn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lỏng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hoặc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cục</a:t>
            </a:r>
            <a:r>
              <a:rPr lang="en-US" sz="3200" dirty="0">
                <a:solidFill>
                  <a:srgbClr val="000000"/>
                </a:solidFill>
                <a:effectLst/>
                <a:latin typeface="Times New Roman" panose="02020603050405020304" pitchFamily="18" charset="0"/>
                <a:ea typeface="Arial" panose="020B0604020202020204" pitchFamily="34" charset="0"/>
              </a:rPr>
              <a:t> hay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bột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như</a:t>
            </a:r>
            <a:r>
              <a:rPr lang="en-US" sz="3200" dirty="0">
                <a:solidFill>
                  <a:srgbClr val="000000"/>
                </a:solidFill>
                <a:effectLst/>
                <a:latin typeface="Times New Roman" panose="02020603050405020304" pitchFamily="18" charset="0"/>
                <a:ea typeface="Arial" panose="020B0604020202020204" pitchFamily="34" charset="0"/>
              </a:rPr>
              <a:t> than, </a:t>
            </a:r>
            <a:r>
              <a:rPr lang="en-US" sz="3200" dirty="0" err="1">
                <a:solidFill>
                  <a:srgbClr val="000000"/>
                </a:solidFill>
                <a:effectLst/>
                <a:latin typeface="Times New Roman" panose="02020603050405020304" pitchFamily="18" charset="0"/>
                <a:ea typeface="Arial" panose="020B0604020202020204" pitchFamily="34" charset="0"/>
              </a:rPr>
              <a:t>gỗ</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tre</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nứa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xăng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dầu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methane, hydrogen,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carbon </a:t>
            </a:r>
            <a:r>
              <a:rPr lang="en-US" sz="3200" dirty="0" err="1">
                <a:solidFill>
                  <a:srgbClr val="000000"/>
                </a:solidFill>
                <a:effectLst/>
                <a:latin typeface="Times New Roman" panose="02020603050405020304" pitchFamily="18" charset="0"/>
                <a:ea typeface="Arial" panose="020B0604020202020204" pitchFamily="34" charset="0"/>
              </a:rPr>
              <a:t>monooxide</a:t>
            </a:r>
            <a:r>
              <a:rPr lang="en-US" sz="3200" dirty="0">
                <a:solidFill>
                  <a:srgbClr val="000000"/>
                </a:solidFill>
                <a:effectLst/>
                <a:latin typeface="Times New Roman" panose="02020603050405020304" pitchFamily="18" charset="0"/>
                <a:ea typeface="Arial" panose="020B0604020202020204" pitchFamily="34" charset="0"/>
              </a:rPr>
              <a:t>,…</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nhiều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như</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ngọn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trần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hồ</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quang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sinh</a:t>
            </a:r>
            <a:r>
              <a:rPr lang="en-US" sz="3200" dirty="0">
                <a:solidFill>
                  <a:srgbClr val="000000"/>
                </a:solidFill>
                <a:effectLst/>
                <a:latin typeface="Times New Roman" panose="02020603050405020304" pitchFamily="18" charset="0"/>
                <a:ea typeface="Arial" panose="020B0604020202020204" pitchFamily="34" charset="0"/>
              </a:rPr>
              <a:t> ra do </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ma </a:t>
            </a:r>
            <a:r>
              <a:rPr lang="en-US" sz="3200" dirty="0" err="1">
                <a:solidFill>
                  <a:srgbClr val="000000"/>
                </a:solidFill>
                <a:effectLst/>
                <a:latin typeface="Times New Roman" panose="02020603050405020304" pitchFamily="18" charset="0"/>
                <a:ea typeface="Arial" panose="020B0604020202020204" pitchFamily="34" charset="0"/>
              </a:rPr>
              <a:t>sát</a:t>
            </a:r>
            <a:r>
              <a:rPr lang="en-US" sz="3200" dirty="0">
                <a:solidFill>
                  <a:srgbClr val="000000"/>
                </a:solidFill>
                <a:effectLst/>
                <a:latin typeface="Times New Roman" panose="02020603050405020304" pitchFamily="18" charset="0"/>
                <a:ea typeface="Arial" panose="020B0604020202020204" pitchFamily="34" charset="0"/>
              </a:rPr>
              <a:t>, do </a:t>
            </a:r>
            <a:r>
              <a:rPr lang="en-US" sz="3200" dirty="0" err="1">
                <a:solidFill>
                  <a:srgbClr val="000000"/>
                </a:solidFill>
                <a:effectLst/>
                <a:latin typeface="Times New Roman" panose="02020603050405020304" pitchFamily="18" charset="0"/>
                <a:ea typeface="Arial" panose="020B0604020202020204" pitchFamily="34" charset="0"/>
              </a:rPr>
              <a:t>chập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88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11561735" cy="1012585"/>
          </a:xfrm>
          <a:prstGeom prst="rect">
            <a:avLst/>
          </a:prstGeom>
          <a:noFill/>
        </p:spPr>
        <p:txBody>
          <a:bodyPr wrap="square" rtlCol="0">
            <a:spAutoFit/>
          </a:bodyPr>
          <a:lstStyle/>
          <a:p>
            <a:pPr algn="just">
              <a:lnSpc>
                <a:spcPct val="130000"/>
              </a:lnSpc>
            </a:pPr>
            <a:r>
              <a:rPr lang="en-US" sz="2600" b="1" dirty="0">
                <a:latin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Arial" panose="020B0604020202020204" pitchFamily="34" charset="0"/>
              </a:rPr>
              <a:t>Một</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số</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phương</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pháp</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dập</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tắt</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đám</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cháy</a:t>
            </a:r>
            <a:r>
              <a:rPr lang="en-US" sz="2600" b="1" dirty="0">
                <a:solidFill>
                  <a:srgbClr val="000000"/>
                </a:solidFill>
                <a:effectLst/>
                <a:latin typeface="Times New Roman" panose="02020603050405020304" pitchFamily="18" charset="0"/>
                <a:ea typeface="Arial" panose="020B0604020202020204" pitchFamily="34" charset="0"/>
              </a:rPr>
              <a:t>:</a:t>
            </a:r>
            <a:endParaRPr lang="vi-VN" sz="2600" b="1"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798161" y="2142494"/>
            <a:ext cx="10430359" cy="4973669"/>
          </a:xfrm>
          <a:prstGeom prst="rect">
            <a:avLst/>
          </a:prstGeom>
          <a:noFill/>
        </p:spPr>
        <p:txBody>
          <a:bodyPr wrap="square">
            <a:spAutoFit/>
          </a:bodyPr>
          <a:lstStyle/>
          <a:p>
            <a:pPr algn="just">
              <a:lnSpc>
                <a:spcPct val="130000"/>
              </a:lnSpc>
            </a:pP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lạnh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hoặc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cho</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vật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xuống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thấp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hơn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bắt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cách</a:t>
            </a:r>
            <a:r>
              <a:rPr lang="en-US" sz="3200" dirty="0">
                <a:solidFill>
                  <a:srgbClr val="000000"/>
                </a:solidFill>
                <a:effectLst/>
                <a:latin typeface="Times New Roman" panose="02020603050405020304" pitchFamily="18" charset="0"/>
                <a:ea typeface="Arial" panose="020B0604020202020204" pitchFamily="34" charset="0"/>
              </a:rPr>
              <a:t> li: </a:t>
            </a:r>
            <a:r>
              <a:rPr lang="en-US" sz="3200" dirty="0" err="1">
                <a:solidFill>
                  <a:srgbClr val="000000"/>
                </a:solidFill>
                <a:effectLst/>
                <a:latin typeface="Times New Roman" panose="02020603050405020304" pitchFamily="18" charset="0"/>
                <a:ea typeface="Arial" panose="020B0604020202020204" pitchFamily="34" charset="0"/>
              </a:rPr>
              <a:t>Ngăn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tiếp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xúc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với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oxi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hóa</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nồng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nồng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các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tham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13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3177153" y="1797803"/>
            <a:ext cx="6726264" cy="2898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LUYỆN TẬP</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1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11E9F-1B7D-4BB8-BE89-8D03D9959906}"/>
              </a:ext>
            </a:extLst>
          </p:cNvPr>
          <p:cNvSpPr txBox="1"/>
          <p:nvPr/>
        </p:nvSpPr>
        <p:spPr>
          <a:xfrm>
            <a:off x="0" y="1"/>
            <a:ext cx="12192000" cy="6443302"/>
          </a:xfrm>
          <a:prstGeom prst="rect">
            <a:avLst/>
          </a:prstGeom>
          <a:noFill/>
        </p:spPr>
        <p:txBody>
          <a:bodyPr wrap="square">
            <a:spAutoFit/>
          </a:bodyPr>
          <a:lstStyle/>
          <a:p>
            <a:pPr algn="just">
              <a:lnSpc>
                <a:spcPct val="120000"/>
              </a:lnSpc>
              <a:spcAft>
                <a:spcPts val="300"/>
              </a:spcAft>
              <a:tabLst>
                <a:tab pos="1079500" algn="l"/>
              </a:tabLs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Câu1.</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cháy phụ thuộc nồng độ oxygen. Khi nồng độ oxygen giảm thì tốc độ phản ứng cháy thay đổi như thế nào?</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300"/>
              </a:spcAft>
              <a:tabLst>
                <a:tab pos="1094105"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hô hấp phụ thuộc nồng độ oxygen. Khi 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ng độ oxygen tăng thì tốc độ “phản ứng hô hấp” thay đổi như thế nào?</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600"/>
              </a:spcAft>
              <a:tabLst>
                <a:tab pos="1094105"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Không khí trên đỉnh ngọn núi cao rất loãng. Điều này có thể gây ảnh hưởng xấu đến những người leo núi. Vì vậy, những nhà leo núi luôn trang bị bình dưỡng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khi họ leo lên những đỉnh núi cao. Giả sử không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trên đỉnh núi đó có 16% oxygen theo thể tích. Tốc độ “ph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 ứng hô hấp” tăng hay giảm bao nhiêu lần so với nơi mà không khí có 20,9% oxygen theo thể tích?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300"/>
              </a:spcAft>
              <a:tabLst>
                <a:tab pos="1098550"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y kể tên một số chất có thể sử dụng để dập tắt đám cháy khi xảy ra hoả hoạn ở</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marL="990600" algn="just">
              <a:lnSpc>
                <a:spcPct val="120000"/>
              </a:lnSpc>
              <a:spcAft>
                <a:spcPts val="600"/>
              </a:spcAft>
              <a:tabLst>
                <a:tab pos="2834005" algn="l"/>
              </a:tabLs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a) xưởng 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b) trạm xăng, dầu.</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b="1" dirty="0" err="1">
                <a:effectLst/>
                <a:latin typeface="Times New Roman" panose="02020603050405020304" pitchFamily="18" charset="0"/>
                <a:ea typeface="Courier New" panose="02070309020205020404" pitchFamily="49" charset="0"/>
              </a:rPr>
              <a:t>Câu</a:t>
            </a:r>
            <a:r>
              <a:rPr lang="en-US" sz="2600" b="1" dirty="0">
                <a:effectLst/>
                <a:latin typeface="Times New Roman" panose="02020603050405020304" pitchFamily="18" charset="0"/>
                <a:ea typeface="Courier New" panose="02070309020205020404" pitchFamily="49" charset="0"/>
              </a:rPr>
              <a:t> 5.</a:t>
            </a:r>
            <a:r>
              <a:rPr lang="en-US" sz="2600" dirty="0">
                <a:effectLst/>
                <a:latin typeface="Times New Roman" panose="02020603050405020304" pitchFamily="18" charset="0"/>
                <a:ea typeface="Courier New" panose="02070309020205020404" pitchFamily="49" charset="0"/>
              </a:rPr>
              <a:t> </a:t>
            </a:r>
            <a:r>
              <a:rPr lang="vi-VN" sz="2600" dirty="0">
                <a:effectLst/>
                <a:latin typeface="Times New Roman" panose="02020603050405020304" pitchFamily="18" charset="0"/>
                <a:ea typeface="Courier New" panose="02070309020205020404" pitchFamily="49" charset="0"/>
              </a:rPr>
              <a:t>Trong một đám cháy do xăng, dầu, người ta có thể dùng một chiếc chăn thấm ướt hoặc cát để dập tắt đám cháy. Giải thích tại sao có thể làm như vậy.</a:t>
            </a:r>
            <a:endParaRPr lang="vi-VN" sz="2600" dirty="0"/>
          </a:p>
        </p:txBody>
      </p:sp>
    </p:spTree>
    <p:extLst>
      <p:ext uri="{BB962C8B-B14F-4D97-AF65-F5344CB8AC3E}">
        <p14:creationId xmlns:p14="http://schemas.microsoft.com/office/powerpoint/2010/main" val="42202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99C2D18-E125-4B4D-BEE3-CAAEDA4E2272}"/>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ĐÁP ÁN</a:t>
            </a:r>
            <a:endParaRPr lang="vi-VN" sz="28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FDB8305A-C6E9-433A-8D22-A3DB7784F893}"/>
              </a:ext>
            </a:extLst>
          </p:cNvPr>
          <p:cNvGrpSpPr/>
          <p:nvPr/>
        </p:nvGrpSpPr>
        <p:grpSpPr>
          <a:xfrm>
            <a:off x="472698" y="1360630"/>
            <a:ext cx="11246603" cy="4918043"/>
            <a:chOff x="945396" y="1328545"/>
            <a:chExt cx="11246603" cy="4918043"/>
          </a:xfrm>
        </p:grpSpPr>
        <p:sp>
          <p:nvSpPr>
            <p:cNvPr id="5" name="TextBox 4">
              <a:extLst>
                <a:ext uri="{FF2B5EF4-FFF2-40B4-BE49-F238E27FC236}">
                  <a16:creationId xmlns:a16="http://schemas.microsoft.com/office/drawing/2014/main" id="{DA0AD8F3-5164-4650-890A-4E7C354DF5DC}"/>
                </a:ext>
              </a:extLst>
            </p:cNvPr>
            <p:cNvSpPr txBox="1"/>
            <p:nvPr/>
          </p:nvSpPr>
          <p:spPr>
            <a:xfrm>
              <a:off x="945397" y="1328545"/>
              <a:ext cx="6106332" cy="1191032"/>
            </a:xfrm>
            <a:prstGeom prst="rect">
              <a:avLst/>
            </a:prstGeom>
            <a:noFill/>
          </p:spPr>
          <p:txBody>
            <a:bodyPr wrap="square">
              <a:spAutoFit/>
            </a:bodyPr>
            <a:lstStyle/>
            <a:p>
              <a:pPr algn="just">
                <a:lnSpc>
                  <a:spcPct val="130000"/>
                </a:lnSpc>
                <a:spcAft>
                  <a:spcPts val="800"/>
                </a:spcAft>
              </a:pPr>
              <a:r>
                <a:rPr lang="en-US" sz="2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Tăng</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12B71D01-4713-4E5A-AEE7-A1090A9A0CAB}"/>
                </a:ext>
              </a:extLst>
            </p:cNvPr>
            <p:cNvGraphicFramePr>
              <a:graphicFrameLocks noChangeAspect="1"/>
            </p:cNvGraphicFramePr>
            <p:nvPr>
              <p:extLst>
                <p:ext uri="{D42A27DB-BD31-4B8C-83A1-F6EECF244321}">
                  <p14:modId xmlns:p14="http://schemas.microsoft.com/office/powerpoint/2010/main" val="3979529291"/>
                </p:ext>
              </p:extLst>
            </p:nvPr>
          </p:nvGraphicFramePr>
          <p:xfrm>
            <a:off x="2185261" y="2720919"/>
            <a:ext cx="4695986" cy="951342"/>
          </p:xfrm>
          <a:graphic>
            <a:graphicData uri="http://schemas.openxmlformats.org/presentationml/2006/ole">
              <mc:AlternateContent xmlns:mc="http://schemas.openxmlformats.org/markup-compatibility/2006">
                <mc:Choice xmlns:v="urn:schemas-microsoft-com:vml" Requires="v">
                  <p:oleObj spid="_x0000_s10246" name="Equation" r:id="rId3" imgW="2209399" imgH="447792" progId="Equation.DSMT4">
                    <p:embed/>
                  </p:oleObj>
                </mc:Choice>
                <mc:Fallback>
                  <p:oleObj name="Equation" r:id="rId3" imgW="2209399" imgH="447792" progId="Equation.DSMT4">
                    <p:embed/>
                    <p:pic>
                      <p:nvPicPr>
                        <p:cNvPr id="0" name=""/>
                        <p:cNvPicPr/>
                        <p:nvPr/>
                      </p:nvPicPr>
                      <p:blipFill>
                        <a:blip r:embed="rId4"/>
                        <a:stretch>
                          <a:fillRect/>
                        </a:stretch>
                      </p:blipFill>
                      <p:spPr>
                        <a:xfrm>
                          <a:off x="2185261" y="2720919"/>
                          <a:ext cx="4695986" cy="95134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2112EB-EC17-4A8E-A2BD-E0789566F958}"/>
                </a:ext>
              </a:extLst>
            </p:cNvPr>
            <p:cNvSpPr txBox="1"/>
            <p:nvPr/>
          </p:nvSpPr>
          <p:spPr>
            <a:xfrm>
              <a:off x="945397" y="2898183"/>
              <a:ext cx="1239864" cy="492443"/>
            </a:xfrm>
            <a:prstGeom prst="rect">
              <a:avLst/>
            </a:prstGeom>
            <a:noFill/>
          </p:spPr>
          <p:txBody>
            <a:bodyPr wrap="square" rtlCol="0">
              <a:spAutoFit/>
            </a:bodyPr>
            <a:lstStyle/>
            <a:p>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3.</a:t>
              </a:r>
              <a:endParaRPr lang="vi-VN" sz="2600" b="1" dirty="0">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B8360C16-D647-484D-8DC5-4183E2817A42}"/>
                </a:ext>
              </a:extLst>
            </p:cNvPr>
            <p:cNvGraphicFramePr>
              <a:graphicFrameLocks noChangeAspect="1"/>
            </p:cNvGraphicFramePr>
            <p:nvPr>
              <p:extLst>
                <p:ext uri="{D42A27DB-BD31-4B8C-83A1-F6EECF244321}">
                  <p14:modId xmlns:p14="http://schemas.microsoft.com/office/powerpoint/2010/main" val="3582035923"/>
                </p:ext>
              </p:extLst>
            </p:nvPr>
          </p:nvGraphicFramePr>
          <p:xfrm>
            <a:off x="2267817" y="3561773"/>
            <a:ext cx="3616476" cy="977426"/>
          </p:xfrm>
          <a:graphic>
            <a:graphicData uri="http://schemas.openxmlformats.org/presentationml/2006/ole">
              <mc:AlternateContent xmlns:mc="http://schemas.openxmlformats.org/markup-compatibility/2006">
                <mc:Choice xmlns:v="urn:schemas-microsoft-com:vml" Requires="v">
                  <p:oleObj spid="_x0000_s10247" name="Equation" r:id="rId5" imgW="1761976" imgH="476229" progId="Equation.DSMT4">
                    <p:embed/>
                  </p:oleObj>
                </mc:Choice>
                <mc:Fallback>
                  <p:oleObj name="Equation" r:id="rId5" imgW="1761976" imgH="476229" progId="Equation.DSMT4">
                    <p:embed/>
                    <p:pic>
                      <p:nvPicPr>
                        <p:cNvPr id="0" name=""/>
                        <p:cNvPicPr/>
                        <p:nvPr/>
                      </p:nvPicPr>
                      <p:blipFill>
                        <a:blip r:embed="rId6"/>
                        <a:stretch>
                          <a:fillRect/>
                        </a:stretch>
                      </p:blipFill>
                      <p:spPr>
                        <a:xfrm>
                          <a:off x="2267817" y="3561773"/>
                          <a:ext cx="3616476" cy="977426"/>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CC4FFA42-B400-45EF-BD2F-DE3496AE7705}"/>
                </a:ext>
              </a:extLst>
            </p:cNvPr>
            <p:cNvSpPr txBox="1"/>
            <p:nvPr/>
          </p:nvSpPr>
          <p:spPr>
            <a:xfrm>
              <a:off x="5966848" y="3620152"/>
              <a:ext cx="6106332" cy="567463"/>
            </a:xfrm>
            <a:prstGeom prst="rect">
              <a:avLst/>
            </a:prstGeom>
            <a:noFill/>
          </p:spPr>
          <p:txBody>
            <a:bodyPr wrap="square">
              <a:spAutoFit/>
            </a:bodyPr>
            <a:lstStyle/>
            <a:p>
              <a:pPr algn="just">
                <a:lnSpc>
                  <a:spcPct val="13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1,3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F9D85EF-BB79-4153-A08D-BD0E7E25A541}"/>
                </a:ext>
              </a:extLst>
            </p:cNvPr>
            <p:cNvSpPr txBox="1"/>
            <p:nvPr/>
          </p:nvSpPr>
          <p:spPr>
            <a:xfrm>
              <a:off x="945396" y="4432822"/>
              <a:ext cx="11246603" cy="1813766"/>
            </a:xfrm>
            <a:prstGeom prst="rect">
              <a:avLst/>
            </a:prstGeom>
            <a:noFill/>
          </p:spPr>
          <p:txBody>
            <a:bodyPr wrap="square">
              <a:spAutoFit/>
            </a:bodyPr>
            <a:lstStyle/>
            <a:p>
              <a:pPr algn="just">
                <a:lnSpc>
                  <a:spcPct val="130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a:t>
              </a:r>
              <a:r>
                <a:rPr lang="en-US"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bọt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a:t>
              </a:r>
              <a:r>
                <a:rPr lang="en-US"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bọt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8812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3177153" y="1797803"/>
            <a:ext cx="6726264" cy="2898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VẬN DỤNG</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1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4A4911A-3CA8-45D9-BB2E-913647727546}"/>
              </a:ext>
            </a:extLst>
          </p:cNvPr>
          <p:cNvGrpSpPr/>
          <p:nvPr/>
        </p:nvGrpSpPr>
        <p:grpSpPr>
          <a:xfrm>
            <a:off x="375833" y="272534"/>
            <a:ext cx="10945678" cy="6701703"/>
            <a:chOff x="375833" y="272534"/>
            <a:chExt cx="10945678" cy="6701703"/>
          </a:xfrm>
        </p:grpSpPr>
        <p:sp>
          <p:nvSpPr>
            <p:cNvPr id="9" name="TextBox 8">
              <a:extLst>
                <a:ext uri="{FF2B5EF4-FFF2-40B4-BE49-F238E27FC236}">
                  <a16:creationId xmlns:a16="http://schemas.microsoft.com/office/drawing/2014/main" id="{18B3875F-550E-4C52-881C-FAA3468FB75A}"/>
                </a:ext>
              </a:extLst>
            </p:cNvPr>
            <p:cNvSpPr txBox="1"/>
            <p:nvPr/>
          </p:nvSpPr>
          <p:spPr>
            <a:xfrm>
              <a:off x="507570" y="272534"/>
              <a:ext cx="6098582" cy="492443"/>
            </a:xfrm>
            <a:prstGeom prst="rect">
              <a:avLst/>
            </a:prstGeom>
            <a:noFill/>
          </p:spPr>
          <p:txBody>
            <a:bodyPr wrap="square">
              <a:spAutoFit/>
            </a:bodyPr>
            <a:lstStyle/>
            <a:p>
              <a:r>
                <a:rPr lang="en-US" sz="2600" b="1" dirty="0" err="1">
                  <a:effectLst/>
                  <a:latin typeface="Times New Roman" panose="02020603050405020304" pitchFamily="18" charset="0"/>
                  <a:ea typeface="Calibri" panose="020F0502020204030204" pitchFamily="34" charset="0"/>
                </a:rPr>
                <a:t>Câu</a:t>
              </a:r>
              <a:r>
                <a:rPr lang="en-US" sz="2600" b="1" dirty="0">
                  <a:latin typeface="Times New Roman" panose="02020603050405020304" pitchFamily="18" charset="0"/>
                  <a:ea typeface="Calibri" panose="020F0502020204030204" pitchFamily="34" charset="0"/>
                </a:rPr>
                <a:t> </a:t>
              </a:r>
              <a:r>
                <a:rPr lang="en-US" sz="2600" b="1" dirty="0">
                  <a:effectLst/>
                  <a:latin typeface="Times New Roman" panose="02020603050405020304" pitchFamily="18" charset="0"/>
                  <a:ea typeface="Calibri" panose="020F0502020204030204" pitchFamily="34" charset="0"/>
                </a:rPr>
                <a:t>1. Quan </a:t>
              </a:r>
              <a:r>
                <a:rPr lang="en-US" sz="2600" b="1" dirty="0" err="1">
                  <a:effectLst/>
                  <a:latin typeface="Times New Roman" panose="02020603050405020304" pitchFamily="18" charset="0"/>
                  <a:ea typeface="Calibri" panose="020F0502020204030204" pitchFamily="34" charset="0"/>
                </a:rPr>
                <a:t>sát</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các</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phản</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ứng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trong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hình</a:t>
              </a:r>
              <a:endParaRPr lang="vi-VN" sz="2600" b="1" dirty="0"/>
            </a:p>
          </p:txBody>
        </p:sp>
        <p:pic>
          <p:nvPicPr>
            <p:cNvPr id="10" name="Picture 9">
              <a:extLst>
                <a:ext uri="{FF2B5EF4-FFF2-40B4-BE49-F238E27FC236}">
                  <a16:creationId xmlns:a16="http://schemas.microsoft.com/office/drawing/2014/main" id="{F08DC5F6-ECF3-451C-BBFE-59A2FC016D02}"/>
                </a:ext>
              </a:extLst>
            </p:cNvPr>
            <p:cNvPicPr/>
            <p:nvPr/>
          </p:nvPicPr>
          <p:blipFill>
            <a:blip r:embed="rId2"/>
            <a:stretch>
              <a:fillRect/>
            </a:stretch>
          </p:blipFill>
          <p:spPr>
            <a:xfrm>
              <a:off x="1421970" y="764977"/>
              <a:ext cx="9515960" cy="2351869"/>
            </a:xfrm>
            <a:prstGeom prst="rect">
              <a:avLst/>
            </a:prstGeom>
          </p:spPr>
        </p:pic>
        <p:sp>
          <p:nvSpPr>
            <p:cNvPr id="13" name="TextBox 12">
              <a:extLst>
                <a:ext uri="{FF2B5EF4-FFF2-40B4-BE49-F238E27FC236}">
                  <a16:creationId xmlns:a16="http://schemas.microsoft.com/office/drawing/2014/main" id="{225513DF-46BD-4D4A-B448-EA23F334AFF0}"/>
                </a:ext>
              </a:extLst>
            </p:cNvPr>
            <p:cNvSpPr txBox="1"/>
            <p:nvPr/>
          </p:nvSpPr>
          <p:spPr>
            <a:xfrm>
              <a:off x="1421970" y="3248712"/>
              <a:ext cx="8853405" cy="492443"/>
            </a:xfrm>
            <a:prstGeom prst="rect">
              <a:avLst/>
            </a:prstGeom>
            <a:noFill/>
          </p:spPr>
          <p:txBody>
            <a:bodyPr wrap="square">
              <a:spAutoFit/>
            </a:bodyPr>
            <a:lstStyle/>
            <a:p>
              <a:r>
                <a:rPr lang="en-US" sz="2600" b="1" dirty="0">
                  <a:effectLst/>
                  <a:latin typeface="Times New Roman" panose="02020603050405020304" pitchFamily="18" charset="0"/>
                  <a:ea typeface="Calibri" panose="020F0502020204030204" pitchFamily="34" charset="0"/>
                </a:rPr>
                <a:t>(a): Than </a:t>
              </a:r>
              <a:r>
                <a:rPr lang="en-US" sz="2600" b="1" dirty="0" err="1">
                  <a:effectLst/>
                  <a:latin typeface="Times New Roman" panose="02020603050405020304" pitchFamily="18" charset="0"/>
                  <a:ea typeface="Calibri" panose="020F0502020204030204" pitchFamily="34" charset="0"/>
                </a:rPr>
                <a:t>củi</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đang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cháy</a:t>
              </a:r>
              <a:r>
                <a:rPr lang="en-US" sz="2600" b="1" dirty="0">
                  <a:effectLst/>
                  <a:latin typeface="Times New Roman" panose="02020603050405020304" pitchFamily="18" charset="0"/>
                  <a:ea typeface="Calibri" panose="020F0502020204030204" pitchFamily="34" charset="0"/>
                </a:rPr>
                <a:t> </a:t>
              </a:r>
              <a:r>
                <a:rPr lang="en-US" sz="2600" b="1" dirty="0" smtClean="0">
                  <a:effectLst/>
                  <a:latin typeface="Times New Roman" panose="02020603050405020304" pitchFamily="18" charset="0"/>
                  <a:ea typeface="Calibri" panose="020F0502020204030204" pitchFamily="34" charset="0"/>
                </a:rPr>
                <a:t>                        </a:t>
              </a:r>
              <a:r>
                <a:rPr lang="en-US" sz="2600" b="1" dirty="0">
                  <a:effectLst/>
                  <a:latin typeface="Times New Roman" panose="02020603050405020304" pitchFamily="18" charset="0"/>
                  <a:ea typeface="Calibri" panose="020F0502020204030204" pitchFamily="34" charset="0"/>
                </a:rPr>
                <a:t>(b): </a:t>
              </a:r>
              <a:r>
                <a:rPr lang="en-US" sz="2600" b="1" dirty="0" err="1">
                  <a:effectLst/>
                  <a:latin typeface="Times New Roman" panose="02020603050405020304" pitchFamily="18" charset="0"/>
                  <a:ea typeface="Calibri" panose="020F0502020204030204" pitchFamily="34" charset="0"/>
                </a:rPr>
                <a:t>Pháo</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hoa</a:t>
              </a:r>
              <a:r>
                <a:rPr lang="en-US" sz="2600" b="1" dirty="0">
                  <a:effectLst/>
                  <a:latin typeface="Times New Roman" panose="02020603050405020304" pitchFamily="18" charset="0"/>
                  <a:ea typeface="Calibri" panose="020F0502020204030204" pitchFamily="34" charset="0"/>
                </a:rPr>
                <a:t> </a:t>
              </a:r>
              <a:endParaRPr lang="vi-VN" sz="2600" b="1" dirty="0"/>
            </a:p>
          </p:txBody>
        </p:sp>
        <p:sp>
          <p:nvSpPr>
            <p:cNvPr id="16" name="TextBox 15">
              <a:extLst>
                <a:ext uri="{FF2B5EF4-FFF2-40B4-BE49-F238E27FC236}">
                  <a16:creationId xmlns:a16="http://schemas.microsoft.com/office/drawing/2014/main" id="{9AAA4AAD-C945-4483-9D3F-2578971C6655}"/>
                </a:ext>
              </a:extLst>
            </p:cNvPr>
            <p:cNvSpPr txBox="1"/>
            <p:nvPr/>
          </p:nvSpPr>
          <p:spPr>
            <a:xfrm>
              <a:off x="375833" y="3873021"/>
              <a:ext cx="10945678" cy="927433"/>
            </a:xfrm>
            <a:prstGeom prst="rect">
              <a:avLst/>
            </a:prstGeom>
            <a:noFill/>
          </p:spPr>
          <p:txBody>
            <a:bodyPr wrap="square">
              <a:spAutoFit/>
            </a:bodyPr>
            <a:lstStyle/>
            <a:p>
              <a:pPr>
                <a:lnSpc>
                  <a:spcPct val="107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kho</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dập</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AB50AE9B-E5A3-4010-8ED7-9FF2F98D0750}"/>
                </a:ext>
              </a:extLst>
            </p:cNvPr>
            <p:cNvPicPr/>
            <p:nvPr/>
          </p:nvPicPr>
          <p:blipFill rotWithShape="1">
            <a:blip r:embed="rId3"/>
            <a:srcRect l="2178" t="24676" r="58620" b="13947"/>
            <a:stretch/>
          </p:blipFill>
          <p:spPr bwMode="auto">
            <a:xfrm>
              <a:off x="2774197" y="4680489"/>
              <a:ext cx="5610386" cy="2293748"/>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981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B12CC6-0447-4172-82C4-8350C230D039}"/>
              </a:ext>
            </a:extLst>
          </p:cNvPr>
          <p:cNvGrpSpPr/>
          <p:nvPr/>
        </p:nvGrpSpPr>
        <p:grpSpPr>
          <a:xfrm>
            <a:off x="201478" y="867906"/>
            <a:ext cx="11990522" cy="3972220"/>
            <a:chOff x="201478" y="867906"/>
            <a:chExt cx="11990522" cy="3972220"/>
          </a:xfrm>
        </p:grpSpPr>
        <p:pic>
          <p:nvPicPr>
            <p:cNvPr id="2" name="Picture 1">
              <a:extLst>
                <a:ext uri="{FF2B5EF4-FFF2-40B4-BE49-F238E27FC236}">
                  <a16:creationId xmlns:a16="http://schemas.microsoft.com/office/drawing/2014/main" id="{144CECCD-9EF3-4E6C-BBB1-81E066A56FB7}"/>
                </a:ext>
              </a:extLst>
            </p:cNvPr>
            <p:cNvPicPr/>
            <p:nvPr/>
          </p:nvPicPr>
          <p:blipFill rotWithShape="1">
            <a:blip r:embed="rId2"/>
            <a:srcRect t="8239"/>
            <a:stretch/>
          </p:blipFill>
          <p:spPr bwMode="auto">
            <a:xfrm>
              <a:off x="201478" y="867906"/>
              <a:ext cx="11990522" cy="328564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27D8A25-2000-4AA8-8DA3-515EC4980FA3}"/>
                </a:ext>
              </a:extLst>
            </p:cNvPr>
            <p:cNvSpPr txBox="1"/>
            <p:nvPr/>
          </p:nvSpPr>
          <p:spPr>
            <a:xfrm>
              <a:off x="5590673" y="4347683"/>
              <a:ext cx="1368066"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6</a:t>
              </a:r>
              <a:endParaRPr lang="vi-VN" sz="26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182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DẶN DÒ</a:t>
            </a:r>
            <a:endParaRPr lang="vi-VN"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F3655B-3E09-42A1-8310-56CC79EB9971}"/>
              </a:ext>
            </a:extLst>
          </p:cNvPr>
          <p:cNvSpPr txBox="1"/>
          <p:nvPr/>
        </p:nvSpPr>
        <p:spPr>
          <a:xfrm>
            <a:off x="2107770" y="2207654"/>
            <a:ext cx="8369084" cy="1460849"/>
          </a:xfrm>
          <a:prstGeom prst="rect">
            <a:avLst/>
          </a:prstGeom>
          <a:noFill/>
        </p:spPr>
        <p:txBody>
          <a:bodyPr wrap="square">
            <a:spAutoFit/>
          </a:bodyPr>
          <a:lstStyle/>
          <a:p>
            <a:pPr algn="just">
              <a:lnSpc>
                <a:spcPct val="130000"/>
              </a:lnSpc>
            </a:pP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Làm</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bài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tập</a:t>
            </a:r>
            <a:r>
              <a:rPr lang="en-US" sz="3600" b="1" dirty="0">
                <a:solidFill>
                  <a:srgbClr val="000000"/>
                </a:solidFill>
                <a:effectLst/>
                <a:latin typeface="Times New Roman" panose="02020603050405020304" pitchFamily="18" charset="0"/>
                <a:ea typeface="Times New Roman" panose="02020603050405020304" pitchFamily="18" charset="0"/>
              </a:rPr>
              <a:t> SGK, SBT.</a:t>
            </a:r>
            <a:endParaRPr lang="vi-VN" sz="3600" b="1" dirty="0">
              <a:effectLst/>
              <a:latin typeface="Times New Roman" panose="02020603050405020304" pitchFamily="18" charset="0"/>
              <a:ea typeface="Times New Roman" panose="02020603050405020304" pitchFamily="18" charset="0"/>
            </a:endParaRPr>
          </a:p>
          <a:p>
            <a:pPr algn="just">
              <a:lnSpc>
                <a:spcPct val="130000"/>
              </a:lnSpc>
            </a:pP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Chuẩn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bị</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bài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mới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trước</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khi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lên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lớp</a:t>
            </a:r>
            <a:r>
              <a:rPr lang="en-US" sz="3600" b="1" dirty="0">
                <a:solidFill>
                  <a:srgbClr val="000000"/>
                </a:solidFill>
                <a:effectLst/>
                <a:latin typeface="Times New Roman" panose="02020603050405020304" pitchFamily="18" charset="0"/>
                <a:ea typeface="Times New Roman" panose="02020603050405020304" pitchFamily="18" charset="0"/>
              </a:rPr>
              <a:t>. </a:t>
            </a:r>
            <a:endParaRPr lang="vi-VN"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03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2324745" y="774915"/>
            <a:ext cx="8198603" cy="4928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CÁM ƠN THẦY CÔ VÀ CÁC EM ĐÃ THEO DÕI</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B5BB6B-D6C5-43B1-AB5A-7AD4814CFBD5}"/>
              </a:ext>
            </a:extLst>
          </p:cNvPr>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15451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02E03D-EAF4-49E7-8873-923C53CA13CF}"/>
              </a:ext>
            </a:extLst>
          </p:cNvPr>
          <p:cNvSpPr>
            <a:spLocks noChangeArrowheads="1"/>
          </p:cNvSpPr>
          <p:nvPr/>
        </p:nvSpPr>
        <p:spPr bwMode="auto">
          <a:xfrm>
            <a:off x="0" y="-1"/>
            <a:ext cx="1372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6" name="Rectangle 4">
            <a:extLst>
              <a:ext uri="{FF2B5EF4-FFF2-40B4-BE49-F238E27FC236}">
                <a16:creationId xmlns:a16="http://schemas.microsoft.com/office/drawing/2014/main" id="{F3941AFD-F2B8-4A14-9F98-5DF694FB8D61}"/>
              </a:ext>
            </a:extLst>
          </p:cNvPr>
          <p:cNvSpPr>
            <a:spLocks noChangeArrowheads="1"/>
          </p:cNvSpPr>
          <p:nvPr/>
        </p:nvSpPr>
        <p:spPr bwMode="auto">
          <a:xfrm>
            <a:off x="2941439" y="247470"/>
            <a:ext cx="18135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9" name="Rectangle 6">
            <a:extLst>
              <a:ext uri="{FF2B5EF4-FFF2-40B4-BE49-F238E27FC236}">
                <a16:creationId xmlns:a16="http://schemas.microsoft.com/office/drawing/2014/main" id="{3BC47E9C-2BDA-4FEA-9AE6-2A6287EA3394}"/>
              </a:ext>
            </a:extLst>
          </p:cNvPr>
          <p:cNvSpPr>
            <a:spLocks noChangeArrowheads="1"/>
          </p:cNvSpPr>
          <p:nvPr/>
        </p:nvSpPr>
        <p:spPr bwMode="auto">
          <a:xfrm>
            <a:off x="6096000" y="65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8">
            <a:extLst>
              <a:ext uri="{FF2B5EF4-FFF2-40B4-BE49-F238E27FC236}">
                <a16:creationId xmlns:a16="http://schemas.microsoft.com/office/drawing/2014/main" id="{DF2FFFD8-58F6-4E12-8603-FAABC9E7BA37}"/>
              </a:ext>
            </a:extLst>
          </p:cNvPr>
          <p:cNvSpPr>
            <a:spLocks noChangeArrowheads="1"/>
          </p:cNvSpPr>
          <p:nvPr/>
        </p:nvSpPr>
        <p:spPr bwMode="auto">
          <a:xfrm>
            <a:off x="689811" y="32210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10">
            <a:extLst>
              <a:ext uri="{FF2B5EF4-FFF2-40B4-BE49-F238E27FC236}">
                <a16:creationId xmlns:a16="http://schemas.microsoft.com/office/drawing/2014/main" id="{B235E0C3-6C79-4BAD-B2FE-793B0F3B134E}"/>
              </a:ext>
            </a:extLst>
          </p:cNvPr>
          <p:cNvSpPr>
            <a:spLocks noChangeArrowheads="1"/>
          </p:cNvSpPr>
          <p:nvPr/>
        </p:nvSpPr>
        <p:spPr bwMode="auto">
          <a:xfrm>
            <a:off x="3416969" y="2809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2" name="Group 1">
            <a:extLst>
              <a:ext uri="{FF2B5EF4-FFF2-40B4-BE49-F238E27FC236}">
                <a16:creationId xmlns:a16="http://schemas.microsoft.com/office/drawing/2014/main" id="{8B24BB9E-5D2B-43C3-B66A-2DC758AE74F4}"/>
              </a:ext>
            </a:extLst>
          </p:cNvPr>
          <p:cNvGrpSpPr/>
          <p:nvPr/>
        </p:nvGrpSpPr>
        <p:grpSpPr>
          <a:xfrm>
            <a:off x="0" y="-1"/>
            <a:ext cx="12194618" cy="6348998"/>
            <a:chOff x="0" y="-1"/>
            <a:chExt cx="12194618" cy="6348998"/>
          </a:xfrm>
        </p:grpSpPr>
        <p:graphicFrame>
          <p:nvGraphicFramePr>
            <p:cNvPr id="4" name="Object 3">
              <a:extLst>
                <a:ext uri="{FF2B5EF4-FFF2-40B4-BE49-F238E27FC236}">
                  <a16:creationId xmlns:a16="http://schemas.microsoft.com/office/drawing/2014/main" id="{2BBBA5D2-9776-4D08-81BC-B128C629945C}"/>
                </a:ext>
              </a:extLst>
            </p:cNvPr>
            <p:cNvGraphicFramePr>
              <a:graphicFrameLocks noChangeAspect="1"/>
            </p:cNvGraphicFramePr>
            <p:nvPr>
              <p:extLst>
                <p:ext uri="{D42A27DB-BD31-4B8C-83A1-F6EECF244321}">
                  <p14:modId xmlns:p14="http://schemas.microsoft.com/office/powerpoint/2010/main" val="765322326"/>
                </p:ext>
              </p:extLst>
            </p:nvPr>
          </p:nvGraphicFramePr>
          <p:xfrm>
            <a:off x="0" y="-1"/>
            <a:ext cx="3160012" cy="2540917"/>
          </p:xfrm>
          <a:graphic>
            <a:graphicData uri="http://schemas.openxmlformats.org/presentationml/2006/ole">
              <mc:AlternateContent xmlns:mc="http://schemas.openxmlformats.org/markup-compatibility/2006">
                <mc:Choice xmlns:v="urn:schemas-microsoft-com:vml" Requires="v">
                  <p:oleObj spid="_x0000_s2060" name="Bitmap Image" r:id="rId3" imgW="1267002" imgH="1190476" progId="Paint.Picture">
                    <p:embed/>
                  </p:oleObj>
                </mc:Choice>
                <mc:Fallback>
                  <p:oleObj name="Bitmap Image" r:id="rId3" imgW="1267002" imgH="1190476" progId="Paint.Picture">
                    <p:embed/>
                    <p:pic>
                      <p:nvPicPr>
                        <p:cNvPr id="4" name="Object 3">
                          <a:extLst>
                            <a:ext uri="{FF2B5EF4-FFF2-40B4-BE49-F238E27FC236}">
                              <a16:creationId xmlns:a16="http://schemas.microsoft.com/office/drawing/2014/main" id="{2BBBA5D2-9776-4D08-81BC-B128C6299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160012" cy="254091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6A971FF-7112-447B-827C-A2425A54FB54}"/>
                </a:ext>
              </a:extLst>
            </p:cNvPr>
            <p:cNvGraphicFramePr>
              <a:graphicFrameLocks noChangeAspect="1"/>
            </p:cNvGraphicFramePr>
            <p:nvPr>
              <p:extLst>
                <p:ext uri="{D42A27DB-BD31-4B8C-83A1-F6EECF244321}">
                  <p14:modId xmlns:p14="http://schemas.microsoft.com/office/powerpoint/2010/main" val="1176668053"/>
                </p:ext>
              </p:extLst>
            </p:nvPr>
          </p:nvGraphicFramePr>
          <p:xfrm>
            <a:off x="3788645" y="13336"/>
            <a:ext cx="3415443" cy="2527579"/>
          </p:xfrm>
          <a:graphic>
            <a:graphicData uri="http://schemas.openxmlformats.org/presentationml/2006/ole">
              <mc:AlternateContent xmlns:mc="http://schemas.openxmlformats.org/markup-compatibility/2006">
                <mc:Choice xmlns:v="urn:schemas-microsoft-com:vml" Requires="v">
                  <p:oleObj spid="_x0000_s2061" name="Bitmap Image" r:id="rId5" imgW="2467319" imgH="1848108" progId="Paint.Picture">
                    <p:embed/>
                  </p:oleObj>
                </mc:Choice>
                <mc:Fallback>
                  <p:oleObj name="Bitmap Image" r:id="rId5" imgW="2467319" imgH="1848108" progId="Paint.Picture">
                    <p:embed/>
                    <p:pic>
                      <p:nvPicPr>
                        <p:cNvPr id="7" name="Object 6">
                          <a:extLst>
                            <a:ext uri="{FF2B5EF4-FFF2-40B4-BE49-F238E27FC236}">
                              <a16:creationId xmlns:a16="http://schemas.microsoft.com/office/drawing/2014/main" id="{66A971FF-7112-447B-827C-A2425A54FB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645" y="13336"/>
                          <a:ext cx="3415443" cy="2527579"/>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096C07F-E820-499F-ABA5-0956B4276AF0}"/>
                </a:ext>
              </a:extLst>
            </p:cNvPr>
            <p:cNvGraphicFramePr>
              <a:graphicFrameLocks noChangeAspect="1"/>
            </p:cNvGraphicFramePr>
            <p:nvPr>
              <p:extLst>
                <p:ext uri="{D42A27DB-BD31-4B8C-83A1-F6EECF244321}">
                  <p14:modId xmlns:p14="http://schemas.microsoft.com/office/powerpoint/2010/main" val="2325390350"/>
                </p:ext>
              </p:extLst>
            </p:nvPr>
          </p:nvGraphicFramePr>
          <p:xfrm>
            <a:off x="8040573" y="13336"/>
            <a:ext cx="4151428" cy="2549068"/>
          </p:xfrm>
          <a:graphic>
            <a:graphicData uri="http://schemas.openxmlformats.org/presentationml/2006/ole">
              <mc:AlternateContent xmlns:mc="http://schemas.openxmlformats.org/markup-compatibility/2006">
                <mc:Choice xmlns:v="urn:schemas-microsoft-com:vml" Requires="v">
                  <p:oleObj spid="_x0000_s2062" name="Bitmap Image" r:id="rId7" imgW="1867161" imgH="1171429" progId="Paint.Picture">
                    <p:embed/>
                  </p:oleObj>
                </mc:Choice>
                <mc:Fallback>
                  <p:oleObj name="Bitmap Image" r:id="rId7" imgW="1867161" imgH="1171429" progId="Paint.Picture">
                    <p:embed/>
                    <p:pic>
                      <p:nvPicPr>
                        <p:cNvPr id="10" name="Object 9">
                          <a:extLst>
                            <a:ext uri="{FF2B5EF4-FFF2-40B4-BE49-F238E27FC236}">
                              <a16:creationId xmlns:a16="http://schemas.microsoft.com/office/drawing/2014/main" id="{4096C07F-E820-499F-ABA5-0956B4276A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0573" y="13336"/>
                          <a:ext cx="4151428" cy="254906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569CE8-544A-42AE-8782-D31B3A8B4F0A}"/>
                </a:ext>
              </a:extLst>
            </p:cNvPr>
            <p:cNvGraphicFramePr>
              <a:graphicFrameLocks noChangeAspect="1"/>
            </p:cNvGraphicFramePr>
            <p:nvPr>
              <p:extLst>
                <p:ext uri="{D42A27DB-BD31-4B8C-83A1-F6EECF244321}">
                  <p14:modId xmlns:p14="http://schemas.microsoft.com/office/powerpoint/2010/main" val="2798908642"/>
                </p:ext>
              </p:extLst>
            </p:nvPr>
          </p:nvGraphicFramePr>
          <p:xfrm>
            <a:off x="3199" y="3682649"/>
            <a:ext cx="3131348" cy="1908632"/>
          </p:xfrm>
          <a:graphic>
            <a:graphicData uri="http://schemas.openxmlformats.org/presentationml/2006/ole">
              <mc:AlternateContent xmlns:mc="http://schemas.openxmlformats.org/markup-compatibility/2006">
                <mc:Choice xmlns:v="urn:schemas-microsoft-com:vml" Requires="v">
                  <p:oleObj spid="_x0000_s2063" name="Bitmap Image" r:id="rId9" imgW="2742857" imgH="1666667" progId="Paint.Picture">
                    <p:embed/>
                  </p:oleObj>
                </mc:Choice>
                <mc:Fallback>
                  <p:oleObj name="Bitmap Image" r:id="rId9" imgW="2742857" imgH="1666667" progId="Paint.Picture">
                    <p:embed/>
                    <p:pic>
                      <p:nvPicPr>
                        <p:cNvPr id="13" name="Object 12">
                          <a:extLst>
                            <a:ext uri="{FF2B5EF4-FFF2-40B4-BE49-F238E27FC236}">
                              <a16:creationId xmlns:a16="http://schemas.microsoft.com/office/drawing/2014/main" id="{AC569CE8-544A-42AE-8782-D31B3A8B4F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9" y="3682649"/>
                          <a:ext cx="3131348" cy="1908632"/>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2C013336-3B31-4823-8330-74A919A377CC}"/>
                </a:ext>
              </a:extLst>
            </p:cNvPr>
            <p:cNvGraphicFramePr>
              <a:graphicFrameLocks noChangeAspect="1"/>
            </p:cNvGraphicFramePr>
            <p:nvPr>
              <p:extLst>
                <p:ext uri="{D42A27DB-BD31-4B8C-83A1-F6EECF244321}">
                  <p14:modId xmlns:p14="http://schemas.microsoft.com/office/powerpoint/2010/main" val="265522518"/>
                </p:ext>
              </p:extLst>
            </p:nvPr>
          </p:nvGraphicFramePr>
          <p:xfrm>
            <a:off x="3673131" y="3692144"/>
            <a:ext cx="3131349" cy="2045604"/>
          </p:xfrm>
          <a:graphic>
            <a:graphicData uri="http://schemas.openxmlformats.org/presentationml/2006/ole">
              <mc:AlternateContent xmlns:mc="http://schemas.openxmlformats.org/markup-compatibility/2006">
                <mc:Choice xmlns:v="urn:schemas-microsoft-com:vml" Requires="v">
                  <p:oleObj spid="_x0000_s2064" name="Bitmap Image" r:id="rId11" imgW="2619048" imgH="1743318" progId="Paint.Picture">
                    <p:embed/>
                  </p:oleObj>
                </mc:Choice>
                <mc:Fallback>
                  <p:oleObj name="Bitmap Image" r:id="rId11" imgW="2619048" imgH="1743318" progId="Paint.Picture">
                    <p:embed/>
                    <p:pic>
                      <p:nvPicPr>
                        <p:cNvPr id="16" name="Object 15">
                          <a:extLst>
                            <a:ext uri="{FF2B5EF4-FFF2-40B4-BE49-F238E27FC236}">
                              <a16:creationId xmlns:a16="http://schemas.microsoft.com/office/drawing/2014/main" id="{2C013336-3B31-4823-8330-74A919A377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3131" y="3692144"/>
                          <a:ext cx="3131349" cy="2045604"/>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F7E5170B-F2AA-4028-A828-B553208AC6A8}"/>
                </a:ext>
              </a:extLst>
            </p:cNvPr>
            <p:cNvSpPr txBox="1"/>
            <p:nvPr/>
          </p:nvSpPr>
          <p:spPr>
            <a:xfrm>
              <a:off x="648813" y="2714662"/>
              <a:ext cx="2170188"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Binh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chua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chay</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3CECA37-CE8C-4346-AA07-323480181B89}"/>
                </a:ext>
              </a:extLst>
            </p:cNvPr>
            <p:cNvSpPr txBox="1"/>
            <p:nvPr/>
          </p:nvSpPr>
          <p:spPr>
            <a:xfrm>
              <a:off x="4596478" y="2699093"/>
              <a:ext cx="1607618"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go</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AD61A21-4F72-4279-89AD-1536200323B1}"/>
                </a:ext>
              </a:extLst>
            </p:cNvPr>
            <p:cNvSpPr txBox="1"/>
            <p:nvPr/>
          </p:nvSpPr>
          <p:spPr>
            <a:xfrm>
              <a:off x="9589191" y="2805475"/>
              <a:ext cx="1447972"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rung</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DB592B-4BFC-4C2C-8696-592AD50D259A}"/>
                </a:ext>
              </a:extLst>
            </p:cNvPr>
            <p:cNvSpPr txBox="1"/>
            <p:nvPr/>
          </p:nvSpPr>
          <p:spPr>
            <a:xfrm>
              <a:off x="648813" y="5948887"/>
              <a:ext cx="1352533"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dau</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782D614-4057-4EF6-AA32-26808AFE5BAD}"/>
                </a:ext>
              </a:extLst>
            </p:cNvPr>
            <p:cNvSpPr txBox="1"/>
            <p:nvPr/>
          </p:nvSpPr>
          <p:spPr>
            <a:xfrm>
              <a:off x="4292473" y="5948887"/>
              <a:ext cx="1803527"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binh</a:t>
              </a:r>
              <a:r>
                <a:rPr lang="en-US" sz="2000" b="1" dirty="0">
                  <a:solidFill>
                    <a:srgbClr val="0070C0"/>
                  </a:solidFill>
                  <a:latin typeface="Times New Roman" panose="02020603050405020304" pitchFamily="18" charset="0"/>
                  <a:cs typeface="Times New Roman" panose="02020603050405020304" pitchFamily="18" charset="0"/>
                </a:rPr>
                <a:t> gas</a:t>
              </a:r>
              <a:endParaRPr lang="vi-VN" sz="2000" b="1" dirty="0">
                <a:solidFill>
                  <a:srgbClr val="0070C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6DA05C60-D537-499D-A5D3-EF3FF3941177}"/>
                </a:ext>
              </a:extLst>
            </p:cNvPr>
            <p:cNvPicPr/>
            <p:nvPr/>
          </p:nvPicPr>
          <p:blipFill rotWithShape="1">
            <a:blip r:embed="rId13"/>
            <a:srcRect t="8239"/>
            <a:stretch/>
          </p:blipFill>
          <p:spPr bwMode="auto">
            <a:xfrm>
              <a:off x="6983764" y="3692144"/>
              <a:ext cx="5210854" cy="2122562"/>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2C6AE81A-BAB7-4429-8CD7-02D5D320B47E}"/>
                </a:ext>
              </a:extLst>
            </p:cNvPr>
            <p:cNvSpPr txBox="1"/>
            <p:nvPr/>
          </p:nvSpPr>
          <p:spPr>
            <a:xfrm>
              <a:off x="8147740" y="5933406"/>
              <a:ext cx="2144399" cy="400110"/>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Xu li </a:t>
              </a:r>
              <a:r>
                <a:rPr lang="en-US" sz="2000" b="1" dirty="0" err="1">
                  <a:solidFill>
                    <a:srgbClr val="0070C0"/>
                  </a:solidFill>
                  <a:latin typeface="Times New Roman" panose="02020603050405020304" pitchFamily="18" charset="0"/>
                  <a:cs typeface="Times New Roman" panose="02020603050405020304" pitchFamily="18" charset="0"/>
                </a:rPr>
                <a:t>su</a:t>
              </a:r>
              <a:r>
                <a:rPr lang="en-US" sz="2000" b="1" dirty="0">
                  <a:solidFill>
                    <a:srgbClr val="0070C0"/>
                  </a:solidFill>
                  <a:latin typeface="Times New Roman" panose="02020603050405020304" pitchFamily="18" charset="0"/>
                  <a:cs typeface="Times New Roman" panose="02020603050405020304" pitchFamily="18" charset="0"/>
                </a:rPr>
                <a:t> co </a:t>
              </a:r>
              <a:r>
                <a:rPr lang="en-US" sz="2000" b="1" dirty="0" err="1">
                  <a:solidFill>
                    <a:srgbClr val="0070C0"/>
                  </a:solidFill>
                  <a:latin typeface="Times New Roman" panose="02020603050405020304" pitchFamily="18" charset="0"/>
                  <a:cs typeface="Times New Roman" panose="02020603050405020304" pitchFamily="18" charset="0"/>
                </a:rPr>
                <a:t>chay</a:t>
              </a:r>
              <a:endParaRPr lang="vi-VN" sz="20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2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62F40-3474-4375-8871-193355FAA55C}"/>
              </a:ext>
            </a:extLst>
          </p:cNvPr>
          <p:cNvSpPr txBox="1"/>
          <p:nvPr/>
        </p:nvSpPr>
        <p:spPr>
          <a:xfrm>
            <a:off x="997056" y="387457"/>
            <a:ext cx="108436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7: HOÁ HỌC VỀ PHẢN ỨNG CHÁY, NỔ</a:t>
            </a:r>
            <a:endParaRPr lang="vi-VN" sz="4000" b="1" dirty="0">
              <a:solidFill>
                <a:srgbClr val="FF0000"/>
              </a:solidFill>
              <a:latin typeface="Times New Roman" panose="02020603050405020304" pitchFamily="18" charset="0"/>
              <a:cs typeface="Times New Roman" panose="02020603050405020304" pitchFamily="18" charset="0"/>
            </a:endParaRPr>
          </a:p>
        </p:txBody>
      </p:sp>
      <p:pic>
        <p:nvPicPr>
          <p:cNvPr id="6" name="Picture 5" descr="A picture containing text, toy&#10;&#10;Description automatically generated">
            <a:extLst>
              <a:ext uri="{FF2B5EF4-FFF2-40B4-BE49-F238E27FC236}">
                <a16:creationId xmlns:a16="http://schemas.microsoft.com/office/drawing/2014/main" id="{7AAB424A-FAED-4D49-997A-1F167B359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292" y="2318288"/>
            <a:ext cx="5723534" cy="453971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AEC230A-DBE4-4130-8B4E-241D96D02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8288"/>
            <a:ext cx="6115643" cy="4539712"/>
          </a:xfrm>
          <a:prstGeom prst="rect">
            <a:avLst/>
          </a:prstGeom>
        </p:spPr>
      </p:pic>
    </p:spTree>
    <p:extLst>
      <p:ext uri="{BB962C8B-B14F-4D97-AF65-F5344CB8AC3E}">
        <p14:creationId xmlns:p14="http://schemas.microsoft.com/office/powerpoint/2010/main" val="18588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62F40-3474-4375-8871-193355FAA55C}"/>
              </a:ext>
            </a:extLst>
          </p:cNvPr>
          <p:cNvSpPr txBox="1"/>
          <p:nvPr/>
        </p:nvSpPr>
        <p:spPr>
          <a:xfrm>
            <a:off x="997056" y="387457"/>
            <a:ext cx="10595676"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7: HOÁ HỌC VỀ PHẢN ỨNG CHÁY, NỔ</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935CF1-9545-47F5-B416-B0B402A5F59B}"/>
              </a:ext>
            </a:extLst>
          </p:cNvPr>
          <p:cNvSpPr txBox="1"/>
          <p:nvPr/>
        </p:nvSpPr>
        <p:spPr>
          <a:xfrm>
            <a:off x="4964622" y="1095343"/>
            <a:ext cx="2262752" cy="646331"/>
          </a:xfrm>
          <a:prstGeom prst="rect">
            <a:avLst/>
          </a:prstGeom>
          <a:noFill/>
        </p:spPr>
        <p:txBody>
          <a:bodyPr wrap="square" rtlCol="0">
            <a:spAutoFit/>
          </a:bodyPr>
          <a:lstStyle/>
          <a:p>
            <a:r>
              <a:rPr lang="en-US" sz="3600" b="1" dirty="0">
                <a:solidFill>
                  <a:srgbClr val="00B0F0"/>
                </a:solidFill>
                <a:latin typeface="Times New Roman" panose="02020603050405020304" pitchFamily="18" charset="0"/>
                <a:cs typeface="Times New Roman" panose="02020603050405020304" pitchFamily="18" charset="0"/>
              </a:rPr>
              <a:t>( 3 TIẾT )</a:t>
            </a:r>
            <a:endParaRPr lang="vi-VN" sz="3600" b="1" dirty="0">
              <a:solidFill>
                <a:srgbClr val="00B0F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F293AEE-653B-4121-9204-C451BD72BA79}"/>
              </a:ext>
            </a:extLst>
          </p:cNvPr>
          <p:cNvGrpSpPr/>
          <p:nvPr/>
        </p:nvGrpSpPr>
        <p:grpSpPr>
          <a:xfrm>
            <a:off x="232475" y="2438400"/>
            <a:ext cx="11732217" cy="990600"/>
            <a:chOff x="232475" y="2438400"/>
            <a:chExt cx="11732217" cy="990600"/>
          </a:xfrm>
        </p:grpSpPr>
        <p:sp>
          <p:nvSpPr>
            <p:cNvPr id="12" name="Rectangle: Rounded Corners 11">
              <a:extLst>
                <a:ext uri="{FF2B5EF4-FFF2-40B4-BE49-F238E27FC236}">
                  <a16:creationId xmlns:a16="http://schemas.microsoft.com/office/drawing/2014/main" id="{8F26938D-D7F5-49AD-8DCC-A712B139E3CB}"/>
                </a:ext>
              </a:extLst>
            </p:cNvPr>
            <p:cNvSpPr/>
            <p:nvPr/>
          </p:nvSpPr>
          <p:spPr>
            <a:xfrm>
              <a:off x="232475" y="2438400"/>
              <a:ext cx="117322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BIẾN THIÊN ENTHALPY (          ) CỦA MỘT SỐ PHẢN ỨNG CHÁY, NỔ</a:t>
              </a:r>
              <a:endParaRPr lang="vi-VN" sz="2800" dirty="0">
                <a:latin typeface="Times New Roman" panose="02020603050405020304" pitchFamily="18"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8EDCACD1-C7D6-4A61-9D4E-326271A69772}"/>
                </a:ext>
              </a:extLst>
            </p:cNvPr>
            <p:cNvGraphicFramePr>
              <a:graphicFrameLocks noChangeAspect="1"/>
            </p:cNvGraphicFramePr>
            <p:nvPr>
              <p:extLst>
                <p:ext uri="{D42A27DB-BD31-4B8C-83A1-F6EECF244321}">
                  <p14:modId xmlns:p14="http://schemas.microsoft.com/office/powerpoint/2010/main" val="3140260470"/>
                </p:ext>
              </p:extLst>
            </p:nvPr>
          </p:nvGraphicFramePr>
          <p:xfrm>
            <a:off x="4840635" y="2652038"/>
            <a:ext cx="938873" cy="563324"/>
          </p:xfrm>
          <a:graphic>
            <a:graphicData uri="http://schemas.openxmlformats.org/presentationml/2006/ole">
              <mc:AlternateContent xmlns:mc="http://schemas.openxmlformats.org/markup-compatibility/2006">
                <mc:Choice xmlns:v="urn:schemas-microsoft-com:vml" Requires="v">
                  <p:oleObj spid="_x0000_s3076" name="Equation" r:id="rId3" imgW="380832" imgH="228576" progId="Equation.DSMT4">
                    <p:embed/>
                  </p:oleObj>
                </mc:Choice>
                <mc:Fallback>
                  <p:oleObj name="Equation" r:id="rId3" imgW="380832" imgH="228576" progId="Equation.DSMT4">
                    <p:embed/>
                    <p:pic>
                      <p:nvPicPr>
                        <p:cNvPr id="0" name=""/>
                        <p:cNvPicPr/>
                        <p:nvPr/>
                      </p:nvPicPr>
                      <p:blipFill>
                        <a:blip r:embed="rId4"/>
                        <a:stretch>
                          <a:fillRect/>
                        </a:stretch>
                      </p:blipFill>
                      <p:spPr>
                        <a:xfrm>
                          <a:off x="4840635" y="2652038"/>
                          <a:ext cx="938873" cy="563324"/>
                        </a:xfrm>
                        <a:prstGeom prst="rect">
                          <a:avLst/>
                        </a:prstGeom>
                      </p:spPr>
                    </p:pic>
                  </p:oleObj>
                </mc:Fallback>
              </mc:AlternateContent>
            </a:graphicData>
          </a:graphic>
        </p:graphicFrame>
      </p:grpSp>
      <p:sp>
        <p:nvSpPr>
          <p:cNvPr id="14" name="Rectangle: Rounded Corners 13">
            <a:extLst>
              <a:ext uri="{FF2B5EF4-FFF2-40B4-BE49-F238E27FC236}">
                <a16:creationId xmlns:a16="http://schemas.microsoft.com/office/drawing/2014/main" id="{F1127088-B849-48E1-B780-C261B45192E7}"/>
              </a:ext>
            </a:extLst>
          </p:cNvPr>
          <p:cNvSpPr/>
          <p:nvPr/>
        </p:nvSpPr>
        <p:spPr>
          <a:xfrm>
            <a:off x="211128" y="3852878"/>
            <a:ext cx="1019788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ED354ECC-7427-4C05-9246-E1EE0F1FF690}"/>
              </a:ext>
            </a:extLst>
          </p:cNvPr>
          <p:cNvSpPr/>
          <p:nvPr/>
        </p:nvSpPr>
        <p:spPr>
          <a:xfrm>
            <a:off x="232475" y="5267357"/>
            <a:ext cx="1019788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CHÁY</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1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921072" y="216976"/>
            <a:ext cx="3502616"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THẢO LUẬN NHÓM</a:t>
            </a:r>
            <a:endParaRPr lang="vi-VN" sz="2600" b="1" dirty="0">
              <a:latin typeface="Times New Roman" panose="02020603050405020304" pitchFamily="18" charset="0"/>
              <a:cs typeface="Times New Roman" panose="02020603050405020304" pitchFamily="18" charset="0"/>
            </a:endParaRPr>
          </a:p>
        </p:txBody>
      </p:sp>
      <p:graphicFrame>
        <p:nvGraphicFramePr>
          <p:cNvPr id="37" name="Object 36">
            <a:extLst>
              <a:ext uri="{FF2B5EF4-FFF2-40B4-BE49-F238E27FC236}">
                <a16:creationId xmlns:a16="http://schemas.microsoft.com/office/drawing/2014/main" id="{2F418CCD-DC04-4806-B9AC-5B585137BE89}"/>
              </a:ext>
            </a:extLst>
          </p:cNvPr>
          <p:cNvGraphicFramePr>
            <a:graphicFrameLocks noChangeAspect="1"/>
          </p:cNvGraphicFramePr>
          <p:nvPr>
            <p:extLst>
              <p:ext uri="{D42A27DB-BD31-4B8C-83A1-F6EECF244321}">
                <p14:modId xmlns:p14="http://schemas.microsoft.com/office/powerpoint/2010/main" val="3103358270"/>
              </p:ext>
            </p:extLst>
          </p:nvPr>
        </p:nvGraphicFramePr>
        <p:xfrm>
          <a:off x="1918238" y="4078611"/>
          <a:ext cx="419100" cy="800100"/>
        </p:xfrm>
        <a:graphic>
          <a:graphicData uri="http://schemas.openxmlformats.org/presentationml/2006/ole">
            <mc:AlternateContent xmlns:mc="http://schemas.openxmlformats.org/markup-compatibility/2006">
              <mc:Choice xmlns:v="urn:schemas-microsoft-com:vml" Requires="v">
                <p:oleObj spid="_x0000_s4112" name="Equation" r:id="rId3" imgW="209493" imgH="399917" progId="Equation.DSMT4">
                  <p:embed/>
                </p:oleObj>
              </mc:Choice>
              <mc:Fallback>
                <p:oleObj name="Equation" r:id="rId3" imgW="209493" imgH="399917" progId="Equation.DSMT4">
                  <p:embed/>
                  <p:pic>
                    <p:nvPicPr>
                      <p:cNvPr id="0" name=""/>
                      <p:cNvPicPr/>
                      <p:nvPr/>
                    </p:nvPicPr>
                    <p:blipFill>
                      <a:blip r:embed="rId4"/>
                      <a:stretch>
                        <a:fillRect/>
                      </a:stretch>
                    </p:blipFill>
                    <p:spPr>
                      <a:xfrm>
                        <a:off x="1918238" y="4078611"/>
                        <a:ext cx="419100" cy="800100"/>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1D96122A-B9EF-4514-8AE0-7D79FF3A3FC0}"/>
              </a:ext>
            </a:extLst>
          </p:cNvPr>
          <p:cNvGrpSpPr/>
          <p:nvPr/>
        </p:nvGrpSpPr>
        <p:grpSpPr>
          <a:xfrm>
            <a:off x="232473" y="832690"/>
            <a:ext cx="11282767" cy="5139869"/>
            <a:chOff x="232473" y="832690"/>
            <a:chExt cx="11282767" cy="5139869"/>
          </a:xfrm>
        </p:grpSpPr>
        <p:sp>
          <p:nvSpPr>
            <p:cNvPr id="15" name="TextBox 14">
              <a:extLst>
                <a:ext uri="{FF2B5EF4-FFF2-40B4-BE49-F238E27FC236}">
                  <a16:creationId xmlns:a16="http://schemas.microsoft.com/office/drawing/2014/main" id="{09DD786F-BCB6-4C40-A33F-6E4D86894A3E}"/>
                </a:ext>
              </a:extLst>
            </p:cNvPr>
            <p:cNvSpPr txBox="1"/>
            <p:nvPr/>
          </p:nvSpPr>
          <p:spPr>
            <a:xfrm>
              <a:off x="232473" y="832690"/>
              <a:ext cx="11282767" cy="5139869"/>
            </a:xfrm>
            <a:prstGeom prst="rect">
              <a:avLst/>
            </a:prstGeom>
            <a:noFill/>
          </p:spPr>
          <p:txBody>
            <a:bodyPr wrap="square">
              <a:spAutoFit/>
            </a:bodyPr>
            <a:lstStyle/>
            <a:p>
              <a:pPr marL="203835">
                <a:lnSpc>
                  <a:spcPct val="130000"/>
                </a:lnSpc>
                <a:spcBef>
                  <a:spcPts val="600"/>
                </a:spcBef>
                <a:spcAft>
                  <a:spcPts val="0"/>
                </a:spcAft>
                <a:tabLst>
                  <a:tab pos="424180" algn="l"/>
                </a:tabLs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enthalpy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ethanol, 1 mol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tỏa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3835">
                <a:lnSpc>
                  <a:spcPct val="130000"/>
                </a:lnSpc>
                <a:spcBef>
                  <a:spcPts val="600"/>
                </a:spcBef>
                <a:spcAft>
                  <a:spcPts val="0"/>
                </a:spcAft>
                <a:tabLst>
                  <a:tab pos="424180" algn="l"/>
                </a:tabLst>
              </a:pPr>
              <a:r>
                <a:rPr lang="pt-BR" sz="2600" spc="-10" dirty="0">
                  <a:effectLst/>
                  <a:latin typeface="Times New Roman" panose="02020603050405020304" pitchFamily="18" charset="0"/>
                  <a:ea typeface="Times New Roman" panose="02020603050405020304" pitchFamily="18" charset="0"/>
                  <a:cs typeface="Times New Roman" panose="02020603050405020304" pitchFamily="18" charset="0"/>
                </a:rPr>
                <a:t>– Phản ứng đốt cháy ethanol: </a:t>
              </a:r>
            </a:p>
            <a:p>
              <a:pPr marL="203835">
                <a:lnSpc>
                  <a:spcPct val="130000"/>
                </a:lnSpc>
                <a:spcBef>
                  <a:spcPts val="600"/>
                </a:spcBef>
                <a:spcAft>
                  <a:spcPts val="0"/>
                </a:spcAft>
                <a:tabLst>
                  <a:tab pos="424180" algn="l"/>
                </a:tabLst>
              </a:pP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OH(</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l</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+ 3O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+ 3H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p>
            <a:p>
              <a:pPr marL="203835">
                <a:lnSpc>
                  <a:spcPct val="130000"/>
                </a:lnSpc>
                <a:spcBef>
                  <a:spcPts val="600"/>
                </a:spcBef>
                <a:spcAft>
                  <a:spcPts val="0"/>
                </a:spcAft>
                <a:tabLst>
                  <a:tab pos="424180" algn="l"/>
                </a:tabLst>
              </a:pPr>
              <a:r>
                <a:rPr lang="pt-BR" sz="2600" spc="-10" dirty="0">
                  <a:effectLst/>
                  <a:latin typeface="Times New Roman" panose="02020603050405020304" pitchFamily="18" charset="0"/>
                  <a:ea typeface="Times New Roman" panose="02020603050405020304" pitchFamily="18" charset="0"/>
                  <a:cs typeface="Times New Roman" panose="02020603050405020304" pitchFamily="18" charset="0"/>
                </a:rPr>
                <a:t>– Phản ứng đốt cháy khí gas chứa propane (40%) và butane (60%)</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+ 5O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spc="-1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3</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+ 4H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4</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+ 5H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pt-BR" sz="2600" spc="-10" dirty="0">
                <a:latin typeface="Times New Roman" panose="02020603050405020304" pitchFamily="18" charset="0"/>
                <a:ea typeface="Calibri" panose="020F0502020204030204" pitchFamily="34" charset="0"/>
                <a:cs typeface="Times New Roman" panose="02020603050405020304" pitchFamily="18" charset="0"/>
              </a:endParaRPr>
            </a:p>
            <a:p>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enthalpy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đốt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cháy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 mol octane (C</a:t>
              </a:r>
              <a:r>
                <a:rPr lang="en-US" sz="2600"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lang="en-US" sz="2600"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18</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xăng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 mol methane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chính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pt-BR" sz="2600" spc="-1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1400" dirty="0">
                <a:effectLst/>
                <a:latin typeface="Times New Roman" panose="02020603050405020304" pitchFamily="18" charset="0"/>
                <a:ea typeface="Times New Roman" panose="02020603050405020304" pitchFamily="18" charset="0"/>
              </a:endParaRPr>
            </a:p>
          </p:txBody>
        </p:sp>
        <p:graphicFrame>
          <p:nvGraphicFramePr>
            <p:cNvPr id="21" name="Object 20">
              <a:extLst>
                <a:ext uri="{FF2B5EF4-FFF2-40B4-BE49-F238E27FC236}">
                  <a16:creationId xmlns:a16="http://schemas.microsoft.com/office/drawing/2014/main" id="{32A3FB9F-8191-4329-98C9-D5761D552EFB}"/>
                </a:ext>
              </a:extLst>
            </p:cNvPr>
            <p:cNvGraphicFramePr>
              <a:graphicFrameLocks noChangeAspect="1"/>
            </p:cNvGraphicFramePr>
            <p:nvPr>
              <p:extLst>
                <p:ext uri="{D42A27DB-BD31-4B8C-83A1-F6EECF244321}">
                  <p14:modId xmlns:p14="http://schemas.microsoft.com/office/powerpoint/2010/main" val="3742976700"/>
                </p:ext>
              </p:extLst>
            </p:nvPr>
          </p:nvGraphicFramePr>
          <p:xfrm>
            <a:off x="3205699" y="4100277"/>
            <a:ext cx="737028" cy="402015"/>
          </p:xfrm>
          <a:graphic>
            <a:graphicData uri="http://schemas.openxmlformats.org/presentationml/2006/ole">
              <mc:AlternateContent xmlns:mc="http://schemas.openxmlformats.org/markup-compatibility/2006">
                <mc:Choice xmlns:v="urn:schemas-microsoft-com:vml" Requires="v">
                  <p:oleObj spid="_x0000_s4113" name="Equation" r:id="rId5" imgW="418987" imgH="228576" progId="Equation.DSMT4">
                    <p:embed/>
                  </p:oleObj>
                </mc:Choice>
                <mc:Fallback>
                  <p:oleObj name="Equation" r:id="rId5" imgW="418987" imgH="228576" progId="Equation.DSMT4">
                    <p:embed/>
                    <p:pic>
                      <p:nvPicPr>
                        <p:cNvPr id="0" name=""/>
                        <p:cNvPicPr/>
                        <p:nvPr/>
                      </p:nvPicPr>
                      <p:blipFill>
                        <a:blip r:embed="rId6"/>
                        <a:stretch>
                          <a:fillRect/>
                        </a:stretch>
                      </p:blipFill>
                      <p:spPr>
                        <a:xfrm>
                          <a:off x="3205699" y="4100277"/>
                          <a:ext cx="737028" cy="40201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D019B38D-47BF-479A-8864-3CE9C49D239E}"/>
                </a:ext>
              </a:extLst>
            </p:cNvPr>
            <p:cNvGraphicFramePr>
              <a:graphicFrameLocks noChangeAspect="1"/>
            </p:cNvGraphicFramePr>
            <p:nvPr>
              <p:extLst>
                <p:ext uri="{D42A27DB-BD31-4B8C-83A1-F6EECF244321}">
                  <p14:modId xmlns:p14="http://schemas.microsoft.com/office/powerpoint/2010/main" val="1654660256"/>
                </p:ext>
              </p:extLst>
            </p:nvPr>
          </p:nvGraphicFramePr>
          <p:xfrm>
            <a:off x="6893440" y="2564914"/>
            <a:ext cx="1817651" cy="584245"/>
          </p:xfrm>
          <a:graphic>
            <a:graphicData uri="http://schemas.openxmlformats.org/presentationml/2006/ole">
              <mc:AlternateContent xmlns:mc="http://schemas.openxmlformats.org/markup-compatibility/2006">
                <mc:Choice xmlns:v="urn:schemas-microsoft-com:vml" Requires="v">
                  <p:oleObj spid="_x0000_s4114" name="Equation" r:id="rId7" imgW="800178" imgH="257013" progId="Equation.DSMT4">
                    <p:embed/>
                  </p:oleObj>
                </mc:Choice>
                <mc:Fallback>
                  <p:oleObj name="Equation" r:id="rId7" imgW="800178" imgH="257013" progId="Equation.DSMT4">
                    <p:embed/>
                    <p:pic>
                      <p:nvPicPr>
                        <p:cNvPr id="0" name=""/>
                        <p:cNvPicPr/>
                        <p:nvPr/>
                      </p:nvPicPr>
                      <p:blipFill>
                        <a:blip r:embed="rId8"/>
                        <a:stretch>
                          <a:fillRect/>
                        </a:stretch>
                      </p:blipFill>
                      <p:spPr>
                        <a:xfrm>
                          <a:off x="6893440" y="2564914"/>
                          <a:ext cx="1817651" cy="58424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ACBB125-FD38-45B8-BB54-AC1047E280E2}"/>
                </a:ext>
              </a:extLst>
            </p:cNvPr>
            <p:cNvGraphicFramePr>
              <a:graphicFrameLocks noChangeAspect="1"/>
            </p:cNvGraphicFramePr>
            <p:nvPr>
              <p:extLst>
                <p:ext uri="{D42A27DB-BD31-4B8C-83A1-F6EECF244321}">
                  <p14:modId xmlns:p14="http://schemas.microsoft.com/office/powerpoint/2010/main" val="750446614"/>
                </p:ext>
              </p:extLst>
            </p:nvPr>
          </p:nvGraphicFramePr>
          <p:xfrm>
            <a:off x="3240760" y="2611714"/>
            <a:ext cx="848532" cy="462836"/>
          </p:xfrm>
          <a:graphic>
            <a:graphicData uri="http://schemas.openxmlformats.org/presentationml/2006/ole">
              <mc:AlternateContent xmlns:mc="http://schemas.openxmlformats.org/markup-compatibility/2006">
                <mc:Choice xmlns:v="urn:schemas-microsoft-com:vml" Requires="v">
                  <p:oleObj spid="_x0000_s4115" name="Equation" r:id="rId9" imgW="418987" imgH="228576" progId="Equation.DSMT4">
                    <p:embed/>
                  </p:oleObj>
                </mc:Choice>
                <mc:Fallback>
                  <p:oleObj name="Equation" r:id="rId9" imgW="418987" imgH="228576" progId="Equation.DSMT4">
                    <p:embed/>
                    <p:pic>
                      <p:nvPicPr>
                        <p:cNvPr id="0" name=""/>
                        <p:cNvPicPr/>
                        <p:nvPr/>
                      </p:nvPicPr>
                      <p:blipFill>
                        <a:blip r:embed="rId10"/>
                        <a:stretch>
                          <a:fillRect/>
                        </a:stretch>
                      </p:blipFill>
                      <p:spPr>
                        <a:xfrm>
                          <a:off x="3240760" y="2611714"/>
                          <a:ext cx="848532" cy="462836"/>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38188B41-CE64-43FF-918E-01E486B2746E}"/>
                </a:ext>
              </a:extLst>
            </p:cNvPr>
            <p:cNvGraphicFramePr>
              <a:graphicFrameLocks noChangeAspect="1"/>
            </p:cNvGraphicFramePr>
            <p:nvPr>
              <p:extLst>
                <p:ext uri="{D42A27DB-BD31-4B8C-83A1-F6EECF244321}">
                  <p14:modId xmlns:p14="http://schemas.microsoft.com/office/powerpoint/2010/main" val="1147991301"/>
                </p:ext>
              </p:extLst>
            </p:nvPr>
          </p:nvGraphicFramePr>
          <p:xfrm>
            <a:off x="6340434" y="3564007"/>
            <a:ext cx="1882567" cy="584245"/>
          </p:xfrm>
          <a:graphic>
            <a:graphicData uri="http://schemas.openxmlformats.org/presentationml/2006/ole">
              <mc:AlternateContent xmlns:mc="http://schemas.openxmlformats.org/markup-compatibility/2006">
                <mc:Choice xmlns:v="urn:schemas-microsoft-com:vml" Requires="v">
                  <p:oleObj spid="_x0000_s4116" name="Equation" r:id="rId11" imgW="828615" imgH="257013" progId="Equation.DSMT4">
                    <p:embed/>
                  </p:oleObj>
                </mc:Choice>
                <mc:Fallback>
                  <p:oleObj name="Equation" r:id="rId11" imgW="828615" imgH="257013" progId="Equation.DSMT4">
                    <p:embed/>
                    <p:pic>
                      <p:nvPicPr>
                        <p:cNvPr id="0" name=""/>
                        <p:cNvPicPr/>
                        <p:nvPr/>
                      </p:nvPicPr>
                      <p:blipFill>
                        <a:blip r:embed="rId12"/>
                        <a:stretch>
                          <a:fillRect/>
                        </a:stretch>
                      </p:blipFill>
                      <p:spPr>
                        <a:xfrm>
                          <a:off x="6340434" y="3564007"/>
                          <a:ext cx="1882567" cy="58424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52769601-FEA0-4F12-ADE2-66CA44406C2D}"/>
                </a:ext>
              </a:extLst>
            </p:cNvPr>
            <p:cNvGraphicFramePr>
              <a:graphicFrameLocks noChangeAspect="1"/>
            </p:cNvGraphicFramePr>
            <p:nvPr>
              <p:extLst>
                <p:ext uri="{D42A27DB-BD31-4B8C-83A1-F6EECF244321}">
                  <p14:modId xmlns:p14="http://schemas.microsoft.com/office/powerpoint/2010/main" val="886634143"/>
                </p:ext>
              </p:extLst>
            </p:nvPr>
          </p:nvGraphicFramePr>
          <p:xfrm>
            <a:off x="2826826" y="3741829"/>
            <a:ext cx="617432" cy="336781"/>
          </p:xfrm>
          <a:graphic>
            <a:graphicData uri="http://schemas.openxmlformats.org/presentationml/2006/ole">
              <mc:AlternateContent xmlns:mc="http://schemas.openxmlformats.org/markup-compatibility/2006">
                <mc:Choice xmlns:v="urn:schemas-microsoft-com:vml" Requires="v">
                  <p:oleObj spid="_x0000_s4117" name="Equation" r:id="rId13" imgW="418987" imgH="228576" progId="Equation.DSMT4">
                    <p:embed/>
                  </p:oleObj>
                </mc:Choice>
                <mc:Fallback>
                  <p:oleObj name="Equation" r:id="rId13" imgW="418987" imgH="228576" progId="Equation.DSMT4">
                    <p:embed/>
                    <p:pic>
                      <p:nvPicPr>
                        <p:cNvPr id="0" name=""/>
                        <p:cNvPicPr/>
                        <p:nvPr/>
                      </p:nvPicPr>
                      <p:blipFill>
                        <a:blip r:embed="rId14"/>
                        <a:stretch>
                          <a:fillRect/>
                        </a:stretch>
                      </p:blipFill>
                      <p:spPr>
                        <a:xfrm>
                          <a:off x="2826826" y="3741829"/>
                          <a:ext cx="617432" cy="336781"/>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6979CA0A-39B0-491D-9495-DD4015ABC1FA}"/>
                </a:ext>
              </a:extLst>
            </p:cNvPr>
            <p:cNvGraphicFramePr>
              <a:graphicFrameLocks noChangeAspect="1"/>
            </p:cNvGraphicFramePr>
            <p:nvPr>
              <p:extLst>
                <p:ext uri="{D42A27DB-BD31-4B8C-83A1-F6EECF244321}">
                  <p14:modId xmlns:p14="http://schemas.microsoft.com/office/powerpoint/2010/main" val="305028954"/>
                </p:ext>
              </p:extLst>
            </p:nvPr>
          </p:nvGraphicFramePr>
          <p:xfrm>
            <a:off x="6893440" y="3970430"/>
            <a:ext cx="1671087" cy="550236"/>
          </p:xfrm>
          <a:graphic>
            <a:graphicData uri="http://schemas.openxmlformats.org/presentationml/2006/ole">
              <mc:AlternateContent xmlns:mc="http://schemas.openxmlformats.org/markup-compatibility/2006">
                <mc:Choice xmlns:v="urn:schemas-microsoft-com:vml" Requires="v">
                  <p:oleObj spid="_x0000_s4118" name="Equation" r:id="rId15" imgW="781101" imgH="257013" progId="Equation.DSMT4">
                    <p:embed/>
                  </p:oleObj>
                </mc:Choice>
                <mc:Fallback>
                  <p:oleObj name="Equation" r:id="rId15" imgW="781101" imgH="257013" progId="Equation.DSMT4">
                    <p:embed/>
                    <p:pic>
                      <p:nvPicPr>
                        <p:cNvPr id="0" name=""/>
                        <p:cNvPicPr/>
                        <p:nvPr/>
                      </p:nvPicPr>
                      <p:blipFill>
                        <a:blip r:embed="rId16"/>
                        <a:stretch>
                          <a:fillRect/>
                        </a:stretch>
                      </p:blipFill>
                      <p:spPr>
                        <a:xfrm>
                          <a:off x="6893440" y="3970430"/>
                          <a:ext cx="1671087" cy="550236"/>
                        </a:xfrm>
                        <a:prstGeom prst="rect">
                          <a:avLst/>
                        </a:prstGeom>
                      </p:spPr>
                    </p:pic>
                  </p:oleObj>
                </mc:Fallback>
              </mc:AlternateContent>
            </a:graphicData>
          </a:graphic>
        </p:graphicFrame>
      </p:grpSp>
    </p:spTree>
    <p:extLst>
      <p:ext uri="{BB962C8B-B14F-4D97-AF65-F5344CB8AC3E}">
        <p14:creationId xmlns:p14="http://schemas.microsoft.com/office/powerpoint/2010/main" val="16240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240760" y="214054"/>
            <a:ext cx="5036948"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YÊU CẦU THẢO LUẬN NHÓM</a:t>
            </a:r>
            <a:endParaRPr lang="vi-VN" sz="2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983708D-7B30-4ECB-BA46-369B0B08D701}"/>
              </a:ext>
            </a:extLst>
          </p:cNvPr>
          <p:cNvSpPr txBox="1"/>
          <p:nvPr/>
        </p:nvSpPr>
        <p:spPr>
          <a:xfrm>
            <a:off x="201478" y="645008"/>
            <a:ext cx="11990522" cy="5524013"/>
          </a:xfrm>
          <a:prstGeom prst="rect">
            <a:avLst/>
          </a:prstGeom>
          <a:noFill/>
        </p:spPr>
        <p:txBody>
          <a:bodyPr wrap="square">
            <a:spAutoFit/>
          </a:bodyPr>
          <a:lstStyle/>
          <a:p>
            <a:pPr algn="just">
              <a:lnSpc>
                <a:spcPct val="13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ethanol, propane, butane, octane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methane.</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enthanpy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30000"/>
              </a:lnSpc>
              <a:spcAft>
                <a:spcPts val="800"/>
              </a:spcAft>
              <a:buFontTx/>
              <a:buChar char="-"/>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đốt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 mol ethanol;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 mol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gas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tỏa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30000"/>
              </a:lnSpc>
              <a:spcAft>
                <a:spcPts val="800"/>
              </a:spcAft>
              <a:buFontTx/>
              <a:buChar char="-"/>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enthalpy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ethanol;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ethanol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marL="203835">
              <a:lnSpc>
                <a:spcPct val="130000"/>
              </a:lnSpc>
              <a:spcBef>
                <a:spcPts val="600"/>
              </a:spcBef>
              <a:spcAft>
                <a:spcPts val="0"/>
              </a:spcAft>
              <a:tabLst>
                <a:tab pos="424180" algn="l"/>
              </a:tabLs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enthalpy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octane;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methane,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ethanol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334</TotalTime>
  <Words>2454</Words>
  <Application>Microsoft Office PowerPoint</Application>
  <PresentationFormat>Widescreen</PresentationFormat>
  <Paragraphs>149</Paragraphs>
  <Slides>31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1" baseType="lpstr">
      <vt:lpstr>Arial</vt:lpstr>
      <vt:lpstr>Calibri</vt:lpstr>
      <vt:lpstr>Courier New</vt:lpstr>
      <vt:lpstr>Times New Roman</vt:lpstr>
      <vt:lpstr>Tw Cen MT</vt:lpstr>
      <vt:lpstr>Wingdings 2</vt:lpstr>
      <vt:lpstr>Wingdings 3</vt:lpstr>
      <vt:lpstr>Droplet</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TV-STEM</Manager>
  <Company>TV-STEM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cp:keywords>TV-STEM</cp:keywords>
  <dc:description>TV-STEM</dc:description>
  <cp:lastModifiedBy>hp</cp:lastModifiedBy>
  <cp:revision>45</cp:revision>
  <dcterms:created xsi:type="dcterms:W3CDTF">2022-08-08T23:18:10Z</dcterms:created>
  <dcterms:modified xsi:type="dcterms:W3CDTF">2025-04-25T07:40:42Z</dcterms:modified>
  <cp:category>TV-STEM</cp:category>
</cp:coreProperties>
</file>