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7" r:id="rId2"/>
    <p:sldId id="258" r:id="rId3"/>
    <p:sldId id="259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9" r:id="rId15"/>
    <p:sldId id="310" r:id="rId16"/>
    <p:sldId id="321" r:id="rId17"/>
    <p:sldId id="311" r:id="rId18"/>
    <p:sldId id="312" r:id="rId19"/>
    <p:sldId id="308" r:id="rId20"/>
    <p:sldId id="313" r:id="rId21"/>
    <p:sldId id="314" r:id="rId22"/>
    <p:sldId id="315" r:id="rId23"/>
    <p:sldId id="316" r:id="rId24"/>
    <p:sldId id="320" r:id="rId25"/>
    <p:sldId id="317" r:id="rId26"/>
    <p:sldId id="318" r:id="rId27"/>
    <p:sldId id="260" r:id="rId28"/>
    <p:sldId id="319" r:id="rId29"/>
    <p:sldId id="322" r:id="rId30"/>
    <p:sldId id="289" r:id="rId31"/>
    <p:sldId id="290" r:id="rId32"/>
    <p:sldId id="291" r:id="rId33"/>
    <p:sldId id="292" r:id="rId34"/>
    <p:sldId id="29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-45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7B5CF-59D2-47AA-B1CB-4D6B65EBB28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F8325-F729-48DD-B903-FAFE73312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54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b647f752e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b647f752e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3288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49A12-56D2-4B07-8CFB-F7E50DD76A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380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49A12-56D2-4B07-8CFB-F7E50DD76A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2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49A12-56D2-4B07-8CFB-F7E50DD76A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70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087-F72E-42EF-8B6E-EDECFD958BA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AF11-7F4C-4171-8DB7-8A9B64EE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087-F72E-42EF-8B6E-EDECFD958BA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AF11-7F4C-4171-8DB7-8A9B64EE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2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087-F72E-42EF-8B6E-EDECFD958BA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AF11-7F4C-4171-8DB7-8A9B64EE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05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6D9B16D-DCCE-428E-9346-CDC38907FA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137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7"/>
          <p:cNvSpPr/>
          <p:nvPr/>
        </p:nvSpPr>
        <p:spPr>
          <a:xfrm>
            <a:off x="4148368" y="5299258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27"/>
          <p:cNvSpPr/>
          <p:nvPr/>
        </p:nvSpPr>
        <p:spPr>
          <a:xfrm flipH="1">
            <a:off x="7557399" y="197299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6" name="Google Shape;616;p27"/>
          <p:cNvGrpSpPr/>
          <p:nvPr/>
        </p:nvGrpSpPr>
        <p:grpSpPr>
          <a:xfrm>
            <a:off x="232540" y="332175"/>
            <a:ext cx="11376203" cy="6266453"/>
            <a:chOff x="174405" y="249131"/>
            <a:chExt cx="8532152" cy="4699840"/>
          </a:xfrm>
        </p:grpSpPr>
        <p:sp>
          <p:nvSpPr>
            <p:cNvPr id="617" name="Google Shape;617;p27"/>
            <p:cNvSpPr/>
            <p:nvPr/>
          </p:nvSpPr>
          <p:spPr>
            <a:xfrm>
              <a:off x="8555624" y="48289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7432500" y="4320073"/>
              <a:ext cx="222166" cy="76196"/>
            </a:xfrm>
            <a:custGeom>
              <a:avLst/>
              <a:gdLst/>
              <a:ahLst/>
              <a:cxnLst/>
              <a:rect l="l" t="t" r="r" b="b"/>
              <a:pathLst>
                <a:path w="1522" h="522" extrusionOk="0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8162538" y="4342478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7959055" y="4598802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174405" y="455626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96338" y="24913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3" name="Google Shape;623;p27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28" name="Google Shape;628;p27"/>
          <p:cNvGrpSpPr/>
          <p:nvPr/>
        </p:nvGrpSpPr>
        <p:grpSpPr>
          <a:xfrm>
            <a:off x="-221337" y="10"/>
            <a:ext cx="12652385" cy="6366369"/>
            <a:chOff x="-150589" y="11357"/>
            <a:chExt cx="9489289" cy="4774777"/>
          </a:xfrm>
        </p:grpSpPr>
        <p:sp>
          <p:nvSpPr>
            <p:cNvPr id="629" name="Google Shape;629;p2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7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7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8" name="Google Shape;638;p27"/>
          <p:cNvSpPr/>
          <p:nvPr/>
        </p:nvSpPr>
        <p:spPr>
          <a:xfrm>
            <a:off x="404256" y="864835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7"/>
          <p:cNvSpPr txBox="1">
            <a:spLocks noGrp="1"/>
          </p:cNvSpPr>
          <p:nvPr>
            <p:ph type="subTitle" idx="1"/>
          </p:nvPr>
        </p:nvSpPr>
        <p:spPr>
          <a:xfrm>
            <a:off x="6970233" y="2309251"/>
            <a:ext cx="42708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27"/>
          <p:cNvSpPr txBox="1">
            <a:spLocks noGrp="1"/>
          </p:cNvSpPr>
          <p:nvPr>
            <p:ph type="subTitle" idx="2"/>
          </p:nvPr>
        </p:nvSpPr>
        <p:spPr>
          <a:xfrm>
            <a:off x="6970400" y="4264900"/>
            <a:ext cx="42708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1" name="Google Shape;641;p27"/>
          <p:cNvSpPr txBox="1">
            <a:spLocks noGrp="1"/>
          </p:cNvSpPr>
          <p:nvPr>
            <p:ph type="subTitle" idx="3"/>
          </p:nvPr>
        </p:nvSpPr>
        <p:spPr>
          <a:xfrm>
            <a:off x="6223733" y="2742333"/>
            <a:ext cx="5017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7"/>
          <p:cNvSpPr txBox="1">
            <a:spLocks noGrp="1"/>
          </p:cNvSpPr>
          <p:nvPr>
            <p:ph type="subTitle" idx="4"/>
          </p:nvPr>
        </p:nvSpPr>
        <p:spPr>
          <a:xfrm>
            <a:off x="6223929" y="4618627"/>
            <a:ext cx="5017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52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087-F72E-42EF-8B6E-EDECFD958BA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AF11-7F4C-4171-8DB7-8A9B64EE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7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087-F72E-42EF-8B6E-EDECFD958BA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AF11-7F4C-4171-8DB7-8A9B64EE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6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087-F72E-42EF-8B6E-EDECFD958BA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AF11-7F4C-4171-8DB7-8A9B64EE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0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087-F72E-42EF-8B6E-EDECFD958BA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AF11-7F4C-4171-8DB7-8A9B64EE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4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087-F72E-42EF-8B6E-EDECFD958BA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AF11-7F4C-4171-8DB7-8A9B64EE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47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087-F72E-42EF-8B6E-EDECFD958BA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AF11-7F4C-4171-8DB7-8A9B64EE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2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087-F72E-42EF-8B6E-EDECFD958BA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AF11-7F4C-4171-8DB7-8A9B64EE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1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087-F72E-42EF-8B6E-EDECFD958BA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AF11-7F4C-4171-8DB7-8A9B64EE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9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6F087-F72E-42EF-8B6E-EDECFD958BA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8AF11-7F4C-4171-8DB7-8A9B64EE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8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8.sv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84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0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28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28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28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slide" Target="slide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slide" Target="slide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0.svg"/><Relationship Id="rId17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8.sv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ình nền PowerPoint trống đồng">
            <a:extLst>
              <a:ext uri="{FF2B5EF4-FFF2-40B4-BE49-F238E27FC236}">
                <a16:creationId xmlns:a16="http://schemas.microsoft.com/office/drawing/2014/main" xmlns="" id="{3E259FC2-6E2F-5C4A-4DF6-6D606B4A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8"/>
            <a:ext cx="12250017" cy="68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6EE7CCD-81A7-3013-94C8-E1955DFEBCAA}"/>
              </a:ext>
            </a:extLst>
          </p:cNvPr>
          <p:cNvSpPr/>
          <p:nvPr/>
        </p:nvSpPr>
        <p:spPr>
          <a:xfrm>
            <a:off x="1103445" y="1700808"/>
            <a:ext cx="10081120" cy="3416320"/>
          </a:xfrm>
          <a:prstGeom prst="rect">
            <a:avLst/>
          </a:prstGeom>
          <a:noFill/>
          <a:effectLst>
            <a:glow rad="330200">
              <a:srgbClr val="0000FF">
                <a:alpha val="79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quý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thầy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dự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hôm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373356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32073"/>
            <a:ext cx="12338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CUỘC CẢI CÁCH CỦA HỒ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LY VÀ TRIỀU HỒ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04381" y="2173595"/>
            <a:ext cx="399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CHÍNH TRỊ</a:t>
            </a:r>
          </a:p>
        </p:txBody>
      </p: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2873375" y="2211188"/>
            <a:ext cx="3348567" cy="2270125"/>
            <a:chOff x="5263450" y="2468150"/>
            <a:chExt cx="2829329" cy="3026545"/>
          </a:xfrm>
        </p:grpSpPr>
        <p:sp>
          <p:nvSpPr>
            <p:cNvPr id="52" name="Circle"/>
            <p:cNvSpPr/>
            <p:nvPr/>
          </p:nvSpPr>
          <p:spPr>
            <a:xfrm>
              <a:off x="5698044" y="2468150"/>
              <a:ext cx="2394735" cy="3026545"/>
            </a:xfrm>
            <a:prstGeom prst="ellipse">
              <a:avLst/>
            </a:prstGeom>
            <a:gradFill>
              <a:gsLst>
                <a:gs pos="849">
                  <a:srgbClr val="FF00A2"/>
                </a:gs>
                <a:gs pos="62946">
                  <a:srgbClr val="FF0071"/>
                </a:gs>
                <a:gs pos="97627">
                  <a:srgbClr val="FF0040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54" name="TextBox 34"/>
            <p:cNvSpPr txBox="1"/>
            <p:nvPr/>
          </p:nvSpPr>
          <p:spPr>
            <a:xfrm>
              <a:off x="5263450" y="2834299"/>
              <a:ext cx="933571" cy="2093183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  <a:extLst>
              <a:ext uri="{C572A759-6A51-4108-AA02-DFA0A04FC94B}"/>
            </a:extLst>
          </p:spPr>
          <p:txBody>
            <a:bodyPr lIns="34289" tIns="34289" rIns="34289" bIns="34289">
              <a:spAutoFit/>
            </a:bodyPr>
            <a:lstStyle>
              <a:lvl1pPr>
                <a:defRPr sz="13000">
                  <a:solidFill>
                    <a:srgbClr val="FF22A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750"/>
                <a:t>2</a:t>
              </a:r>
            </a:p>
          </p:txBody>
        </p:sp>
        <p:sp>
          <p:nvSpPr>
            <p:cNvPr id="55" name="Rectangle 51"/>
            <p:cNvSpPr txBox="1">
              <a:spLocks noChangeArrowheads="1"/>
            </p:cNvSpPr>
            <p:nvPr/>
          </p:nvSpPr>
          <p:spPr bwMode="auto">
            <a:xfrm>
              <a:off x="5966788" y="3197657"/>
              <a:ext cx="2095587" cy="1356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6106" tIns="16106" rIns="16106" bIns="16106">
              <a:spAutoFit/>
            </a:bodyPr>
            <a:lstStyle>
              <a:lvl1pPr defTabSz="160338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60338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6033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60338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60338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b="1" smtClean="0">
                  <a:solidFill>
                    <a:srgbClr val="FFFFFF"/>
                  </a:solidFill>
                  <a:cs typeface="Times New Roman" pitchFamily="18" charset="0"/>
                </a:rPr>
                <a:t>NỘI DUNG </a:t>
              </a:r>
            </a:p>
            <a:p>
              <a:pPr algn="ctr" eaLnBrk="1" hangingPunct="1"/>
              <a:r>
                <a:rPr lang="en-US" altLang="en-US" b="1" smtClean="0">
                  <a:solidFill>
                    <a:srgbClr val="FFFFFF"/>
                  </a:solidFill>
                  <a:cs typeface="Times New Roman" pitchFamily="18" charset="0"/>
                </a:rPr>
                <a:t>CẢI CÁCH </a:t>
              </a:r>
              <a:endParaRPr lang="en-US" altLang="en-US" b="1" dirty="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517524" y="1031668"/>
            <a:ext cx="2724151" cy="1573212"/>
            <a:chOff x="1274957" y="3475325"/>
            <a:chExt cx="2723952" cy="2098036"/>
          </a:xfrm>
        </p:grpSpPr>
        <p:sp>
          <p:nvSpPr>
            <p:cNvPr id="57" name="Circle"/>
            <p:cNvSpPr/>
            <p:nvPr/>
          </p:nvSpPr>
          <p:spPr>
            <a:xfrm>
              <a:off x="1689793" y="3674332"/>
              <a:ext cx="2309116" cy="1899029"/>
            </a:xfrm>
            <a:prstGeom prst="ellipse">
              <a:avLst/>
            </a:prstGeom>
            <a:gradFill>
              <a:gsLst>
                <a:gs pos="0">
                  <a:srgbClr val="FFC203"/>
                </a:gs>
                <a:gs pos="36657">
                  <a:srgbClr val="FF7D25"/>
                </a:gs>
                <a:gs pos="77153">
                  <a:srgbClr val="FF3847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58" name="TextBox 34"/>
            <p:cNvSpPr txBox="1"/>
            <p:nvPr/>
          </p:nvSpPr>
          <p:spPr>
            <a:xfrm>
              <a:off x="1274957" y="3475325"/>
              <a:ext cx="933383" cy="2093802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  <a:extLst>
              <a:ext uri="{C572A759-6A51-4108-AA02-DFA0A04FC94B}"/>
            </a:extLst>
          </p:spPr>
          <p:txBody>
            <a:bodyPr lIns="34289" tIns="34289" rIns="34289" bIns="34289">
              <a:spAutoFit/>
            </a:bodyPr>
            <a:lstStyle>
              <a:lvl1pPr>
                <a:defRPr sz="13000">
                  <a:solidFill>
                    <a:srgbClr val="FF8A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750"/>
                <a:t>1</a:t>
              </a:r>
            </a:p>
          </p:txBody>
        </p:sp>
        <p:sp>
          <p:nvSpPr>
            <p:cNvPr id="59" name="Rectangle 51"/>
            <p:cNvSpPr txBox="1">
              <a:spLocks noChangeArrowheads="1"/>
            </p:cNvSpPr>
            <p:nvPr/>
          </p:nvSpPr>
          <p:spPr bwMode="auto">
            <a:xfrm>
              <a:off x="2134577" y="4048112"/>
              <a:ext cx="1831219" cy="119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16106" tIns="16106" rIns="16106" bIns="16106">
              <a:spAutoFit/>
            </a:bodyPr>
            <a:lstStyle>
              <a:lvl1pPr defTabSz="160338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60338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6033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60338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60338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28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itchFamily="18" charset="0"/>
                </a:rPr>
                <a:t>BỐI CẢNH LỊCH SỬ</a:t>
              </a:r>
              <a:endPara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60" name="TextBox 52"/>
            <p:cNvSpPr txBox="1"/>
            <p:nvPr/>
          </p:nvSpPr>
          <p:spPr>
            <a:xfrm>
              <a:off x="2083465" y="4396259"/>
              <a:ext cx="1070955" cy="3069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34289" tIns="34289" rIns="34289" bIns="34289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6140594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02143"/>
              </p:ext>
            </p:extLst>
          </p:nvPr>
        </p:nvGraphicFramePr>
        <p:xfrm>
          <a:off x="39159" y="0"/>
          <a:ext cx="1124479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4791"/>
              </a:tblGrid>
              <a:tr h="956734">
                <a:tc>
                  <a:txBody>
                    <a:bodyPr/>
                    <a:lstStyle/>
                    <a:p>
                      <a:r>
                        <a:rPr lang="en-US" sz="70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en-US" sz="7000" baseline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BỐI CẢNH LỊCH SỬ</a:t>
                      </a:r>
                      <a:endParaRPr lang="en-US" sz="700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5" name="Rectangle 54"/>
          <p:cNvSpPr/>
          <p:nvPr/>
        </p:nvSpPr>
        <p:spPr>
          <a:xfrm>
            <a:off x="331030" y="1238573"/>
            <a:ext cx="1141647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ĐÓNG VAI</a:t>
            </a:r>
          </a:p>
          <a:p>
            <a:pPr algn="ctr"/>
            <a:r>
              <a:rPr lang="en-US" sz="5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NÓI TỪ CUỐI TRIỀU TRẦN </a:t>
            </a:r>
            <a:endParaRPr lang="en-US" sz="5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594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34720" y="258300"/>
            <a:ext cx="1195727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 VAI:</a:t>
            </a:r>
          </a:p>
          <a:p>
            <a:pPr algn="just"/>
            <a:r>
              <a:rPr lang="en-US" sz="5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NHÓM 1:</a:t>
            </a:r>
            <a:r>
              <a:rPr lang="en-US" sz="5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vai quan Thái sư</a:t>
            </a:r>
          </a:p>
          <a:p>
            <a:pPr algn="just"/>
            <a:r>
              <a:rPr lang="en-US" sz="5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NHÓM 2: </a:t>
            </a:r>
            <a:r>
              <a:rPr lang="en-US" sz="52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vai quan Hành khiển</a:t>
            </a:r>
          </a:p>
          <a:p>
            <a:pPr algn="just"/>
            <a:r>
              <a:rPr lang="en-US" sz="5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NHÓM 3: </a:t>
            </a:r>
            <a:r>
              <a:rPr lang="en-US" sz="52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vai quan Tham tri chính sự</a:t>
            </a:r>
          </a:p>
          <a:p>
            <a:pPr algn="just"/>
            <a:r>
              <a:rPr lang="en-US" sz="5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NHÓM 4: </a:t>
            </a:r>
            <a:r>
              <a:rPr lang="en-US" sz="52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vai quan Ngự sử</a:t>
            </a:r>
          </a:p>
          <a:p>
            <a:pPr algn="just"/>
            <a:r>
              <a:rPr lang="en-US" sz="5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Thành viên còn lại</a:t>
            </a:r>
            <a:r>
              <a:rPr lang="en-US" sz="52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trong vai Con cháu hậu si</a:t>
            </a:r>
            <a:r>
              <a:rPr lang="en-US" sz="5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endParaRPr lang="en-US" sz="5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594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"/>
          <p:cNvGrpSpPr>
            <a:grpSpLocks/>
          </p:cNvGrpSpPr>
          <p:nvPr/>
        </p:nvGrpSpPr>
        <p:grpSpPr bwMode="auto">
          <a:xfrm>
            <a:off x="5742517" y="4689476"/>
            <a:ext cx="2275416" cy="1635125"/>
            <a:chOff x="-1" y="-1"/>
            <a:chExt cx="2275565" cy="2179667"/>
          </a:xfrm>
        </p:grpSpPr>
        <p:sp>
          <p:nvSpPr>
            <p:cNvPr id="4703" name="Triangle"/>
            <p:cNvSpPr/>
            <p:nvPr/>
          </p:nvSpPr>
          <p:spPr>
            <a:xfrm>
              <a:off x="808619" y="-1"/>
              <a:ext cx="328104" cy="622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9326" y="201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EFF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4" name="Triangle"/>
            <p:cNvSpPr/>
            <p:nvPr/>
          </p:nvSpPr>
          <p:spPr>
            <a:xfrm>
              <a:off x="950444" y="6347"/>
              <a:ext cx="184163" cy="620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46" y="21600"/>
                  </a:moveTo>
                  <a:lnTo>
                    <a:pt x="21600" y="0"/>
                  </a:lnTo>
                  <a:lnTo>
                    <a:pt x="0" y="19978"/>
                  </a:lnTo>
                  <a:lnTo>
                    <a:pt x="17246" y="21600"/>
                  </a:lnTo>
                  <a:close/>
                </a:path>
              </a:pathLst>
            </a:custGeom>
            <a:solidFill>
              <a:srgbClr val="CCCBCD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5" name="Triangle"/>
            <p:cNvSpPr/>
            <p:nvPr/>
          </p:nvSpPr>
          <p:spPr>
            <a:xfrm>
              <a:off x="1098620" y="2115"/>
              <a:ext cx="205331" cy="620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01"/>
                  </a:moveTo>
                  <a:lnTo>
                    <a:pt x="3986" y="0"/>
                  </a:lnTo>
                  <a:lnTo>
                    <a:pt x="0" y="21600"/>
                  </a:lnTo>
                  <a:lnTo>
                    <a:pt x="21600" y="20101"/>
                  </a:lnTo>
                  <a:close/>
                </a:path>
              </a:pathLst>
            </a:custGeom>
            <a:solidFill>
              <a:srgbClr val="99989A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6" name="Triangle"/>
            <p:cNvSpPr/>
            <p:nvPr/>
          </p:nvSpPr>
          <p:spPr>
            <a:xfrm>
              <a:off x="1136723" y="4231"/>
              <a:ext cx="228615" cy="586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15693" y="2129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7" name="Triangle"/>
            <p:cNvSpPr/>
            <p:nvPr/>
          </p:nvSpPr>
          <p:spPr>
            <a:xfrm>
              <a:off x="1134607" y="2115"/>
              <a:ext cx="302702" cy="58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79"/>
                  </a:moveTo>
                  <a:lnTo>
                    <a:pt x="0" y="0"/>
                  </a:lnTo>
                  <a:lnTo>
                    <a:pt x="15991" y="21600"/>
                  </a:lnTo>
                  <a:lnTo>
                    <a:pt x="21600" y="20979"/>
                  </a:lnTo>
                  <a:close/>
                </a:path>
              </a:pathLst>
            </a:custGeom>
            <a:solidFill>
              <a:srgbClr val="999899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8" name="Shape"/>
            <p:cNvSpPr/>
            <p:nvPr/>
          </p:nvSpPr>
          <p:spPr>
            <a:xfrm>
              <a:off x="-1" y="577716"/>
              <a:ext cx="952562" cy="1599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7" y="530"/>
                  </a:moveTo>
                  <a:lnTo>
                    <a:pt x="0" y="21569"/>
                  </a:lnTo>
                  <a:lnTo>
                    <a:pt x="9467" y="21600"/>
                  </a:lnTo>
                  <a:lnTo>
                    <a:pt x="21600" y="0"/>
                  </a:lnTo>
                  <a:lnTo>
                    <a:pt x="18417" y="53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09" name="Shape"/>
            <p:cNvSpPr/>
            <p:nvPr/>
          </p:nvSpPr>
          <p:spPr>
            <a:xfrm>
              <a:off x="417009" y="575600"/>
              <a:ext cx="681611" cy="1604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53"/>
                  </a:moveTo>
                  <a:lnTo>
                    <a:pt x="18413" y="21600"/>
                  </a:lnTo>
                  <a:lnTo>
                    <a:pt x="0" y="21582"/>
                  </a:lnTo>
                  <a:lnTo>
                    <a:pt x="16948" y="0"/>
                  </a:lnTo>
                  <a:lnTo>
                    <a:pt x="21600" y="653"/>
                  </a:lnTo>
                  <a:close/>
                </a:path>
              </a:pathLst>
            </a:custGeom>
            <a:solidFill>
              <a:srgbClr val="1A66B7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0" name="Shape"/>
            <p:cNvSpPr/>
            <p:nvPr/>
          </p:nvSpPr>
          <p:spPr>
            <a:xfrm>
              <a:off x="997014" y="579833"/>
              <a:ext cx="785335" cy="1599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7" y="0"/>
                  </a:moveTo>
                  <a:lnTo>
                    <a:pt x="21600" y="21595"/>
                  </a:lnTo>
                  <a:lnTo>
                    <a:pt x="0" y="21600"/>
                  </a:lnTo>
                  <a:lnTo>
                    <a:pt x="2743" y="587"/>
                  </a:lnTo>
                  <a:lnTo>
                    <a:pt x="8387" y="0"/>
                  </a:lnTo>
                  <a:close/>
                </a:path>
              </a:pathLst>
            </a:custGeom>
            <a:solidFill>
              <a:srgbClr val="1B3C6C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1" name="Shape"/>
            <p:cNvSpPr/>
            <p:nvPr/>
          </p:nvSpPr>
          <p:spPr>
            <a:xfrm>
              <a:off x="1301834" y="579833"/>
              <a:ext cx="639275" cy="1599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" y="128"/>
                  </a:moveTo>
                  <a:lnTo>
                    <a:pt x="21600" y="21592"/>
                  </a:lnTo>
                  <a:lnTo>
                    <a:pt x="16213" y="21600"/>
                  </a:lnTo>
                  <a:lnTo>
                    <a:pt x="0" y="0"/>
                  </a:lnTo>
                  <a:lnTo>
                    <a:pt x="1949" y="128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2" name="Shape"/>
            <p:cNvSpPr/>
            <p:nvPr/>
          </p:nvSpPr>
          <p:spPr>
            <a:xfrm>
              <a:off x="1358988" y="571368"/>
              <a:ext cx="916576" cy="1606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" y="0"/>
                  </a:moveTo>
                  <a:lnTo>
                    <a:pt x="21600" y="21595"/>
                  </a:lnTo>
                  <a:lnTo>
                    <a:pt x="13671" y="21600"/>
                  </a:lnTo>
                  <a:lnTo>
                    <a:pt x="0" y="22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122E50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12291" name="Group"/>
          <p:cNvGrpSpPr>
            <a:grpSpLocks/>
          </p:cNvGrpSpPr>
          <p:nvPr/>
        </p:nvGrpSpPr>
        <p:grpSpPr bwMode="auto">
          <a:xfrm>
            <a:off x="7092951" y="3376614"/>
            <a:ext cx="3998383" cy="2871787"/>
            <a:chOff x="-1" y="0"/>
            <a:chExt cx="3997549" cy="3829080"/>
          </a:xfrm>
        </p:grpSpPr>
        <p:sp>
          <p:nvSpPr>
            <p:cNvPr id="4714" name="Triangle"/>
            <p:cNvSpPr/>
            <p:nvPr/>
          </p:nvSpPr>
          <p:spPr>
            <a:xfrm>
              <a:off x="1419986" y="0"/>
              <a:ext cx="577730" cy="109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9326" y="201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EFF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5" name="Triangle"/>
            <p:cNvSpPr/>
            <p:nvPr/>
          </p:nvSpPr>
          <p:spPr>
            <a:xfrm>
              <a:off x="1669700" y="10583"/>
              <a:ext cx="323783" cy="109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46" y="21600"/>
                  </a:moveTo>
                  <a:lnTo>
                    <a:pt x="21600" y="0"/>
                  </a:lnTo>
                  <a:lnTo>
                    <a:pt x="0" y="19978"/>
                  </a:lnTo>
                  <a:lnTo>
                    <a:pt x="17246" y="21600"/>
                  </a:lnTo>
                  <a:close/>
                </a:path>
              </a:pathLst>
            </a:custGeom>
            <a:solidFill>
              <a:srgbClr val="CCCBCD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6" name="Triangle"/>
            <p:cNvSpPr/>
            <p:nvPr/>
          </p:nvSpPr>
          <p:spPr>
            <a:xfrm>
              <a:off x="1927880" y="4233"/>
              <a:ext cx="363991" cy="1090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01"/>
                  </a:moveTo>
                  <a:lnTo>
                    <a:pt x="3986" y="0"/>
                  </a:lnTo>
                  <a:lnTo>
                    <a:pt x="0" y="21600"/>
                  </a:lnTo>
                  <a:lnTo>
                    <a:pt x="21600" y="20101"/>
                  </a:lnTo>
                  <a:close/>
                </a:path>
              </a:pathLst>
            </a:custGeom>
            <a:solidFill>
              <a:srgbClr val="99989A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7" name="Triangle"/>
            <p:cNvSpPr/>
            <p:nvPr/>
          </p:nvSpPr>
          <p:spPr>
            <a:xfrm>
              <a:off x="1995599" y="8467"/>
              <a:ext cx="402083" cy="1028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15693" y="2129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8" name="Triangle"/>
            <p:cNvSpPr/>
            <p:nvPr/>
          </p:nvSpPr>
          <p:spPr>
            <a:xfrm>
              <a:off x="1993483" y="2116"/>
              <a:ext cx="531172" cy="10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79"/>
                  </a:moveTo>
                  <a:lnTo>
                    <a:pt x="0" y="0"/>
                  </a:lnTo>
                  <a:lnTo>
                    <a:pt x="15991" y="21600"/>
                  </a:lnTo>
                  <a:lnTo>
                    <a:pt x="21600" y="20979"/>
                  </a:lnTo>
                  <a:close/>
                </a:path>
              </a:pathLst>
            </a:custGeom>
            <a:solidFill>
              <a:srgbClr val="999899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19" name="Shape"/>
            <p:cNvSpPr/>
            <p:nvPr/>
          </p:nvSpPr>
          <p:spPr>
            <a:xfrm>
              <a:off x="-1" y="1016008"/>
              <a:ext cx="1671818" cy="281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7" y="530"/>
                  </a:moveTo>
                  <a:lnTo>
                    <a:pt x="0" y="21569"/>
                  </a:lnTo>
                  <a:lnTo>
                    <a:pt x="9467" y="21600"/>
                  </a:lnTo>
                  <a:lnTo>
                    <a:pt x="21600" y="0"/>
                  </a:lnTo>
                  <a:lnTo>
                    <a:pt x="18417" y="53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0" name="Shape"/>
            <p:cNvSpPr/>
            <p:nvPr/>
          </p:nvSpPr>
          <p:spPr>
            <a:xfrm>
              <a:off x="730096" y="1011775"/>
              <a:ext cx="1199900" cy="2817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53"/>
                  </a:moveTo>
                  <a:lnTo>
                    <a:pt x="18413" y="21600"/>
                  </a:lnTo>
                  <a:lnTo>
                    <a:pt x="0" y="21582"/>
                  </a:lnTo>
                  <a:lnTo>
                    <a:pt x="16948" y="0"/>
                  </a:lnTo>
                  <a:lnTo>
                    <a:pt x="21600" y="653"/>
                  </a:lnTo>
                  <a:close/>
                </a:path>
              </a:pathLst>
            </a:custGeom>
            <a:solidFill>
              <a:srgbClr val="1A3B6A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1" name="Shape"/>
            <p:cNvSpPr/>
            <p:nvPr/>
          </p:nvSpPr>
          <p:spPr>
            <a:xfrm>
              <a:off x="1752234" y="1018124"/>
              <a:ext cx="1377662" cy="281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7" y="0"/>
                  </a:moveTo>
                  <a:lnTo>
                    <a:pt x="21600" y="21595"/>
                  </a:lnTo>
                  <a:lnTo>
                    <a:pt x="0" y="21600"/>
                  </a:lnTo>
                  <a:lnTo>
                    <a:pt x="2743" y="587"/>
                  </a:lnTo>
                  <a:lnTo>
                    <a:pt x="8387" y="0"/>
                  </a:lnTo>
                  <a:close/>
                </a:path>
              </a:pathLst>
            </a:custGeom>
            <a:solidFill>
              <a:srgbClr val="1B3C6C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2" name="Shape"/>
            <p:cNvSpPr/>
            <p:nvPr/>
          </p:nvSpPr>
          <p:spPr>
            <a:xfrm>
              <a:off x="2287638" y="1020242"/>
              <a:ext cx="1121599" cy="2806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" y="128"/>
                  </a:moveTo>
                  <a:lnTo>
                    <a:pt x="21600" y="21592"/>
                  </a:lnTo>
                  <a:lnTo>
                    <a:pt x="16213" y="21600"/>
                  </a:lnTo>
                  <a:lnTo>
                    <a:pt x="0" y="0"/>
                  </a:lnTo>
                  <a:lnTo>
                    <a:pt x="1949" y="128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3" name="Shape"/>
            <p:cNvSpPr/>
            <p:nvPr/>
          </p:nvSpPr>
          <p:spPr>
            <a:xfrm>
              <a:off x="2387101" y="1005424"/>
              <a:ext cx="1610447" cy="282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" y="0"/>
                  </a:moveTo>
                  <a:lnTo>
                    <a:pt x="21600" y="21595"/>
                  </a:lnTo>
                  <a:lnTo>
                    <a:pt x="13671" y="21600"/>
                  </a:lnTo>
                  <a:lnTo>
                    <a:pt x="0" y="22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122E50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4" name="Triangle"/>
            <p:cNvSpPr/>
            <p:nvPr/>
          </p:nvSpPr>
          <p:spPr>
            <a:xfrm>
              <a:off x="1752234" y="6349"/>
              <a:ext cx="245482" cy="109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0401"/>
                  </a:lnTo>
                  <a:lnTo>
                    <a:pt x="1570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3E2E5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25" name="Shape"/>
            <p:cNvSpPr/>
            <p:nvPr/>
          </p:nvSpPr>
          <p:spPr>
            <a:xfrm>
              <a:off x="1083506" y="1041408"/>
              <a:ext cx="842258" cy="2787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0" y="21587"/>
                  </a:lnTo>
                  <a:lnTo>
                    <a:pt x="17302" y="21600"/>
                  </a:lnTo>
                  <a:lnTo>
                    <a:pt x="21600" y="470"/>
                  </a:lnTo>
                  <a:lnTo>
                    <a:pt x="17131" y="0"/>
                  </a:lnTo>
                  <a:close/>
                </a:path>
              </a:pathLst>
            </a:custGeom>
            <a:solidFill>
              <a:srgbClr val="1A66B7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12293" name="Group"/>
          <p:cNvGrpSpPr>
            <a:grpSpLocks/>
          </p:cNvGrpSpPr>
          <p:nvPr/>
        </p:nvGrpSpPr>
        <p:grpSpPr bwMode="auto">
          <a:xfrm>
            <a:off x="10937875" y="2652208"/>
            <a:ext cx="713316" cy="971550"/>
            <a:chOff x="-2" y="-2"/>
            <a:chExt cx="713553" cy="1294669"/>
          </a:xfrm>
        </p:grpSpPr>
        <p:grpSp>
          <p:nvGrpSpPr>
            <p:cNvPr id="12309" name="Group"/>
            <p:cNvGrpSpPr>
              <a:grpSpLocks/>
            </p:cNvGrpSpPr>
            <p:nvPr/>
          </p:nvGrpSpPr>
          <p:grpSpPr bwMode="auto">
            <a:xfrm>
              <a:off x="-3" y="-3"/>
              <a:ext cx="713554" cy="1020002"/>
              <a:chOff x="-1" y="-2"/>
              <a:chExt cx="713553" cy="1020001"/>
            </a:xfrm>
          </p:grpSpPr>
          <p:grpSp>
            <p:nvGrpSpPr>
              <p:cNvPr id="12314" name="Group"/>
              <p:cNvGrpSpPr>
                <a:grpSpLocks/>
              </p:cNvGrpSpPr>
              <p:nvPr/>
            </p:nvGrpSpPr>
            <p:grpSpPr bwMode="auto">
              <a:xfrm>
                <a:off x="30592" y="68777"/>
                <a:ext cx="682960" cy="301624"/>
                <a:chOff x="0" y="-1"/>
                <a:chExt cx="682959" cy="301623"/>
              </a:xfrm>
            </p:grpSpPr>
            <p:sp>
              <p:nvSpPr>
                <p:cNvPr id="4738" name="Shape"/>
                <p:cNvSpPr/>
                <p:nvPr/>
              </p:nvSpPr>
              <p:spPr>
                <a:xfrm>
                  <a:off x="-948" y="1033"/>
                  <a:ext cx="408650" cy="230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10" y="0"/>
                      </a:moveTo>
                      <a:lnTo>
                        <a:pt x="21600" y="4070"/>
                      </a:lnTo>
                      <a:lnTo>
                        <a:pt x="20830" y="21600"/>
                      </a:lnTo>
                      <a:lnTo>
                        <a:pt x="0" y="17376"/>
                      </a:lnTo>
                      <a:lnTo>
                        <a:pt x="31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000"/>
                    </a:gs>
                    <a:gs pos="56776">
                      <a:srgbClr val="FF5B02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lIns="34289" tIns="34289" rIns="34289" bIns="34289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rgbClr val="FFFFFF"/>
                      </a:solidFill>
                    </a:defRPr>
                  </a:pPr>
                  <a:endParaRPr sz="135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39" name="Triangle"/>
                <p:cNvSpPr/>
                <p:nvPr/>
              </p:nvSpPr>
              <p:spPr>
                <a:xfrm>
                  <a:off x="274309" y="47573"/>
                  <a:ext cx="133393" cy="401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14869"/>
                      </a:lnTo>
                      <a:lnTo>
                        <a:pt x="2135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000"/>
                    </a:gs>
                    <a:gs pos="56776">
                      <a:srgbClr val="FF5B02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lIns="34289" tIns="34289" rIns="34289" bIns="34289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rgbClr val="FFFFFF"/>
                      </a:solidFill>
                    </a:defRPr>
                  </a:pPr>
                  <a:endParaRPr sz="135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40" name="Shape"/>
                <p:cNvSpPr/>
                <p:nvPr/>
              </p:nvSpPr>
              <p:spPr>
                <a:xfrm>
                  <a:off x="276425" y="75074"/>
                  <a:ext cx="406534" cy="226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89" y="17499"/>
                      </a:lnTo>
                      <a:lnTo>
                        <a:pt x="21600" y="21600"/>
                      </a:lnTo>
                      <a:lnTo>
                        <a:pt x="15433" y="12626"/>
                      </a:lnTo>
                      <a:lnTo>
                        <a:pt x="21560" y="33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10D"/>
                    </a:gs>
                    <a:gs pos="100000">
                      <a:srgbClr val="FF5B08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lIns="34289" tIns="34289" rIns="34289" bIns="34289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rgbClr val="FFFFFF"/>
                      </a:solidFill>
                    </a:defRPr>
                  </a:pPr>
                  <a:endParaRPr sz="135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12315" name="Group"/>
              <p:cNvGrpSpPr>
                <a:grpSpLocks/>
              </p:cNvGrpSpPr>
              <p:nvPr/>
            </p:nvGrpSpPr>
            <p:grpSpPr bwMode="auto">
              <a:xfrm>
                <a:off x="-2" y="-3"/>
                <a:ext cx="62925" cy="1020003"/>
                <a:chOff x="0" y="0"/>
                <a:chExt cx="62923" cy="1020001"/>
              </a:xfrm>
            </p:grpSpPr>
            <p:sp>
              <p:nvSpPr>
                <p:cNvPr id="4742" name="Circle"/>
                <p:cNvSpPr/>
                <p:nvPr/>
              </p:nvSpPr>
              <p:spPr>
                <a:xfrm>
                  <a:off x="3" y="3"/>
                  <a:ext cx="63519" cy="63464"/>
                </a:xfrm>
                <a:prstGeom prst="ellipse">
                  <a:avLst/>
                </a:prstGeom>
                <a:solidFill>
                  <a:srgbClr val="EA48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34289" tIns="34289" rIns="34289" bIns="34289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rgbClr val="FFFFFF"/>
                      </a:solidFill>
                    </a:defRPr>
                  </a:pPr>
                  <a:endParaRPr sz="135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43" name="Rectangle"/>
                <p:cNvSpPr/>
                <p:nvPr/>
              </p:nvSpPr>
              <p:spPr>
                <a:xfrm>
                  <a:off x="23292" y="52890"/>
                  <a:ext cx="16938" cy="966767"/>
                </a:xfrm>
                <a:prstGeom prst="rect">
                  <a:avLst/>
                </a:prstGeom>
                <a:solidFill>
                  <a:srgbClr val="EA48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34289" tIns="34289" rIns="34289" bIns="34289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rgbClr val="FFFFFF"/>
                      </a:solidFill>
                    </a:defRPr>
                  </a:pPr>
                  <a:endParaRPr sz="135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</p:grpSp>
        </p:grpSp>
        <p:grpSp>
          <p:nvGrpSpPr>
            <p:cNvPr id="12310" name="Group"/>
            <p:cNvGrpSpPr>
              <a:grpSpLocks/>
            </p:cNvGrpSpPr>
            <p:nvPr/>
          </p:nvGrpSpPr>
          <p:grpSpPr bwMode="auto">
            <a:xfrm>
              <a:off x="621" y="402647"/>
              <a:ext cx="565600" cy="892020"/>
              <a:chOff x="-2" y="0"/>
              <a:chExt cx="565599" cy="892019"/>
            </a:xfrm>
          </p:grpSpPr>
          <p:sp>
            <p:nvSpPr>
              <p:cNvPr id="4746" name="Oval"/>
              <p:cNvSpPr/>
              <p:nvPr/>
            </p:nvSpPr>
            <p:spPr>
              <a:xfrm>
                <a:off x="238637" y="-709"/>
                <a:ext cx="213855" cy="200970"/>
              </a:xfrm>
              <a:prstGeom prst="ellipse">
                <a:avLst/>
              </a:prstGeom>
              <a:solidFill>
                <a:srgbClr val="656465"/>
              </a:solidFill>
              <a:ln w="12700" cap="flat">
                <a:noFill/>
                <a:miter lim="400000"/>
              </a:ln>
              <a:effectLst/>
            </p:spPr>
            <p:txBody>
              <a:bodyPr lIns="34289" tIns="34289" rIns="34289" bIns="34289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135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47" name="Shape"/>
              <p:cNvSpPr/>
              <p:nvPr/>
            </p:nvSpPr>
            <p:spPr>
              <a:xfrm>
                <a:off x="-625" y="217185"/>
                <a:ext cx="565336" cy="674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extrusionOk="0">
                    <a:moveTo>
                      <a:pt x="1151" y="326"/>
                    </a:moveTo>
                    <a:lnTo>
                      <a:pt x="17672" y="0"/>
                    </a:lnTo>
                    <a:cubicBezTo>
                      <a:pt x="18111" y="192"/>
                      <a:pt x="18504" y="450"/>
                      <a:pt x="18832" y="761"/>
                    </a:cubicBezTo>
                    <a:cubicBezTo>
                      <a:pt x="19195" y="1105"/>
                      <a:pt x="19471" y="1508"/>
                      <a:pt x="19645" y="1944"/>
                    </a:cubicBezTo>
                    <a:lnTo>
                      <a:pt x="21556" y="7804"/>
                    </a:lnTo>
                    <a:cubicBezTo>
                      <a:pt x="21492" y="8225"/>
                      <a:pt x="21129" y="8571"/>
                      <a:pt x="20640" y="8678"/>
                    </a:cubicBezTo>
                    <a:cubicBezTo>
                      <a:pt x="20262" y="8760"/>
                      <a:pt x="19860" y="8685"/>
                      <a:pt x="19560" y="8476"/>
                    </a:cubicBezTo>
                    <a:lnTo>
                      <a:pt x="17606" y="2633"/>
                    </a:lnTo>
                    <a:lnTo>
                      <a:pt x="16873" y="21568"/>
                    </a:lnTo>
                    <a:lnTo>
                      <a:pt x="13915" y="21600"/>
                    </a:lnTo>
                    <a:lnTo>
                      <a:pt x="14118" y="11288"/>
                    </a:lnTo>
                    <a:lnTo>
                      <a:pt x="10133" y="11515"/>
                    </a:lnTo>
                    <a:lnTo>
                      <a:pt x="6020" y="12589"/>
                    </a:lnTo>
                    <a:lnTo>
                      <a:pt x="8365" y="17732"/>
                    </a:lnTo>
                    <a:lnTo>
                      <a:pt x="5615" y="18462"/>
                    </a:lnTo>
                    <a:lnTo>
                      <a:pt x="3173" y="13353"/>
                    </a:lnTo>
                    <a:cubicBezTo>
                      <a:pt x="2989" y="13082"/>
                      <a:pt x="2915" y="12768"/>
                      <a:pt x="2963" y="12459"/>
                    </a:cubicBezTo>
                    <a:cubicBezTo>
                      <a:pt x="3018" y="12099"/>
                      <a:pt x="3234" y="11769"/>
                      <a:pt x="3566" y="11536"/>
                    </a:cubicBezTo>
                    <a:lnTo>
                      <a:pt x="8332" y="9455"/>
                    </a:lnTo>
                    <a:lnTo>
                      <a:pt x="8299" y="2245"/>
                    </a:lnTo>
                    <a:lnTo>
                      <a:pt x="1087" y="2123"/>
                    </a:lnTo>
                    <a:cubicBezTo>
                      <a:pt x="457" y="2128"/>
                      <a:pt x="-44" y="1679"/>
                      <a:pt x="3" y="1151"/>
                    </a:cubicBezTo>
                    <a:cubicBezTo>
                      <a:pt x="47" y="656"/>
                      <a:pt x="562" y="286"/>
                      <a:pt x="1151" y="326"/>
                    </a:cubicBezTo>
                    <a:close/>
                  </a:path>
                </a:pathLst>
              </a:custGeom>
              <a:solidFill>
                <a:srgbClr val="656465"/>
              </a:solidFill>
              <a:ln w="12700" cap="flat">
                <a:noFill/>
                <a:miter lim="400000"/>
              </a:ln>
              <a:effectLst/>
            </p:spPr>
            <p:txBody>
              <a:bodyPr lIns="34289" tIns="34289" rIns="34289" bIns="34289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135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48" name="Shape"/>
              <p:cNvSpPr/>
              <p:nvPr/>
            </p:nvSpPr>
            <p:spPr>
              <a:xfrm>
                <a:off x="293688" y="244685"/>
                <a:ext cx="103752" cy="198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36" y="0"/>
                    </a:moveTo>
                    <a:lnTo>
                      <a:pt x="0" y="16195"/>
                    </a:lnTo>
                    <a:lnTo>
                      <a:pt x="10677" y="21600"/>
                    </a:lnTo>
                    <a:lnTo>
                      <a:pt x="21600" y="16515"/>
                    </a:lnTo>
                    <a:lnTo>
                      <a:pt x="14569" y="97"/>
                    </a:lnTo>
                    <a:lnTo>
                      <a:pt x="933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EA03"/>
                  </a:gs>
                  <a:gs pos="70683">
                    <a:srgbClr val="FFBA02"/>
                  </a:gs>
                  <a:gs pos="97580">
                    <a:srgbClr val="FF8A00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lIns="34289" tIns="34289" rIns="34289" bIns="34289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135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4751" name="Shape"/>
          <p:cNvSpPr/>
          <p:nvPr/>
        </p:nvSpPr>
        <p:spPr>
          <a:xfrm>
            <a:off x="-25400" y="5410201"/>
            <a:ext cx="12242800" cy="1509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45" extrusionOk="0">
                <a:moveTo>
                  <a:pt x="10" y="1433"/>
                </a:moveTo>
                <a:cubicBezTo>
                  <a:pt x="146" y="1748"/>
                  <a:pt x="264" y="2274"/>
                  <a:pt x="352" y="2952"/>
                </a:cubicBezTo>
                <a:cubicBezTo>
                  <a:pt x="450" y="3718"/>
                  <a:pt x="505" y="4641"/>
                  <a:pt x="508" y="5594"/>
                </a:cubicBezTo>
                <a:cubicBezTo>
                  <a:pt x="859" y="3862"/>
                  <a:pt x="1355" y="3496"/>
                  <a:pt x="1770" y="4662"/>
                </a:cubicBezTo>
                <a:cubicBezTo>
                  <a:pt x="2200" y="5867"/>
                  <a:pt x="2457" y="8464"/>
                  <a:pt x="2419" y="11206"/>
                </a:cubicBezTo>
                <a:cubicBezTo>
                  <a:pt x="2533" y="10485"/>
                  <a:pt x="2700" y="10123"/>
                  <a:pt x="2869" y="10234"/>
                </a:cubicBezTo>
                <a:cubicBezTo>
                  <a:pt x="3075" y="10370"/>
                  <a:pt x="3249" y="11179"/>
                  <a:pt x="3315" y="12312"/>
                </a:cubicBezTo>
                <a:cubicBezTo>
                  <a:pt x="3489" y="12046"/>
                  <a:pt x="3674" y="12351"/>
                  <a:pt x="3797" y="13106"/>
                </a:cubicBezTo>
                <a:cubicBezTo>
                  <a:pt x="3906" y="13778"/>
                  <a:pt x="3951" y="14718"/>
                  <a:pt x="3916" y="15616"/>
                </a:cubicBezTo>
                <a:cubicBezTo>
                  <a:pt x="4040" y="15323"/>
                  <a:pt x="4177" y="15235"/>
                  <a:pt x="4309" y="15360"/>
                </a:cubicBezTo>
                <a:cubicBezTo>
                  <a:pt x="4446" y="15489"/>
                  <a:pt x="4573" y="15839"/>
                  <a:pt x="4677" y="16370"/>
                </a:cubicBezTo>
                <a:cubicBezTo>
                  <a:pt x="4712" y="16147"/>
                  <a:pt x="4757" y="15982"/>
                  <a:pt x="4807" y="15895"/>
                </a:cubicBezTo>
                <a:cubicBezTo>
                  <a:pt x="4851" y="15818"/>
                  <a:pt x="4898" y="15804"/>
                  <a:pt x="4944" y="15855"/>
                </a:cubicBezTo>
                <a:cubicBezTo>
                  <a:pt x="4996" y="15301"/>
                  <a:pt x="5083" y="14886"/>
                  <a:pt x="5188" y="14701"/>
                </a:cubicBezTo>
                <a:cubicBezTo>
                  <a:pt x="5277" y="14542"/>
                  <a:pt x="5374" y="14563"/>
                  <a:pt x="5461" y="14761"/>
                </a:cubicBezTo>
                <a:cubicBezTo>
                  <a:pt x="5537" y="14285"/>
                  <a:pt x="5645" y="14025"/>
                  <a:pt x="5757" y="14051"/>
                </a:cubicBezTo>
                <a:cubicBezTo>
                  <a:pt x="5868" y="14077"/>
                  <a:pt x="5971" y="14377"/>
                  <a:pt x="6040" y="14874"/>
                </a:cubicBezTo>
                <a:cubicBezTo>
                  <a:pt x="6037" y="14061"/>
                  <a:pt x="6080" y="13314"/>
                  <a:pt x="6153" y="12700"/>
                </a:cubicBezTo>
                <a:cubicBezTo>
                  <a:pt x="6224" y="12113"/>
                  <a:pt x="6327" y="11610"/>
                  <a:pt x="6463" y="11548"/>
                </a:cubicBezTo>
                <a:cubicBezTo>
                  <a:pt x="6601" y="11485"/>
                  <a:pt x="6720" y="11916"/>
                  <a:pt x="6807" y="12462"/>
                </a:cubicBezTo>
                <a:cubicBezTo>
                  <a:pt x="6897" y="13021"/>
                  <a:pt x="6959" y="13734"/>
                  <a:pt x="6980" y="14546"/>
                </a:cubicBezTo>
                <a:cubicBezTo>
                  <a:pt x="7049" y="14717"/>
                  <a:pt x="7110" y="14985"/>
                  <a:pt x="7157" y="15325"/>
                </a:cubicBezTo>
                <a:cubicBezTo>
                  <a:pt x="7207" y="15692"/>
                  <a:pt x="7239" y="16130"/>
                  <a:pt x="7250" y="16593"/>
                </a:cubicBezTo>
                <a:cubicBezTo>
                  <a:pt x="7324" y="16147"/>
                  <a:pt x="7423" y="15871"/>
                  <a:pt x="7529" y="15818"/>
                </a:cubicBezTo>
                <a:cubicBezTo>
                  <a:pt x="7637" y="15765"/>
                  <a:pt x="7743" y="15943"/>
                  <a:pt x="7829" y="16316"/>
                </a:cubicBezTo>
                <a:cubicBezTo>
                  <a:pt x="7865" y="14974"/>
                  <a:pt x="8052" y="13933"/>
                  <a:pt x="8286" y="13765"/>
                </a:cubicBezTo>
                <a:cubicBezTo>
                  <a:pt x="8578" y="13555"/>
                  <a:pt x="8846" y="14721"/>
                  <a:pt x="8891" y="16396"/>
                </a:cubicBezTo>
                <a:cubicBezTo>
                  <a:pt x="9003" y="15925"/>
                  <a:pt x="9139" y="15687"/>
                  <a:pt x="9278" y="15721"/>
                </a:cubicBezTo>
                <a:cubicBezTo>
                  <a:pt x="9417" y="15755"/>
                  <a:pt x="9551" y="16062"/>
                  <a:pt x="9656" y="16591"/>
                </a:cubicBezTo>
                <a:cubicBezTo>
                  <a:pt x="9674" y="16154"/>
                  <a:pt x="9711" y="15752"/>
                  <a:pt x="9764" y="15423"/>
                </a:cubicBezTo>
                <a:cubicBezTo>
                  <a:pt x="9821" y="15071"/>
                  <a:pt x="9893" y="14817"/>
                  <a:pt x="9974" y="14688"/>
                </a:cubicBezTo>
                <a:cubicBezTo>
                  <a:pt x="9974" y="12959"/>
                  <a:pt x="10214" y="11547"/>
                  <a:pt x="10515" y="11511"/>
                </a:cubicBezTo>
                <a:cubicBezTo>
                  <a:pt x="10836" y="11472"/>
                  <a:pt x="11096" y="12998"/>
                  <a:pt x="11084" y="14845"/>
                </a:cubicBezTo>
                <a:cubicBezTo>
                  <a:pt x="11204" y="14371"/>
                  <a:pt x="11346" y="14120"/>
                  <a:pt x="11491" y="14127"/>
                </a:cubicBezTo>
                <a:cubicBezTo>
                  <a:pt x="11633" y="14134"/>
                  <a:pt x="11772" y="14387"/>
                  <a:pt x="11889" y="14855"/>
                </a:cubicBezTo>
                <a:cubicBezTo>
                  <a:pt x="11993" y="14759"/>
                  <a:pt x="12101" y="14807"/>
                  <a:pt x="12201" y="14995"/>
                </a:cubicBezTo>
                <a:cubicBezTo>
                  <a:pt x="12298" y="15176"/>
                  <a:pt x="12387" y="15481"/>
                  <a:pt x="12460" y="15888"/>
                </a:cubicBezTo>
                <a:lnTo>
                  <a:pt x="12818" y="16450"/>
                </a:lnTo>
                <a:cubicBezTo>
                  <a:pt x="12929" y="15989"/>
                  <a:pt x="13056" y="15679"/>
                  <a:pt x="13191" y="15543"/>
                </a:cubicBezTo>
                <a:cubicBezTo>
                  <a:pt x="13343" y="15389"/>
                  <a:pt x="13500" y="15464"/>
                  <a:pt x="13646" y="15759"/>
                </a:cubicBezTo>
                <a:cubicBezTo>
                  <a:pt x="13624" y="14774"/>
                  <a:pt x="13681" y="13785"/>
                  <a:pt x="13802" y="13077"/>
                </a:cubicBezTo>
                <a:cubicBezTo>
                  <a:pt x="13943" y="12252"/>
                  <a:pt x="14149" y="11919"/>
                  <a:pt x="14344" y="12201"/>
                </a:cubicBezTo>
                <a:cubicBezTo>
                  <a:pt x="14397" y="10737"/>
                  <a:pt x="14573" y="9519"/>
                  <a:pt x="14813" y="8946"/>
                </a:cubicBezTo>
                <a:cubicBezTo>
                  <a:pt x="15060" y="8355"/>
                  <a:pt x="15343" y="8527"/>
                  <a:pt x="15564" y="9404"/>
                </a:cubicBezTo>
                <a:cubicBezTo>
                  <a:pt x="15625" y="7535"/>
                  <a:pt x="15833" y="5935"/>
                  <a:pt x="16128" y="5076"/>
                </a:cubicBezTo>
                <a:cubicBezTo>
                  <a:pt x="16413" y="4245"/>
                  <a:pt x="16749" y="4200"/>
                  <a:pt x="17040" y="4954"/>
                </a:cubicBezTo>
                <a:cubicBezTo>
                  <a:pt x="17131" y="3011"/>
                  <a:pt x="17494" y="1946"/>
                  <a:pt x="17820" y="2662"/>
                </a:cubicBezTo>
                <a:cubicBezTo>
                  <a:pt x="18086" y="3245"/>
                  <a:pt x="18237" y="4863"/>
                  <a:pt x="18174" y="6459"/>
                </a:cubicBezTo>
                <a:cubicBezTo>
                  <a:pt x="18128" y="4025"/>
                  <a:pt x="18354" y="1689"/>
                  <a:pt x="18737" y="626"/>
                </a:cubicBezTo>
                <a:cubicBezTo>
                  <a:pt x="19378" y="-1155"/>
                  <a:pt x="20139" y="1036"/>
                  <a:pt x="20276" y="5060"/>
                </a:cubicBezTo>
                <a:cubicBezTo>
                  <a:pt x="20467" y="4643"/>
                  <a:pt x="20683" y="4926"/>
                  <a:pt x="20823" y="5779"/>
                </a:cubicBezTo>
                <a:cubicBezTo>
                  <a:pt x="20963" y="6624"/>
                  <a:pt x="21001" y="7866"/>
                  <a:pt x="20921" y="8936"/>
                </a:cubicBezTo>
                <a:lnTo>
                  <a:pt x="21047" y="10432"/>
                </a:lnTo>
                <a:cubicBezTo>
                  <a:pt x="21054" y="9751"/>
                  <a:pt x="21117" y="9129"/>
                  <a:pt x="21216" y="8758"/>
                </a:cubicBezTo>
                <a:cubicBezTo>
                  <a:pt x="21332" y="8328"/>
                  <a:pt x="21479" y="8297"/>
                  <a:pt x="21600" y="8679"/>
                </a:cubicBezTo>
                <a:lnTo>
                  <a:pt x="21595" y="20445"/>
                </a:lnTo>
                <a:lnTo>
                  <a:pt x="0" y="20406"/>
                </a:lnTo>
                <a:lnTo>
                  <a:pt x="10" y="1433"/>
                </a:lnTo>
                <a:close/>
              </a:path>
            </a:pathLst>
          </a:cu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34289" rIns="34289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pPr>
            <a:endParaRPr sz="135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4098" name="Picture 2" descr="C:\Users\Administrator\Videos\Desktop\UJgbyVQS2gMVaQkH-generated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457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127500" y="1"/>
            <a:ext cx="3445277" cy="3065172"/>
            <a:chOff x="5502442" y="385011"/>
            <a:chExt cx="6481011" cy="466825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F2702316-6ACF-9C46-BE6E-B7EDBF309401}"/>
                </a:ext>
              </a:extLst>
            </p:cNvPr>
            <p:cNvSpPr/>
            <p:nvPr/>
          </p:nvSpPr>
          <p:spPr>
            <a:xfrm>
              <a:off x="5502442" y="385011"/>
              <a:ext cx="6481011" cy="466825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x-none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6AC98A5-87E8-6745-9927-AAB856015273}"/>
                </a:ext>
              </a:extLst>
            </p:cNvPr>
            <p:cNvSpPr/>
            <p:nvPr/>
          </p:nvSpPr>
          <p:spPr>
            <a:xfrm>
              <a:off x="5502442" y="696350"/>
              <a:ext cx="6190943" cy="39374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914378">
                <a:buClr>
                  <a:srgbClr val="000000"/>
                </a:buClr>
                <a:defRPr/>
              </a:pPr>
              <a:r>
                <a:rPr lang="en-US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“ </a:t>
              </a:r>
              <a:r>
                <a:rPr lang="vi-VN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Vua buông tuồng ăn chơi vô độ ... </a:t>
              </a:r>
              <a:r>
                <a:rPr lang="en-US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</a:t>
              </a:r>
              <a:r>
                <a:rPr lang="vi-VN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ghiện </a:t>
              </a:r>
              <a:r>
                <a:rPr lang="vi-VN" altLang="x-none" i="1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rượu</a:t>
              </a:r>
              <a:r>
                <a:rPr lang="en-US" altLang="x-none" i="1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,</a:t>
              </a:r>
              <a:r>
                <a:rPr lang="vi-VN" altLang="x-none" i="1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vi-VN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mê đàn hát</a:t>
              </a:r>
              <a:r>
                <a:rPr lang="en-US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,</a:t>
              </a:r>
              <a:r>
                <a:rPr lang="vi-VN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x</a:t>
              </a:r>
              <a:r>
                <a:rPr lang="vi-VN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a </a:t>
              </a:r>
              <a:r>
                <a:rPr lang="en-US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x</a:t>
              </a:r>
              <a:r>
                <a:rPr lang="vi-VN" altLang="x-none" i="1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ỉ</a:t>
              </a:r>
              <a:r>
                <a:rPr lang="en-US" altLang="x-none" i="1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,</a:t>
              </a:r>
              <a:r>
                <a:rPr lang="vi-VN" altLang="x-none" i="1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vi-VN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làm cung điện nguy nga...., lãng phí tiền của, hoang dâm chơi bời: </a:t>
              </a:r>
              <a:r>
                <a:rPr lang="en-US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m</a:t>
              </a:r>
              <a:r>
                <a:rPr lang="vi-VN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ón gì Dụ Tông cũng mắc! Cơ nghiệp nhà Trần</a:t>
              </a:r>
              <a:r>
                <a:rPr lang="en-US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vi-VN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sao khỏi suy được?</a:t>
              </a:r>
              <a:r>
                <a:rPr lang="en-US" altLang="x-none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”</a:t>
              </a:r>
              <a:endParaRPr lang="vi-VN" altLang="x-none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  <a:p>
              <a:pPr algn="just" defTabSz="914378">
                <a:buClr>
                  <a:srgbClr val="000000"/>
                </a:buClr>
                <a:defRPr/>
              </a:pPr>
              <a:r>
                <a:rPr lang="vi-VN" altLang="x-none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(Khâm </a:t>
              </a:r>
              <a:r>
                <a:rPr lang="vi-VN" altLang="x-none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định Việt sử thông giám cương </a:t>
              </a:r>
              <a:r>
                <a:rPr lang="vi-VN" altLang="x-none" kern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mục) </a:t>
              </a:r>
              <a:endParaRPr lang="vi-VN" altLang="x-none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7" name="Picture 2" descr="Vị vua khiến xã tắc nghiêng ngả vì mê uống rượu, đánh bạc | Tin tức mới  nhất 24h - Đọc Báo Lao Động online - Laodong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" y="115910"/>
            <a:ext cx="3998913" cy="619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637" y="6340866"/>
            <a:ext cx="3998913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 err="1">
                <a:solidFill>
                  <a:schemeClr val="tx2"/>
                </a:solidFill>
                <a:cs typeface="Times New Roman" pitchFamily="18" charset="0"/>
              </a:rPr>
              <a:t>Tranh</a:t>
            </a:r>
            <a:r>
              <a:rPr lang="en-US" altLang="en-US" sz="1800" dirty="0">
                <a:solidFill>
                  <a:schemeClr val="tx2"/>
                </a:solidFill>
                <a:cs typeface="Times New Roman" pitchFamily="18" charset="0"/>
              </a:rPr>
              <a:t> minh </a:t>
            </a:r>
            <a:r>
              <a:rPr lang="en-US" altLang="en-US" sz="1800" dirty="0" err="1" smtClean="0">
                <a:solidFill>
                  <a:schemeClr val="tx2"/>
                </a:solidFill>
                <a:cs typeface="Times New Roman" pitchFamily="18" charset="0"/>
              </a:rPr>
              <a:t>hoạ</a:t>
            </a:r>
            <a:endParaRPr lang="en-US" altLang="en-US" sz="1800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9" name="Picture 43" descr="merShowNewsImage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912"/>
            <a:ext cx="4495800" cy="652808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042947" y="4147054"/>
            <a:ext cx="3597499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Chu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Văn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An (1292-1370)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itchFamily="18" charset="0"/>
              </a:rPr>
              <a:t>dâng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sớ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lên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vua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đòi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chém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7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tên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nịnh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itchFamily="18" charset="0"/>
              </a:rPr>
              <a:t>thần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nhưng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Dụ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Tông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itchFamily="18" charset="0"/>
              </a:rPr>
              <a:t>nghe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</a:rPr>
              <a:t>.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itchFamily="18" charset="0"/>
              </a:rPr>
              <a:t>Ông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đã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xin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“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treo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mũ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”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từ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</a:rPr>
              <a:t>quan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.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96200" y="6194738"/>
            <a:ext cx="4495800" cy="4862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  <a:latin typeface="Times New Roman" pitchFamily="18" charset="0"/>
              </a:rPr>
              <a:t>Chu Văn An (1292-1370) 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-484717" y="6734176"/>
            <a:ext cx="1237191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latin typeface=".VnTime" pitchFamily="34" charset="0"/>
              <a:cs typeface="Arial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460076" y="6207741"/>
            <a:ext cx="8312151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XIV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-28230"/>
            <a:ext cx="12192001" cy="6248400"/>
            <a:chOff x="334434" y="609600"/>
            <a:chExt cx="11857567" cy="5906433"/>
          </a:xfrm>
        </p:grpSpPr>
        <p:pic>
          <p:nvPicPr>
            <p:cNvPr id="22530" name="Picture 2" descr="Luoc do cac cuoc khoi nghia nong dan thoi Tra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434" y="609600"/>
              <a:ext cx="11857567" cy="590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3" name="AutoShape 5"/>
            <p:cNvSpPr>
              <a:spLocks noChangeArrowheads="1"/>
            </p:cNvSpPr>
            <p:nvPr/>
          </p:nvSpPr>
          <p:spPr bwMode="auto">
            <a:xfrm>
              <a:off x="9628718" y="3573465"/>
              <a:ext cx="2563282" cy="574674"/>
            </a:xfrm>
            <a:prstGeom prst="wedgeRectCallout">
              <a:avLst>
                <a:gd name="adj1" fmla="val -87310"/>
                <a:gd name="adj2" fmla="val -55296"/>
              </a:avLst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1344-1360</a:t>
              </a:r>
            </a:p>
            <a:p>
              <a:pPr algn="ctr"/>
              <a:r>
                <a:rPr lang="en-US" sz="1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Khởi</a:t>
              </a:r>
              <a:r>
                <a:rPr lang="en-US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Ngô</a:t>
              </a:r>
              <a:r>
                <a:rPr lang="en-US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Bệ</a:t>
              </a:r>
              <a:endParaRPr lang="vi-V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894" name="AutoShape 6"/>
            <p:cNvSpPr>
              <a:spLocks noChangeArrowheads="1"/>
            </p:cNvSpPr>
            <p:nvPr/>
          </p:nvSpPr>
          <p:spPr bwMode="auto">
            <a:xfrm>
              <a:off x="8538693" y="4652963"/>
              <a:ext cx="2511380" cy="897831"/>
            </a:xfrm>
            <a:prstGeom prst="wedgeRectCallout">
              <a:avLst>
                <a:gd name="adj1" fmla="val -97398"/>
                <a:gd name="adj2" fmla="val -59565"/>
              </a:avLst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1379</a:t>
              </a:r>
            </a:p>
            <a:p>
              <a:pPr algn="ctr"/>
              <a:r>
                <a:rPr lang="en-US" sz="1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Khởi nghĩa Nguyễn Thanh, Nguyễn Kỵ</a:t>
              </a:r>
              <a:endParaRPr lang="vi-VN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895" name="AutoShape 7"/>
            <p:cNvSpPr>
              <a:spLocks noChangeArrowheads="1"/>
            </p:cNvSpPr>
            <p:nvPr/>
          </p:nvSpPr>
          <p:spPr bwMode="auto">
            <a:xfrm>
              <a:off x="506839" y="3505201"/>
              <a:ext cx="3283885" cy="642937"/>
            </a:xfrm>
            <a:prstGeom prst="wedgeRectCallout">
              <a:avLst>
                <a:gd name="adj1" fmla="val 84991"/>
                <a:gd name="adj2" fmla="val -97213"/>
              </a:avLst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.VnTime" pitchFamily="34" charset="0"/>
                  <a:cs typeface="Arial" pitchFamily="34" charset="0"/>
                </a:rPr>
                <a:t>1390</a:t>
              </a:r>
            </a:p>
            <a:p>
              <a:pPr algn="ctr"/>
              <a:r>
                <a:rPr lang="en-US" sz="1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Khởi</a:t>
              </a:r>
              <a:r>
                <a:rPr lang="en-US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Phạm</a:t>
              </a:r>
              <a:r>
                <a:rPr lang="en-US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Sư</a:t>
              </a:r>
              <a:r>
                <a:rPr lang="en-US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Ôn</a:t>
              </a:r>
              <a:endParaRPr lang="vi-V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896" name="AutoShape 8"/>
            <p:cNvSpPr>
              <a:spLocks noChangeArrowheads="1"/>
            </p:cNvSpPr>
            <p:nvPr/>
          </p:nvSpPr>
          <p:spPr bwMode="auto">
            <a:xfrm>
              <a:off x="1545465" y="914400"/>
              <a:ext cx="2691684" cy="838200"/>
            </a:xfrm>
            <a:prstGeom prst="wedgeRectCallout">
              <a:avLst>
                <a:gd name="adj1" fmla="val 63852"/>
                <a:gd name="adj2" fmla="val 185037"/>
              </a:avLst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1399-1340</a:t>
              </a:r>
            </a:p>
            <a:p>
              <a:pPr algn="ctr"/>
              <a:r>
                <a:rPr lang="en-US" sz="1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Khởi nghĩa Nguyễn Nhữ Cái</a:t>
              </a:r>
              <a:endParaRPr lang="vi-VN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897" name="Text Box 9"/>
            <p:cNvSpPr txBox="1">
              <a:spLocks noChangeArrowheads="1"/>
            </p:cNvSpPr>
            <p:nvPr/>
          </p:nvSpPr>
          <p:spPr bwMode="auto">
            <a:xfrm>
              <a:off x="5109634" y="5992813"/>
              <a:ext cx="184731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2800">
                <a:latin typeface=".VnTime" pitchFamily="34" charset="0"/>
                <a:cs typeface="Arial" charset="0"/>
              </a:endParaRPr>
            </a:p>
          </p:txBody>
        </p:sp>
        <p:sp>
          <p:nvSpPr>
            <p:cNvPr id="37898" name="Rectangle 10"/>
            <p:cNvSpPr>
              <a:spLocks noChangeArrowheads="1"/>
            </p:cNvSpPr>
            <p:nvPr/>
          </p:nvSpPr>
          <p:spPr bwMode="auto">
            <a:xfrm>
              <a:off x="1053377" y="5948948"/>
              <a:ext cx="28084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>
                  <a:latin typeface=".VnTime" pitchFamily="34" charset="0"/>
                  <a:cs typeface="Arial" charset="0"/>
                </a:rPr>
                <a:t>v</a:t>
              </a:r>
            </a:p>
          </p:txBody>
        </p:sp>
        <p:pic>
          <p:nvPicPr>
            <p:cNvPr id="327691" name="Picture 11" descr="hinh_39-trang_7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3" t="19260" r="50000" b="71852"/>
            <a:stretch>
              <a:fillRect/>
            </a:stretch>
          </p:blipFill>
          <p:spPr bwMode="auto">
            <a:xfrm>
              <a:off x="7918451" y="3644900"/>
              <a:ext cx="865716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1" descr="hinh_39-trang_7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3" t="19260" r="50000" b="71852"/>
            <a:stretch>
              <a:fillRect/>
            </a:stretch>
          </p:blipFill>
          <p:spPr bwMode="auto">
            <a:xfrm>
              <a:off x="6096000" y="4581525"/>
              <a:ext cx="865717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1" descr="hinh_39-trang_7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3" t="19260" r="50000" b="71852"/>
            <a:stretch>
              <a:fillRect/>
            </a:stretch>
          </p:blipFill>
          <p:spPr bwMode="auto">
            <a:xfrm>
              <a:off x="5135034" y="2708275"/>
              <a:ext cx="865717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1" descr="hinh_39-trang_7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3" t="19260" r="50000" b="71852"/>
            <a:stretch>
              <a:fillRect/>
            </a:stretch>
          </p:blipFill>
          <p:spPr bwMode="auto">
            <a:xfrm>
              <a:off x="5135034" y="1773238"/>
              <a:ext cx="865717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hinh_39-trang_7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3" t="19260" r="50000" b="71852"/>
            <a:stretch>
              <a:fillRect/>
            </a:stretch>
          </p:blipFill>
          <p:spPr bwMode="auto">
            <a:xfrm>
              <a:off x="5903385" y="2420939"/>
              <a:ext cx="865716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 descr="hinh_39-trang_7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3" t="19260" r="50000" b="71852"/>
            <a:stretch>
              <a:fillRect/>
            </a:stretch>
          </p:blipFill>
          <p:spPr bwMode="auto">
            <a:xfrm>
              <a:off x="5738285" y="3001964"/>
              <a:ext cx="865716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5" name="Text Box 17"/>
            <p:cNvSpPr txBox="1">
              <a:spLocks noChangeArrowheads="1"/>
            </p:cNvSpPr>
            <p:nvPr/>
          </p:nvSpPr>
          <p:spPr bwMode="auto">
            <a:xfrm>
              <a:off x="5465234" y="2628901"/>
              <a:ext cx="1847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vi-VN">
                <a:latin typeface=".VnTime" pitchFamily="34" charset="0"/>
              </a:endParaRPr>
            </a:p>
          </p:txBody>
        </p:sp>
        <p:sp>
          <p:nvSpPr>
            <p:cNvPr id="22546" name="Rectangle 18"/>
            <p:cNvSpPr>
              <a:spLocks noChangeArrowheads="1"/>
            </p:cNvSpPr>
            <p:nvPr/>
          </p:nvSpPr>
          <p:spPr bwMode="auto">
            <a:xfrm>
              <a:off x="4368800" y="2819400"/>
              <a:ext cx="1016000" cy="304800"/>
            </a:xfrm>
            <a:prstGeom prst="rect">
              <a:avLst/>
            </a:prstGeom>
            <a:solidFill>
              <a:srgbClr val="EEF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smtClean="0"/>
                <a:t>SƠN TÂY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544131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9900" y="177800"/>
            <a:ext cx="11201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Bối cảnh lịch sử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Về chính trị 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năm 1358, triều Trần nhanh chóng khủng hoảng, suy yếu. Biểu hiện: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Vua Trần Dụ Tông ăn chơi, hưởng lạc. Triều chính bị gian thần lũng đoạn.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Tầng lớp quý tộc Trần suy thoái, không còn giữ kỉ cương, phép nước.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Triều Trần gặp khó khăn khi đối phó với các cuộc tấn công của Chiêm Thành và sự đe doạ của nhà Minh.</a:t>
            </a:r>
          </a:p>
          <a:p>
            <a:pPr algn="just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Về kinh tế - xã hội 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 tế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Mất mùa, đói kém diễn ra thường xuyên.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Quý tộc, quan lại, địa chủ tìm cách chiếm đoạt ruộng đất trên quy mô lớn. </a:t>
            </a:r>
          </a:p>
          <a:p>
            <a:pPr marL="285750" indent="-285750" algn="just">
              <a:buFontTx/>
              <a:buChar char="-"/>
            </a:pP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cuộc khởi nghĩa của nông dân và nô tì diễn ra liên tục ở nhiều vùng miền: Ngô Bệ (1344-1360), cuộc khởi nghĩa nhà sư Phạm Sư Ôn (1390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1400 triều Hồ tiếp tục hiện cải cách cho đến khi quân Minh xâm lược (1406)</a:t>
            </a:r>
            <a:endParaRPr lang="en-US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5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 descr="Ho_Quy_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10337800" cy="5854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2739019" y="5988050"/>
            <a:ext cx="61888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4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4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Ly (1336 – 1407)</a:t>
            </a:r>
          </a:p>
        </p:txBody>
      </p:sp>
    </p:spTree>
    <p:extLst>
      <p:ext uri="{BB962C8B-B14F-4D97-AF65-F5344CB8AC3E}">
        <p14:creationId xmlns:p14="http://schemas.microsoft.com/office/powerpoint/2010/main" val="15584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Ho_Quy_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4149"/>
            <a:ext cx="5177307" cy="5836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306307" y="711431"/>
            <a:ext cx="6537960" cy="59093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altLang="en-US" sz="2800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quan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hệ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họ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ngoại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khăng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khít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vua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Trần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có 2 cô là vợ vua, ông là phò mã, là bố vợ </a:t>
            </a:r>
            <a:r>
              <a:rPr lang="vi-VN" sz="2800" dirty="0" smtClean="0">
                <a:solidFill>
                  <a:srgbClr val="0000FF"/>
                </a:solidFill>
                <a:cs typeface="Times New Roman" pitchFamily="18" charset="0"/>
              </a:rPr>
              <a:t>vua</a:t>
            </a:r>
            <a:endParaRPr lang="en-US" sz="2800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solidFill>
                  <a:srgbClr val="0000FF"/>
                </a:solidFill>
                <a:cs typeface="Times New Roman" pitchFamily="18" charset="0"/>
              </a:rPr>
              <a:t>Làm</a:t>
            </a:r>
            <a:r>
              <a:rPr lang="en-US" altLang="en-US" sz="2800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quan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nhà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Trần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28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năm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cs typeface="Times New Roman" pitchFamily="18" charset="0"/>
              </a:rPr>
              <a:t>đại</a:t>
            </a:r>
            <a:r>
              <a:rPr lang="en-US" altLang="en-US" sz="2800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thần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giữ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chức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vụ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cao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nhất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triều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đình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vua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Trần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trọng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dụng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Tể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tướng</a:t>
            </a:r>
            <a:r>
              <a:rPr lang="en-US" altLang="en-US" sz="2800" dirty="0" smtClean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solidFill>
                  <a:srgbClr val="0000FF"/>
                </a:solidFill>
                <a:cs typeface="Times New Roman" pitchFamily="18" charset="0"/>
              </a:rPr>
              <a:t>Nhân</a:t>
            </a:r>
            <a:r>
              <a:rPr lang="en-US" altLang="en-US" sz="2800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nhà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Trần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suy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yếu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ông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ép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vua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Trần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nhường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ngôi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lấy ngôi từ cháu ngoại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)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lên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vua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Times New Roman" pitchFamily="18" charset="0"/>
              </a:rPr>
              <a:t>năm</a:t>
            </a:r>
            <a:r>
              <a:rPr lang="en-US" altLang="en-US" sz="2800" dirty="0">
                <a:solidFill>
                  <a:srgbClr val="0000FF"/>
                </a:solidFill>
                <a:cs typeface="Times New Roman" pitchFamily="18" charset="0"/>
              </a:rPr>
              <a:t> 1400</a:t>
            </a:r>
            <a:r>
              <a:rPr lang="en-US" altLang="en-US" sz="2800" dirty="0" smtClean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cs typeface="Times New Roman" pitchFamily="18" charset="0"/>
              </a:rPr>
              <a:t>- Đ</a:t>
            </a:r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ặt tên nước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là </a:t>
            </a:r>
            <a:r>
              <a:rPr lang="en-US" sz="2800" dirty="0" smtClean="0">
                <a:solidFill>
                  <a:srgbClr val="0000FF"/>
                </a:solidFill>
                <a:cs typeface="Times New Roman" pitchFamily="18" charset="0"/>
              </a:rPr>
              <a:t>“</a:t>
            </a:r>
            <a:r>
              <a:rPr lang="vi-VN" sz="2800" dirty="0" smtClean="0">
                <a:solidFill>
                  <a:srgbClr val="0000FF"/>
                </a:solidFill>
                <a:cs typeface="Times New Roman" pitchFamily="18" charset="0"/>
              </a:rPr>
              <a:t>Đại Ngu</a:t>
            </a:r>
            <a:r>
              <a:rPr lang="en-US" sz="2800" dirty="0" smtClean="0">
                <a:solidFill>
                  <a:srgbClr val="0000FF"/>
                </a:solidFill>
                <a:cs typeface="Times New Roman" pitchFamily="18" charset="0"/>
              </a:rPr>
              <a:t>”</a:t>
            </a:r>
            <a:r>
              <a:rPr lang="vi-VN" sz="2800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nghĩa là </a:t>
            </a:r>
            <a:r>
              <a:rPr lang="en-US" sz="2800" dirty="0" smtClean="0">
                <a:solidFill>
                  <a:srgbClr val="0000FF"/>
                </a:solidFill>
                <a:cs typeface="Times New Roman" pitchFamily="18" charset="0"/>
              </a:rPr>
              <a:t>“</a:t>
            </a:r>
            <a:r>
              <a:rPr lang="vi-VN" sz="2800" dirty="0" smtClean="0">
                <a:solidFill>
                  <a:srgbClr val="0000FF"/>
                </a:solidFill>
                <a:cs typeface="Times New Roman" pitchFamily="18" charset="0"/>
              </a:rPr>
              <a:t>yên vui</a:t>
            </a:r>
            <a:r>
              <a:rPr lang="en-US" sz="2800" dirty="0" smtClean="0">
                <a:solidFill>
                  <a:srgbClr val="0000FF"/>
                </a:solidFill>
                <a:cs typeface="Times New Roman" pitchFamily="18" charset="0"/>
              </a:rPr>
              <a:t>,</a:t>
            </a:r>
            <a:r>
              <a:rPr lang="vi-VN" sz="2800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hòa </a:t>
            </a:r>
            <a:r>
              <a:rPr lang="vi-VN" sz="2800" dirty="0" smtClean="0">
                <a:solidFill>
                  <a:srgbClr val="0000FF"/>
                </a:solidFill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0000FF"/>
                </a:solidFill>
                <a:cs typeface="Times New Roman" pitchFamily="18" charset="0"/>
              </a:rPr>
              <a:t>”. </a:t>
            </a:r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Thăng Long đổi thành Đông Đô, kinh đô mới ở Thanh Hóa – Tây </a:t>
            </a:r>
            <a:r>
              <a:rPr lang="vi-VN" sz="2800" dirty="0" smtClean="0">
                <a:solidFill>
                  <a:srgbClr val="0000FF"/>
                </a:solidFill>
                <a:cs typeface="Times New Roman" pitchFamily="18" charset="0"/>
              </a:rPr>
              <a:t>Đô</a:t>
            </a:r>
            <a:r>
              <a:rPr lang="en-US" sz="2800" dirty="0" smtClean="0">
                <a:solidFill>
                  <a:srgbClr val="0000FF"/>
                </a:solidFill>
                <a:cs typeface="Times New Roman" pitchFamily="18" charset="0"/>
              </a:rPr>
              <a:t>….</a:t>
            </a:r>
            <a:endParaRPr lang="en-US" altLang="en-US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90152" y="0"/>
            <a:ext cx="11955800" cy="61414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Ly?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52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3" name="Group"/>
          <p:cNvGrpSpPr>
            <a:grpSpLocks/>
          </p:cNvGrpSpPr>
          <p:nvPr/>
        </p:nvGrpSpPr>
        <p:grpSpPr bwMode="auto">
          <a:xfrm>
            <a:off x="10937875" y="2652208"/>
            <a:ext cx="713316" cy="971550"/>
            <a:chOff x="-2" y="-2"/>
            <a:chExt cx="713553" cy="1294669"/>
          </a:xfrm>
        </p:grpSpPr>
        <p:grpSp>
          <p:nvGrpSpPr>
            <p:cNvPr id="12309" name="Group"/>
            <p:cNvGrpSpPr>
              <a:grpSpLocks/>
            </p:cNvGrpSpPr>
            <p:nvPr/>
          </p:nvGrpSpPr>
          <p:grpSpPr bwMode="auto">
            <a:xfrm>
              <a:off x="-3" y="-3"/>
              <a:ext cx="713554" cy="1020002"/>
              <a:chOff x="-1" y="-2"/>
              <a:chExt cx="713553" cy="1020001"/>
            </a:xfrm>
          </p:grpSpPr>
          <p:grpSp>
            <p:nvGrpSpPr>
              <p:cNvPr id="12314" name="Group"/>
              <p:cNvGrpSpPr>
                <a:grpSpLocks/>
              </p:cNvGrpSpPr>
              <p:nvPr/>
            </p:nvGrpSpPr>
            <p:grpSpPr bwMode="auto">
              <a:xfrm>
                <a:off x="30592" y="68777"/>
                <a:ext cx="682960" cy="301624"/>
                <a:chOff x="0" y="-1"/>
                <a:chExt cx="682959" cy="301623"/>
              </a:xfrm>
            </p:grpSpPr>
            <p:sp>
              <p:nvSpPr>
                <p:cNvPr id="4738" name="Shape"/>
                <p:cNvSpPr/>
                <p:nvPr/>
              </p:nvSpPr>
              <p:spPr>
                <a:xfrm>
                  <a:off x="-948" y="1033"/>
                  <a:ext cx="408650" cy="230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10" y="0"/>
                      </a:moveTo>
                      <a:lnTo>
                        <a:pt x="21600" y="4070"/>
                      </a:lnTo>
                      <a:lnTo>
                        <a:pt x="20830" y="21600"/>
                      </a:lnTo>
                      <a:lnTo>
                        <a:pt x="0" y="17376"/>
                      </a:lnTo>
                      <a:lnTo>
                        <a:pt x="31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000"/>
                    </a:gs>
                    <a:gs pos="56776">
                      <a:srgbClr val="FF5B02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lIns="34289" tIns="34289" rIns="34289" bIns="34289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rgbClr val="FFFFFF"/>
                      </a:solidFill>
                    </a:defRPr>
                  </a:pPr>
                  <a:endParaRPr sz="135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39" name="Triangle"/>
                <p:cNvSpPr/>
                <p:nvPr/>
              </p:nvSpPr>
              <p:spPr>
                <a:xfrm>
                  <a:off x="274309" y="47573"/>
                  <a:ext cx="133393" cy="401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14869"/>
                      </a:lnTo>
                      <a:lnTo>
                        <a:pt x="2135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000"/>
                    </a:gs>
                    <a:gs pos="56776">
                      <a:srgbClr val="FF5B02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lIns="34289" tIns="34289" rIns="34289" bIns="34289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rgbClr val="FFFFFF"/>
                      </a:solidFill>
                    </a:defRPr>
                  </a:pPr>
                  <a:endParaRPr sz="135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40" name="Shape"/>
                <p:cNvSpPr/>
                <p:nvPr/>
              </p:nvSpPr>
              <p:spPr>
                <a:xfrm>
                  <a:off x="276425" y="75074"/>
                  <a:ext cx="406534" cy="226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89" y="17499"/>
                      </a:lnTo>
                      <a:lnTo>
                        <a:pt x="21600" y="21600"/>
                      </a:lnTo>
                      <a:lnTo>
                        <a:pt x="15433" y="12626"/>
                      </a:lnTo>
                      <a:lnTo>
                        <a:pt x="21560" y="33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10D"/>
                    </a:gs>
                    <a:gs pos="100000">
                      <a:srgbClr val="FF5B08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lIns="34289" tIns="34289" rIns="34289" bIns="34289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rgbClr val="FFFFFF"/>
                      </a:solidFill>
                    </a:defRPr>
                  </a:pPr>
                  <a:endParaRPr sz="135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12315" name="Group"/>
              <p:cNvGrpSpPr>
                <a:grpSpLocks/>
              </p:cNvGrpSpPr>
              <p:nvPr/>
            </p:nvGrpSpPr>
            <p:grpSpPr bwMode="auto">
              <a:xfrm>
                <a:off x="-2" y="-3"/>
                <a:ext cx="62925" cy="1020003"/>
                <a:chOff x="0" y="0"/>
                <a:chExt cx="62923" cy="1020001"/>
              </a:xfrm>
            </p:grpSpPr>
            <p:sp>
              <p:nvSpPr>
                <p:cNvPr id="4742" name="Circle"/>
                <p:cNvSpPr/>
                <p:nvPr/>
              </p:nvSpPr>
              <p:spPr>
                <a:xfrm>
                  <a:off x="3" y="3"/>
                  <a:ext cx="63519" cy="63464"/>
                </a:xfrm>
                <a:prstGeom prst="ellipse">
                  <a:avLst/>
                </a:prstGeom>
                <a:solidFill>
                  <a:srgbClr val="EA48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34289" tIns="34289" rIns="34289" bIns="34289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rgbClr val="FFFFFF"/>
                      </a:solidFill>
                    </a:defRPr>
                  </a:pPr>
                  <a:endParaRPr sz="135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43" name="Rectangle"/>
                <p:cNvSpPr/>
                <p:nvPr/>
              </p:nvSpPr>
              <p:spPr>
                <a:xfrm>
                  <a:off x="23292" y="52890"/>
                  <a:ext cx="16938" cy="966767"/>
                </a:xfrm>
                <a:prstGeom prst="rect">
                  <a:avLst/>
                </a:prstGeom>
                <a:solidFill>
                  <a:srgbClr val="EA48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34289" tIns="34289" rIns="34289" bIns="34289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rgbClr val="FFFFFF"/>
                      </a:solidFill>
                    </a:defRPr>
                  </a:pPr>
                  <a:endParaRPr sz="135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</p:grpSp>
        </p:grpSp>
        <p:grpSp>
          <p:nvGrpSpPr>
            <p:cNvPr id="12310" name="Group"/>
            <p:cNvGrpSpPr>
              <a:grpSpLocks/>
            </p:cNvGrpSpPr>
            <p:nvPr/>
          </p:nvGrpSpPr>
          <p:grpSpPr bwMode="auto">
            <a:xfrm>
              <a:off x="621" y="402647"/>
              <a:ext cx="565600" cy="892020"/>
              <a:chOff x="-2" y="0"/>
              <a:chExt cx="565599" cy="892019"/>
            </a:xfrm>
          </p:grpSpPr>
          <p:sp>
            <p:nvSpPr>
              <p:cNvPr id="4746" name="Oval"/>
              <p:cNvSpPr/>
              <p:nvPr/>
            </p:nvSpPr>
            <p:spPr>
              <a:xfrm>
                <a:off x="238637" y="-709"/>
                <a:ext cx="213855" cy="200970"/>
              </a:xfrm>
              <a:prstGeom prst="ellipse">
                <a:avLst/>
              </a:prstGeom>
              <a:solidFill>
                <a:srgbClr val="656465"/>
              </a:solidFill>
              <a:ln w="12700" cap="flat">
                <a:noFill/>
                <a:miter lim="400000"/>
              </a:ln>
              <a:effectLst/>
            </p:spPr>
            <p:txBody>
              <a:bodyPr lIns="34289" tIns="34289" rIns="34289" bIns="34289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135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47" name="Shape"/>
              <p:cNvSpPr/>
              <p:nvPr/>
            </p:nvSpPr>
            <p:spPr>
              <a:xfrm>
                <a:off x="-625" y="217185"/>
                <a:ext cx="565336" cy="674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extrusionOk="0">
                    <a:moveTo>
                      <a:pt x="1151" y="326"/>
                    </a:moveTo>
                    <a:lnTo>
                      <a:pt x="17672" y="0"/>
                    </a:lnTo>
                    <a:cubicBezTo>
                      <a:pt x="18111" y="192"/>
                      <a:pt x="18504" y="450"/>
                      <a:pt x="18832" y="761"/>
                    </a:cubicBezTo>
                    <a:cubicBezTo>
                      <a:pt x="19195" y="1105"/>
                      <a:pt x="19471" y="1508"/>
                      <a:pt x="19645" y="1944"/>
                    </a:cubicBezTo>
                    <a:lnTo>
                      <a:pt x="21556" y="7804"/>
                    </a:lnTo>
                    <a:cubicBezTo>
                      <a:pt x="21492" y="8225"/>
                      <a:pt x="21129" y="8571"/>
                      <a:pt x="20640" y="8678"/>
                    </a:cubicBezTo>
                    <a:cubicBezTo>
                      <a:pt x="20262" y="8760"/>
                      <a:pt x="19860" y="8685"/>
                      <a:pt x="19560" y="8476"/>
                    </a:cubicBezTo>
                    <a:lnTo>
                      <a:pt x="17606" y="2633"/>
                    </a:lnTo>
                    <a:lnTo>
                      <a:pt x="16873" y="21568"/>
                    </a:lnTo>
                    <a:lnTo>
                      <a:pt x="13915" y="21600"/>
                    </a:lnTo>
                    <a:lnTo>
                      <a:pt x="14118" y="11288"/>
                    </a:lnTo>
                    <a:lnTo>
                      <a:pt x="10133" y="11515"/>
                    </a:lnTo>
                    <a:lnTo>
                      <a:pt x="6020" y="12589"/>
                    </a:lnTo>
                    <a:lnTo>
                      <a:pt x="8365" y="17732"/>
                    </a:lnTo>
                    <a:lnTo>
                      <a:pt x="5615" y="18462"/>
                    </a:lnTo>
                    <a:lnTo>
                      <a:pt x="3173" y="13353"/>
                    </a:lnTo>
                    <a:cubicBezTo>
                      <a:pt x="2989" y="13082"/>
                      <a:pt x="2915" y="12768"/>
                      <a:pt x="2963" y="12459"/>
                    </a:cubicBezTo>
                    <a:cubicBezTo>
                      <a:pt x="3018" y="12099"/>
                      <a:pt x="3234" y="11769"/>
                      <a:pt x="3566" y="11536"/>
                    </a:cubicBezTo>
                    <a:lnTo>
                      <a:pt x="8332" y="9455"/>
                    </a:lnTo>
                    <a:lnTo>
                      <a:pt x="8299" y="2245"/>
                    </a:lnTo>
                    <a:lnTo>
                      <a:pt x="1087" y="2123"/>
                    </a:lnTo>
                    <a:cubicBezTo>
                      <a:pt x="457" y="2128"/>
                      <a:pt x="-44" y="1679"/>
                      <a:pt x="3" y="1151"/>
                    </a:cubicBezTo>
                    <a:cubicBezTo>
                      <a:pt x="47" y="656"/>
                      <a:pt x="562" y="286"/>
                      <a:pt x="1151" y="326"/>
                    </a:cubicBezTo>
                    <a:close/>
                  </a:path>
                </a:pathLst>
              </a:custGeom>
              <a:solidFill>
                <a:srgbClr val="656465"/>
              </a:solidFill>
              <a:ln w="12700" cap="flat">
                <a:noFill/>
                <a:miter lim="400000"/>
              </a:ln>
              <a:effectLst/>
            </p:spPr>
            <p:txBody>
              <a:bodyPr lIns="34289" tIns="34289" rIns="34289" bIns="34289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135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748" name="Shape"/>
              <p:cNvSpPr/>
              <p:nvPr/>
            </p:nvSpPr>
            <p:spPr>
              <a:xfrm>
                <a:off x="293688" y="244685"/>
                <a:ext cx="103752" cy="198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36" y="0"/>
                    </a:moveTo>
                    <a:lnTo>
                      <a:pt x="0" y="16195"/>
                    </a:lnTo>
                    <a:lnTo>
                      <a:pt x="10677" y="21600"/>
                    </a:lnTo>
                    <a:lnTo>
                      <a:pt x="21600" y="16515"/>
                    </a:lnTo>
                    <a:lnTo>
                      <a:pt x="14569" y="97"/>
                    </a:lnTo>
                    <a:lnTo>
                      <a:pt x="933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EA03"/>
                  </a:gs>
                  <a:gs pos="70683">
                    <a:srgbClr val="FFBA02"/>
                  </a:gs>
                  <a:gs pos="97580">
                    <a:srgbClr val="FF8A00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lIns="34289" tIns="34289" rIns="34289" bIns="34289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135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41" name="Rectangle 40"/>
          <p:cNvSpPr/>
          <p:nvPr/>
        </p:nvSpPr>
        <p:spPr>
          <a:xfrm>
            <a:off x="91878" y="21120"/>
            <a:ext cx="1141647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200" b="1" i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NỘI DUNG CẢI CÁCH.</a:t>
            </a:r>
          </a:p>
          <a:p>
            <a:pPr marL="914400" indent="-914400" algn="just">
              <a:buAutoNum type="alphaLcParenR"/>
            </a:pPr>
            <a:r>
              <a:rPr lang="en-US" sz="52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Chính trị</a:t>
            </a:r>
            <a:endParaRPr lang="en-US" sz="5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1">
            <a:extLst>
              <a:ext uri="{FF2B5EF4-FFF2-40B4-BE49-F238E27FC236}">
                <a16:creationId xmlns="" xmlns:a16="http://schemas.microsoft.com/office/drawing/2014/main" id="{86F61408-0E5A-6B30-82E5-43DA47CB4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8" y="3415797"/>
            <a:ext cx="3797416" cy="243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C2635BA6-2A75-EC6F-F42D-99CC8C6851B4}"/>
              </a:ext>
            </a:extLst>
          </p:cNvPr>
          <p:cNvSpPr txBox="1"/>
          <p:nvPr/>
        </p:nvSpPr>
        <p:spPr>
          <a:xfrm>
            <a:off x="3127375" y="1878778"/>
            <a:ext cx="8864600" cy="2451735"/>
          </a:xfrm>
          <a:prstGeom prst="wedgeRoundRectCallout">
            <a:avLst>
              <a:gd name="adj1" fmla="val -47464"/>
              <a:gd name="adj2" fmla="val 85155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7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Nhớ nhanh – Nói đúng</a:t>
            </a:r>
            <a:endParaRPr lang="en-US" sz="6600" b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75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7400" y="2595572"/>
            <a:ext cx="10756900" cy="144655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TÔI LÀ AI</a:t>
            </a:r>
            <a:endParaRPr lang="en-US" sz="8800" b="1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9154" y="298024"/>
            <a:ext cx="6373697" cy="132343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TRÒ CHƠI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246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6883" y="685740"/>
            <a:ext cx="3576123" cy="2579810"/>
          </a:xfrm>
          <a:custGeom>
            <a:avLst/>
            <a:gdLst/>
            <a:ahLst/>
            <a:cxnLst/>
            <a:rect l="l" t="t" r="r" b="b"/>
            <a:pathLst>
              <a:path w="4780545" h="3869715">
                <a:moveTo>
                  <a:pt x="0" y="0"/>
                </a:moveTo>
                <a:lnTo>
                  <a:pt x="4780546" y="0"/>
                </a:lnTo>
                <a:lnTo>
                  <a:pt x="4780546" y="3869714"/>
                </a:lnTo>
                <a:lnTo>
                  <a:pt x="0" y="3869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074119" y="4294864"/>
            <a:ext cx="4463953" cy="2579810"/>
          </a:xfrm>
          <a:custGeom>
            <a:avLst/>
            <a:gdLst/>
            <a:ahLst/>
            <a:cxnLst/>
            <a:rect l="l" t="t" r="r" b="b"/>
            <a:pathLst>
              <a:path w="4780545" h="3869715">
                <a:moveTo>
                  <a:pt x="0" y="0"/>
                </a:moveTo>
                <a:lnTo>
                  <a:pt x="4780546" y="0"/>
                </a:lnTo>
                <a:lnTo>
                  <a:pt x="4780546" y="3869715"/>
                </a:lnTo>
                <a:lnTo>
                  <a:pt x="0" y="386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286148" y="352690"/>
            <a:ext cx="3802933" cy="2901462"/>
          </a:xfrm>
          <a:custGeom>
            <a:avLst/>
            <a:gdLst/>
            <a:ahLst/>
            <a:cxnLst/>
            <a:rect l="l" t="t" r="r" b="b"/>
            <a:pathLst>
              <a:path w="4780545" h="3869715">
                <a:moveTo>
                  <a:pt x="0" y="0"/>
                </a:moveTo>
                <a:lnTo>
                  <a:pt x="4780545" y="0"/>
                </a:lnTo>
                <a:lnTo>
                  <a:pt x="4780545" y="3869714"/>
                </a:lnTo>
                <a:lnTo>
                  <a:pt x="0" y="3869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0103" y="696614"/>
            <a:ext cx="2922333" cy="2307456"/>
          </a:xfrm>
          <a:custGeom>
            <a:avLst/>
            <a:gdLst/>
            <a:ahLst/>
            <a:cxnLst/>
            <a:rect l="l" t="t" r="r" b="b"/>
            <a:pathLst>
              <a:path w="4036812" h="1299120">
                <a:moveTo>
                  <a:pt x="0" y="0"/>
                </a:moveTo>
                <a:lnTo>
                  <a:pt x="4036813" y="0"/>
                </a:lnTo>
                <a:lnTo>
                  <a:pt x="4036813" y="1299120"/>
                </a:lnTo>
                <a:lnTo>
                  <a:pt x="0" y="1299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036819" y="530746"/>
            <a:ext cx="4052262" cy="1863005"/>
          </a:xfrm>
          <a:custGeom>
            <a:avLst/>
            <a:gdLst/>
            <a:ahLst/>
            <a:cxnLst/>
            <a:rect l="l" t="t" r="r" b="b"/>
            <a:pathLst>
              <a:path w="4036812" h="1299120">
                <a:moveTo>
                  <a:pt x="0" y="0"/>
                </a:moveTo>
                <a:lnTo>
                  <a:pt x="4036812" y="0"/>
                </a:lnTo>
                <a:lnTo>
                  <a:pt x="4036812" y="1299120"/>
                </a:lnTo>
                <a:lnTo>
                  <a:pt x="0" y="1299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279900" y="4430297"/>
            <a:ext cx="4069143" cy="2275303"/>
          </a:xfrm>
          <a:custGeom>
            <a:avLst/>
            <a:gdLst/>
            <a:ahLst/>
            <a:cxnLst/>
            <a:rect l="l" t="t" r="r" b="b"/>
            <a:pathLst>
              <a:path w="4036812" h="1299120">
                <a:moveTo>
                  <a:pt x="0" y="0"/>
                </a:moveTo>
                <a:lnTo>
                  <a:pt x="4036813" y="0"/>
                </a:lnTo>
                <a:lnTo>
                  <a:pt x="4036813" y="1299120"/>
                </a:lnTo>
                <a:lnTo>
                  <a:pt x="0" y="1299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350379" flipH="1">
            <a:off x="6126281" y="4075417"/>
            <a:ext cx="782998" cy="315604"/>
          </a:xfrm>
          <a:custGeom>
            <a:avLst/>
            <a:gdLst/>
            <a:ahLst/>
            <a:cxnLst/>
            <a:rect l="l" t="t" r="r" b="b"/>
            <a:pathLst>
              <a:path w="2968426" h="838580">
                <a:moveTo>
                  <a:pt x="2968425" y="0"/>
                </a:moveTo>
                <a:lnTo>
                  <a:pt x="0" y="0"/>
                </a:lnTo>
                <a:lnTo>
                  <a:pt x="0" y="838580"/>
                </a:lnTo>
                <a:lnTo>
                  <a:pt x="2968425" y="838580"/>
                </a:lnTo>
                <a:lnTo>
                  <a:pt x="29684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613556" flipV="1">
            <a:off x="6835056" y="1728624"/>
            <a:ext cx="1245013" cy="559053"/>
          </a:xfrm>
          <a:custGeom>
            <a:avLst/>
            <a:gdLst/>
            <a:ahLst/>
            <a:cxnLst/>
            <a:rect l="l" t="t" r="r" b="b"/>
            <a:pathLst>
              <a:path w="2968426" h="838580">
                <a:moveTo>
                  <a:pt x="0" y="838581"/>
                </a:moveTo>
                <a:lnTo>
                  <a:pt x="2968426" y="838581"/>
                </a:lnTo>
                <a:lnTo>
                  <a:pt x="2968426" y="0"/>
                </a:lnTo>
                <a:lnTo>
                  <a:pt x="0" y="0"/>
                </a:lnTo>
                <a:lnTo>
                  <a:pt x="0" y="8385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63623" flipH="1" flipV="1">
            <a:off x="3403711" y="1632147"/>
            <a:ext cx="1978951" cy="559053"/>
          </a:xfrm>
          <a:custGeom>
            <a:avLst/>
            <a:gdLst/>
            <a:ahLst/>
            <a:cxnLst/>
            <a:rect l="l" t="t" r="r" b="b"/>
            <a:pathLst>
              <a:path w="2968426" h="838580">
                <a:moveTo>
                  <a:pt x="2968425" y="838580"/>
                </a:moveTo>
                <a:lnTo>
                  <a:pt x="0" y="838580"/>
                </a:lnTo>
                <a:lnTo>
                  <a:pt x="0" y="0"/>
                </a:lnTo>
                <a:lnTo>
                  <a:pt x="2968425" y="0"/>
                </a:lnTo>
                <a:lnTo>
                  <a:pt x="2968425" y="8385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562413" y="859128"/>
            <a:ext cx="1066564" cy="1534625"/>
          </a:xfrm>
          <a:custGeom>
            <a:avLst/>
            <a:gdLst/>
            <a:ahLst/>
            <a:cxnLst/>
            <a:rect l="l" t="t" r="r" b="b"/>
            <a:pathLst>
              <a:path w="1599846" h="2301937">
                <a:moveTo>
                  <a:pt x="0" y="0"/>
                </a:moveTo>
                <a:lnTo>
                  <a:pt x="1599846" y="0"/>
                </a:lnTo>
                <a:lnTo>
                  <a:pt x="1599846" y="2301936"/>
                </a:lnTo>
                <a:lnTo>
                  <a:pt x="0" y="2301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723534" y="4569896"/>
            <a:ext cx="1238190" cy="1621439"/>
          </a:xfrm>
          <a:custGeom>
            <a:avLst/>
            <a:gdLst/>
            <a:ahLst/>
            <a:cxnLst/>
            <a:rect l="l" t="t" r="r" b="b"/>
            <a:pathLst>
              <a:path w="1857285" h="2432159">
                <a:moveTo>
                  <a:pt x="0" y="0"/>
                </a:moveTo>
                <a:lnTo>
                  <a:pt x="1857285" y="0"/>
                </a:lnTo>
                <a:lnTo>
                  <a:pt x="1857285" y="2432159"/>
                </a:lnTo>
                <a:lnTo>
                  <a:pt x="0" y="2432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3371356" y="352690"/>
            <a:ext cx="702763" cy="779765"/>
          </a:xfrm>
          <a:custGeom>
            <a:avLst/>
            <a:gdLst/>
            <a:ahLst/>
            <a:cxnLst/>
            <a:rect l="l" t="t" r="r" b="b"/>
            <a:pathLst>
              <a:path w="1054144" h="1169647">
                <a:moveTo>
                  <a:pt x="0" y="0"/>
                </a:moveTo>
                <a:lnTo>
                  <a:pt x="1054144" y="0"/>
                </a:lnTo>
                <a:lnTo>
                  <a:pt x="1054144" y="1169647"/>
                </a:lnTo>
                <a:lnTo>
                  <a:pt x="0" y="11696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778268" y="2328538"/>
            <a:ext cx="4570776" cy="150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1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 SGK </a:t>
            </a:r>
          </a:p>
          <a:p>
            <a:pPr marL="0" marR="0" lvl="0" indent="0" algn="ctr" defTabSz="609630" rtl="0" eaLnBrk="1" fontAlgn="auto" latinLnBrk="0" hangingPunct="1">
              <a:lnSpc>
                <a:spcPts val="61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1. Tr. 63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74963" y="1449860"/>
            <a:ext cx="259639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CẶP ĐÔI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769363" y="860531"/>
            <a:ext cx="4401787" cy="1089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 GIAN: </a:t>
            </a:r>
          </a:p>
          <a:p>
            <a:pPr marL="0" marR="0" lvl="0" indent="0" algn="ctr" defTabSz="609630" rtl="0" eaLnBrk="1" fontAlgn="auto" latinLnBrk="0" hangingPunct="1">
              <a:lnSpc>
                <a:spcPts val="4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 PHÚT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1665110" y="79363"/>
            <a:ext cx="702763" cy="779765"/>
          </a:xfrm>
          <a:custGeom>
            <a:avLst/>
            <a:gdLst/>
            <a:ahLst/>
            <a:cxnLst/>
            <a:rect l="l" t="t" r="r" b="b"/>
            <a:pathLst>
              <a:path w="1054144" h="1169647">
                <a:moveTo>
                  <a:pt x="0" y="0"/>
                </a:moveTo>
                <a:lnTo>
                  <a:pt x="1054144" y="0"/>
                </a:lnTo>
                <a:lnTo>
                  <a:pt x="1054144" y="1169647"/>
                </a:lnTo>
                <a:lnTo>
                  <a:pt x="0" y="11696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7979837" y="4058152"/>
            <a:ext cx="702763" cy="779765"/>
          </a:xfrm>
          <a:custGeom>
            <a:avLst/>
            <a:gdLst/>
            <a:ahLst/>
            <a:cxnLst/>
            <a:rect l="l" t="t" r="r" b="b"/>
            <a:pathLst>
              <a:path w="1054144" h="1169647">
                <a:moveTo>
                  <a:pt x="0" y="0"/>
                </a:moveTo>
                <a:lnTo>
                  <a:pt x="1054144" y="0"/>
                </a:lnTo>
                <a:lnTo>
                  <a:pt x="1054144" y="1169646"/>
                </a:lnTo>
                <a:lnTo>
                  <a:pt x="0" y="11696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9784" y="4569896"/>
            <a:ext cx="3880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  TỪ CÒN THIẾU VÀO DẤU “_____”</a:t>
            </a:r>
            <a:endParaRPr 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4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300" y="0"/>
            <a:ext cx="117221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Times New Roman" pitchFamily="18" charset="0"/>
                <a:cs typeface="Times New Roman" pitchFamily="18" charset="0"/>
              </a:rPr>
              <a:t>1. Tổ chức chính quyền, luật pháp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Đổi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tên và đặt thêm các đơn vị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_____(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1)___; thành lập nhiều cơ quan, đặt ra nhiều cơ quan mới; bãi bỏ nhiều cơ quan, chức quan cũ.</a:t>
            </a:r>
          </a:p>
          <a:p>
            <a:pPr lvl="0"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Tăng cường ___(2)_____, giám sát quan lại, đặc biệt là ở các cấp _____(3)___.</a:t>
            </a:r>
          </a:p>
          <a:p>
            <a:pPr lvl="0"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Định kỳ mở các ____(4)____ để tuyển chọn quan lại. ____(5)____ dần trở thành phương thức tuyển chọn quan lại chủ yếu.</a:t>
            </a:r>
          </a:p>
          <a:p>
            <a:pPr lvl="0"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Cải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cách ____(6)____ của triều đình và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y phục của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quan lại theo hướng quy củ, thống nhất, chuyên nghiệp.</a:t>
            </a:r>
          </a:p>
          <a:p>
            <a:pPr lvl="0"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Ban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hành quy chế và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_____(7)___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mới của quốc gia.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233246"/>
              </p:ext>
            </p:extLst>
          </p:nvPr>
        </p:nvGraphicFramePr>
        <p:xfrm>
          <a:off x="6616700" y="681566"/>
          <a:ext cx="25273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73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CHÍNH</a:t>
                      </a:r>
                      <a:endParaRPr lang="en-US" sz="24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588263"/>
              </p:ext>
            </p:extLst>
          </p:nvPr>
        </p:nvGraphicFramePr>
        <p:xfrm>
          <a:off x="3124200" y="2324100"/>
          <a:ext cx="2336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800"/>
              </a:tblGrid>
              <a:tr h="290406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TRA</a:t>
                      </a:r>
                      <a:endParaRPr lang="en-US" sz="24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019038"/>
              </p:ext>
            </p:extLst>
          </p:nvPr>
        </p:nvGraphicFramePr>
        <p:xfrm>
          <a:off x="1333500" y="2912953"/>
          <a:ext cx="22225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25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PHƯƠNG</a:t>
                      </a:r>
                      <a:endParaRPr lang="en-US" sz="24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900507"/>
              </p:ext>
            </p:extLst>
          </p:nvPr>
        </p:nvGraphicFramePr>
        <p:xfrm>
          <a:off x="4800600" y="3370153"/>
          <a:ext cx="2133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KHOA THI</a:t>
                      </a:r>
                      <a:endParaRPr lang="en-US" sz="24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436780"/>
              </p:ext>
            </p:extLst>
          </p:nvPr>
        </p:nvGraphicFramePr>
        <p:xfrm>
          <a:off x="812800" y="3945466"/>
          <a:ext cx="1828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CỬ</a:t>
                      </a:r>
                      <a:endParaRPr lang="en-US" sz="24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577491"/>
              </p:ext>
            </p:extLst>
          </p:nvPr>
        </p:nvGraphicFramePr>
        <p:xfrm>
          <a:off x="2679700" y="5088466"/>
          <a:ext cx="2133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LỄ</a:t>
                      </a:r>
                      <a:endParaRPr lang="en-US" sz="24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160442"/>
              </p:ext>
            </p:extLst>
          </p:nvPr>
        </p:nvGraphicFramePr>
        <p:xfrm>
          <a:off x="4826000" y="6153567"/>
          <a:ext cx="2209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LUẬT</a:t>
                      </a:r>
                      <a:endParaRPr lang="en-US" sz="24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9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300" y="0"/>
            <a:ext cx="117221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Times New Roman" pitchFamily="18" charset="0"/>
                <a:cs typeface="Times New Roman" pitchFamily="18" charset="0"/>
              </a:rPr>
              <a:t>2. Quân đội, quốc phòng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Tuyển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chọn những người giỏi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____(8)____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làm tướng chỉ huy, không căn cứ vào nguồn gốc tôn thất như trước.</a:t>
            </a:r>
          </a:p>
          <a:p>
            <a:pPr lvl="0"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Thải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hồi những binh sĩ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___(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)_____,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lấy người ____(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10)____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bổ sung vào quân ngũ.</a:t>
            </a:r>
          </a:p>
          <a:p>
            <a:pPr lvl="0"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Tăng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cường ____(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11)____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quy mô lớn; bổ sung lực lượng ____(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12)____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ở các địa phương.</a:t>
            </a:r>
          </a:p>
          <a:p>
            <a:pPr lvl="0"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Xây dựng lại _____(13)___, chia đặt lại tổ chức quân đội theo hướng quy củ, chặt chẽ, đặt dưới sự chỉ huy thống nhất của triều đình.</a:t>
            </a:r>
          </a:p>
          <a:p>
            <a:pPr lvl="0" algn="just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Cải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tiến ___(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14)_____,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tăng cường trang bị quốc phòng, xây dựng hệ thống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phòng thủ quốc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gia quy mô lớn.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353639"/>
              </p:ext>
            </p:extLst>
          </p:nvPr>
        </p:nvGraphicFramePr>
        <p:xfrm>
          <a:off x="6654800" y="719666"/>
          <a:ext cx="24257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7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VÕ</a:t>
                      </a:r>
                      <a:r>
                        <a:rPr lang="en-US" sz="28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NGHỆ</a:t>
                      </a:r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477236"/>
              </p:ext>
            </p:extLst>
          </p:nvPr>
        </p:nvGraphicFramePr>
        <p:xfrm>
          <a:off x="7124700" y="1786466"/>
          <a:ext cx="23749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9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GIÀ</a:t>
                      </a:r>
                      <a:r>
                        <a:rPr lang="en-US" sz="28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YẾU</a:t>
                      </a:r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491925"/>
              </p:ext>
            </p:extLst>
          </p:nvPr>
        </p:nvGraphicFramePr>
        <p:xfrm>
          <a:off x="279400" y="2319866"/>
          <a:ext cx="2794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KHỎE</a:t>
                      </a:r>
                      <a:r>
                        <a:rPr lang="en-US" sz="28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MẠNH</a:t>
                      </a:r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548695"/>
              </p:ext>
            </p:extLst>
          </p:nvPr>
        </p:nvGraphicFramePr>
        <p:xfrm>
          <a:off x="3263900" y="2865966"/>
          <a:ext cx="26289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TUYỂN</a:t>
                      </a:r>
                      <a:r>
                        <a:rPr lang="en-US" sz="28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QUÂN</a:t>
                      </a:r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84571"/>
              </p:ext>
            </p:extLst>
          </p:nvPr>
        </p:nvGraphicFramePr>
        <p:xfrm>
          <a:off x="368300" y="3500966"/>
          <a:ext cx="27178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HƯƠNG</a:t>
                      </a:r>
                      <a:r>
                        <a:rPr lang="en-US" sz="28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QUÂN</a:t>
                      </a:r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200413"/>
              </p:ext>
            </p:extLst>
          </p:nvPr>
        </p:nvGraphicFramePr>
        <p:xfrm>
          <a:off x="4076700" y="3911600"/>
          <a:ext cx="2006600" cy="615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600"/>
              </a:tblGrid>
              <a:tr h="615526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BINH CHẾ</a:t>
                      </a:r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082848"/>
              </p:ext>
            </p:extLst>
          </p:nvPr>
        </p:nvGraphicFramePr>
        <p:xfrm>
          <a:off x="2603500" y="5647266"/>
          <a:ext cx="23241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VŨ</a:t>
                      </a:r>
                      <a:r>
                        <a:rPr lang="en-US" sz="28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KHÍ </a:t>
                      </a:r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860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9" y="732262"/>
            <a:ext cx="4146997" cy="281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91" y="4202896"/>
            <a:ext cx="4595571" cy="233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1-(2)-1c2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7" y="3896085"/>
            <a:ext cx="4146999" cy="2641236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7">
            <a:extLst>
              <a:ext uri="{FF2B5EF4-FFF2-40B4-BE49-F238E27FC236}">
                <a16:creationId xmlns:a16="http://schemas.microsoft.com/office/drawing/2014/main" xmlns="" id="{F020CD51-C2F3-F3D9-FC15-9FA1FA5069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91" y="732262"/>
            <a:ext cx="4595571" cy="26621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20473" y="0"/>
            <a:ext cx="6214345" cy="579549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 SỐ THÀNH TỰU QUÂN SỰ</a:t>
            </a:r>
            <a:endParaRPr lang="en-US" sz="28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7583" y="352675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Súng thần cơ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87295" y="3547101"/>
            <a:ext cx="382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Xây thành kiên cố bằng đá (Tây Đô)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46217" y="652419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Viên đạn đá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56867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Cổ lâu thuyền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2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Google Shape;2067;p61"/>
          <p:cNvPicPr preferRelativeResize="0"/>
          <p:nvPr/>
        </p:nvPicPr>
        <p:blipFill rotWithShape="1">
          <a:blip r:embed="rId3" cstate="print">
            <a:alphaModFix/>
          </a:blip>
          <a:srcRect l="14710" r="14703"/>
          <a:stretch/>
        </p:blipFill>
        <p:spPr>
          <a:xfrm>
            <a:off x="1188433" y="1741600"/>
            <a:ext cx="4399600" cy="4354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7C19A75-3190-5F4B-913E-BEC624F8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82250"/>
            <a:ext cx="5850819" cy="39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066;p61">
            <a:extLst>
              <a:ext uri="{FF2B5EF4-FFF2-40B4-BE49-F238E27FC236}">
                <a16:creationId xmlns="" xmlns:a16="http://schemas.microsoft.com/office/drawing/2014/main" id="{687ED018-91A0-AEA3-DD0F-3373A82472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4011" y="394993"/>
            <a:ext cx="7336588" cy="18206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0666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10666" dirty="0"/>
          </a:p>
        </p:txBody>
      </p:sp>
    </p:spTree>
    <p:extLst>
      <p:ext uri="{BB962C8B-B14F-4D97-AF65-F5344CB8AC3E}">
        <p14:creationId xmlns:p14="http://schemas.microsoft.com/office/powerpoint/2010/main" val="20233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959600" y="127000"/>
            <a:ext cx="4229100" cy="411480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000" b="1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40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video sau,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>
            <a:hlinkClick r:id="rId4" action="ppaction://hlinksldjump"/>
          </p:cNvPr>
          <p:cNvSpPr/>
          <p:nvPr/>
        </p:nvSpPr>
        <p:spPr>
          <a:xfrm>
            <a:off x="-104168" y="2095500"/>
            <a:ext cx="4752368" cy="332506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TRÍ NHỚ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n 2">
            <a:hlinkClick r:id="rId2" action="ppaction://hlinksldjump"/>
          </p:cNvPr>
          <p:cNvSpPr/>
          <p:nvPr/>
        </p:nvSpPr>
        <p:spPr>
          <a:xfrm>
            <a:off x="10863470" y="127000"/>
            <a:ext cx="1328530" cy="1115391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5048940736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9453488" y="6250745"/>
            <a:ext cx="928468" cy="492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0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8812"/>
          <a:stretch/>
        </p:blipFill>
        <p:spPr>
          <a:xfrm>
            <a:off x="0" y="1882503"/>
            <a:ext cx="3390314" cy="47625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762500" y="1607129"/>
            <a:ext cx="7217063" cy="3352800"/>
          </a:xfrm>
          <a:prstGeom prst="cloudCallout">
            <a:avLst>
              <a:gd name="adj1" fmla="val -94144"/>
              <a:gd name="adj2" fmla="val -154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những bài học nào có thể rút ra từ cuộc cải cách của Hồ Quý Ly và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triều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trên lĩnh vực chính trị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35702BE-6A92-94F1-012D-52074619434C}"/>
              </a:ext>
            </a:extLst>
          </p:cNvPr>
          <p:cNvSpPr/>
          <p:nvPr/>
        </p:nvSpPr>
        <p:spPr>
          <a:xfrm>
            <a:off x="3278909" y="0"/>
            <a:ext cx="6292748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>
                <a:ln w="12700">
                  <a:solidFill>
                    <a:srgbClr val="DCB57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DCB576"/>
                  </a:fgClr>
                  <a:bgClr>
                    <a:srgbClr val="DCB576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DCB576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9334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ình nền PowerPoint trống đồng">
            <a:extLst>
              <a:ext uri="{FF2B5EF4-FFF2-40B4-BE49-F238E27FC236}">
                <a16:creationId xmlns:a16="http://schemas.microsoft.com/office/drawing/2014/main" xmlns="" id="{3E259FC2-6E2F-5C4A-4DF6-6D606B4A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8"/>
            <a:ext cx="12250017" cy="68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6EE7CCD-81A7-3013-94C8-E1955DFEBCAA}"/>
              </a:ext>
            </a:extLst>
          </p:cNvPr>
          <p:cNvSpPr/>
          <p:nvPr/>
        </p:nvSpPr>
        <p:spPr>
          <a:xfrm>
            <a:off x="1103445" y="1700808"/>
            <a:ext cx="10081120" cy="2308324"/>
          </a:xfrm>
          <a:prstGeom prst="rect">
            <a:avLst/>
          </a:prstGeom>
          <a:noFill/>
          <a:effectLst>
            <a:glow rad="330200">
              <a:srgbClr val="0000FF">
                <a:alpha val="79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7200" b="1" i="0" u="none" strike="noStrike" kern="1200" cap="none" spc="0" normalizeH="0" noProof="0" smtClean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smtClean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quý </a:t>
            </a:r>
            <a:r>
              <a:rPr kumimoji="0" lang="en-US" sz="7200" b="1" i="0" u="none" strike="noStrike" kern="1200" cap="none" spc="0" normalizeH="0" baseline="0" noProof="0" dirty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thầy</a:t>
            </a: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7200" b="1" i="0" u="none" strike="noStrike" kern="1200" cap="none" spc="0" normalizeH="0" baseline="0" noProof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smtClean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dồi</a:t>
            </a:r>
            <a:r>
              <a:rPr kumimoji="0" lang="en-US" sz="7200" b="1" i="0" u="none" strike="noStrike" kern="1200" cap="none" spc="0" normalizeH="0" noProof="0" smtClean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dào </a:t>
            </a:r>
            <a:r>
              <a:rPr lang="en-US" sz="7200" b="1" smtClean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sức khỏe</a:t>
            </a:r>
            <a:r>
              <a:rPr kumimoji="0" lang="en-US" sz="7200" b="1" i="0" u="none" strike="noStrike" kern="1200" cap="none" spc="0" normalizeH="0" baseline="0" noProof="0" smtClean="0">
                <a:ln w="6600">
                  <a:solidFill>
                    <a:srgbClr val="3364AD"/>
                  </a:solidFill>
                  <a:prstDash val="solid"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3364AD"/>
                </a:solidFill>
                <a:prstDash val="solid"/>
              </a:ln>
              <a:solidFill>
                <a:srgbClr val="C00000"/>
              </a:solidFill>
              <a:effectLst>
                <a:glow rad="190500">
                  <a:schemeClr val="bg1"/>
                </a:glow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5301" y="4748794"/>
            <a:ext cx="5321300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TIỀN GIẤY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" y="0"/>
            <a:ext cx="12090400" cy="37856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TÔI ĐƯỢC LÀM TỪ CÂY NHƯNG THAY THẾ TIỀN ĐỒNG </a:t>
            </a:r>
            <a:endParaRPr lang="en-US" sz="80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1_quan_tin_giy_nh_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3883853"/>
            <a:ext cx="6045200" cy="274554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4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5452" y="-1637476"/>
            <a:ext cx="6096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59301" y="1543230"/>
            <a:ext cx="108638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Nhà Hồ thành lập trong hoàn cảnh nào?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4888" y="3330339"/>
            <a:ext cx="10582509" cy="72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Champa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3270" y="2361269"/>
            <a:ext cx="10568319" cy="72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4887" y="4233557"/>
            <a:ext cx="10568319" cy="72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nô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17913" y="264179"/>
            <a:ext cx="4507139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r>
                <a:rPr lang="en-US" sz="5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D</a:t>
              </a: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867587" y="5167003"/>
            <a:ext cx="10584000" cy="72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khủng hoảng,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trầm trọng.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/>
        </p:nvSpPr>
        <p:spPr>
          <a:xfrm>
            <a:off x="-1026693" y="-7002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defTabSz="914354">
              <a:defRPr/>
            </a:pPr>
            <a:endParaRPr lang="en-US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60433" y="160747"/>
            <a:ext cx="3923299" cy="1042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9453488" y="6250745"/>
            <a:ext cx="928468" cy="492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3385" y="-1651315"/>
            <a:ext cx="6096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00159" y="1637521"/>
            <a:ext cx="112467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Tên gọi của nước ta dưới thờ Hồ là gì?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68809" y="3499312"/>
            <a:ext cx="3969320" cy="72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 Nam.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58620" y="2558925"/>
            <a:ext cx="3963998" cy="72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 Việt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68809" y="4416223"/>
            <a:ext cx="3963998" cy="72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 Ngu.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17913" y="264179"/>
            <a:ext cx="4507139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</a:t>
              </a: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3868808" y="5302135"/>
            <a:ext cx="3969879" cy="72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 Cồ Việt.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/>
        </p:nvSpPr>
        <p:spPr>
          <a:xfrm>
            <a:off x="-1026693" y="-7002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defTabSz="914354">
              <a:defRPr/>
            </a:pPr>
            <a:endParaRPr lang="en-US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60433" y="160747"/>
            <a:ext cx="3923299" cy="1042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2</a:t>
            </a:r>
          </a:p>
        </p:txBody>
      </p:sp>
      <p:sp>
        <p:nvSpPr>
          <p:cNvPr id="27" name="Rectangle 26">
            <a:hlinkClick r:id="rId7" action="ppaction://hlinksldjump"/>
          </p:cNvPr>
          <p:cNvSpPr/>
          <p:nvPr/>
        </p:nvSpPr>
        <p:spPr>
          <a:xfrm>
            <a:off x="9453488" y="6250745"/>
            <a:ext cx="928468" cy="492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0252" y="-1317831"/>
            <a:ext cx="6096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3972" y="1738994"/>
            <a:ext cx="112467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48458" y="3569970"/>
            <a:ext cx="6025844" cy="5146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/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48456" y="2638555"/>
            <a:ext cx="6017764" cy="6595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 defTabSz="914377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48457" y="4515393"/>
            <a:ext cx="6017764" cy="5146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17913" y="264179"/>
            <a:ext cx="4507139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D</a:t>
              </a: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3102674" y="5409136"/>
            <a:ext cx="6026693" cy="6557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 defTabSz="914377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Thanh Hóa.</a:t>
            </a:r>
            <a:endParaRPr lang="vi-VN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/>
        </p:nvSpPr>
        <p:spPr>
          <a:xfrm>
            <a:off x="-1026693" y="-7002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defTabSz="914354">
              <a:defRPr/>
            </a:pPr>
            <a:endParaRPr lang="en-US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60433" y="160747"/>
            <a:ext cx="3923299" cy="1042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3</a:t>
            </a:r>
          </a:p>
        </p:txBody>
      </p:sp>
      <p:sp>
        <p:nvSpPr>
          <p:cNvPr id="27" name="Rectangle 26">
            <a:hlinkClick r:id="rId7" action="ppaction://hlinksldjump"/>
          </p:cNvPr>
          <p:cNvSpPr/>
          <p:nvPr/>
        </p:nvSpPr>
        <p:spPr>
          <a:xfrm>
            <a:off x="9453488" y="6250745"/>
            <a:ext cx="928468" cy="492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9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7977" y="-1848055"/>
            <a:ext cx="6096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58106" y="1454375"/>
            <a:ext cx="112467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Nhà Hồ được thành lập năm bao nhiêu?</a:t>
            </a:r>
            <a:endParaRPr lang="x-none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17913" y="264179"/>
            <a:ext cx="4507139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B</a:t>
              </a: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/>
        </p:nvSpPr>
        <p:spPr>
          <a:xfrm>
            <a:off x="-1074953" y="-41447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defTabSz="914354">
              <a:defRPr/>
            </a:pPr>
            <a:endParaRPr lang="en-US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60433" y="160747"/>
            <a:ext cx="3923299" cy="1042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93F093E-B46F-6D49-8E4B-845731D031F0}"/>
              </a:ext>
            </a:extLst>
          </p:cNvPr>
          <p:cNvSpPr/>
          <p:nvPr/>
        </p:nvSpPr>
        <p:spPr>
          <a:xfrm>
            <a:off x="3861800" y="3438371"/>
            <a:ext cx="4445305" cy="787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/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1400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65EC928-13A7-B94C-BDE4-8EAE4527E50F}"/>
              </a:ext>
            </a:extLst>
          </p:cNvPr>
          <p:cNvSpPr/>
          <p:nvPr/>
        </p:nvSpPr>
        <p:spPr>
          <a:xfrm>
            <a:off x="3861800" y="2431753"/>
            <a:ext cx="4439344" cy="9046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/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1399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97EBF25-1E6A-5B49-80E0-41F5BAF379F4}"/>
              </a:ext>
            </a:extLst>
          </p:cNvPr>
          <p:cNvSpPr/>
          <p:nvPr/>
        </p:nvSpPr>
        <p:spPr>
          <a:xfrm>
            <a:off x="3861801" y="4506206"/>
            <a:ext cx="4439344" cy="5885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/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1406</a:t>
            </a:r>
            <a:endParaRPr lang="x-none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4420370-440A-034D-BE3C-EE4AD0DEEFE3}"/>
              </a:ext>
            </a:extLst>
          </p:cNvPr>
          <p:cNvSpPr/>
          <p:nvPr/>
        </p:nvSpPr>
        <p:spPr>
          <a:xfrm>
            <a:off x="3874499" y="5467787"/>
            <a:ext cx="4445931" cy="5064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/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140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x-none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9453488" y="6250745"/>
            <a:ext cx="928468" cy="492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8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5452" y="-1444671"/>
            <a:ext cx="6096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14351" y="1547182"/>
            <a:ext cx="105791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Cải cách của Hồ Quý Ly có tác dụng như thế nào?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3319" y="3225980"/>
            <a:ext cx="11657964" cy="72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 đất nước thoát khỏi tình trạng khủng hoảng.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3319" y="2337633"/>
            <a:ext cx="11657964" cy="72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có tác dụng, đất nước vẫn khủng hoảng.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3316" y="4131063"/>
            <a:ext cx="11657963" cy="72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 đất nước phát triển mạnh mẽ.</a:t>
            </a:r>
            <a:endParaRPr lang="x-none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17913" y="264179"/>
            <a:ext cx="4507139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B</a:t>
              </a: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453318" y="5192903"/>
            <a:ext cx="11657964" cy="8206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/>
        </p:nvSpPr>
        <p:spPr>
          <a:xfrm>
            <a:off x="-1026693" y="-7002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defTabSz="914354">
              <a:defRPr/>
            </a:pPr>
            <a:endParaRPr lang="en-US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60433" y="160747"/>
            <a:ext cx="3923299" cy="1042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5</a:t>
            </a:r>
          </a:p>
        </p:txBody>
      </p:sp>
      <p:sp>
        <p:nvSpPr>
          <p:cNvPr id="27" name="Rectangle 26">
            <a:hlinkClick r:id="rId6" action="ppaction://hlinksldjump"/>
          </p:cNvPr>
          <p:cNvSpPr/>
          <p:nvPr/>
        </p:nvSpPr>
        <p:spPr>
          <a:xfrm>
            <a:off x="9453488" y="6250745"/>
            <a:ext cx="928468" cy="492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6851" y="3866404"/>
            <a:ext cx="5321300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CHỮ NÔM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090400" cy="255454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TÔI KHIẾN DÂN PHẢI HỌC CHỮ MỚI</a:t>
            </a:r>
            <a:endParaRPr lang="en-US" sz="80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4" descr="Dùng chữ Hán và chữ Nôm để ghi tiếng Việt – Viện Phát triể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Bàn về sự truyền bá và ảnh hưởng của chữ Hán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2793184"/>
            <a:ext cx="6350000" cy="387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10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3201" y="3184237"/>
            <a:ext cx="5321300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SỔ HỘ KHẨU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" y="0"/>
            <a:ext cx="12090400" cy="255454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TÔI GIÚP VUA QUẢN LÝ ĐẤT NƯỚC RÕ HƠN</a:t>
            </a:r>
            <a:endParaRPr lang="en-US" sz="80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Videos\Desktop\iDKR7FP9lu1nvZAO-generated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1" y="2589183"/>
            <a:ext cx="6515099" cy="404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10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930237"/>
            <a:ext cx="5638799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THÀNH </a:t>
            </a:r>
          </a:p>
          <a:p>
            <a:pPr algn="ctr"/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TÂY ĐÔ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" y="342900"/>
            <a:ext cx="12090400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TÔI LÀ THÀNH ĐÁ</a:t>
            </a:r>
            <a:endParaRPr lang="en-US" sz="80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1666338"/>
            <a:ext cx="6258992" cy="486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0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600" y="2977404"/>
            <a:ext cx="5511800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CẢI CÁCH </a:t>
            </a:r>
          </a:p>
          <a:p>
            <a:pPr algn="ctr"/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RUỘNG ĐẤT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" y="-1320"/>
            <a:ext cx="12090400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TÔI CHIA ĐẤT LẠI</a:t>
            </a:r>
            <a:endParaRPr lang="en-US" sz="80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istrator\Videos\Desktop\m6uVhK5qUTk8kekw-generated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574800"/>
            <a:ext cx="6489700" cy="527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10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40147">
            <a:off x="8870909" y="4752179"/>
            <a:ext cx="4302135" cy="46034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1" y="4644955"/>
            <a:ext cx="345451" cy="4952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19894" y="6141228"/>
            <a:ext cx="239797" cy="4047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2078855" y="-2556611"/>
            <a:ext cx="4778537" cy="51132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01418" y="279944"/>
            <a:ext cx="240469" cy="4058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59349" b="60397"/>
          <a:stretch>
            <a:fillRect/>
          </a:stretch>
        </p:blipFill>
        <p:spPr>
          <a:xfrm>
            <a:off x="446150" y="973180"/>
            <a:ext cx="391844" cy="5010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392152">
            <a:off x="-1312109" y="4323200"/>
            <a:ext cx="6374969" cy="42234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53796" flipV="1">
            <a:off x="310415" y="5457263"/>
            <a:ext cx="3821879" cy="11800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679" y="5146679"/>
            <a:ext cx="271471" cy="3892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458865" flipH="1">
            <a:off x="8077816" y="-1135814"/>
            <a:ext cx="5499213" cy="36432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59349" b="60397"/>
          <a:stretch>
            <a:fillRect/>
          </a:stretch>
        </p:blipFill>
        <p:spPr>
          <a:xfrm>
            <a:off x="11600692" y="1059990"/>
            <a:ext cx="501919" cy="6418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25439" y="279944"/>
            <a:ext cx="3253487" cy="10045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23563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5: MỘT SỐ CUỘC CẢI CÁCH LỚN TRONG LỊCH SỬ VIỆT NAM (TRƯỚC NĂM 1858)</a:t>
            </a: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483173"/>
            <a:ext cx="123556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CUỘC CẢI CÁCH CỦA HỒ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LY VÀ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 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(CUỐI THẾ KỈ XIV, ĐẦU THẾ KỈ XV)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6"/>
          <a:stretch>
            <a:fillRect/>
          </a:stretch>
        </p:blipFill>
        <p:spPr bwMode="auto">
          <a:xfrm>
            <a:off x="-1" y="3801290"/>
            <a:ext cx="12102611" cy="302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00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873375" y="2211188"/>
            <a:ext cx="3348567" cy="2270125"/>
            <a:chOff x="5263450" y="2468150"/>
            <a:chExt cx="2829329" cy="3026545"/>
          </a:xfrm>
        </p:grpSpPr>
        <p:sp>
          <p:nvSpPr>
            <p:cNvPr id="4769" name="Circle"/>
            <p:cNvSpPr/>
            <p:nvPr/>
          </p:nvSpPr>
          <p:spPr>
            <a:xfrm>
              <a:off x="5698044" y="2468150"/>
              <a:ext cx="2394735" cy="3026545"/>
            </a:xfrm>
            <a:prstGeom prst="ellipse">
              <a:avLst/>
            </a:prstGeom>
            <a:gradFill>
              <a:gsLst>
                <a:gs pos="849">
                  <a:srgbClr val="FF00A2"/>
                </a:gs>
                <a:gs pos="62946">
                  <a:srgbClr val="FF0071"/>
                </a:gs>
                <a:gs pos="97627">
                  <a:srgbClr val="FF0040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70" name="TextBox 34"/>
            <p:cNvSpPr txBox="1"/>
            <p:nvPr/>
          </p:nvSpPr>
          <p:spPr>
            <a:xfrm>
              <a:off x="5263450" y="2834299"/>
              <a:ext cx="933571" cy="2093183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  <a:extLst>
              <a:ext uri="{C572A759-6A51-4108-AA02-DFA0A04FC94B}"/>
            </a:extLst>
          </p:spPr>
          <p:txBody>
            <a:bodyPr lIns="34289" tIns="34289" rIns="34289" bIns="34289">
              <a:spAutoFit/>
            </a:bodyPr>
            <a:lstStyle>
              <a:lvl1pPr>
                <a:defRPr sz="13000">
                  <a:solidFill>
                    <a:srgbClr val="FF22A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750"/>
                <a:t>2</a:t>
              </a:r>
            </a:p>
          </p:txBody>
        </p:sp>
        <p:sp>
          <p:nvSpPr>
            <p:cNvPr id="12308" name="Rectangle 51"/>
            <p:cNvSpPr txBox="1">
              <a:spLocks noChangeArrowheads="1"/>
            </p:cNvSpPr>
            <p:nvPr/>
          </p:nvSpPr>
          <p:spPr bwMode="auto">
            <a:xfrm>
              <a:off x="5966788" y="3197657"/>
              <a:ext cx="2095587" cy="1356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6106" tIns="16106" rIns="16106" bIns="16106">
              <a:spAutoFit/>
            </a:bodyPr>
            <a:lstStyle>
              <a:lvl1pPr defTabSz="160338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60338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6033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60338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60338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b="1" smtClean="0">
                  <a:solidFill>
                    <a:srgbClr val="FFFFFF"/>
                  </a:solidFill>
                  <a:cs typeface="Times New Roman" pitchFamily="18" charset="0"/>
                </a:rPr>
                <a:t>NỘI DUNG </a:t>
              </a:r>
            </a:p>
            <a:p>
              <a:pPr algn="ctr" eaLnBrk="1" hangingPunct="1"/>
              <a:r>
                <a:rPr lang="en-US" altLang="en-US" b="1" smtClean="0">
                  <a:solidFill>
                    <a:srgbClr val="FFFFFF"/>
                  </a:solidFill>
                  <a:cs typeface="Times New Roman" pitchFamily="18" charset="0"/>
                </a:rPr>
                <a:t>CẢI CÁCH </a:t>
              </a:r>
              <a:endParaRPr lang="en-US" altLang="en-US" b="1" dirty="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17524" y="1031668"/>
            <a:ext cx="2724151" cy="1573212"/>
            <a:chOff x="1274957" y="3475325"/>
            <a:chExt cx="2723952" cy="2098036"/>
          </a:xfrm>
        </p:grpSpPr>
        <p:sp>
          <p:nvSpPr>
            <p:cNvPr id="4764" name="Circle"/>
            <p:cNvSpPr/>
            <p:nvPr/>
          </p:nvSpPr>
          <p:spPr>
            <a:xfrm>
              <a:off x="1689793" y="3674332"/>
              <a:ext cx="2309116" cy="1899029"/>
            </a:xfrm>
            <a:prstGeom prst="ellipse">
              <a:avLst/>
            </a:prstGeom>
            <a:gradFill>
              <a:gsLst>
                <a:gs pos="0">
                  <a:srgbClr val="FFC203"/>
                </a:gs>
                <a:gs pos="36657">
                  <a:srgbClr val="FF7D25"/>
                </a:gs>
                <a:gs pos="77153">
                  <a:srgbClr val="FF3847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65" name="TextBox 34"/>
            <p:cNvSpPr txBox="1"/>
            <p:nvPr/>
          </p:nvSpPr>
          <p:spPr>
            <a:xfrm>
              <a:off x="1274957" y="3475325"/>
              <a:ext cx="933383" cy="2093802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  <a:extLst>
              <a:ext uri="{C572A759-6A51-4108-AA02-DFA0A04FC94B}"/>
            </a:extLst>
          </p:spPr>
          <p:txBody>
            <a:bodyPr lIns="34289" tIns="34289" rIns="34289" bIns="34289">
              <a:spAutoFit/>
            </a:bodyPr>
            <a:lstStyle>
              <a:lvl1pPr>
                <a:defRPr sz="13000">
                  <a:solidFill>
                    <a:srgbClr val="FF8A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750"/>
                <a:t>1</a:t>
              </a:r>
            </a:p>
          </p:txBody>
        </p:sp>
        <p:sp>
          <p:nvSpPr>
            <p:cNvPr id="12304" name="Rectangle 51"/>
            <p:cNvSpPr txBox="1">
              <a:spLocks noChangeArrowheads="1"/>
            </p:cNvSpPr>
            <p:nvPr/>
          </p:nvSpPr>
          <p:spPr bwMode="auto">
            <a:xfrm>
              <a:off x="2134577" y="4048112"/>
              <a:ext cx="1831219" cy="119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16106" tIns="16106" rIns="16106" bIns="16106">
              <a:spAutoFit/>
            </a:bodyPr>
            <a:lstStyle>
              <a:lvl1pPr defTabSz="160338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60338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6033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60338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60338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60338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28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itchFamily="18" charset="0"/>
                </a:rPr>
                <a:t>BỐI CẢNH LỊCH SỬ</a:t>
              </a:r>
              <a:endPara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4767" name="TextBox 52"/>
            <p:cNvSpPr txBox="1"/>
            <p:nvPr/>
          </p:nvSpPr>
          <p:spPr>
            <a:xfrm>
              <a:off x="2083465" y="4396259"/>
              <a:ext cx="1070955" cy="3069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34289" tIns="34289" rIns="34289" bIns="34289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050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076536" y="4243996"/>
            <a:ext cx="4064000" cy="2092325"/>
            <a:chOff x="6783006" y="1113197"/>
            <a:chExt cx="4063657" cy="2790383"/>
          </a:xfrm>
        </p:grpSpPr>
        <p:sp>
          <p:nvSpPr>
            <p:cNvPr id="4773" name="Circle"/>
            <p:cNvSpPr/>
            <p:nvPr/>
          </p:nvSpPr>
          <p:spPr>
            <a:xfrm>
              <a:off x="7301545" y="1113197"/>
              <a:ext cx="3545118" cy="2790383"/>
            </a:xfrm>
            <a:prstGeom prst="ellipse">
              <a:avLst/>
            </a:prstGeom>
            <a:gradFill>
              <a:gsLst>
                <a:gs pos="0">
                  <a:srgbClr val="0CB100"/>
                </a:gs>
                <a:gs pos="46821">
                  <a:srgbClr val="67CE02"/>
                </a:gs>
                <a:gs pos="99075">
                  <a:srgbClr val="C3EA03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774" name="TextBox 34"/>
            <p:cNvSpPr txBox="1"/>
            <p:nvPr/>
          </p:nvSpPr>
          <p:spPr>
            <a:xfrm>
              <a:off x="6783006" y="1303739"/>
              <a:ext cx="933371" cy="2093845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  <a:extLst>
              <a:ext uri="{C572A759-6A51-4108-AA02-DFA0A04FC94B}"/>
            </a:extLst>
          </p:spPr>
          <p:txBody>
            <a:bodyPr lIns="34289" tIns="34289" rIns="34289" bIns="34289">
              <a:spAutoFit/>
            </a:bodyPr>
            <a:lstStyle>
              <a:lvl1pPr>
                <a:defRPr sz="13000">
                  <a:solidFill>
                    <a:srgbClr val="0CB1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750"/>
                <a:t>3</a:t>
              </a:r>
            </a:p>
          </p:txBody>
        </p:sp>
        <p:sp>
          <p:nvSpPr>
            <p:cNvPr id="12301" name="Rectangle 51"/>
            <p:cNvSpPr txBox="1">
              <a:spLocks noChangeArrowheads="1"/>
            </p:cNvSpPr>
            <p:nvPr/>
          </p:nvSpPr>
          <p:spPr bwMode="auto">
            <a:xfrm>
              <a:off x="7919023" y="1671534"/>
              <a:ext cx="2736978" cy="152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16106" tIns="16106" rIns="16106" bIns="16106">
              <a:spAutoFit/>
            </a:bodyPr>
            <a:lstStyle>
              <a:lvl1pPr defTabSz="68580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6858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6858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6858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6858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6858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6858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6858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6858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36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itchFamily="18" charset="0"/>
                </a:rPr>
                <a:t>KẾT QUẢ, </a:t>
              </a:r>
            </a:p>
            <a:p>
              <a:pPr algn="ctr" eaLnBrk="1" hangingPunct="1"/>
              <a:r>
                <a:rPr lang="en-US" altLang="en-US" sz="36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itchFamily="18" charset="0"/>
                </a:rPr>
                <a:t>Ý NGHĨA</a:t>
              </a:r>
              <a:endPara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0" y="32073"/>
            <a:ext cx="12338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CUỘC CẢI CÁCH CỦA HỒ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LY VÀ TRIỀU HỒ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38464" y="2022758"/>
            <a:ext cx="4750630" cy="2037298"/>
            <a:chOff x="5742517" y="2396878"/>
            <a:chExt cx="4750630" cy="2037298"/>
          </a:xfrm>
        </p:grpSpPr>
        <p:sp>
          <p:nvSpPr>
            <p:cNvPr id="5" name="TextBox 4"/>
            <p:cNvSpPr txBox="1"/>
            <p:nvPr/>
          </p:nvSpPr>
          <p:spPr>
            <a:xfrm>
              <a:off x="5742517" y="2396878"/>
              <a:ext cx="34607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a) CHÍNH TRỊ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59500" y="3163026"/>
              <a:ext cx="433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b) KINH TẾ - XÃ HỘI</a:t>
              </a:r>
              <a:endPara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21942" y="3849401"/>
              <a:ext cx="3130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c)  VĂN HÓA</a:t>
              </a:r>
              <a:endPara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5652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3809</TotalTime>
  <Words>1365</Words>
  <Application>Microsoft Office PowerPoint</Application>
  <PresentationFormat>Custom</PresentationFormat>
  <Paragraphs>170</Paragraphs>
  <Slides>34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Windows User</cp:lastModifiedBy>
  <cp:revision>103</cp:revision>
  <dcterms:created xsi:type="dcterms:W3CDTF">2023-07-09T03:22:40Z</dcterms:created>
  <dcterms:modified xsi:type="dcterms:W3CDTF">2025-02-25T14:15:58Z</dcterms:modified>
</cp:coreProperties>
</file>