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21" r:id="rId6"/>
  </p:sldMasterIdLst>
  <p:notesMasterIdLst>
    <p:notesMasterId r:id="rId33"/>
  </p:notesMasterIdLst>
  <p:sldIdLst>
    <p:sldId id="269" r:id="rId7"/>
    <p:sldId id="200757724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007577246" r:id="rId17"/>
    <p:sldId id="2007577250" r:id="rId18"/>
    <p:sldId id="2007577248" r:id="rId19"/>
    <p:sldId id="266" r:id="rId20"/>
    <p:sldId id="275" r:id="rId21"/>
    <p:sldId id="276" r:id="rId22"/>
    <p:sldId id="257" r:id="rId23"/>
    <p:sldId id="2007577251" r:id="rId24"/>
    <p:sldId id="325" r:id="rId25"/>
    <p:sldId id="326" r:id="rId26"/>
    <p:sldId id="327" r:id="rId27"/>
    <p:sldId id="328" r:id="rId28"/>
    <p:sldId id="2007577252" r:id="rId29"/>
    <p:sldId id="2007577253" r:id="rId30"/>
    <p:sldId id="2007577254" r:id="rId31"/>
    <p:sldId id="318" r:id="rId32"/>
  </p:sldIdLst>
  <p:sldSz cx="18288000" cy="10287000"/>
  <p:notesSz cx="6858000" cy="9144000"/>
  <p:embeddedFontLst>
    <p:embeddedFont>
      <p:font typeface="Algerian" panose="04020705040A02060702" pitchFamily="82" charset="0"/>
      <p:regular r:id="rId34"/>
    </p:embeddedFont>
    <p:embeddedFont>
      <p:font typeface="Asap Bold" panose="020B0604020202020204" charset="-93"/>
      <p:regular r:id="rId35"/>
    </p:embeddedFont>
    <p:embeddedFont>
      <p:font typeface="Canva Sans" panose="020B0604020202020204" charset="0"/>
      <p:regular r:id="rId36"/>
    </p:embeddedFont>
    <p:embeddedFont>
      <p:font typeface="Dancing Script" panose="020B0604020202020204" charset="-93"/>
      <p:regular r:id="rId37"/>
    </p:embeddedFont>
    <p:embeddedFont>
      <p:font typeface="DejaVu Serif Bold" panose="020B0604020202020204" charset="0"/>
      <p:regular r:id="rId38"/>
    </p:embeddedFont>
    <p:embeddedFont>
      <p:font typeface="Essays1743" panose="020B0604020202020204" charset="0"/>
      <p:regular r:id="rId39"/>
    </p:embeddedFont>
    <p:embeddedFont>
      <p:font typeface="Faustina Bold" panose="020B0604020202020204" charset="-93"/>
      <p:regular r:id="rId40"/>
    </p:embeddedFont>
    <p:embeddedFont>
      <p:font typeface="IBM Plex Sans" panose="020B0503050203000203" pitchFamily="34" charset="0"/>
      <p:regular r:id="rId41"/>
      <p:bold r:id="rId42"/>
      <p:italic r:id="rId43"/>
      <p:boldItalic r:id="rId44"/>
    </p:embeddedFont>
    <p:embeddedFont>
      <p:font typeface="IBM Plex Serif" panose="02060503050406000203" pitchFamily="18" charset="-93"/>
      <p:regular r:id="rId45"/>
      <p:bold r:id="rId46"/>
      <p:italic r:id="rId47"/>
      <p:boldItalic r:id="rId48"/>
    </p:embeddedFont>
    <p:embeddedFont>
      <p:font typeface="Mont Bold" panose="020B0604020202020204" charset="0"/>
      <p:regular r:id="rId49"/>
    </p:embeddedFont>
    <p:embeddedFont>
      <p:font typeface="Montserrat Bold" panose="00000800000000000000" charset="-93"/>
      <p:regular r:id="rId50"/>
    </p:embeddedFont>
    <p:embeddedFont>
      <p:font typeface="Noto Serif Display" panose="020B0604020202020204"/>
      <p:regular r:id="rId51"/>
    </p:embeddedFont>
    <p:embeddedFont>
      <p:font typeface="Now" panose="020B0604020202020204" charset="0"/>
      <p:regular r:id="rId52"/>
    </p:embeddedFont>
    <p:embeddedFont>
      <p:font typeface="Now Bold" panose="020B0604020202020204" charset="0"/>
      <p:regular r:id="rId53"/>
    </p:embeddedFont>
    <p:embeddedFont>
      <p:font typeface="Saira" panose="020B0604020202020204" charset="-93"/>
      <p:regular r:id="rId54"/>
    </p:embeddedFont>
    <p:embeddedFont>
      <p:font typeface="Saira ExtraCondensed" panose="020B0604020202020204" charset="-93"/>
      <p:regular r:id="rId55"/>
    </p:embeddedFont>
    <p:embeddedFont>
      <p:font typeface="Sigmar One" panose="020B0604020202020204" charset="-93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26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C6960-EB59-4972-A843-EB58A40C3A6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C7634-945C-4E15-9602-3F27D93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2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38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7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3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18FF9-3A36-A14D-EFDC-03067EE32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7C9F3-2305-B6CC-DCD9-C9328364F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A4851-6140-5A1D-B54E-647BC2B8DB17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7BCC8-D8B4-4CF9-B22D-F2C89AFFC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47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6F9C6-E93B-6690-FD96-54B2E0E2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5D47A-8D64-59E7-336E-02EA14D39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36904-9ACD-2EED-1077-2C70EBD9A8B0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27BAA-4CFB-67F7-0C37-6BF8981E3A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52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2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76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3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36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0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30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2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5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33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3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4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943-ECD3-4D01-BBA7-0B691265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41F6-C11F-4316-9009-C2D5C272A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8773-A0A6-46A9-8320-F23696B9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5FE3-A219-4CD2-867D-B08DB81C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A40F-6138-464A-A507-B0A890E0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CD07-019B-4A3B-93FD-B21DA37B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B303-120C-45A3-81BA-6EE4818C1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240E-F750-4E68-A639-804EF5A6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B03E-ECE9-43E2-81C1-4EE29340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37AE-97DA-4772-9FB5-C2F01CE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26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DA7E-8F19-41B7-A877-D621BE32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E20A-E41A-4953-AC3C-44AB2728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63A2-5F3C-407B-8B37-04C0A65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61AC-640B-4DD5-82C7-BFFD50D8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D95A-0D3D-4BA0-8FB2-AB8B0E7F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4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7AB9-1EB4-452D-9850-A693C17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E7F1-4463-4131-A891-4960173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5830-F7AC-4D04-9AF3-579C4C10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3941-ABF8-45D2-95EE-338F55F5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B814-E4BF-4A6F-9843-ACC7BC8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4A20-AB77-4D77-A116-F83C3EE3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4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303E-5D5E-4639-A7BC-1A2BB2D6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34C7D-FC87-41D5-8D30-8823E1EA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63551-0815-4DA0-84DC-4EF99166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0D73-9553-480A-A6CC-C4E362F3F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FE510-B2D4-4C9C-8069-40B3A16B6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2449-23C5-45B9-BFAE-AD18CBD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CE1E9-9EEB-4FF6-BE9A-0FE4250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379B-6EF9-4E97-9864-F719D366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2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17B9-3DE3-4884-AE51-5F7EDBA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02E83-50C1-4579-8C48-3199E95D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19C9-8A9B-4FE9-BBEF-427D8484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034A-E370-4689-8733-66F546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1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DCA5F-AEE7-4831-AC44-1C276727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9956C-9590-41B0-A439-32020EB0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CA24D-5B31-43AC-9BFC-A06FA44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EFC6-2559-4DA2-8C3C-E6609B9D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03F1-50C3-4C39-A17D-C193C355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BCC9-986C-4794-A36C-DCE98748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769AB-203B-4167-919A-57D6D935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1F97-E222-4D2C-B9C0-FE9EC71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A316-3B85-4768-B8C4-F3030EC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9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567-37A1-4FB4-8872-9460D8D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BD53-0DF0-4121-89D7-51B834B48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6D3A-B859-4167-B2CB-8CB4FB75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1E13-47C8-4974-ACFF-E9F76755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042B-E228-46A6-8A98-E2DAE4C3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6DFE-17DF-4F6D-BC27-828A7946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76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AB07-0963-4E25-BC3F-729AD66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A80-8C9C-4BFD-AFE3-4DEF0050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411A-802B-45C8-823B-63E9E1A9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01EC-2C13-422A-90C6-A4C06FE1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1F2-D5CF-48B3-ACA3-7C51C694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31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9A8C-67C6-4BF5-80FE-48FA46B2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B9AF2-A6E8-48DF-92A7-9DD8E925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4D3B-0CE1-432C-8C71-4DEA81E9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75F8-A58D-44A8-88AD-7AB17A0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BAFC-5D42-4B10-AF33-1BFFF74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84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3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2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7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7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05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60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0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85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8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4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3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2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29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4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33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5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28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32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13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89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07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4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0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47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87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44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68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22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60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8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9450D-44EC-4A0D-B8C4-528DED18102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2BBB0-812F-48FD-B6B3-01FBBC1E2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6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4BE94-336A-4193-AE23-9880A84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85C2-BFC1-4C8E-8819-4E23B8743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BD54-6050-4EC9-9496-D128D5CD5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F024-DAF1-4E3C-A679-05DEF84BA97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46CE-13EF-4F54-A790-95D99771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3CDF-CE0D-43A9-8649-B0538628D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EB0C-0224-475E-A6A5-81D8D1CE12F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2AADC-73DD-4A33-BB12-F0B9D4B9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2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C6E2DA6-74F1-4C30-999E-33CA98F8C915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18" Type="http://schemas.openxmlformats.org/officeDocument/2006/relationships/image" Target="../media/image89.sv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svg"/><Relationship Id="rId19" Type="http://schemas.openxmlformats.org/officeDocument/2006/relationships/image" Target="../media/image90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85.svg"/><Relationship Id="rId22" Type="http://schemas.openxmlformats.org/officeDocument/2006/relationships/image" Target="../media/image9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audio" Target="../media/audio2.wav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05.wmf"/><Relationship Id="rId4" Type="http://schemas.openxmlformats.org/officeDocument/2006/relationships/audio" Target="../media/audio3.wav"/><Relationship Id="rId9" Type="http://schemas.openxmlformats.org/officeDocument/2006/relationships/image" Target="../media/image10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jpe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ình nền PowerPoint trống đồng">
            <a:extLst>
              <a:ext uri="{FF2B5EF4-FFF2-40B4-BE49-F238E27FC236}">
                <a16:creationId xmlns:a16="http://schemas.microsoft.com/office/drawing/2014/main" id="{3E259FC2-6E2F-5C4A-4DF6-6D606B4A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72"/>
            <a:ext cx="13781270" cy="102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EE7CCD-81A7-3013-94C8-E1955DFEBCAA}"/>
              </a:ext>
            </a:extLst>
          </p:cNvPr>
          <p:cNvSpPr/>
          <p:nvPr/>
        </p:nvSpPr>
        <p:spPr>
          <a:xfrm>
            <a:off x="3527376" y="2551212"/>
            <a:ext cx="11341260" cy="5124480"/>
          </a:xfrm>
          <a:prstGeom prst="rect">
            <a:avLst/>
          </a:prstGeom>
          <a:noFill/>
          <a:effectLst>
            <a:glow rad="330200">
              <a:srgbClr val="0000FF">
                <a:alpha val="79000"/>
              </a:srgbClr>
            </a:glow>
          </a:effectLst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8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prstClr val="white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CHÀO MỪNG QUÝ THẦY CÔ VỀ DỰ GIỜ LỚP 10B4</a:t>
            </a:r>
            <a:r>
              <a:rPr kumimoji="0" lang="en-US" sz="108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prstClr val="white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426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384" t="-15094" r="-9174" b="-7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57082">
            <a:off x="567435" y="7521821"/>
            <a:ext cx="3355660" cy="3697697"/>
          </a:xfrm>
          <a:custGeom>
            <a:avLst/>
            <a:gdLst/>
            <a:ahLst/>
            <a:cxnLst/>
            <a:rect l="l" t="t" r="r" b="b"/>
            <a:pathLst>
              <a:path w="3355660" h="3697697">
                <a:moveTo>
                  <a:pt x="0" y="0"/>
                </a:moveTo>
                <a:lnTo>
                  <a:pt x="3355660" y="0"/>
                </a:lnTo>
                <a:lnTo>
                  <a:pt x="3355660" y="3697697"/>
                </a:lnTo>
                <a:lnTo>
                  <a:pt x="0" y="3697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63201" y="417611"/>
            <a:ext cx="16665861" cy="17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>
                <a:solidFill>
                  <a:srgbClr val="5FA201"/>
                </a:solidFill>
                <a:latin typeface="Essays1743"/>
                <a:ea typeface="Essays1743"/>
                <a:cs typeface="Essays1743"/>
                <a:sym typeface="Essays1743"/>
              </a:rPr>
              <a:t>tìm hiểu Thủ công nghiệp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26432" y="2620547"/>
            <a:ext cx="15002630" cy="145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8"/>
              </a:lnSpc>
            </a:pP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1. </a:t>
            </a:r>
            <a:r>
              <a:rPr lang="en-US" sz="4777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Sự</a:t>
            </a: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77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phát</a:t>
            </a: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77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triển</a:t>
            </a: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77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của</a:t>
            </a: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TCN </a:t>
            </a:r>
            <a:r>
              <a:rPr lang="vi-VN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dân gian</a:t>
            </a:r>
            <a:r>
              <a:rPr lang="en-US" sz="4777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?</a:t>
            </a:r>
          </a:p>
          <a:p>
            <a:pPr algn="l">
              <a:lnSpc>
                <a:spcPts val="4629"/>
              </a:lnSpc>
              <a:spcBef>
                <a:spcPct val="0"/>
              </a:spcBef>
            </a:pPr>
            <a:endParaRPr lang="en-US" sz="4777" dirty="0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26432" y="4565333"/>
            <a:ext cx="15002630" cy="144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1"/>
              </a:lnSpc>
            </a:pP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2. </a:t>
            </a:r>
            <a:r>
              <a:rPr lang="en-US" sz="4693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Sự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693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phát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693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triển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693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của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TCN </a:t>
            </a:r>
            <a:r>
              <a:rPr lang="en-US" sz="4693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trong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vi-VN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nhà nước</a:t>
            </a:r>
            <a:r>
              <a:rPr lang="en-US" sz="4693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?</a:t>
            </a:r>
          </a:p>
          <a:p>
            <a:pPr algn="l">
              <a:lnSpc>
                <a:spcPts val="4629"/>
              </a:lnSpc>
              <a:spcBef>
                <a:spcPct val="0"/>
              </a:spcBef>
            </a:pPr>
            <a:endParaRPr lang="en-US" sz="4693" dirty="0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26432" y="6535258"/>
            <a:ext cx="15002630" cy="144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1"/>
              </a:lnSpc>
            </a:pPr>
            <a:r>
              <a:rPr lang="en-US" sz="4693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3. Sưu tầm ca dao tục ngữ nói về các làng nghề TCN.</a:t>
            </a:r>
          </a:p>
          <a:p>
            <a:pPr algn="l">
              <a:lnSpc>
                <a:spcPts val="4629"/>
              </a:lnSpc>
              <a:spcBef>
                <a:spcPct val="0"/>
              </a:spcBef>
            </a:pPr>
            <a:endParaRPr lang="en-US" sz="4693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26432" y="8330675"/>
            <a:ext cx="15002630" cy="143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9"/>
              </a:lnSpc>
              <a:spcBef>
                <a:spcPct val="0"/>
              </a:spcBef>
            </a:pPr>
            <a:r>
              <a:rPr lang="en-US" sz="4706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4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.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Nhận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xét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về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sự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phát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triển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của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thủ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công</a:t>
            </a:r>
            <a:r>
              <a:rPr lang="en-US" sz="4706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4706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nghiệp</a:t>
            </a:r>
            <a:r>
              <a:rPr lang="en-US" sz="4706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. </a:t>
            </a:r>
          </a:p>
          <a:p>
            <a:pPr algn="l">
              <a:lnSpc>
                <a:spcPts val="4629"/>
              </a:lnSpc>
              <a:spcBef>
                <a:spcPct val="0"/>
              </a:spcBef>
            </a:pPr>
            <a:endParaRPr lang="en-US" sz="4706" b="1" dirty="0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</p:txBody>
      </p:sp>
      <p:sp>
        <p:nvSpPr>
          <p:cNvPr id="9" name="Freeform 9"/>
          <p:cNvSpPr/>
          <p:nvPr/>
        </p:nvSpPr>
        <p:spPr>
          <a:xfrm rot="1076416">
            <a:off x="12357074" y="-624303"/>
            <a:ext cx="9804451" cy="2598180"/>
          </a:xfrm>
          <a:custGeom>
            <a:avLst/>
            <a:gdLst/>
            <a:ahLst/>
            <a:cxnLst/>
            <a:rect l="l" t="t" r="r" b="b"/>
            <a:pathLst>
              <a:path w="9804451" h="2598180">
                <a:moveTo>
                  <a:pt x="0" y="0"/>
                </a:moveTo>
                <a:lnTo>
                  <a:pt x="9804452" y="0"/>
                </a:lnTo>
                <a:lnTo>
                  <a:pt x="9804452" y="2598179"/>
                </a:lnTo>
                <a:lnTo>
                  <a:pt x="0" y="259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-104775"/>
            <a:ext cx="4473267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 2,5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951ED-6A2C-2AE2-E4C7-DB48DE4C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00C809-6018-A892-60BA-A8A4A3F71320}"/>
              </a:ext>
            </a:extLst>
          </p:cNvPr>
          <p:cNvSpPr/>
          <p:nvPr/>
        </p:nvSpPr>
        <p:spPr>
          <a:xfrm rot="-5006600">
            <a:off x="-605434" y="2486228"/>
            <a:ext cx="5182578" cy="1865728"/>
          </a:xfrm>
          <a:custGeom>
            <a:avLst/>
            <a:gdLst/>
            <a:ahLst/>
            <a:cxnLst/>
            <a:rect l="l" t="t" r="r" b="b"/>
            <a:pathLst>
              <a:path w="5182578" h="1865728">
                <a:moveTo>
                  <a:pt x="0" y="0"/>
                </a:moveTo>
                <a:lnTo>
                  <a:pt x="5182577" y="0"/>
                </a:lnTo>
                <a:lnTo>
                  <a:pt x="5182577" y="1865728"/>
                </a:lnTo>
                <a:lnTo>
                  <a:pt x="0" y="1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2203DF-6FFA-8F90-A329-C343E67542FF}"/>
              </a:ext>
            </a:extLst>
          </p:cNvPr>
          <p:cNvSpPr/>
          <p:nvPr/>
        </p:nvSpPr>
        <p:spPr>
          <a:xfrm rot="-5006600">
            <a:off x="13776252" y="6019371"/>
            <a:ext cx="5182578" cy="1865728"/>
          </a:xfrm>
          <a:custGeom>
            <a:avLst/>
            <a:gdLst/>
            <a:ahLst/>
            <a:cxnLst/>
            <a:rect l="l" t="t" r="r" b="b"/>
            <a:pathLst>
              <a:path w="5182578" h="1865728">
                <a:moveTo>
                  <a:pt x="0" y="0"/>
                </a:moveTo>
                <a:lnTo>
                  <a:pt x="5182577" y="0"/>
                </a:lnTo>
                <a:lnTo>
                  <a:pt x="5182577" y="1865728"/>
                </a:lnTo>
                <a:lnTo>
                  <a:pt x="0" y="1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8BDB0B-0F42-37DD-FAEA-0F546727117A}"/>
              </a:ext>
            </a:extLst>
          </p:cNvPr>
          <p:cNvSpPr/>
          <p:nvPr/>
        </p:nvSpPr>
        <p:spPr>
          <a:xfrm rot="-5312988">
            <a:off x="5717689" y="-2243235"/>
            <a:ext cx="7667504" cy="14557148"/>
          </a:xfrm>
          <a:custGeom>
            <a:avLst/>
            <a:gdLst/>
            <a:ahLst/>
            <a:cxnLst/>
            <a:rect l="l" t="t" r="r" b="b"/>
            <a:pathLst>
              <a:path w="7667504" h="14557148">
                <a:moveTo>
                  <a:pt x="0" y="0"/>
                </a:moveTo>
                <a:lnTo>
                  <a:pt x="7667504" y="0"/>
                </a:lnTo>
                <a:lnTo>
                  <a:pt x="7667504" y="14557148"/>
                </a:lnTo>
                <a:lnTo>
                  <a:pt x="0" y="1455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87" r="-27556" b="-69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C09889F-24C3-97BC-0833-13A2E5378813}"/>
              </a:ext>
            </a:extLst>
          </p:cNvPr>
          <p:cNvSpPr txBox="1"/>
          <p:nvPr/>
        </p:nvSpPr>
        <p:spPr>
          <a:xfrm>
            <a:off x="2362200" y="149630"/>
            <a:ext cx="12404352" cy="21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ancing Script"/>
                <a:cs typeface="Dancing Script"/>
                <a:sym typeface="Dancing Script"/>
              </a:rPr>
              <a:t>Nhóm 3, 6 : TÌM HIỂU THƯƠNG NGHIỆP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028D11-738D-FFE9-117F-3A8E7F17D985}"/>
              </a:ext>
            </a:extLst>
          </p:cNvPr>
          <p:cNvSpPr/>
          <p:nvPr/>
        </p:nvSpPr>
        <p:spPr>
          <a:xfrm rot="-922966">
            <a:off x="15071044" y="404573"/>
            <a:ext cx="2227962" cy="4678135"/>
          </a:xfrm>
          <a:custGeom>
            <a:avLst/>
            <a:gdLst/>
            <a:ahLst/>
            <a:cxnLst/>
            <a:rect l="l" t="t" r="r" b="b"/>
            <a:pathLst>
              <a:path w="2227962" h="4678135">
                <a:moveTo>
                  <a:pt x="0" y="0"/>
                </a:moveTo>
                <a:lnTo>
                  <a:pt x="2227962" y="0"/>
                </a:lnTo>
                <a:lnTo>
                  <a:pt x="2227962" y="4678135"/>
                </a:lnTo>
                <a:lnTo>
                  <a:pt x="0" y="4678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58EFF9D-BAA0-08B3-FD3C-686FF86979D4}"/>
              </a:ext>
            </a:extLst>
          </p:cNvPr>
          <p:cNvSpPr/>
          <p:nvPr/>
        </p:nvSpPr>
        <p:spPr>
          <a:xfrm flipV="1">
            <a:off x="395643" y="6350078"/>
            <a:ext cx="3180423" cy="3283017"/>
          </a:xfrm>
          <a:custGeom>
            <a:avLst/>
            <a:gdLst/>
            <a:ahLst/>
            <a:cxnLst/>
            <a:rect l="l" t="t" r="r" b="b"/>
            <a:pathLst>
              <a:path w="3180423" h="3283017">
                <a:moveTo>
                  <a:pt x="0" y="3283017"/>
                </a:moveTo>
                <a:lnTo>
                  <a:pt x="3180423" y="3283017"/>
                </a:lnTo>
                <a:lnTo>
                  <a:pt x="3180423" y="0"/>
                </a:lnTo>
                <a:lnTo>
                  <a:pt x="0" y="0"/>
                </a:lnTo>
                <a:lnTo>
                  <a:pt x="0" y="328301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BE691F-28E8-6925-4945-729671E85F68}"/>
              </a:ext>
            </a:extLst>
          </p:cNvPr>
          <p:cNvSpPr/>
          <p:nvPr/>
        </p:nvSpPr>
        <p:spPr>
          <a:xfrm rot="-1882429">
            <a:off x="1044180" y="1635265"/>
            <a:ext cx="3320480" cy="991993"/>
          </a:xfrm>
          <a:custGeom>
            <a:avLst/>
            <a:gdLst/>
            <a:ahLst/>
            <a:cxnLst/>
            <a:rect l="l" t="t" r="r" b="b"/>
            <a:pathLst>
              <a:path w="3320480" h="991993">
                <a:moveTo>
                  <a:pt x="0" y="0"/>
                </a:moveTo>
                <a:lnTo>
                  <a:pt x="3320480" y="0"/>
                </a:lnTo>
                <a:lnTo>
                  <a:pt x="3320480" y="991994"/>
                </a:lnTo>
                <a:lnTo>
                  <a:pt x="0" y="991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FBEB86C-74E2-6E80-EBF4-A56CEDC7B88B}"/>
              </a:ext>
            </a:extLst>
          </p:cNvPr>
          <p:cNvSpPr/>
          <p:nvPr/>
        </p:nvSpPr>
        <p:spPr>
          <a:xfrm rot="-1882429">
            <a:off x="13923340" y="7849268"/>
            <a:ext cx="3320480" cy="991993"/>
          </a:xfrm>
          <a:custGeom>
            <a:avLst/>
            <a:gdLst/>
            <a:ahLst/>
            <a:cxnLst/>
            <a:rect l="l" t="t" r="r" b="b"/>
            <a:pathLst>
              <a:path w="3320480" h="991993">
                <a:moveTo>
                  <a:pt x="0" y="0"/>
                </a:moveTo>
                <a:lnTo>
                  <a:pt x="3320480" y="0"/>
                </a:lnTo>
                <a:lnTo>
                  <a:pt x="3320480" y="991994"/>
                </a:lnTo>
                <a:lnTo>
                  <a:pt x="0" y="991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5B163-4E87-0103-D4BD-A1F5C8DB5685}"/>
              </a:ext>
            </a:extLst>
          </p:cNvPr>
          <p:cNvSpPr txBox="1"/>
          <p:nvPr/>
        </p:nvSpPr>
        <p:spPr>
          <a:xfrm>
            <a:off x="3150172" y="3196384"/>
            <a:ext cx="13166352" cy="379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Biểu hiện của sự phát triển thương nghiệp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Vì sao nói: nước ta có nhiều điều kiện thuận lợi để phát triển thương nghiệp?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Vai trò của các đô thị đối với sự phát triển của văn minh Đại Việt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F88F3-5F0B-5C29-91F7-239560F2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ADE65C20-EB58-643D-0031-6652E3EBC4CD}"/>
              </a:ext>
            </a:extLst>
          </p:cNvPr>
          <p:cNvSpPr/>
          <p:nvPr/>
        </p:nvSpPr>
        <p:spPr>
          <a:xfrm rot="-922966">
            <a:off x="16277767" y="21204"/>
            <a:ext cx="2227962" cy="4678135"/>
          </a:xfrm>
          <a:custGeom>
            <a:avLst/>
            <a:gdLst/>
            <a:ahLst/>
            <a:cxnLst/>
            <a:rect l="l" t="t" r="r" b="b"/>
            <a:pathLst>
              <a:path w="2227962" h="4678135">
                <a:moveTo>
                  <a:pt x="0" y="0"/>
                </a:moveTo>
                <a:lnTo>
                  <a:pt x="2227962" y="0"/>
                </a:lnTo>
                <a:lnTo>
                  <a:pt x="2227962" y="4678135"/>
                </a:lnTo>
                <a:lnTo>
                  <a:pt x="0" y="467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06D3A6-507C-299D-605B-9A4BE908F12B}"/>
              </a:ext>
            </a:extLst>
          </p:cNvPr>
          <p:cNvSpPr/>
          <p:nvPr/>
        </p:nvSpPr>
        <p:spPr>
          <a:xfrm flipV="1">
            <a:off x="-679059" y="7429500"/>
            <a:ext cx="3180423" cy="3283017"/>
          </a:xfrm>
          <a:custGeom>
            <a:avLst/>
            <a:gdLst/>
            <a:ahLst/>
            <a:cxnLst/>
            <a:rect l="l" t="t" r="r" b="b"/>
            <a:pathLst>
              <a:path w="3180423" h="3283017">
                <a:moveTo>
                  <a:pt x="0" y="3283017"/>
                </a:moveTo>
                <a:lnTo>
                  <a:pt x="3180423" y="3283017"/>
                </a:lnTo>
                <a:lnTo>
                  <a:pt x="3180423" y="0"/>
                </a:lnTo>
                <a:lnTo>
                  <a:pt x="0" y="0"/>
                </a:lnTo>
                <a:lnTo>
                  <a:pt x="0" y="328301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463C268-D0EC-4670-FE6D-1274AAA43625}"/>
              </a:ext>
            </a:extLst>
          </p:cNvPr>
          <p:cNvSpPr/>
          <p:nvPr/>
        </p:nvSpPr>
        <p:spPr>
          <a:xfrm>
            <a:off x="8380927" y="4554784"/>
            <a:ext cx="3486267" cy="379231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C06C089-5F0E-6A3E-4F7F-B19043813B3E}"/>
              </a:ext>
            </a:extLst>
          </p:cNvPr>
          <p:cNvSpPr/>
          <p:nvPr/>
        </p:nvSpPr>
        <p:spPr>
          <a:xfrm>
            <a:off x="5097663" y="4652645"/>
            <a:ext cx="3392585" cy="369445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86E157B-DFA2-DDBE-B78B-0E40F709A8BB}"/>
              </a:ext>
            </a:extLst>
          </p:cNvPr>
          <p:cNvSpPr/>
          <p:nvPr/>
        </p:nvSpPr>
        <p:spPr>
          <a:xfrm>
            <a:off x="6641348" y="1871345"/>
            <a:ext cx="3579949" cy="379157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49AA17E-DB62-DF06-8DB3-E7CA2B6A4A4D}"/>
              </a:ext>
            </a:extLst>
          </p:cNvPr>
          <p:cNvSpPr/>
          <p:nvPr/>
        </p:nvSpPr>
        <p:spPr>
          <a:xfrm>
            <a:off x="7327148" y="3980180"/>
            <a:ext cx="2243202" cy="256426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7A28A6FF-8A00-8B84-656C-30D2602F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911" y="2950205"/>
            <a:ext cx="1675036" cy="3644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Nông nghiệp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C661C13-099A-87E7-4738-4BDB1FB40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188" y="6109752"/>
            <a:ext cx="2007012" cy="434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Thủ công nghiệp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22F62E0F-8B36-A944-3C6E-F0B07F984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636" y="6300046"/>
            <a:ext cx="2124209" cy="5265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Thương nghiệp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8DA1F-24DC-DBBC-2769-12BF591EF15B}"/>
              </a:ext>
            </a:extLst>
          </p:cNvPr>
          <p:cNvSpPr txBox="1"/>
          <p:nvPr/>
        </p:nvSpPr>
        <p:spPr>
          <a:xfrm>
            <a:off x="4264141" y="429729"/>
            <a:ext cx="9528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PHIẾU HỌC TẬP HOA NỞ BỐN MÙA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BÀI 13: MỘT SỐ THÀNH TỰU CỦA VĂN MINH ĐẠI VIỆT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13DBAD-D33B-907F-496E-6A19C5F9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6" y="114300"/>
            <a:ext cx="2243522" cy="2353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A1F01-C3FF-A237-6AB5-0554A0016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7199" y="7677686"/>
            <a:ext cx="2682472" cy="2609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8C6693-6374-960B-AF6A-1B063F521E2E}"/>
              </a:ext>
            </a:extLst>
          </p:cNvPr>
          <p:cNvSpPr txBox="1"/>
          <p:nvPr/>
        </p:nvSpPr>
        <p:spPr>
          <a:xfrm>
            <a:off x="4264141" y="9071008"/>
            <a:ext cx="835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/>
              <a:t>CÁNH HOA LÀ PHẦN EM NGHE ĐƯỢC, HỌC ĐƯỢC TỪ CÁC NHÓM</a:t>
            </a:r>
          </a:p>
          <a:p>
            <a:r>
              <a:rPr lang="vi-VN" sz="2000" dirty="0"/>
              <a:t>NHỤY HOA LÀ PHẦN EM TỔNG KẾT ĐƯỢC VỀ CHỦ ĐỀ KINH TẾ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723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4A653-40F7-3084-4348-D0BB73D1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2D8F-79EF-E97E-4475-358D1C96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10B4">
            <a:hlinkClick r:id="" action="ppaction://media"/>
            <a:extLst>
              <a:ext uri="{FF2B5EF4-FFF2-40B4-BE49-F238E27FC236}">
                <a16:creationId xmlns:a16="http://schemas.microsoft.com/office/drawing/2014/main" id="{4A691DD7-B67F-20DE-F4CC-CBD1DA6E2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547688"/>
            <a:ext cx="16027399" cy="901541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4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64" y="-819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786" y="5453947"/>
            <a:ext cx="1929828" cy="1929828"/>
          </a:xfrm>
          <a:custGeom>
            <a:avLst/>
            <a:gdLst/>
            <a:ahLst/>
            <a:cxnLst/>
            <a:rect l="l" t="t" r="r" b="b"/>
            <a:pathLst>
              <a:path w="1929828" h="1929828">
                <a:moveTo>
                  <a:pt x="0" y="0"/>
                </a:moveTo>
                <a:lnTo>
                  <a:pt x="1929828" y="0"/>
                </a:lnTo>
                <a:lnTo>
                  <a:pt x="1929828" y="1929828"/>
                </a:lnTo>
                <a:lnTo>
                  <a:pt x="0" y="19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6535127" y="876848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5217746" y="0"/>
                </a:moveTo>
                <a:lnTo>
                  <a:pt x="0" y="0"/>
                </a:lnTo>
                <a:lnTo>
                  <a:pt x="0" y="5615969"/>
                </a:lnTo>
                <a:lnTo>
                  <a:pt x="5217746" y="5615969"/>
                </a:lnTo>
                <a:lnTo>
                  <a:pt x="52177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8782" y="0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5" y="0"/>
                </a:lnTo>
                <a:lnTo>
                  <a:pt x="5217745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41554" y="1767806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6" y="0"/>
                </a:lnTo>
                <a:lnTo>
                  <a:pt x="5217746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54163">
            <a:off x="5762671" y="7325496"/>
            <a:ext cx="1845268" cy="2382388"/>
          </a:xfrm>
          <a:custGeom>
            <a:avLst/>
            <a:gdLst/>
            <a:ahLst/>
            <a:cxnLst/>
            <a:rect l="l" t="t" r="r" b="b"/>
            <a:pathLst>
              <a:path w="1845268" h="2382388">
                <a:moveTo>
                  <a:pt x="0" y="0"/>
                </a:moveTo>
                <a:lnTo>
                  <a:pt x="1845268" y="0"/>
                </a:lnTo>
                <a:lnTo>
                  <a:pt x="1845268" y="2382388"/>
                </a:lnTo>
                <a:lnTo>
                  <a:pt x="0" y="2382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8669">
            <a:off x="16427965" y="5896313"/>
            <a:ext cx="1662670" cy="1342228"/>
          </a:xfrm>
          <a:custGeom>
            <a:avLst/>
            <a:gdLst/>
            <a:ahLst/>
            <a:cxnLst/>
            <a:rect l="l" t="t" r="r" b="b"/>
            <a:pathLst>
              <a:path w="1662670" h="1342228">
                <a:moveTo>
                  <a:pt x="0" y="0"/>
                </a:moveTo>
                <a:lnTo>
                  <a:pt x="1662670" y="0"/>
                </a:lnTo>
                <a:lnTo>
                  <a:pt x="1662670" y="1342228"/>
                </a:lnTo>
                <a:lnTo>
                  <a:pt x="0" y="13422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91791" y="4458521"/>
            <a:ext cx="1427039" cy="1369958"/>
          </a:xfrm>
          <a:custGeom>
            <a:avLst/>
            <a:gdLst/>
            <a:ahLst/>
            <a:cxnLst/>
            <a:rect l="l" t="t" r="r" b="b"/>
            <a:pathLst>
              <a:path w="1427039" h="1369958">
                <a:moveTo>
                  <a:pt x="0" y="0"/>
                </a:moveTo>
                <a:lnTo>
                  <a:pt x="1427039" y="0"/>
                </a:lnTo>
                <a:lnTo>
                  <a:pt x="1427039" y="1369958"/>
                </a:lnTo>
                <a:lnTo>
                  <a:pt x="0" y="1369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76567" y="7265787"/>
            <a:ext cx="754904" cy="754904"/>
          </a:xfrm>
          <a:custGeom>
            <a:avLst/>
            <a:gdLst/>
            <a:ahLst/>
            <a:cxnLst/>
            <a:rect l="l" t="t" r="r" b="b"/>
            <a:pathLst>
              <a:path w="754904" h="754904">
                <a:moveTo>
                  <a:pt x="0" y="0"/>
                </a:moveTo>
                <a:lnTo>
                  <a:pt x="754905" y="0"/>
                </a:lnTo>
                <a:lnTo>
                  <a:pt x="754905" y="754905"/>
                </a:lnTo>
                <a:lnTo>
                  <a:pt x="0" y="7549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427148">
            <a:off x="16077109" y="9121782"/>
            <a:ext cx="2364382" cy="1100513"/>
          </a:xfrm>
          <a:custGeom>
            <a:avLst/>
            <a:gdLst/>
            <a:ahLst/>
            <a:cxnLst/>
            <a:rect l="l" t="t" r="r" b="b"/>
            <a:pathLst>
              <a:path w="2364382" h="1100513">
                <a:moveTo>
                  <a:pt x="0" y="0"/>
                </a:moveTo>
                <a:lnTo>
                  <a:pt x="2364382" y="0"/>
                </a:lnTo>
                <a:lnTo>
                  <a:pt x="2364382" y="1100512"/>
                </a:lnTo>
                <a:lnTo>
                  <a:pt x="0" y="11005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225176" y="1693122"/>
            <a:ext cx="3832893" cy="5950118"/>
            <a:chOff x="0" y="0"/>
            <a:chExt cx="5110524" cy="793349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460415"/>
              <a:ext cx="5110524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10524" cy="68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9"/>
                </a:lnSpc>
              </a:pP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Đặt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các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chức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quan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trông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coi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nông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nghiệp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như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: Hà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đê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sứ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,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Khuyến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nông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sứ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,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Đồn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điền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4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sứ</a:t>
              </a:r>
              <a:r>
                <a:rPr lang="en-US" sz="44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,...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774760">
            <a:off x="73929" y="-334397"/>
            <a:ext cx="1909542" cy="1909542"/>
          </a:xfrm>
          <a:custGeom>
            <a:avLst/>
            <a:gdLst/>
            <a:ahLst/>
            <a:cxnLst/>
            <a:rect l="l" t="t" r="r" b="b"/>
            <a:pathLst>
              <a:path w="1909542" h="1909542">
                <a:moveTo>
                  <a:pt x="0" y="0"/>
                </a:moveTo>
                <a:lnTo>
                  <a:pt x="1909542" y="0"/>
                </a:lnTo>
                <a:lnTo>
                  <a:pt x="1909542" y="1909542"/>
                </a:lnTo>
                <a:lnTo>
                  <a:pt x="0" y="19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457723" y="2401745"/>
            <a:ext cx="3832893" cy="7687699"/>
            <a:chOff x="0" y="0"/>
            <a:chExt cx="5110524" cy="1025026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47625"/>
              <a:ext cx="5110524" cy="909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9"/>
                </a:lnSpc>
              </a:pP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Công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cụ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lao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động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,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kĩ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thuật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canh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tác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có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những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bước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tiến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mới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.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Hệ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thống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đê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điều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,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thủy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lợi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hoàn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chỉnh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trong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cả</a:t>
              </a:r>
              <a:r>
                <a:rPr lang="en-US" sz="4599" b="1" dirty="0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4599" b="1" dirty="0" err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nước</a:t>
              </a:r>
              <a:endParaRPr lang="en-US" sz="4599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777190"/>
              <a:ext cx="5110524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93614" y="578145"/>
            <a:ext cx="3832893" cy="80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9"/>
              </a:lnSpc>
            </a:pP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Nhà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nước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thực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hiện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nhiều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chính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sách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quan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tâm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,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chăm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lo 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nông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nghiệp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: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đắp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đê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khai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hoang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miễn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thuế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ngụ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binh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ư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nông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quân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42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điền</a:t>
            </a:r>
            <a:r>
              <a:rPr lang="en-US" sz="42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...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474235" y="72337"/>
            <a:ext cx="8596090" cy="1912727"/>
            <a:chOff x="0" y="0"/>
            <a:chExt cx="11461453" cy="255030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11461453" cy="115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69"/>
                </a:lnSpc>
              </a:pPr>
              <a:r>
                <a:rPr lang="en-US" sz="5724" b="1">
                  <a:solidFill>
                    <a:srgbClr val="000000"/>
                  </a:solidFill>
                  <a:latin typeface="Faustina Bold"/>
                  <a:ea typeface="Faustina Bold"/>
                  <a:cs typeface="Faustina Bold"/>
                  <a:sym typeface="Faustina Bold"/>
                </a:rPr>
                <a:t>b. Kinh tế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601125"/>
              <a:ext cx="11461453" cy="949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9"/>
                </a:lnSpc>
              </a:pPr>
              <a:r>
                <a:rPr lang="en-US" sz="4499" b="1">
                  <a:solidFill>
                    <a:srgbClr val="239E62"/>
                  </a:solidFill>
                  <a:latin typeface="Asap Bold"/>
                  <a:ea typeface="Asap Bold"/>
                  <a:cs typeface="Asap Bold"/>
                  <a:sym typeface="Asap Bold"/>
                </a:rPr>
                <a:t>*Nông nghiệp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448002" y="64060"/>
            <a:ext cx="3243944" cy="1873598"/>
          </a:xfrm>
          <a:prstGeom prst="ellipse">
            <a:avLst/>
          </a:prstGeom>
          <a:solidFill>
            <a:srgbClr val="059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3"/>
          <p:cNvSpPr txBox="1"/>
          <p:nvPr/>
        </p:nvSpPr>
        <p:spPr>
          <a:xfrm>
            <a:off x="7752168" y="533318"/>
            <a:ext cx="263560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</a:t>
            </a:r>
          </a:p>
        </p:txBody>
      </p:sp>
      <p:sp>
        <p:nvSpPr>
          <p:cNvPr id="5" name="Rounded Rectangle 4"/>
          <p:cNvSpPr/>
          <p:nvPr/>
        </p:nvSpPr>
        <p:spPr>
          <a:xfrm rot="5400000">
            <a:off x="12697964" y="-523437"/>
            <a:ext cx="1405950" cy="49421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33"/>
          <p:cNvSpPr txBox="1"/>
          <p:nvPr/>
        </p:nvSpPr>
        <p:spPr>
          <a:xfrm>
            <a:off x="10810910" y="1501150"/>
            <a:ext cx="51800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</a:t>
            </a:r>
          </a:p>
        </p:txBody>
      </p:sp>
      <p:sp>
        <p:nvSpPr>
          <p:cNvPr id="7" name="Rounded Rectangle 6"/>
          <p:cNvSpPr/>
          <p:nvPr/>
        </p:nvSpPr>
        <p:spPr>
          <a:xfrm rot="5400000">
            <a:off x="3969801" y="-533401"/>
            <a:ext cx="1405950" cy="49421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33"/>
          <p:cNvSpPr txBox="1"/>
          <p:nvPr/>
        </p:nvSpPr>
        <p:spPr>
          <a:xfrm>
            <a:off x="2381751" y="1383658"/>
            <a:ext cx="44949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GIAN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6390" flipH="1">
            <a:off x="10990295" y="357466"/>
            <a:ext cx="1706670" cy="797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493042" y="296220"/>
            <a:ext cx="1706670" cy="78948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5400000">
            <a:off x="912180" y="2818410"/>
            <a:ext cx="2939142" cy="399568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715517" y="3520111"/>
            <a:ext cx="34560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ounded Rectangle 13"/>
          <p:cNvSpPr/>
          <p:nvPr/>
        </p:nvSpPr>
        <p:spPr>
          <a:xfrm rot="5400000">
            <a:off x="5621084" y="2858871"/>
            <a:ext cx="2939141" cy="38376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5527942" y="3366095"/>
            <a:ext cx="3125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XVI- XVII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 rot="5400000">
            <a:off x="10210961" y="3014341"/>
            <a:ext cx="2928213" cy="35158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10112356" y="3512656"/>
            <a:ext cx="3125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5400000">
            <a:off x="14268217" y="2909399"/>
            <a:ext cx="2983811" cy="36678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33"/>
          <p:cNvSpPr txBox="1"/>
          <p:nvPr/>
        </p:nvSpPr>
        <p:spPr>
          <a:xfrm>
            <a:off x="14038154" y="3543944"/>
            <a:ext cx="35114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TextBox 33"/>
          <p:cNvSpPr txBox="1"/>
          <p:nvPr/>
        </p:nvSpPr>
        <p:spPr>
          <a:xfrm>
            <a:off x="10112356" y="4743329"/>
            <a:ext cx="30064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3"/>
          <p:cNvSpPr txBox="1"/>
          <p:nvPr/>
        </p:nvSpPr>
        <p:spPr>
          <a:xfrm>
            <a:off x="5660836" y="4743329"/>
            <a:ext cx="31254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2" name="TextBox 33"/>
          <p:cNvSpPr txBox="1"/>
          <p:nvPr/>
        </p:nvSpPr>
        <p:spPr>
          <a:xfrm>
            <a:off x="13921460" y="4492669"/>
            <a:ext cx="3511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518868" y="4800424"/>
            <a:ext cx="36526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4" name="Rounded Rectangle 23"/>
          <p:cNvSpPr/>
          <p:nvPr/>
        </p:nvSpPr>
        <p:spPr>
          <a:xfrm rot="5400000">
            <a:off x="9187275" y="4488068"/>
            <a:ext cx="1014654" cy="49421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33"/>
          <p:cNvSpPr txBox="1"/>
          <p:nvPr/>
        </p:nvSpPr>
        <p:spPr>
          <a:xfrm>
            <a:off x="7494348" y="6719256"/>
            <a:ext cx="44949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</a:p>
        </p:txBody>
      </p:sp>
      <p:sp>
        <p:nvSpPr>
          <p:cNvPr id="26" name="Rounded Rectangle 25"/>
          <p:cNvSpPr/>
          <p:nvPr/>
        </p:nvSpPr>
        <p:spPr>
          <a:xfrm rot="5400000">
            <a:off x="5765389" y="6736589"/>
            <a:ext cx="2068283" cy="43405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 rot="5400000">
            <a:off x="10702258" y="6273554"/>
            <a:ext cx="2068283" cy="51784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16700" y="8162477"/>
            <a:ext cx="418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36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37469" y="8038403"/>
            <a:ext cx="4988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vi-VN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62604">
            <a:off x="4128392" y="2896222"/>
            <a:ext cx="746726" cy="2733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62604">
            <a:off x="12734123" y="2862482"/>
            <a:ext cx="746726" cy="2733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88511">
            <a:off x="4662332" y="2872418"/>
            <a:ext cx="745737" cy="2730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74492">
            <a:off x="13252562" y="2892933"/>
            <a:ext cx="790910" cy="2895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6390" flipH="1">
            <a:off x="12215721" y="6753170"/>
            <a:ext cx="1706670" cy="7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416751" y="6688572"/>
            <a:ext cx="1706670" cy="7894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7" y="6622022"/>
            <a:ext cx="3834713" cy="32568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876" y="6622022"/>
            <a:ext cx="3554411" cy="3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448002" y="64060"/>
            <a:ext cx="3243944" cy="1873598"/>
          </a:xfrm>
          <a:prstGeom prst="ellipse">
            <a:avLst/>
          </a:prstGeom>
          <a:solidFill>
            <a:srgbClr val="059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3"/>
          <p:cNvSpPr txBox="1"/>
          <p:nvPr/>
        </p:nvSpPr>
        <p:spPr>
          <a:xfrm>
            <a:off x="7752168" y="533318"/>
            <a:ext cx="263560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NGHIỆP</a:t>
            </a:r>
          </a:p>
        </p:txBody>
      </p:sp>
      <p:sp>
        <p:nvSpPr>
          <p:cNvPr id="5" name="Rounded Rectangle 4"/>
          <p:cNvSpPr/>
          <p:nvPr/>
        </p:nvSpPr>
        <p:spPr>
          <a:xfrm rot="5400000">
            <a:off x="12846974" y="-390045"/>
            <a:ext cx="976049" cy="42454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33"/>
          <p:cNvSpPr txBox="1"/>
          <p:nvPr/>
        </p:nvSpPr>
        <p:spPr>
          <a:xfrm>
            <a:off x="10810910" y="1501149"/>
            <a:ext cx="51800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4155194" y="-133770"/>
            <a:ext cx="986009" cy="37229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33"/>
          <p:cNvSpPr txBox="1"/>
          <p:nvPr/>
        </p:nvSpPr>
        <p:spPr>
          <a:xfrm>
            <a:off x="2381751" y="1383657"/>
            <a:ext cx="44949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6390" flipH="1">
            <a:off x="10990295" y="357466"/>
            <a:ext cx="1706670" cy="797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493042" y="296220"/>
            <a:ext cx="1706670" cy="78948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5400000">
            <a:off x="-213406" y="3235090"/>
            <a:ext cx="3492725" cy="25075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305585" y="3374824"/>
            <a:ext cx="248115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5400000">
            <a:off x="3347527" y="2840732"/>
            <a:ext cx="3390521" cy="33984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3330716" y="3123515"/>
            <a:ext cx="339052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Long-36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7793603" y="2261032"/>
            <a:ext cx="3402069" cy="44435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7494348" y="2863212"/>
            <a:ext cx="400402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5400000">
            <a:off x="11709028" y="2965598"/>
            <a:ext cx="3414287" cy="2970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33"/>
          <p:cNvSpPr txBox="1"/>
          <p:nvPr/>
        </p:nvSpPr>
        <p:spPr>
          <a:xfrm>
            <a:off x="12047198" y="2760045"/>
            <a:ext cx="260675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XVI: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ctr" defTabSz="1371600"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4" name="Rounded Rectangle 23"/>
          <p:cNvSpPr/>
          <p:nvPr/>
        </p:nvSpPr>
        <p:spPr>
          <a:xfrm rot="5400000">
            <a:off x="9187275" y="4488068"/>
            <a:ext cx="1014654" cy="49421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33"/>
          <p:cNvSpPr txBox="1"/>
          <p:nvPr/>
        </p:nvSpPr>
        <p:spPr>
          <a:xfrm>
            <a:off x="7494348" y="6719256"/>
            <a:ext cx="44949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158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</a:p>
        </p:txBody>
      </p:sp>
      <p:sp>
        <p:nvSpPr>
          <p:cNvPr id="26" name="Rounded Rectangle 25"/>
          <p:cNvSpPr/>
          <p:nvPr/>
        </p:nvSpPr>
        <p:spPr>
          <a:xfrm rot="5400000">
            <a:off x="5555825" y="6736587"/>
            <a:ext cx="2068283" cy="43405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 rot="5400000">
            <a:off x="10613575" y="6184871"/>
            <a:ext cx="2068283" cy="53557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19667" y="8239508"/>
            <a:ext cx="4372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27383" y="7962507"/>
            <a:ext cx="5240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An…</a:t>
            </a:r>
            <a:endParaRPr lang="en-US" sz="48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6390" flipH="1">
            <a:off x="12215721" y="6753170"/>
            <a:ext cx="1706670" cy="7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416751" y="6688572"/>
            <a:ext cx="1706670" cy="789483"/>
          </a:xfrm>
          <a:prstGeom prst="rect">
            <a:avLst/>
          </a:prstGeom>
        </p:spPr>
      </p:pic>
      <p:sp>
        <p:nvSpPr>
          <p:cNvPr id="38" name="Right Brace 37"/>
          <p:cNvSpPr/>
          <p:nvPr/>
        </p:nvSpPr>
        <p:spPr>
          <a:xfrm rot="16200000">
            <a:off x="3686086" y="514487"/>
            <a:ext cx="410018" cy="4124579"/>
          </a:xfrm>
          <a:prstGeom prst="rightBrace">
            <a:avLst/>
          </a:prstGeom>
          <a:ln w="28575">
            <a:solidFill>
              <a:srgbClr val="059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Right Brace 38"/>
          <p:cNvSpPr/>
          <p:nvPr/>
        </p:nvSpPr>
        <p:spPr>
          <a:xfrm rot="16200000">
            <a:off x="12925421" y="-931899"/>
            <a:ext cx="427274" cy="6988628"/>
          </a:xfrm>
          <a:prstGeom prst="rightBrace">
            <a:avLst/>
          </a:prstGeom>
          <a:ln w="28575">
            <a:solidFill>
              <a:srgbClr val="059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ounded Rectangle 39"/>
          <p:cNvSpPr/>
          <p:nvPr/>
        </p:nvSpPr>
        <p:spPr>
          <a:xfrm rot="5400000">
            <a:off x="14894197" y="2941306"/>
            <a:ext cx="3414287" cy="29708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extBox 33"/>
          <p:cNvSpPr txBox="1"/>
          <p:nvPr/>
        </p:nvSpPr>
        <p:spPr>
          <a:xfrm>
            <a:off x="15202781" y="2823561"/>
            <a:ext cx="27863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0" y="6576964"/>
            <a:ext cx="3922010" cy="3546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3155" y="6451798"/>
            <a:ext cx="3606000" cy="34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6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5" grpId="0"/>
      <p:bldP spid="17" grpId="0"/>
      <p:bldP spid="19" grpId="0"/>
      <p:bldP spid="25" grpId="0"/>
      <p:bldP spid="28" grpId="0"/>
      <p:bldP spid="29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006600">
            <a:off x="-605434" y="2486228"/>
            <a:ext cx="5182578" cy="1865728"/>
          </a:xfrm>
          <a:custGeom>
            <a:avLst/>
            <a:gdLst/>
            <a:ahLst/>
            <a:cxnLst/>
            <a:rect l="l" t="t" r="r" b="b"/>
            <a:pathLst>
              <a:path w="5182578" h="1865728">
                <a:moveTo>
                  <a:pt x="0" y="0"/>
                </a:moveTo>
                <a:lnTo>
                  <a:pt x="5182577" y="0"/>
                </a:lnTo>
                <a:lnTo>
                  <a:pt x="5182577" y="1865728"/>
                </a:lnTo>
                <a:lnTo>
                  <a:pt x="0" y="1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006600">
            <a:off x="13776252" y="6019371"/>
            <a:ext cx="5182578" cy="1865728"/>
          </a:xfrm>
          <a:custGeom>
            <a:avLst/>
            <a:gdLst/>
            <a:ahLst/>
            <a:cxnLst/>
            <a:rect l="l" t="t" r="r" b="b"/>
            <a:pathLst>
              <a:path w="5182578" h="1865728">
                <a:moveTo>
                  <a:pt x="0" y="0"/>
                </a:moveTo>
                <a:lnTo>
                  <a:pt x="5182577" y="0"/>
                </a:lnTo>
                <a:lnTo>
                  <a:pt x="5182577" y="1865728"/>
                </a:lnTo>
                <a:lnTo>
                  <a:pt x="0" y="1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312988">
            <a:off x="5160522" y="-1984161"/>
            <a:ext cx="7667504" cy="14557148"/>
          </a:xfrm>
          <a:custGeom>
            <a:avLst/>
            <a:gdLst/>
            <a:ahLst/>
            <a:cxnLst/>
            <a:rect l="l" t="t" r="r" b="b"/>
            <a:pathLst>
              <a:path w="7667504" h="14557148">
                <a:moveTo>
                  <a:pt x="0" y="0"/>
                </a:moveTo>
                <a:lnTo>
                  <a:pt x="7667504" y="0"/>
                </a:lnTo>
                <a:lnTo>
                  <a:pt x="7667504" y="14557148"/>
                </a:lnTo>
                <a:lnTo>
                  <a:pt x="0" y="1455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87" r="-27556" b="-69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41824" y="3683078"/>
            <a:ext cx="12404352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4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LUYỆN TẬP</a:t>
            </a:r>
            <a:endParaRPr kumimoji="0" lang="en-US" sz="174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6" name="Freeform 6"/>
          <p:cNvSpPr/>
          <p:nvPr/>
        </p:nvSpPr>
        <p:spPr>
          <a:xfrm rot="-922966">
            <a:off x="15071044" y="404573"/>
            <a:ext cx="2227962" cy="4678135"/>
          </a:xfrm>
          <a:custGeom>
            <a:avLst/>
            <a:gdLst/>
            <a:ahLst/>
            <a:cxnLst/>
            <a:rect l="l" t="t" r="r" b="b"/>
            <a:pathLst>
              <a:path w="2227962" h="4678135">
                <a:moveTo>
                  <a:pt x="0" y="0"/>
                </a:moveTo>
                <a:lnTo>
                  <a:pt x="2227962" y="0"/>
                </a:lnTo>
                <a:lnTo>
                  <a:pt x="2227962" y="4678135"/>
                </a:lnTo>
                <a:lnTo>
                  <a:pt x="0" y="4678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V="1">
            <a:off x="395643" y="6350078"/>
            <a:ext cx="3180423" cy="3283017"/>
          </a:xfrm>
          <a:custGeom>
            <a:avLst/>
            <a:gdLst/>
            <a:ahLst/>
            <a:cxnLst/>
            <a:rect l="l" t="t" r="r" b="b"/>
            <a:pathLst>
              <a:path w="3180423" h="3283017">
                <a:moveTo>
                  <a:pt x="0" y="3283017"/>
                </a:moveTo>
                <a:lnTo>
                  <a:pt x="3180423" y="3283017"/>
                </a:lnTo>
                <a:lnTo>
                  <a:pt x="3180423" y="0"/>
                </a:lnTo>
                <a:lnTo>
                  <a:pt x="0" y="0"/>
                </a:lnTo>
                <a:lnTo>
                  <a:pt x="0" y="328301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882429">
            <a:off x="1044180" y="1635265"/>
            <a:ext cx="3320480" cy="991993"/>
          </a:xfrm>
          <a:custGeom>
            <a:avLst/>
            <a:gdLst/>
            <a:ahLst/>
            <a:cxnLst/>
            <a:rect l="l" t="t" r="r" b="b"/>
            <a:pathLst>
              <a:path w="3320480" h="991993">
                <a:moveTo>
                  <a:pt x="0" y="0"/>
                </a:moveTo>
                <a:lnTo>
                  <a:pt x="3320480" y="0"/>
                </a:lnTo>
                <a:lnTo>
                  <a:pt x="3320480" y="991994"/>
                </a:lnTo>
                <a:lnTo>
                  <a:pt x="0" y="991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882429">
            <a:off x="13923340" y="7849268"/>
            <a:ext cx="3320480" cy="991993"/>
          </a:xfrm>
          <a:custGeom>
            <a:avLst/>
            <a:gdLst/>
            <a:ahLst/>
            <a:cxnLst/>
            <a:rect l="l" t="t" r="r" b="b"/>
            <a:pathLst>
              <a:path w="3320480" h="991993">
                <a:moveTo>
                  <a:pt x="0" y="0"/>
                </a:moveTo>
                <a:lnTo>
                  <a:pt x="3320480" y="0"/>
                </a:lnTo>
                <a:lnTo>
                  <a:pt x="3320480" y="991994"/>
                </a:lnTo>
                <a:lnTo>
                  <a:pt x="0" y="991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9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7786" y="6097462"/>
            <a:ext cx="350548" cy="3505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3434" y="3586133"/>
            <a:ext cx="15841131" cy="555536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60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cs typeface="Arial"/>
                <a:sym typeface="Arial"/>
              </a:rPr>
              <a:t>ĐƯỜNG LÊN ĐỈNH</a:t>
            </a:r>
          </a:p>
          <a:p>
            <a:pPr algn="ctr" defTabSz="1371600">
              <a:defRPr/>
            </a:pPr>
            <a:r>
              <a:rPr lang="en-US" sz="19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cs typeface="Arial"/>
                <a:sym typeface="Arial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81" y="0"/>
            <a:ext cx="4773178" cy="3586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424098"/>
            <a:ext cx="13026250" cy="503065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1:</a:t>
            </a:r>
            <a:r>
              <a:rPr lang="vi-VN" sz="4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48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 nào sau đây </a:t>
            </a:r>
            <a:r>
              <a:rPr lang="vi-VN" sz="4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48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phải là biện pháp của nhà nước phong kiến Đại Việt nhằm thúc đẩy sự phát triển của sản xuất nông nghiệp</a:t>
            </a:r>
            <a:r>
              <a:rPr lang="vi-VN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Khuyến khích nhân dân tổ chức khai hoang.</a:t>
            </a:r>
          </a:p>
          <a:p>
            <a:pPr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Thành lập các cơ quan chuyên trách đê điều.</a:t>
            </a:r>
          </a:p>
          <a:p>
            <a:pPr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Quy định bảo vệ sức kéo trong nông nghiệp.</a:t>
            </a:r>
          </a:p>
          <a:p>
            <a:pPr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Thành lập các quan xưởng lớn ở kinh đô.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947199"/>
            <a:ext cx="581686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583476" y="414070"/>
            <a:ext cx="373620" cy="50306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1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1" y="5880892"/>
            <a:ext cx="11508658" cy="3982012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72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D. Thành lập các quan xưởng lớn ở kinh đô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àu xanh lá cây tự nhiên Mùa xuân hoặc mùa hè Nền thiên nhiên trừu tượng - 19911835">
            <a:extLst>
              <a:ext uri="{FF2B5EF4-FFF2-40B4-BE49-F238E27FC236}">
                <a16:creationId xmlns:a16="http://schemas.microsoft.com/office/drawing/2014/main" id="{684C4295-17B7-09AC-1D2C-5BFD8970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5BF2AB-F94B-903A-01C1-23A7AFEE4E86}"/>
              </a:ext>
            </a:extLst>
          </p:cNvPr>
          <p:cNvSpPr/>
          <p:nvPr/>
        </p:nvSpPr>
        <p:spPr>
          <a:xfrm>
            <a:off x="3905080" y="3630234"/>
            <a:ext cx="10477868" cy="221599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3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479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257159"/>
            <a:ext cx="13026250" cy="562371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2: Nghề thủ công truyền thống nổi bật của cư dân Đại Việt</a:t>
            </a:r>
          </a:p>
          <a:p>
            <a:pPr defTabSz="137160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Làm vũ khí, đúc đồng, thuộc da.</a:t>
            </a:r>
          </a:p>
          <a:p>
            <a:pPr defTabSz="137160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B. Làm thủy tinh, đồ trang sức, vàng bạc.</a:t>
            </a:r>
          </a:p>
          <a:p>
            <a:pPr defTabSz="137160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Làm gốm, chế thực phẩm, đúc đồng.</a:t>
            </a:r>
          </a:p>
          <a:p>
            <a:pPr defTabSz="137160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Đúc đồng, rèn sắt, làm gốm, dệt.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100242"/>
            <a:ext cx="581686" cy="5533872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396666" y="100242"/>
            <a:ext cx="324808" cy="578063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0"/>
            <a:ext cx="683922" cy="5533864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086627" y="6071752"/>
            <a:ext cx="11508658" cy="3982012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6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D. Đúc đồng, rèn sắt, làm gốm, dệt.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358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424097"/>
            <a:ext cx="13026250" cy="583721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3: Các vua Thời Tiền Lê, Lý hằng năm tổ chức lễ tịch điền nhằm mục đích gì?</a:t>
            </a:r>
          </a:p>
          <a:p>
            <a:pPr marL="914400" indent="-914400" defTabSz="1371600">
              <a:buFont typeface="Arial"/>
              <a:buAutoNum type="alphaUcPeriod"/>
              <a:defRPr/>
            </a:pPr>
            <a:r>
              <a:rPr lang="vi-VN" sz="4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Khuyến khích sản xuất nông nghiệp.</a:t>
            </a:r>
          </a:p>
          <a:p>
            <a:pPr defTabSz="1371600">
              <a:defRPr/>
            </a:pPr>
            <a:r>
              <a:rPr lang="vi-VN" sz="4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Khuyến khích khai khẩn đất hoang.</a:t>
            </a:r>
          </a:p>
          <a:p>
            <a:pPr defTabSz="1371600">
              <a:defRPr/>
            </a:pPr>
            <a:r>
              <a:rPr lang="vi-VN" sz="4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Khuyến khích bảo vệ, tôn tạo để điều.</a:t>
            </a:r>
          </a:p>
          <a:p>
            <a:pPr defTabSz="1371600">
              <a:defRPr/>
            </a:pPr>
            <a:r>
              <a:rPr lang="vi-VN" sz="4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Khuyến khích sản xuất nông lâm nghiệp.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267178"/>
            <a:ext cx="581686" cy="5966356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583476" y="414070"/>
            <a:ext cx="373620" cy="581946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1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086627" y="6233534"/>
            <a:ext cx="11508658" cy="3982012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64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A. Khuyến khích sản xuất nông nghiệp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25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424098"/>
            <a:ext cx="13026250" cy="503065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4: Đê “quai vạc” được hình thành bắt đầu từ triều đại nào trong nền văn minh Đại Việt?</a:t>
            </a:r>
          </a:p>
          <a:p>
            <a:pPr algn="just"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Triều Lý.</a:t>
            </a:r>
          </a:p>
          <a:p>
            <a:pPr algn="just"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Triều Trần.</a:t>
            </a:r>
          </a:p>
          <a:p>
            <a:pPr algn="just"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 Triều Hồ.</a:t>
            </a:r>
          </a:p>
          <a:p>
            <a:pPr algn="just" defTabSz="1371600">
              <a:defRPr/>
            </a:pPr>
            <a:r>
              <a:rPr lang="vi-VN" sz="4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Triều Lê sơ.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947199"/>
            <a:ext cx="581686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583476" y="414070"/>
            <a:ext cx="373620" cy="50306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1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1" y="5880892"/>
            <a:ext cx="11508658" cy="3982012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defRPr/>
              </a:pPr>
              <a:r>
                <a:rPr lang="vi-VN" sz="56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B. Triều Trần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hangingPunct="0">
              <a:defRPr/>
            </a:pPr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64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C6ACF-7792-80C6-65C2-2D5F293F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391FDCB-0002-24BC-6EA6-7236FE682803}"/>
              </a:ext>
            </a:extLst>
          </p:cNvPr>
          <p:cNvSpPr/>
          <p:nvPr/>
        </p:nvSpPr>
        <p:spPr>
          <a:xfrm>
            <a:off x="4616293" y="257159"/>
            <a:ext cx="13026250" cy="562371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hỏi 5: </a:t>
            </a:r>
            <a:r>
              <a:rPr lang="vi-VN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câu thơ dưới đây nói về sự thịnh vượng của nền nông nghiệp Đại Việt dưới triều đại nào?</a:t>
            </a:r>
            <a:endParaRPr lang="en-US" sz="3600" kern="100" dirty="0">
              <a:solidFill>
                <a:srgbClr val="FFFF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“Đời vua Thái tổ, Thái tông.</a:t>
            </a:r>
            <a:endParaRPr lang="en-US" sz="3600" kern="100" dirty="0">
              <a:solidFill>
                <a:srgbClr val="FFFF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Thóc lúa đầy đồng trâu chẳng buồn ăn”.</a:t>
            </a:r>
            <a:endParaRPr lang="en-US" sz="3600" kern="100" dirty="0">
              <a:solidFill>
                <a:srgbClr val="FFFF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Triều Lý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Triều Trần.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Triều Hồ.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Triều Lê sơ.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3EB1143-89C9-9BB4-6F31-8944BB14ADF4}"/>
              </a:ext>
            </a:extLst>
          </p:cNvPr>
          <p:cNvGrpSpPr/>
          <p:nvPr/>
        </p:nvGrpSpPr>
        <p:grpSpPr>
          <a:xfrm>
            <a:off x="4229967" y="100242"/>
            <a:ext cx="581686" cy="5533872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E9B75C-E8C2-07EA-BFA8-30330682FC5F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B97619D-32A9-B967-D594-ED36CF15F967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F673741-EAAC-CA7F-0549-214DAC44C78F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E579FA2-22EC-1D9B-063B-182A519B9C2D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1079F9EF-F882-D96D-6F77-14621D2C88E5}"/>
              </a:ext>
            </a:extLst>
          </p:cNvPr>
          <p:cNvSpPr/>
          <p:nvPr/>
        </p:nvSpPr>
        <p:spPr>
          <a:xfrm flipH="1">
            <a:off x="17396666" y="100242"/>
            <a:ext cx="324808" cy="578063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B33DC-39F5-77E9-462C-61423E539703}"/>
              </a:ext>
            </a:extLst>
          </p:cNvPr>
          <p:cNvGrpSpPr/>
          <p:nvPr/>
        </p:nvGrpSpPr>
        <p:grpSpPr>
          <a:xfrm>
            <a:off x="2875521" y="2062460"/>
            <a:ext cx="683922" cy="5533864"/>
            <a:chOff x="393013" y="1032069"/>
            <a:chExt cx="455948" cy="32551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F6852-E02B-885D-3197-78AFCA75997A}"/>
                </a:ext>
              </a:extLst>
            </p:cNvPr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A30E00-485A-4457-F6B5-355EBFD58669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27560FB-C746-2B7F-EBDC-B9569F9E3EF6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FB0ADFE-42F1-3B79-DFC5-81865F6B167B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DFA59C-3531-A481-5915-F380C837E935}"/>
              </a:ext>
            </a:extLst>
          </p:cNvPr>
          <p:cNvGrpSpPr/>
          <p:nvPr/>
        </p:nvGrpSpPr>
        <p:grpSpPr>
          <a:xfrm>
            <a:off x="3086627" y="6071752"/>
            <a:ext cx="11508658" cy="3982012"/>
            <a:chOff x="560434" y="3549113"/>
            <a:chExt cx="7672438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F8C71A3-4942-2582-5F34-8837B01FFB8A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027B52DE-617E-5E45-5829-A404912DE8B5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DE0AA4A-8816-F336-E8A9-20157AAC086E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1ACCA4-AE66-21D6-8BB0-09E90FEC5B59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154C6D5-C78C-3E72-440E-5A536992BB52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076E21D-8765-1826-42A9-4BF1F8EF795F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E00B2608-A699-3C01-D535-AC011442D8D1}"/>
                </a:ext>
              </a:extLst>
            </p:cNvPr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D. Triều Lê sơ.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F669EF-8CED-6B5E-1D80-AD91F8066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B4B40D-A618-9460-144B-21EEE889AE02}"/>
              </a:ext>
            </a:extLst>
          </p:cNvPr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5BF8DB7-3118-1377-7D03-06456F1D81E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9685328-BC17-98E9-C08E-8C54E9130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683BB3F-4D99-B7EF-2280-A49738C6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AD7BBD-7258-3973-C61B-0B110A1651F5}"/>
                </a:ext>
              </a:extLst>
            </p:cNvPr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  <a:endPara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115" descr="ALRMCLOK">
            <a:extLst>
              <a:ext uri="{FF2B5EF4-FFF2-40B4-BE49-F238E27FC236}">
                <a16:creationId xmlns:a16="http://schemas.microsoft.com/office/drawing/2014/main" id="{049B7F64-D5C1-B74E-370B-39D5F32C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>
            <a:extLst>
              <a:ext uri="{FF2B5EF4-FFF2-40B4-BE49-F238E27FC236}">
                <a16:creationId xmlns:a16="http://schemas.microsoft.com/office/drawing/2014/main" id="{84E475D1-0316-89A0-970D-8BFE58177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F94B7649-9F19-2EBC-E0F6-583063BBE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2F0363CD-F950-3201-F3AA-CE252BEB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8F68663-E430-12BC-0B6B-5A24F442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1FE3B6E1-4B4B-6275-190D-935B41F7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E08165C5-4400-39F0-D5BE-5D861A3AC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A9DC974F-4A87-4E2C-8A86-00112E80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5CB6DE52-373B-D125-FEF2-693F06DD4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D47FCB5C-854F-C893-74AC-6215DC24C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25700F4F-E70A-E1CB-1C26-8F8C9D9B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59" name="Oval 176">
            <a:extLst>
              <a:ext uri="{FF2B5EF4-FFF2-40B4-BE49-F238E27FC236}">
                <a16:creationId xmlns:a16="http://schemas.microsoft.com/office/drawing/2014/main" id="{2B3E8879-2A5F-6C98-0948-66B8A2666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972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C6208-A768-E4BD-9AA1-987220E7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703A1B2-5BF8-6433-1D43-2A064E7E1317}"/>
              </a:ext>
            </a:extLst>
          </p:cNvPr>
          <p:cNvSpPr/>
          <p:nvPr/>
        </p:nvSpPr>
        <p:spPr>
          <a:xfrm>
            <a:off x="4616293" y="424097"/>
            <a:ext cx="13026250" cy="583721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15000"/>
              </a:lnSpc>
              <a:spcAft>
                <a:spcPts val="800"/>
              </a:spcAft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hỏi 6: </a:t>
            </a:r>
            <a:r>
              <a:rPr lang="vi-VN" sz="4800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thủ công truyền thống nào sau đây được cư dân Đại Việt kế thừa và phát triển từ nền văn minh Văn Lang – Âu Lạc</a:t>
            </a: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914400" marR="0" lvl="0" indent="-9144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UcPeriod"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Đúc đồng.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Làm giấy.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Sơn mài.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Làm đường.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9A86D7-6D0E-D129-A127-E34B8739489B}"/>
              </a:ext>
            </a:extLst>
          </p:cNvPr>
          <p:cNvGrpSpPr/>
          <p:nvPr/>
        </p:nvGrpSpPr>
        <p:grpSpPr>
          <a:xfrm>
            <a:off x="4229967" y="267178"/>
            <a:ext cx="581686" cy="5966356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A68A2A6-782D-BDA9-B706-F88FC4694ED1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0790A27-10B2-8D60-7D08-C37468175F4C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852F027-1C98-917C-78F3-098DB39E13D9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DEF01AF5-49B0-9D60-11BB-1644CB986F8B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B2326D56-7FEF-F184-D04C-9687C62A7F82}"/>
              </a:ext>
            </a:extLst>
          </p:cNvPr>
          <p:cNvSpPr/>
          <p:nvPr/>
        </p:nvSpPr>
        <p:spPr>
          <a:xfrm flipH="1">
            <a:off x="17583476" y="414070"/>
            <a:ext cx="373620" cy="581946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F651CF-5AB5-0B01-8DD1-5D4765EB043C}"/>
              </a:ext>
            </a:extLst>
          </p:cNvPr>
          <p:cNvGrpSpPr/>
          <p:nvPr/>
        </p:nvGrpSpPr>
        <p:grpSpPr>
          <a:xfrm>
            <a:off x="2875521" y="2062461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3D5C2B-58B3-D8F2-B338-A28350E2F898}"/>
                </a:ext>
              </a:extLst>
            </p:cNvPr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E3CBFB-7C4D-0D2A-5814-327D3DCD46A1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B12D213-C08B-5549-B26C-0DE44670027F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6A09EBA-4168-DB16-8A1A-730017E1AE2E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6D7C3F-BC6A-ABC6-2CC3-676EE2C5E01F}"/>
              </a:ext>
            </a:extLst>
          </p:cNvPr>
          <p:cNvGrpSpPr/>
          <p:nvPr/>
        </p:nvGrpSpPr>
        <p:grpSpPr>
          <a:xfrm>
            <a:off x="3086627" y="6233534"/>
            <a:ext cx="11508658" cy="3982012"/>
            <a:chOff x="560434" y="3549113"/>
            <a:chExt cx="7672438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495E53-BA72-BE99-13DF-1DB4EBA04B52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1FE610E-84AD-CE35-2FAE-31A9AAB1D3CA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9144BAC-A597-73EE-6F00-0446D20D7062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1D2059-BC5B-2406-7BCF-755A2A0D59D2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D5278E2-40B9-E774-C7F3-6F32801506BB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55C92B7-EA15-00F2-FD67-1D1B46D8EEDA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2DE30A91-1076-C589-1186-B12C80752533}"/>
                </a:ext>
              </a:extLst>
            </p:cNvPr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A. Đúc đồng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E782F3-EF0C-68B8-C9AC-475B55369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3E9BD7-4154-26B2-B24E-01FAC743DE88}"/>
              </a:ext>
            </a:extLst>
          </p:cNvPr>
          <p:cNvGrpSpPr/>
          <p:nvPr/>
        </p:nvGrpSpPr>
        <p:grpSpPr>
          <a:xfrm>
            <a:off x="2433264" y="456598"/>
            <a:ext cx="1623432" cy="1623432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705B9F-B541-3C25-776A-BCEAA7D6DD58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154B04-1078-01C5-7EFB-CCDEAF3E6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AC38FF5-7626-EB5C-0E9C-65077B69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C16472-8144-282A-E584-B8BECCC3654B}"/>
                </a:ext>
              </a:extLst>
            </p:cNvPr>
            <p:cNvSpPr txBox="1"/>
            <p:nvPr/>
          </p:nvSpPr>
          <p:spPr>
            <a:xfrm>
              <a:off x="384796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  <a:endPara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115" descr="ALRMCLOK">
            <a:extLst>
              <a:ext uri="{FF2B5EF4-FFF2-40B4-BE49-F238E27FC236}">
                <a16:creationId xmlns:a16="http://schemas.microsoft.com/office/drawing/2014/main" id="{0C77B290-A38D-C585-56FC-B12DCAA8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0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>
            <a:extLst>
              <a:ext uri="{FF2B5EF4-FFF2-40B4-BE49-F238E27FC236}">
                <a16:creationId xmlns:a16="http://schemas.microsoft.com/office/drawing/2014/main" id="{E8D3093A-DC82-6905-1B71-6DA274B69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086" y="378106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7E0A0796-D2DC-616D-6E2E-CD4EDE47D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34" y="373991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6DD160E5-1858-1167-6445-B348DE0BE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594" y="380131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304FE4C6-24BA-59D4-AE73-36BE9774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53EFA5A2-ACAB-E6A8-B799-D88FB36F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34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2ADFA1E0-0FC0-7DC0-3BBA-22343FEA0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7A4EA16-F83E-0AFD-D6D6-7AA87B56E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EA80D072-98F8-B3AF-146C-B45009B4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950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5E2BF993-57C8-8ACB-7262-1CBD5BDA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780" y="377212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8F2E1002-BD4E-92EF-A339-6863BF3D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59" name="Oval 176">
            <a:extLst>
              <a:ext uri="{FF2B5EF4-FFF2-40B4-BE49-F238E27FC236}">
                <a16:creationId xmlns:a16="http://schemas.microsoft.com/office/drawing/2014/main" id="{AD5441F0-F479-910A-4AD6-F1EA8069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973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8EF5-6F21-D726-50EA-A52664894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F4FA9-5CF7-9E89-4A4D-A87C86FE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04" y="-228600"/>
            <a:ext cx="19258359" cy="571500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CC790593-98F8-4CE5-6C3B-A7F2777C3565}"/>
              </a:ext>
            </a:extLst>
          </p:cNvPr>
          <p:cNvGrpSpPr/>
          <p:nvPr/>
        </p:nvGrpSpPr>
        <p:grpSpPr>
          <a:xfrm>
            <a:off x="-173117" y="8550129"/>
            <a:ext cx="18634233" cy="4708671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2317D29-D77F-2544-735B-737AEEF22B70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67FFB9C7-DC5F-A348-89C8-1CDA700F637E}"/>
              </a:ext>
            </a:extLst>
          </p:cNvPr>
          <p:cNvSpPr txBox="1"/>
          <p:nvPr/>
        </p:nvSpPr>
        <p:spPr>
          <a:xfrm>
            <a:off x="4724400" y="3102994"/>
            <a:ext cx="1033168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AF712-85FD-6BB3-43E5-720395364E3C}"/>
              </a:ext>
            </a:extLst>
          </p:cNvPr>
          <p:cNvSpPr/>
          <p:nvPr/>
        </p:nvSpPr>
        <p:spPr>
          <a:xfrm>
            <a:off x="838200" y="4533900"/>
            <a:ext cx="1516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sưu tầm và giới thiệu với cô và các bạn một trong những thành tựu về chính trị, kinh tế của nền văn minh Đại Việt.</a:t>
            </a:r>
          </a:p>
        </p:txBody>
      </p:sp>
    </p:spTree>
    <p:extLst>
      <p:ext uri="{BB962C8B-B14F-4D97-AF65-F5344CB8AC3E}">
        <p14:creationId xmlns:p14="http://schemas.microsoft.com/office/powerpoint/2010/main" val="260203500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B4A2A-7E36-4E09-B8C6-074CDBB5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04" y="-228600"/>
            <a:ext cx="19258359" cy="571500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8EF4173F-CC3A-4818-861B-A0641A6E823C}"/>
              </a:ext>
            </a:extLst>
          </p:cNvPr>
          <p:cNvGrpSpPr/>
          <p:nvPr/>
        </p:nvGrpSpPr>
        <p:grpSpPr>
          <a:xfrm>
            <a:off x="-173117" y="8550129"/>
            <a:ext cx="18634233" cy="4708671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2CD14771-4A54-48EC-BDA7-FE5C63CDF2E4}"/>
              </a:ext>
            </a:extLst>
          </p:cNvPr>
          <p:cNvSpPr txBox="1"/>
          <p:nvPr/>
        </p:nvSpPr>
        <p:spPr>
          <a:xfrm>
            <a:off x="2590800" y="2244947"/>
            <a:ext cx="1033168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7200"/>
              </a:lnSpc>
              <a:spcBef>
                <a:spcPct val="0"/>
              </a:spcBef>
            </a:pPr>
            <a:r>
              <a:rPr lang="en-US" sz="7200" b="1" spc="35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599D2A1-1898-444C-BD6B-03767344F996}"/>
              </a:ext>
            </a:extLst>
          </p:cNvPr>
          <p:cNvSpPr txBox="1"/>
          <p:nvPr/>
        </p:nvSpPr>
        <p:spPr>
          <a:xfrm>
            <a:off x="2209800" y="3314700"/>
            <a:ext cx="15392594" cy="5407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sưu tầm cần đảm bảo các ý sau:</a:t>
            </a:r>
          </a:p>
          <a:p>
            <a:pPr marL="685800" indent="-685800" defTabSz="1371600">
              <a:lnSpc>
                <a:spcPct val="150000"/>
              </a:lnSpc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thành tựu:….</a:t>
            </a:r>
          </a:p>
          <a:p>
            <a:pPr marL="685800" indent="-685800" defTabSz="1371600">
              <a:lnSpc>
                <a:spcPct val="150000"/>
              </a:lnSpc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gian:….</a:t>
            </a:r>
          </a:p>
          <a:p>
            <a:pPr marL="685800" indent="-685800" defTabSz="1371600">
              <a:lnSpc>
                <a:spcPct val="150000"/>
              </a:lnSpc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thành tựu đối với văn minh Đại Việt và ngày nay:….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89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2634308" y="6998419"/>
            <a:ext cx="5653692" cy="3575960"/>
          </a:xfrm>
          <a:custGeom>
            <a:avLst/>
            <a:gdLst/>
            <a:ahLst/>
            <a:cxnLst/>
            <a:rect l="l" t="t" r="r" b="b"/>
            <a:pathLst>
              <a:path w="5653692" h="3575960">
                <a:moveTo>
                  <a:pt x="0" y="3575960"/>
                </a:moveTo>
                <a:lnTo>
                  <a:pt x="5653692" y="3575960"/>
                </a:lnTo>
                <a:lnTo>
                  <a:pt x="5653692" y="0"/>
                </a:lnTo>
                <a:lnTo>
                  <a:pt x="0" y="0"/>
                </a:lnTo>
                <a:lnTo>
                  <a:pt x="0" y="35759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31213" y="145123"/>
            <a:ext cx="2649411" cy="2887641"/>
          </a:xfrm>
          <a:custGeom>
            <a:avLst/>
            <a:gdLst/>
            <a:ahLst/>
            <a:cxnLst/>
            <a:rect l="l" t="t" r="r" b="b"/>
            <a:pathLst>
              <a:path w="2649411" h="2887641">
                <a:moveTo>
                  <a:pt x="0" y="0"/>
                </a:moveTo>
                <a:lnTo>
                  <a:pt x="2649411" y="0"/>
                </a:lnTo>
                <a:lnTo>
                  <a:pt x="2649411" y="2887641"/>
                </a:lnTo>
                <a:lnTo>
                  <a:pt x="0" y="2887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482610" y="0"/>
            <a:ext cx="5653692" cy="3575960"/>
          </a:xfrm>
          <a:custGeom>
            <a:avLst/>
            <a:gdLst/>
            <a:ahLst/>
            <a:cxnLst/>
            <a:rect l="l" t="t" r="r" b="b"/>
            <a:pathLst>
              <a:path w="5653692" h="3575960">
                <a:moveTo>
                  <a:pt x="5653692" y="0"/>
                </a:moveTo>
                <a:lnTo>
                  <a:pt x="0" y="0"/>
                </a:lnTo>
                <a:lnTo>
                  <a:pt x="0" y="3575960"/>
                </a:lnTo>
                <a:lnTo>
                  <a:pt x="5653692" y="3575960"/>
                </a:lnTo>
                <a:lnTo>
                  <a:pt x="56536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932395" y="8103482"/>
            <a:ext cx="1355605" cy="2010981"/>
          </a:xfrm>
          <a:custGeom>
            <a:avLst/>
            <a:gdLst/>
            <a:ahLst/>
            <a:cxnLst/>
            <a:rect l="l" t="t" r="r" b="b"/>
            <a:pathLst>
              <a:path w="1355605" h="2010981">
                <a:moveTo>
                  <a:pt x="0" y="0"/>
                </a:moveTo>
                <a:lnTo>
                  <a:pt x="1355605" y="0"/>
                </a:lnTo>
                <a:lnTo>
                  <a:pt x="1355605" y="2010981"/>
                </a:lnTo>
                <a:lnTo>
                  <a:pt x="0" y="201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6753" y="662586"/>
            <a:ext cx="768921" cy="759135"/>
          </a:xfrm>
          <a:custGeom>
            <a:avLst/>
            <a:gdLst/>
            <a:ahLst/>
            <a:cxnLst/>
            <a:rect l="l" t="t" r="r" b="b"/>
            <a:pathLst>
              <a:path w="768921" h="759135">
                <a:moveTo>
                  <a:pt x="0" y="0"/>
                </a:moveTo>
                <a:lnTo>
                  <a:pt x="768921" y="0"/>
                </a:lnTo>
                <a:lnTo>
                  <a:pt x="768921" y="759135"/>
                </a:lnTo>
                <a:lnTo>
                  <a:pt x="0" y="759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1213" y="5143500"/>
            <a:ext cx="2526405" cy="2156919"/>
          </a:xfrm>
          <a:custGeom>
            <a:avLst/>
            <a:gdLst/>
            <a:ahLst/>
            <a:cxnLst/>
            <a:rect l="l" t="t" r="r" b="b"/>
            <a:pathLst>
              <a:path w="2526405" h="2156919">
                <a:moveTo>
                  <a:pt x="0" y="0"/>
                </a:moveTo>
                <a:lnTo>
                  <a:pt x="2526406" y="0"/>
                </a:lnTo>
                <a:lnTo>
                  <a:pt x="2526406" y="2156919"/>
                </a:lnTo>
                <a:lnTo>
                  <a:pt x="0" y="2156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72046" y="145123"/>
            <a:ext cx="10459167" cy="10287000"/>
          </a:xfrm>
          <a:custGeom>
            <a:avLst/>
            <a:gdLst/>
            <a:ahLst/>
            <a:cxnLst/>
            <a:rect l="l" t="t" r="r" b="b"/>
            <a:pathLst>
              <a:path w="10459167" h="10287000">
                <a:moveTo>
                  <a:pt x="0" y="0"/>
                </a:moveTo>
                <a:lnTo>
                  <a:pt x="10459167" y="0"/>
                </a:lnTo>
                <a:lnTo>
                  <a:pt x="104591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0" y="557811"/>
            <a:ext cx="8042335" cy="203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6"/>
              </a:lnSpc>
            </a:pPr>
            <a:r>
              <a:rPr lang="en-US" sz="5890">
                <a:solidFill>
                  <a:srgbClr val="7A50CC"/>
                </a:solidFill>
                <a:latin typeface="Sigmar One"/>
                <a:ea typeface="Sigmar One"/>
                <a:cs typeface="Sigmar One"/>
                <a:sym typeface="Sigmar One"/>
              </a:rPr>
              <a:t>    ĐÔI MẮT</a:t>
            </a:r>
          </a:p>
          <a:p>
            <a:pPr algn="l">
              <a:lnSpc>
                <a:spcPts val="8246"/>
              </a:lnSpc>
            </a:pPr>
            <a:r>
              <a:rPr lang="en-US" sz="5890">
                <a:solidFill>
                  <a:srgbClr val="7A50CC"/>
                </a:solidFill>
                <a:latin typeface="Sigmar One"/>
                <a:ea typeface="Sigmar One"/>
                <a:cs typeface="Sigmar One"/>
                <a:sym typeface="Sigmar One"/>
              </a:rPr>
              <a:t>  TINH ANH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940" y="3706105"/>
            <a:ext cx="5205639" cy="439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từ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khóa</a:t>
            </a:r>
            <a:endParaRPr lang="en-US" sz="4999" dirty="0">
              <a:solidFill>
                <a:srgbClr val="000000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liên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quan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đến</a:t>
            </a:r>
            <a:endParaRPr lang="en-US" sz="4999" dirty="0">
              <a:solidFill>
                <a:srgbClr val="000000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thành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tựu</a:t>
            </a:r>
            <a:endParaRPr lang="en-US" sz="4999" dirty="0">
              <a:solidFill>
                <a:srgbClr val="000000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của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văn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minh</a:t>
            </a:r>
            <a:endParaRPr lang="en-US" sz="4999" dirty="0">
              <a:solidFill>
                <a:srgbClr val="000000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Đại</a:t>
            </a:r>
            <a:r>
              <a:rPr lang="en-US" sz="4999" dirty="0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 Việt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3074" y="1210441"/>
            <a:ext cx="2244755" cy="2356698"/>
          </a:xfrm>
          <a:custGeom>
            <a:avLst/>
            <a:gdLst/>
            <a:ahLst/>
            <a:cxnLst/>
            <a:rect l="l" t="t" r="r" b="b"/>
            <a:pathLst>
              <a:path w="2244755" h="2356698">
                <a:moveTo>
                  <a:pt x="0" y="0"/>
                </a:moveTo>
                <a:lnTo>
                  <a:pt x="2244754" y="0"/>
                </a:lnTo>
                <a:lnTo>
                  <a:pt x="2244754" y="2356698"/>
                </a:lnTo>
                <a:lnTo>
                  <a:pt x="0" y="235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52960" y="6172200"/>
            <a:ext cx="1579055" cy="4114800"/>
          </a:xfrm>
          <a:custGeom>
            <a:avLst/>
            <a:gdLst/>
            <a:ahLst/>
            <a:cxnLst/>
            <a:rect l="l" t="t" r="r" b="b"/>
            <a:pathLst>
              <a:path w="1579055" h="4114800">
                <a:moveTo>
                  <a:pt x="0" y="0"/>
                </a:moveTo>
                <a:lnTo>
                  <a:pt x="1579054" y="0"/>
                </a:lnTo>
                <a:lnTo>
                  <a:pt x="1579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134" y="7863729"/>
            <a:ext cx="2540782" cy="2423271"/>
          </a:xfrm>
          <a:custGeom>
            <a:avLst/>
            <a:gdLst/>
            <a:ahLst/>
            <a:cxnLst/>
            <a:rect l="l" t="t" r="r" b="b"/>
            <a:pathLst>
              <a:path w="2540782" h="2423271">
                <a:moveTo>
                  <a:pt x="0" y="0"/>
                </a:moveTo>
                <a:lnTo>
                  <a:pt x="2540782" y="0"/>
                </a:lnTo>
                <a:lnTo>
                  <a:pt x="2540782" y="2423271"/>
                </a:lnTo>
                <a:lnTo>
                  <a:pt x="0" y="2423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5821" y="99463"/>
            <a:ext cx="2685630" cy="2605061"/>
          </a:xfrm>
          <a:custGeom>
            <a:avLst/>
            <a:gdLst/>
            <a:ahLst/>
            <a:cxnLst/>
            <a:rect l="l" t="t" r="r" b="b"/>
            <a:pathLst>
              <a:path w="2685630" h="2605061">
                <a:moveTo>
                  <a:pt x="0" y="0"/>
                </a:moveTo>
                <a:lnTo>
                  <a:pt x="2685630" y="0"/>
                </a:lnTo>
                <a:lnTo>
                  <a:pt x="2685630" y="2605061"/>
                </a:lnTo>
                <a:lnTo>
                  <a:pt x="0" y="2605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134" y="3226726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52264" y="99463"/>
            <a:ext cx="10358040" cy="10187537"/>
          </a:xfrm>
          <a:custGeom>
            <a:avLst/>
            <a:gdLst/>
            <a:ahLst/>
            <a:cxnLst/>
            <a:rect l="l" t="t" r="r" b="b"/>
            <a:pathLst>
              <a:path w="10358040" h="10187537">
                <a:moveTo>
                  <a:pt x="0" y="0"/>
                </a:moveTo>
                <a:lnTo>
                  <a:pt x="10358040" y="0"/>
                </a:lnTo>
                <a:lnTo>
                  <a:pt x="10358040" y="10187537"/>
                </a:lnTo>
                <a:lnTo>
                  <a:pt x="0" y="10187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3000" y="256640"/>
            <a:ext cx="1549831" cy="1028700"/>
          </a:xfrm>
          <a:custGeom>
            <a:avLst/>
            <a:gdLst/>
            <a:ahLst/>
            <a:cxnLst/>
            <a:rect l="l" t="t" r="r" b="b"/>
            <a:pathLst>
              <a:path w="1549831" h="1028700">
                <a:moveTo>
                  <a:pt x="0" y="0"/>
                </a:moveTo>
                <a:lnTo>
                  <a:pt x="1549831" y="0"/>
                </a:lnTo>
                <a:lnTo>
                  <a:pt x="1549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044027" y="1268837"/>
            <a:ext cx="8795010" cy="9114390"/>
            <a:chOff x="0" y="76200"/>
            <a:chExt cx="11726681" cy="12152520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10939383" cy="132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62"/>
                </a:lnSpc>
              </a:pPr>
              <a:r>
                <a:rPr lang="en-US" sz="7029" spc="281" dirty="0">
                  <a:solidFill>
                    <a:srgbClr val="000000"/>
                  </a:solidFill>
                  <a:latin typeface="Now Bold"/>
                  <a:ea typeface="Now Bold"/>
                  <a:cs typeface="Now Bold"/>
                  <a:sym typeface="Now Bold"/>
                </a:rPr>
                <a:t>    TỪ KHÓA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70092"/>
              <a:ext cx="8834278" cy="965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60"/>
                </a:lnSpc>
              </a:pPr>
              <a:endParaRPr dirty="0"/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HÌNH THƯ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QUÂN CHỦ CHUYÊN CHẾ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LUẬT HỒNG ĐỨC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BẢO VỆ PHỤ NỮ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HOÀNG VIỆT LUẬT LỆ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NÔNG NGHIỆP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THỦ CÔNG NGHIỆP</a:t>
              </a:r>
            </a:p>
            <a:p>
              <a:pPr marL="667761" lvl="1" indent="-333880" algn="l">
                <a:lnSpc>
                  <a:spcPts val="5660"/>
                </a:lnSpc>
                <a:buFont typeface="Arial"/>
                <a:buChar char="•"/>
              </a:pPr>
              <a:r>
                <a:rPr lang="en-US" sz="3092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Now"/>
                  <a:cs typeface="Times New Roman" panose="02020603050405020304" pitchFamily="18" charset="0"/>
                  <a:sym typeface="Now"/>
                </a:rPr>
                <a:t>THƯƠNG NGHIỆP</a:t>
              </a:r>
            </a:p>
            <a:p>
              <a:pPr algn="l">
                <a:lnSpc>
                  <a:spcPts val="5660"/>
                </a:lnSpc>
              </a:pPr>
              <a:endParaRPr lang="en-US" sz="3092" spc="61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56184" y="1705369"/>
              <a:ext cx="11670497" cy="27899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0771728" cy="10287000"/>
          </a:xfrm>
          <a:custGeom>
            <a:avLst/>
            <a:gdLst/>
            <a:ahLst/>
            <a:cxnLst/>
            <a:rect l="l" t="t" r="r" b="b"/>
            <a:pathLst>
              <a:path w="10771728" h="10287000">
                <a:moveTo>
                  <a:pt x="0" y="0"/>
                </a:moveTo>
                <a:lnTo>
                  <a:pt x="10771728" y="0"/>
                </a:lnTo>
                <a:lnTo>
                  <a:pt x="1077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" t="-18966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6441" flipH="1">
            <a:off x="-264162" y="5260406"/>
            <a:ext cx="2147128" cy="479805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100737">
            <a:off x="-1269844" y="-2027645"/>
            <a:ext cx="4088066" cy="6078909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76600" y="1011809"/>
            <a:ext cx="13749647" cy="374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400" spc="2073" dirty="0">
                <a:solidFill>
                  <a:srgbClr val="239E62"/>
                </a:solidFill>
                <a:latin typeface="Saira ExtraCondensed"/>
                <a:ea typeface="Saira ExtraCondensed"/>
                <a:cs typeface="Saira ExtraCondensed"/>
                <a:sym typeface="Saira ExtraCondensed"/>
              </a:rPr>
              <a:t>NỘI DUNG ĐÃ HỌC Ở TIẾT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1690" y="4273597"/>
            <a:ext cx="15822121" cy="521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Thành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tựu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cơ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bản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của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văn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minh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</a:p>
          <a:p>
            <a:pPr algn="ctr">
              <a:lnSpc>
                <a:spcPts val="10450"/>
              </a:lnSpc>
            </a:pP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Đại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Việt ở 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lĩnh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vực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chính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trị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</a:t>
            </a:r>
          </a:p>
          <a:p>
            <a:pPr algn="ctr">
              <a:lnSpc>
                <a:spcPts val="10450"/>
              </a:lnSpc>
            </a:pP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+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Tổ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chức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bộ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máy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Nhà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nước</a:t>
            </a:r>
            <a:endParaRPr lang="en-US" sz="7464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ctr">
              <a:lnSpc>
                <a:spcPts val="10450"/>
              </a:lnSpc>
            </a:pP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+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Luật</a:t>
            </a:r>
            <a:r>
              <a:rPr lang="en-US" sz="7464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7464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pháp</a:t>
            </a:r>
            <a:endParaRPr lang="en-US" sz="7464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92148" cy="7926833"/>
            </a:xfrm>
            <a:custGeom>
              <a:avLst/>
              <a:gdLst/>
              <a:ahLst/>
              <a:cxnLst/>
              <a:rect l="l" t="t" r="r" b="b"/>
              <a:pathLst>
                <a:path w="14092148" h="7926833">
                  <a:moveTo>
                    <a:pt x="14092148" y="87589"/>
                  </a:moveTo>
                  <a:lnTo>
                    <a:pt x="14092148" y="0"/>
                  </a:lnTo>
                  <a:lnTo>
                    <a:pt x="77857" y="0"/>
                  </a:lnTo>
                  <a:lnTo>
                    <a:pt x="77857" y="43795"/>
                  </a:lnTo>
                  <a:lnTo>
                    <a:pt x="0" y="43795"/>
                  </a:lnTo>
                  <a:lnTo>
                    <a:pt x="0" y="7926833"/>
                  </a:lnTo>
                  <a:lnTo>
                    <a:pt x="155714" y="7926833"/>
                  </a:lnTo>
                  <a:lnTo>
                    <a:pt x="155714" y="6394020"/>
                  </a:lnTo>
                  <a:lnTo>
                    <a:pt x="2802858" y="6394020"/>
                  </a:lnTo>
                  <a:lnTo>
                    <a:pt x="2802858" y="7926833"/>
                  </a:lnTo>
                  <a:lnTo>
                    <a:pt x="2958573" y="7926833"/>
                  </a:lnTo>
                  <a:lnTo>
                    <a:pt x="2958573" y="6394020"/>
                  </a:lnTo>
                  <a:lnTo>
                    <a:pt x="5605716" y="6394020"/>
                  </a:lnTo>
                  <a:lnTo>
                    <a:pt x="5605716" y="7926833"/>
                  </a:lnTo>
                  <a:lnTo>
                    <a:pt x="5761430" y="7926833"/>
                  </a:lnTo>
                  <a:lnTo>
                    <a:pt x="5761430" y="6394020"/>
                  </a:lnTo>
                  <a:lnTo>
                    <a:pt x="8408574" y="6394020"/>
                  </a:lnTo>
                  <a:lnTo>
                    <a:pt x="8408574" y="7926833"/>
                  </a:lnTo>
                  <a:lnTo>
                    <a:pt x="8564289" y="7926833"/>
                  </a:lnTo>
                  <a:lnTo>
                    <a:pt x="8564289" y="6394020"/>
                  </a:lnTo>
                  <a:lnTo>
                    <a:pt x="11211433" y="6394020"/>
                  </a:lnTo>
                  <a:lnTo>
                    <a:pt x="11211433" y="7926833"/>
                  </a:lnTo>
                  <a:lnTo>
                    <a:pt x="11367147" y="7926833"/>
                  </a:lnTo>
                  <a:lnTo>
                    <a:pt x="11367147" y="6394020"/>
                  </a:lnTo>
                  <a:lnTo>
                    <a:pt x="14092148" y="6394020"/>
                  </a:lnTo>
                  <a:lnTo>
                    <a:pt x="14092148" y="6306431"/>
                  </a:lnTo>
                  <a:lnTo>
                    <a:pt x="11367147" y="6306431"/>
                  </a:lnTo>
                  <a:lnTo>
                    <a:pt x="11367147" y="4817413"/>
                  </a:lnTo>
                  <a:lnTo>
                    <a:pt x="14092148" y="4817413"/>
                  </a:lnTo>
                  <a:lnTo>
                    <a:pt x="14092148" y="4729823"/>
                  </a:lnTo>
                  <a:lnTo>
                    <a:pt x="11367147" y="4729823"/>
                  </a:lnTo>
                  <a:lnTo>
                    <a:pt x="11367147" y="3240805"/>
                  </a:lnTo>
                  <a:lnTo>
                    <a:pt x="14092148" y="3240805"/>
                  </a:lnTo>
                  <a:lnTo>
                    <a:pt x="14092148" y="3153215"/>
                  </a:lnTo>
                  <a:lnTo>
                    <a:pt x="11367147" y="3153215"/>
                  </a:lnTo>
                  <a:lnTo>
                    <a:pt x="11367147" y="1664197"/>
                  </a:lnTo>
                  <a:lnTo>
                    <a:pt x="14092148" y="1664197"/>
                  </a:lnTo>
                  <a:lnTo>
                    <a:pt x="14092148" y="1576608"/>
                  </a:lnTo>
                  <a:lnTo>
                    <a:pt x="11367147" y="1576608"/>
                  </a:lnTo>
                  <a:lnTo>
                    <a:pt x="11367147" y="87589"/>
                  </a:lnTo>
                  <a:lnTo>
                    <a:pt x="14092148" y="87589"/>
                  </a:lnTo>
                  <a:close/>
                  <a:moveTo>
                    <a:pt x="2958573" y="1576608"/>
                  </a:moveTo>
                  <a:lnTo>
                    <a:pt x="2958573" y="87589"/>
                  </a:lnTo>
                  <a:lnTo>
                    <a:pt x="5605716" y="87589"/>
                  </a:lnTo>
                  <a:lnTo>
                    <a:pt x="5605716" y="1576608"/>
                  </a:lnTo>
                  <a:lnTo>
                    <a:pt x="2958573" y="1576608"/>
                  </a:lnTo>
                  <a:close/>
                  <a:moveTo>
                    <a:pt x="5605716" y="1664197"/>
                  </a:moveTo>
                  <a:lnTo>
                    <a:pt x="5605716" y="3153215"/>
                  </a:lnTo>
                  <a:lnTo>
                    <a:pt x="2958573" y="3153215"/>
                  </a:lnTo>
                  <a:lnTo>
                    <a:pt x="2958573" y="1664197"/>
                  </a:lnTo>
                  <a:lnTo>
                    <a:pt x="5605716" y="1664197"/>
                  </a:lnTo>
                  <a:close/>
                  <a:moveTo>
                    <a:pt x="2802858" y="1576608"/>
                  </a:moveTo>
                  <a:lnTo>
                    <a:pt x="155714" y="1576608"/>
                  </a:lnTo>
                  <a:lnTo>
                    <a:pt x="155714" y="87589"/>
                  </a:lnTo>
                  <a:lnTo>
                    <a:pt x="2802858" y="87589"/>
                  </a:lnTo>
                  <a:lnTo>
                    <a:pt x="2802858" y="1576608"/>
                  </a:lnTo>
                  <a:close/>
                  <a:moveTo>
                    <a:pt x="2802858" y="1664197"/>
                  </a:moveTo>
                  <a:lnTo>
                    <a:pt x="2802858" y="3153215"/>
                  </a:lnTo>
                  <a:lnTo>
                    <a:pt x="155714" y="3153215"/>
                  </a:lnTo>
                  <a:lnTo>
                    <a:pt x="155714" y="1664197"/>
                  </a:lnTo>
                  <a:lnTo>
                    <a:pt x="2802858" y="1664197"/>
                  </a:lnTo>
                  <a:close/>
                  <a:moveTo>
                    <a:pt x="2802858" y="3240805"/>
                  </a:moveTo>
                  <a:lnTo>
                    <a:pt x="2802858" y="4729823"/>
                  </a:lnTo>
                  <a:lnTo>
                    <a:pt x="155714" y="4729823"/>
                  </a:lnTo>
                  <a:lnTo>
                    <a:pt x="155714" y="3240805"/>
                  </a:lnTo>
                  <a:lnTo>
                    <a:pt x="2802858" y="3240805"/>
                  </a:lnTo>
                  <a:close/>
                  <a:moveTo>
                    <a:pt x="2958573" y="3240805"/>
                  </a:moveTo>
                  <a:lnTo>
                    <a:pt x="5605716" y="3240805"/>
                  </a:lnTo>
                  <a:lnTo>
                    <a:pt x="5605716" y="4729823"/>
                  </a:lnTo>
                  <a:lnTo>
                    <a:pt x="2958573" y="4729823"/>
                  </a:lnTo>
                  <a:lnTo>
                    <a:pt x="2958573" y="3240805"/>
                  </a:lnTo>
                  <a:close/>
                  <a:moveTo>
                    <a:pt x="5761430" y="3240805"/>
                  </a:moveTo>
                  <a:lnTo>
                    <a:pt x="8408574" y="3240805"/>
                  </a:lnTo>
                  <a:lnTo>
                    <a:pt x="8408574" y="4729823"/>
                  </a:lnTo>
                  <a:lnTo>
                    <a:pt x="5761430" y="4729823"/>
                  </a:lnTo>
                  <a:lnTo>
                    <a:pt x="5761430" y="3240805"/>
                  </a:lnTo>
                  <a:close/>
                  <a:moveTo>
                    <a:pt x="5761430" y="3153215"/>
                  </a:moveTo>
                  <a:lnTo>
                    <a:pt x="5761430" y="1664197"/>
                  </a:lnTo>
                  <a:lnTo>
                    <a:pt x="8408574" y="1664197"/>
                  </a:lnTo>
                  <a:lnTo>
                    <a:pt x="8408574" y="3153215"/>
                  </a:lnTo>
                  <a:lnTo>
                    <a:pt x="5761430" y="3153215"/>
                  </a:lnTo>
                  <a:close/>
                  <a:moveTo>
                    <a:pt x="5761430" y="1576608"/>
                  </a:moveTo>
                  <a:lnTo>
                    <a:pt x="5761430" y="87589"/>
                  </a:lnTo>
                  <a:lnTo>
                    <a:pt x="8408574" y="87589"/>
                  </a:lnTo>
                  <a:lnTo>
                    <a:pt x="8408574" y="1576608"/>
                  </a:lnTo>
                  <a:lnTo>
                    <a:pt x="5761430" y="1576608"/>
                  </a:lnTo>
                  <a:close/>
                  <a:moveTo>
                    <a:pt x="155714" y="6306431"/>
                  </a:moveTo>
                  <a:lnTo>
                    <a:pt x="155714" y="4817413"/>
                  </a:lnTo>
                  <a:lnTo>
                    <a:pt x="2802858" y="4817413"/>
                  </a:lnTo>
                  <a:lnTo>
                    <a:pt x="2802858" y="6306431"/>
                  </a:lnTo>
                  <a:lnTo>
                    <a:pt x="155714" y="6306431"/>
                  </a:lnTo>
                  <a:close/>
                  <a:moveTo>
                    <a:pt x="2958573" y="6306431"/>
                  </a:moveTo>
                  <a:lnTo>
                    <a:pt x="2958573" y="4817413"/>
                  </a:lnTo>
                  <a:lnTo>
                    <a:pt x="5605716" y="4817413"/>
                  </a:lnTo>
                  <a:lnTo>
                    <a:pt x="5605716" y="6306431"/>
                  </a:lnTo>
                  <a:lnTo>
                    <a:pt x="2958573" y="6306431"/>
                  </a:lnTo>
                  <a:close/>
                  <a:moveTo>
                    <a:pt x="5761430" y="6306431"/>
                  </a:moveTo>
                  <a:lnTo>
                    <a:pt x="5761430" y="4817413"/>
                  </a:lnTo>
                  <a:lnTo>
                    <a:pt x="8408574" y="4817413"/>
                  </a:lnTo>
                  <a:lnTo>
                    <a:pt x="8408574" y="6306431"/>
                  </a:lnTo>
                  <a:lnTo>
                    <a:pt x="5761430" y="6306431"/>
                  </a:lnTo>
                  <a:close/>
                  <a:moveTo>
                    <a:pt x="11211433" y="6306431"/>
                  </a:moveTo>
                  <a:lnTo>
                    <a:pt x="8564289" y="6306431"/>
                  </a:lnTo>
                  <a:lnTo>
                    <a:pt x="8564289" y="4817413"/>
                  </a:lnTo>
                  <a:lnTo>
                    <a:pt x="11211433" y="4817413"/>
                  </a:lnTo>
                  <a:lnTo>
                    <a:pt x="11211433" y="6306431"/>
                  </a:lnTo>
                  <a:close/>
                  <a:moveTo>
                    <a:pt x="11211433" y="4729823"/>
                  </a:moveTo>
                  <a:lnTo>
                    <a:pt x="8564289" y="4729823"/>
                  </a:lnTo>
                  <a:lnTo>
                    <a:pt x="8564289" y="3240805"/>
                  </a:lnTo>
                  <a:lnTo>
                    <a:pt x="11211433" y="3240805"/>
                  </a:lnTo>
                  <a:lnTo>
                    <a:pt x="11211433" y="4729823"/>
                  </a:lnTo>
                  <a:close/>
                  <a:moveTo>
                    <a:pt x="11211433" y="3153215"/>
                  </a:moveTo>
                  <a:lnTo>
                    <a:pt x="8564289" y="3153215"/>
                  </a:lnTo>
                  <a:lnTo>
                    <a:pt x="8564289" y="1664197"/>
                  </a:lnTo>
                  <a:lnTo>
                    <a:pt x="11211433" y="1664197"/>
                  </a:lnTo>
                  <a:lnTo>
                    <a:pt x="11211433" y="3153215"/>
                  </a:lnTo>
                  <a:close/>
                  <a:moveTo>
                    <a:pt x="11211433" y="1576608"/>
                  </a:moveTo>
                  <a:lnTo>
                    <a:pt x="8564289" y="1576608"/>
                  </a:lnTo>
                  <a:lnTo>
                    <a:pt x="8564289" y="87589"/>
                  </a:lnTo>
                  <a:lnTo>
                    <a:pt x="11211433" y="87589"/>
                  </a:lnTo>
                  <a:lnTo>
                    <a:pt x="11211433" y="1576608"/>
                  </a:ln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48068" y="1449733"/>
            <a:ext cx="2993088" cy="1090504"/>
            <a:chOff x="0" y="0"/>
            <a:chExt cx="803547" cy="292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67A26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48068" y="2709608"/>
            <a:ext cx="2993088" cy="1090504"/>
            <a:chOff x="0" y="0"/>
            <a:chExt cx="803547" cy="2927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1C34D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748068" y="3968310"/>
            <a:ext cx="2993088" cy="1090504"/>
            <a:chOff x="0" y="0"/>
            <a:chExt cx="803547" cy="2927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F84E4E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48068" y="6486887"/>
            <a:ext cx="2993088" cy="1090504"/>
            <a:chOff x="0" y="0"/>
            <a:chExt cx="803547" cy="292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90CBF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8068" y="7746763"/>
            <a:ext cx="2993088" cy="1090504"/>
            <a:chOff x="0" y="0"/>
            <a:chExt cx="803547" cy="2927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3547" cy="292765"/>
            </a:xfrm>
            <a:custGeom>
              <a:avLst/>
              <a:gdLst/>
              <a:ahLst/>
              <a:cxnLst/>
              <a:rect l="l" t="t" r="r" b="b"/>
              <a:pathLst>
                <a:path w="803547" h="292765">
                  <a:moveTo>
                    <a:pt x="75011" y="0"/>
                  </a:moveTo>
                  <a:lnTo>
                    <a:pt x="728535" y="0"/>
                  </a:lnTo>
                  <a:cubicBezTo>
                    <a:pt x="748430" y="0"/>
                    <a:pt x="767509" y="7903"/>
                    <a:pt x="781576" y="21970"/>
                  </a:cubicBezTo>
                  <a:cubicBezTo>
                    <a:pt x="795644" y="36038"/>
                    <a:pt x="803547" y="55117"/>
                    <a:pt x="803547" y="75011"/>
                  </a:cubicBezTo>
                  <a:lnTo>
                    <a:pt x="803547" y="217754"/>
                  </a:lnTo>
                  <a:cubicBezTo>
                    <a:pt x="803547" y="237648"/>
                    <a:pt x="795644" y="256727"/>
                    <a:pt x="781576" y="270795"/>
                  </a:cubicBezTo>
                  <a:cubicBezTo>
                    <a:pt x="767509" y="284862"/>
                    <a:pt x="748430" y="292765"/>
                    <a:pt x="728535" y="292765"/>
                  </a:cubicBezTo>
                  <a:lnTo>
                    <a:pt x="75011" y="292765"/>
                  </a:lnTo>
                  <a:cubicBezTo>
                    <a:pt x="55117" y="292765"/>
                    <a:pt x="36038" y="284862"/>
                    <a:pt x="21970" y="270795"/>
                  </a:cubicBezTo>
                  <a:cubicBezTo>
                    <a:pt x="7903" y="256727"/>
                    <a:pt x="0" y="237648"/>
                    <a:pt x="0" y="217754"/>
                  </a:cubicBezTo>
                  <a:lnTo>
                    <a:pt x="0" y="75011"/>
                  </a:lnTo>
                  <a:cubicBezTo>
                    <a:pt x="0" y="55117"/>
                    <a:pt x="7903" y="36038"/>
                    <a:pt x="21970" y="21970"/>
                  </a:cubicBezTo>
                  <a:cubicBezTo>
                    <a:pt x="36038" y="7903"/>
                    <a:pt x="55117" y="0"/>
                    <a:pt x="75011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3547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7271" y="718167"/>
            <a:ext cx="15991158" cy="8407868"/>
            <a:chOff x="0" y="0"/>
            <a:chExt cx="4122365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244611" y="5228186"/>
            <a:ext cx="1496544" cy="1090504"/>
            <a:chOff x="0" y="0"/>
            <a:chExt cx="401773" cy="2927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1773" cy="292765"/>
            </a:xfrm>
            <a:custGeom>
              <a:avLst/>
              <a:gdLst/>
              <a:ahLst/>
              <a:cxnLst/>
              <a:rect l="l" t="t" r="r" b="b"/>
              <a:pathLst>
                <a:path w="401773" h="292765">
                  <a:moveTo>
                    <a:pt x="146382" y="0"/>
                  </a:moveTo>
                  <a:lnTo>
                    <a:pt x="255391" y="0"/>
                  </a:lnTo>
                  <a:cubicBezTo>
                    <a:pt x="294214" y="0"/>
                    <a:pt x="331447" y="15422"/>
                    <a:pt x="358899" y="42874"/>
                  </a:cubicBezTo>
                  <a:cubicBezTo>
                    <a:pt x="386351" y="70326"/>
                    <a:pt x="401773" y="107559"/>
                    <a:pt x="401773" y="146382"/>
                  </a:cubicBezTo>
                  <a:lnTo>
                    <a:pt x="401773" y="146382"/>
                  </a:lnTo>
                  <a:cubicBezTo>
                    <a:pt x="401773" y="227227"/>
                    <a:pt x="336236" y="292765"/>
                    <a:pt x="255391" y="292765"/>
                  </a:cubicBezTo>
                  <a:lnTo>
                    <a:pt x="146382" y="292765"/>
                  </a:lnTo>
                  <a:cubicBezTo>
                    <a:pt x="65538" y="292765"/>
                    <a:pt x="0" y="227227"/>
                    <a:pt x="0" y="146382"/>
                  </a:cubicBezTo>
                  <a:lnTo>
                    <a:pt x="0" y="146382"/>
                  </a:lnTo>
                  <a:cubicBezTo>
                    <a:pt x="0" y="65538"/>
                    <a:pt x="65538" y="0"/>
                    <a:pt x="146382" y="0"/>
                  </a:cubicBezTo>
                  <a:close/>
                </a:path>
              </a:pathLst>
            </a:custGeom>
            <a:solidFill>
              <a:srgbClr val="FFB1B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01773" cy="330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74" y="1510955"/>
            <a:ext cx="738281" cy="73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6845" y="1658696"/>
            <a:ext cx="1283918" cy="442798"/>
            <a:chOff x="0" y="0"/>
            <a:chExt cx="344690" cy="1188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7374" y="2598756"/>
            <a:ext cx="738281" cy="73828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46845" y="2746498"/>
            <a:ext cx="1283918" cy="442798"/>
            <a:chOff x="0" y="0"/>
            <a:chExt cx="344690" cy="1188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7374" y="3686558"/>
            <a:ext cx="738281" cy="7382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46845" y="3834300"/>
            <a:ext cx="1283918" cy="442798"/>
            <a:chOff x="0" y="0"/>
            <a:chExt cx="344690" cy="1188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7374" y="4774359"/>
            <a:ext cx="738281" cy="73828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45" y="4922101"/>
            <a:ext cx="1283918" cy="442798"/>
            <a:chOff x="0" y="0"/>
            <a:chExt cx="344690" cy="11887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37374" y="5862161"/>
            <a:ext cx="738281" cy="73828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46845" y="6009903"/>
            <a:ext cx="1283918" cy="442798"/>
            <a:chOff x="0" y="0"/>
            <a:chExt cx="344690" cy="1188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37374" y="6949962"/>
            <a:ext cx="738281" cy="73828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46845" y="7097704"/>
            <a:ext cx="1283918" cy="442798"/>
            <a:chOff x="0" y="0"/>
            <a:chExt cx="344690" cy="11887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7374" y="8037764"/>
            <a:ext cx="738281" cy="73828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477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46845" y="8185506"/>
            <a:ext cx="1283918" cy="442798"/>
            <a:chOff x="0" y="0"/>
            <a:chExt cx="344690" cy="11887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44690" cy="118877"/>
            </a:xfrm>
            <a:custGeom>
              <a:avLst/>
              <a:gdLst/>
              <a:ahLst/>
              <a:cxnLst/>
              <a:rect l="l" t="t" r="r" b="b"/>
              <a:pathLst>
                <a:path w="344690" h="118877">
                  <a:moveTo>
                    <a:pt x="59438" y="0"/>
                  </a:moveTo>
                  <a:lnTo>
                    <a:pt x="285252" y="0"/>
                  </a:lnTo>
                  <a:cubicBezTo>
                    <a:pt x="318079" y="0"/>
                    <a:pt x="344690" y="26611"/>
                    <a:pt x="344690" y="59438"/>
                  </a:cubicBezTo>
                  <a:lnTo>
                    <a:pt x="344690" y="59438"/>
                  </a:lnTo>
                  <a:cubicBezTo>
                    <a:pt x="344690" y="92265"/>
                    <a:pt x="318079" y="118877"/>
                    <a:pt x="285252" y="118877"/>
                  </a:cubicBezTo>
                  <a:lnTo>
                    <a:pt x="59438" y="118877"/>
                  </a:lnTo>
                  <a:cubicBezTo>
                    <a:pt x="26611" y="118877"/>
                    <a:pt x="0" y="92265"/>
                    <a:pt x="0" y="59438"/>
                  </a:cubicBezTo>
                  <a:lnTo>
                    <a:pt x="0" y="59438"/>
                  </a:lnTo>
                  <a:cubicBezTo>
                    <a:pt x="0" y="26611"/>
                    <a:pt x="26611" y="0"/>
                    <a:pt x="59438" y="0"/>
                  </a:cubicBezTo>
                  <a:close/>
                </a:path>
              </a:pathLst>
            </a:custGeom>
            <a:solidFill>
              <a:srgbClr val="ED6572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344690" cy="156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1892896">
            <a:off x="16147758" y="1395327"/>
            <a:ext cx="910131" cy="526738"/>
          </a:xfrm>
          <a:custGeom>
            <a:avLst/>
            <a:gdLst/>
            <a:ahLst/>
            <a:cxnLst/>
            <a:rect l="l" t="t" r="r" b="b"/>
            <a:pathLst>
              <a:path w="910131" h="526738">
                <a:moveTo>
                  <a:pt x="0" y="0"/>
                </a:moveTo>
                <a:lnTo>
                  <a:pt x="910131" y="0"/>
                </a:lnTo>
                <a:lnTo>
                  <a:pt x="910131" y="526739"/>
                </a:lnTo>
                <a:lnTo>
                  <a:pt x="0" y="526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TextBox 68"/>
          <p:cNvSpPr txBox="1"/>
          <p:nvPr/>
        </p:nvSpPr>
        <p:spPr>
          <a:xfrm>
            <a:off x="1188804" y="2953747"/>
            <a:ext cx="15991158" cy="336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13: MỘT SỐ THÀNH TỰU </a:t>
            </a:r>
          </a:p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 VĂN MINH ĐẠI VIỆT </a:t>
            </a:r>
          </a:p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63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63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17594" y="2434671"/>
            <a:ext cx="8971479" cy="190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68121" lvl="1" indent="-734060" algn="ctr">
              <a:lnSpc>
                <a:spcPts val="7480"/>
              </a:lnSpc>
              <a:buAutoNum type="arabicPeriod"/>
            </a:pPr>
            <a:r>
              <a:rPr lang="en-US" sz="6800" dirty="0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Thành </a:t>
            </a:r>
            <a:r>
              <a:rPr lang="en-US" sz="6800" dirty="0" err="1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tựu</a:t>
            </a:r>
            <a:r>
              <a:rPr lang="en-US" sz="6800" dirty="0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 </a:t>
            </a:r>
            <a:r>
              <a:rPr lang="en-US" sz="6800" dirty="0" err="1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cơ</a:t>
            </a:r>
            <a:r>
              <a:rPr lang="en-US" sz="6800" dirty="0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 </a:t>
            </a:r>
            <a:r>
              <a:rPr lang="en-US" sz="6800" dirty="0" err="1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bản</a:t>
            </a:r>
            <a:endParaRPr lang="en-US" sz="6800" dirty="0">
              <a:solidFill>
                <a:srgbClr val="EF4E3C"/>
              </a:solidFill>
              <a:latin typeface="IBM Plex Serif"/>
              <a:ea typeface="IBM Plex Serif"/>
              <a:cs typeface="IBM Plex Serif"/>
              <a:sym typeface="IBM Plex Serif"/>
            </a:endParaRPr>
          </a:p>
          <a:p>
            <a:pPr algn="ctr">
              <a:lnSpc>
                <a:spcPts val="7480"/>
              </a:lnSpc>
              <a:spcBef>
                <a:spcPct val="0"/>
              </a:spcBef>
            </a:pPr>
            <a:r>
              <a:rPr lang="en-US" sz="6800" dirty="0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b. Kinh </a:t>
            </a:r>
            <a:r>
              <a:rPr lang="en-US" sz="6800" dirty="0" err="1">
                <a:solidFill>
                  <a:srgbClr val="EF4E3C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tế</a:t>
            </a:r>
            <a:endParaRPr lang="en-US" sz="6800" dirty="0">
              <a:solidFill>
                <a:srgbClr val="EF4E3C"/>
              </a:solidFill>
              <a:latin typeface="IBM Plex Serif"/>
              <a:ea typeface="IBM Plex Serif"/>
              <a:cs typeface="IBM Plex Serif"/>
              <a:sym typeface="IBM Plex Serif"/>
            </a:endParaRPr>
          </a:p>
        </p:txBody>
      </p:sp>
      <p:sp>
        <p:nvSpPr>
          <p:cNvPr id="3" name="Freeform 3"/>
          <p:cNvSpPr/>
          <p:nvPr/>
        </p:nvSpPr>
        <p:spPr>
          <a:xfrm rot="990061">
            <a:off x="-3350599" y="8609199"/>
            <a:ext cx="5893795" cy="6107559"/>
          </a:xfrm>
          <a:custGeom>
            <a:avLst/>
            <a:gdLst/>
            <a:ahLst/>
            <a:cxnLst/>
            <a:rect l="l" t="t" r="r" b="b"/>
            <a:pathLst>
              <a:path w="5893795" h="6107559">
                <a:moveTo>
                  <a:pt x="0" y="0"/>
                </a:moveTo>
                <a:lnTo>
                  <a:pt x="5893795" y="0"/>
                </a:lnTo>
                <a:lnTo>
                  <a:pt x="5893795" y="6107559"/>
                </a:lnTo>
                <a:lnTo>
                  <a:pt x="0" y="6107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34818">
            <a:off x="927567" y="8354416"/>
            <a:ext cx="2081024" cy="4616251"/>
          </a:xfrm>
          <a:custGeom>
            <a:avLst/>
            <a:gdLst/>
            <a:ahLst/>
            <a:cxnLst/>
            <a:rect l="l" t="t" r="r" b="b"/>
            <a:pathLst>
              <a:path w="2081024" h="4616251">
                <a:moveTo>
                  <a:pt x="0" y="0"/>
                </a:moveTo>
                <a:lnTo>
                  <a:pt x="2081024" y="0"/>
                </a:lnTo>
                <a:lnTo>
                  <a:pt x="2081024" y="4616251"/>
                </a:lnTo>
                <a:lnTo>
                  <a:pt x="0" y="4616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27" b="-1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296755" flipV="1">
            <a:off x="18207817" y="-1654314"/>
            <a:ext cx="3274223" cy="6340925"/>
          </a:xfrm>
          <a:custGeom>
            <a:avLst/>
            <a:gdLst/>
            <a:ahLst/>
            <a:cxnLst/>
            <a:rect l="l" t="t" r="r" b="b"/>
            <a:pathLst>
              <a:path w="3274223" h="6340925">
                <a:moveTo>
                  <a:pt x="0" y="6340926"/>
                </a:moveTo>
                <a:lnTo>
                  <a:pt x="3274223" y="6340926"/>
                </a:lnTo>
                <a:lnTo>
                  <a:pt x="3274223" y="0"/>
                </a:lnTo>
                <a:lnTo>
                  <a:pt x="0" y="0"/>
                </a:lnTo>
                <a:lnTo>
                  <a:pt x="0" y="63409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 flipV="1">
            <a:off x="14184497" y="7363199"/>
            <a:ext cx="3190668" cy="6179110"/>
          </a:xfrm>
          <a:custGeom>
            <a:avLst/>
            <a:gdLst/>
            <a:ahLst/>
            <a:cxnLst/>
            <a:rect l="l" t="t" r="r" b="b"/>
            <a:pathLst>
              <a:path w="3190668" h="6179110">
                <a:moveTo>
                  <a:pt x="0" y="6179110"/>
                </a:moveTo>
                <a:lnTo>
                  <a:pt x="3190668" y="6179110"/>
                </a:lnTo>
                <a:lnTo>
                  <a:pt x="3190668" y="0"/>
                </a:lnTo>
                <a:lnTo>
                  <a:pt x="0" y="0"/>
                </a:lnTo>
                <a:lnTo>
                  <a:pt x="0" y="61791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805744">
            <a:off x="14666920" y="-4947246"/>
            <a:ext cx="7242159" cy="7504828"/>
          </a:xfrm>
          <a:custGeom>
            <a:avLst/>
            <a:gdLst/>
            <a:ahLst/>
            <a:cxnLst/>
            <a:rect l="l" t="t" r="r" b="b"/>
            <a:pathLst>
              <a:path w="7242159" h="7504828">
                <a:moveTo>
                  <a:pt x="0" y="0"/>
                </a:moveTo>
                <a:lnTo>
                  <a:pt x="7242160" y="0"/>
                </a:lnTo>
                <a:lnTo>
                  <a:pt x="7242160" y="7504828"/>
                </a:lnTo>
                <a:lnTo>
                  <a:pt x="0" y="750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38159">
            <a:off x="15055909" y="712195"/>
            <a:ext cx="2528023" cy="1736273"/>
          </a:xfrm>
          <a:custGeom>
            <a:avLst/>
            <a:gdLst/>
            <a:ahLst/>
            <a:cxnLst/>
            <a:rect l="l" t="t" r="r" b="b"/>
            <a:pathLst>
              <a:path w="2528023" h="1736273">
                <a:moveTo>
                  <a:pt x="0" y="0"/>
                </a:moveTo>
                <a:lnTo>
                  <a:pt x="2528024" y="0"/>
                </a:lnTo>
                <a:lnTo>
                  <a:pt x="2528024" y="1736273"/>
                </a:lnTo>
                <a:lnTo>
                  <a:pt x="0" y="173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93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962569" flipH="1">
            <a:off x="509680" y="8143084"/>
            <a:ext cx="1699914" cy="2349128"/>
          </a:xfrm>
          <a:custGeom>
            <a:avLst/>
            <a:gdLst/>
            <a:ahLst/>
            <a:cxnLst/>
            <a:rect l="l" t="t" r="r" b="b"/>
            <a:pathLst>
              <a:path w="1699914" h="2349128">
                <a:moveTo>
                  <a:pt x="1699914" y="0"/>
                </a:moveTo>
                <a:lnTo>
                  <a:pt x="0" y="0"/>
                </a:lnTo>
                <a:lnTo>
                  <a:pt x="0" y="2349128"/>
                </a:lnTo>
                <a:lnTo>
                  <a:pt x="1699914" y="2349128"/>
                </a:lnTo>
                <a:lnTo>
                  <a:pt x="16999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99876">
            <a:off x="5178651" y="7311917"/>
            <a:ext cx="1846652" cy="930041"/>
          </a:xfrm>
          <a:custGeom>
            <a:avLst/>
            <a:gdLst/>
            <a:ahLst/>
            <a:cxnLst/>
            <a:rect l="l" t="t" r="r" b="b"/>
            <a:pathLst>
              <a:path w="1846652" h="930041">
                <a:moveTo>
                  <a:pt x="0" y="0"/>
                </a:moveTo>
                <a:lnTo>
                  <a:pt x="1846652" y="0"/>
                </a:lnTo>
                <a:lnTo>
                  <a:pt x="1846652" y="930041"/>
                </a:lnTo>
                <a:lnTo>
                  <a:pt x="0" y="930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684064" y="5066854"/>
            <a:ext cx="4578339" cy="4463652"/>
            <a:chOff x="0" y="0"/>
            <a:chExt cx="3032240" cy="2956283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3032113" cy="2963267"/>
            </a:xfrm>
            <a:custGeom>
              <a:avLst/>
              <a:gdLst/>
              <a:ahLst/>
              <a:cxnLst/>
              <a:rect l="l" t="t" r="r" b="b"/>
              <a:pathLst>
                <a:path w="3032113" h="2963267">
                  <a:moveTo>
                    <a:pt x="2631047" y="2950568"/>
                  </a:moveTo>
                  <a:cubicBezTo>
                    <a:pt x="2575167" y="2963268"/>
                    <a:pt x="2549767" y="2950568"/>
                    <a:pt x="2492617" y="2950568"/>
                  </a:cubicBezTo>
                  <a:cubicBezTo>
                    <a:pt x="2435467" y="2950568"/>
                    <a:pt x="2344408" y="2937868"/>
                    <a:pt x="2344408" y="2937868"/>
                  </a:cubicBezTo>
                  <a:lnTo>
                    <a:pt x="707771" y="2937868"/>
                  </a:lnTo>
                  <a:lnTo>
                    <a:pt x="631063" y="2925168"/>
                  </a:lnTo>
                  <a:cubicBezTo>
                    <a:pt x="631063" y="2925168"/>
                    <a:pt x="533400" y="2937868"/>
                    <a:pt x="457581" y="2925168"/>
                  </a:cubicBezTo>
                  <a:cubicBezTo>
                    <a:pt x="381762" y="2912468"/>
                    <a:pt x="296418" y="2925168"/>
                    <a:pt x="296418" y="2925168"/>
                  </a:cubicBezTo>
                  <a:cubicBezTo>
                    <a:pt x="240284" y="2925168"/>
                    <a:pt x="162814" y="2920850"/>
                    <a:pt x="119507" y="2891640"/>
                  </a:cubicBezTo>
                  <a:cubicBezTo>
                    <a:pt x="47371" y="2842998"/>
                    <a:pt x="25400" y="2772768"/>
                    <a:pt x="0" y="2666976"/>
                  </a:cubicBezTo>
                  <a:lnTo>
                    <a:pt x="0" y="2466444"/>
                  </a:lnTo>
                  <a:cubicBezTo>
                    <a:pt x="0" y="2466444"/>
                    <a:pt x="12700" y="2381481"/>
                    <a:pt x="12700" y="2323188"/>
                  </a:cubicBezTo>
                  <a:cubicBezTo>
                    <a:pt x="12700" y="2264895"/>
                    <a:pt x="0" y="2174979"/>
                    <a:pt x="0" y="2174979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2513064" y="0"/>
                  </a:lnTo>
                  <a:cubicBezTo>
                    <a:pt x="2613140" y="0"/>
                    <a:pt x="2681593" y="12700"/>
                    <a:pt x="2681593" y="12700"/>
                  </a:cubicBezTo>
                  <a:cubicBezTo>
                    <a:pt x="2745728" y="12700"/>
                    <a:pt x="2834501" y="36322"/>
                    <a:pt x="2892413" y="50800"/>
                  </a:cubicBezTo>
                  <a:cubicBezTo>
                    <a:pt x="2994013" y="76200"/>
                    <a:pt x="3019413" y="254000"/>
                    <a:pt x="3019413" y="350520"/>
                  </a:cubicBezTo>
                  <a:lnTo>
                    <a:pt x="3019413" y="2084173"/>
                  </a:lnTo>
                  <a:cubicBezTo>
                    <a:pt x="3019413" y="2084173"/>
                    <a:pt x="3032113" y="2452854"/>
                    <a:pt x="3032113" y="2485875"/>
                  </a:cubicBezTo>
                  <a:cubicBezTo>
                    <a:pt x="3032113" y="2518894"/>
                    <a:pt x="3009634" y="2626844"/>
                    <a:pt x="2991727" y="2673072"/>
                  </a:cubicBezTo>
                  <a:cubicBezTo>
                    <a:pt x="2966708" y="2737716"/>
                    <a:pt x="2976868" y="2794612"/>
                    <a:pt x="2925052" y="2838807"/>
                  </a:cubicBezTo>
                  <a:cubicBezTo>
                    <a:pt x="2888984" y="2869669"/>
                    <a:pt x="2834882" y="2907006"/>
                    <a:pt x="2789670" y="2924151"/>
                  </a:cubicBezTo>
                  <a:cubicBezTo>
                    <a:pt x="2744458" y="2941297"/>
                    <a:pt x="2686673" y="2937994"/>
                    <a:pt x="2630793" y="2950694"/>
                  </a:cubicBezTo>
                  <a:close/>
                </a:path>
              </a:pathLst>
            </a:custGeom>
            <a:solidFill>
              <a:srgbClr val="FDF7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rot="-174902">
            <a:off x="11145954" y="7314750"/>
            <a:ext cx="1991723" cy="1028454"/>
          </a:xfrm>
          <a:custGeom>
            <a:avLst/>
            <a:gdLst/>
            <a:ahLst/>
            <a:cxnLst/>
            <a:rect l="l" t="t" r="r" b="b"/>
            <a:pathLst>
              <a:path w="1991723" h="1028454">
                <a:moveTo>
                  <a:pt x="0" y="0"/>
                </a:moveTo>
                <a:lnTo>
                  <a:pt x="1991724" y="0"/>
                </a:lnTo>
                <a:lnTo>
                  <a:pt x="1991724" y="1028454"/>
                </a:lnTo>
                <a:lnTo>
                  <a:pt x="0" y="10284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 rot="-5400000">
            <a:off x="6915364" y="5943085"/>
            <a:ext cx="4482599" cy="4370311"/>
            <a:chOff x="0" y="0"/>
            <a:chExt cx="3032240" cy="2956283"/>
          </a:xfrm>
        </p:grpSpPr>
        <p:sp>
          <p:nvSpPr>
            <p:cNvPr id="15" name="Freeform 15"/>
            <p:cNvSpPr/>
            <p:nvPr/>
          </p:nvSpPr>
          <p:spPr>
            <a:xfrm>
              <a:off x="-127" y="127"/>
              <a:ext cx="3032113" cy="2963267"/>
            </a:xfrm>
            <a:custGeom>
              <a:avLst/>
              <a:gdLst/>
              <a:ahLst/>
              <a:cxnLst/>
              <a:rect l="l" t="t" r="r" b="b"/>
              <a:pathLst>
                <a:path w="3032113" h="2963267">
                  <a:moveTo>
                    <a:pt x="2631047" y="2950568"/>
                  </a:moveTo>
                  <a:cubicBezTo>
                    <a:pt x="2575167" y="2963268"/>
                    <a:pt x="2549767" y="2950568"/>
                    <a:pt x="2492617" y="2950568"/>
                  </a:cubicBezTo>
                  <a:cubicBezTo>
                    <a:pt x="2435467" y="2950568"/>
                    <a:pt x="2344408" y="2937868"/>
                    <a:pt x="2344408" y="2937868"/>
                  </a:cubicBezTo>
                  <a:lnTo>
                    <a:pt x="707771" y="2937868"/>
                  </a:lnTo>
                  <a:lnTo>
                    <a:pt x="631063" y="2925168"/>
                  </a:lnTo>
                  <a:cubicBezTo>
                    <a:pt x="631063" y="2925168"/>
                    <a:pt x="533400" y="2937868"/>
                    <a:pt x="457581" y="2925168"/>
                  </a:cubicBezTo>
                  <a:cubicBezTo>
                    <a:pt x="381762" y="2912468"/>
                    <a:pt x="296418" y="2925168"/>
                    <a:pt x="296418" y="2925168"/>
                  </a:cubicBezTo>
                  <a:cubicBezTo>
                    <a:pt x="240284" y="2925168"/>
                    <a:pt x="162814" y="2920850"/>
                    <a:pt x="119507" y="2891640"/>
                  </a:cubicBezTo>
                  <a:cubicBezTo>
                    <a:pt x="47371" y="2842998"/>
                    <a:pt x="25400" y="2772768"/>
                    <a:pt x="0" y="2666976"/>
                  </a:cubicBezTo>
                  <a:lnTo>
                    <a:pt x="0" y="2466444"/>
                  </a:lnTo>
                  <a:cubicBezTo>
                    <a:pt x="0" y="2466444"/>
                    <a:pt x="12700" y="2381481"/>
                    <a:pt x="12700" y="2323188"/>
                  </a:cubicBezTo>
                  <a:cubicBezTo>
                    <a:pt x="12700" y="2264895"/>
                    <a:pt x="0" y="2174979"/>
                    <a:pt x="0" y="2174979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2513064" y="0"/>
                  </a:lnTo>
                  <a:cubicBezTo>
                    <a:pt x="2613140" y="0"/>
                    <a:pt x="2681593" y="12700"/>
                    <a:pt x="2681593" y="12700"/>
                  </a:cubicBezTo>
                  <a:cubicBezTo>
                    <a:pt x="2745728" y="12700"/>
                    <a:pt x="2834501" y="36322"/>
                    <a:pt x="2892413" y="50800"/>
                  </a:cubicBezTo>
                  <a:cubicBezTo>
                    <a:pt x="2994013" y="76200"/>
                    <a:pt x="3019413" y="254000"/>
                    <a:pt x="3019413" y="350520"/>
                  </a:cubicBezTo>
                  <a:lnTo>
                    <a:pt x="3019413" y="2084173"/>
                  </a:lnTo>
                  <a:cubicBezTo>
                    <a:pt x="3019413" y="2084173"/>
                    <a:pt x="3032113" y="2452854"/>
                    <a:pt x="3032113" y="2485875"/>
                  </a:cubicBezTo>
                  <a:cubicBezTo>
                    <a:pt x="3032113" y="2518894"/>
                    <a:pt x="3009634" y="2626844"/>
                    <a:pt x="2991727" y="2673072"/>
                  </a:cubicBezTo>
                  <a:cubicBezTo>
                    <a:pt x="2966708" y="2737716"/>
                    <a:pt x="2976868" y="2794612"/>
                    <a:pt x="2925052" y="2838807"/>
                  </a:cubicBezTo>
                  <a:cubicBezTo>
                    <a:pt x="2888984" y="2869669"/>
                    <a:pt x="2834882" y="2907006"/>
                    <a:pt x="2789670" y="2924151"/>
                  </a:cubicBezTo>
                  <a:cubicBezTo>
                    <a:pt x="2744458" y="2941297"/>
                    <a:pt x="2686673" y="2937994"/>
                    <a:pt x="2630793" y="2950694"/>
                  </a:cubicBezTo>
                  <a:close/>
                </a:path>
              </a:pathLst>
            </a:custGeom>
            <a:solidFill>
              <a:srgbClr val="FDF7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2792637" y="5300902"/>
            <a:ext cx="4578339" cy="4463652"/>
            <a:chOff x="0" y="0"/>
            <a:chExt cx="3032240" cy="2956283"/>
          </a:xfrm>
        </p:grpSpPr>
        <p:sp>
          <p:nvSpPr>
            <p:cNvPr id="17" name="Freeform 17"/>
            <p:cNvSpPr/>
            <p:nvPr/>
          </p:nvSpPr>
          <p:spPr>
            <a:xfrm>
              <a:off x="-127" y="127"/>
              <a:ext cx="3032113" cy="2963267"/>
            </a:xfrm>
            <a:custGeom>
              <a:avLst/>
              <a:gdLst/>
              <a:ahLst/>
              <a:cxnLst/>
              <a:rect l="l" t="t" r="r" b="b"/>
              <a:pathLst>
                <a:path w="3032113" h="2963267">
                  <a:moveTo>
                    <a:pt x="2631047" y="2950568"/>
                  </a:moveTo>
                  <a:cubicBezTo>
                    <a:pt x="2575167" y="2963268"/>
                    <a:pt x="2549767" y="2950568"/>
                    <a:pt x="2492617" y="2950568"/>
                  </a:cubicBezTo>
                  <a:cubicBezTo>
                    <a:pt x="2435467" y="2950568"/>
                    <a:pt x="2344408" y="2937868"/>
                    <a:pt x="2344408" y="2937868"/>
                  </a:cubicBezTo>
                  <a:lnTo>
                    <a:pt x="707771" y="2937868"/>
                  </a:lnTo>
                  <a:lnTo>
                    <a:pt x="631063" y="2925168"/>
                  </a:lnTo>
                  <a:cubicBezTo>
                    <a:pt x="631063" y="2925168"/>
                    <a:pt x="533400" y="2937868"/>
                    <a:pt x="457581" y="2925168"/>
                  </a:cubicBezTo>
                  <a:cubicBezTo>
                    <a:pt x="381762" y="2912468"/>
                    <a:pt x="296418" y="2925168"/>
                    <a:pt x="296418" y="2925168"/>
                  </a:cubicBezTo>
                  <a:cubicBezTo>
                    <a:pt x="240284" y="2925168"/>
                    <a:pt x="162814" y="2920850"/>
                    <a:pt x="119507" y="2891640"/>
                  </a:cubicBezTo>
                  <a:cubicBezTo>
                    <a:pt x="47371" y="2842998"/>
                    <a:pt x="25400" y="2772768"/>
                    <a:pt x="0" y="2666976"/>
                  </a:cubicBezTo>
                  <a:lnTo>
                    <a:pt x="0" y="2466444"/>
                  </a:lnTo>
                  <a:cubicBezTo>
                    <a:pt x="0" y="2466444"/>
                    <a:pt x="12700" y="2381481"/>
                    <a:pt x="12700" y="2323188"/>
                  </a:cubicBezTo>
                  <a:cubicBezTo>
                    <a:pt x="12700" y="2264895"/>
                    <a:pt x="0" y="2174979"/>
                    <a:pt x="0" y="2174979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2513064" y="0"/>
                  </a:lnTo>
                  <a:cubicBezTo>
                    <a:pt x="2613140" y="0"/>
                    <a:pt x="2681593" y="12700"/>
                    <a:pt x="2681593" y="12700"/>
                  </a:cubicBezTo>
                  <a:cubicBezTo>
                    <a:pt x="2745728" y="12700"/>
                    <a:pt x="2834501" y="36322"/>
                    <a:pt x="2892413" y="50800"/>
                  </a:cubicBezTo>
                  <a:cubicBezTo>
                    <a:pt x="2994013" y="76200"/>
                    <a:pt x="3019413" y="254000"/>
                    <a:pt x="3019413" y="350520"/>
                  </a:cubicBezTo>
                  <a:lnTo>
                    <a:pt x="3019413" y="2084173"/>
                  </a:lnTo>
                  <a:cubicBezTo>
                    <a:pt x="3019413" y="2084173"/>
                    <a:pt x="3032113" y="2452854"/>
                    <a:pt x="3032113" y="2485875"/>
                  </a:cubicBezTo>
                  <a:cubicBezTo>
                    <a:pt x="3032113" y="2518894"/>
                    <a:pt x="3009634" y="2626844"/>
                    <a:pt x="2991727" y="2673072"/>
                  </a:cubicBezTo>
                  <a:cubicBezTo>
                    <a:pt x="2966708" y="2737716"/>
                    <a:pt x="2976868" y="2794612"/>
                    <a:pt x="2925052" y="2838807"/>
                  </a:cubicBezTo>
                  <a:cubicBezTo>
                    <a:pt x="2888984" y="2869669"/>
                    <a:pt x="2834882" y="2907006"/>
                    <a:pt x="2789670" y="2924151"/>
                  </a:cubicBezTo>
                  <a:cubicBezTo>
                    <a:pt x="2744458" y="2941297"/>
                    <a:pt x="2686673" y="2937994"/>
                    <a:pt x="2630793" y="2950694"/>
                  </a:cubicBezTo>
                  <a:close/>
                </a:path>
              </a:pathLst>
            </a:custGeom>
            <a:solidFill>
              <a:srgbClr val="FDF7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34741" y="3242796"/>
            <a:ext cx="3968697" cy="2644144"/>
          </a:xfrm>
          <a:custGeom>
            <a:avLst/>
            <a:gdLst/>
            <a:ahLst/>
            <a:cxnLst/>
            <a:rect l="l" t="t" r="r" b="b"/>
            <a:pathLst>
              <a:path w="3968697" h="2644144">
                <a:moveTo>
                  <a:pt x="0" y="0"/>
                </a:moveTo>
                <a:lnTo>
                  <a:pt x="3968697" y="0"/>
                </a:lnTo>
                <a:lnTo>
                  <a:pt x="3968697" y="2644145"/>
                </a:lnTo>
                <a:lnTo>
                  <a:pt x="0" y="26441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233275" y="4639667"/>
            <a:ext cx="3940119" cy="2625104"/>
          </a:xfrm>
          <a:custGeom>
            <a:avLst/>
            <a:gdLst/>
            <a:ahLst/>
            <a:cxnLst/>
            <a:rect l="l" t="t" r="r" b="b"/>
            <a:pathLst>
              <a:path w="3940119" h="2625104">
                <a:moveTo>
                  <a:pt x="0" y="0"/>
                </a:moveTo>
                <a:lnTo>
                  <a:pt x="3940119" y="0"/>
                </a:lnTo>
                <a:lnTo>
                  <a:pt x="3940119" y="2625104"/>
                </a:lnTo>
                <a:lnTo>
                  <a:pt x="0" y="26251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218244" y="3722269"/>
            <a:ext cx="3684920" cy="2455078"/>
          </a:xfrm>
          <a:custGeom>
            <a:avLst/>
            <a:gdLst/>
            <a:ahLst/>
            <a:cxnLst/>
            <a:rect l="l" t="t" r="r" b="b"/>
            <a:pathLst>
              <a:path w="3684920" h="2455078">
                <a:moveTo>
                  <a:pt x="0" y="0"/>
                </a:moveTo>
                <a:lnTo>
                  <a:pt x="3684921" y="0"/>
                </a:lnTo>
                <a:lnTo>
                  <a:pt x="3684921" y="2455078"/>
                </a:lnTo>
                <a:lnTo>
                  <a:pt x="0" y="24550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493475" y="7335758"/>
            <a:ext cx="3539247" cy="229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Thủ công nghiệp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12183" y="6646903"/>
            <a:ext cx="3539247" cy="229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Thương nghiệp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4741" y="6380203"/>
            <a:ext cx="3539247" cy="229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 err="1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Nông</a:t>
            </a:r>
            <a:r>
              <a:rPr lang="en-US" sz="6599" dirty="0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6599" dirty="0" err="1">
                <a:solidFill>
                  <a:srgbClr val="2A3C63"/>
                </a:solidFill>
                <a:latin typeface="IBM Plex Sans"/>
                <a:ea typeface="IBM Plex Sans"/>
                <a:cs typeface="IBM Plex Sans"/>
                <a:sym typeface="IBM Plex Sans"/>
              </a:rPr>
              <a:t>nghiệp</a:t>
            </a:r>
            <a:endParaRPr lang="en-US" sz="6599" dirty="0">
              <a:solidFill>
                <a:srgbClr val="2A3C6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0" y="149230"/>
            <a:ext cx="18034219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13: MỘT SỐ THÀNH TỰU CỦA 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               VĂN MINH ĐẠI VIỆT (Tiết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60383" y="211112"/>
            <a:ext cx="729489" cy="905686"/>
          </a:xfrm>
          <a:custGeom>
            <a:avLst/>
            <a:gdLst/>
            <a:ahLst/>
            <a:cxnLst/>
            <a:rect l="l" t="t" r="r" b="b"/>
            <a:pathLst>
              <a:path w="729489" h="905686">
                <a:moveTo>
                  <a:pt x="0" y="0"/>
                </a:moveTo>
                <a:lnTo>
                  <a:pt x="729489" y="0"/>
                </a:lnTo>
                <a:lnTo>
                  <a:pt x="729489" y="905687"/>
                </a:lnTo>
                <a:lnTo>
                  <a:pt x="0" y="905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3880099" y="3856036"/>
            <a:ext cx="5032270" cy="5010295"/>
          </a:xfrm>
          <a:custGeom>
            <a:avLst/>
            <a:gdLst/>
            <a:ahLst/>
            <a:cxnLst/>
            <a:rect l="l" t="t" r="r" b="b"/>
            <a:pathLst>
              <a:path w="5032270" h="5010295">
                <a:moveTo>
                  <a:pt x="0" y="0"/>
                </a:moveTo>
                <a:lnTo>
                  <a:pt x="5032270" y="0"/>
                </a:lnTo>
                <a:lnTo>
                  <a:pt x="5032270" y="5010295"/>
                </a:lnTo>
                <a:lnTo>
                  <a:pt x="0" y="5010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745" t="-52251" r="-97170" b="-22043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829456" y="15421"/>
            <a:ext cx="2706050" cy="2706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834">
                    <a:alpha val="100000"/>
                  </a:srgbClr>
                </a:gs>
                <a:gs pos="50000">
                  <a:srgbClr val="004834">
                    <a:alpha val="100000"/>
                  </a:srgbClr>
                </a:gs>
                <a:gs pos="100000">
                  <a:srgbClr val="5FA2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81865" y="-740817"/>
            <a:ext cx="3439579" cy="34395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00322" y="-459059"/>
            <a:ext cx="4081543" cy="408154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620508" y="3756025"/>
            <a:ext cx="9174870" cy="2165971"/>
          </a:xfrm>
          <a:custGeom>
            <a:avLst/>
            <a:gdLst/>
            <a:ahLst/>
            <a:cxnLst/>
            <a:rect l="l" t="t" r="r" b="b"/>
            <a:pathLst>
              <a:path w="9174870" h="2165971">
                <a:moveTo>
                  <a:pt x="0" y="0"/>
                </a:moveTo>
                <a:lnTo>
                  <a:pt x="9174869" y="0"/>
                </a:lnTo>
                <a:lnTo>
                  <a:pt x="9174869" y="2165972"/>
                </a:lnTo>
                <a:lnTo>
                  <a:pt x="0" y="2165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0144" r="-117235" b="-68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15309" y="1522897"/>
            <a:ext cx="971343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dirty="0">
                <a:solidFill>
                  <a:srgbClr val="5FA2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NHÓM </a:t>
            </a:r>
            <a:r>
              <a:rPr lang="vi-VN" sz="3999" b="1" dirty="0">
                <a:solidFill>
                  <a:srgbClr val="5FA2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 4 : TÌM HIỂU NÔNG NGHIỆP</a:t>
            </a:r>
            <a:endParaRPr lang="en-US" sz="3999" b="1" dirty="0">
              <a:solidFill>
                <a:srgbClr val="5FA201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620508" y="6808900"/>
            <a:ext cx="9174870" cy="2165971"/>
          </a:xfrm>
          <a:custGeom>
            <a:avLst/>
            <a:gdLst/>
            <a:ahLst/>
            <a:cxnLst/>
            <a:rect l="l" t="t" r="r" b="b"/>
            <a:pathLst>
              <a:path w="9174870" h="2165971">
                <a:moveTo>
                  <a:pt x="0" y="0"/>
                </a:moveTo>
                <a:lnTo>
                  <a:pt x="9174869" y="0"/>
                </a:lnTo>
                <a:lnTo>
                  <a:pt x="9174869" y="2165971"/>
                </a:lnTo>
                <a:lnTo>
                  <a:pt x="0" y="2165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0144" r="-117235" b="-68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27877" y="5054796"/>
            <a:ext cx="7591374" cy="2736357"/>
          </a:xfrm>
          <a:custGeom>
            <a:avLst/>
            <a:gdLst/>
            <a:ahLst/>
            <a:cxnLst/>
            <a:rect l="l" t="t" r="r" b="b"/>
            <a:pathLst>
              <a:path w="7591374" h="2736357">
                <a:moveTo>
                  <a:pt x="0" y="0"/>
                </a:moveTo>
                <a:lnTo>
                  <a:pt x="7591374" y="0"/>
                </a:lnTo>
                <a:lnTo>
                  <a:pt x="7591374" y="2736357"/>
                </a:lnTo>
                <a:lnTo>
                  <a:pt x="0" y="27363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7888" r="-116908" b="-224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713020" y="287921"/>
            <a:ext cx="6718017" cy="74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3"/>
              </a:lnSpc>
            </a:pPr>
            <a:r>
              <a:rPr lang="en-US" sz="4557" b="1">
                <a:solidFill>
                  <a:srgbClr val="004834"/>
                </a:solidFill>
                <a:latin typeface="Mont Bold"/>
                <a:ea typeface="Mont Bold"/>
                <a:cs typeface="Mont Bold"/>
                <a:sym typeface="Mont Bold"/>
              </a:rPr>
              <a:t>HOẠT ĐỘNG NHÓM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63725" y="3821732"/>
            <a:ext cx="8471781" cy="159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3.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Nông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nghiệp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ổn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định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có</a:t>
            </a:r>
            <a:endParaRPr lang="en-US" sz="4649" spc="51" dirty="0">
              <a:solidFill>
                <a:srgbClr val="0D0409"/>
              </a:solidFill>
              <a:latin typeface="Times New Roman" panose="02020603050405020304" pitchFamily="18" charset="0"/>
              <a:ea typeface="Mont"/>
              <a:cs typeface="Times New Roman" panose="02020603050405020304" pitchFamily="18" charset="0"/>
              <a:sym typeface="Mont"/>
            </a:endParaRPr>
          </a:p>
          <a:p>
            <a:pPr algn="ctr">
              <a:lnSpc>
                <a:spcPts val="6509"/>
              </a:lnSpc>
            </a:pP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ý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nghĩa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 </a:t>
            </a:r>
            <a:r>
              <a:rPr lang="en-US" sz="4649" spc="51" dirty="0" err="1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gì</a:t>
            </a:r>
            <a:r>
              <a:rPr lang="en-US" sz="4649" spc="51" dirty="0">
                <a:solidFill>
                  <a:srgbClr val="0D0409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4240" y="5328630"/>
            <a:ext cx="7215011" cy="246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  <a:spcBef>
                <a:spcPct val="0"/>
              </a:spcBef>
            </a:pPr>
            <a:r>
              <a:rPr lang="vi-VN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1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.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Biểu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hiện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vi-VN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N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hà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nước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quan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tâm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đến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vấn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đề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6545"/>
              </a:lnSpc>
              <a:spcBef>
                <a:spcPct val="0"/>
              </a:spcBef>
            </a:pP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sản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xuất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nông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4675" dirty="0" err="1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nghiệp</a:t>
            </a:r>
            <a:r>
              <a:rPr lang="en-US" sz="4675" dirty="0">
                <a:solidFill>
                  <a:srgbClr val="FFFFFF"/>
                </a:solidFill>
                <a:latin typeface="+mj-lt"/>
                <a:ea typeface="Canva Sans"/>
                <a:cs typeface="Canva Sans"/>
                <a:sym typeface="Canva Sans"/>
              </a:rPr>
              <a:t>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63725" y="6954048"/>
            <a:ext cx="8471781" cy="250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vi-VN" sz="3967" dirty="0">
                <a:solidFill>
                  <a:srgbClr val="0D0409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  <a:r>
              <a:rPr lang="en-US" sz="3967" dirty="0">
                <a:solidFill>
                  <a:srgbClr val="0D0409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trị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lễ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cày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Tịch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điền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ý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nghĩa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việc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đắp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đê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làm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thủy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967" dirty="0" err="1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lợi</a:t>
            </a:r>
            <a:r>
              <a:rPr lang="en-US" sz="3967" dirty="0">
                <a:solidFill>
                  <a:srgbClr val="0D0409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?</a:t>
            </a:r>
          </a:p>
          <a:p>
            <a:pPr algn="ctr">
              <a:lnSpc>
                <a:spcPts val="2264"/>
              </a:lnSpc>
              <a:spcBef>
                <a:spcPct val="0"/>
              </a:spcBef>
            </a:pPr>
            <a:endParaRPr lang="en-US" sz="3967" dirty="0">
              <a:solidFill>
                <a:srgbClr val="0D040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  <p:bldP spid="16" grpId="0" animBg="1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1833</Words>
  <Application>Microsoft Office PowerPoint</Application>
  <PresentationFormat>Custom</PresentationFormat>
  <Paragraphs>238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Now Bold</vt:lpstr>
      <vt:lpstr>Essays1743</vt:lpstr>
      <vt:lpstr>Canva Sans</vt:lpstr>
      <vt:lpstr>Calibri Light</vt:lpstr>
      <vt:lpstr>UTM Avenida</vt:lpstr>
      <vt:lpstr>Montserrat Bold</vt:lpstr>
      <vt:lpstr>Arial</vt:lpstr>
      <vt:lpstr>Faustina Bold</vt:lpstr>
      <vt:lpstr>Algerian</vt:lpstr>
      <vt:lpstr>IBM Plex Serif</vt:lpstr>
      <vt:lpstr>Noto Serif Display</vt:lpstr>
      <vt:lpstr>Asap Bold</vt:lpstr>
      <vt:lpstr>Calibri</vt:lpstr>
      <vt:lpstr>Aptos</vt:lpstr>
      <vt:lpstr>Now</vt:lpstr>
      <vt:lpstr>Dancing Script</vt:lpstr>
      <vt:lpstr>.VnBlack</vt:lpstr>
      <vt:lpstr>Sigmar One</vt:lpstr>
      <vt:lpstr>IBM Plex Sans</vt:lpstr>
      <vt:lpstr>Saira ExtraCondensed</vt:lpstr>
      <vt:lpstr>Times New Roman</vt:lpstr>
      <vt:lpstr>Saira</vt:lpstr>
      <vt:lpstr>DejaVu Serif Bold</vt:lpstr>
      <vt:lpstr>Mont Bold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pc</cp:lastModifiedBy>
  <cp:revision>13</cp:revision>
  <dcterms:created xsi:type="dcterms:W3CDTF">2006-08-16T00:00:00Z</dcterms:created>
  <dcterms:modified xsi:type="dcterms:W3CDTF">2025-03-28T15:14:44Z</dcterms:modified>
  <dc:identifier>DAGi8E0g57Q</dc:identifier>
</cp:coreProperties>
</file>