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40" r:id="rId2"/>
    <p:sldId id="332" r:id="rId3"/>
    <p:sldId id="276" r:id="rId4"/>
    <p:sldId id="342" r:id="rId5"/>
    <p:sldId id="336" r:id="rId6"/>
    <p:sldId id="296" r:id="rId7"/>
    <p:sldId id="330" r:id="rId8"/>
    <p:sldId id="301" r:id="rId9"/>
    <p:sldId id="280" r:id="rId10"/>
    <p:sldId id="318" r:id="rId11"/>
    <p:sldId id="32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80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6E0B3-B94E-41E6-8376-E2166BE3153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BD0B5-280D-4D07-AB7B-A0891EA3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81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CEE942-96A8-4958-B7B1-0271A602F99F}" type="slidenum">
              <a:rPr lang="en-US"/>
              <a:pPr/>
              <a:t>11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8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33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6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7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37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7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4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1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69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3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C100C-4240-4995-8AA9-482A1F5AB06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369B3-2240-4111-B34A-45DD18AA5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ệ mặt trời là gì có bao nhiêu hành tinh - Quan sát hệ mặt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3962400"/>
            <a:ext cx="11049000" cy="2762251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vi-VN" sz="5400" b="1" dirty="0">
                <a:solidFill>
                  <a:srgbClr val="FFFF00"/>
                </a:solidFill>
                <a:latin typeface="+mn-lt"/>
              </a:rPr>
              <a:t>Chủ đề 11: TRÁI ĐẤT VÀ BẦU TRỜI</a:t>
            </a:r>
            <a:r>
              <a:rPr lang="vi-VN" sz="3600" b="1" dirty="0">
                <a:latin typeface="+mn-lt"/>
              </a:rPr>
              <a:t/>
            </a:r>
            <a:br>
              <a:rPr lang="vi-VN" sz="3600" b="1" dirty="0">
                <a:latin typeface="+mn-lt"/>
              </a:rPr>
            </a:br>
            <a:r>
              <a:rPr lang="en-US" sz="3600" b="1" dirty="0" smtClean="0">
                <a:latin typeface="+mn-lt"/>
              </a:rPr>
              <a:t/>
            </a:r>
            <a:br>
              <a:rPr lang="en-US" sz="3600" b="1" dirty="0" smtClean="0">
                <a:latin typeface="+mn-lt"/>
              </a:rPr>
            </a:br>
            <a:r>
              <a:rPr lang="vi-VN" sz="3600" b="1" dirty="0" smtClean="0">
                <a:solidFill>
                  <a:srgbClr val="FFFF00"/>
                </a:solidFill>
                <a:latin typeface="+mn-lt"/>
              </a:rPr>
              <a:t>Bài </a:t>
            </a:r>
            <a:r>
              <a:rPr lang="vi-VN" sz="3600" b="1" dirty="0">
                <a:solidFill>
                  <a:srgbClr val="FFFF00"/>
                </a:solidFill>
                <a:latin typeface="+mn-lt"/>
              </a:rPr>
              <a:t>43: CHUYỂN ĐỘNG NHÌN </a:t>
            </a:r>
            <a:r>
              <a:rPr lang="vi-VN" sz="3600" b="1" dirty="0" smtClean="0">
                <a:solidFill>
                  <a:srgbClr val="FFFF00"/>
                </a:solidFill>
                <a:latin typeface="+mn-lt"/>
              </a:rPr>
              <a:t>THẤY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latin typeface="+mn-lt"/>
              </a:rPr>
            </a:br>
            <a:r>
              <a:rPr lang="vi-VN" sz="36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+mn-lt"/>
              </a:rPr>
              <a:t>CỦA MẶT </a:t>
            </a:r>
            <a:r>
              <a:rPr lang="vi-VN" sz="3600" b="1" dirty="0" smtClean="0">
                <a:solidFill>
                  <a:srgbClr val="FFFF00"/>
                </a:solidFill>
                <a:latin typeface="+mn-lt"/>
              </a:rPr>
              <a:t>TRỜI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</a:t>
            </a:r>
            <a:endParaRPr lang="en-US" sz="3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285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2022/1004/28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47" y="609600"/>
            <a:ext cx="1085190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 descr="Dark horizontal"/>
          <p:cNvSpPr>
            <a:spLocks noChangeArrowheads="1"/>
          </p:cNvSpPr>
          <p:nvPr/>
        </p:nvSpPr>
        <p:spPr bwMode="auto">
          <a:xfrm>
            <a:off x="1524000" y="0"/>
            <a:ext cx="152400" cy="6858000"/>
          </a:xfrm>
          <a:prstGeom prst="rect">
            <a:avLst/>
          </a:prstGeom>
          <a:pattFill prst="dkHorz">
            <a:fgClr>
              <a:srgbClr val="0000FF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3" name="Rectangle 3" descr="Dark vertical"/>
          <p:cNvSpPr>
            <a:spLocks noChangeArrowheads="1"/>
          </p:cNvSpPr>
          <p:nvPr/>
        </p:nvSpPr>
        <p:spPr bwMode="auto">
          <a:xfrm>
            <a:off x="1524000" y="0"/>
            <a:ext cx="9144000" cy="152400"/>
          </a:xfrm>
          <a:prstGeom prst="rect">
            <a:avLst/>
          </a:prstGeom>
          <a:pattFill prst="dkVert">
            <a:fgClr>
              <a:srgbClr val="0000FF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4" descr="Dark vertical"/>
          <p:cNvSpPr>
            <a:spLocks noChangeArrowheads="1"/>
          </p:cNvSpPr>
          <p:nvPr/>
        </p:nvSpPr>
        <p:spPr bwMode="auto">
          <a:xfrm>
            <a:off x="1524000" y="6705600"/>
            <a:ext cx="9144000" cy="152400"/>
          </a:xfrm>
          <a:prstGeom prst="rect">
            <a:avLst/>
          </a:prstGeom>
          <a:pattFill prst="dkVert">
            <a:fgClr>
              <a:srgbClr val="0000FF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Rectangle 5" descr="Dark horizontal"/>
          <p:cNvSpPr>
            <a:spLocks noChangeArrowheads="1"/>
          </p:cNvSpPr>
          <p:nvPr/>
        </p:nvSpPr>
        <p:spPr bwMode="auto">
          <a:xfrm>
            <a:off x="10515600" y="0"/>
            <a:ext cx="152400" cy="6858000"/>
          </a:xfrm>
          <a:prstGeom prst="rect">
            <a:avLst/>
          </a:prstGeom>
          <a:pattFill prst="dkHorz">
            <a:fgClr>
              <a:srgbClr val="0000FF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6003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28008" name="Picture 8" descr="Ag0005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9" name="Picture 9" descr="Ag0005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294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10" name="WordArt 10"/>
          <p:cNvSpPr>
            <a:spLocks noChangeArrowheads="1" noChangeShapeType="1" noTextEdit="1"/>
          </p:cNvSpPr>
          <p:nvPr/>
        </p:nvSpPr>
        <p:spPr bwMode="auto">
          <a:xfrm>
            <a:off x="1752600" y="304800"/>
            <a:ext cx="5105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HƯỚNG DẪN VỀ NHÀ :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28011" name="Picture 11" descr="j01953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2819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1897626" y="1981201"/>
            <a:ext cx="8610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</a:t>
            </a:r>
            <a:r>
              <a:rPr lang="vi-VN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tập dự án:</a:t>
            </a:r>
            <a:r>
              <a:rPr lang="vi-VN" sz="3600" dirty="0">
                <a:latin typeface="Arial" pitchFamily="34" charset="0"/>
                <a:cs typeface="Arial" pitchFamily="34" charset="0"/>
              </a:rPr>
              <a:t> chế t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ạo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hồ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trời</a:t>
            </a:r>
            <a:r>
              <a:rPr lang="en-US" sz="3600">
                <a:latin typeface="Arial" pitchFamily="34" charset="0"/>
                <a:cs typeface="Arial" pitchFamily="34" charset="0"/>
              </a:rPr>
              <a:t>. 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1828800" y="3465140"/>
            <a:ext cx="8839200" cy="1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rgbClr val="FF0000"/>
                </a:solidFill>
                <a:latin typeface="Arial" charset="0"/>
              </a:rPr>
              <a:t>2) </a:t>
            </a:r>
            <a:r>
              <a:rPr lang="en-US" sz="3600" dirty="0" err="1">
                <a:solidFill>
                  <a:srgbClr val="FF0000"/>
                </a:solidFill>
                <a:latin typeface="Arial" charset="0"/>
              </a:rPr>
              <a:t>Chuẩn</a:t>
            </a:r>
            <a:r>
              <a:rPr lang="en-US" sz="36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Arial" charset="0"/>
              </a:rPr>
              <a:t> :</a:t>
            </a:r>
          </a:p>
          <a:p>
            <a:pPr>
              <a:spcBef>
                <a:spcPts val="600"/>
              </a:spcBef>
            </a:pPr>
            <a:r>
              <a:rPr lang="en-US" sz="3600" dirty="0">
                <a:latin typeface="Arial" charset="0"/>
              </a:rPr>
              <a:t> - </a:t>
            </a:r>
            <a:r>
              <a:rPr lang="en-US" sz="3600" dirty="0" err="1">
                <a:latin typeface="Arial" charset="0"/>
              </a:rPr>
              <a:t>Tìm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latin typeface="Arial" charset="0"/>
              </a:rPr>
              <a:t>hiểu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latin typeface="Arial" charset="0"/>
              </a:rPr>
              <a:t>về</a:t>
            </a:r>
            <a:r>
              <a:rPr lang="en-US" sz="3600" dirty="0">
                <a:latin typeface="Arial" charset="0"/>
              </a:rPr>
              <a:t>  </a:t>
            </a:r>
            <a:r>
              <a:rPr lang="vi-VN" sz="3600" dirty="0">
                <a:latin typeface="Arial" charset="0"/>
              </a:rPr>
              <a:t>chuyển động nhìn thấy của Mặt Trăng.</a:t>
            </a:r>
            <a:endParaRPr lang="en-US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64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2" grpId="0"/>
      <p:bldP spid="1280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yển động nhìn thấy của mặt trờ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54.048" end="289621.5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3400"/>
            <a:ext cx="11582399" cy="601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0"/>
            <a:ext cx="11110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21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1" t="32057" r="40615" b="45208"/>
          <a:stretch/>
        </p:blipFill>
        <p:spPr bwMode="auto">
          <a:xfrm>
            <a:off x="1371600" y="1740810"/>
            <a:ext cx="8748651" cy="35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410200"/>
            <a:ext cx="10711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Hình 43.1. Mô phỏng «chuyển động» nhìn thấy hằng ngày của Mặt Trời.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266" y="762000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+mj-lt"/>
              </a:rPr>
              <a:t>Câu 1. </a:t>
            </a:r>
            <a:r>
              <a:rPr lang="vi-VN" sz="3200" b="1">
                <a:solidFill>
                  <a:srgbClr val="0000FF"/>
                </a:solidFill>
                <a:latin typeface="+mj-lt"/>
              </a:rPr>
              <a:t>Em </a:t>
            </a:r>
            <a:r>
              <a:rPr lang="vi-VN" sz="3200" b="1" dirty="0">
                <a:solidFill>
                  <a:srgbClr val="0000FF"/>
                </a:solidFill>
                <a:latin typeface="+mj-lt"/>
              </a:rPr>
              <a:t>hãy mô tả </a:t>
            </a:r>
            <a:r>
              <a:rPr lang="vi-VN" sz="3200" b="1">
                <a:solidFill>
                  <a:srgbClr val="0000FF"/>
                </a:solidFill>
                <a:latin typeface="+mj-lt"/>
              </a:rPr>
              <a:t>sự </a:t>
            </a:r>
            <a:r>
              <a:rPr lang="en-US" sz="3200" b="1">
                <a:solidFill>
                  <a:srgbClr val="0000FF"/>
                </a:solidFill>
                <a:latin typeface="+mj-lt"/>
              </a:rPr>
              <a:t>“</a:t>
            </a:r>
            <a:r>
              <a:rPr lang="vi-VN" sz="3200" b="1">
                <a:solidFill>
                  <a:srgbClr val="0000FF"/>
                </a:solidFill>
                <a:latin typeface="+mj-lt"/>
              </a:rPr>
              <a:t>chuyển động</a:t>
            </a:r>
            <a:r>
              <a:rPr lang="en-US" sz="3200" b="1">
                <a:solidFill>
                  <a:srgbClr val="0000FF"/>
                </a:solidFill>
                <a:latin typeface="+mj-lt"/>
              </a:rPr>
              <a:t>”</a:t>
            </a:r>
            <a:r>
              <a:rPr lang="vi-VN" sz="3200" b="1">
                <a:solidFill>
                  <a:srgbClr val="0000FF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+mj-lt"/>
              </a:rPr>
              <a:t>của Mặt Trời hằng ngày trên bầu trời.</a:t>
            </a:r>
            <a:endParaRPr lang="en-US" sz="32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996B00-46BF-EAAD-AFB5-B529D3D76AF5}"/>
              </a:ext>
            </a:extLst>
          </p:cNvPr>
          <p:cNvSpPr txBox="1"/>
          <p:nvPr/>
        </p:nvSpPr>
        <p:spPr>
          <a:xfrm>
            <a:off x="152400" y="78194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nhìn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trời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958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1" t="32057" r="40615" b="45208"/>
          <a:stretch/>
        </p:blipFill>
        <p:spPr bwMode="auto">
          <a:xfrm>
            <a:off x="1371600" y="1740810"/>
            <a:ext cx="8748651" cy="35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8266" y="762000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+mj-lt"/>
              </a:rPr>
              <a:t>Câu 1. </a:t>
            </a:r>
            <a:r>
              <a:rPr lang="vi-VN" sz="3200" b="1">
                <a:solidFill>
                  <a:srgbClr val="0000FF"/>
                </a:solidFill>
                <a:latin typeface="+mj-lt"/>
              </a:rPr>
              <a:t>Em </a:t>
            </a:r>
            <a:r>
              <a:rPr lang="vi-VN" sz="3200" b="1" dirty="0">
                <a:solidFill>
                  <a:srgbClr val="0000FF"/>
                </a:solidFill>
                <a:latin typeface="+mj-lt"/>
              </a:rPr>
              <a:t>hãy mô tả </a:t>
            </a:r>
            <a:r>
              <a:rPr lang="vi-VN" sz="3200" b="1">
                <a:solidFill>
                  <a:srgbClr val="0000FF"/>
                </a:solidFill>
                <a:latin typeface="+mj-lt"/>
              </a:rPr>
              <a:t>sự </a:t>
            </a:r>
            <a:r>
              <a:rPr lang="en-US" sz="3200" b="1">
                <a:solidFill>
                  <a:srgbClr val="0000FF"/>
                </a:solidFill>
                <a:latin typeface="+mj-lt"/>
              </a:rPr>
              <a:t>“</a:t>
            </a:r>
            <a:r>
              <a:rPr lang="vi-VN" sz="3200" b="1">
                <a:solidFill>
                  <a:srgbClr val="0000FF"/>
                </a:solidFill>
                <a:latin typeface="+mj-lt"/>
              </a:rPr>
              <a:t>chuyển động</a:t>
            </a:r>
            <a:r>
              <a:rPr lang="en-US" sz="3200" b="1">
                <a:solidFill>
                  <a:srgbClr val="0000FF"/>
                </a:solidFill>
                <a:latin typeface="+mj-lt"/>
              </a:rPr>
              <a:t>”</a:t>
            </a:r>
            <a:r>
              <a:rPr lang="vi-VN" sz="3200" b="1">
                <a:solidFill>
                  <a:srgbClr val="0000FF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+mj-lt"/>
              </a:rPr>
              <a:t>của Mặt Trời hằng ngày trên bầu trời.</a:t>
            </a:r>
            <a:endParaRPr lang="en-US" sz="32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996B00-46BF-EAAD-AFB5-B529D3D76AF5}"/>
              </a:ext>
            </a:extLst>
          </p:cNvPr>
          <p:cNvSpPr txBox="1"/>
          <p:nvPr/>
        </p:nvSpPr>
        <p:spPr>
          <a:xfrm>
            <a:off x="152400" y="78194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nhìn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trời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3C63354-B0F0-5C39-316D-6757CE20B0A4}"/>
              </a:ext>
            </a:extLst>
          </p:cNvPr>
          <p:cNvSpPr txBox="1"/>
          <p:nvPr/>
        </p:nvSpPr>
        <p:spPr>
          <a:xfrm>
            <a:off x="152400" y="5772081"/>
            <a:ext cx="1188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Hằng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đằng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đằng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668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8" t="27500" r="47877" b="43085"/>
          <a:stretch/>
        </p:blipFill>
        <p:spPr bwMode="auto">
          <a:xfrm>
            <a:off x="609600" y="152400"/>
            <a:ext cx="3517262" cy="312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773" y="6096000"/>
            <a:ext cx="1158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43.2. Mô phỏng chuyển động tự quay quanh trục của Trái Đất.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ướng tự quay của trái đất quanh mặy trời - Địa lý 6 - Nguyễn Thị Sương -  Website của Nguyễn Thị Sương trường THCS Phù Đổng - Đại Lộc - Quảng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0"/>
            <a:ext cx="3474730" cy="26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ì sao Trái đất có thể tự quay xung quanh trục? (Tháng Tư, 202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81000"/>
            <a:ext cx="5334000" cy="36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2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9300" y="6096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D9FB63-8644-B3C4-AC0F-8511E404F65B}"/>
              </a:ext>
            </a:extLst>
          </p:cNvPr>
          <p:cNvSpPr txBox="1"/>
          <p:nvPr/>
        </p:nvSpPr>
        <p:spPr>
          <a:xfrm>
            <a:off x="457200" y="1625982"/>
            <a:ext cx="11277600" cy="2968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………………………….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trục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BF4B9BD-C5D9-28B1-9E4F-3BBB97E842AA}"/>
              </a:ext>
            </a:extLst>
          </p:cNvPr>
          <p:cNvSpPr/>
          <p:nvPr/>
        </p:nvSpPr>
        <p:spPr>
          <a:xfrm>
            <a:off x="8001000" y="175260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FFDB8CE-DEA6-8937-C453-40DDE1538F61}"/>
              </a:ext>
            </a:extLst>
          </p:cNvPr>
          <p:cNvSpPr/>
          <p:nvPr/>
        </p:nvSpPr>
        <p:spPr>
          <a:xfrm>
            <a:off x="7077997" y="2463225"/>
            <a:ext cx="2142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0D8DD2-3C9B-8754-A6A8-B90F1B391E2F}"/>
              </a:ext>
            </a:extLst>
          </p:cNvPr>
          <p:cNvSpPr txBox="1"/>
          <p:nvPr/>
        </p:nvSpPr>
        <p:spPr>
          <a:xfrm>
            <a:off x="7205201" y="3227718"/>
            <a:ext cx="4038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04800"/>
            <a:ext cx="10972800" cy="1143000"/>
          </a:xfrm>
        </p:spPr>
        <p:txBody>
          <a:bodyPr/>
          <a:lstStyle/>
          <a:p>
            <a:r>
              <a:rPr lang="en-US" dirty="0" smtClean="0"/>
              <a:t>2.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mọc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lặn</a:t>
            </a:r>
            <a:endParaRPr lang="en-US" dirty="0"/>
          </a:p>
        </p:txBody>
      </p:sp>
      <p:pic>
        <p:nvPicPr>
          <p:cNvPr id="5" name="Khoa học tự nhiên 6 - Thí nghiệm Sự mọc và lặn của Mặt Trờ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73.192" end="30742.26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09600"/>
            <a:ext cx="1165859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3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3" t="39167" r="39092" b="14515"/>
          <a:stretch/>
        </p:blipFill>
        <p:spPr bwMode="auto">
          <a:xfrm>
            <a:off x="4916" y="152400"/>
            <a:ext cx="4824861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AC81F45-C03B-0F6A-BB40-C751C1316667}"/>
              </a:ext>
            </a:extLst>
          </p:cNvPr>
          <p:cNvSpPr txBox="1"/>
          <p:nvPr/>
        </p:nvSpPr>
        <p:spPr>
          <a:xfrm>
            <a:off x="233216" y="5797469"/>
            <a:ext cx="115194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Mặt Trời mọc và Mặt Trời lặn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3" descr="https://hoc24.vn/source/KHTN%206/Ch%C6%B0%C6%A1ng%2011/ng%C3%A0y%20%C4%91%C3%AAm%20(1)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6537156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1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B939C2C-B1F8-08F4-FC3B-C117690D5CFE}"/>
              </a:ext>
            </a:extLst>
          </p:cNvPr>
          <p:cNvSpPr txBox="1"/>
          <p:nvPr/>
        </p:nvSpPr>
        <p:spPr>
          <a:xfrm>
            <a:off x="609600" y="76200"/>
            <a:ext cx="11201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+mj-lt"/>
              </a:rPr>
              <a:t>Giải thích hiện tượng ngày, đêm trên Trái Đất và nguyên nhân dẫn đến sự luân phiên ngày và đêm.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4AA3A3-61A6-DACA-E9D3-71002F9428D1}"/>
              </a:ext>
            </a:extLst>
          </p:cNvPr>
          <p:cNvSpPr txBox="1"/>
          <p:nvPr/>
        </p:nvSpPr>
        <p:spPr>
          <a:xfrm>
            <a:off x="800100" y="1143000"/>
            <a:ext cx="104775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Trái đất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do: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được Mặt trời chiếu </a:t>
            </a:r>
            <a:r>
              <a:rPr lang="vi-VN" sz="4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tự quay quanh trục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3200400"/>
            <a:ext cx="10668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thời điểm: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 sáng Mặt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 chiếu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khoảng 50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di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 tích bề mặt trái đất. Phần 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ợc chiếu sáng là ban ngày, phần còn lại là ban đêm. Do trái đất tự quay quanh trục nên vị trí phần sáng và tối sẽ thay đổi dần.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800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276</Words>
  <Application>Microsoft Office PowerPoint</Application>
  <PresentationFormat>Custom</PresentationFormat>
  <Paragraphs>25</Paragraphs>
  <Slides>11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Chủ đề 11: TRÁI ĐẤT VÀ BẦU TRỜI  Bài 43: CHUYỂN ĐỘNG NHÌN THẤY  CỦA MẶT TRỜI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Mặt trời mọc và lặn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11: TRÁI ĐẤT VÀ BẦU TRỜI Bài 43: CHUYỂN ĐỘNG NHÌN THẤY CỦA MẶT TRỜI</dc:title>
  <dc:creator>Windows User</dc:creator>
  <cp:lastModifiedBy>DELL</cp:lastModifiedBy>
  <cp:revision>88</cp:revision>
  <dcterms:created xsi:type="dcterms:W3CDTF">2021-04-12T07:57:26Z</dcterms:created>
  <dcterms:modified xsi:type="dcterms:W3CDTF">2024-05-13T06:35:15Z</dcterms:modified>
</cp:coreProperties>
</file>