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79" r:id="rId4"/>
    <p:sldId id="367" r:id="rId6"/>
    <p:sldId id="316" r:id="rId7"/>
    <p:sldId id="258" r:id="rId8"/>
    <p:sldId id="260" r:id="rId9"/>
    <p:sldId id="261" r:id="rId10"/>
    <p:sldId id="365" r:id="rId11"/>
    <p:sldId id="369" r:id="rId12"/>
    <p:sldId id="366" r:id="rId13"/>
    <p:sldId id="262" r:id="rId14"/>
    <p:sldId id="313" r:id="rId15"/>
    <p:sldId id="368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70C0"/>
    <a:srgbClr val="E8F6F8"/>
    <a:srgbClr val="C0E6EA"/>
    <a:srgbClr val="62C8CE"/>
    <a:srgbClr val="05A0B8"/>
    <a:srgbClr val="7192A9"/>
    <a:srgbClr val="F47D5F"/>
    <a:srgbClr val="0FB7BD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87904" autoAdjust="0"/>
  </p:normalViewPr>
  <p:slideViewPr>
    <p:cSldViewPr snapToGrid="0" showGuides="1">
      <p:cViewPr varScale="1">
        <p:scale>
          <a:sx n="61" d="100"/>
          <a:sy n="61" d="100"/>
        </p:scale>
        <p:origin x="84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I’m not sure but I think robots might not do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everything we want, because they are not human,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they don’t have feelings …</a:t>
            </a:r>
            <a:r>
              <a:rPr lang="en-US" i="0" dirty="0"/>
              <a:t> </a:t>
            </a:r>
            <a:br>
              <a:rPr lang="en-US" i="0" dirty="0"/>
            </a:b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What verb do I use in this sentence? (might)</a:t>
            </a:r>
            <a:b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Why do I use ‘might’ instead of ‘will’?</a:t>
            </a:r>
            <a:r>
              <a:rPr lang="en-US" i="0" dirty="0"/>
              <a:t> </a:t>
            </a:r>
            <a:br>
              <a:rPr lang="en-US" i="0" dirty="0"/>
            </a:br>
            <a:r>
              <a:rPr lang="en-US" i="0" dirty="0"/>
              <a:t>Let’s see</a:t>
            </a:r>
            <a:r>
              <a:rPr lang="en-US" i="0" baseline="0" dirty="0"/>
              <a:t> it more clearly. </a:t>
            </a:r>
            <a:endParaRPr lang="en-US" i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I’m not sure but I think robots might not do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everything we want, because they are not human,</a:t>
            </a:r>
            <a:r>
              <a:rPr lang="en-US" sz="1100" b="0" i="0" u="none" strike="noStrike" cap="none" baseline="0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they don’t have feelings …</a:t>
            </a:r>
            <a:r>
              <a:rPr lang="en-US" i="0" dirty="0"/>
              <a:t> </a:t>
            </a:r>
            <a:br>
              <a:rPr lang="en-US" i="0" dirty="0"/>
            </a:b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What verb do I use in this sentence? (might)</a:t>
            </a:r>
            <a:b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- Why do I use ‘might’ instead of ‘will’?</a:t>
            </a:r>
            <a:r>
              <a:rPr lang="en-US" i="0" dirty="0"/>
              <a:t> </a:t>
            </a:r>
            <a:br>
              <a:rPr lang="en-US" i="0" dirty="0"/>
            </a:br>
            <a:r>
              <a:rPr lang="en-US" i="0" dirty="0"/>
              <a:t>Let’s see</a:t>
            </a:r>
            <a:r>
              <a:rPr lang="en-US" i="0" baseline="0" dirty="0"/>
              <a:t> it more clearly. </a:t>
            </a:r>
            <a:endParaRPr lang="en-US" i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64" name="Google Shape;364;p28"/>
          <p:cNvSpPr txBox="1">
            <a:spLocks noGrp="1"/>
          </p:cNvSpPr>
          <p:nvPr>
            <p:ph type="subTitle" idx="1"/>
          </p:nvPr>
        </p:nvSpPr>
        <p:spPr>
          <a:xfrm>
            <a:off x="960200" y="2789227"/>
            <a:ext cx="2998000" cy="7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111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365" name="Google Shape;365;p28"/>
          <p:cNvSpPr txBox="1">
            <a:spLocks noGrp="1"/>
          </p:cNvSpPr>
          <p:nvPr>
            <p:ph type="subTitle" idx="2"/>
          </p:nvPr>
        </p:nvSpPr>
        <p:spPr>
          <a:xfrm>
            <a:off x="4519076" y="2789227"/>
            <a:ext cx="2998000" cy="7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159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366" name="Google Shape;366;p28"/>
          <p:cNvSpPr txBox="1">
            <a:spLocks noGrp="1"/>
          </p:cNvSpPr>
          <p:nvPr>
            <p:ph type="subTitle" idx="3"/>
          </p:nvPr>
        </p:nvSpPr>
        <p:spPr>
          <a:xfrm>
            <a:off x="960071" y="4868165"/>
            <a:ext cx="2998000" cy="7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1115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367" name="Google Shape;367;p28"/>
          <p:cNvSpPr txBox="1">
            <a:spLocks noGrp="1"/>
          </p:cNvSpPr>
          <p:nvPr>
            <p:ph type="subTitle" idx="4"/>
          </p:nvPr>
        </p:nvSpPr>
        <p:spPr>
          <a:xfrm>
            <a:off x="4518896" y="4868165"/>
            <a:ext cx="2998000" cy="7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9779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/>
        </p:txBody>
      </p:sp>
      <p:sp>
        <p:nvSpPr>
          <p:cNvPr id="368" name="Google Shape;368;p28"/>
          <p:cNvSpPr txBox="1">
            <a:spLocks noGrp="1"/>
          </p:cNvSpPr>
          <p:nvPr>
            <p:ph type="subTitle" idx="5"/>
          </p:nvPr>
        </p:nvSpPr>
        <p:spPr>
          <a:xfrm>
            <a:off x="960000" y="2285133"/>
            <a:ext cx="29980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28"/>
          <p:cNvSpPr txBox="1">
            <a:spLocks noGrp="1"/>
          </p:cNvSpPr>
          <p:nvPr>
            <p:ph type="subTitle" idx="6"/>
          </p:nvPr>
        </p:nvSpPr>
        <p:spPr>
          <a:xfrm>
            <a:off x="4518784" y="2285133"/>
            <a:ext cx="29980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28"/>
          <p:cNvSpPr txBox="1">
            <a:spLocks noGrp="1"/>
          </p:cNvSpPr>
          <p:nvPr>
            <p:ph type="subTitle" idx="7"/>
          </p:nvPr>
        </p:nvSpPr>
        <p:spPr>
          <a:xfrm>
            <a:off x="960000" y="4346671"/>
            <a:ext cx="29980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28"/>
          <p:cNvSpPr txBox="1">
            <a:spLocks noGrp="1"/>
          </p:cNvSpPr>
          <p:nvPr>
            <p:ph type="subTitle" idx="8"/>
          </p:nvPr>
        </p:nvSpPr>
        <p:spPr>
          <a:xfrm>
            <a:off x="4518784" y="4346671"/>
            <a:ext cx="2998000" cy="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32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28"/>
          <p:cNvSpPr/>
          <p:nvPr/>
        </p:nvSpPr>
        <p:spPr>
          <a:xfrm rot="-1228256">
            <a:off x="10988608" y="5310413"/>
            <a:ext cx="2369209" cy="2450480"/>
          </a:xfrm>
          <a:custGeom>
            <a:avLst/>
            <a:gdLst/>
            <a:ahLst/>
            <a:cxnLst/>
            <a:rect l="l" t="t" r="r" b="b"/>
            <a:pathLst>
              <a:path w="20931" h="21649" extrusionOk="0">
                <a:moveTo>
                  <a:pt x="12896" y="1"/>
                </a:moveTo>
                <a:cubicBezTo>
                  <a:pt x="8016" y="1"/>
                  <a:pt x="2517" y="3236"/>
                  <a:pt x="1311" y="8384"/>
                </a:cubicBezTo>
                <a:cubicBezTo>
                  <a:pt x="1" y="13964"/>
                  <a:pt x="3739" y="21649"/>
                  <a:pt x="9301" y="21649"/>
                </a:cubicBezTo>
                <a:cubicBezTo>
                  <a:pt x="10253" y="21649"/>
                  <a:pt x="11258" y="21424"/>
                  <a:pt x="12300" y="20925"/>
                </a:cubicBezTo>
                <a:cubicBezTo>
                  <a:pt x="19413" y="17510"/>
                  <a:pt x="20931" y="2611"/>
                  <a:pt x="16599" y="726"/>
                </a:cubicBezTo>
                <a:cubicBezTo>
                  <a:pt x="15472" y="234"/>
                  <a:pt x="14207" y="1"/>
                  <a:pt x="1289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28"/>
          <p:cNvSpPr/>
          <p:nvPr/>
        </p:nvSpPr>
        <p:spPr>
          <a:xfrm rot="-5239375">
            <a:off x="-865882" y="-468352"/>
            <a:ext cx="2440580" cy="1915507"/>
          </a:xfrm>
          <a:custGeom>
            <a:avLst/>
            <a:gdLst/>
            <a:ahLst/>
            <a:cxnLst/>
            <a:rect l="l" t="t" r="r" b="b"/>
            <a:pathLst>
              <a:path w="26991" h="21184" extrusionOk="0">
                <a:moveTo>
                  <a:pt x="17226" y="1"/>
                </a:moveTo>
                <a:cubicBezTo>
                  <a:pt x="16114" y="1"/>
                  <a:pt x="14914" y="233"/>
                  <a:pt x="13631" y="696"/>
                </a:cubicBezTo>
                <a:cubicBezTo>
                  <a:pt x="6940" y="3109"/>
                  <a:pt x="0" y="6541"/>
                  <a:pt x="2553" y="16191"/>
                </a:cubicBezTo>
                <a:cubicBezTo>
                  <a:pt x="3431" y="19486"/>
                  <a:pt x="8329" y="21183"/>
                  <a:pt x="13446" y="21183"/>
                </a:cubicBezTo>
                <a:cubicBezTo>
                  <a:pt x="20036" y="21183"/>
                  <a:pt x="26990" y="18369"/>
                  <a:pt x="26189" y="12530"/>
                </a:cubicBezTo>
                <a:cubicBezTo>
                  <a:pt x="25034" y="4130"/>
                  <a:pt x="21913" y="1"/>
                  <a:pt x="1722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8"/>
          <p:cNvSpPr/>
          <p:nvPr/>
        </p:nvSpPr>
        <p:spPr>
          <a:xfrm rot="-5239375">
            <a:off x="-946475" y="-394964"/>
            <a:ext cx="2440580" cy="1915507"/>
          </a:xfrm>
          <a:custGeom>
            <a:avLst/>
            <a:gdLst/>
            <a:ahLst/>
            <a:cxnLst/>
            <a:rect l="l" t="t" r="r" b="b"/>
            <a:pathLst>
              <a:path w="26991" h="21184" extrusionOk="0">
                <a:moveTo>
                  <a:pt x="17226" y="1"/>
                </a:moveTo>
                <a:cubicBezTo>
                  <a:pt x="16114" y="1"/>
                  <a:pt x="14914" y="233"/>
                  <a:pt x="13631" y="696"/>
                </a:cubicBezTo>
                <a:cubicBezTo>
                  <a:pt x="6940" y="3109"/>
                  <a:pt x="0" y="6541"/>
                  <a:pt x="2553" y="16191"/>
                </a:cubicBezTo>
                <a:cubicBezTo>
                  <a:pt x="3431" y="19486"/>
                  <a:pt x="8329" y="21183"/>
                  <a:pt x="13446" y="21183"/>
                </a:cubicBezTo>
                <a:cubicBezTo>
                  <a:pt x="20036" y="21183"/>
                  <a:pt x="26990" y="18369"/>
                  <a:pt x="26189" y="12530"/>
                </a:cubicBezTo>
                <a:cubicBezTo>
                  <a:pt x="25034" y="4130"/>
                  <a:pt x="21913" y="1"/>
                  <a:pt x="17226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8"/>
          <p:cNvSpPr/>
          <p:nvPr/>
        </p:nvSpPr>
        <p:spPr>
          <a:xfrm rot="-1228256">
            <a:off x="10988608" y="5457792"/>
            <a:ext cx="2369209" cy="2450480"/>
          </a:xfrm>
          <a:custGeom>
            <a:avLst/>
            <a:gdLst/>
            <a:ahLst/>
            <a:cxnLst/>
            <a:rect l="l" t="t" r="r" b="b"/>
            <a:pathLst>
              <a:path w="20931" h="21649" extrusionOk="0">
                <a:moveTo>
                  <a:pt x="12896" y="1"/>
                </a:moveTo>
                <a:cubicBezTo>
                  <a:pt x="8016" y="1"/>
                  <a:pt x="2517" y="3236"/>
                  <a:pt x="1311" y="8384"/>
                </a:cubicBezTo>
                <a:cubicBezTo>
                  <a:pt x="1" y="13964"/>
                  <a:pt x="3739" y="21649"/>
                  <a:pt x="9301" y="21649"/>
                </a:cubicBezTo>
                <a:cubicBezTo>
                  <a:pt x="10253" y="21649"/>
                  <a:pt x="11258" y="21424"/>
                  <a:pt x="12300" y="20925"/>
                </a:cubicBezTo>
                <a:cubicBezTo>
                  <a:pt x="19413" y="17510"/>
                  <a:pt x="20931" y="2611"/>
                  <a:pt x="16599" y="726"/>
                </a:cubicBezTo>
                <a:cubicBezTo>
                  <a:pt x="15472" y="234"/>
                  <a:pt x="14207" y="1"/>
                  <a:pt x="12896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5620" y="132715"/>
            <a:ext cx="16649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50235" y="88265"/>
            <a:ext cx="85001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HOUSES IN THE FUTURE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66620" y="113665"/>
            <a:ext cx="10839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6" name="Hình ảnh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 r="6683" b="20162"/>
          <a:stretch>
            <a:fillRect/>
          </a:stretch>
        </p:blipFill>
        <p:spPr>
          <a:xfrm>
            <a:off x="3150251" y="2837705"/>
            <a:ext cx="5456699" cy="37794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33366" y="1238558"/>
            <a:ext cx="7470411" cy="734777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Might for future possibility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47" y="2098658"/>
            <a:ext cx="8232110" cy="45509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223" y="1973335"/>
            <a:ext cx="2909232" cy="7444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32468" y="2775399"/>
            <a:ext cx="6913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 use 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 + V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to talk about actions that are possible in the future (We are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sure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if they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happen or not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2467" y="4168079"/>
            <a:ext cx="1966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5380" y="4824669"/>
            <a:ext cx="6079091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We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 live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a UFO.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1000" indent="-381000"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 not travel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cars.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31"/>
          <p:cNvSpPr/>
          <p:nvPr/>
        </p:nvSpPr>
        <p:spPr>
          <a:xfrm>
            <a:off x="398697" y="1273758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1" name="TextBox 16"/>
          <p:cNvSpPr txBox="1"/>
          <p:nvPr/>
        </p:nvSpPr>
        <p:spPr>
          <a:xfrm>
            <a:off x="454452" y="11577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4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175" y="3718017"/>
            <a:ext cx="6842488" cy="3044185"/>
          </a:xfrm>
          <a:prstGeom prst="rect">
            <a:avLst/>
          </a:prstGeom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51" y="1935768"/>
            <a:ext cx="2867066" cy="2519883"/>
          </a:xfrm>
          <a:prstGeom prst="rect">
            <a:avLst/>
          </a:prstGeom>
        </p:spPr>
      </p:pic>
      <p:sp>
        <p:nvSpPr>
          <p:cNvPr id="26" name="TextBox 14"/>
          <p:cNvSpPr txBox="1"/>
          <p:nvPr/>
        </p:nvSpPr>
        <p:spPr>
          <a:xfrm>
            <a:off x="690812" y="4005081"/>
            <a:ext cx="3578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 the future</a:t>
            </a:r>
            <a:endParaRPr lang="en-US" sz="3600" b="1" dirty="0"/>
          </a:p>
        </p:txBody>
      </p:sp>
      <p:sp>
        <p:nvSpPr>
          <p:cNvPr id="27" name="TextBox 15"/>
          <p:cNvSpPr txBox="1"/>
          <p:nvPr/>
        </p:nvSpPr>
        <p:spPr>
          <a:xfrm>
            <a:off x="617427" y="4541770"/>
            <a:ext cx="4907514" cy="1835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We might go on holiday to the Moon. 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We might stay there for a long time. 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We might have a great time.</a:t>
            </a:r>
            <a:endParaRPr lang="en-US" sz="2400" dirty="0"/>
          </a:p>
          <a:p>
            <a:pPr>
              <a:lnSpc>
                <a:spcPct val="120000"/>
              </a:lnSpc>
            </a:pPr>
            <a:r>
              <a:rPr lang="en-US" sz="2400" dirty="0"/>
              <a:t>We might come home soon.</a:t>
            </a:r>
            <a:endParaRPr lang="en-US" sz="2400" dirty="0"/>
          </a:p>
        </p:txBody>
      </p:sp>
      <p:sp>
        <p:nvSpPr>
          <p:cNvPr id="28" name="TextBox 16"/>
          <p:cNvSpPr txBox="1"/>
          <p:nvPr/>
        </p:nvSpPr>
        <p:spPr>
          <a:xfrm>
            <a:off x="4468648" y="6001791"/>
            <a:ext cx="236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Henry, aged 11</a:t>
            </a:r>
            <a:endParaRPr lang="en-US" sz="2400" b="1" i="1" dirty="0"/>
          </a:p>
        </p:txBody>
      </p:sp>
      <p:pic>
        <p:nvPicPr>
          <p:cNvPr id="29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578" y="3912523"/>
            <a:ext cx="2548593" cy="2911034"/>
          </a:xfrm>
          <a:prstGeom prst="rect">
            <a:avLst/>
          </a:prstGeom>
        </p:spPr>
      </p:pic>
      <p:pic>
        <p:nvPicPr>
          <p:cNvPr id="32" name="Picture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020" y="1284362"/>
            <a:ext cx="6664785" cy="3820325"/>
          </a:xfrm>
          <a:prstGeom prst="rect">
            <a:avLst/>
          </a:prstGeom>
        </p:spPr>
      </p:pic>
      <p:sp>
        <p:nvSpPr>
          <p:cNvPr id="33" name="TextBox 19"/>
          <p:cNvSpPr txBox="1"/>
          <p:nvPr/>
        </p:nvSpPr>
        <p:spPr>
          <a:xfrm>
            <a:off x="6810325" y="1611849"/>
            <a:ext cx="3578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In the future</a:t>
            </a:r>
            <a:endParaRPr lang="en-US" sz="3600" b="1" dirty="0"/>
          </a:p>
        </p:txBody>
      </p:sp>
      <p:sp>
        <p:nvSpPr>
          <p:cNvPr id="34" name="TextBox 20"/>
          <p:cNvSpPr txBox="1"/>
          <p:nvPr/>
        </p:nvSpPr>
        <p:spPr>
          <a:xfrm>
            <a:off x="6601696" y="2232813"/>
            <a:ext cx="4413521" cy="1980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dirty="0"/>
              <a:t>We might live with robots. </a:t>
            </a:r>
            <a:endParaRPr lang="en-US" sz="2600" dirty="0"/>
          </a:p>
          <a:p>
            <a:pPr>
              <a:lnSpc>
                <a:spcPct val="120000"/>
              </a:lnSpc>
            </a:pPr>
            <a:r>
              <a:rPr lang="en-US" sz="2600" dirty="0"/>
              <a:t>They might clean our houses. </a:t>
            </a:r>
            <a:endParaRPr lang="en-US" sz="2600" dirty="0"/>
          </a:p>
          <a:p>
            <a:pPr>
              <a:lnSpc>
                <a:spcPct val="120000"/>
              </a:lnSpc>
            </a:pPr>
            <a:r>
              <a:rPr lang="en-US" sz="2600" dirty="0"/>
              <a:t>They might wash our clothes. </a:t>
            </a:r>
            <a:endParaRPr lang="en-US" sz="2600" dirty="0"/>
          </a:p>
          <a:p>
            <a:pPr>
              <a:lnSpc>
                <a:spcPct val="120000"/>
              </a:lnSpc>
            </a:pPr>
            <a:r>
              <a:rPr lang="en-US" sz="2600" dirty="0"/>
              <a:t>They might not talk to us.</a:t>
            </a:r>
            <a:endParaRPr lang="en-US" sz="2600" dirty="0"/>
          </a:p>
        </p:txBody>
      </p:sp>
      <p:sp>
        <p:nvSpPr>
          <p:cNvPr id="35" name="TextBox 21"/>
          <p:cNvSpPr txBox="1"/>
          <p:nvPr/>
        </p:nvSpPr>
        <p:spPr>
          <a:xfrm>
            <a:off x="9331218" y="4224818"/>
            <a:ext cx="236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/>
              <a:t>Jenny, aged 12</a:t>
            </a:r>
            <a:endParaRPr 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957058" y="1288837"/>
            <a:ext cx="9135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poems and tick true or false.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88730" y="1286866"/>
          <a:ext cx="11083160" cy="54857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576091"/>
                <a:gridCol w="1246685"/>
                <a:gridCol w="1260384"/>
              </a:tblGrid>
              <a:tr h="756817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70C0"/>
                          </a:solidFill>
                        </a:rPr>
                        <a:t>T</a:t>
                      </a:r>
                      <a:endParaRPr lang="en-US" sz="360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70C0"/>
                          </a:solidFill>
                        </a:rPr>
                        <a:t>F</a:t>
                      </a:r>
                      <a:endParaRPr lang="en-US" sz="360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756817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1. </a:t>
                      </a:r>
                      <a:r>
                        <a:rPr lang="en-US" sz="2800" dirty="0"/>
                        <a:t>Jenny thinks we might live with robots.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</a:tr>
              <a:tr h="756817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0070C0"/>
                          </a:solidFill>
                        </a:rPr>
                        <a:t>2. </a:t>
                      </a:r>
                      <a:r>
                        <a:rPr lang="en-US" sz="2800" dirty="0"/>
                        <a:t>Henry thinks we might travel to the Moon.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</a:tr>
              <a:tr h="756817">
                <a:tc>
                  <a:txBody>
                    <a:bodyPr/>
                    <a:lstStyle/>
                    <a:p>
                      <a:r>
                        <a:rPr lang="en-US" sz="2800" b="1" kern="120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800"/>
                        <a:t> Jenny thinks robots might not clean our houses.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</a:tr>
              <a:tr h="756817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en-US" sz="2800" dirty="0"/>
                        <a:t> Henry thinks we will stay on the Moon for a short time.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</a:tr>
              <a:tr h="756817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en-US" sz="2800" dirty="0"/>
                        <a:t> Jenny thinks robots might help us to do the housework.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</a:tr>
              <a:tr h="898960">
                <a:tc>
                  <a:txBody>
                    <a:bodyPr/>
                    <a:lstStyle/>
                    <a:p>
                      <a:r>
                        <a:rPr lang="en-US" sz="2800" b="1" kern="1200" dirty="0">
                          <a:solidFill>
                            <a:srgbClr val="0070C0"/>
                          </a:solidFill>
                        </a:rPr>
                        <a:t>6. </a:t>
                      </a:r>
                      <a:r>
                        <a:rPr lang="en-US" sz="2800" dirty="0"/>
                        <a:t>Henry thinks we might not have a great time on the Moon.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418794" y="2087371"/>
            <a:ext cx="626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4560" y="2886087"/>
            <a:ext cx="626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30536" y="3566686"/>
            <a:ext cx="626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32825" y="4338670"/>
            <a:ext cx="626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8794" y="5155635"/>
            <a:ext cx="626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30536" y="5941651"/>
            <a:ext cx="626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800" b="1" dirty="0">
              <a:solidFill>
                <a:srgbClr val="00B050"/>
              </a:solidFill>
            </a:endParaRPr>
          </a:p>
        </p:txBody>
      </p:sp>
      <p:grpSp>
        <p:nvGrpSpPr>
          <p:cNvPr id="9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0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59341" y="1181918"/>
            <a:ext cx="10252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what you might do or have in the future. Share your ideas with your classmates.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31"/>
          <p:cNvSpPr/>
          <p:nvPr/>
        </p:nvSpPr>
        <p:spPr>
          <a:xfrm>
            <a:off x="600980" y="1259230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656735" y="114317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2283" y="3375763"/>
            <a:ext cx="28125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Example:</a:t>
            </a: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5704" y="4237496"/>
            <a:ext cx="10992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I might have a smartphone to surf the internet.</a:t>
            </a:r>
            <a:endParaRPr lang="en-US" sz="4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621049"/>
            <a:ext cx="7432370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Future Simple and Might for future possibility.</a:t>
            </a: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437" y="279445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329" y="2348164"/>
            <a:ext cx="7532868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exercises in the workbook.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066" y="2341108"/>
            <a:ext cx="3407676" cy="340767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Rot="1" noChangeAspect="1" noMove="1" noResize="1" noUngrp="1"/>
          </p:cNvGrpSpPr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791" y="3429000"/>
            <a:ext cx="3541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SENTENCES PUZZLING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Bảng 7"/>
          <p:cNvGraphicFramePr>
            <a:graphicFrameLocks noGrp="1"/>
          </p:cNvGraphicFramePr>
          <p:nvPr/>
        </p:nvGraphicFramePr>
        <p:xfrm>
          <a:off x="4720124" y="1496242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/>
                <a:gridCol w="1778000"/>
                <a:gridCol w="1778000"/>
                <a:gridCol w="1778000"/>
              </a:tblGrid>
              <a:tr h="91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ENGLISH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NEXT YEAR.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/>
                        <a:t>SHE </a:t>
                      </a:r>
                      <a:endParaRPr lang="vi-VN" sz="2800" dirty="0"/>
                    </a:p>
                    <a:p>
                      <a:pPr algn="ctr"/>
                      <a:r>
                        <a:rPr lang="en-US" sz="2800" dirty="0"/>
                        <a:t>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/>
                        <a:t>WILL LEARN</a:t>
                      </a:r>
                      <a:endParaRPr lang="vi-VN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Bảng 7"/>
          <p:cNvGraphicFramePr>
            <a:graphicFrameLocks noGrp="1"/>
          </p:cNvGraphicFramePr>
          <p:nvPr/>
        </p:nvGraphicFramePr>
        <p:xfrm>
          <a:off x="4720124" y="2880901"/>
          <a:ext cx="7112000" cy="100194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617614"/>
                <a:gridCol w="1765738"/>
                <a:gridCol w="2065283"/>
                <a:gridCol w="1663365"/>
              </a:tblGrid>
              <a:tr h="10019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/>
                        <a:t>WILL</a:t>
                      </a:r>
                      <a:endParaRPr lang="vi-VN" sz="2800" dirty="0"/>
                    </a:p>
                    <a:p>
                      <a:pPr algn="ctr"/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/>
                        <a:t>HIS FATHER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OVERNIGHT.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/>
                        <a:t>WORK </a:t>
                      </a:r>
                      <a:endParaRPr lang="vi-VN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Bảng 8"/>
          <p:cNvGraphicFramePr>
            <a:graphicFrameLocks noGrp="1"/>
          </p:cNvGraphicFramePr>
          <p:nvPr/>
        </p:nvGraphicFramePr>
        <p:xfrm>
          <a:off x="4720124" y="4231896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/>
                <a:gridCol w="1778000"/>
                <a:gridCol w="1778000"/>
                <a:gridCol w="1778000"/>
              </a:tblGrid>
              <a:tr h="91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WILL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/>
                        <a:t>PHONG AND NICK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/>
                        <a:t>SOON.</a:t>
                      </a:r>
                      <a:endParaRPr lang="vi-VN" sz="2800" dirty="0"/>
                    </a:p>
                    <a:p>
                      <a:pPr algn="ctr"/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/>
                        <a:t>COME</a:t>
                      </a:r>
                      <a:endParaRPr lang="vi-VN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Bảng 9"/>
          <p:cNvGraphicFramePr>
            <a:graphicFrameLocks noGrp="1"/>
          </p:cNvGraphicFramePr>
          <p:nvPr/>
        </p:nvGraphicFramePr>
        <p:xfrm>
          <a:off x="4720124" y="5525825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/>
                <a:gridCol w="1778000"/>
                <a:gridCol w="1778000"/>
                <a:gridCol w="1778000"/>
              </a:tblGrid>
              <a:tr h="912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/>
                        <a:t>FINISH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/>
                        <a:t>SAM</a:t>
                      </a:r>
                      <a:endParaRPr lang="vi-VN" sz="2800" dirty="0"/>
                    </a:p>
                    <a:p>
                      <a:pPr algn="ctr"/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dirty="0"/>
                        <a:t>WON’T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HIS WORK.</a:t>
                      </a:r>
                      <a:endParaRPr lang="vi-VN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>
            <a:grpSpLocks noGrp="1" noRot="1" noChangeAspect="1" noMove="1" noResize="1" noUngrp="1"/>
          </p:cNvGrpSpPr>
          <p:nvPr/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791" y="3429000"/>
            <a:ext cx="3541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SENTENCES PUZZLING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Bảng 7"/>
          <p:cNvGraphicFramePr>
            <a:graphicFrameLocks noGrp="1"/>
          </p:cNvGraphicFramePr>
          <p:nvPr/>
        </p:nvGraphicFramePr>
        <p:xfrm>
          <a:off x="4720124" y="1496242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/>
                <a:gridCol w="1778000"/>
                <a:gridCol w="1778000"/>
                <a:gridCol w="1778000"/>
              </a:tblGrid>
              <a:tr h="91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SHE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WILL LEARN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ENGLISH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NEXT YEAR.</a:t>
                      </a:r>
                      <a:endParaRPr lang="vi-VN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Bảng 7"/>
          <p:cNvGraphicFramePr>
            <a:graphicFrameLocks noGrp="1"/>
          </p:cNvGraphicFramePr>
          <p:nvPr/>
        </p:nvGraphicFramePr>
        <p:xfrm>
          <a:off x="4720124" y="2880901"/>
          <a:ext cx="7111999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/>
                <a:gridCol w="1611441"/>
                <a:gridCol w="1621926"/>
                <a:gridCol w="2100632"/>
              </a:tblGrid>
              <a:tr h="91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HIS FATHER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WILL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WORK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OVERNIGHT.</a:t>
                      </a:r>
                      <a:endParaRPr lang="vi-VN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Bảng 8"/>
          <p:cNvGraphicFramePr>
            <a:graphicFrameLocks noGrp="1"/>
          </p:cNvGraphicFramePr>
          <p:nvPr/>
        </p:nvGraphicFramePr>
        <p:xfrm>
          <a:off x="4720124" y="4231896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/>
                <a:gridCol w="1778000"/>
                <a:gridCol w="1778000"/>
                <a:gridCol w="1778000"/>
              </a:tblGrid>
              <a:tr h="91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PHONG AND NICK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WILL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COME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SOON.</a:t>
                      </a:r>
                      <a:endParaRPr lang="vi-VN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Bảng 9"/>
          <p:cNvGraphicFramePr>
            <a:graphicFrameLocks noGrp="1"/>
          </p:cNvGraphicFramePr>
          <p:nvPr/>
        </p:nvGraphicFramePr>
        <p:xfrm>
          <a:off x="4720124" y="5525825"/>
          <a:ext cx="7112000" cy="944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78000"/>
                <a:gridCol w="1778000"/>
                <a:gridCol w="1778000"/>
                <a:gridCol w="1778000"/>
              </a:tblGrid>
              <a:tr h="91242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SAM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WON’T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FINISH </a:t>
                      </a:r>
                      <a:endParaRPr lang="vi-VN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HIS WORK.</a:t>
                      </a:r>
                      <a:endParaRPr lang="vi-VN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709134" y="1330086"/>
            <a:ext cx="4379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0FB7BD"/>
                </a:solidFill>
              </a:rPr>
              <a:t>I.*</a:t>
            </a:r>
            <a:r>
              <a:rPr lang="en-US" sz="3600" b="1" dirty="0">
                <a:solidFill>
                  <a:srgbClr val="0FB7BD"/>
                </a:solidFill>
                <a:latin typeface=".VnBodoniH" panose="020B7200000000000000" pitchFamily="34" charset="0"/>
              </a:rPr>
              <a:t>Grammar</a:t>
            </a:r>
            <a:endParaRPr lang="en-US" sz="3600" b="1" dirty="0">
              <a:solidFill>
                <a:srgbClr val="0FB7BD"/>
              </a:solidFill>
              <a:latin typeface=".VnBodoniH" panose="020B7200000000000000" pitchFamily="34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4248785" y="1156970"/>
            <a:ext cx="6639560" cy="70675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C00000"/>
                </a:solidFill>
              </a:rPr>
              <a:t>FUTURE SIMPLE(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2" name="Oval 12"/>
          <p:cNvSpPr/>
          <p:nvPr/>
        </p:nvSpPr>
        <p:spPr>
          <a:xfrm>
            <a:off x="4945941" y="2214416"/>
            <a:ext cx="596900" cy="5842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endParaRPr lang="en-US" sz="4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13"/>
          <p:cNvSpPr/>
          <p:nvPr/>
        </p:nvSpPr>
        <p:spPr>
          <a:xfrm>
            <a:off x="4945939" y="3484504"/>
            <a:ext cx="596900" cy="5842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endParaRPr lang="en-US" sz="4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14"/>
          <p:cNvSpPr/>
          <p:nvPr/>
        </p:nvSpPr>
        <p:spPr>
          <a:xfrm>
            <a:off x="4945939" y="4754593"/>
            <a:ext cx="596900" cy="5842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4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4"/>
          <p:cNvSpPr/>
          <p:nvPr/>
        </p:nvSpPr>
        <p:spPr>
          <a:xfrm>
            <a:off x="5744591" y="2115395"/>
            <a:ext cx="5286103" cy="78223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will + V(inf) </a:t>
            </a:r>
            <a:endParaRPr lang="en-US" sz="4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3"/>
          <p:cNvSpPr/>
          <p:nvPr/>
        </p:nvSpPr>
        <p:spPr>
          <a:xfrm>
            <a:off x="5744845" y="3385185"/>
            <a:ext cx="6047740" cy="78232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will not (won’t) + V(inf) </a:t>
            </a:r>
            <a:endParaRPr lang="en-US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4"/>
          <p:cNvSpPr/>
          <p:nvPr/>
        </p:nvSpPr>
        <p:spPr>
          <a:xfrm>
            <a:off x="5744589" y="4655573"/>
            <a:ext cx="5286103" cy="78223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+ S + V(inf) ? </a:t>
            </a:r>
            <a:endParaRPr lang="en-US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925549" y="2961284"/>
            <a:ext cx="3694213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2060"/>
                </a:solidFill>
              </a:rPr>
              <a:t>STRUCTURES: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694295" y="1168400"/>
            <a:ext cx="43275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/>
              <a:t>tương lai đơn)</a:t>
            </a: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1" grpId="0" animBg="1"/>
      <p:bldP spid="12" grpId="0" bldLvl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55808" y="1205589"/>
            <a:ext cx="1025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in the blanks with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31"/>
          <p:cNvSpPr/>
          <p:nvPr/>
        </p:nvSpPr>
        <p:spPr>
          <a:xfrm>
            <a:off x="778620" y="1164648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834375" y="10485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868" y="2397619"/>
            <a:ext cx="10925504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D77BB"/>
                </a:solidFill>
                <a:effectLst/>
              </a:rPr>
              <a:t>1.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 think I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stay at home tonight.</a:t>
            </a:r>
            <a:endParaRPr lang="en-US" sz="3600" b="0" i="0" dirty="0">
              <a:solidFill>
                <a:srgbClr val="24202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D77BB"/>
                </a:solidFill>
                <a:effectLst/>
              </a:rPr>
              <a:t>2.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My friends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go to the library this afternoon.</a:t>
            </a:r>
            <a:endParaRPr lang="en-US" sz="3600" b="0" i="0" dirty="0">
              <a:solidFill>
                <a:srgbClr val="24202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D77BB"/>
                </a:solidFill>
                <a:effectLst/>
              </a:rPr>
              <a:t>3.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My mum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make a cake today.</a:t>
            </a:r>
            <a:endParaRPr lang="en-US" sz="3600" b="0" i="0" dirty="0">
              <a:solidFill>
                <a:srgbClr val="24202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D77BB"/>
                </a:solidFill>
                <a:effectLst/>
              </a:rPr>
              <a:t>4.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have an English test tomorrow.</a:t>
            </a:r>
            <a:endParaRPr lang="en-US" sz="3600" b="0" i="0" dirty="0">
              <a:solidFill>
                <a:srgbClr val="24202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600" b="1" i="0" dirty="0">
                <a:solidFill>
                  <a:srgbClr val="2D77BB"/>
                </a:solidFill>
                <a:effectLst/>
              </a:rPr>
              <a:t>5.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Our family </a:t>
            </a:r>
            <a:r>
              <a:rPr lang="en-US" sz="3600" b="0" i="0" dirty="0">
                <a:solidFill>
                  <a:srgbClr val="949599"/>
                </a:solidFill>
                <a:effectLst/>
              </a:rPr>
              <a:t>_______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move to the new house next week.</a:t>
            </a:r>
            <a:r>
              <a:rPr lang="en-US" sz="3600" dirty="0"/>
              <a:t> </a:t>
            </a:r>
            <a:endParaRPr lang="en-US" sz="3600" dirty="0"/>
          </a:p>
        </p:txBody>
      </p:sp>
      <p:sp>
        <p:nvSpPr>
          <p:cNvPr id="13" name="Rectangle: Rounded Corners 12"/>
          <p:cNvSpPr/>
          <p:nvPr/>
        </p:nvSpPr>
        <p:spPr>
          <a:xfrm>
            <a:off x="3578772" y="1756482"/>
            <a:ext cx="4745421" cy="7078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>will / won’t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68328" y="1267862"/>
            <a:ext cx="10209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conversation with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won’t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31"/>
          <p:cNvSpPr/>
          <p:nvPr/>
        </p:nvSpPr>
        <p:spPr>
          <a:xfrm>
            <a:off x="1027370" y="1247198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1083125" y="11311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9" name="TextBox 5"/>
          <p:cNvSpPr txBox="1"/>
          <p:nvPr/>
        </p:nvSpPr>
        <p:spPr>
          <a:xfrm>
            <a:off x="487067" y="1584277"/>
            <a:ext cx="11391119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A: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Oh, no. The dog ran away again!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B: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Don’t worry – he (1) _______ come back.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A: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Are you sure he (2) _______?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B: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OK, he might not come back today. But I’m sure he (3) _______ come back tomorrow.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A: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 don’t believe you! He (4) _______ come back. We (5) _______ never see him again. I’m sure.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B: 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Oh, look ... Here he is!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4028629" y="2396639"/>
            <a:ext cx="190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/ ‘ll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7"/>
          <p:cNvSpPr txBox="1"/>
          <p:nvPr/>
        </p:nvSpPr>
        <p:spPr>
          <a:xfrm>
            <a:off x="3866055" y="3022140"/>
            <a:ext cx="1166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8875862" y="3659140"/>
            <a:ext cx="1903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/ ‘ll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4858096" y="4924693"/>
            <a:ext cx="163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won’t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10"/>
          <p:cNvSpPr txBox="1"/>
          <p:nvPr/>
        </p:nvSpPr>
        <p:spPr>
          <a:xfrm>
            <a:off x="8875862" y="4924693"/>
            <a:ext cx="163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/ ’ll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6779" y="1120649"/>
            <a:ext cx="110847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sentences, using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will ('ll)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500" b="1" i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won't</a:t>
            </a:r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and the words/phrases given. </a:t>
            </a:r>
            <a:endParaRPr lang="en-US" sz="25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31"/>
          <p:cNvSpPr/>
          <p:nvPr/>
        </p:nvSpPr>
        <p:spPr>
          <a:xfrm>
            <a:off x="696940" y="1030795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752695" y="9147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7" name="Group 5"/>
          <p:cNvGrpSpPr/>
          <p:nvPr/>
        </p:nvGrpSpPr>
        <p:grpSpPr>
          <a:xfrm>
            <a:off x="487067" y="1822107"/>
            <a:ext cx="7150512" cy="531873"/>
            <a:chOff x="363373" y="1262747"/>
            <a:chExt cx="6264833" cy="531873"/>
          </a:xfrm>
        </p:grpSpPr>
        <p:sp>
          <p:nvSpPr>
            <p:cNvPr id="28" name="TextBox 6"/>
            <p:cNvSpPr txBox="1"/>
            <p:nvPr/>
          </p:nvSpPr>
          <p:spPr>
            <a:xfrm>
              <a:off x="363373" y="1262747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</a:t>
              </a:r>
              <a:endPara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7"/>
            <p:cNvSpPr txBox="1"/>
            <p:nvPr/>
          </p:nvSpPr>
          <p:spPr>
            <a:xfrm>
              <a:off x="827314" y="1271400"/>
              <a:ext cx="58008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computer / do / housework</a:t>
              </a:r>
              <a:endParaRPr lang="en-US" sz="2800" i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0" name="Group 8"/>
          <p:cNvGrpSpPr/>
          <p:nvPr/>
        </p:nvGrpSpPr>
        <p:grpSpPr>
          <a:xfrm>
            <a:off x="487067" y="2974758"/>
            <a:ext cx="7386701" cy="523220"/>
            <a:chOff x="369902" y="1941800"/>
            <a:chExt cx="6471767" cy="523220"/>
          </a:xfrm>
        </p:grpSpPr>
        <p:sp>
          <p:nvSpPr>
            <p:cNvPr id="31" name="TextBox 9"/>
            <p:cNvSpPr txBox="1"/>
            <p:nvPr/>
          </p:nvSpPr>
          <p:spPr>
            <a:xfrm>
              <a:off x="369902" y="1941800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</a:t>
              </a:r>
              <a:endPara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Box 10"/>
            <p:cNvSpPr txBox="1"/>
            <p:nvPr/>
          </p:nvSpPr>
          <p:spPr>
            <a:xfrm>
              <a:off x="844733" y="1941800"/>
              <a:ext cx="5996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robot / water / ﬂowers</a:t>
              </a: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oup 11"/>
          <p:cNvGrpSpPr/>
          <p:nvPr/>
        </p:nvGrpSpPr>
        <p:grpSpPr>
          <a:xfrm>
            <a:off x="487067" y="3868095"/>
            <a:ext cx="6537355" cy="531873"/>
            <a:chOff x="363373" y="3608302"/>
            <a:chExt cx="5727623" cy="531873"/>
          </a:xfrm>
        </p:grpSpPr>
        <p:sp>
          <p:nvSpPr>
            <p:cNvPr id="34" name="TextBox 12"/>
            <p:cNvSpPr txBox="1"/>
            <p:nvPr/>
          </p:nvSpPr>
          <p:spPr>
            <a:xfrm>
              <a:off x="363373" y="3616955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3.</a:t>
              </a:r>
              <a:endPara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TextBox 13"/>
            <p:cNvSpPr txBox="1"/>
            <p:nvPr/>
          </p:nvSpPr>
          <p:spPr>
            <a:xfrm>
              <a:off x="838204" y="3608302"/>
              <a:ext cx="5252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smart TV / cook / meal</a:t>
              </a: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14"/>
          <p:cNvGrpSpPr/>
          <p:nvPr/>
        </p:nvGrpSpPr>
        <p:grpSpPr>
          <a:xfrm>
            <a:off x="487066" y="4832718"/>
            <a:ext cx="7386701" cy="531873"/>
            <a:chOff x="363373" y="3312302"/>
            <a:chExt cx="6471767" cy="531873"/>
          </a:xfrm>
        </p:grpSpPr>
        <p:sp>
          <p:nvSpPr>
            <p:cNvPr id="37" name="TextBox 15"/>
            <p:cNvSpPr txBox="1"/>
            <p:nvPr/>
          </p:nvSpPr>
          <p:spPr>
            <a:xfrm>
              <a:off x="363373" y="3320955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</a:t>
              </a:r>
              <a:endPara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16"/>
            <p:cNvSpPr txBox="1"/>
            <p:nvPr/>
          </p:nvSpPr>
          <p:spPr>
            <a:xfrm>
              <a:off x="838204" y="3312302"/>
              <a:ext cx="5996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washing machine / iron / clothes</a:t>
              </a: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oup 17"/>
          <p:cNvGrpSpPr/>
          <p:nvPr/>
        </p:nvGrpSpPr>
        <p:grpSpPr>
          <a:xfrm>
            <a:off x="487066" y="5751169"/>
            <a:ext cx="7386701" cy="531873"/>
            <a:chOff x="363373" y="5669935"/>
            <a:chExt cx="6471767" cy="531873"/>
          </a:xfrm>
        </p:grpSpPr>
        <p:sp>
          <p:nvSpPr>
            <p:cNvPr id="40" name="TextBox 18"/>
            <p:cNvSpPr txBox="1"/>
            <p:nvPr/>
          </p:nvSpPr>
          <p:spPr>
            <a:xfrm>
              <a:off x="363373" y="5678588"/>
              <a:ext cx="4748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5.</a:t>
              </a:r>
              <a:endParaRPr lang="en-US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19"/>
            <p:cNvSpPr txBox="1"/>
            <p:nvPr/>
          </p:nvSpPr>
          <p:spPr>
            <a:xfrm>
              <a:off x="838204" y="5669935"/>
              <a:ext cx="5996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smartphone / take care / children</a:t>
              </a:r>
              <a:endParaRPr 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2" name="Straight Connector 20"/>
          <p:cNvCxnSpPr/>
          <p:nvPr/>
        </p:nvCxnSpPr>
        <p:spPr>
          <a:xfrm flipV="1">
            <a:off x="1126433" y="286584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21"/>
          <p:cNvCxnSpPr/>
          <p:nvPr/>
        </p:nvCxnSpPr>
        <p:spPr>
          <a:xfrm flipV="1">
            <a:off x="1126433" y="387674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2"/>
          <p:cNvCxnSpPr/>
          <p:nvPr/>
        </p:nvCxnSpPr>
        <p:spPr>
          <a:xfrm flipV="1">
            <a:off x="1016597" y="482219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3"/>
          <p:cNvCxnSpPr/>
          <p:nvPr/>
        </p:nvCxnSpPr>
        <p:spPr>
          <a:xfrm flipV="1">
            <a:off x="1236779" y="571076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24"/>
          <p:cNvCxnSpPr/>
          <p:nvPr/>
        </p:nvCxnSpPr>
        <p:spPr>
          <a:xfrm flipV="1">
            <a:off x="1149730" y="6705260"/>
            <a:ext cx="6377503" cy="2365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25"/>
          <p:cNvCxnSpPr/>
          <p:nvPr/>
        </p:nvCxnSpPr>
        <p:spPr>
          <a:xfrm>
            <a:off x="538520" y="2744649"/>
            <a:ext cx="35552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26"/>
          <p:cNvCxnSpPr/>
          <p:nvPr/>
        </p:nvCxnSpPr>
        <p:spPr>
          <a:xfrm>
            <a:off x="519178" y="3819979"/>
            <a:ext cx="35552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27"/>
          <p:cNvCxnSpPr/>
          <p:nvPr/>
        </p:nvCxnSpPr>
        <p:spPr>
          <a:xfrm>
            <a:off x="519178" y="4764898"/>
            <a:ext cx="35552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28"/>
          <p:cNvCxnSpPr/>
          <p:nvPr/>
        </p:nvCxnSpPr>
        <p:spPr>
          <a:xfrm>
            <a:off x="538520" y="5717463"/>
            <a:ext cx="35552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29"/>
          <p:cNvCxnSpPr/>
          <p:nvPr/>
        </p:nvCxnSpPr>
        <p:spPr>
          <a:xfrm>
            <a:off x="519177" y="6705260"/>
            <a:ext cx="355523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30"/>
          <p:cNvSpPr txBox="1"/>
          <p:nvPr/>
        </p:nvSpPr>
        <p:spPr>
          <a:xfrm>
            <a:off x="1029024" y="2417583"/>
            <a:ext cx="920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computer will / won’t help me to do my housework.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31"/>
          <p:cNvSpPr txBox="1"/>
          <p:nvPr/>
        </p:nvSpPr>
        <p:spPr>
          <a:xfrm>
            <a:off x="1040607" y="3451806"/>
            <a:ext cx="7149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robot will help me to water the flowers.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32"/>
          <p:cNvSpPr txBox="1"/>
          <p:nvPr/>
        </p:nvSpPr>
        <p:spPr>
          <a:xfrm>
            <a:off x="1051700" y="4416429"/>
            <a:ext cx="704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smart TV won’t help me to cook meals.</a:t>
            </a:r>
            <a:endParaRPr lang="en-US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33"/>
          <p:cNvSpPr txBox="1"/>
          <p:nvPr/>
        </p:nvSpPr>
        <p:spPr>
          <a:xfrm>
            <a:off x="1029024" y="5295071"/>
            <a:ext cx="960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6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washing machine will / won’t help me to iron the clothes.</a:t>
            </a:r>
            <a:endParaRPr lang="en-US" sz="2800" spc="-6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34"/>
          <p:cNvSpPr txBox="1"/>
          <p:nvPr/>
        </p:nvSpPr>
        <p:spPr>
          <a:xfrm>
            <a:off x="970226" y="6269289"/>
            <a:ext cx="926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-6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smartphone won’t help me to take care of the children.</a:t>
            </a:r>
            <a:endParaRPr lang="en-US" sz="2800" spc="-6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07685" y="1365603"/>
            <a:ext cx="9232933" cy="763600"/>
          </a:xfrm>
        </p:spPr>
        <p:txBody>
          <a:bodyPr/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ex: “We might live in a UFO.” 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8957" y="2351798"/>
            <a:ext cx="9592233" cy="8069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structure do I use in this sentence?</a:t>
            </a:r>
            <a:endParaRPr lang="en-US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1008380" y="3079750"/>
            <a:ext cx="8038465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**“</a:t>
            </a:r>
            <a:r>
              <a:rPr lang="en-US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might” diễn tả khả năng tương lai</a:t>
            </a:r>
            <a:endParaRPr lang="en-US" sz="36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might + V </a:t>
            </a:r>
            <a:endParaRPr lang="en-US" sz="36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48956" y="3603916"/>
            <a:ext cx="917459" cy="54331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8957" y="4548842"/>
            <a:ext cx="8075023" cy="9176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 I use “might” instead of “will”?</a:t>
            </a:r>
            <a:endParaRPr lang="en-US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itle 1"/>
          <p:cNvSpPr txBox="1"/>
          <p:nvPr/>
        </p:nvSpPr>
        <p:spPr>
          <a:xfrm>
            <a:off x="1237764" y="5763969"/>
            <a:ext cx="7892817" cy="688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use might for future possibility. </a:t>
            </a: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548956" y="5868116"/>
            <a:ext cx="917459" cy="54331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046637" y="3158725"/>
            <a:ext cx="2458598" cy="3612107"/>
            <a:chOff x="6831080" y="1783988"/>
            <a:chExt cx="2312920" cy="3230841"/>
          </a:xfrm>
        </p:grpSpPr>
        <p:pic>
          <p:nvPicPr>
            <p:cNvPr id="20" name="Picture 2" descr="meaning &amp; examples: can, could, may, might, will, would, shall, should,  must - Shakespeare's English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9"/>
            <a:stretch>
              <a:fillRect/>
            </a:stretch>
          </p:blipFill>
          <p:spPr bwMode="auto">
            <a:xfrm>
              <a:off x="6831081" y="1783988"/>
              <a:ext cx="2287017" cy="3230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8498263" y="3281157"/>
              <a:ext cx="645737" cy="838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98263" y="2635825"/>
              <a:ext cx="645737" cy="269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31080" y="4729970"/>
              <a:ext cx="1447071" cy="206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31082" y="3443335"/>
              <a:ext cx="734972" cy="448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889072" y="1433644"/>
            <a:ext cx="1801523" cy="442674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07685" y="1365603"/>
            <a:ext cx="9232933" cy="763600"/>
          </a:xfrm>
        </p:spPr>
        <p:txBody>
          <a:bodyPr/>
          <a:lstStyle/>
          <a:p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1008380" y="2260600"/>
            <a:ext cx="8038465" cy="2018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oppins SemiBold"/>
              <a:buNone/>
              <a:defRPr sz="2800" b="0" i="0" u="none" strike="noStrike" cap="none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**“</a:t>
            </a:r>
            <a:r>
              <a:rPr lang="en-US" sz="36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might” diễn tả khả năng tương lai</a:t>
            </a:r>
            <a:endParaRPr lang="en-US" sz="3600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might + V </a:t>
            </a:r>
            <a:endParaRPr lang="en-US" sz="36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ex: We might live in a UFO. </a:t>
            </a:r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48956" y="3603916"/>
            <a:ext cx="917459" cy="543313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046637" y="3158725"/>
            <a:ext cx="2458598" cy="3612107"/>
            <a:chOff x="6831080" y="1783988"/>
            <a:chExt cx="2312920" cy="3230841"/>
          </a:xfrm>
        </p:grpSpPr>
        <p:pic>
          <p:nvPicPr>
            <p:cNvPr id="20" name="Picture 2" descr="meaning &amp; examples: can, could, may, might, will, would, shall, should,  must - Shakespeare's English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9"/>
            <a:stretch>
              <a:fillRect/>
            </a:stretch>
          </p:blipFill>
          <p:spPr bwMode="auto">
            <a:xfrm>
              <a:off x="6831081" y="1783988"/>
              <a:ext cx="2287017" cy="3230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8498263" y="3281157"/>
              <a:ext cx="645737" cy="838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498263" y="2635825"/>
              <a:ext cx="645737" cy="269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31080" y="4729970"/>
              <a:ext cx="1447071" cy="206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31082" y="3443335"/>
              <a:ext cx="734972" cy="4489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889072" y="1433644"/>
            <a:ext cx="1801523" cy="442674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ldLvl="0" animBg="1"/>
      <p:bldP spid="26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3194</Words>
  <Application>WPS Presentation</Application>
  <PresentationFormat>Widescreen</PresentationFormat>
  <Paragraphs>296</Paragraphs>
  <Slides>16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7" baseType="lpstr">
      <vt:lpstr>Arial</vt:lpstr>
      <vt:lpstr>SimSun</vt:lpstr>
      <vt:lpstr>Wingdings</vt:lpstr>
      <vt:lpstr>Roboto</vt:lpstr>
      <vt:lpstr>Times New Roman</vt:lpstr>
      <vt:lpstr>Anton</vt:lpstr>
      <vt:lpstr>Segoe Print</vt:lpstr>
      <vt:lpstr>Luckiest Guy</vt:lpstr>
      <vt:lpstr>Myriad Pro</vt:lpstr>
      <vt:lpstr>Adobe Gothic Std B</vt:lpstr>
      <vt:lpstr>Yu Gothic UI Semibold</vt:lpstr>
      <vt:lpstr>Calibri</vt:lpstr>
      <vt:lpstr>.VnBodoniH</vt:lpstr>
      <vt:lpstr>Poppins</vt:lpstr>
      <vt:lpstr>Poppins SemiBold</vt:lpstr>
      <vt:lpstr>Arial</vt:lpstr>
      <vt:lpstr>Wingdings 2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ex: “We might live in a UFO.” </vt:lpstr>
      <vt:lpstr>PowerPoint 演示文稿</vt:lpstr>
      <vt:lpstr>Might for future possibility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Hằng Trần</cp:lastModifiedBy>
  <cp:revision>232</cp:revision>
  <dcterms:created xsi:type="dcterms:W3CDTF">2020-12-09T02:04:00Z</dcterms:created>
  <dcterms:modified xsi:type="dcterms:W3CDTF">2025-07-02T07:13:15Z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4D94AA4E632243FEA793051EDEEA8CC2_12</vt:lpwstr>
  </property>
  <property fmtid="{D5CDD505-2E9C-101B-9397-08002B2CF9AE}" pid="3" name="KSOProductBuildVer">
    <vt:lpwstr>1033-12.2.0.21546</vt:lpwstr>
  </property>
</Properties>
</file>