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79" r:id="rId4"/>
    <p:sldId id="354" r:id="rId6"/>
    <p:sldId id="355" r:id="rId7"/>
    <p:sldId id="356" r:id="rId8"/>
    <p:sldId id="357" r:id="rId9"/>
    <p:sldId id="358" r:id="rId10"/>
    <p:sldId id="276" r:id="rId11"/>
    <p:sldId id="327" r:id="rId12"/>
    <p:sldId id="348" r:id="rId13"/>
    <p:sldId id="349" r:id="rId14"/>
    <p:sldId id="351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4" y="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9550" y="132715"/>
            <a:ext cx="3113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27425" y="88265"/>
            <a:ext cx="8347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8"/>
            <a:ext cx="811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85" y="2860944"/>
            <a:ext cx="4916399" cy="36015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9"/>
          <p:cNvSpPr txBox="1"/>
          <p:nvPr/>
        </p:nvSpPr>
        <p:spPr>
          <a:xfrm>
            <a:off x="1045428" y="1252639"/>
            <a:ext cx="1032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Ask and answer questions about what appliances can help us to do.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1"/>
          <p:cNvSpPr/>
          <p:nvPr/>
        </p:nvSpPr>
        <p:spPr>
          <a:xfrm>
            <a:off x="487067" y="12322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542822" y="11161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2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9245" y="3129311"/>
            <a:ext cx="3560684" cy="2002885"/>
          </a:xfrm>
          <a:prstGeom prst="rect">
            <a:avLst/>
          </a:prstGeom>
        </p:spPr>
      </p:pic>
      <p:sp>
        <p:nvSpPr>
          <p:cNvPr id="9" name="Oval 7"/>
          <p:cNvSpPr/>
          <p:nvPr/>
        </p:nvSpPr>
        <p:spPr>
          <a:xfrm>
            <a:off x="4319753" y="2333172"/>
            <a:ext cx="2544448" cy="113951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104025" y="2226512"/>
            <a:ext cx="4568730" cy="134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 flipH="1">
            <a:off x="4602597" y="3710144"/>
            <a:ext cx="727052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answer:</a:t>
            </a:r>
            <a:endParaRPr lang="en-US" sz="2800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882135" y="126646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1"/>
          <p:cNvSpPr/>
          <p:nvPr/>
        </p:nvSpPr>
        <p:spPr>
          <a:xfrm>
            <a:off x="379529" y="11965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379529" y="10793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024249" y="2209781"/>
            <a:ext cx="10158741" cy="40333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 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2_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58280" y="12837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1510" y="1308012"/>
            <a:ext cx="973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</a:t>
            </a:r>
            <a:endParaRPr lang="en-US" sz="2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/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itle 6"/>
          <p:cNvSpPr txBox="1"/>
          <p:nvPr/>
        </p:nvSpPr>
        <p:spPr>
          <a:xfrm>
            <a:off x="1163443" y="2215456"/>
            <a:ext cx="9552878" cy="328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1.The </a:t>
            </a:r>
            <a:r>
              <a:rPr lang="en-US" sz="3200" u="sng" dirty="0">
                <a:latin typeface="+mn-lt"/>
              </a:rPr>
              <a:t>picture</a:t>
            </a:r>
            <a:r>
              <a:rPr lang="en-US" sz="3200" b="0" dirty="0">
                <a:latin typeface="+mn-lt"/>
              </a:rPr>
              <a:t> is on the wall of the </a:t>
            </a:r>
            <a:r>
              <a:rPr lang="en-US" sz="3200" u="sng" dirty="0">
                <a:latin typeface="+mn-lt"/>
              </a:rPr>
              <a:t>bedroom</a:t>
            </a:r>
            <a:r>
              <a:rPr lang="en-US" sz="3200" b="0" dirty="0">
                <a:latin typeface="+mn-lt"/>
              </a:rPr>
              <a:t>. </a:t>
            </a:r>
            <a:endParaRPr lang="en-US" sz="3200" b="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2. The </a:t>
            </a:r>
            <a:r>
              <a:rPr lang="en-US" sz="3200" u="sng" dirty="0">
                <a:latin typeface="+mn-lt"/>
              </a:rPr>
              <a:t>robot</a:t>
            </a:r>
            <a:r>
              <a:rPr lang="en-US" sz="3200" b="0" dirty="0">
                <a:latin typeface="+mn-lt"/>
              </a:rPr>
              <a:t> helps me to do the </a:t>
            </a:r>
            <a:r>
              <a:rPr lang="en-US" sz="3200" u="sng" dirty="0">
                <a:latin typeface="+mn-lt"/>
              </a:rPr>
              <a:t>housework</a:t>
            </a:r>
            <a:r>
              <a:rPr lang="en-US" sz="3200" b="0" dirty="0">
                <a:latin typeface="+mn-lt"/>
              </a:rPr>
              <a:t>. </a:t>
            </a:r>
            <a:endParaRPr lang="en-US" sz="3200" b="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3. There's a very big </a:t>
            </a:r>
            <a:r>
              <a:rPr lang="en-US" sz="3200" u="sng" dirty="0">
                <a:latin typeface="+mn-lt"/>
              </a:rPr>
              <a:t>kitchen</a:t>
            </a:r>
            <a:r>
              <a:rPr lang="en-US" sz="3200" b="0" dirty="0">
                <a:latin typeface="+mn-lt"/>
              </a:rPr>
              <a:t> in the </a:t>
            </a:r>
            <a:r>
              <a:rPr lang="en-US" sz="3200" u="sng" dirty="0">
                <a:latin typeface="+mn-lt"/>
              </a:rPr>
              <a:t>palace</a:t>
            </a:r>
            <a:r>
              <a:rPr lang="en-US" sz="3200" b="0" dirty="0">
                <a:latin typeface="+mn-lt"/>
              </a:rPr>
              <a:t>. </a:t>
            </a:r>
            <a:endParaRPr lang="en-US" sz="3200" b="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4. Their </a:t>
            </a:r>
            <a:r>
              <a:rPr lang="en-US" sz="3200" u="sng" dirty="0">
                <a:latin typeface="+mn-lt"/>
              </a:rPr>
              <a:t>village</a:t>
            </a:r>
            <a:r>
              <a:rPr lang="en-US" sz="3200" b="0" dirty="0">
                <a:latin typeface="+mn-lt"/>
              </a:rPr>
              <a:t> is in the </a:t>
            </a:r>
            <a:r>
              <a:rPr lang="en-US" sz="3200" u="sng" dirty="0">
                <a:latin typeface="+mn-lt"/>
              </a:rPr>
              <a:t>mountains</a:t>
            </a:r>
            <a:r>
              <a:rPr lang="en-US" sz="3200" b="0" dirty="0">
                <a:latin typeface="+mn-lt"/>
              </a:rPr>
              <a:t>. </a:t>
            </a:r>
            <a:endParaRPr lang="en-US" sz="3200" b="0" dirty="0">
              <a:latin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3932592"/>
            <a:ext cx="3935513" cy="2658525"/>
          </a:xfrm>
          <a:prstGeom prst="rect">
            <a:avLst/>
          </a:prstGeom>
        </p:spPr>
      </p:pic>
      <p:pic>
        <p:nvPicPr>
          <p:cNvPr id="6" name="B2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9444" y="1354629"/>
            <a:ext cx="487363" cy="487363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2144498" y="24329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pic</a:t>
            </a:r>
            <a:endParaRPr lang="en-US" sz="3200" b="1" dirty="0"/>
          </a:p>
        </p:txBody>
      </p:sp>
      <p:sp>
        <p:nvSpPr>
          <p:cNvPr id="16" name="TextBox 8"/>
          <p:cNvSpPr txBox="1"/>
          <p:nvPr/>
        </p:nvSpPr>
        <p:spPr>
          <a:xfrm>
            <a:off x="6773696" y="2434483"/>
            <a:ext cx="18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bed</a:t>
            </a:r>
            <a:endParaRPr lang="en-US" sz="3200" b="1" dirty="0"/>
          </a:p>
        </p:txBody>
      </p:sp>
      <p:sp>
        <p:nvSpPr>
          <p:cNvPr id="17" name="TextBox 11"/>
          <p:cNvSpPr txBox="1"/>
          <p:nvPr/>
        </p:nvSpPr>
        <p:spPr>
          <a:xfrm>
            <a:off x="2272383" y="31600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ro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6478383" y="3165567"/>
            <a:ext cx="223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house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4522300" y="3889971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kit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6915199" y="3892497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2503296" y="4613460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vil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5080829" y="4623554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moun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4"/>
          <p:cNvSpPr txBox="1"/>
          <p:nvPr/>
        </p:nvSpPr>
        <p:spPr>
          <a:xfrm>
            <a:off x="2190302" y="1309333"/>
            <a:ext cx="42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AND DOWN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487067" y="2084505"/>
            <a:ext cx="11444738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1: Teacher says 1-10 appliances. Students stand up for the ones in the kitchen, sit down for the ones in the bedroom. </a:t>
            </a:r>
            <a:endParaRPr lang="en-US" sz="3200" b="1" i="1" dirty="0">
              <a:latin typeface="Abadi" panose="020B0604020104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7067" y="3828404"/>
            <a:ext cx="11444737" cy="2230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2: Teacher says 1-10 words. Students stand up for the ones with the first stressed syllable, sit down for the second stressed syllable.</a:t>
            </a:r>
            <a:endParaRPr lang="en-US" sz="3200" b="1" i="1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21049"/>
            <a:ext cx="1121786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and structures about household appliances.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two-syllable words correctly.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1" y="127635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117407"/>
            <a:ext cx="75328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- Find 5 more two-syllable words which have the first syllable stressed. Write them down and practice pronouncing the words.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Grp="1" noRot="1" noChangeAspect="1" noMove="1" noResize="1" noUngrp="1"/>
          </p:cNvGrpSpPr>
          <p:nvPr/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791" y="2889698"/>
            <a:ext cx="6657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 Work in 4 groups.</a:t>
            </a:r>
            <a:endParaRPr lang="en-US" sz="4400" b="1" dirty="0"/>
          </a:p>
          <a:p>
            <a:r>
              <a:rPr lang="en-US" sz="4400" b="1" dirty="0"/>
              <a:t>- Unscramble the letters to find the correct word.</a:t>
            </a:r>
            <a:endParaRPr lang="en-US" sz="4400" b="1" dirty="0"/>
          </a:p>
          <a:p>
            <a:r>
              <a:rPr lang="en-US" sz="4400" b="1" dirty="0"/>
              <a:t>- Raise hands to answer.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553" y="3635143"/>
            <a:ext cx="3810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LSRAO 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SOLAR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GYNEER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ENERGY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TRTMSVA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SMART TV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TROBO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ROBOT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/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CEALPPAIN 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APPLIANCE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33"/>
          <p:cNvGraphicFramePr>
            <a:graphicFrameLocks noGrp="1"/>
          </p:cNvGraphicFramePr>
          <p:nvPr/>
        </p:nvGraphicFramePr>
        <p:xfrm>
          <a:off x="833738" y="3642299"/>
          <a:ext cx="10548318" cy="29369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106"/>
                <a:gridCol w="3516106"/>
                <a:gridCol w="3516106"/>
              </a:tblGrid>
              <a:tr h="7984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bedroom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kitchen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213850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1164324" y="1403343"/>
            <a:ext cx="1012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words in the appropriate columns. 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/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ounded Rectangle 65"/>
          <p:cNvSpPr/>
          <p:nvPr/>
        </p:nvSpPr>
        <p:spPr>
          <a:xfrm>
            <a:off x="912075" y="2103724"/>
            <a:ext cx="10261447" cy="13923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5"/>
          <p:cNvSpPr txBox="1"/>
          <p:nvPr/>
        </p:nvSpPr>
        <p:spPr>
          <a:xfrm>
            <a:off x="940258" y="2183458"/>
            <a:ext cx="28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6"/>
          <p:cNvSpPr txBox="1"/>
          <p:nvPr/>
        </p:nvSpPr>
        <p:spPr>
          <a:xfrm>
            <a:off x="4261048" y="2215122"/>
            <a:ext cx="155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27"/>
          <p:cNvSpPr txBox="1"/>
          <p:nvPr/>
        </p:nvSpPr>
        <p:spPr>
          <a:xfrm>
            <a:off x="912076" y="2740962"/>
            <a:ext cx="366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4261048" y="2770430"/>
            <a:ext cx="218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9"/>
          <p:cNvSpPr txBox="1"/>
          <p:nvPr/>
        </p:nvSpPr>
        <p:spPr>
          <a:xfrm>
            <a:off x="6185487" y="2254166"/>
            <a:ext cx="229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8855440" y="2276164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6365630" y="2812112"/>
            <a:ext cx="24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32"/>
          <p:cNvSpPr txBox="1"/>
          <p:nvPr/>
        </p:nvSpPr>
        <p:spPr>
          <a:xfrm>
            <a:off x="8788219" y="2803873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1413603" y="4338363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35"/>
          <p:cNvSpPr txBox="1"/>
          <p:nvPr/>
        </p:nvSpPr>
        <p:spPr>
          <a:xfrm>
            <a:off x="1439878" y="4911919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1435106" y="5944777"/>
            <a:ext cx="217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37"/>
          <p:cNvSpPr txBox="1"/>
          <p:nvPr/>
        </p:nvSpPr>
        <p:spPr>
          <a:xfrm>
            <a:off x="1413603" y="5413959"/>
            <a:ext cx="21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38"/>
          <p:cNvSpPr txBox="1"/>
          <p:nvPr/>
        </p:nvSpPr>
        <p:spPr>
          <a:xfrm>
            <a:off x="4953322" y="4343746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39"/>
          <p:cNvSpPr txBox="1"/>
          <p:nvPr/>
        </p:nvSpPr>
        <p:spPr>
          <a:xfrm>
            <a:off x="4856121" y="5944778"/>
            <a:ext cx="231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40"/>
          <p:cNvSpPr txBox="1"/>
          <p:nvPr/>
        </p:nvSpPr>
        <p:spPr>
          <a:xfrm>
            <a:off x="4805544" y="5413961"/>
            <a:ext cx="244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7850386" y="4927641"/>
            <a:ext cx="350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42"/>
          <p:cNvSpPr txBox="1"/>
          <p:nvPr/>
        </p:nvSpPr>
        <p:spPr>
          <a:xfrm>
            <a:off x="8043115" y="4406244"/>
            <a:ext cx="31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43"/>
          <p:cNvSpPr txBox="1"/>
          <p:nvPr/>
        </p:nvSpPr>
        <p:spPr>
          <a:xfrm>
            <a:off x="8321914" y="5413960"/>
            <a:ext cx="25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44"/>
          <p:cNvSpPr txBox="1"/>
          <p:nvPr/>
        </p:nvSpPr>
        <p:spPr>
          <a:xfrm>
            <a:off x="7737705" y="5857777"/>
            <a:ext cx="3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Track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234554" y="301468"/>
            <a:ext cx="609600" cy="609600"/>
          </a:xfrm>
          <a:prstGeom prst="rect">
            <a:avLst/>
          </a:prstGeom>
        </p:spPr>
      </p:pic>
      <p:sp>
        <p:nvSpPr>
          <p:cNvPr id="31" name="TextBox 35"/>
          <p:cNvSpPr txBox="1"/>
          <p:nvPr/>
        </p:nvSpPr>
        <p:spPr>
          <a:xfrm>
            <a:off x="5011556" y="4923138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7"/>
          <p:cNvSpPr txBox="1"/>
          <p:nvPr/>
        </p:nvSpPr>
        <p:spPr>
          <a:xfrm>
            <a:off x="1077606" y="1308144"/>
            <a:ext cx="95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  <a:endParaRPr lang="en-US" sz="2400" b="1" spc="-8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1"/>
          <p:cNvSpPr/>
          <p:nvPr/>
        </p:nvSpPr>
        <p:spPr>
          <a:xfrm>
            <a:off x="519245" y="121080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575000" y="1094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: Rounded Corners 11"/>
          <p:cNvSpPr/>
          <p:nvPr/>
        </p:nvSpPr>
        <p:spPr>
          <a:xfrm>
            <a:off x="1021851" y="5348207"/>
            <a:ext cx="10394535" cy="113374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636167" y="2700394"/>
            <a:ext cx="350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electric cooker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614695" y="3544725"/>
            <a:ext cx="17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14695" y="3982750"/>
            <a:ext cx="32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washing machine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614695" y="4426799"/>
            <a:ext cx="212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36167" y="3138419"/>
            <a:ext cx="2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7404851" y="2697174"/>
            <a:ext cx="534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7404851" y="3579621"/>
            <a:ext cx="280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7404851" y="3136640"/>
            <a:ext cx="559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7419659" y="3994743"/>
            <a:ext cx="460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7419659" y="4409865"/>
            <a:ext cx="623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763287" y="2171783"/>
            <a:ext cx="3503668" cy="52322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7618267" y="2168083"/>
            <a:ext cx="3503668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5873 -0.1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7 -0.00208 L -0.32032 -0.1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5 -0.00093 L -0.37318 0.0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5625 -0.05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0.00093 L -0.33372 0.2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2143</Words>
  <Application>WPS Presentation</Application>
  <PresentationFormat>Widescreen</PresentationFormat>
  <Paragraphs>215</Paragraphs>
  <Slides>16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</vt:lpstr>
      <vt:lpstr>Abel</vt:lpstr>
      <vt:lpstr>Abadi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Hằng Trần</cp:lastModifiedBy>
  <cp:revision>229</cp:revision>
  <dcterms:created xsi:type="dcterms:W3CDTF">2020-12-09T02:04:00Z</dcterms:created>
  <dcterms:modified xsi:type="dcterms:W3CDTF">2025-07-02T07:12:52Z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F397DFDCEFF14A4C80B3589B0E631881_12</vt:lpwstr>
  </property>
  <property fmtid="{D5CDD505-2E9C-101B-9397-08002B2CF9AE}" pid="3" name="KSOProductBuildVer">
    <vt:lpwstr>1033-12.2.0.21546</vt:lpwstr>
  </property>
</Properties>
</file>