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9" r:id="rId2"/>
    <p:sldId id="308" r:id="rId3"/>
    <p:sldId id="347" r:id="rId4"/>
    <p:sldId id="309" r:id="rId5"/>
    <p:sldId id="278" r:id="rId6"/>
    <p:sldId id="348" r:id="rId7"/>
    <p:sldId id="310" r:id="rId8"/>
    <p:sldId id="311" r:id="rId9"/>
    <p:sldId id="312" r:id="rId10"/>
    <p:sldId id="314" r:id="rId11"/>
    <p:sldId id="326" r:id="rId12"/>
    <p:sldId id="330" r:id="rId13"/>
    <p:sldId id="331" r:id="rId14"/>
    <p:sldId id="332" r:id="rId15"/>
    <p:sldId id="337" r:id="rId16"/>
    <p:sldId id="350" r:id="rId17"/>
    <p:sldId id="334" r:id="rId18"/>
    <p:sldId id="340" r:id="rId19"/>
    <p:sldId id="341" r:id="rId20"/>
    <p:sldId id="351" r:id="rId21"/>
    <p:sldId id="343" r:id="rId22"/>
    <p:sldId id="342" r:id="rId23"/>
    <p:sldId id="344" r:id="rId24"/>
    <p:sldId id="346" r:id="rId25"/>
    <p:sldId id="324" r:id="rId26"/>
    <p:sldId id="32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0A1"/>
    <a:srgbClr val="098D37"/>
    <a:srgbClr val="FFCCFF"/>
    <a:srgbClr val="D9FBFD"/>
    <a:srgbClr val="FFFFCC"/>
    <a:srgbClr val="C128E0"/>
    <a:srgbClr val="FFFFFF"/>
    <a:srgbClr val="FFCFFF"/>
    <a:srgbClr val="F4F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7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77824-3124-436E-B626-AB7DAA6D4983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CEF2-67DC-430A-A461-83FCA157C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7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D0F2BC-7330-4155-80F5-2ED482964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006097-02E8-40D9-8595-89F28029C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C3B89-9A69-41BA-B5ED-6434DBE9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9D9F-F948-487C-8B5D-070808FD4652}" type="datetime1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AD7AE6-F25C-484A-9702-148090DD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CD21D9-99DA-417A-8B4E-57396706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3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C8161-E985-4CD2-8E26-32EA745F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17947C-79D8-4DE9-BFE7-6A78ED160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B825AE-BF1F-430F-AEEC-AEC4E941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E1FE-F355-423E-BDE0-1BB2A9C153A7}" type="datetime1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4F2C7F-B074-4876-813A-A1CA3D63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F82028-3C88-4709-A5C5-5FAAD6FE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679768E-5FFB-48FD-B4E8-78DEBF8DF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95B330-D4F7-4B14-B0B9-4E47514C9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AD32F4-3AA2-48E4-935D-E9440D6C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83B2-DD07-478F-89D3-0B949D0FB5FD}" type="datetime1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270840-B602-415D-B44B-107B00742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2A5F86-FFC3-40AF-9766-EA856CEC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2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EB4D02-3B12-436F-AA51-ED0A8C76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98B5C8-88F6-4CF2-863F-F713387F1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610F9C-286C-4983-9E9A-0A65C43F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C930-9DA2-4707-BDCA-F648B379E96E}" type="datetime1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DF832B-7BD6-4142-904A-C5D52EAC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248CCD-CC00-43AF-925F-8AC649FA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5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761778-8597-4141-ADB1-F0222547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BF0525-E448-4371-B9C6-568DF7545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A53F2A-349D-4942-8037-A4284508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21D0-7BCD-492E-ACA1-6817DAA52C2B}" type="datetime1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3DF6D4-0C5C-4524-8EB7-854D4C85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96DD1D-D7D4-4008-B33E-457A6832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3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72613-8596-47EA-85C4-4B5619FC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786F0F-4484-406B-9497-AE7BE56A8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44B22-03FB-436C-AC39-769D7221D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78A97C-69D9-4E97-9027-5D1993339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948-A480-4B89-A3C9-7FFCF9EA5EDD}" type="datetime1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D41D85-99E9-4686-998B-6BB37A07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C5F09C-7F1A-459E-9EED-D293332C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4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F8A7D-D373-4650-909C-C8643C0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41447F-4368-463B-8C4E-952D3DC0F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037138-DD90-429A-8D24-1EDB13D72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DD76661-0370-4E79-8608-7BAEDF000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A1455A-5CAD-4B77-BC8D-EF3E64B75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FA95E9-2F36-49DA-9813-52E980D7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E88F-BB3F-40DE-B2DD-C6AE936F5608}" type="datetime1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41870A-0F19-46F3-BCF7-0D0E74F66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FEE7C79-9686-4A74-885A-7B72ADCA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9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427E8B-D3A9-4C83-89C7-31F9DB14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BB8C242-CA9C-4620-B654-E18B6201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E436-D8FE-4D16-B637-42795C8CD7AC}" type="datetime1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53446AC-8227-4769-9F9C-F8BFE524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CBCC99-956A-4539-AF06-F3ABBAB8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E98F508-F32A-45D8-B613-E1D9D15E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AEC5-6A98-4CBF-B244-F7FECF92B848}" type="datetime1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92FD0C-CC2B-4102-B4FA-CAC166548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B398E7-F59C-4CAC-A221-D73BE7A4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325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71F17DC-36EA-41E7-ADB6-948FCB5C6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7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ABE0C-502C-4878-B289-226C7D66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6C846A-D2E8-4CA7-9756-6FF130380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FEC1DC-ACA2-44AF-B718-F5451FE6C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A8C164-4D74-4D5C-B82F-6836E493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A71A-0D56-4569-BC80-82D6E2973573}" type="datetime1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5E753B-1A7D-416F-B375-7698992F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5FEC27-3BD3-4DB8-AC44-2F4AA18D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38A99-B7F8-4D43-87E0-93D201AC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939F01-43BA-43F1-9209-6596A8BF9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036AE0-34CE-46B8-9B7E-C3802D188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39335E-989D-4DB4-8039-F1AC4DD5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E7A8-F0CD-4E94-A8F9-20F7CDFD919E}" type="datetime1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E1CF1F-596B-4D58-ADC9-DCA4DFA9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DA63CA-4A17-4AC9-A06A-86E300D2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2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331FFF-BB79-41C0-897C-C36EF2E6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6F3EE9-BE31-450E-A671-D4585F061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E555EC-9BDB-425C-B57E-75C432A5E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CDFCC-67A5-4248-AE76-743FD554F68D}" type="datetime1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BD3C05-FD01-42DF-8941-EE1B5BBAF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A1DB8B-B8E7-462B-9157-FD9C28B16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F17DC-36EA-41E7-ADB6-948FCB5C6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1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9F8AE45E-7D0F-D963-C3D0-A9BC51081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858572-1B33-D7E6-7489-8E31697EBA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028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83086" y="6052457"/>
            <a:ext cx="5428343" cy="80554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KHTN 6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8327" y="2338096"/>
            <a:ext cx="10962070" cy="774137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073" y="1046504"/>
            <a:ext cx="6936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7849"/>
            <a:ext cx="1219199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TẾ BÀO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4" y="1994716"/>
            <a:ext cx="889266" cy="7304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1930" y="1578762"/>
            <a:ext cx="6048511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8326" y="3302456"/>
            <a:ext cx="111436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14971" y="1028375"/>
            <a:ext cx="2815771" cy="553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8" y="1263573"/>
            <a:ext cx="8832073" cy="5401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672" y="555429"/>
            <a:ext cx="381000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" y="32209"/>
            <a:ext cx="12191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TẾ BÀO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555687"/>
            <a:ext cx="8552672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b/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K</a:t>
            </a:r>
            <a:r>
              <a:rPr lang="en-US" sz="40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ích</a:t>
            </a:r>
            <a:r>
              <a:rPr lang="en-US" sz="40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40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hình</a:t>
            </a:r>
            <a:r>
              <a:rPr lang="en-US" sz="40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dạng</a:t>
            </a:r>
            <a:r>
              <a:rPr lang="en-US" sz="40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tế</a:t>
            </a:r>
            <a:r>
              <a:rPr lang="en-US" sz="40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bào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3632" y="6182195"/>
            <a:ext cx="444533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µm = 1/1000 mm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07471" y="1483760"/>
            <a:ext cx="10807157" cy="2507840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</a:p>
          <a:p>
            <a:endParaRPr lang="en-US" sz="4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32209"/>
            <a:ext cx="12191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TẾ BÀO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40" y="1483760"/>
            <a:ext cx="485919" cy="3991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603116"/>
            <a:ext cx="8552672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ích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09" y="709009"/>
            <a:ext cx="9755909" cy="54927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của tế bào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9" y="1258284"/>
            <a:ext cx="7677727" cy="530961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8211127" y="934362"/>
            <a:ext cx="3897746" cy="3665347"/>
          </a:xfrm>
          <a:prstGeom prst="cloudCallout">
            <a:avLst/>
          </a:prstGeom>
          <a:solidFill>
            <a:srgbClr val="D9F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17.3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32209"/>
            <a:ext cx="12191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TẾ BÀO </a:t>
            </a:r>
          </a:p>
        </p:txBody>
      </p:sp>
    </p:spTree>
    <p:extLst>
      <p:ext uri="{BB962C8B-B14F-4D97-AF65-F5344CB8AC3E}">
        <p14:creationId xmlns:p14="http://schemas.microsoft.com/office/powerpoint/2010/main" val="833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09" y="709009"/>
            <a:ext cx="9755909" cy="54927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của tế bào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9" y="1258284"/>
            <a:ext cx="7049655" cy="5309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0" y="796295"/>
            <a:ext cx="457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men)</a:t>
            </a:r>
          </a:p>
          <a:p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" y="32209"/>
            <a:ext cx="12191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TẾ BÀO </a:t>
            </a:r>
          </a:p>
        </p:txBody>
      </p:sp>
    </p:spTree>
    <p:extLst>
      <p:ext uri="{BB962C8B-B14F-4D97-AF65-F5344CB8AC3E}">
        <p14:creationId xmlns:p14="http://schemas.microsoft.com/office/powerpoint/2010/main" val="54447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01278" y="1602513"/>
            <a:ext cx="11173008" cy="4272154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1874" y="127209"/>
            <a:ext cx="12191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TẾ BÀO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87" y="1602513"/>
            <a:ext cx="485919" cy="3991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8406" y="763245"/>
            <a:ext cx="10430508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kích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0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5609108"/>
            <a:ext cx="11573164" cy="914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058"/>
            <a:ext cx="6179127" cy="4856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636" y="316056"/>
            <a:ext cx="5874328" cy="48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18936" y="790417"/>
            <a:ext cx="5261089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17.4, 17.5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rgbClr val="FF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623251"/>
            <a:ext cx="381000" cy="457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99820" y="502648"/>
            <a:ext cx="8080044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c/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tế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bào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00" y="1215131"/>
            <a:ext cx="4514851" cy="1720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244" y="3009580"/>
            <a:ext cx="3575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17.4. Cấu tạp tế bào nhân sơ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45" y="3965575"/>
            <a:ext cx="3991263" cy="228744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084290" y="5837382"/>
            <a:ext cx="757383" cy="286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278255" y="6123937"/>
            <a:ext cx="646545" cy="337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79924" y="6225826"/>
            <a:ext cx="423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17.5. Cấu tạp tế bào nhân thực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4974" y="6191078"/>
            <a:ext cx="263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Tế bào động vật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28146" y="2609213"/>
            <a:ext cx="5873172" cy="3514724"/>
            <a:chOff x="5828146" y="2609213"/>
            <a:chExt cx="5873172" cy="351472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8146" y="2609213"/>
              <a:ext cx="5873172" cy="3514724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8285018" y="2927927"/>
              <a:ext cx="43410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285018" y="3168073"/>
              <a:ext cx="263236" cy="461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285018" y="3338620"/>
              <a:ext cx="263236" cy="461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Down Arrow 9"/>
            <p:cNvSpPr/>
            <p:nvPr/>
          </p:nvSpPr>
          <p:spPr>
            <a:xfrm>
              <a:off x="8502072" y="3686629"/>
              <a:ext cx="133928" cy="278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106878" y="38476"/>
            <a:ext cx="1219199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TẾ BÀO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01011" y="5980659"/>
            <a:ext cx="263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6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3" grpId="0"/>
      <p:bldP spid="34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00" y="1215131"/>
            <a:ext cx="4514851" cy="1720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4134" y="2901013"/>
            <a:ext cx="4980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17.4.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Cấu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tạp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sơ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45" y="3965575"/>
            <a:ext cx="3991263" cy="228744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084290" y="5837382"/>
            <a:ext cx="757383" cy="286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78255" y="6123937"/>
            <a:ext cx="646545" cy="337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146" y="1931496"/>
            <a:ext cx="5873172" cy="419244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979924" y="6225826"/>
            <a:ext cx="4232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17.5.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Cấu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thực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4974" y="6191078"/>
            <a:ext cx="2637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a)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vật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01011" y="5980659"/>
            <a:ext cx="2637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b)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vật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655" y="2260877"/>
            <a:ext cx="15239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8038" y="1276001"/>
            <a:ext cx="14257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8392" y="1223451"/>
            <a:ext cx="18482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" y="3862889"/>
            <a:ext cx="15239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1113" y="4136042"/>
            <a:ext cx="15296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3779" y="3809113"/>
            <a:ext cx="14800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9068" y="4062944"/>
            <a:ext cx="181907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9132" y="1994853"/>
            <a:ext cx="21008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87237" y="2322393"/>
            <a:ext cx="21008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87236" y="2623727"/>
            <a:ext cx="210084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03645" y="2947066"/>
            <a:ext cx="210084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04488" y="3043345"/>
            <a:ext cx="14421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6436017" flipV="1">
            <a:off x="10452246" y="4547661"/>
            <a:ext cx="585124" cy="907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98602" y="3906431"/>
            <a:ext cx="1943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99820" y="502648"/>
            <a:ext cx="8080044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c/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tế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bào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106878" y="38476"/>
            <a:ext cx="1219199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TẾ BÀO </a:t>
            </a:r>
          </a:p>
        </p:txBody>
      </p:sp>
    </p:spTree>
    <p:extLst>
      <p:ext uri="{BB962C8B-B14F-4D97-AF65-F5344CB8AC3E}">
        <p14:creationId xmlns:p14="http://schemas.microsoft.com/office/powerpoint/2010/main" val="408464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34" grpId="0"/>
      <p:bldP spid="35" grpId="0"/>
      <p:bldP spid="3" grpId="0" animBg="1"/>
      <p:bldP spid="22" grpId="0" animBg="1"/>
      <p:bldP spid="23" grpId="0" animBg="1"/>
      <p:bldP spid="24" grpId="0" animBg="1"/>
      <p:bldP spid="25" grpId="0" animBg="1"/>
      <p:bldP spid="4" grpId="0" animBg="1"/>
      <p:bldP spid="5" grpId="0" animBg="1"/>
      <p:bldP spid="28" grpId="0" animBg="1"/>
      <p:bldP spid="31" grpId="0" animBg="1"/>
      <p:bldP spid="36" grpId="0" animBg="1"/>
      <p:bldP spid="37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46325" y="6545032"/>
            <a:ext cx="2743200" cy="365125"/>
          </a:xfrm>
        </p:spPr>
        <p:txBody>
          <a:bodyPr/>
          <a:lstStyle/>
          <a:p>
            <a:fld id="{F71F17DC-36EA-41E7-ADB6-948FCB5C6EF5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"/>
            <a:ext cx="5675086" cy="4100358"/>
            <a:chOff x="572655" y="390066"/>
            <a:chExt cx="4479636" cy="34699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655" y="390066"/>
              <a:ext cx="4479636" cy="34699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1823" y="2783728"/>
              <a:ext cx="1390650" cy="10763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5" name="Picture 26" descr="Kết quả hình ảnh cho Hình ảnh lỗ tổ 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4780" y="188686"/>
            <a:ext cx="5714992" cy="3911673"/>
          </a:xfrm>
          <a:prstGeom prst="parallelogram">
            <a:avLst>
              <a:gd name="adj" fmla="val 15579"/>
            </a:avLst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78614" y="4771033"/>
            <a:ext cx="471222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44779" y="6041197"/>
            <a:ext cx="4751772" cy="5232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69908" y="4872633"/>
            <a:ext cx="4956035" cy="10143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614" y="6029231"/>
            <a:ext cx="4751772" cy="5232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8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00" y="1215131"/>
            <a:ext cx="4514851" cy="1720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4134" y="2901013"/>
            <a:ext cx="4980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17.4.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Cấu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tạp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sơ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45" y="3965575"/>
            <a:ext cx="3991263" cy="228744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084290" y="5837382"/>
            <a:ext cx="757383" cy="286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78255" y="6123937"/>
            <a:ext cx="646545" cy="337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146" y="1931496"/>
            <a:ext cx="5873172" cy="419244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979924" y="6225826"/>
            <a:ext cx="4232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17.5.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Cấu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thực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4974" y="6191078"/>
            <a:ext cx="2637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a)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vật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01011" y="5980659"/>
            <a:ext cx="2637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b)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vật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655" y="2260877"/>
            <a:ext cx="16256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8038" y="1276001"/>
            <a:ext cx="14257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8392" y="1223451"/>
            <a:ext cx="18482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" y="3862889"/>
            <a:ext cx="15239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1113" y="4136042"/>
            <a:ext cx="15296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3779" y="3809113"/>
            <a:ext cx="14800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9068" y="4062944"/>
            <a:ext cx="181907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9132" y="1994853"/>
            <a:ext cx="21008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87237" y="2322393"/>
            <a:ext cx="21008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87236" y="2623727"/>
            <a:ext cx="210084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03645" y="2947066"/>
            <a:ext cx="210084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04488" y="3043345"/>
            <a:ext cx="14421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6436017" flipV="1">
            <a:off x="10452246" y="4547661"/>
            <a:ext cx="585124" cy="907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98602" y="3906431"/>
            <a:ext cx="1943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99820" y="502648"/>
            <a:ext cx="8080044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c/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tế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bào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106878" y="38476"/>
            <a:ext cx="1219199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TẾ BÀO </a:t>
            </a:r>
          </a:p>
        </p:txBody>
      </p:sp>
      <p:sp>
        <p:nvSpPr>
          <p:cNvPr id="40" name="Donut 11">
            <a:extLst>
              <a:ext uri="{FF2B5EF4-FFF2-40B4-BE49-F238E27FC236}">
                <a16:creationId xmlns:a16="http://schemas.microsoft.com/office/drawing/2014/main" xmlns="" id="{377137BE-F9B5-4A7F-A1B7-142B17FE1AD0}"/>
              </a:ext>
            </a:extLst>
          </p:cNvPr>
          <p:cNvSpPr/>
          <p:nvPr/>
        </p:nvSpPr>
        <p:spPr>
          <a:xfrm>
            <a:off x="8192282" y="1931496"/>
            <a:ext cx="1630170" cy="463467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Donut 12">
            <a:extLst>
              <a:ext uri="{FF2B5EF4-FFF2-40B4-BE49-F238E27FC236}">
                <a16:creationId xmlns:a16="http://schemas.microsoft.com/office/drawing/2014/main" xmlns="" id="{74CFF6C2-45B5-4502-9F19-991FBC8F94BE}"/>
              </a:ext>
            </a:extLst>
          </p:cNvPr>
          <p:cNvSpPr/>
          <p:nvPr/>
        </p:nvSpPr>
        <p:spPr>
          <a:xfrm>
            <a:off x="114625" y="2157674"/>
            <a:ext cx="1409312" cy="606515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Donut 13">
            <a:extLst>
              <a:ext uri="{FF2B5EF4-FFF2-40B4-BE49-F238E27FC236}">
                <a16:creationId xmlns:a16="http://schemas.microsoft.com/office/drawing/2014/main" xmlns="" id="{DBD7F1AF-658C-4F83-947B-35E2C84282B6}"/>
              </a:ext>
            </a:extLst>
          </p:cNvPr>
          <p:cNvSpPr/>
          <p:nvPr/>
        </p:nvSpPr>
        <p:spPr>
          <a:xfrm>
            <a:off x="-72027" y="3862889"/>
            <a:ext cx="1755617" cy="492745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3" name="Donut 14">
            <a:extLst>
              <a:ext uri="{FF2B5EF4-FFF2-40B4-BE49-F238E27FC236}">
                <a16:creationId xmlns:a16="http://schemas.microsoft.com/office/drawing/2014/main" xmlns="" id="{10F18EF5-7478-4826-82CC-4E19CE440540}"/>
              </a:ext>
            </a:extLst>
          </p:cNvPr>
          <p:cNvSpPr/>
          <p:nvPr/>
        </p:nvSpPr>
        <p:spPr>
          <a:xfrm>
            <a:off x="1159941" y="1124523"/>
            <a:ext cx="1497578" cy="577463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4" name="Donut 15">
            <a:extLst>
              <a:ext uri="{FF2B5EF4-FFF2-40B4-BE49-F238E27FC236}">
                <a16:creationId xmlns:a16="http://schemas.microsoft.com/office/drawing/2014/main" xmlns="" id="{55651A30-5F8C-4B7C-966E-E4E570452285}"/>
              </a:ext>
            </a:extLst>
          </p:cNvPr>
          <p:cNvSpPr/>
          <p:nvPr/>
        </p:nvSpPr>
        <p:spPr>
          <a:xfrm>
            <a:off x="1310230" y="4109261"/>
            <a:ext cx="1294684" cy="443720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5" name="Donut 16">
            <a:extLst>
              <a:ext uri="{FF2B5EF4-FFF2-40B4-BE49-F238E27FC236}">
                <a16:creationId xmlns:a16="http://schemas.microsoft.com/office/drawing/2014/main" xmlns="" id="{FCB82A51-7C68-4E4E-BBBE-6C0D999A53D4}"/>
              </a:ext>
            </a:extLst>
          </p:cNvPr>
          <p:cNvSpPr/>
          <p:nvPr/>
        </p:nvSpPr>
        <p:spPr>
          <a:xfrm>
            <a:off x="8212075" y="2322393"/>
            <a:ext cx="1729502" cy="441458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6" name="Donut 17">
            <a:extLst>
              <a:ext uri="{FF2B5EF4-FFF2-40B4-BE49-F238E27FC236}">
                <a16:creationId xmlns:a16="http://schemas.microsoft.com/office/drawing/2014/main" xmlns="" id="{E3BEED25-8527-4735-8D98-D40F9B20C0CD}"/>
              </a:ext>
            </a:extLst>
          </p:cNvPr>
          <p:cNvSpPr/>
          <p:nvPr/>
        </p:nvSpPr>
        <p:spPr>
          <a:xfrm>
            <a:off x="2565608" y="3817291"/>
            <a:ext cx="1444406" cy="420849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7" name="Donut 18">
            <a:extLst>
              <a:ext uri="{FF2B5EF4-FFF2-40B4-BE49-F238E27FC236}">
                <a16:creationId xmlns:a16="http://schemas.microsoft.com/office/drawing/2014/main" xmlns="" id="{A68DD4A2-C0FA-4353-AD70-5D248D02310C}"/>
              </a:ext>
            </a:extLst>
          </p:cNvPr>
          <p:cNvSpPr/>
          <p:nvPr/>
        </p:nvSpPr>
        <p:spPr>
          <a:xfrm>
            <a:off x="3798392" y="1215131"/>
            <a:ext cx="1248716" cy="355516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8" name="Donut 19">
            <a:extLst>
              <a:ext uri="{FF2B5EF4-FFF2-40B4-BE49-F238E27FC236}">
                <a16:creationId xmlns:a16="http://schemas.microsoft.com/office/drawing/2014/main" xmlns="" id="{7A578371-FB22-4ECA-AA5F-81DCFD530973}"/>
              </a:ext>
            </a:extLst>
          </p:cNvPr>
          <p:cNvSpPr/>
          <p:nvPr/>
        </p:nvSpPr>
        <p:spPr>
          <a:xfrm>
            <a:off x="8061614" y="2660987"/>
            <a:ext cx="1760838" cy="362850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82042" y="4470749"/>
            <a:ext cx="128092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420396" y="3443455"/>
            <a:ext cx="128092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59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0885" y="621950"/>
            <a:ext cx="11360957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6" y="1754527"/>
            <a:ext cx="380901" cy="45708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06267" y="29659"/>
            <a:ext cx="10274306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797" indent="-342797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C60A1"/>
                </a:solidFill>
                <a:latin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0C60A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C60A1"/>
                </a:solidFill>
                <a:latin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C60A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C60A1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C60A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C60A1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C60A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C60A1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C60A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C60A1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C60A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C60A1"/>
                </a:solidFill>
                <a:latin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C60A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C60A1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C60A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C60A1"/>
                </a:solidFill>
                <a:latin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0C60A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C60A1"/>
                </a:solidFill>
                <a:latin typeface="Times New Roman" panose="02020603050405020304" pitchFamily="18" charset="0"/>
              </a:rPr>
              <a:t>bào</a:t>
            </a:r>
            <a:endParaRPr lang="en-US" sz="3200" b="1" dirty="0">
              <a:solidFill>
                <a:srgbClr val="0C60A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608744"/>
              </p:ext>
            </p:extLst>
          </p:nvPr>
        </p:nvGraphicFramePr>
        <p:xfrm>
          <a:off x="788680" y="1983067"/>
          <a:ext cx="2657174" cy="437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174">
                  <a:extLst>
                    <a:ext uri="{9D8B030D-6E8A-4147-A177-3AD203B41FA5}">
                      <a16:colId xmlns="" xmlns:a16="http://schemas.microsoft.com/office/drawing/2014/main" val="1108549746"/>
                    </a:ext>
                  </a:extLst>
                </a:gridCol>
              </a:tblGrid>
              <a:tr h="14054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A-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6099182"/>
                  </a:ext>
                </a:extLst>
              </a:tr>
              <a:tr h="78080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2805113"/>
                  </a:ext>
                </a:extLst>
              </a:tr>
              <a:tr h="78080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6431685"/>
                  </a:ext>
                </a:extLst>
              </a:tr>
              <a:tr h="140545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27863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061691"/>
              </p:ext>
            </p:extLst>
          </p:nvPr>
        </p:nvGraphicFramePr>
        <p:xfrm>
          <a:off x="4803244" y="1983068"/>
          <a:ext cx="6808185" cy="4353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8185">
                  <a:extLst>
                    <a:ext uri="{9D8B030D-6E8A-4147-A177-3AD203B41FA5}">
                      <a16:colId xmlns="" xmlns:a16="http://schemas.microsoft.com/office/drawing/2014/main" val="1836012506"/>
                    </a:ext>
                  </a:extLst>
                </a:gridCol>
              </a:tblGrid>
              <a:tr h="67283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B-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dirty="0">
                        <a:solidFill>
                          <a:srgbClr val="0315B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8853836"/>
                  </a:ext>
                </a:extLst>
              </a:tr>
              <a:tr h="122694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khiển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rgbClr val="0315B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4028344"/>
                  </a:ext>
                </a:extLst>
              </a:tr>
              <a:tr h="122694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80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rgbClr val="0315B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2828910"/>
                  </a:ext>
                </a:extLst>
              </a:tr>
              <a:tr h="122694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80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315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rgbClr val="0315B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5580215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397652" y="3759200"/>
            <a:ext cx="1402948" cy="8998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397652" y="3323771"/>
            <a:ext cx="1402948" cy="24531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97652" y="4550342"/>
            <a:ext cx="1402948" cy="10884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43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32209"/>
            <a:ext cx="12191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TẾ BÀO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6930" y="1265357"/>
            <a:ext cx="11384783" cy="532412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i="1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i="1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4000" b="1" i="1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b="1" i="1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4000" b="1" i="1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4000" b="1" i="1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b="1" i="1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bảo vệ và </a:t>
            </a:r>
            <a:r>
              <a:rPr lang="vi-VN" sz="40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40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vi-VN" sz="4000" dirty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, đi ra </a:t>
            </a:r>
            <a:r>
              <a:rPr lang="vi-VN" sz="40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000" dirty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ỏ</a:t>
            </a:r>
            <a:r>
              <a:rPr lang="vi-VN" sz="40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4000" dirty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tế bào.</a:t>
            </a:r>
            <a:endParaRPr lang="en-US" sz="4000" dirty="0">
              <a:solidFill>
                <a:srgbClr val="0C60A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i="1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4000" i="1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4000" b="1" i="1" dirty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Chất tế </a:t>
            </a:r>
            <a:r>
              <a:rPr lang="vi-VN" sz="4000" b="1" i="1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000" b="1" i="1" dirty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0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vi-VN" sz="4000" dirty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nơi diễn ra các hoạt </a:t>
            </a:r>
            <a:r>
              <a:rPr lang="vi-VN" sz="40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sống </a:t>
            </a:r>
            <a:r>
              <a:rPr lang="vi-VN" sz="4000" dirty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của tế bào.</a:t>
            </a:r>
            <a:endParaRPr lang="en-US" sz="4000" dirty="0">
              <a:solidFill>
                <a:srgbClr val="0C60A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i="1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4000" b="1" i="1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i="1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i="1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b="1" i="1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b="1" i="1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ở </a:t>
            </a:r>
            <a:r>
              <a:rPr lang="en-US" sz="4000" b="1" i="1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b="1" i="1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b="1" i="1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i="1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i="1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i="1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i="1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000" b="1" i="1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i="1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4000" b="1" i="1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b="1" i="1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b="1" i="1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i="1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dirty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:  đ</a:t>
            </a:r>
            <a:r>
              <a:rPr lang="vi-VN" sz="40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iều </a:t>
            </a:r>
            <a:r>
              <a:rPr lang="vi-VN" sz="4000" dirty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khiển mọi hoạt động sống của tế bào</a:t>
            </a:r>
            <a:r>
              <a:rPr lang="vi-VN" sz="40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C60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910" y="680582"/>
            <a:ext cx="8514621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c/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tế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bào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51" y="1734464"/>
            <a:ext cx="485919" cy="3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6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46325" y="8533450"/>
            <a:ext cx="2743200" cy="365125"/>
          </a:xfrm>
        </p:spPr>
        <p:txBody>
          <a:bodyPr/>
          <a:lstStyle/>
          <a:p>
            <a:fld id="{F71F17DC-36EA-41E7-ADB6-948FCB5C6EF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49372" y="6277087"/>
            <a:ext cx="5670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17.5.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558" y="130629"/>
            <a:ext cx="6647543" cy="6092200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7126503" flipV="1">
            <a:off x="4643894" y="4814445"/>
            <a:ext cx="585124" cy="1763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9371" y="4203317"/>
            <a:ext cx="1943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43213" y="3363359"/>
            <a:ext cx="1359211" cy="31403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80836" y="4252544"/>
            <a:ext cx="1779386" cy="3938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29821"/>
              </p:ext>
            </p:extLst>
          </p:nvPr>
        </p:nvGraphicFramePr>
        <p:xfrm>
          <a:off x="6487891" y="3599475"/>
          <a:ext cx="5660572" cy="110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0286"/>
                <a:gridCol w="2830286"/>
              </a:tblGrid>
              <a:tr h="1109210">
                <a:tc>
                  <a:txBody>
                    <a:bodyPr/>
                    <a:lstStyle/>
                    <a:p>
                      <a:pPr algn="ctr"/>
                      <a:r>
                        <a:rPr lang="vi-VN" sz="2800" u="sng" dirty="0">
                          <a:solidFill>
                            <a:srgbClr val="FF0000"/>
                          </a:solidFill>
                          <a:latin typeface="+mj-lt"/>
                        </a:rPr>
                        <a:t>Tế bào </a:t>
                      </a:r>
                      <a:r>
                        <a:rPr lang="en-US" sz="2800" u="sng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u="sng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u="sng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800" u="sng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1442" marR="91442" marT="45741" marB="4574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u="sng" dirty="0" smtClean="0">
                          <a:solidFill>
                            <a:srgbClr val="FF0000"/>
                          </a:solidFill>
                          <a:latin typeface="+mj-lt"/>
                        </a:rPr>
                        <a:t>Tế </a:t>
                      </a:r>
                      <a:r>
                        <a:rPr lang="vi-VN" sz="2800" u="sng" dirty="0">
                          <a:solidFill>
                            <a:srgbClr val="FF0000"/>
                          </a:solidFill>
                          <a:latin typeface="+mj-lt"/>
                        </a:rPr>
                        <a:t>bào </a:t>
                      </a:r>
                      <a:r>
                        <a:rPr lang="en-US" sz="2800" u="sng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u="sng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u="sng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800" u="sng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1442" marR="91442" marT="45741" marB="4574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9383491" y="3541418"/>
            <a:ext cx="0" cy="393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27123" y="5786067"/>
            <a:ext cx="2656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42894" y="5784321"/>
            <a:ext cx="2373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27123" y="4214661"/>
            <a:ext cx="265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42894" y="4216336"/>
            <a:ext cx="2532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52960" y="2884509"/>
            <a:ext cx="3730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altLang="en-US" sz="3200" u="sng" dirty="0">
                <a:latin typeface="Times New Roman" pitchFamily="18" charset="0"/>
                <a:cs typeface="Times New Roman" pitchFamily="18" charset="0"/>
              </a:rPr>
              <a:t>Khác nhau: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5491" y="43543"/>
            <a:ext cx="5580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altLang="en-US" sz="2400" b="1" dirty="0" smtClean="0">
                <a:solidFill>
                  <a:srgbClr val="C00000"/>
                </a:solidFill>
                <a:latin typeface="+mj-lt"/>
              </a:rPr>
              <a:t>SO </a:t>
            </a:r>
            <a:r>
              <a:rPr lang="vi-VN" altLang="en-US" sz="2400" b="1" dirty="0">
                <a:solidFill>
                  <a:srgbClr val="C00000"/>
                </a:solidFill>
                <a:latin typeface="+mj-lt"/>
              </a:rPr>
              <a:t>SÁNH CẤU TẠO </a:t>
            </a:r>
            <a:r>
              <a:rPr lang="vi-VN" altLang="en-US" sz="2400" b="1" dirty="0" smtClean="0">
                <a:solidFill>
                  <a:srgbClr val="C00000"/>
                </a:solidFill>
                <a:latin typeface="+mj-lt"/>
              </a:rPr>
              <a:t>TẾ </a:t>
            </a:r>
            <a:r>
              <a:rPr lang="vi-VN" altLang="en-US" sz="2400" b="1" dirty="0">
                <a:solidFill>
                  <a:srgbClr val="C00000"/>
                </a:solidFill>
                <a:latin typeface="+mj-lt"/>
              </a:rPr>
              <a:t>BÀO 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THỰC VẬT </a:t>
            </a:r>
            <a:r>
              <a:rPr lang="vi-VN" altLang="en-US" sz="2400" b="1" dirty="0">
                <a:solidFill>
                  <a:srgbClr val="C00000"/>
                </a:solidFill>
                <a:latin typeface="+mj-lt"/>
              </a:rPr>
              <a:t>VÀ  TẾ BÀO 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ĐỘNG VẬT </a:t>
            </a:r>
            <a:endParaRPr lang="vi-VN" alt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02850"/>
            <a:ext cx="24964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865635"/>
            <a:ext cx="24964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2455" y="874540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u="sng" dirty="0">
                <a:latin typeface="Times New Roman" pitchFamily="18" charset="0"/>
                <a:cs typeface="Times New Roman" pitchFamily="18" charset="0"/>
              </a:rPr>
              <a:t>Giống nhau</a:t>
            </a:r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42749" y="1335313"/>
            <a:ext cx="6008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4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/>
      <p:bldP spid="25" grpId="0"/>
      <p:bldP spid="26" grpId="0"/>
      <p:bldP spid="28" grpId="0"/>
      <p:bldP spid="29" grpId="0"/>
      <p:bldP spid="3" grpId="0"/>
      <p:bldP spid="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32209"/>
            <a:ext cx="12191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TẾ BÀO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1278" y="1719950"/>
            <a:ext cx="11187522" cy="399143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0C60A1"/>
                </a:solidFill>
                <a:latin typeface="Times New Roman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 smtClean="0">
                <a:solidFill>
                  <a:srgbClr val="0C6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4400" dirty="0">
              <a:solidFill>
                <a:srgbClr val="0C60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5779" y="796696"/>
            <a:ext cx="8514621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c/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tế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bào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51" y="1734464"/>
            <a:ext cx="485919" cy="3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5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54285" y="108412"/>
            <a:ext cx="467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90577"/>
              </p:ext>
            </p:extLst>
          </p:nvPr>
        </p:nvGraphicFramePr>
        <p:xfrm>
          <a:off x="653144" y="1546980"/>
          <a:ext cx="10551885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86513"/>
                <a:gridCol w="2975429"/>
                <a:gridCol w="29899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sơ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Vùng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Lục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lạp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0514" y="798286"/>
            <a:ext cx="966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0C60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2570" y="2090057"/>
            <a:ext cx="53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98D37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b="1" dirty="0">
              <a:solidFill>
                <a:srgbClr val="098D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7539" y="3136497"/>
            <a:ext cx="53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98D37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b="1" dirty="0">
              <a:solidFill>
                <a:srgbClr val="098D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7541" y="2613277"/>
            <a:ext cx="53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98D37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b="1" dirty="0">
              <a:solidFill>
                <a:srgbClr val="098D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3484" y="4127903"/>
            <a:ext cx="53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98D37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b="1" dirty="0">
              <a:solidFill>
                <a:srgbClr val="098D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7538" y="3604683"/>
            <a:ext cx="53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98D37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b="1" dirty="0">
              <a:solidFill>
                <a:srgbClr val="098D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39940" y="4651123"/>
            <a:ext cx="53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98D37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b="1" dirty="0">
              <a:solidFill>
                <a:srgbClr val="098D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54455" y="5174343"/>
            <a:ext cx="53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98D37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b="1" dirty="0">
              <a:solidFill>
                <a:srgbClr val="098D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4799" y="2090057"/>
            <a:ext cx="53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98D37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b="1" dirty="0">
              <a:solidFill>
                <a:srgbClr val="098D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943" y="5929086"/>
            <a:ext cx="966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34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6943" y="2708707"/>
            <a:ext cx="3511493" cy="3405765"/>
            <a:chOff x="572655" y="390066"/>
            <a:chExt cx="4182592" cy="34699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655" y="390066"/>
              <a:ext cx="4182592" cy="346998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1823" y="2783728"/>
              <a:ext cx="1390650" cy="1076325"/>
            </a:xfrm>
            <a:prstGeom prst="rect">
              <a:avLst/>
            </a:prstGeom>
          </p:spPr>
        </p:pic>
      </p:grpSp>
      <p:pic>
        <p:nvPicPr>
          <p:cNvPr id="5" name="Picture 26" descr="Kết quả hình ảnh cho Hình ảnh lỗ tổ 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9127" y="3030324"/>
            <a:ext cx="3069430" cy="3084148"/>
          </a:xfrm>
          <a:prstGeom prst="parallelogram">
            <a:avLst>
              <a:gd name="adj" fmla="val 15579"/>
            </a:avLst>
          </a:prstGeom>
          <a:noFill/>
          <a:ln>
            <a:noFill/>
          </a:ln>
        </p:spPr>
      </p:pic>
      <p:sp>
        <p:nvSpPr>
          <p:cNvPr id="10" name="Cloud Callout 9"/>
          <p:cNvSpPr/>
          <p:nvPr/>
        </p:nvSpPr>
        <p:spPr>
          <a:xfrm>
            <a:off x="674255" y="0"/>
            <a:ext cx="5735781" cy="2521527"/>
          </a:xfrm>
          <a:prstGeom prst="cloudCallout">
            <a:avLst/>
          </a:prstGeom>
          <a:solidFill>
            <a:srgbClr val="D9F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viên gạch trong một ngôi nhà, mỗi khoang nhỏ trong một tổ ong đều là những đơn vị cơ sở trong hệ thống lớn.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770915" y="569789"/>
            <a:ext cx="4088575" cy="3292628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07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79AFBC-62EF-F86E-70D2-EDACAE7329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462119-1D3E-48B3-BA34-32350B83F2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0836" y="895927"/>
            <a:ext cx="12081164" cy="596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8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25670" cy="68580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5966689" y="230909"/>
            <a:ext cx="5846619" cy="300577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17.1,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25671" y="3450648"/>
            <a:ext cx="4987637" cy="21428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4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25BA67-7261-EAFF-38BD-E50F8DCB27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702629" y="3556001"/>
            <a:ext cx="3381827" cy="3367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SINH VẬT ĐƠN BÀO</a:t>
            </a:r>
          </a:p>
        </p:txBody>
      </p:sp>
    </p:spTree>
    <p:extLst>
      <p:ext uri="{BB962C8B-B14F-4D97-AF65-F5344CB8AC3E}">
        <p14:creationId xmlns:p14="http://schemas.microsoft.com/office/powerpoint/2010/main" val="25082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4" y="683367"/>
            <a:ext cx="6157494" cy="550973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937234" y="942110"/>
            <a:ext cx="5052291" cy="17364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kể tên các loại tế bào cấu tạo nên cây cà chua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9" y="1717964"/>
            <a:ext cx="7255846" cy="50035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8736" y="221673"/>
            <a:ext cx="6332210" cy="125614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gọi tên các loại tế bào trong cơ thể người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86171" y="116114"/>
            <a:ext cx="4905829" cy="41036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eriod"/>
            </a:pP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lphaLcPeriod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Tx/>
              <a:buAutoNum type="alphaLcPeriod"/>
            </a:pP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lphaLcPeriod"/>
            </a:pP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9563593" y="4445350"/>
            <a:ext cx="350983" cy="8279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68457" y="5321931"/>
            <a:ext cx="51235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1172</Words>
  <Application>Microsoft Office PowerPoint</Application>
  <PresentationFormat>Custom</PresentationFormat>
  <Paragraphs>173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dạng của tế bào</vt:lpstr>
      <vt:lpstr>Hình dạng của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Duong</dc:creator>
  <cp:lastModifiedBy>DELL</cp:lastModifiedBy>
  <cp:revision>286</cp:revision>
  <dcterms:created xsi:type="dcterms:W3CDTF">2021-06-21T07:18:59Z</dcterms:created>
  <dcterms:modified xsi:type="dcterms:W3CDTF">2024-11-13T00:53:59Z</dcterms:modified>
</cp:coreProperties>
</file>