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1" r:id="rId3"/>
    <p:sldMasterId id="2147483730" r:id="rId4"/>
  </p:sldMasterIdLst>
  <p:notesMasterIdLst>
    <p:notesMasterId r:id="rId23"/>
  </p:notesMasterIdLst>
  <p:sldIdLst>
    <p:sldId id="273" r:id="rId5"/>
    <p:sldId id="257" r:id="rId6"/>
    <p:sldId id="266" r:id="rId7"/>
    <p:sldId id="659" r:id="rId8"/>
    <p:sldId id="660" r:id="rId9"/>
    <p:sldId id="279" r:id="rId10"/>
    <p:sldId id="267" r:id="rId11"/>
    <p:sldId id="283" r:id="rId12"/>
    <p:sldId id="661" r:id="rId13"/>
    <p:sldId id="262" r:id="rId14"/>
    <p:sldId id="263" r:id="rId15"/>
    <p:sldId id="265" r:id="rId16"/>
    <p:sldId id="268" r:id="rId17"/>
    <p:sldId id="269" r:id="rId18"/>
    <p:sldId id="270" r:id="rId19"/>
    <p:sldId id="272" r:id="rId20"/>
    <p:sldId id="271"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E8E3"/>
    <a:srgbClr val="FCF8E9"/>
    <a:srgbClr val="E4D3E6"/>
    <a:srgbClr val="7B2478"/>
    <a:srgbClr val="FDB7A2"/>
    <a:srgbClr val="A0A662"/>
    <a:srgbClr val="75C1A5"/>
    <a:srgbClr val="C3DBAF"/>
    <a:srgbClr val="F97B60"/>
    <a:srgbClr val="D6C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0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B89B4-DF3C-4A83-A317-1B36F56B93C2}"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5B1B7-F479-4A21-847A-90737653743A}" type="slidenum">
              <a:rPr lang="en-US" smtClean="0"/>
              <a:t>‹#›</a:t>
            </a:fld>
            <a:endParaRPr lang="en-US"/>
          </a:p>
        </p:txBody>
      </p:sp>
    </p:spTree>
    <p:extLst>
      <p:ext uri="{BB962C8B-B14F-4D97-AF65-F5344CB8AC3E}">
        <p14:creationId xmlns:p14="http://schemas.microsoft.com/office/powerpoint/2010/main" val="37314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baseline="0" dirty="0"/>
              <a:t> </a:t>
            </a:r>
            <a:r>
              <a:rPr lang="en-US" baseline="0" dirty="0" err="1"/>
              <a:t>từ</a:t>
            </a:r>
            <a:r>
              <a:rPr lang="en-US" baseline="0" dirty="0"/>
              <a:t> </a:t>
            </a:r>
            <a:r>
              <a:rPr lang="en-US" baseline="0" dirty="0" err="1"/>
              <a:t>miêu</a:t>
            </a:r>
            <a:r>
              <a:rPr lang="en-US" baseline="0" dirty="0"/>
              <a:t> </a:t>
            </a:r>
            <a:r>
              <a:rPr lang="en-US" baseline="0" dirty="0" err="1"/>
              <a:t>tả</a:t>
            </a:r>
            <a:r>
              <a:rPr lang="en-US" baseline="0" dirty="0"/>
              <a:t> </a:t>
            </a:r>
            <a:r>
              <a:rPr lang="en-US" baseline="0" dirty="0" err="1"/>
              <a:t>dáng</a:t>
            </a:r>
            <a:r>
              <a:rPr lang="en-US" baseline="0" dirty="0"/>
              <a:t> </a:t>
            </a:r>
            <a:r>
              <a:rPr lang="en-US" baseline="0" dirty="0" err="1"/>
              <a:t>đi</a:t>
            </a:r>
            <a:r>
              <a:rPr lang="en-US" baseline="0" dirty="0"/>
              <a:t>: </a:t>
            </a:r>
            <a:r>
              <a:rPr lang="vi-VN" baseline="0" dirty="0"/>
              <a:t>Tất bật, yểu điệu, thướt tha, thoăn thoắt, lom khom, rón rén, lò dò, ngả nghiêng, thất tha thất thểu, bước thấp bước cao, lẻo khoẻo, chỏng quèo, huỳnh huỵt</a:t>
            </a:r>
            <a:endParaRPr lang="en-US" baseline="0" dirty="0"/>
          </a:p>
          <a:p>
            <a:r>
              <a:rPr lang="en-US" baseline="0" dirty="0" err="1"/>
              <a:t>Các</a:t>
            </a:r>
            <a:r>
              <a:rPr lang="en-US" baseline="0" dirty="0"/>
              <a:t> </a:t>
            </a:r>
            <a:r>
              <a:rPr lang="en-US" baseline="0" dirty="0" err="1"/>
              <a:t>từ</a:t>
            </a:r>
            <a:r>
              <a:rPr lang="en-US" baseline="0" dirty="0"/>
              <a:t> </a:t>
            </a:r>
            <a:r>
              <a:rPr lang="en-US" baseline="0" dirty="0" err="1"/>
              <a:t>miêu</a:t>
            </a:r>
            <a:r>
              <a:rPr lang="en-US" baseline="0" dirty="0"/>
              <a:t> </a:t>
            </a:r>
            <a:r>
              <a:rPr lang="en-US" baseline="0" dirty="0" err="1"/>
              <a:t>tả</a:t>
            </a:r>
            <a:r>
              <a:rPr lang="en-US" baseline="0" dirty="0"/>
              <a:t> </a:t>
            </a:r>
            <a:r>
              <a:rPr lang="en-US" baseline="0" dirty="0" err="1"/>
              <a:t>tiếng</a:t>
            </a:r>
            <a:r>
              <a:rPr lang="en-US" baseline="0" dirty="0"/>
              <a:t> </a:t>
            </a:r>
            <a:r>
              <a:rPr lang="en-US" baseline="0" dirty="0" err="1"/>
              <a:t>cười</a:t>
            </a:r>
            <a:r>
              <a:rPr lang="en-US" baseline="0" dirty="0"/>
              <a:t>: ha </a:t>
            </a:r>
            <a:r>
              <a:rPr lang="en-US" baseline="0" dirty="0" err="1"/>
              <a:t>ha</a:t>
            </a:r>
            <a:r>
              <a:rPr lang="en-US" baseline="0" dirty="0"/>
              <a:t>, </a:t>
            </a:r>
            <a:r>
              <a:rPr lang="en-US" baseline="0" dirty="0" err="1"/>
              <a:t>hì</a:t>
            </a:r>
            <a:r>
              <a:rPr lang="en-US" baseline="0" dirty="0"/>
              <a:t> </a:t>
            </a:r>
            <a:r>
              <a:rPr lang="en-US" baseline="0" dirty="0" err="1"/>
              <a:t>hì</a:t>
            </a:r>
            <a:r>
              <a:rPr lang="en-US" baseline="0" dirty="0"/>
              <a:t>, </a:t>
            </a:r>
            <a:r>
              <a:rPr lang="en-US" baseline="0" dirty="0" err="1"/>
              <a:t>khanh</a:t>
            </a:r>
            <a:r>
              <a:rPr lang="en-US" baseline="0" dirty="0"/>
              <a:t> </a:t>
            </a:r>
            <a:r>
              <a:rPr lang="en-US" baseline="0" dirty="0" err="1"/>
              <a:t>khách</a:t>
            </a:r>
            <a:r>
              <a:rPr lang="en-US" baseline="0" dirty="0"/>
              <a:t>, </a:t>
            </a:r>
            <a:r>
              <a:rPr lang="en-US" baseline="0" dirty="0" err="1"/>
              <a:t>sằng</a:t>
            </a:r>
            <a:r>
              <a:rPr lang="en-US" baseline="0" dirty="0"/>
              <a:t> </a:t>
            </a:r>
            <a:r>
              <a:rPr lang="en-US" baseline="0" dirty="0" err="1"/>
              <a:t>sặc</a:t>
            </a:r>
            <a:r>
              <a:rPr lang="en-US" baseline="0" dirty="0"/>
              <a:t>, </a:t>
            </a:r>
            <a:r>
              <a:rPr lang="en-US" baseline="0" dirty="0" err="1"/>
              <a:t>khúc</a:t>
            </a:r>
            <a:r>
              <a:rPr lang="en-US" baseline="0" dirty="0"/>
              <a:t> </a:t>
            </a:r>
            <a:r>
              <a:rPr lang="en-US" baseline="0" dirty="0" err="1"/>
              <a:t>khích</a:t>
            </a:r>
            <a:r>
              <a:rPr lang="en-US" baseline="0" dirty="0"/>
              <a:t>, </a:t>
            </a:r>
            <a:r>
              <a:rPr lang="en-US" baseline="0" dirty="0" err="1"/>
              <a:t>sặc</a:t>
            </a:r>
            <a:r>
              <a:rPr lang="en-US" baseline="0" dirty="0"/>
              <a:t> </a:t>
            </a:r>
            <a:r>
              <a:rPr lang="en-US" baseline="0" dirty="0" err="1"/>
              <a:t>sụa</a:t>
            </a:r>
            <a:r>
              <a:rPr lang="en-US" baseline="0" dirty="0"/>
              <a:t>, </a:t>
            </a:r>
            <a:r>
              <a:rPr lang="en-US" baseline="0" dirty="0" err="1"/>
              <a:t>hô</a:t>
            </a:r>
            <a:r>
              <a:rPr lang="en-US" baseline="0" dirty="0"/>
              <a:t> </a:t>
            </a:r>
            <a:r>
              <a:rPr lang="en-US" baseline="0" dirty="0" err="1"/>
              <a:t>hố</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D126D-1B23-427A-80DD-A14FF2A567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88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Cả</a:t>
            </a:r>
            <a:r>
              <a:rPr lang="en-US" dirty="0"/>
              <a:t> 2 </a:t>
            </a:r>
            <a:r>
              <a:rPr lang="en-US" dirty="0" err="1"/>
              <a:t>cách</a:t>
            </a:r>
            <a:r>
              <a:rPr lang="en-US" baseline="0" dirty="0"/>
              <a:t> </a:t>
            </a:r>
            <a:r>
              <a:rPr lang="en-US" baseline="0" dirty="0" err="1"/>
              <a:t>đều</a:t>
            </a:r>
            <a:r>
              <a:rPr lang="en-US" baseline="0" dirty="0"/>
              <a:t> </a:t>
            </a:r>
            <a:r>
              <a:rPr lang="en-US" baseline="0" dirty="0" err="1"/>
              <a:t>diễn</a:t>
            </a:r>
            <a:r>
              <a:rPr lang="en-US" baseline="0" dirty="0"/>
              <a:t> </a:t>
            </a:r>
            <a:r>
              <a:rPr lang="en-US" baseline="0" dirty="0" err="1"/>
              <a:t>đạt</a:t>
            </a:r>
            <a:r>
              <a:rPr lang="en-US" baseline="0" dirty="0"/>
              <a:t> </a:t>
            </a:r>
            <a:r>
              <a:rPr lang="en-US" baseline="0" dirty="0" err="1"/>
              <a:t>mấy</a:t>
            </a:r>
            <a:r>
              <a:rPr lang="en-US" baseline="0" dirty="0"/>
              <a:t> </a:t>
            </a:r>
            <a:r>
              <a:rPr lang="en-US" baseline="0" dirty="0" err="1"/>
              <a:t>nội</a:t>
            </a:r>
            <a:r>
              <a:rPr lang="en-US" baseline="0" dirty="0"/>
              <a:t> dung. </a:t>
            </a:r>
            <a:r>
              <a:rPr lang="en-US" baseline="0" dirty="0" err="1"/>
              <a:t>Điểm</a:t>
            </a:r>
            <a:r>
              <a:rPr lang="en-US" baseline="0" dirty="0"/>
              <a:t> </a:t>
            </a:r>
            <a:r>
              <a:rPr lang="en-US" baseline="0" dirty="0" err="1"/>
              <a:t>khác</a:t>
            </a:r>
            <a:r>
              <a:rPr lang="en-US" baseline="0" dirty="0"/>
              <a:t> </a:t>
            </a:r>
            <a:r>
              <a:rPr lang="en-US" baseline="0" dirty="0" err="1"/>
              <a:t>nhau</a:t>
            </a:r>
            <a:r>
              <a:rPr lang="en-US" baseline="0" dirty="0"/>
              <a:t> </a:t>
            </a:r>
            <a:r>
              <a:rPr lang="en-US" baseline="0" dirty="0" err="1"/>
              <a:t>cơ</a:t>
            </a:r>
            <a:r>
              <a:rPr lang="en-US" baseline="0" dirty="0"/>
              <a:t> </a:t>
            </a:r>
            <a:r>
              <a:rPr lang="en-US" baseline="0" dirty="0" err="1"/>
              <a:t>bản</a:t>
            </a:r>
            <a:r>
              <a:rPr lang="en-US" baseline="0" dirty="0"/>
              <a:t> </a:t>
            </a:r>
            <a:r>
              <a:rPr lang="en-US" baseline="0" dirty="0" err="1"/>
              <a:t>giữa</a:t>
            </a:r>
            <a:r>
              <a:rPr lang="en-US" baseline="0" dirty="0"/>
              <a:t> </a:t>
            </a:r>
            <a:r>
              <a:rPr lang="en-US" baseline="0" dirty="0" err="1"/>
              <a:t>hai</a:t>
            </a:r>
            <a:r>
              <a:rPr lang="en-US" baseline="0" dirty="0"/>
              <a:t> </a:t>
            </a:r>
            <a:r>
              <a:rPr lang="en-US" baseline="0" dirty="0" err="1"/>
              <a:t>cách</a:t>
            </a:r>
            <a:r>
              <a:rPr lang="en-US" baseline="0" dirty="0"/>
              <a:t> </a:t>
            </a:r>
            <a:r>
              <a:rPr lang="en-US" baseline="0" dirty="0" err="1"/>
              <a:t>trên</a:t>
            </a:r>
            <a:r>
              <a:rPr lang="en-US" baseline="0" dirty="0"/>
              <a:t> </a:t>
            </a:r>
            <a:r>
              <a:rPr lang="en-US" baseline="0" dirty="0" err="1"/>
              <a:t>là</a:t>
            </a:r>
            <a:r>
              <a:rPr lang="en-US" baseline="0" dirty="0"/>
              <a:t> </a:t>
            </a:r>
            <a:r>
              <a:rPr lang="en-US" baseline="0" dirty="0" err="1"/>
              <a:t>gì</a:t>
            </a:r>
            <a:r>
              <a:rPr lang="en-US" baseline="0" dirty="0"/>
              <a:t>? </a:t>
            </a:r>
            <a:r>
              <a:rPr lang="en-US" baseline="0" dirty="0" err="1"/>
              <a:t>Từ</a:t>
            </a:r>
            <a:r>
              <a:rPr lang="en-US" baseline="0" dirty="0"/>
              <a:t> </a:t>
            </a:r>
            <a:r>
              <a:rPr lang="en-US" baseline="0" dirty="0" err="1"/>
              <a:t>đó</a:t>
            </a:r>
            <a:r>
              <a:rPr lang="en-US" baseline="0" dirty="0"/>
              <a:t> </a:t>
            </a:r>
            <a:r>
              <a:rPr lang="en-US" baseline="0" dirty="0" err="1"/>
              <a:t>hãy</a:t>
            </a:r>
            <a:r>
              <a:rPr lang="en-US" baseline="0" dirty="0"/>
              <a:t> </a:t>
            </a:r>
            <a:r>
              <a:rPr lang="en-US" baseline="0" dirty="0" err="1"/>
              <a:t>rút</a:t>
            </a:r>
            <a:r>
              <a:rPr lang="en-US" baseline="0" dirty="0"/>
              <a:t> </a:t>
            </a:r>
            <a:r>
              <a:rPr lang="en-US" baseline="0" dirty="0" err="1"/>
              <a:t>ra</a:t>
            </a:r>
            <a:r>
              <a:rPr lang="en-US" baseline="0" dirty="0"/>
              <a:t> </a:t>
            </a:r>
            <a:r>
              <a:rPr lang="en-US" baseline="0" dirty="0" err="1"/>
              <a:t>công</a:t>
            </a:r>
            <a:r>
              <a:rPr lang="en-US" baseline="0" dirty="0"/>
              <a:t> </a:t>
            </a:r>
            <a:r>
              <a:rPr lang="en-US" baseline="0" dirty="0" err="1"/>
              <a:t>dụng</a:t>
            </a:r>
            <a:r>
              <a:rPr lang="en-US" baseline="0" dirty="0"/>
              <a:t> </a:t>
            </a:r>
            <a:r>
              <a:rPr lang="en-US" baseline="0" dirty="0" err="1"/>
              <a:t>của</a:t>
            </a:r>
            <a:r>
              <a:rPr lang="en-US" baseline="0" dirty="0"/>
              <a:t> </a:t>
            </a:r>
            <a:r>
              <a:rPr lang="en-US" baseline="0" dirty="0" err="1"/>
              <a:t>từ</a:t>
            </a:r>
            <a:r>
              <a:rPr lang="en-US" baseline="0" dirty="0"/>
              <a:t> </a:t>
            </a:r>
            <a:r>
              <a:rPr lang="en-US" baseline="0" dirty="0" err="1"/>
              <a:t>tượng</a:t>
            </a:r>
            <a:r>
              <a:rPr lang="en-US" baseline="0" dirty="0"/>
              <a:t> </a:t>
            </a:r>
            <a:r>
              <a:rPr lang="en-US" baseline="0" dirty="0" err="1"/>
              <a:t>hình</a:t>
            </a:r>
            <a:r>
              <a:rPr lang="en-US" baseline="0" dirty="0"/>
              <a:t>, </a:t>
            </a:r>
            <a:r>
              <a:rPr lang="en-US" baseline="0" dirty="0" err="1"/>
              <a:t>từ</a:t>
            </a:r>
            <a:r>
              <a:rPr lang="en-US" baseline="0" dirty="0"/>
              <a:t> </a:t>
            </a:r>
            <a:r>
              <a:rPr lang="en-US" baseline="0" dirty="0" err="1"/>
              <a:t>tượng</a:t>
            </a:r>
            <a:r>
              <a:rPr lang="en-US" baseline="0" dirty="0"/>
              <a:t> </a:t>
            </a:r>
            <a:r>
              <a:rPr lang="en-US" baseline="0" dirty="0" err="1"/>
              <a:t>thanh</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D126D-1B23-427A-80DD-A14FF2A567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58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D126D-1B23-427A-80DD-A14FF2A567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34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9980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7D2E9B93-A1F1-B2FA-C8CC-AB6FC7322F0E}"/>
              </a:ext>
            </a:extLst>
          </p:cNvPr>
          <p:cNvPicPr>
            <a:picLocks noChangeAspect="1"/>
          </p:cNvPicPr>
          <p:nvPr userDrawn="1"/>
        </p:nvPicPr>
        <p:blipFill>
          <a:blip r:embed="rId2">
            <a:extLst>
              <a:ext uri="{28A0092B-C50C-407E-A947-70E740481C1C}">
                <a14:useLocalDpi xmlns:a14="http://schemas.microsoft.com/office/drawing/2010/main" val="0"/>
              </a:ext>
            </a:extLst>
          </a:blip>
          <a:srcRect t="467" b="467"/>
          <a:stretch/>
        </p:blipFill>
        <p:spPr>
          <a:xfrm>
            <a:off x="-48683" y="-27384"/>
            <a:ext cx="12285989" cy="6885384"/>
          </a:xfrm>
          <a:prstGeom prst="rect">
            <a:avLst/>
          </a:prstGeom>
        </p:spPr>
      </p:pic>
    </p:spTree>
    <p:extLst>
      <p:ext uri="{BB962C8B-B14F-4D97-AF65-F5344CB8AC3E}">
        <p14:creationId xmlns:p14="http://schemas.microsoft.com/office/powerpoint/2010/main" val="840794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9647209-213A-4090-FDA3-E1AD2DE0F0A5}"/>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0FA7A5D-619B-82F9-E7D6-08827CA77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E9D5F27-18E7-97AD-694D-AA0FC5243B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2D3AD6A6-EA67-71F5-41BD-0F4F562616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96070CC-8D5D-FA80-4901-D32D150D5B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04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5E2AFE9-DED9-78D8-03D0-C996C803117C}"/>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7675BB9-7346-B3A1-C234-89A1780D202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812E8FA-3FA8-77E2-7F48-B2C9D1A0EFC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D18A037-B743-EB08-1361-48282481D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C001E47-0C7F-5C56-7DF6-BFB6C4F10C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140F4CB9-FFD6-D49A-30BB-636C01AC5E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131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CD48080-91ED-8199-B360-70A914158A4C}"/>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0F29774-90B7-8236-0500-1238210A1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1981D17-676E-D1E4-8457-BE996FFE6ACA}"/>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3D4D008-FBDB-E8FB-49C0-A1C2E4B067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DD37117-037A-5FD7-F8F2-327B33902D3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E4275EE8-35BE-B7FE-2EEE-9B8F4FE5D3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E7BCF84B-7AAE-9F1C-EA82-7FF9599D73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93D868CC-E897-D04A-70D4-0D1A5D6738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510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9E82098-1A00-3F0E-D699-6320673A28B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2B287CD-21BF-7195-5C2B-11C1BD1D93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60B22DF1-5DA4-09AD-37C8-F2F7FA6A3F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DDAD20AC-B45F-A590-71B2-5F24761EF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94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8C41856-C880-D8CF-3662-1132FEA456C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B6F3E4E4-A6B3-1A26-E4E7-E2F4B6590E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4881D690-4E8A-F3E3-2586-50DB61B1DF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906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C85D90-F2D9-5698-D5E8-2E5E8AE35AD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7557442-DE6A-5F55-0C77-15233E83F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02775FEF-30AA-24C0-7127-9AB517C87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551BB85-17FD-FD7D-AFF1-3F710053BC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FD89A6CD-DD49-0C17-15D0-0893173D79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3DE66068-3FD7-1910-50C6-E53D38E279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718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267657-139E-7B5B-6F44-F3E23B8228F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5C1B790A-216B-2745-BC08-3A1B2DCEFF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1101E4D9-B8DD-13EB-1D99-5673CA969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374C1E4-4BB1-C258-C419-1497B832F1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DB8C5EC7-3134-59B6-EC5C-75743F3095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AEF8DD6-5B0E-E7A2-19FA-16AE366AD5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221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845951-E97D-8F33-F346-F077FE94634C}"/>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3D059737-A627-1917-05C1-68FDE1CA594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D85C988-A9F4-5DC9-DB43-F222B921DB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8D04AA1-0101-5285-3AC8-5D19290CF0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EA31F074-BA74-F79C-E10A-952B428913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50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F563A84-73BC-42AF-37E2-A36B63B47896}"/>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A6D054F-87BE-3FF1-C1C3-D9715605FDAD}"/>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668FF4E-0992-C56C-4BEF-733ECC60F6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29984A9-C57A-A3F9-D304-C7AEEE77EE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4C4968-DA30-61A8-C540-1F96815971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589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335268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572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2227532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3593336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2892849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8" name="Footer Placeholder 7"/>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1629330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911420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3" name="Footer Placeholder 2"/>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2372970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3708796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254216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218464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12373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31" t="10516"/>
          <a:stretch/>
        </p:blipFill>
        <p:spPr>
          <a:xfrm>
            <a:off x="-48683" y="-27384"/>
            <a:ext cx="12285989" cy="6885384"/>
          </a:xfrm>
          <a:prstGeom prst="rect">
            <a:avLst/>
          </a:prstGeom>
        </p:spPr>
      </p:pic>
    </p:spTree>
    <p:extLst>
      <p:ext uri="{BB962C8B-B14F-4D97-AF65-F5344CB8AC3E}">
        <p14:creationId xmlns:p14="http://schemas.microsoft.com/office/powerpoint/2010/main" val="1025874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4386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1827874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143081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378736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3210168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610897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31" t="10516"/>
          <a:stretch/>
        </p:blipFill>
        <p:spPr>
          <a:xfrm>
            <a:off x="-48683" y="-27384"/>
            <a:ext cx="12285989" cy="6885384"/>
          </a:xfrm>
          <a:prstGeom prst="rect">
            <a:avLst/>
          </a:prstGeom>
        </p:spPr>
      </p:pic>
    </p:spTree>
    <p:extLst>
      <p:ext uri="{BB962C8B-B14F-4D97-AF65-F5344CB8AC3E}">
        <p14:creationId xmlns:p14="http://schemas.microsoft.com/office/powerpoint/2010/main" val="276558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7D2E9B93-A1F1-B2FA-C8CC-AB6FC7322F0E}"/>
              </a:ext>
            </a:extLst>
          </p:cNvPr>
          <p:cNvPicPr>
            <a:picLocks noChangeAspect="1"/>
          </p:cNvPicPr>
          <p:nvPr userDrawn="1"/>
        </p:nvPicPr>
        <p:blipFill>
          <a:blip r:embed="rId2">
            <a:extLst>
              <a:ext uri="{28A0092B-C50C-407E-A947-70E740481C1C}">
                <a14:useLocalDpi xmlns:a14="http://schemas.microsoft.com/office/drawing/2010/main" val="0"/>
              </a:ext>
            </a:extLst>
          </a:blip>
          <a:srcRect t="467" b="467"/>
          <a:stretch/>
        </p:blipFill>
        <p:spPr>
          <a:xfrm>
            <a:off x="-48683" y="-27384"/>
            <a:ext cx="12285989" cy="6885384"/>
          </a:xfrm>
          <a:prstGeom prst="rect">
            <a:avLst/>
          </a:prstGeom>
        </p:spPr>
      </p:pic>
    </p:spTree>
    <p:extLst>
      <p:ext uri="{BB962C8B-B14F-4D97-AF65-F5344CB8AC3E}">
        <p14:creationId xmlns:p14="http://schemas.microsoft.com/office/powerpoint/2010/main" val="3632240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25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89736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7D2E9B93-A1F1-B2FA-C8CC-AB6FC7322F0E}"/>
              </a:ext>
            </a:extLst>
          </p:cNvPr>
          <p:cNvPicPr>
            <a:picLocks noChangeAspect="1"/>
          </p:cNvPicPr>
          <p:nvPr userDrawn="1"/>
        </p:nvPicPr>
        <p:blipFill>
          <a:blip r:embed="rId2">
            <a:extLst>
              <a:ext uri="{28A0092B-C50C-407E-A947-70E740481C1C}">
                <a14:useLocalDpi xmlns:a14="http://schemas.microsoft.com/office/drawing/2010/main" val="0"/>
              </a:ext>
            </a:extLst>
          </a:blip>
          <a:srcRect t="467" b="467"/>
          <a:stretch/>
        </p:blipFill>
        <p:spPr>
          <a:xfrm>
            <a:off x="-48683" y="-27384"/>
            <a:ext cx="12285989" cy="6885384"/>
          </a:xfrm>
          <a:prstGeom prst="rect">
            <a:avLst/>
          </a:prstGeom>
        </p:spPr>
      </p:pic>
    </p:spTree>
    <p:extLst>
      <p:ext uri="{BB962C8B-B14F-4D97-AF65-F5344CB8AC3E}">
        <p14:creationId xmlns:p14="http://schemas.microsoft.com/office/powerpoint/2010/main" val="227535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568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31" t="10516"/>
          <a:stretch/>
        </p:blipFill>
        <p:spPr>
          <a:xfrm>
            <a:off x="-48683" y="-27384"/>
            <a:ext cx="12285989" cy="6885384"/>
          </a:xfrm>
          <a:prstGeom prst="rect">
            <a:avLst/>
          </a:prstGeom>
        </p:spPr>
      </p:pic>
    </p:spTree>
    <p:extLst>
      <p:ext uri="{BB962C8B-B14F-4D97-AF65-F5344CB8AC3E}">
        <p14:creationId xmlns:p14="http://schemas.microsoft.com/office/powerpoint/2010/main" val="227736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873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4949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4350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73709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1790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4288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077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pPr defTabSz="1219170"/>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spTree>
    <p:extLst>
      <p:ext uri="{BB962C8B-B14F-4D97-AF65-F5344CB8AC3E}">
        <p14:creationId xmlns:p14="http://schemas.microsoft.com/office/powerpoint/2010/main" val="1692225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291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537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662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9427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121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68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3D25-5DC3-DF64-12DC-7B065937A4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B02971A-4E03-988A-3A21-8FE272578544}"/>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5EAC3E2-BB26-FE98-0E1B-570E1C405377}"/>
              </a:ext>
            </a:extLst>
          </p:cNvPr>
          <p:cNvSpPr>
            <a:spLocks noGrp="1"/>
          </p:cNvSpPr>
          <p:nvPr>
            <p:ph type="dt" sz="half" idx="10"/>
          </p:nvPr>
        </p:nvSpPr>
        <p:spPr>
          <a:xfrm>
            <a:off x="838200" y="6356351"/>
            <a:ext cx="2743200" cy="365125"/>
          </a:xfrm>
          <a:prstGeom prst="rect">
            <a:avLst/>
          </a:prstGeom>
        </p:spPr>
        <p:txBody>
          <a:bodyPr/>
          <a:lstStyle/>
          <a:p>
            <a:pPr defTabSz="1219170"/>
            <a:fld id="{89FD19F7-45BD-BB4C-AE2C-7A39B0C4AA82}" type="datetimeFigureOut">
              <a:rPr lang="en-VN" smtClean="0">
                <a:solidFill>
                  <a:srgbClr val="000000">
                    <a:tint val="75000"/>
                  </a:srgbClr>
                </a:solidFill>
              </a:rPr>
              <a:pPr defTabSz="1219170"/>
              <a:t>09/01/2023</a:t>
            </a:fld>
            <a:endParaRPr lang="en-VN">
              <a:solidFill>
                <a:srgbClr val="000000">
                  <a:tint val="75000"/>
                </a:srgbClr>
              </a:solidFill>
            </a:endParaRPr>
          </a:p>
        </p:txBody>
      </p:sp>
      <p:sp>
        <p:nvSpPr>
          <p:cNvPr id="5" name="Footer Placeholder 4">
            <a:extLst>
              <a:ext uri="{FF2B5EF4-FFF2-40B4-BE49-F238E27FC236}">
                <a16:creationId xmlns:a16="http://schemas.microsoft.com/office/drawing/2014/main" id="{204852B9-A840-1DD3-0671-7D40ED2816CC}"/>
              </a:ext>
            </a:extLst>
          </p:cNvPr>
          <p:cNvSpPr>
            <a:spLocks noGrp="1"/>
          </p:cNvSpPr>
          <p:nvPr>
            <p:ph type="ftr" sz="quarter" idx="11"/>
          </p:nvPr>
        </p:nvSpPr>
        <p:spPr>
          <a:xfrm>
            <a:off x="4038600" y="6356351"/>
            <a:ext cx="4114800" cy="365125"/>
          </a:xfrm>
          <a:prstGeom prst="rect">
            <a:avLst/>
          </a:prstGeom>
        </p:spPr>
        <p:txBody>
          <a:bodyPr/>
          <a:lstStyle/>
          <a:p>
            <a:pPr defTabSz="1219170"/>
            <a:endParaRPr lang="en-VN">
              <a:solidFill>
                <a:srgbClr val="000000">
                  <a:tint val="75000"/>
                </a:srgbClr>
              </a:solidFill>
            </a:endParaRPr>
          </a:p>
        </p:txBody>
      </p:sp>
      <p:sp>
        <p:nvSpPr>
          <p:cNvPr id="6" name="Slide Number Placeholder 5">
            <a:extLst>
              <a:ext uri="{FF2B5EF4-FFF2-40B4-BE49-F238E27FC236}">
                <a16:creationId xmlns:a16="http://schemas.microsoft.com/office/drawing/2014/main" id="{554F9BB8-C60F-1295-2E95-FC3B88402046}"/>
              </a:ext>
            </a:extLst>
          </p:cNvPr>
          <p:cNvSpPr>
            <a:spLocks noGrp="1"/>
          </p:cNvSpPr>
          <p:nvPr>
            <p:ph type="sldNum" sz="quarter" idx="12"/>
          </p:nvPr>
        </p:nvSpPr>
        <p:spPr>
          <a:xfrm>
            <a:off x="8610600" y="6356351"/>
            <a:ext cx="2743200" cy="365125"/>
          </a:xfrm>
          <a:prstGeom prst="rect">
            <a:avLst/>
          </a:prstGeom>
        </p:spPr>
        <p:txBody>
          <a:bodyPr/>
          <a:lstStyle/>
          <a:p>
            <a:pPr defTabSz="1219170"/>
            <a:fld id="{3A1E981F-3691-6942-BE93-8A5D99D568CE}" type="slidenum">
              <a:rPr lang="en-VN" smtClean="0">
                <a:solidFill>
                  <a:srgbClr val="000000">
                    <a:tint val="75000"/>
                  </a:srgbClr>
                </a:solidFill>
              </a:rPr>
              <a:pPr defTabSz="1219170"/>
              <a:t>‹#›</a:t>
            </a:fld>
            <a:endParaRPr lang="en-VN">
              <a:solidFill>
                <a:srgbClr val="000000">
                  <a:tint val="75000"/>
                </a:srgbClr>
              </a:solidFill>
            </a:endParaRPr>
          </a:p>
        </p:txBody>
      </p:sp>
      <p:pic>
        <p:nvPicPr>
          <p:cNvPr id="8" name="Picture 7">
            <a:extLst>
              <a:ext uri="{FF2B5EF4-FFF2-40B4-BE49-F238E27FC236}">
                <a16:creationId xmlns:a16="http://schemas.microsoft.com/office/drawing/2014/main" id="{25DD6915-7ED1-F026-D63E-D7F7CF181850}"/>
              </a:ext>
            </a:extLst>
          </p:cNvPr>
          <p:cNvPicPr>
            <a:picLocks noChangeAspect="1"/>
          </p:cNvPicPr>
          <p:nvPr userDrawn="1"/>
        </p:nvPicPr>
        <p:blipFill>
          <a:blip r:embed="rId2"/>
          <a:stretch>
            <a:fillRect/>
          </a:stretch>
        </p:blipFill>
        <p:spPr>
          <a:xfrm rot="3263965">
            <a:off x="10082456" y="-456825"/>
            <a:ext cx="2275725" cy="2275725"/>
          </a:xfrm>
          <a:prstGeom prst="rect">
            <a:avLst/>
          </a:prstGeom>
        </p:spPr>
      </p:pic>
    </p:spTree>
    <p:extLst>
      <p:ext uri="{BB962C8B-B14F-4D97-AF65-F5344CB8AC3E}">
        <p14:creationId xmlns:p14="http://schemas.microsoft.com/office/powerpoint/2010/main" val="41746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66703A-1FE9-E6FB-D54E-50ED88A50EB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8D6D825E-1742-AC8E-1843-745FA3059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A85B53A7-A185-CA82-278B-ED7D24967F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E133A428-ED63-D58B-0077-93894D3FA2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99C638D0-9194-3138-FB16-54584AE03B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99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507281-044C-06B4-6CC3-5A4BF51B22C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BE718AF-3C37-E6AB-0039-290E2DF26D9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3909ACD-6C03-05D4-7620-6AA3B201DA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BD17DAEF-C2EE-EF31-AC8E-40D1EFDBC0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50E271B7-CEA8-66C8-54F7-F10398CCD1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82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3.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2.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10" cstate="print">
            <a:extLst>
              <a:ext uri="{28A0092B-C50C-407E-A947-70E740481C1C}">
                <a14:useLocalDpi xmlns:a14="http://schemas.microsoft.com/office/drawing/2010/main" val="0"/>
              </a:ext>
            </a:extLst>
          </a:blip>
          <a:srcRect r="22909" b="71307"/>
          <a:stretch/>
        </p:blipFill>
        <p:spPr>
          <a:xfrm>
            <a:off x="7364122" y="4543119"/>
            <a:ext cx="482787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50114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4AD5BA-9E3A-779D-FAAF-D5FBC5D80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68A05A3-3A6F-68B5-34D6-FC2FB3262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0C13FF1-3DE8-227D-3038-04D41472D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D79B8D-FD7E-4D89-BFC3-BF83AF3CCB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628AD9DD-BEFC-922D-F181-A2BBD63BF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AFAB0F65-D37E-AA04-060C-F90308197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12FF19-B644-49F6-AC3D-13F8341F61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462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7">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1219170"/>
            <a:fld id="{530820CF-B880-4189-942D-D702A7CBA730}" type="datetimeFigureOut">
              <a:rPr lang="zh-CN" altLang="en-US" smtClean="0">
                <a:solidFill>
                  <a:srgbClr val="000000">
                    <a:tint val="75000"/>
                  </a:srgbClr>
                </a:solidFill>
              </a:rPr>
              <a:pPr defTabSz="1219170"/>
              <a:t>2023/9/1</a:t>
            </a:fld>
            <a:endParaRPr lang="zh-CN" altLang="en-US">
              <a:solidFill>
                <a:srgbClr val="000000">
                  <a:tint val="75000"/>
                </a:srgbClr>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1219170"/>
            <a:endParaRPr lang="zh-CN" altLang="en-US">
              <a:solidFill>
                <a:srgbClr val="000000">
                  <a:tint val="75000"/>
                </a:srgbClr>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1219170"/>
            <a:fld id="{0C913308-F349-4B6D-A68A-DD1791B4A57B}" type="slidenum">
              <a:rPr lang="zh-CN" altLang="en-US" smtClean="0">
                <a:solidFill>
                  <a:srgbClr val="000000">
                    <a:tint val="75000"/>
                  </a:srgbClr>
                </a:solidFill>
              </a:rPr>
              <a:pPr defTabSz="1219170"/>
              <a:t>‹#›</a:t>
            </a:fld>
            <a:endParaRPr lang="zh-CN" altLang="en-US">
              <a:solidFill>
                <a:srgbClr val="000000">
                  <a:tint val="75000"/>
                </a:srgbClr>
              </a:solidFill>
            </a:endParaRPr>
          </a:p>
        </p:txBody>
      </p:sp>
      <p:pic>
        <p:nvPicPr>
          <p:cNvPr id="7" name="图片 11">
            <a:extLst>
              <a:ext uri="{FF2B5EF4-FFF2-40B4-BE49-F238E27FC236}">
                <a16:creationId xmlns:a16="http://schemas.microsoft.com/office/drawing/2014/main" id="{6B10085D-8AA7-C113-8E63-20947DDB1723}"/>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r="22909" b="71307"/>
          <a:stretch/>
        </p:blipFill>
        <p:spPr>
          <a:xfrm>
            <a:off x="7364122" y="4543119"/>
            <a:ext cx="4827879" cy="2317000"/>
          </a:xfrm>
          <a:prstGeom prst="rect">
            <a:avLst/>
          </a:prstGeom>
        </p:spPr>
      </p:pic>
      <p:sp>
        <p:nvSpPr>
          <p:cNvPr id="8" name="矩形 6">
            <a:extLst>
              <a:ext uri="{FF2B5EF4-FFF2-40B4-BE49-F238E27FC236}">
                <a16:creationId xmlns:a16="http://schemas.microsoft.com/office/drawing/2014/main" id="{49529F4E-620B-FC06-94C3-67E2E3718C4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7277587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685" r:id="rId19"/>
    <p:sldLayoutId id="2147483686" r:id="rId20"/>
    <p:sldLayoutId id="2147483690" r:id="rId21"/>
    <p:sldLayoutId id="2147483669" r:id="rId22"/>
    <p:sldLayoutId id="2147483670" r:id="rId23"/>
    <p:sldLayoutId id="2147483671" r:id="rId24"/>
    <p:sldLayoutId id="2147483674" r:id="rId25"/>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8423246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6.png"/><Relationship Id="rId1" Type="http://schemas.openxmlformats.org/officeDocument/2006/relationships/slideLayout" Target="../slideLayouts/slideLayout36.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36.xml"/><Relationship Id="rId5" Type="http://schemas.openxmlformats.org/officeDocument/2006/relationships/image" Target="../media/image31.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ua tiếng Việt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0" y="441170"/>
            <a:ext cx="5055694" cy="3302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438400" y="4140414"/>
            <a:ext cx="6588804" cy="2538465"/>
            <a:chOff x="8688679" y="5497955"/>
            <a:chExt cx="9883206" cy="3807698"/>
          </a:xfrm>
        </p:grpSpPr>
        <p:grpSp>
          <p:nvGrpSpPr>
            <p:cNvPr id="2" name="Group 1"/>
            <p:cNvGrpSpPr/>
            <p:nvPr/>
          </p:nvGrpSpPr>
          <p:grpSpPr>
            <a:xfrm>
              <a:off x="8688679" y="6278457"/>
              <a:ext cx="7248286" cy="2246693"/>
              <a:chOff x="8688679" y="6278457"/>
              <a:chExt cx="7248286" cy="2246693"/>
            </a:xfrm>
          </p:grpSpPr>
          <p:pic>
            <p:nvPicPr>
              <p:cNvPr id="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26155">
                <a:off x="11189475" y="3777661"/>
                <a:ext cx="2246693" cy="7248286"/>
              </a:xfrm>
              <a:prstGeom prst="rect">
                <a:avLst/>
              </a:prstGeom>
            </p:spPr>
          </p:pic>
          <p:sp>
            <p:nvSpPr>
              <p:cNvPr id="8" name="TextBox 7"/>
              <p:cNvSpPr txBox="1"/>
              <p:nvPr/>
            </p:nvSpPr>
            <p:spPr>
              <a:xfrm>
                <a:off x="8990069" y="6683262"/>
                <a:ext cx="6258015" cy="1492524"/>
              </a:xfrm>
              <a:prstGeom prst="rect">
                <a:avLst/>
              </a:prstGeom>
              <a:noFill/>
            </p:spPr>
            <p:txBody>
              <a:bodyPr wrap="square" rtlCol="0">
                <a:spAutoFit/>
              </a:bodyPr>
              <a:lstStyle/>
              <a:p>
                <a:pPr algn="just" defTabSz="609630"/>
                <a:r>
                  <a:rPr lang="en-US" sz="2933" dirty="0" err="1">
                    <a:solidFill>
                      <a:prstClr val="black"/>
                    </a:solidFill>
                    <a:latin typeface="Times New Roman" panose="02020603050405020304" pitchFamily="18" charset="0"/>
                    <a:cs typeface="Times New Roman" panose="02020603050405020304" pitchFamily="18" charset="0"/>
                  </a:rPr>
                  <a:t>Đội</a:t>
                </a:r>
                <a:r>
                  <a:rPr lang="en-US" sz="2933" dirty="0">
                    <a:solidFill>
                      <a:prstClr val="black"/>
                    </a:solidFill>
                    <a:latin typeface="Times New Roman" panose="02020603050405020304" pitchFamily="18" charset="0"/>
                    <a:cs typeface="Times New Roman" panose="02020603050405020304" pitchFamily="18" charset="0"/>
                  </a:rPr>
                  <a:t> 2: </a:t>
                </a:r>
                <a:r>
                  <a:rPr lang="en-US" sz="2933" dirty="0" err="1">
                    <a:solidFill>
                      <a:prstClr val="black"/>
                    </a:solidFill>
                    <a:latin typeface="Times New Roman" panose="02020603050405020304" pitchFamily="18" charset="0"/>
                    <a:cs typeface="Times New Roman" panose="02020603050405020304" pitchFamily="18" charset="0"/>
                  </a:rPr>
                  <a:t>Tìm</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các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từ</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miêu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tả</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tiếng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cười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của</a:t>
                </a:r>
                <a:r>
                  <a:rPr lang="en-US" sz="2933" dirty="0">
                    <a:solidFill>
                      <a:prstClr val="black"/>
                    </a:solidFill>
                    <a:latin typeface="Times New Roman" panose="02020603050405020304" pitchFamily="18" charset="0"/>
                    <a:cs typeface="Times New Roman" panose="02020603050405020304" pitchFamily="18" charset="0"/>
                  </a:rPr>
                  <a:t> con </a:t>
                </a:r>
                <a:r>
                  <a:rPr lang="en-US" sz="2933" dirty="0" err="1">
                    <a:solidFill>
                      <a:prstClr val="black"/>
                    </a:solidFill>
                    <a:latin typeface="Times New Roman" panose="02020603050405020304" pitchFamily="18" charset="0"/>
                    <a:cs typeface="Times New Roman" panose="02020603050405020304" pitchFamily="18" charset="0"/>
                  </a:rPr>
                  <a:t>người</a:t>
                </a:r>
                <a:r>
                  <a:rPr lang="en-US" sz="2933" dirty="0">
                    <a:solidFill>
                      <a:prstClr val="black"/>
                    </a:solidFill>
                    <a:latin typeface="Times New Roman" panose="02020603050405020304" pitchFamily="18" charset="0"/>
                    <a:cs typeface="Times New Roman" panose="02020603050405020304" pitchFamily="18" charset="0"/>
                  </a:rPr>
                  <a:t>.</a:t>
                </a:r>
                <a:endParaRPr lang="vi-VN" sz="2933" i="1" dirty="0">
                  <a:solidFill>
                    <a:prstClr val="black"/>
                  </a:solidFill>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DA3184EF-721E-4197-93FF-313105616F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64187" y="5497955"/>
              <a:ext cx="3807698" cy="3807698"/>
            </a:xfrm>
            <a:prstGeom prst="rect">
              <a:avLst/>
            </a:prstGeom>
          </p:spPr>
        </p:pic>
      </p:grpSp>
      <p:grpSp>
        <p:nvGrpSpPr>
          <p:cNvPr id="13" name="Group 12"/>
          <p:cNvGrpSpPr/>
          <p:nvPr/>
        </p:nvGrpSpPr>
        <p:grpSpPr>
          <a:xfrm>
            <a:off x="5892801" y="1348004"/>
            <a:ext cx="6735767" cy="2370107"/>
            <a:chOff x="9220200" y="1957128"/>
            <a:chExt cx="10103651" cy="3555161"/>
          </a:xfrm>
        </p:grpSpPr>
        <p:grpSp>
          <p:nvGrpSpPr>
            <p:cNvPr id="10" name="Group 9"/>
            <p:cNvGrpSpPr/>
            <p:nvPr/>
          </p:nvGrpSpPr>
          <p:grpSpPr>
            <a:xfrm>
              <a:off x="9220200" y="3220677"/>
              <a:ext cx="7689038" cy="2209290"/>
              <a:chOff x="8996961" y="2177822"/>
              <a:chExt cx="7689038" cy="2209290"/>
            </a:xfrm>
          </p:grpSpPr>
          <p:pic>
            <p:nvPicPr>
              <p:cNvPr id="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26155">
                <a:off x="11736835" y="-562052"/>
                <a:ext cx="2209290" cy="7689038"/>
              </a:xfrm>
              <a:prstGeom prst="rect">
                <a:avLst/>
              </a:prstGeom>
            </p:spPr>
          </p:pic>
          <p:sp>
            <p:nvSpPr>
              <p:cNvPr id="7" name="TextBox 6"/>
              <p:cNvSpPr txBox="1"/>
              <p:nvPr/>
            </p:nvSpPr>
            <p:spPr>
              <a:xfrm>
                <a:off x="9371966" y="2446856"/>
                <a:ext cx="6934200" cy="1492524"/>
              </a:xfrm>
              <a:prstGeom prst="rect">
                <a:avLst/>
              </a:prstGeom>
              <a:noFill/>
            </p:spPr>
            <p:txBody>
              <a:bodyPr wrap="square" rtlCol="0">
                <a:spAutoFit/>
              </a:bodyPr>
              <a:lstStyle/>
              <a:p>
                <a:pPr algn="just" defTabSz="609630"/>
                <a:r>
                  <a:rPr lang="en-US" sz="2933" dirty="0" err="1">
                    <a:solidFill>
                      <a:prstClr val="black"/>
                    </a:solidFill>
                    <a:latin typeface="Times New Roman" panose="02020603050405020304" pitchFamily="18" charset="0"/>
                    <a:cs typeface="Times New Roman" panose="02020603050405020304" pitchFamily="18" charset="0"/>
                  </a:rPr>
                  <a:t>Đội</a:t>
                </a:r>
                <a:r>
                  <a:rPr lang="en-US" sz="2933" dirty="0">
                    <a:solidFill>
                      <a:prstClr val="black"/>
                    </a:solidFill>
                    <a:latin typeface="Times New Roman" panose="02020603050405020304" pitchFamily="18" charset="0"/>
                    <a:cs typeface="Times New Roman" panose="02020603050405020304" pitchFamily="18" charset="0"/>
                  </a:rPr>
                  <a:t> 1: </a:t>
                </a:r>
                <a:r>
                  <a:rPr lang="en-US" sz="2933" dirty="0" err="1">
                    <a:solidFill>
                      <a:prstClr val="black"/>
                    </a:solidFill>
                    <a:latin typeface="Times New Roman" panose="02020603050405020304" pitchFamily="18" charset="0"/>
                    <a:cs typeface="Times New Roman" panose="02020603050405020304" pitchFamily="18" charset="0"/>
                  </a:rPr>
                  <a:t>Tìm</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các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từ</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miêu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tả</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dáng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đi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của</a:t>
                </a:r>
                <a:r>
                  <a:rPr lang="en-US" sz="2933" dirty="0">
                    <a:solidFill>
                      <a:prstClr val="black"/>
                    </a:solidFill>
                    <a:latin typeface="Times New Roman" panose="02020603050405020304" pitchFamily="18" charset="0"/>
                    <a:cs typeface="Times New Roman" panose="02020603050405020304" pitchFamily="18" charset="0"/>
                  </a:rPr>
                  <a:t> con </a:t>
                </a:r>
                <a:r>
                  <a:rPr lang="en-US" sz="2933" dirty="0" err="1">
                    <a:solidFill>
                      <a:prstClr val="black"/>
                    </a:solidFill>
                    <a:latin typeface="Times New Roman" panose="02020603050405020304" pitchFamily="18" charset="0"/>
                    <a:cs typeface="Times New Roman" panose="02020603050405020304" pitchFamily="18" charset="0"/>
                  </a:rPr>
                  <a:t>người</a:t>
                </a:r>
                <a:r>
                  <a:rPr lang="en-US" sz="2933" dirty="0">
                    <a:solidFill>
                      <a:prstClr val="black"/>
                    </a:solidFill>
                    <a:latin typeface="Times New Roman" panose="02020603050405020304" pitchFamily="18" charset="0"/>
                    <a:cs typeface="Times New Roman" panose="02020603050405020304" pitchFamily="18" charset="0"/>
                  </a:rPr>
                  <a:t>.</a:t>
                </a:r>
                <a:endParaRPr lang="vi-VN" sz="2933" i="1" dirty="0">
                  <a:solidFill>
                    <a:prstClr val="black"/>
                  </a:solidFill>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68690" y="1957128"/>
              <a:ext cx="3555161" cy="3555161"/>
            </a:xfrm>
            <a:prstGeom prst="rect">
              <a:avLst/>
            </a:prstGeom>
          </p:spPr>
        </p:pic>
      </p:grpSp>
      <p:pic>
        <p:nvPicPr>
          <p:cNvPr id="17"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910788" y="193354"/>
            <a:ext cx="1076543" cy="1254446"/>
          </a:xfrm>
          <a:prstGeom prst="rect">
            <a:avLst/>
          </a:prstGeom>
        </p:spPr>
      </p:pic>
      <p:pic>
        <p:nvPicPr>
          <p:cNvPr id="1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987331" y="856053"/>
            <a:ext cx="3208078" cy="593495"/>
          </a:xfrm>
          <a:prstGeom prst="rect">
            <a:avLst/>
          </a:prstGeom>
        </p:spPr>
      </p:pic>
      <p:sp>
        <p:nvSpPr>
          <p:cNvPr id="19" name="TextBox 16"/>
          <p:cNvSpPr txBox="1"/>
          <p:nvPr/>
        </p:nvSpPr>
        <p:spPr>
          <a:xfrm>
            <a:off x="8273994" y="889240"/>
            <a:ext cx="2634753" cy="434414"/>
          </a:xfrm>
          <a:prstGeom prst="rect">
            <a:avLst/>
          </a:prstGeom>
        </p:spPr>
        <p:txBody>
          <a:bodyPr lIns="0" tIns="0" rIns="0" bIns="0" rtlCol="0" anchor="t">
            <a:spAutoFit/>
          </a:bodyPr>
          <a:lstStyle/>
          <a:p>
            <a:pPr algn="ctr" defTabSz="609630">
              <a:lnSpc>
                <a:spcPts val="3568"/>
              </a:lnSpc>
            </a:pPr>
            <a:r>
              <a:rPr lang="en-US" sz="2933" spc="107" dirty="0">
                <a:solidFill>
                  <a:srgbClr val="FFFFFF"/>
                </a:solidFill>
                <a:latin typeface="Times New Roman" panose="02020603050405020304" pitchFamily="18" charset="0"/>
                <a:cs typeface="Times New Roman" panose="02020603050405020304" pitchFamily="18" charset="0"/>
              </a:rPr>
              <a:t>1 </a:t>
            </a:r>
            <a:r>
              <a:rPr lang="en-US" sz="2933" spc="107" dirty="0" err="1">
                <a:solidFill>
                  <a:srgbClr val="FFFFFF"/>
                </a:solidFill>
                <a:latin typeface="Times New Roman" panose="02020603050405020304" pitchFamily="18" charset="0"/>
                <a:cs typeface="Times New Roman" panose="02020603050405020304" pitchFamily="18" charset="0"/>
              </a:rPr>
              <a:t>phút</a:t>
            </a:r>
            <a:endParaRPr lang="en-US" sz="2933" spc="107"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52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CCB89DD-FEA7-9558-A6DA-60330239167F}"/>
              </a:ext>
            </a:extLst>
          </p:cNvPr>
          <p:cNvGrpSpPr/>
          <p:nvPr/>
        </p:nvGrpSpPr>
        <p:grpSpPr>
          <a:xfrm>
            <a:off x="-473389" y="3489321"/>
            <a:ext cx="3177459" cy="3177459"/>
            <a:chOff x="-56565" y="497274"/>
            <a:chExt cx="2383094" cy="2383094"/>
          </a:xfrm>
        </p:grpSpPr>
        <p:pic>
          <p:nvPicPr>
            <p:cNvPr id="7" name="图片 30">
              <a:extLst>
                <a:ext uri="{FF2B5EF4-FFF2-40B4-BE49-F238E27FC236}">
                  <a16:creationId xmlns:a16="http://schemas.microsoft.com/office/drawing/2014/main" id="{78D5CC8E-A512-AC81-6A81-87FB1FCE7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 y="497274"/>
              <a:ext cx="2383094" cy="2383094"/>
            </a:xfrm>
            <a:prstGeom prst="rect">
              <a:avLst/>
            </a:prstGeom>
          </p:spPr>
        </p:pic>
        <p:sp>
          <p:nvSpPr>
            <p:cNvPr id="8" name="矩形 32">
              <a:extLst>
                <a:ext uri="{FF2B5EF4-FFF2-40B4-BE49-F238E27FC236}">
                  <a16:creationId xmlns:a16="http://schemas.microsoft.com/office/drawing/2014/main" id="{07E87C69-D2BD-3B4B-2BB4-13889CFF4ED7}"/>
                </a:ext>
              </a:extLst>
            </p:cNvPr>
            <p:cNvSpPr/>
            <p:nvPr/>
          </p:nvSpPr>
          <p:spPr>
            <a:xfrm>
              <a:off x="42167" y="1518671"/>
              <a:ext cx="2163655" cy="77012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fontScale="47500" lnSpcReduction="20000"/>
            </a:bodyPr>
            <a:lstStyle/>
            <a:p>
              <a:pPr marL="0" lvl="1" algn="ctr" defTabSz="1219170"/>
              <a:endParaRPr lang="en-US" altLang="zh-CN" sz="1867" b="1" dirty="0">
                <a:solidFill>
                  <a:srgbClr val="0070C0"/>
                </a:solidFill>
                <a:latin typeface="#9Slide03 AmpleSoft" panose="02000000000000000000" pitchFamily="2" charset="0"/>
                <a:ea typeface="宋体" panose="02010600030101010101" pitchFamily="2" charset="-122"/>
                <a:cs typeface="Times New Roman" panose="02020603050405020304" pitchFamily="18" charset="0"/>
              </a:endParaRPr>
            </a:p>
            <a:p>
              <a:pPr marL="0" lvl="1" algn="ctr" defTabSz="1219170"/>
              <a:r>
                <a:rPr lang="en-US" altLang="zh-CN" sz="24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Thực</a:t>
              </a:r>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hành</a:t>
              </a:r>
              <a:endPar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a:p>
              <a:pPr marL="0" lvl="1" algn="ctr" defTabSz="1219170"/>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tiếng</a:t>
              </a:r>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Việt</a:t>
              </a:r>
              <a:endParaRPr lang="zh-CN" altLang="en-US"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9" name="Rounded Rectangle 8"/>
          <p:cNvSpPr/>
          <p:nvPr/>
        </p:nvSpPr>
        <p:spPr>
          <a:xfrm>
            <a:off x="1405536" y="77231"/>
            <a:ext cx="9234755" cy="1400587"/>
          </a:xfrm>
          <a:prstGeom prst="roundRect">
            <a:avLst>
              <a:gd name="adj" fmla="val 44004"/>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2060"/>
                </a:solidFill>
                <a:latin typeface="Times New Roman" panose="02020603050405020304" pitchFamily="18" charset="0"/>
                <a:cs typeface="Times New Roman" panose="02020603050405020304" pitchFamily="18" charset="0"/>
              </a:rPr>
              <a:t>Xác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định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hợp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sau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chúng</a:t>
            </a:r>
            <a:r>
              <a:rPr lang="en-US" sz="3200" b="1" dirty="0">
                <a:solidFill>
                  <a:srgbClr val="002060"/>
                </a:solidFill>
                <a:latin typeface="Times New Roman" panose="02020603050405020304" pitchFamily="18" charset="0"/>
                <a:cs typeface="Times New Roman" panose="02020603050405020304" pitchFamily="18" charset="0"/>
              </a:rPr>
              <a:t>: </a:t>
            </a:r>
          </a:p>
        </p:txBody>
      </p:sp>
      <p:grpSp>
        <p:nvGrpSpPr>
          <p:cNvPr id="17" name="Group 16"/>
          <p:cNvGrpSpPr/>
          <p:nvPr/>
        </p:nvGrpSpPr>
        <p:grpSpPr>
          <a:xfrm>
            <a:off x="0" y="0"/>
            <a:ext cx="1405536" cy="1722276"/>
            <a:chOff x="0" y="0"/>
            <a:chExt cx="1405536" cy="172227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5536" cy="1722276"/>
            </a:xfrm>
            <a:prstGeom prst="rect">
              <a:avLst/>
            </a:prstGeom>
            <a:solidFill>
              <a:schemeClr val="bg2">
                <a:lumMod val="90000"/>
                <a:alpha val="64000"/>
              </a:schemeClr>
            </a:solidFill>
          </p:spPr>
        </p:pic>
        <p:sp>
          <p:nvSpPr>
            <p:cNvPr id="5" name="TextBox 4"/>
            <p:cNvSpPr txBox="1"/>
            <p:nvPr/>
          </p:nvSpPr>
          <p:spPr>
            <a:xfrm>
              <a:off x="138545" y="537972"/>
              <a:ext cx="1266991"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1</a:t>
              </a:r>
            </a:p>
          </p:txBody>
        </p:sp>
      </p:grpSp>
      <p:pic>
        <p:nvPicPr>
          <p:cNvPr id="10" name="Picture 9"/>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384522" y="1468581"/>
            <a:ext cx="8568217" cy="5111731"/>
          </a:xfrm>
          <a:prstGeom prst="roundRect">
            <a:avLst>
              <a:gd name="adj" fmla="val 8594"/>
            </a:avLst>
          </a:prstGeom>
          <a:solidFill>
            <a:srgbClr val="FFFFFF">
              <a:shade val="85000"/>
            </a:srgbClr>
          </a:solidFill>
          <a:ln>
            <a:solidFill>
              <a:schemeClr val="accent2">
                <a:lumMod val="60000"/>
                <a:lumOff val="40000"/>
              </a:schemeClr>
            </a:solidFill>
          </a:ln>
          <a:effectLst>
            <a:reflection blurRad="12700" stA="38000" endPos="28000" dist="5000" dir="5400000" sy="-100000" algn="bl" rotWithShape="0"/>
          </a:effectLst>
        </p:spPr>
      </p:pic>
      <p:sp>
        <p:nvSpPr>
          <p:cNvPr id="13" name="Down Arrow 12"/>
          <p:cNvSpPr/>
          <p:nvPr/>
        </p:nvSpPr>
        <p:spPr>
          <a:xfrm>
            <a:off x="10224655" y="-1"/>
            <a:ext cx="2142835" cy="1801091"/>
          </a:xfrm>
          <a:prstGeom prst="downArrow">
            <a:avLst>
              <a:gd name="adj1" fmla="val 50000"/>
              <a:gd name="adj2" fmla="val 30149"/>
            </a:avLst>
          </a:prstGeom>
          <a:solidFill>
            <a:srgbClr val="FFE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Thảo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luận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nhóm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đôi</a:t>
            </a:r>
            <a:endParaRPr lang="en-U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377592395"/>
              </p:ext>
            </p:extLst>
          </p:nvPr>
        </p:nvGraphicFramePr>
        <p:xfrm>
          <a:off x="2674771" y="2323994"/>
          <a:ext cx="8277968" cy="2976983"/>
        </p:xfrm>
        <a:graphic>
          <a:graphicData uri="http://schemas.openxmlformats.org/drawingml/2006/table">
            <a:tbl>
              <a:tblPr firstRow="1" bandRow="1">
                <a:tableStyleId>{5C22544A-7EE6-4342-B048-85BDC9FD1C3A}</a:tableStyleId>
              </a:tblPr>
              <a:tblGrid>
                <a:gridCol w="2069492">
                  <a:extLst>
                    <a:ext uri="{9D8B030D-6E8A-4147-A177-3AD203B41FA5}">
                      <a16:colId xmlns:a16="http://schemas.microsoft.com/office/drawing/2014/main" val="1460871408"/>
                    </a:ext>
                  </a:extLst>
                </a:gridCol>
                <a:gridCol w="2069492">
                  <a:extLst>
                    <a:ext uri="{9D8B030D-6E8A-4147-A177-3AD203B41FA5}">
                      <a16:colId xmlns:a16="http://schemas.microsoft.com/office/drawing/2014/main" val="4132027131"/>
                    </a:ext>
                  </a:extLst>
                </a:gridCol>
                <a:gridCol w="2069492">
                  <a:extLst>
                    <a:ext uri="{9D8B030D-6E8A-4147-A177-3AD203B41FA5}">
                      <a16:colId xmlns:a16="http://schemas.microsoft.com/office/drawing/2014/main" val="563042389"/>
                    </a:ext>
                  </a:extLst>
                </a:gridCol>
                <a:gridCol w="2069492">
                  <a:extLst>
                    <a:ext uri="{9D8B030D-6E8A-4147-A177-3AD203B41FA5}">
                      <a16:colId xmlns:a16="http://schemas.microsoft.com/office/drawing/2014/main" val="1663315193"/>
                    </a:ext>
                  </a:extLst>
                </a:gridCol>
              </a:tblGrid>
              <a:tr h="928307">
                <a:tc>
                  <a:txBody>
                    <a:bodyPr/>
                    <a:lstStyle/>
                    <a:p>
                      <a:r>
                        <a:rPr lang="en-US" sz="2600" dirty="0" err="1">
                          <a:latin typeface="Times New Roman" panose="02020603050405020304" pitchFamily="18" charset="0"/>
                          <a:cs typeface="Times New Roman" panose="02020603050405020304" pitchFamily="18" charset="0"/>
                        </a:rPr>
                        <a:t>Ví</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dụ</a:t>
                      </a:r>
                      <a:r>
                        <a:rPr lang="en-US" sz="2600" baseline="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txBody>
                  <a:tcPr>
                    <a:solidFill>
                      <a:srgbClr val="FDA189"/>
                    </a:solidFill>
                  </a:tcPr>
                </a:tc>
                <a:tc>
                  <a:txBody>
                    <a:bodyPr/>
                    <a:lstStyle/>
                    <a:p>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hình</a:t>
                      </a:r>
                      <a:endParaRPr lang="en-US" sz="2600" dirty="0">
                        <a:latin typeface="Times New Roman" panose="02020603050405020304" pitchFamily="18" charset="0"/>
                        <a:cs typeface="Times New Roman" panose="02020603050405020304" pitchFamily="18" charset="0"/>
                      </a:endParaRPr>
                    </a:p>
                  </a:txBody>
                  <a:tcPr>
                    <a:solidFill>
                      <a:srgbClr val="FDA189"/>
                    </a:solidFill>
                  </a:tcPr>
                </a:tc>
                <a:tc>
                  <a:txBody>
                    <a:bodyPr/>
                    <a:lstStyle/>
                    <a:p>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thanh</a:t>
                      </a:r>
                      <a:endParaRPr lang="en-US" sz="2600" dirty="0">
                        <a:latin typeface="Times New Roman" panose="02020603050405020304" pitchFamily="18" charset="0"/>
                        <a:cs typeface="Times New Roman" panose="02020603050405020304" pitchFamily="18" charset="0"/>
                      </a:endParaRPr>
                    </a:p>
                  </a:txBody>
                  <a:tcPr>
                    <a:solidFill>
                      <a:srgbClr val="FDA189"/>
                    </a:solidFill>
                  </a:tcPr>
                </a:tc>
                <a:tc>
                  <a:txBody>
                    <a:bodyPr/>
                    <a:lstStyle/>
                    <a:p>
                      <a:r>
                        <a:rPr lang="en-US" sz="2600" dirty="0" err="1">
                          <a:latin typeface="Times New Roman" panose="02020603050405020304" pitchFamily="18" charset="0"/>
                          <a:cs typeface="Times New Roman" panose="02020603050405020304" pitchFamily="18" charset="0"/>
                        </a:rPr>
                        <a:t>Tác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dụng</a:t>
                      </a:r>
                      <a:endParaRPr lang="en-US" sz="2600" dirty="0">
                        <a:latin typeface="Times New Roman" panose="02020603050405020304" pitchFamily="18" charset="0"/>
                        <a:cs typeface="Times New Roman" panose="02020603050405020304" pitchFamily="18" charset="0"/>
                      </a:endParaRPr>
                    </a:p>
                  </a:txBody>
                  <a:tcPr>
                    <a:solidFill>
                      <a:srgbClr val="FDA189"/>
                    </a:solidFill>
                  </a:tcPr>
                </a:tc>
                <a:extLst>
                  <a:ext uri="{0D108BD9-81ED-4DB2-BD59-A6C34878D82A}">
                    <a16:rowId xmlns:a16="http://schemas.microsoft.com/office/drawing/2014/main" val="2870392761"/>
                  </a:ext>
                </a:extLst>
              </a:tr>
              <a:tr h="512169">
                <a:tc>
                  <a:txBody>
                    <a:bodyPr/>
                    <a:lstStyle/>
                    <a:p>
                      <a:r>
                        <a:rPr lang="en-US" sz="2600" dirty="0">
                          <a:latin typeface="Times New Roman" panose="02020603050405020304" pitchFamily="18" charset="0"/>
                          <a:cs typeface="Times New Roman" panose="02020603050405020304" pitchFamily="18" charset="0"/>
                        </a:rPr>
                        <a:t>a</a:t>
                      </a: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3509976"/>
                  </a:ext>
                </a:extLst>
              </a:tr>
              <a:tr h="512169">
                <a:tc>
                  <a:txBody>
                    <a:bodyPr/>
                    <a:lstStyle/>
                    <a:p>
                      <a:r>
                        <a:rPr lang="en-US" sz="2600" dirty="0">
                          <a:latin typeface="Times New Roman" panose="02020603050405020304" pitchFamily="18" charset="0"/>
                          <a:cs typeface="Times New Roman" panose="02020603050405020304" pitchFamily="18" charset="0"/>
                        </a:rPr>
                        <a:t>b</a:t>
                      </a: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1669994"/>
                  </a:ext>
                </a:extLst>
              </a:tr>
              <a:tr h="512169">
                <a:tc>
                  <a:txBody>
                    <a:bodyPr/>
                    <a:lstStyle/>
                    <a:p>
                      <a:r>
                        <a:rPr lang="en-US" sz="2600" dirty="0">
                          <a:latin typeface="Times New Roman" panose="02020603050405020304" pitchFamily="18" charset="0"/>
                          <a:cs typeface="Times New Roman" panose="02020603050405020304" pitchFamily="18" charset="0"/>
                        </a:rPr>
                        <a:t>c</a:t>
                      </a:r>
                    </a:p>
                  </a:txBody>
                  <a:tcPr/>
                </a:tc>
                <a:tc>
                  <a:txBody>
                    <a:bodyPr/>
                    <a:lstStyle/>
                    <a:p>
                      <a:endParaRPr lang="en-US" sz="260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7223837"/>
                  </a:ext>
                </a:extLst>
              </a:tr>
              <a:tr h="512169">
                <a:tc>
                  <a:txBody>
                    <a:bodyPr/>
                    <a:lstStyle/>
                    <a:p>
                      <a:r>
                        <a:rPr lang="en-US" sz="2600" dirty="0">
                          <a:latin typeface="Times New Roman" panose="02020603050405020304" pitchFamily="18" charset="0"/>
                          <a:cs typeface="Times New Roman" panose="02020603050405020304" pitchFamily="18" charset="0"/>
                        </a:rPr>
                        <a:t>d</a:t>
                      </a:r>
                    </a:p>
                  </a:txBody>
                  <a:tcPr/>
                </a:tc>
                <a:tc>
                  <a:txBody>
                    <a:bodyPr/>
                    <a:lstStyle/>
                    <a:p>
                      <a:endParaRPr lang="en-US" sz="2600">
                        <a:latin typeface="Times New Roman" panose="02020603050405020304" pitchFamily="18" charset="0"/>
                        <a:cs typeface="Times New Roman" panose="02020603050405020304" pitchFamily="18" charset="0"/>
                      </a:endParaRPr>
                    </a:p>
                  </a:txBody>
                  <a:tcPr/>
                </a:tc>
                <a:tc>
                  <a:txBody>
                    <a:bodyPr/>
                    <a:lstStyle/>
                    <a:p>
                      <a:endParaRPr lang="en-US" sz="260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4380917"/>
                  </a:ext>
                </a:extLst>
              </a:tr>
            </a:tbl>
          </a:graphicData>
        </a:graphic>
      </p:graphicFrame>
      <p:sp>
        <p:nvSpPr>
          <p:cNvPr id="15" name="TextBox 14"/>
          <p:cNvSpPr txBox="1"/>
          <p:nvPr/>
        </p:nvSpPr>
        <p:spPr>
          <a:xfrm>
            <a:off x="4115025" y="1399110"/>
            <a:ext cx="4895124" cy="646331"/>
          </a:xfrm>
          <a:prstGeom prst="rect">
            <a:avLst/>
          </a:prstGeom>
          <a:noFill/>
        </p:spPr>
        <p:txBody>
          <a:bodyPr wrap="square" rtlCol="0">
            <a:spAutoFit/>
          </a:bodyPr>
          <a:lstStyle/>
          <a:p>
            <a:pPr algn="ctr"/>
            <a:r>
              <a:rPr lang="en-US"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PHIẾU HỌC TẬP SỐ 2</a:t>
            </a:r>
          </a:p>
        </p:txBody>
      </p:sp>
    </p:spTree>
    <p:extLst>
      <p:ext uri="{BB962C8B-B14F-4D97-AF65-F5344CB8AC3E}">
        <p14:creationId xmlns:p14="http://schemas.microsoft.com/office/powerpoint/2010/main" val="1668972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10"/>
                                        </p:tgtEl>
                                        <p:attrNameLst>
                                          <p:attrName>ppt_w</p:attrName>
                                        </p:attrNameLst>
                                      </p:cBhvr>
                                      <p:tavLst>
                                        <p:tav tm="0">
                                          <p:val>
                                            <p:strVal val="ppt_w"/>
                                          </p:val>
                                        </p:tav>
                                        <p:tav tm="100000">
                                          <p:val>
                                            <p:fltVal val="0"/>
                                          </p:val>
                                        </p:tav>
                                      </p:tavLst>
                                    </p:anim>
                                    <p:anim calcmode="lin" valueType="num">
                                      <p:cBhvr>
                                        <p:cTn id="36" dur="500"/>
                                        <p:tgtEl>
                                          <p:spTgt spid="10"/>
                                        </p:tgtEl>
                                        <p:attrNameLst>
                                          <p:attrName>ppt_h</p:attrName>
                                        </p:attrNameLst>
                                      </p:cBhvr>
                                      <p:tavLst>
                                        <p:tav tm="0">
                                          <p:val>
                                            <p:strVal val="ppt_h"/>
                                          </p:val>
                                        </p:tav>
                                        <p:tav tm="100000">
                                          <p:val>
                                            <p:fltVal val="0"/>
                                          </p:val>
                                        </p:tav>
                                      </p:tavLst>
                                    </p:anim>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4073979"/>
              </p:ext>
            </p:extLst>
          </p:nvPr>
        </p:nvGraphicFramePr>
        <p:xfrm>
          <a:off x="868215" y="1080548"/>
          <a:ext cx="11249893" cy="5513275"/>
        </p:xfrm>
        <a:graphic>
          <a:graphicData uri="http://schemas.openxmlformats.org/drawingml/2006/table">
            <a:tbl>
              <a:tblPr firstRow="1" bandRow="1">
                <a:tableStyleId>{5C22544A-7EE6-4342-B048-85BDC9FD1C3A}</a:tableStyleId>
              </a:tblPr>
              <a:tblGrid>
                <a:gridCol w="953696">
                  <a:extLst>
                    <a:ext uri="{9D8B030D-6E8A-4147-A177-3AD203B41FA5}">
                      <a16:colId xmlns:a16="http://schemas.microsoft.com/office/drawing/2014/main" val="651807837"/>
                    </a:ext>
                  </a:extLst>
                </a:gridCol>
                <a:gridCol w="1623251">
                  <a:extLst>
                    <a:ext uri="{9D8B030D-6E8A-4147-A177-3AD203B41FA5}">
                      <a16:colId xmlns:a16="http://schemas.microsoft.com/office/drawing/2014/main" val="2346053934"/>
                    </a:ext>
                  </a:extLst>
                </a:gridCol>
                <a:gridCol w="1588655">
                  <a:extLst>
                    <a:ext uri="{9D8B030D-6E8A-4147-A177-3AD203B41FA5}">
                      <a16:colId xmlns:a16="http://schemas.microsoft.com/office/drawing/2014/main" val="3883608443"/>
                    </a:ext>
                  </a:extLst>
                </a:gridCol>
                <a:gridCol w="7084291">
                  <a:extLst>
                    <a:ext uri="{9D8B030D-6E8A-4147-A177-3AD203B41FA5}">
                      <a16:colId xmlns:a16="http://schemas.microsoft.com/office/drawing/2014/main" val="58945781"/>
                    </a:ext>
                  </a:extLst>
                </a:gridCol>
              </a:tblGrid>
              <a:tr h="1003499">
                <a:tc>
                  <a:txBody>
                    <a:bodyPr/>
                    <a:lstStyle/>
                    <a:p>
                      <a:pPr algn="ctr"/>
                      <a:r>
                        <a:rPr lang="en-US" sz="2600" dirty="0" err="1">
                          <a:latin typeface="Times New Roman" panose="02020603050405020304" pitchFamily="18" charset="0"/>
                          <a:cs typeface="Times New Roman" panose="02020603050405020304" pitchFamily="18" charset="0"/>
                        </a:rPr>
                        <a:t>Ví</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dụ</a:t>
                      </a:r>
                      <a:r>
                        <a:rPr lang="en-US" sz="2600" baseline="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txBody>
                  <a:tcPr>
                    <a:solidFill>
                      <a:srgbClr val="FDA189"/>
                    </a:solidFill>
                  </a:tcPr>
                </a:tc>
                <a:tc>
                  <a:txBody>
                    <a:bodyPr/>
                    <a:lstStyle/>
                    <a:p>
                      <a:pPr algn="ct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hình</a:t>
                      </a:r>
                      <a:endParaRPr lang="en-US" sz="2600" dirty="0">
                        <a:latin typeface="Times New Roman" panose="02020603050405020304" pitchFamily="18" charset="0"/>
                        <a:cs typeface="Times New Roman" panose="02020603050405020304" pitchFamily="18" charset="0"/>
                      </a:endParaRPr>
                    </a:p>
                  </a:txBody>
                  <a:tcPr>
                    <a:solidFill>
                      <a:srgbClr val="FDA189"/>
                    </a:solidFill>
                  </a:tcPr>
                </a:tc>
                <a:tc>
                  <a:txBody>
                    <a:bodyPr/>
                    <a:lstStyle/>
                    <a:p>
                      <a:pPr algn="ct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thanh</a:t>
                      </a:r>
                      <a:endParaRPr lang="en-US" sz="2600" dirty="0">
                        <a:latin typeface="Times New Roman" panose="02020603050405020304" pitchFamily="18" charset="0"/>
                        <a:cs typeface="Times New Roman" panose="02020603050405020304" pitchFamily="18" charset="0"/>
                      </a:endParaRPr>
                    </a:p>
                  </a:txBody>
                  <a:tcPr>
                    <a:solidFill>
                      <a:srgbClr val="FDA189"/>
                    </a:solidFill>
                  </a:tcPr>
                </a:tc>
                <a:tc>
                  <a:txBody>
                    <a:bodyPr/>
                    <a:lstStyle/>
                    <a:p>
                      <a:pPr algn="ctr"/>
                      <a:r>
                        <a:rPr lang="en-US" sz="2600" dirty="0" err="1">
                          <a:latin typeface="Times New Roman" panose="02020603050405020304" pitchFamily="18" charset="0"/>
                          <a:cs typeface="Times New Roman" panose="02020603050405020304" pitchFamily="18" charset="0"/>
                        </a:rPr>
                        <a:t>Tác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dụng</a:t>
                      </a:r>
                      <a:endParaRPr lang="en-US" sz="2600" dirty="0">
                        <a:latin typeface="Times New Roman" panose="02020603050405020304" pitchFamily="18" charset="0"/>
                        <a:cs typeface="Times New Roman" panose="02020603050405020304" pitchFamily="18" charset="0"/>
                      </a:endParaRPr>
                    </a:p>
                  </a:txBody>
                  <a:tcPr>
                    <a:solidFill>
                      <a:srgbClr val="FDA189"/>
                    </a:solidFill>
                  </a:tcPr>
                </a:tc>
                <a:extLst>
                  <a:ext uri="{0D108BD9-81ED-4DB2-BD59-A6C34878D82A}">
                    <a16:rowId xmlns:a16="http://schemas.microsoft.com/office/drawing/2014/main" val="3318993797"/>
                  </a:ext>
                </a:extLst>
              </a:tr>
              <a:tr h="557500">
                <a:tc>
                  <a:txBody>
                    <a:bodyPr/>
                    <a:lstStyle/>
                    <a:p>
                      <a:pPr algn="ctr"/>
                      <a:r>
                        <a:rPr lang="en-US" sz="2400" b="1" dirty="0">
                          <a:solidFill>
                            <a:srgbClr val="0070C0"/>
                          </a:solidFill>
                          <a:latin typeface="Times New Roman" panose="02020603050405020304" pitchFamily="18" charset="0"/>
                          <a:cs typeface="Times New Roman" panose="02020603050405020304" pitchFamily="18" charset="0"/>
                        </a:rPr>
                        <a:t>a</a:t>
                      </a:r>
                    </a:p>
                  </a:txBody>
                  <a:tcPr>
                    <a:solidFill>
                      <a:schemeClr val="tx2">
                        <a:lumMod val="20000"/>
                        <a:lumOff val="80000"/>
                      </a:schemeClr>
                    </a:solidFill>
                  </a:tcPr>
                </a:tc>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Chòng</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chành</a:t>
                      </a:r>
                      <a:endParaRPr lang="en-US" sz="2400" b="1" dirty="0">
                        <a:solidFill>
                          <a:srgbClr val="0070C0"/>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en-US" sz="2400" dirty="0" err="1">
                          <a:solidFill>
                            <a:srgbClr val="0070C0"/>
                          </a:solidFill>
                          <a:latin typeface="Times New Roman" panose="02020603050405020304" pitchFamily="18" charset="0"/>
                          <a:cs typeface="Times New Roman" panose="02020603050405020304" pitchFamily="18" charset="0"/>
                        </a:rPr>
                        <a:t>Gợi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tả</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hình</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ảnh</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nghiêng</a:t>
                      </a:r>
                      <a:r>
                        <a:rPr lang="en-US" sz="2400" baseline="0" dirty="0">
                          <a:solidFill>
                            <a:srgbClr val="0070C0"/>
                          </a:solidFill>
                          <a:latin typeface="Times New Roman" panose="02020603050405020304" pitchFamily="18" charset="0"/>
                          <a:cs typeface="Times New Roman" panose="02020603050405020304" pitchFamily="18" charset="0"/>
                        </a:rPr>
                        <a:t> qua </a:t>
                      </a:r>
                      <a:r>
                        <a:rPr lang="en-US" sz="2400" baseline="0" dirty="0" err="1">
                          <a:solidFill>
                            <a:srgbClr val="0070C0"/>
                          </a:solidFill>
                          <a:latin typeface="Times New Roman" panose="02020603050405020304" pitchFamily="18" charset="0"/>
                          <a:cs typeface="Times New Roman" panose="02020603050405020304" pitchFamily="18" charset="0"/>
                        </a:rPr>
                        <a:t>nghiêng</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lại</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của</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nhịp</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võng</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đưa</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giúp</a:t>
                      </a:r>
                      <a:r>
                        <a:rPr lang="en-US" sz="2400" baseline="0" dirty="0">
                          <a:solidFill>
                            <a:srgbClr val="0070C0"/>
                          </a:solidFill>
                          <a:latin typeface="Times New Roman" panose="02020603050405020304" pitchFamily="18" charset="0"/>
                          <a:cs typeface="Times New Roman" panose="02020603050405020304" pitchFamily="18" charset="0"/>
                        </a:rPr>
                        <a:t> ta </a:t>
                      </a:r>
                      <a:r>
                        <a:rPr lang="en-US" sz="2400" baseline="0" dirty="0" err="1">
                          <a:solidFill>
                            <a:srgbClr val="0070C0"/>
                          </a:solidFill>
                          <a:latin typeface="Times New Roman" panose="02020603050405020304" pitchFamily="18" charset="0"/>
                          <a:cs typeface="Times New Roman" panose="02020603050405020304" pitchFamily="18" charset="0"/>
                        </a:rPr>
                        <a:t>hình</a:t>
                      </a:r>
                      <a:r>
                        <a:rPr lang="en-US" sz="2400" baseline="0" dirty="0">
                          <a:solidFill>
                            <a:srgbClr val="0070C0"/>
                          </a:solidFill>
                          <a:latin typeface="Times New Roman" panose="02020603050405020304" pitchFamily="18" charset="0"/>
                          <a:cs typeface="Times New Roman" panose="02020603050405020304" pitchFamily="18" charset="0"/>
                        </a:rPr>
                        <a:t> dung </a:t>
                      </a:r>
                      <a:r>
                        <a:rPr lang="en-US" sz="2400" baseline="0" dirty="0" err="1">
                          <a:solidFill>
                            <a:srgbClr val="0070C0"/>
                          </a:solidFill>
                          <a:latin typeface="Times New Roman" panose="02020603050405020304" pitchFamily="18" charset="0"/>
                          <a:cs typeface="Times New Roman" panose="02020603050405020304" pitchFamily="18" charset="0"/>
                        </a:rPr>
                        <a:t>rõ</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ràng</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từng</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nhịp</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võng</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đưa</a:t>
                      </a:r>
                      <a:r>
                        <a:rPr lang="en-US" sz="2400" baseline="0"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2273557894"/>
                  </a:ext>
                </a:extLst>
              </a:tr>
              <a:tr h="557500">
                <a:tc>
                  <a:txBody>
                    <a:bodyPr/>
                    <a:lstStyle/>
                    <a:p>
                      <a:pPr algn="ctr"/>
                      <a:r>
                        <a:rPr lang="en-US" sz="2400" b="1" dirty="0">
                          <a:latin typeface="Times New Roman" panose="02020603050405020304" pitchFamily="18" charset="0"/>
                          <a:cs typeface="Times New Roman" panose="02020603050405020304" pitchFamily="18" charset="0"/>
                        </a:rPr>
                        <a:t>b</a:t>
                      </a:r>
                    </a:p>
                  </a:txBody>
                  <a:tcPr>
                    <a:solidFill>
                      <a:srgbClr val="FFE4D6"/>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solidFill>
                      <a:srgbClr val="FFE4D6"/>
                    </a:solidFill>
                  </a:tcPr>
                </a:tc>
                <a:tc>
                  <a:txBody>
                    <a:bodyPr/>
                    <a:lstStyle/>
                    <a:p>
                      <a:pPr algn="ctr"/>
                      <a:r>
                        <a:rPr lang="en-US" sz="2400" b="1" dirty="0" err="1">
                          <a:latin typeface="Times New Roman" panose="02020603050405020304" pitchFamily="18" charset="0"/>
                          <a:cs typeface="Times New Roman" panose="02020603050405020304" pitchFamily="18" charset="0"/>
                        </a:rPr>
                        <a:t>Thập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thình</a:t>
                      </a:r>
                      <a:endParaRPr lang="en-US" sz="2400" b="1" dirty="0">
                        <a:latin typeface="Times New Roman" panose="02020603050405020304" pitchFamily="18" charset="0"/>
                        <a:cs typeface="Times New Roman" panose="02020603050405020304" pitchFamily="18" charset="0"/>
                      </a:endParaRPr>
                    </a:p>
                  </a:txBody>
                  <a:tcPr>
                    <a:solidFill>
                      <a:srgbClr val="FFE4D6"/>
                    </a:solidFill>
                  </a:tcPr>
                </a:tc>
                <a:tc>
                  <a:txBody>
                    <a:bodyPr/>
                    <a:lstStyle/>
                    <a:p>
                      <a:r>
                        <a:rPr lang="en-US" sz="2400" dirty="0" err="1">
                          <a:latin typeface="Times New Roman" panose="02020603050405020304" pitchFamily="18" charset="0"/>
                          <a:cs typeface="Times New Roman" panose="02020603050405020304" pitchFamily="18" charset="0"/>
                        </a:rPr>
                        <a:t>Mô</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phỏng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âm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thanh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tiếng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chày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giúp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người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đọc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hình</a:t>
                      </a:r>
                      <a:r>
                        <a:rPr lang="en-US" sz="2400" baseline="0" dirty="0">
                          <a:latin typeface="Times New Roman" panose="02020603050405020304" pitchFamily="18" charset="0"/>
                          <a:cs typeface="Times New Roman" panose="02020603050405020304" pitchFamily="18" charset="0"/>
                        </a:rPr>
                        <a:t> dung </a:t>
                      </a:r>
                      <a:r>
                        <a:rPr lang="en-US" sz="2400" baseline="0" dirty="0" err="1">
                          <a:latin typeface="Times New Roman" panose="02020603050405020304" pitchFamily="18" charset="0"/>
                          <a:cs typeface="Times New Roman" panose="02020603050405020304" pitchFamily="18" charset="0"/>
                        </a:rPr>
                        <a:t>rõ</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về</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sự</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nhọc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nhằn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mẹ</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rgbClr val="FFE4D6"/>
                    </a:solidFill>
                  </a:tcPr>
                </a:tc>
                <a:extLst>
                  <a:ext uri="{0D108BD9-81ED-4DB2-BD59-A6C34878D82A}">
                    <a16:rowId xmlns:a16="http://schemas.microsoft.com/office/drawing/2014/main" val="1993209382"/>
                  </a:ext>
                </a:extLst>
              </a:tr>
              <a:tr h="702304">
                <a:tc rowSpan="2">
                  <a:txBody>
                    <a:bodyPr/>
                    <a:lstStyle/>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c</a:t>
                      </a:r>
                    </a:p>
                  </a:txBody>
                  <a:tcPr/>
                </a:tc>
                <a:tc>
                  <a:txBody>
                    <a:bodyPr/>
                    <a:lstStyle/>
                    <a:p>
                      <a:pPr algn="ctr"/>
                      <a:r>
                        <a:rPr lang="en-US" sz="2400" b="1" dirty="0" err="1">
                          <a:solidFill>
                            <a:srgbClr val="7030A0"/>
                          </a:solidFill>
                          <a:latin typeface="Times New Roman" panose="02020603050405020304" pitchFamily="18" charset="0"/>
                          <a:cs typeface="Times New Roman" panose="02020603050405020304" pitchFamily="18" charset="0"/>
                        </a:rPr>
                        <a:t>Nghênh</a:t>
                      </a:r>
                      <a:r>
                        <a:rPr lang="en-US" sz="2400" b="1" baseline="0" dirty="0">
                          <a:solidFill>
                            <a:srgbClr val="7030A0"/>
                          </a:solidFill>
                          <a:latin typeface="Times New Roman" panose="02020603050405020304" pitchFamily="18" charset="0"/>
                          <a:cs typeface="Times New Roman" panose="02020603050405020304" pitchFamily="18" charset="0"/>
                        </a:rPr>
                        <a:t> </a:t>
                      </a:r>
                      <a:r>
                        <a:rPr lang="en-US" sz="2400" b="1" baseline="0" dirty="0" err="1">
                          <a:solidFill>
                            <a:srgbClr val="7030A0"/>
                          </a:solidFill>
                          <a:latin typeface="Times New Roman" panose="02020603050405020304" pitchFamily="18" charset="0"/>
                          <a:cs typeface="Times New Roman" panose="02020603050405020304" pitchFamily="18" charset="0"/>
                        </a:rPr>
                        <a:t>ngang</a:t>
                      </a:r>
                      <a:endParaRPr lang="en-US" sz="2400" b="1" baseline="0" dirty="0">
                        <a:solidFill>
                          <a:srgbClr val="7030A0"/>
                        </a:solidFill>
                        <a:latin typeface="Times New Roman" panose="02020603050405020304" pitchFamily="18" charset="0"/>
                        <a:cs typeface="Times New Roman" panose="02020603050405020304" pitchFamily="18" charset="0"/>
                      </a:endParaRPr>
                    </a:p>
                    <a:p>
                      <a:pPr algn="ctr"/>
                      <a:endParaRPr lang="en-US" sz="2400" dirty="0">
                        <a:solidFill>
                          <a:srgbClr val="7030A0"/>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400" dirty="0">
                        <a:solidFill>
                          <a:srgbClr val="7030A0"/>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2400" dirty="0" err="1">
                          <a:solidFill>
                            <a:srgbClr val="7030A0"/>
                          </a:solidFill>
                          <a:latin typeface="Times New Roman" panose="02020603050405020304" pitchFamily="18" charset="0"/>
                          <a:cs typeface="Times New Roman" panose="02020603050405020304" pitchFamily="18" charset="0"/>
                        </a:rPr>
                        <a:t>Gợi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tả</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dáng</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vẻ</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điệu</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bộ</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kiêu</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căng</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hợm</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hĩnh</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không</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kiêng</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nể</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không</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sợ</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ai</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của</a:t>
                      </a:r>
                      <a:r>
                        <a:rPr lang="en-US" sz="2400" baseline="0" dirty="0">
                          <a:solidFill>
                            <a:srgbClr val="7030A0"/>
                          </a:solidFill>
                          <a:latin typeface="Times New Roman" panose="02020603050405020304" pitchFamily="18" charset="0"/>
                          <a:cs typeface="Times New Roman" panose="02020603050405020304" pitchFamily="18" charset="0"/>
                        </a:rPr>
                        <a:t> “</a:t>
                      </a:r>
                      <a:r>
                        <a:rPr lang="en-US" sz="2400" baseline="0" dirty="0" err="1">
                          <a:solidFill>
                            <a:srgbClr val="7030A0"/>
                          </a:solidFill>
                          <a:latin typeface="Times New Roman" panose="02020603050405020304" pitchFamily="18" charset="0"/>
                          <a:cs typeface="Times New Roman" panose="02020603050405020304" pitchFamily="18" charset="0"/>
                        </a:rPr>
                        <a:t>ếch</a:t>
                      </a:r>
                      <a:r>
                        <a:rPr lang="en-US" sz="2400" baseline="0"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92968073"/>
                  </a:ext>
                </a:extLst>
              </a:tr>
              <a:tr h="486416">
                <a:tc vMerge="1">
                  <a:txBody>
                    <a:bodyPr/>
                    <a:lstStyle/>
                    <a:p>
                      <a:endParaRPr lang="en-US"/>
                    </a:p>
                  </a:txBody>
                  <a:tcPr/>
                </a:tc>
                <a:tc>
                  <a:txBody>
                    <a:bodyPr/>
                    <a:lstStyle/>
                    <a:p>
                      <a:pPr algn="ctr"/>
                      <a:endParaRPr lang="en-US" sz="2400" dirty="0">
                        <a:solidFill>
                          <a:srgbClr val="C0000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Ồm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ộp</a:t>
                      </a:r>
                      <a:endParaRPr lang="en-US" sz="2400" b="1" dirty="0">
                        <a:solidFill>
                          <a:srgbClr val="C0000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400" dirty="0" err="1">
                          <a:solidFill>
                            <a:srgbClr val="C00000"/>
                          </a:solidFill>
                          <a:latin typeface="Times New Roman" panose="02020603050405020304" pitchFamily="18" charset="0"/>
                          <a:cs typeface="Times New Roman" panose="02020603050405020304" pitchFamily="18" charset="0"/>
                        </a:rPr>
                        <a:t>Mô</a:t>
                      </a:r>
                      <a:r>
                        <a:rPr lang="en-US" sz="2400" baseline="0" dirty="0">
                          <a:solidFill>
                            <a:srgbClr val="C00000"/>
                          </a:solidFill>
                          <a:latin typeface="Times New Roman" panose="02020603050405020304" pitchFamily="18" charset="0"/>
                          <a:cs typeface="Times New Roman" panose="02020603050405020304" pitchFamily="18" charset="0"/>
                        </a:rPr>
                        <a:t> </a:t>
                      </a:r>
                      <a:r>
                        <a:rPr lang="en-US" sz="2400" baseline="0" dirty="0" err="1">
                          <a:solidFill>
                            <a:srgbClr val="C00000"/>
                          </a:solidFill>
                          <a:latin typeface="Times New Roman" panose="02020603050405020304" pitchFamily="18" charset="0"/>
                          <a:cs typeface="Times New Roman" panose="02020603050405020304" pitchFamily="18" charset="0"/>
                        </a:rPr>
                        <a:t>phỏng</a:t>
                      </a:r>
                      <a:r>
                        <a:rPr lang="en-US" sz="2400" baseline="0" dirty="0">
                          <a:solidFill>
                            <a:srgbClr val="C00000"/>
                          </a:solidFill>
                          <a:latin typeface="Times New Roman" panose="02020603050405020304" pitchFamily="18" charset="0"/>
                          <a:cs typeface="Times New Roman" panose="02020603050405020304" pitchFamily="18" charset="0"/>
                        </a:rPr>
                        <a:t> </a:t>
                      </a:r>
                      <a:r>
                        <a:rPr lang="en-US" sz="2400" baseline="0" dirty="0" err="1">
                          <a:solidFill>
                            <a:srgbClr val="C00000"/>
                          </a:solidFill>
                          <a:latin typeface="Times New Roman" panose="02020603050405020304" pitchFamily="18" charset="0"/>
                          <a:cs typeface="Times New Roman" panose="02020603050405020304" pitchFamily="18" charset="0"/>
                        </a:rPr>
                        <a:t>âm</a:t>
                      </a:r>
                      <a:r>
                        <a:rPr lang="en-US" sz="2400" baseline="0" dirty="0">
                          <a:solidFill>
                            <a:srgbClr val="C00000"/>
                          </a:solidFill>
                          <a:latin typeface="Times New Roman" panose="02020603050405020304" pitchFamily="18" charset="0"/>
                          <a:cs typeface="Times New Roman" panose="02020603050405020304" pitchFamily="18" charset="0"/>
                        </a:rPr>
                        <a:t> </a:t>
                      </a:r>
                      <a:r>
                        <a:rPr lang="en-US" sz="2400" baseline="0" dirty="0" err="1">
                          <a:solidFill>
                            <a:srgbClr val="C00000"/>
                          </a:solidFill>
                          <a:latin typeface="Times New Roman" panose="02020603050405020304" pitchFamily="18" charset="0"/>
                          <a:cs typeface="Times New Roman" panose="02020603050405020304" pitchFamily="18" charset="0"/>
                        </a:rPr>
                        <a:t>thanh</a:t>
                      </a:r>
                      <a:r>
                        <a:rPr lang="en-US" sz="2400" baseline="0" dirty="0">
                          <a:solidFill>
                            <a:srgbClr val="C00000"/>
                          </a:solidFill>
                          <a:latin typeface="Times New Roman" panose="02020603050405020304" pitchFamily="18" charset="0"/>
                          <a:cs typeface="Times New Roman" panose="02020603050405020304" pitchFamily="18" charset="0"/>
                        </a:rPr>
                        <a:t> </a:t>
                      </a:r>
                      <a:r>
                        <a:rPr lang="en-US" sz="2400" baseline="0" dirty="0" err="1">
                          <a:solidFill>
                            <a:srgbClr val="C00000"/>
                          </a:solidFill>
                          <a:latin typeface="Times New Roman" panose="02020603050405020304" pitchFamily="18" charset="0"/>
                          <a:cs typeface="Times New Roman" panose="02020603050405020304" pitchFamily="18" charset="0"/>
                        </a:rPr>
                        <a:t>tiếng</a:t>
                      </a:r>
                      <a:r>
                        <a:rPr lang="en-US" sz="2400" baseline="0" dirty="0">
                          <a:solidFill>
                            <a:srgbClr val="C00000"/>
                          </a:solidFill>
                          <a:latin typeface="Times New Roman" panose="02020603050405020304" pitchFamily="18" charset="0"/>
                          <a:cs typeface="Times New Roman" panose="02020603050405020304" pitchFamily="18" charset="0"/>
                        </a:rPr>
                        <a:t> </a:t>
                      </a:r>
                      <a:r>
                        <a:rPr lang="en-US" sz="2400" baseline="0" dirty="0" err="1">
                          <a:solidFill>
                            <a:srgbClr val="C00000"/>
                          </a:solidFill>
                          <a:latin typeface="Times New Roman" panose="02020603050405020304" pitchFamily="18" charset="0"/>
                          <a:cs typeface="Times New Roman" panose="02020603050405020304" pitchFamily="18" charset="0"/>
                        </a:rPr>
                        <a:t>kêu</a:t>
                      </a:r>
                      <a:r>
                        <a:rPr lang="en-US" sz="2400" baseline="0" dirty="0">
                          <a:solidFill>
                            <a:srgbClr val="C00000"/>
                          </a:solidFill>
                          <a:latin typeface="Times New Roman" panose="02020603050405020304" pitchFamily="18" charset="0"/>
                          <a:cs typeface="Times New Roman" panose="02020603050405020304" pitchFamily="18" charset="0"/>
                        </a:rPr>
                        <a:t> </a:t>
                      </a:r>
                      <a:r>
                        <a:rPr lang="en-US" sz="2400" baseline="0" dirty="0" err="1">
                          <a:solidFill>
                            <a:srgbClr val="C00000"/>
                          </a:solidFill>
                          <a:latin typeface="Times New Roman" panose="02020603050405020304" pitchFamily="18" charset="0"/>
                          <a:cs typeface="Times New Roman" panose="02020603050405020304" pitchFamily="18" charset="0"/>
                        </a:rPr>
                        <a:t>của</a:t>
                      </a:r>
                      <a:r>
                        <a:rPr lang="en-US" sz="2400" baseline="0" dirty="0">
                          <a:solidFill>
                            <a:srgbClr val="C00000"/>
                          </a:solidFill>
                          <a:latin typeface="Times New Roman" panose="02020603050405020304" pitchFamily="18" charset="0"/>
                          <a:cs typeface="Times New Roman" panose="02020603050405020304" pitchFamily="18" charset="0"/>
                        </a:rPr>
                        <a:t> </a:t>
                      </a:r>
                      <a:r>
                        <a:rPr lang="en-US" sz="2400" baseline="0" dirty="0" err="1">
                          <a:solidFill>
                            <a:srgbClr val="C00000"/>
                          </a:solidFill>
                          <a:latin typeface="Times New Roman" panose="02020603050405020304" pitchFamily="18" charset="0"/>
                          <a:cs typeface="Times New Roman" panose="02020603050405020304" pitchFamily="18" charset="0"/>
                        </a:rPr>
                        <a:t>ếch</a:t>
                      </a:r>
                      <a:endParaRPr lang="en-US" sz="2400" dirty="0">
                        <a:solidFill>
                          <a:srgbClr val="C0000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3709273"/>
                  </a:ext>
                </a:extLst>
              </a:tr>
              <a:tr h="557500">
                <a:tc>
                  <a:txBody>
                    <a:bodyPr/>
                    <a:lstStyle/>
                    <a:p>
                      <a:pPr algn="ctr"/>
                      <a:r>
                        <a:rPr lang="en-US" sz="2400" b="1" dirty="0">
                          <a:latin typeface="Times New Roman" panose="02020603050405020304" pitchFamily="18" charset="0"/>
                          <a:cs typeface="Times New Roman" panose="02020603050405020304" pitchFamily="18" charset="0"/>
                        </a:rPr>
                        <a:t>d</a:t>
                      </a:r>
                    </a:p>
                  </a:txBody>
                  <a:tcPr>
                    <a:solidFill>
                      <a:schemeClr val="accent4">
                        <a:lumMod val="20000"/>
                        <a:lumOff val="8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400" b="1" dirty="0" err="1">
                          <a:latin typeface="Times New Roman" panose="02020603050405020304" pitchFamily="18" charset="0"/>
                          <a:cs typeface="Times New Roman" panose="02020603050405020304" pitchFamily="18" charset="0"/>
                        </a:rPr>
                        <a:t>Phanh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phách</a:t>
                      </a:r>
                      <a:endParaRPr lang="en-US" sz="2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en-US" sz="2400" dirty="0" err="1">
                          <a:latin typeface="Times New Roman" panose="02020603050405020304" pitchFamily="18" charset="0"/>
                          <a:cs typeface="Times New Roman" panose="02020603050405020304" pitchFamily="18" charset="0"/>
                        </a:rPr>
                        <a:t>Mô</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phỏng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âm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thanh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được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giữa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những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chiếc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vuốt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Mèn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ngọn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cỏ</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giúp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người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đọc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hình</a:t>
                      </a:r>
                      <a:r>
                        <a:rPr lang="en-US" sz="2400" baseline="0" dirty="0">
                          <a:latin typeface="Times New Roman" panose="02020603050405020304" pitchFamily="18" charset="0"/>
                          <a:cs typeface="Times New Roman" panose="02020603050405020304" pitchFamily="18" charset="0"/>
                        </a:rPr>
                        <a:t> dung </a:t>
                      </a:r>
                      <a:r>
                        <a:rPr lang="en-US" sz="2400" baseline="0" dirty="0" err="1">
                          <a:latin typeface="Times New Roman" panose="02020603050405020304" pitchFamily="18" charset="0"/>
                          <a:cs typeface="Times New Roman" panose="02020603050405020304" pitchFamily="18" charset="0"/>
                        </a:rPr>
                        <a:t>rõ</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về</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sức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mạnh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sự</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kiêu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hãnh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Mèn</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6382945"/>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1071418" cy="1312864"/>
          </a:xfrm>
          <a:prstGeom prst="rect">
            <a:avLst/>
          </a:prstGeom>
          <a:solidFill>
            <a:schemeClr val="bg2">
              <a:lumMod val="90000"/>
              <a:alpha val="64000"/>
            </a:schemeClr>
          </a:solidFill>
        </p:spPr>
      </p:pic>
      <p:sp>
        <p:nvSpPr>
          <p:cNvPr id="5" name="TextBox 4"/>
          <p:cNvSpPr txBox="1"/>
          <p:nvPr/>
        </p:nvSpPr>
        <p:spPr>
          <a:xfrm>
            <a:off x="-101600" y="217109"/>
            <a:ext cx="1266991"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1</a:t>
            </a:r>
          </a:p>
        </p:txBody>
      </p:sp>
      <p:sp>
        <p:nvSpPr>
          <p:cNvPr id="6" name="TextBox 5"/>
          <p:cNvSpPr txBox="1"/>
          <p:nvPr/>
        </p:nvSpPr>
        <p:spPr>
          <a:xfrm>
            <a:off x="3819461" y="267962"/>
            <a:ext cx="4895124" cy="646331"/>
          </a:xfrm>
          <a:prstGeom prst="rect">
            <a:avLst/>
          </a:prstGeom>
          <a:noFill/>
        </p:spPr>
        <p:txBody>
          <a:bodyPr wrap="square" rtlCol="0">
            <a:spAutoFit/>
          </a:bodyPr>
          <a:lstStyle/>
          <a:p>
            <a:pPr algn="ctr"/>
            <a:r>
              <a:rPr lang="en-US"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PHIẾU HỌC TẬP SỐ 2</a:t>
            </a:r>
          </a:p>
        </p:txBody>
      </p:sp>
    </p:spTree>
    <p:extLst>
      <p:ext uri="{BB962C8B-B14F-4D97-AF65-F5344CB8AC3E}">
        <p14:creationId xmlns:p14="http://schemas.microsoft.com/office/powerpoint/2010/main" val="1030626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CB89DD-FEA7-9558-A6DA-60330239167F}"/>
              </a:ext>
            </a:extLst>
          </p:cNvPr>
          <p:cNvGrpSpPr/>
          <p:nvPr/>
        </p:nvGrpSpPr>
        <p:grpSpPr>
          <a:xfrm>
            <a:off x="-399488" y="820241"/>
            <a:ext cx="2773243" cy="2775677"/>
            <a:chOff x="-167674" y="-2220165"/>
            <a:chExt cx="2383094" cy="2383094"/>
          </a:xfrm>
        </p:grpSpPr>
        <p:pic>
          <p:nvPicPr>
            <p:cNvPr id="3" name="图片 30">
              <a:extLst>
                <a:ext uri="{FF2B5EF4-FFF2-40B4-BE49-F238E27FC236}">
                  <a16:creationId xmlns:a16="http://schemas.microsoft.com/office/drawing/2014/main" id="{78D5CC8E-A512-AC81-6A81-87FB1FCE7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74" y="-2220165"/>
              <a:ext cx="2383094" cy="2383094"/>
            </a:xfrm>
            <a:prstGeom prst="rect">
              <a:avLst/>
            </a:prstGeom>
          </p:spPr>
        </p:pic>
        <p:sp>
          <p:nvSpPr>
            <p:cNvPr id="4" name="矩形 32">
              <a:extLst>
                <a:ext uri="{FF2B5EF4-FFF2-40B4-BE49-F238E27FC236}">
                  <a16:creationId xmlns:a16="http://schemas.microsoft.com/office/drawing/2014/main" id="{07E87C69-D2BD-3B4B-2BB4-13889CFF4ED7}"/>
                </a:ext>
              </a:extLst>
            </p:cNvPr>
            <p:cNvSpPr/>
            <p:nvPr/>
          </p:nvSpPr>
          <p:spPr>
            <a:xfrm>
              <a:off x="-57955" y="-1128144"/>
              <a:ext cx="2163655" cy="77012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fontScale="40000" lnSpcReduction="20000"/>
            </a:bodyPr>
            <a:lstStyle/>
            <a:p>
              <a:pPr marL="0" lvl="1" algn="ctr" defTabSz="1219170"/>
              <a:endParaRPr lang="en-US" altLang="zh-CN" sz="1867" b="1" dirty="0">
                <a:solidFill>
                  <a:srgbClr val="0070C0"/>
                </a:solidFill>
                <a:latin typeface="#9Slide03 AmpleSoft" panose="02000000000000000000" pitchFamily="2" charset="0"/>
                <a:ea typeface="宋体" panose="02010600030101010101" pitchFamily="2" charset="-122"/>
                <a:cs typeface="Times New Roman" panose="02020603050405020304" pitchFamily="18" charset="0"/>
              </a:endParaRPr>
            </a:p>
            <a:p>
              <a:pPr marL="0" lvl="1" algn="ctr" defTabSz="1219170"/>
              <a:r>
                <a:rPr lang="en-US" altLang="zh-CN" sz="24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Thực</a:t>
              </a:r>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hành</a:t>
              </a:r>
              <a:endPar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a:p>
              <a:pPr marL="0" lvl="1" algn="ctr" defTabSz="1219170"/>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tiếng</a:t>
              </a:r>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Việt</a:t>
              </a:r>
              <a:endParaRPr lang="zh-CN" altLang="en-US"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981200" y="1102094"/>
            <a:ext cx="10678159" cy="5533506"/>
          </a:xfrm>
          <a:prstGeom prst="roundRect">
            <a:avLst>
              <a:gd name="adj" fmla="val 8594"/>
            </a:avLst>
          </a:prstGeom>
          <a:solidFill>
            <a:srgbClr val="FFFFFF">
              <a:shade val="85000"/>
              <a:alpha val="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85" y="-1"/>
            <a:ext cx="881913" cy="1080655"/>
          </a:xfrm>
          <a:prstGeom prst="rect">
            <a:avLst/>
          </a:prstGeom>
          <a:ln>
            <a:noFill/>
          </a:ln>
          <a:effectLst>
            <a:outerShdw blurRad="292100" dist="139700" dir="2700000" algn="tl" rotWithShape="0">
              <a:srgbClr val="333333">
                <a:alpha val="65000"/>
              </a:srgbClr>
            </a:outerShdw>
          </a:effectLst>
        </p:spPr>
      </p:pic>
      <p:grpSp>
        <p:nvGrpSpPr>
          <p:cNvPr id="11" name="Group 10"/>
          <p:cNvGrpSpPr/>
          <p:nvPr/>
        </p:nvGrpSpPr>
        <p:grpSpPr>
          <a:xfrm>
            <a:off x="-70285" y="34806"/>
            <a:ext cx="10223142" cy="1016007"/>
            <a:chOff x="-171885" y="65755"/>
            <a:chExt cx="10223142" cy="1016007"/>
          </a:xfrm>
          <a:solidFill>
            <a:srgbClr val="75C1A5"/>
          </a:solidFill>
        </p:grpSpPr>
        <p:sp>
          <p:nvSpPr>
            <p:cNvPr id="6" name="TextBox 5"/>
            <p:cNvSpPr txBox="1"/>
            <p:nvPr/>
          </p:nvSpPr>
          <p:spPr>
            <a:xfrm>
              <a:off x="-171885" y="94221"/>
              <a:ext cx="763010" cy="954107"/>
            </a:xfrm>
            <a:prstGeom prst="rect">
              <a:avLst/>
            </a:prstGeom>
            <a:noFill/>
            <a:ln>
              <a:noFill/>
            </a:ln>
          </p:spPr>
          <p:txBody>
            <a:bodyPr wrap="square" rtlCol="0">
              <a:spAutoFit/>
            </a:bodyPr>
            <a:lstStyle/>
            <a:p>
              <a:pPr algn="ct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3</a:t>
              </a:r>
            </a:p>
          </p:txBody>
        </p:sp>
        <p:sp>
          <p:nvSpPr>
            <p:cNvPr id="10" name="Rounded Rectangle 9"/>
            <p:cNvSpPr/>
            <p:nvPr/>
          </p:nvSpPr>
          <p:spPr>
            <a:xfrm>
              <a:off x="763010" y="65755"/>
              <a:ext cx="9288247" cy="1016007"/>
            </a:xfrm>
            <a:prstGeom prst="roundRect">
              <a:avLst>
                <a:gd name="adj" fmla="val 50000"/>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err="1">
                  <a:solidFill>
                    <a:srgbClr val="FF0000"/>
                  </a:solidFill>
                  <a:latin typeface="Times New Roman" panose="02020603050405020304" pitchFamily="18" charset="0"/>
                  <a:cs typeface="Times New Roman" panose="02020603050405020304" pitchFamily="18" charset="0"/>
                </a:rPr>
                <a:t>điền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chỗ</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trống</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
        <p:nvSpPr>
          <p:cNvPr id="12" name="TextBox 11"/>
          <p:cNvSpPr txBox="1"/>
          <p:nvPr/>
        </p:nvSpPr>
        <p:spPr>
          <a:xfrm>
            <a:off x="8305800" y="1845936"/>
            <a:ext cx="1259840"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rả</a:t>
            </a:r>
            <a:r>
              <a:rPr lang="en-US" sz="26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rích</a:t>
            </a:r>
            <a:r>
              <a:rPr lang="en-US" sz="26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3" name="TextBox 12"/>
          <p:cNvSpPr txBox="1"/>
          <p:nvPr/>
        </p:nvSpPr>
        <p:spPr>
          <a:xfrm>
            <a:off x="7818120" y="2540656"/>
            <a:ext cx="1645920" cy="430887"/>
          </a:xfrm>
          <a:prstGeom prst="rect">
            <a:avLst/>
          </a:prstGeom>
          <a:noFill/>
        </p:spPr>
        <p:txBody>
          <a:bodyPr wrap="square" rtlCol="0">
            <a:spAutoFit/>
          </a:bodyPr>
          <a:lstStyle/>
          <a:p>
            <a:r>
              <a:rPr lang="en-US" sz="22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khẳng</a:t>
            </a:r>
            <a:r>
              <a:rPr lang="en-US" sz="2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khiu</a:t>
            </a:r>
            <a:endParaRPr lang="en-US" sz="2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TextBox 13"/>
          <p:cNvSpPr txBox="1"/>
          <p:nvPr/>
        </p:nvSpPr>
        <p:spPr>
          <a:xfrm>
            <a:off x="9815037" y="3432667"/>
            <a:ext cx="924560"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rỉ</a:t>
            </a:r>
            <a:r>
              <a:rPr lang="en-US" sz="26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rả</a:t>
            </a:r>
            <a:endParaRPr lang="en-US" sz="26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TextBox 14"/>
          <p:cNvSpPr txBox="1"/>
          <p:nvPr/>
        </p:nvSpPr>
        <p:spPr>
          <a:xfrm>
            <a:off x="8056880" y="4963171"/>
            <a:ext cx="1412240" cy="492443"/>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chi </a:t>
            </a:r>
            <a:r>
              <a:rPr lang="en-US" sz="26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chít</a:t>
            </a:r>
            <a:r>
              <a:rPr lang="en-US" sz="2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6" name="TextBox 15"/>
          <p:cNvSpPr txBox="1"/>
          <p:nvPr/>
        </p:nvSpPr>
        <p:spPr>
          <a:xfrm>
            <a:off x="9220200" y="5456279"/>
            <a:ext cx="1651000" cy="492443"/>
          </a:xfrm>
          <a:prstGeom prst="rect">
            <a:avLst/>
          </a:prstGeom>
          <a:noFill/>
        </p:spPr>
        <p:txBody>
          <a:bodyPr wrap="square" rtlCol="0">
            <a:spAutoFit/>
          </a:bodyPr>
          <a:lstStyle/>
          <a:p>
            <a:r>
              <a:rPr lang="en-US" sz="2600" b="1" dirty="0" err="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nhấp</a:t>
            </a:r>
            <a:r>
              <a:rPr lang="en-US" sz="26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nhô</a:t>
            </a:r>
            <a:endParaRPr lang="en-US" sz="26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2687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4610" y="34806"/>
            <a:ext cx="11154670" cy="1123434"/>
          </a:xfrm>
          <a:prstGeom prst="roundRect">
            <a:avLst>
              <a:gd name="adj" fmla="val 50000"/>
            </a:avLst>
          </a:prstGeom>
          <a:solidFill>
            <a:srgbClr val="75C1A5"/>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thanh</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ấy</a:t>
            </a:r>
            <a:r>
              <a:rPr lang="en-US" sz="2800" b="1" dirty="0">
                <a:solidFill>
                  <a:srgbClr val="FF0000"/>
                </a:solidFill>
                <a:latin typeface="Times New Roman" panose="02020603050405020304" pitchFamily="18" charset="0"/>
                <a:cs typeface="Times New Roman" panose="02020603050405020304" pitchFamily="18" charset="0"/>
              </a:rPr>
              <a:t>.</a:t>
            </a:r>
          </a:p>
        </p:txBody>
      </p:sp>
      <p:grpSp>
        <p:nvGrpSpPr>
          <p:cNvPr id="5" name="Group 4">
            <a:extLst>
              <a:ext uri="{FF2B5EF4-FFF2-40B4-BE49-F238E27FC236}">
                <a16:creationId xmlns:a16="http://schemas.microsoft.com/office/drawing/2014/main" id="{2CCB89DD-FEA7-9558-A6DA-60330239167F}"/>
              </a:ext>
            </a:extLst>
          </p:cNvPr>
          <p:cNvGrpSpPr/>
          <p:nvPr/>
        </p:nvGrpSpPr>
        <p:grpSpPr>
          <a:xfrm>
            <a:off x="-280349" y="4082323"/>
            <a:ext cx="2773243" cy="2775677"/>
            <a:chOff x="-56565" y="497274"/>
            <a:chExt cx="2383094" cy="2383094"/>
          </a:xfrm>
        </p:grpSpPr>
        <p:pic>
          <p:nvPicPr>
            <p:cNvPr id="6" name="图片 30">
              <a:extLst>
                <a:ext uri="{FF2B5EF4-FFF2-40B4-BE49-F238E27FC236}">
                  <a16:creationId xmlns:a16="http://schemas.microsoft.com/office/drawing/2014/main" id="{78D5CC8E-A512-AC81-6A81-87FB1FCE7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 y="497274"/>
              <a:ext cx="2383094" cy="2383094"/>
            </a:xfrm>
            <a:prstGeom prst="rect">
              <a:avLst/>
            </a:prstGeom>
          </p:spPr>
        </p:pic>
        <p:sp>
          <p:nvSpPr>
            <p:cNvPr id="7" name="矩形 32">
              <a:extLst>
                <a:ext uri="{FF2B5EF4-FFF2-40B4-BE49-F238E27FC236}">
                  <a16:creationId xmlns:a16="http://schemas.microsoft.com/office/drawing/2014/main" id="{07E87C69-D2BD-3B4B-2BB4-13889CFF4ED7}"/>
                </a:ext>
              </a:extLst>
            </p:cNvPr>
            <p:cNvSpPr/>
            <p:nvPr/>
          </p:nvSpPr>
          <p:spPr>
            <a:xfrm>
              <a:off x="42167" y="1518671"/>
              <a:ext cx="2163655" cy="77012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fontScale="40000" lnSpcReduction="20000"/>
            </a:bodyPr>
            <a:lstStyle/>
            <a:p>
              <a:pPr marL="0" lvl="1" algn="ctr" defTabSz="1219170"/>
              <a:endParaRPr lang="en-US" altLang="zh-CN" sz="1867" b="1" dirty="0">
                <a:solidFill>
                  <a:srgbClr val="0070C0"/>
                </a:solidFill>
                <a:latin typeface="#9Slide03 AmpleSoft" panose="02000000000000000000" pitchFamily="2" charset="0"/>
                <a:ea typeface="宋体" panose="02010600030101010101" pitchFamily="2" charset="-122"/>
                <a:cs typeface="Times New Roman" panose="02020603050405020304" pitchFamily="18" charset="0"/>
              </a:endParaRPr>
            </a:p>
            <a:p>
              <a:pPr marL="0" lvl="1" algn="ctr" defTabSz="1219170"/>
              <a:r>
                <a:rPr lang="en-US" altLang="zh-CN" sz="24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Thực</a:t>
              </a:r>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hành</a:t>
              </a:r>
              <a:endPar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a:p>
              <a:pPr marL="0" lvl="1" algn="ctr" defTabSz="1219170"/>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tiếng</a:t>
              </a:r>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Việt</a:t>
              </a:r>
              <a:endParaRPr lang="zh-CN" altLang="en-US"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0" name="Group 9"/>
          <p:cNvGrpSpPr/>
          <p:nvPr/>
        </p:nvGrpSpPr>
        <p:grpSpPr>
          <a:xfrm>
            <a:off x="-165453" y="-238702"/>
            <a:ext cx="1475360" cy="1670449"/>
            <a:chOff x="-165453" y="-238702"/>
            <a:chExt cx="1475360" cy="1670449"/>
          </a:xfrm>
        </p:grpSpPr>
        <p:pic>
          <p:nvPicPr>
            <p:cNvPr id="8" name="Picture 7"/>
            <p:cNvPicPr>
              <a:picLocks noChangeAspect="1"/>
            </p:cNvPicPr>
            <p:nvPr/>
          </p:nvPicPr>
          <p:blipFill>
            <a:blip r:embed="rId3"/>
            <a:stretch>
              <a:fillRect/>
            </a:stretch>
          </p:blipFill>
          <p:spPr>
            <a:xfrm>
              <a:off x="-165453" y="-238702"/>
              <a:ext cx="1475360" cy="1670449"/>
            </a:xfrm>
            <a:prstGeom prst="rect">
              <a:avLst/>
            </a:prstGeom>
          </p:spPr>
        </p:pic>
        <p:sp>
          <p:nvSpPr>
            <p:cNvPr id="9" name="TextBox 8"/>
            <p:cNvSpPr txBox="1"/>
            <p:nvPr/>
          </p:nvSpPr>
          <p:spPr>
            <a:xfrm>
              <a:off x="0" y="230763"/>
              <a:ext cx="917239" cy="492443"/>
            </a:xfrm>
            <a:prstGeom prst="rect">
              <a:avLst/>
            </a:prstGeom>
            <a:noFill/>
          </p:spPr>
          <p:txBody>
            <a:bodyPr wrap="none" rtlCol="0">
              <a:spAutoFit/>
            </a:bodyPr>
            <a:lstStyle/>
            <a:p>
              <a:r>
                <a:rPr lang="en-US" sz="26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2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4</a:t>
              </a:r>
            </a:p>
          </p:txBody>
        </p:sp>
      </p:grpSp>
      <p:graphicFrame>
        <p:nvGraphicFramePr>
          <p:cNvPr id="3" name="Table 2"/>
          <p:cNvGraphicFramePr>
            <a:graphicFrameLocks noGrp="1"/>
          </p:cNvGraphicFramePr>
          <p:nvPr>
            <p:extLst>
              <p:ext uri="{D42A27DB-BD31-4B8C-83A1-F6EECF244321}">
                <p14:modId xmlns:p14="http://schemas.microsoft.com/office/powerpoint/2010/main" val="3427595902"/>
              </p:ext>
            </p:extLst>
          </p:nvPr>
        </p:nvGraphicFramePr>
        <p:xfrm>
          <a:off x="2404120" y="1237884"/>
          <a:ext cx="8811492" cy="579120"/>
        </p:xfrm>
        <a:graphic>
          <a:graphicData uri="http://schemas.openxmlformats.org/drawingml/2006/table">
            <a:tbl>
              <a:tblPr firstRow="1" bandRow="1">
                <a:tableStyleId>{5C22544A-7EE6-4342-B048-85BDC9FD1C3A}</a:tableStyleId>
              </a:tblPr>
              <a:tblGrid>
                <a:gridCol w="4405746">
                  <a:extLst>
                    <a:ext uri="{9D8B030D-6E8A-4147-A177-3AD203B41FA5}">
                      <a16:colId xmlns:a16="http://schemas.microsoft.com/office/drawing/2014/main" val="561769391"/>
                    </a:ext>
                  </a:extLst>
                </a:gridCol>
                <a:gridCol w="4405746">
                  <a:extLst>
                    <a:ext uri="{9D8B030D-6E8A-4147-A177-3AD203B41FA5}">
                      <a16:colId xmlns:a16="http://schemas.microsoft.com/office/drawing/2014/main" val="627787131"/>
                    </a:ext>
                  </a:extLst>
                </a:gridCol>
              </a:tblGrid>
              <a:tr h="370840">
                <a:tc>
                  <a:txBody>
                    <a:bodyPr/>
                    <a:lstStyle/>
                    <a:p>
                      <a:pPr algn="ctr"/>
                      <a:r>
                        <a:rPr lang="vi-VN" sz="3200" dirty="0">
                          <a:solidFill>
                            <a:srgbClr val="0070C0"/>
                          </a:solidFill>
                          <a:latin typeface="+mj-lt"/>
                        </a:rPr>
                        <a:t>Ví</a:t>
                      </a:r>
                      <a:r>
                        <a:rPr lang="vi-VN" sz="3200" baseline="0" dirty="0">
                          <a:solidFill>
                            <a:srgbClr val="0070C0"/>
                          </a:solidFill>
                          <a:latin typeface="+mj-lt"/>
                        </a:rPr>
                        <a:t> dụ</a:t>
                      </a:r>
                      <a:endParaRPr lang="en-US" sz="3200" dirty="0">
                        <a:solidFill>
                          <a:srgbClr val="0070C0"/>
                        </a:solidFill>
                        <a:latin typeface="+mj-lt"/>
                      </a:endParaRPr>
                    </a:p>
                  </a:txBody>
                  <a:tcPr>
                    <a:solidFill>
                      <a:srgbClr val="FFE4D6"/>
                    </a:solidFill>
                  </a:tcPr>
                </a:tc>
                <a:tc>
                  <a:txBody>
                    <a:bodyPr/>
                    <a:lstStyle/>
                    <a:p>
                      <a:pPr algn="ctr"/>
                      <a:r>
                        <a:rPr lang="vi-VN" sz="3200" dirty="0">
                          <a:solidFill>
                            <a:srgbClr val="0070C0"/>
                          </a:solidFill>
                          <a:latin typeface="+mj-lt"/>
                        </a:rPr>
                        <a:t>Tác</a:t>
                      </a:r>
                      <a:r>
                        <a:rPr lang="vi-VN" sz="3200" baseline="0" dirty="0">
                          <a:solidFill>
                            <a:srgbClr val="0070C0"/>
                          </a:solidFill>
                          <a:latin typeface="+mj-lt"/>
                        </a:rPr>
                        <a:t> dụng</a:t>
                      </a:r>
                      <a:endParaRPr lang="en-US" sz="3200" dirty="0">
                        <a:solidFill>
                          <a:srgbClr val="0070C0"/>
                        </a:solidFill>
                        <a:latin typeface="+mj-lt"/>
                      </a:endParaRPr>
                    </a:p>
                  </a:txBody>
                  <a:tcPr>
                    <a:solidFill>
                      <a:srgbClr val="FFE4D6"/>
                    </a:solidFill>
                  </a:tcPr>
                </a:tc>
                <a:extLst>
                  <a:ext uri="{0D108BD9-81ED-4DB2-BD59-A6C34878D82A}">
                    <a16:rowId xmlns:a16="http://schemas.microsoft.com/office/drawing/2014/main" val="162149458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61522690"/>
              </p:ext>
            </p:extLst>
          </p:nvPr>
        </p:nvGraphicFramePr>
        <p:xfrm>
          <a:off x="2404120" y="1727167"/>
          <a:ext cx="8811492" cy="2355156"/>
        </p:xfrm>
        <a:graphic>
          <a:graphicData uri="http://schemas.openxmlformats.org/drawingml/2006/table">
            <a:tbl>
              <a:tblPr firstRow="1" bandRow="1">
                <a:tableStyleId>{5C22544A-7EE6-4342-B048-85BDC9FD1C3A}</a:tableStyleId>
              </a:tblPr>
              <a:tblGrid>
                <a:gridCol w="4405746">
                  <a:extLst>
                    <a:ext uri="{9D8B030D-6E8A-4147-A177-3AD203B41FA5}">
                      <a16:colId xmlns:a16="http://schemas.microsoft.com/office/drawing/2014/main" val="561769391"/>
                    </a:ext>
                  </a:extLst>
                </a:gridCol>
                <a:gridCol w="4405746">
                  <a:extLst>
                    <a:ext uri="{9D8B030D-6E8A-4147-A177-3AD203B41FA5}">
                      <a16:colId xmlns:a16="http://schemas.microsoft.com/office/drawing/2014/main" val="627787131"/>
                    </a:ext>
                  </a:extLst>
                </a:gridCol>
              </a:tblGrid>
              <a:tr h="2355156">
                <a:tc>
                  <a:txBody>
                    <a:bodyPr/>
                    <a:lstStyle/>
                    <a:p>
                      <a:endParaRPr lang="en-US" dirty="0"/>
                    </a:p>
                  </a:txBody>
                  <a:tcPr>
                    <a:solidFill>
                      <a:srgbClr val="F97B60">
                        <a:alpha val="39000"/>
                      </a:srgbClr>
                    </a:solidFill>
                  </a:tcPr>
                </a:tc>
                <a:tc>
                  <a:txBody>
                    <a:bodyPr/>
                    <a:lstStyle/>
                    <a:p>
                      <a:endParaRPr lang="vi-VN" dirty="0"/>
                    </a:p>
                    <a:p>
                      <a:endParaRPr lang="vi-VN" dirty="0"/>
                    </a:p>
                    <a:p>
                      <a:endParaRPr lang="vi-VN" dirty="0"/>
                    </a:p>
                    <a:p>
                      <a:endParaRPr lang="en-US" dirty="0"/>
                    </a:p>
                  </a:txBody>
                  <a:tcPr>
                    <a:solidFill>
                      <a:srgbClr val="F97B60">
                        <a:alpha val="39000"/>
                      </a:srgbClr>
                    </a:solidFill>
                  </a:tcPr>
                </a:tc>
                <a:extLst>
                  <a:ext uri="{0D108BD9-81ED-4DB2-BD59-A6C34878D82A}">
                    <a16:rowId xmlns:a16="http://schemas.microsoft.com/office/drawing/2014/main" val="1621494581"/>
                  </a:ext>
                </a:extLst>
              </a:tr>
            </a:tbl>
          </a:graphicData>
        </a:graphic>
      </p:graphicFrame>
      <p:sp>
        <p:nvSpPr>
          <p:cNvPr id="13" name="Rectangle 12"/>
          <p:cNvSpPr/>
          <p:nvPr/>
        </p:nvSpPr>
        <p:spPr>
          <a:xfrm>
            <a:off x="2685711" y="1727167"/>
            <a:ext cx="4021512" cy="2246769"/>
          </a:xfrm>
          <a:prstGeom prst="rect">
            <a:avLst/>
          </a:prstGeom>
        </p:spPr>
        <p:txBody>
          <a:bodyPr wrap="square">
            <a:spAutoFit/>
          </a:bodyPr>
          <a:lstStyle/>
          <a:p>
            <a:r>
              <a:rPr lang="vi-VN" sz="2800" b="1" dirty="0">
                <a:latin typeface="+mj-lt"/>
              </a:rPr>
              <a:t>Chú bé loắt choắt</a:t>
            </a:r>
          </a:p>
          <a:p>
            <a:r>
              <a:rPr lang="vi-VN" sz="2800" b="1" dirty="0">
                <a:latin typeface="+mj-lt"/>
              </a:rPr>
              <a:t>Cái sắc xinh xinh</a:t>
            </a:r>
          </a:p>
          <a:p>
            <a:r>
              <a:rPr lang="vi-VN" sz="2800" b="1" dirty="0">
                <a:latin typeface="+mj-lt"/>
              </a:rPr>
              <a:t>Cái chân thoăn thoắt</a:t>
            </a:r>
          </a:p>
          <a:p>
            <a:r>
              <a:rPr lang="vi-VN" sz="2800" b="1" dirty="0">
                <a:latin typeface="+mj-lt"/>
              </a:rPr>
              <a:t>Cái đầu nghênh nghênh</a:t>
            </a:r>
          </a:p>
          <a:p>
            <a:r>
              <a:rPr lang="vi-VN" sz="2800" b="1" dirty="0">
                <a:latin typeface="+mj-lt"/>
              </a:rPr>
              <a:t>          (</a:t>
            </a:r>
            <a:r>
              <a:rPr lang="vi-VN" sz="2800" b="1" i="1" dirty="0">
                <a:latin typeface="+mj-lt"/>
              </a:rPr>
              <a:t> </a:t>
            </a:r>
            <a:r>
              <a:rPr lang="vi-VN" sz="2800" i="1" dirty="0">
                <a:latin typeface="+mj-lt"/>
              </a:rPr>
              <a:t>Lượm </a:t>
            </a:r>
            <a:r>
              <a:rPr lang="vi-VN" sz="2800" dirty="0">
                <a:latin typeface="+mj-lt"/>
              </a:rPr>
              <a:t>– Tố Hữu</a:t>
            </a:r>
            <a:r>
              <a:rPr lang="vi-VN" sz="2800" b="1" dirty="0">
                <a:latin typeface="+mj-lt"/>
              </a:rPr>
              <a:t>)</a:t>
            </a:r>
            <a:endParaRPr lang="en-US" sz="2800" b="1" dirty="0">
              <a:latin typeface="+mj-lt"/>
            </a:endParaRPr>
          </a:p>
        </p:txBody>
      </p:sp>
      <p:cxnSp>
        <p:nvCxnSpPr>
          <p:cNvPr id="18" name="Straight Connector 17"/>
          <p:cNvCxnSpPr/>
          <p:nvPr/>
        </p:nvCxnSpPr>
        <p:spPr>
          <a:xfrm>
            <a:off x="3993646" y="2127844"/>
            <a:ext cx="1548937" cy="419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V="1">
            <a:off x="3962638" y="2595597"/>
            <a:ext cx="1467657" cy="1645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4221019" y="3019368"/>
            <a:ext cx="1808480" cy="0"/>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V="1">
            <a:off x="4151328" y="3461995"/>
            <a:ext cx="2290617" cy="10160"/>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6903067" y="1661926"/>
            <a:ext cx="4078969" cy="2390616"/>
          </a:xfrm>
          <a:prstGeom prst="rect">
            <a:avLst/>
          </a:prstGeom>
          <a:noFill/>
        </p:spPr>
        <p:txBody>
          <a:bodyPr wrap="square" rtlCol="0">
            <a:spAutoFit/>
          </a:bodyPr>
          <a:lstStyle/>
          <a:p>
            <a:r>
              <a:rPr lang="vi-VN" sz="3000" b="1" dirty="0">
                <a:solidFill>
                  <a:srgbClr val="7030A0"/>
                </a:solidFill>
                <a:latin typeface="+mj-lt"/>
                <a:ea typeface="微软雅黑" panose="020B0503020204020204" pitchFamily="34" charset="-122"/>
              </a:rPr>
              <a:t>   </a:t>
            </a:r>
            <a:r>
              <a:rPr lang="en-US" sz="30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30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tượng</a:t>
            </a:r>
            <a:r>
              <a:rPr lang="en-US" sz="30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sz="3000" b="1" dirty="0">
                <a:solidFill>
                  <a:srgbClr val="7030A0"/>
                </a:solidFill>
                <a:latin typeface="+mj-lt"/>
                <a:ea typeface="微软雅黑" panose="020B0503020204020204" pitchFamily="34" charset="-122"/>
              </a:rPr>
              <a:t>:</a:t>
            </a:r>
            <a:r>
              <a:rPr lang="vi-VN" sz="3000" b="1" dirty="0">
                <a:solidFill>
                  <a:srgbClr val="7030A0"/>
                </a:solidFill>
                <a:latin typeface="+mj-lt"/>
                <a:ea typeface="微软雅黑" panose="020B0503020204020204" pitchFamily="34" charset="-122"/>
              </a:rPr>
              <a:t> </a:t>
            </a:r>
            <a:r>
              <a:rPr lang="en-US" sz="3000" b="1" dirty="0">
                <a:solidFill>
                  <a:srgbClr val="7030A0"/>
                </a:solidFill>
                <a:latin typeface="+mj-lt"/>
                <a:ea typeface="微软雅黑" panose="020B0503020204020204" pitchFamily="34" charset="-122"/>
              </a:rPr>
              <a:t>l</a:t>
            </a:r>
            <a:r>
              <a:rPr lang="vi-VN" sz="3000" b="1" dirty="0">
                <a:solidFill>
                  <a:srgbClr val="7030A0"/>
                </a:solidFill>
                <a:latin typeface="+mj-lt"/>
                <a:ea typeface="微软雅黑" panose="020B0503020204020204" pitchFamily="34" charset="-122"/>
              </a:rPr>
              <a:t>àm nổi bật hình dáng nhỏ bé, nhanh nhẹn, hồn nhiên, vui tươi của chú bé Lượm.</a:t>
            </a:r>
            <a:endParaRPr lang="en-US" sz="3000" b="1" dirty="0">
              <a:solidFill>
                <a:srgbClr val="7030A0"/>
              </a:solidFill>
              <a:latin typeface="+mj-lt"/>
              <a:ea typeface="微软雅黑" panose="020B0503020204020204" pitchFamily="34" charset="-122"/>
            </a:endParaRPr>
          </a:p>
        </p:txBody>
      </p:sp>
      <p:graphicFrame>
        <p:nvGraphicFramePr>
          <p:cNvPr id="32" name="Table 31"/>
          <p:cNvGraphicFramePr>
            <a:graphicFrameLocks noGrp="1"/>
          </p:cNvGraphicFramePr>
          <p:nvPr>
            <p:extLst>
              <p:ext uri="{D42A27DB-BD31-4B8C-83A1-F6EECF244321}">
                <p14:modId xmlns:p14="http://schemas.microsoft.com/office/powerpoint/2010/main" val="2113142118"/>
              </p:ext>
            </p:extLst>
          </p:nvPr>
        </p:nvGraphicFramePr>
        <p:xfrm>
          <a:off x="2404120" y="4064638"/>
          <a:ext cx="8799488" cy="2153702"/>
        </p:xfrm>
        <a:graphic>
          <a:graphicData uri="http://schemas.openxmlformats.org/drawingml/2006/table">
            <a:tbl>
              <a:tblPr firstRow="1" bandRow="1">
                <a:tableStyleId>{5C22544A-7EE6-4342-B048-85BDC9FD1C3A}</a:tableStyleId>
              </a:tblPr>
              <a:tblGrid>
                <a:gridCol w="4399744">
                  <a:extLst>
                    <a:ext uri="{9D8B030D-6E8A-4147-A177-3AD203B41FA5}">
                      <a16:colId xmlns:a16="http://schemas.microsoft.com/office/drawing/2014/main" val="3364441758"/>
                    </a:ext>
                  </a:extLst>
                </a:gridCol>
                <a:gridCol w="4399744">
                  <a:extLst>
                    <a:ext uri="{9D8B030D-6E8A-4147-A177-3AD203B41FA5}">
                      <a16:colId xmlns:a16="http://schemas.microsoft.com/office/drawing/2014/main" val="1148307380"/>
                    </a:ext>
                  </a:extLst>
                </a:gridCol>
              </a:tblGrid>
              <a:tr h="2153702">
                <a:tc>
                  <a:txBody>
                    <a:bodyPr/>
                    <a:lstStyle/>
                    <a:p>
                      <a:endParaRPr lang="en-US" dirty="0"/>
                    </a:p>
                  </a:txBody>
                  <a:tcPr>
                    <a:solidFill>
                      <a:srgbClr val="F97B60">
                        <a:alpha val="53000"/>
                      </a:srgbClr>
                    </a:solidFill>
                  </a:tcPr>
                </a:tc>
                <a:tc>
                  <a:txBody>
                    <a:bodyPr/>
                    <a:lstStyle/>
                    <a:p>
                      <a:endParaRPr lang="en-US" dirty="0"/>
                    </a:p>
                  </a:txBody>
                  <a:tcPr>
                    <a:solidFill>
                      <a:srgbClr val="F97B60">
                        <a:alpha val="53000"/>
                      </a:srgbClr>
                    </a:solidFill>
                  </a:tcPr>
                </a:tc>
                <a:extLst>
                  <a:ext uri="{0D108BD9-81ED-4DB2-BD59-A6C34878D82A}">
                    <a16:rowId xmlns:a16="http://schemas.microsoft.com/office/drawing/2014/main" val="1697222617"/>
                  </a:ext>
                </a:extLst>
              </a:tr>
            </a:tbl>
          </a:graphicData>
        </a:graphic>
      </p:graphicFrame>
      <p:sp>
        <p:nvSpPr>
          <p:cNvPr id="33" name="TextBox 32"/>
          <p:cNvSpPr txBox="1"/>
          <p:nvPr/>
        </p:nvSpPr>
        <p:spPr>
          <a:xfrm>
            <a:off x="2479971" y="4116443"/>
            <a:ext cx="4450118" cy="2677656"/>
          </a:xfrm>
          <a:prstGeom prst="rect">
            <a:avLst/>
          </a:prstGeom>
          <a:noFill/>
        </p:spPr>
        <p:txBody>
          <a:bodyPr wrap="square" rtlCol="0">
            <a:spAutoFit/>
          </a:bodyPr>
          <a:lstStyle/>
          <a:p>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Mỗi</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khi</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tôi</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vũ</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lên</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đã</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nghe</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tiếng</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phành</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phạch</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giòn</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giã</a:t>
            </a:r>
            <a:r>
              <a:rPr lang="en-US" sz="3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p>
          <a:p>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6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Dế</a:t>
            </a:r>
            <a:r>
              <a:rPr lang="en-US" sz="26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Mèn</a:t>
            </a:r>
            <a:r>
              <a:rPr lang="en-US" sz="26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phiêu</a:t>
            </a:r>
            <a:r>
              <a:rPr lang="en-US" sz="26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lưu</a:t>
            </a:r>
            <a:r>
              <a:rPr lang="en-US" sz="26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kí</a:t>
            </a:r>
            <a:r>
              <a:rPr lang="en-US" sz="26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Tô</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Hoài</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a:p>
            <a:endPar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35" name="Straight Connector 34"/>
          <p:cNvCxnSpPr/>
          <p:nvPr/>
        </p:nvCxnSpPr>
        <p:spPr>
          <a:xfrm>
            <a:off x="4464020" y="5105493"/>
            <a:ext cx="1945179" cy="10160"/>
          </a:xfrm>
          <a:prstGeom prst="line">
            <a:avLst/>
          </a:prstGeom>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6974647" y="4159662"/>
            <a:ext cx="4333238" cy="1569660"/>
          </a:xfrm>
          <a:prstGeom prst="rect">
            <a:avLst/>
          </a:prstGeom>
          <a:noFill/>
        </p:spPr>
        <p:txBody>
          <a:bodyPr wrap="none" rtlCol="0">
            <a:spAutoFit/>
          </a:bodyPr>
          <a:lstStyle/>
          <a:p>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tượng</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thanh</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a:t>
            </a:r>
          </a:p>
          <a:p>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Góp</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phần</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thể</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hiện</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sự</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p>
          <a:p>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khỏe</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mạnh</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Dế</a:t>
            </a:r>
            <a:r>
              <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Mèn</a:t>
            </a:r>
            <a:endParaRPr lang="en-US" sz="32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79923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arn(inVertical)">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arn(inVertical)">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barn(inVertical)">
                                      <p:cBhvr>
                                        <p:cTn id="8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31" grpId="0"/>
      <p:bldP spid="33"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5453" y="-238702"/>
            <a:ext cx="1475360" cy="1670449"/>
            <a:chOff x="-165453" y="-238702"/>
            <a:chExt cx="1475360" cy="1670449"/>
          </a:xfrm>
        </p:grpSpPr>
        <p:pic>
          <p:nvPicPr>
            <p:cNvPr id="3" name="Picture 2"/>
            <p:cNvPicPr>
              <a:picLocks noChangeAspect="1"/>
            </p:cNvPicPr>
            <p:nvPr/>
          </p:nvPicPr>
          <p:blipFill>
            <a:blip r:embed="rId2"/>
            <a:stretch>
              <a:fillRect/>
            </a:stretch>
          </p:blipFill>
          <p:spPr>
            <a:xfrm>
              <a:off x="-165453" y="-238702"/>
              <a:ext cx="1475360" cy="1670449"/>
            </a:xfrm>
            <a:prstGeom prst="rect">
              <a:avLst/>
            </a:prstGeom>
            <a:scene3d>
              <a:camera prst="orthographicFront"/>
              <a:lightRig rig="threePt" dir="t"/>
            </a:scene3d>
            <a:sp3d>
              <a:bevelT/>
            </a:sp3d>
          </p:spPr>
        </p:pic>
        <p:sp>
          <p:nvSpPr>
            <p:cNvPr id="4" name="TextBox 3"/>
            <p:cNvSpPr txBox="1"/>
            <p:nvPr/>
          </p:nvSpPr>
          <p:spPr>
            <a:xfrm>
              <a:off x="0" y="230763"/>
              <a:ext cx="917239" cy="492443"/>
            </a:xfrm>
            <a:prstGeom prst="rect">
              <a:avLst/>
            </a:prstGeom>
            <a:noFill/>
            <a:scene3d>
              <a:camera prst="orthographicFront"/>
              <a:lightRig rig="threePt" dir="t"/>
            </a:scene3d>
            <a:sp3d>
              <a:bevelT/>
            </a:sp3d>
          </p:spPr>
          <p:txBody>
            <a:bodyPr wrap="none" rtlCol="0">
              <a:spAutoFit/>
            </a:bodyPr>
            <a:lstStyle/>
            <a:p>
              <a:r>
                <a:rPr lang="en-US" sz="26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2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5</a:t>
              </a:r>
            </a:p>
          </p:txBody>
        </p:sp>
      </p:grpSp>
      <p:sp>
        <p:nvSpPr>
          <p:cNvPr id="5" name="Rounded Rectangle 4"/>
          <p:cNvSpPr/>
          <p:nvPr/>
        </p:nvSpPr>
        <p:spPr>
          <a:xfrm>
            <a:off x="917239" y="0"/>
            <a:ext cx="9288247" cy="1016007"/>
          </a:xfrm>
          <a:prstGeom prst="roundRect">
            <a:avLst>
              <a:gd name="adj" fmla="val 22000"/>
            </a:avLst>
          </a:prstGeom>
          <a:solidFill>
            <a:srgbClr val="75C1A5"/>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nét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in </a:t>
            </a:r>
            <a:r>
              <a:rPr lang="en-US" sz="3200" b="1" dirty="0" err="1">
                <a:solidFill>
                  <a:srgbClr val="FF0000"/>
                </a:solidFill>
                <a:latin typeface="Times New Roman" panose="02020603050405020304" pitchFamily="18" charset="0"/>
                <a:cs typeface="Times New Roman" panose="02020603050405020304" pitchFamily="18" charset="0"/>
              </a:rPr>
              <a:t>đậm</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86252664"/>
              </p:ext>
            </p:extLst>
          </p:nvPr>
        </p:nvGraphicFramePr>
        <p:xfrm>
          <a:off x="917238" y="1357800"/>
          <a:ext cx="10909001" cy="579120"/>
        </p:xfrm>
        <a:graphic>
          <a:graphicData uri="http://schemas.openxmlformats.org/drawingml/2006/table">
            <a:tbl>
              <a:tblPr firstRow="1" bandRow="1">
                <a:tableStyleId>{5C22544A-7EE6-4342-B048-85BDC9FD1C3A}</a:tableStyleId>
              </a:tblPr>
              <a:tblGrid>
                <a:gridCol w="3715722">
                  <a:extLst>
                    <a:ext uri="{9D8B030D-6E8A-4147-A177-3AD203B41FA5}">
                      <a16:colId xmlns:a16="http://schemas.microsoft.com/office/drawing/2014/main" val="3770233545"/>
                    </a:ext>
                  </a:extLst>
                </a:gridCol>
                <a:gridCol w="7193279">
                  <a:extLst>
                    <a:ext uri="{9D8B030D-6E8A-4147-A177-3AD203B41FA5}">
                      <a16:colId xmlns:a16="http://schemas.microsoft.com/office/drawing/2014/main" val="641356721"/>
                    </a:ext>
                  </a:extLst>
                </a:gridCol>
              </a:tblGrid>
              <a:tr h="370840">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Kết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hợp</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từ</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C3DBAF">
                        <a:alpha val="50000"/>
                      </a:srgb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dụng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C3DBAF">
                        <a:alpha val="50000"/>
                      </a:srgbClr>
                    </a:solidFill>
                  </a:tcPr>
                </a:tc>
                <a:extLst>
                  <a:ext uri="{0D108BD9-81ED-4DB2-BD59-A6C34878D82A}">
                    <a16:rowId xmlns:a16="http://schemas.microsoft.com/office/drawing/2014/main" val="242139156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27397560"/>
              </p:ext>
            </p:extLst>
          </p:nvPr>
        </p:nvGraphicFramePr>
        <p:xfrm>
          <a:off x="917235" y="1966120"/>
          <a:ext cx="10909003" cy="2372200"/>
        </p:xfrm>
        <a:graphic>
          <a:graphicData uri="http://schemas.openxmlformats.org/drawingml/2006/table">
            <a:tbl>
              <a:tblPr firstRow="1" bandRow="1">
                <a:tableStyleId>{5C22544A-7EE6-4342-B048-85BDC9FD1C3A}</a:tableStyleId>
              </a:tblPr>
              <a:tblGrid>
                <a:gridCol w="3705565">
                  <a:extLst>
                    <a:ext uri="{9D8B030D-6E8A-4147-A177-3AD203B41FA5}">
                      <a16:colId xmlns:a16="http://schemas.microsoft.com/office/drawing/2014/main" val="1172558422"/>
                    </a:ext>
                  </a:extLst>
                </a:gridCol>
                <a:gridCol w="7203438">
                  <a:extLst>
                    <a:ext uri="{9D8B030D-6E8A-4147-A177-3AD203B41FA5}">
                      <a16:colId xmlns:a16="http://schemas.microsoft.com/office/drawing/2014/main" val="3147062142"/>
                    </a:ext>
                  </a:extLst>
                </a:gridCol>
              </a:tblGrid>
              <a:tr h="2372200">
                <a:tc>
                  <a:txBody>
                    <a:bodyPr/>
                    <a:lstStyle/>
                    <a:p>
                      <a:endParaRPr lang="en-US" dirty="0"/>
                    </a:p>
                  </a:txBody>
                  <a:tcPr>
                    <a:solidFill>
                      <a:srgbClr val="75C1A5">
                        <a:alpha val="70000"/>
                      </a:srgbClr>
                    </a:solidFill>
                  </a:tcPr>
                </a:tc>
                <a:tc>
                  <a:txBody>
                    <a:bodyPr/>
                    <a:lstStyle/>
                    <a:p>
                      <a:endParaRPr lang="en-US" dirty="0"/>
                    </a:p>
                  </a:txBody>
                  <a:tcPr>
                    <a:solidFill>
                      <a:srgbClr val="75C1A5">
                        <a:alpha val="70000"/>
                      </a:srgbClr>
                    </a:solidFill>
                  </a:tcPr>
                </a:tc>
                <a:extLst>
                  <a:ext uri="{0D108BD9-81ED-4DB2-BD59-A6C34878D82A}">
                    <a16:rowId xmlns:a16="http://schemas.microsoft.com/office/drawing/2014/main" val="3050249043"/>
                  </a:ext>
                </a:extLst>
              </a:tr>
            </a:tbl>
          </a:graphicData>
        </a:graphic>
      </p:graphicFrame>
      <p:sp>
        <p:nvSpPr>
          <p:cNvPr id="8" name="TextBox 7"/>
          <p:cNvSpPr txBox="1"/>
          <p:nvPr/>
        </p:nvSpPr>
        <p:spPr>
          <a:xfrm>
            <a:off x="1148080" y="2593852"/>
            <a:ext cx="3021981" cy="584775"/>
          </a:xfrm>
          <a:prstGeom prst="rect">
            <a:avLst/>
          </a:prstGeom>
          <a:noFill/>
        </p:spPr>
        <p:txBody>
          <a:bodyPr wrap="none" rtlCol="0">
            <a:spAutoFit/>
          </a:bodyPr>
          <a:lstStyle/>
          <a:p>
            <a:r>
              <a:rPr 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a:t>
            </a:r>
            <a:r>
              <a:rPr lang="en-US"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Lời</a:t>
            </a:r>
            <a:r>
              <a:rPr 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ru</a:t>
            </a:r>
            <a:r>
              <a:rPr 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vấn</a:t>
            </a:r>
            <a:r>
              <a:rPr 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vít</a:t>
            </a:r>
            <a:endParaRPr 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p:cNvSpPr txBox="1"/>
          <p:nvPr/>
        </p:nvSpPr>
        <p:spPr>
          <a:xfrm>
            <a:off x="4673600" y="2028835"/>
            <a:ext cx="7152638" cy="2246769"/>
          </a:xfrm>
          <a:prstGeom prst="rect">
            <a:avLst/>
          </a:prstGeom>
          <a:noFill/>
        </p:spPr>
        <p:txBody>
          <a:bodyPr wrap="square" rtlCol="0">
            <a:spAutoFit/>
          </a:bodyPr>
          <a:lstStyle/>
          <a:p>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Lời</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ru</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là</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chỉ</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âm</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thanh</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vấn</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vít</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là</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gợi</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ảnh</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Lời</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ru</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vấn</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vít</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là</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cách</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kết</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hợp</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độc</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đáo</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làm</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cho</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âm</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thanh</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lời</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ru</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trở</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nên</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vô</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cùng</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sinh</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cụ</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thể</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trong</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tâm</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trí</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người</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=&gt; </a:t>
            </a:r>
            <a:r>
              <a:rPr lang="en-US"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sự</a:t>
            </a:r>
            <a:r>
              <a:rPr 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gần</a:t>
            </a:r>
            <a:r>
              <a:rPr 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gũi</a:t>
            </a:r>
            <a:r>
              <a:rPr 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quấn</a:t>
            </a:r>
            <a:r>
              <a:rPr 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quýt</a:t>
            </a:r>
            <a:r>
              <a:rPr lang="en-US"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541932112"/>
              </p:ext>
            </p:extLst>
          </p:nvPr>
        </p:nvGraphicFramePr>
        <p:xfrm>
          <a:off x="917234" y="4338317"/>
          <a:ext cx="10909003" cy="2152561"/>
        </p:xfrm>
        <a:graphic>
          <a:graphicData uri="http://schemas.openxmlformats.org/drawingml/2006/table">
            <a:tbl>
              <a:tblPr firstRow="1" bandRow="1">
                <a:tableStyleId>{5C22544A-7EE6-4342-B048-85BDC9FD1C3A}</a:tableStyleId>
              </a:tblPr>
              <a:tblGrid>
                <a:gridCol w="3654613">
                  <a:extLst>
                    <a:ext uri="{9D8B030D-6E8A-4147-A177-3AD203B41FA5}">
                      <a16:colId xmlns:a16="http://schemas.microsoft.com/office/drawing/2014/main" val="309585001"/>
                    </a:ext>
                  </a:extLst>
                </a:gridCol>
                <a:gridCol w="7254390">
                  <a:extLst>
                    <a:ext uri="{9D8B030D-6E8A-4147-A177-3AD203B41FA5}">
                      <a16:colId xmlns:a16="http://schemas.microsoft.com/office/drawing/2014/main" val="2620749643"/>
                    </a:ext>
                  </a:extLst>
                </a:gridCol>
              </a:tblGrid>
              <a:tr h="2152561">
                <a:tc>
                  <a:txBody>
                    <a:bodyPr/>
                    <a:lstStyle/>
                    <a:p>
                      <a:endParaRPr lang="en-US" dirty="0"/>
                    </a:p>
                  </a:txBody>
                  <a:tcPr>
                    <a:solidFill>
                      <a:srgbClr val="A0A662">
                        <a:alpha val="50000"/>
                      </a:srgbClr>
                    </a:solidFill>
                  </a:tcPr>
                </a:tc>
                <a:tc>
                  <a:txBody>
                    <a:bodyPr/>
                    <a:lstStyle/>
                    <a:p>
                      <a:endParaRPr lang="en-US" dirty="0"/>
                    </a:p>
                  </a:txBody>
                  <a:tcPr>
                    <a:solidFill>
                      <a:srgbClr val="A0A662">
                        <a:alpha val="50000"/>
                      </a:srgbClr>
                    </a:solidFill>
                  </a:tcPr>
                </a:tc>
                <a:extLst>
                  <a:ext uri="{0D108BD9-81ED-4DB2-BD59-A6C34878D82A}">
                    <a16:rowId xmlns:a16="http://schemas.microsoft.com/office/drawing/2014/main" val="396353095"/>
                  </a:ext>
                </a:extLst>
              </a:tr>
            </a:tbl>
          </a:graphicData>
        </a:graphic>
      </p:graphicFrame>
      <p:sp>
        <p:nvSpPr>
          <p:cNvPr id="11" name="TextBox 10"/>
          <p:cNvSpPr txBox="1"/>
          <p:nvPr/>
        </p:nvSpPr>
        <p:spPr>
          <a:xfrm>
            <a:off x="1119830" y="4581881"/>
            <a:ext cx="3320090" cy="523220"/>
          </a:xfrm>
          <a:prstGeom prst="rect">
            <a:avLst/>
          </a:prstGeom>
          <a:noFill/>
        </p:spPr>
        <p:txBody>
          <a:bodyPr wrap="square" rtlCol="0">
            <a:spAutoFit/>
          </a:bodyPr>
          <a:lstStyle/>
          <a:p>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Lúa</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mềm</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xao</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xác</a:t>
            </a:r>
            <a:endPar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TextBox 11"/>
          <p:cNvSpPr txBox="1"/>
          <p:nvPr/>
        </p:nvSpPr>
        <p:spPr>
          <a:xfrm>
            <a:off x="4673600" y="4397998"/>
            <a:ext cx="7152638" cy="2092881"/>
          </a:xfrm>
          <a:prstGeom prst="rect">
            <a:avLst/>
          </a:prstGeom>
          <a:noFill/>
        </p:spPr>
        <p:txBody>
          <a:bodyPr wrap="square" rtlCol="0">
            <a:spAutoFit/>
          </a:bodyPr>
          <a:lstStyle/>
          <a:p>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Lúa</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mềm</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là</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gợi</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tả</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ảnh</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không</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kết</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hợp</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được</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với</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xao</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xác</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miêu</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tả</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âm</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thanh</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Cách</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kết</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hợp</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lúa</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mềm</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xao</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xác</a:t>
            </a:r>
            <a:r>
              <a:rPr lang="en-US" sz="2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=&gt;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mới</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lạ</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độc</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đáo</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góp</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phần</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thể</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hiện</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rõ</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tâm</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trạng</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nhân</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vật</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trữ</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tình</a:t>
            </a:r>
            <a:r>
              <a:rPr 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762918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5453" y="-238702"/>
            <a:ext cx="1475360" cy="1670449"/>
            <a:chOff x="-165453" y="-238702"/>
            <a:chExt cx="1475360" cy="1670449"/>
          </a:xfrm>
        </p:grpSpPr>
        <p:pic>
          <p:nvPicPr>
            <p:cNvPr id="3" name="Picture 2"/>
            <p:cNvPicPr>
              <a:picLocks noChangeAspect="1"/>
            </p:cNvPicPr>
            <p:nvPr/>
          </p:nvPicPr>
          <p:blipFill>
            <a:blip r:embed="rId2"/>
            <a:stretch>
              <a:fillRect/>
            </a:stretch>
          </p:blipFill>
          <p:spPr>
            <a:xfrm>
              <a:off x="-165453" y="-238702"/>
              <a:ext cx="1475360" cy="1670449"/>
            </a:xfrm>
            <a:prstGeom prst="rect">
              <a:avLst/>
            </a:prstGeom>
            <a:scene3d>
              <a:camera prst="orthographicFront"/>
              <a:lightRig rig="threePt" dir="t"/>
            </a:scene3d>
            <a:sp3d>
              <a:bevelT/>
            </a:sp3d>
          </p:spPr>
        </p:pic>
        <p:sp>
          <p:nvSpPr>
            <p:cNvPr id="4" name="TextBox 3"/>
            <p:cNvSpPr txBox="1"/>
            <p:nvPr/>
          </p:nvSpPr>
          <p:spPr>
            <a:xfrm>
              <a:off x="0" y="230763"/>
              <a:ext cx="917239" cy="492443"/>
            </a:xfrm>
            <a:prstGeom prst="rect">
              <a:avLst/>
            </a:prstGeom>
            <a:noFill/>
            <a:scene3d>
              <a:camera prst="orthographicFront"/>
              <a:lightRig rig="threePt" dir="t"/>
            </a:scene3d>
            <a:sp3d>
              <a:bevelT/>
            </a:sp3d>
          </p:spPr>
          <p:txBody>
            <a:bodyPr wrap="none" rtlCol="0">
              <a:spAutoFit/>
            </a:bodyPr>
            <a:lstStyle/>
            <a:p>
              <a:r>
                <a:rPr lang="en-US" sz="26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2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5</a:t>
              </a:r>
            </a:p>
          </p:txBody>
        </p:sp>
      </p:grpSp>
      <p:sp>
        <p:nvSpPr>
          <p:cNvPr id="5" name="Rounded Rectangle 4"/>
          <p:cNvSpPr/>
          <p:nvPr/>
        </p:nvSpPr>
        <p:spPr>
          <a:xfrm>
            <a:off x="917239" y="0"/>
            <a:ext cx="9288247" cy="1016007"/>
          </a:xfrm>
          <a:prstGeom prst="roundRect">
            <a:avLst>
              <a:gd name="adj" fmla="val 22000"/>
            </a:avLst>
          </a:prstGeom>
          <a:solidFill>
            <a:srgbClr val="75C1A5"/>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nét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in </a:t>
            </a:r>
            <a:r>
              <a:rPr lang="en-US" sz="3200" b="1" dirty="0" err="1">
                <a:solidFill>
                  <a:srgbClr val="FF0000"/>
                </a:solidFill>
                <a:latin typeface="Times New Roman" panose="02020603050405020304" pitchFamily="18" charset="0"/>
                <a:cs typeface="Times New Roman" panose="02020603050405020304" pitchFamily="18" charset="0"/>
              </a:rPr>
              <a:t>đậm</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6384981"/>
              </p:ext>
            </p:extLst>
          </p:nvPr>
        </p:nvGraphicFramePr>
        <p:xfrm>
          <a:off x="917238" y="1357800"/>
          <a:ext cx="10909001" cy="579120"/>
        </p:xfrm>
        <a:graphic>
          <a:graphicData uri="http://schemas.openxmlformats.org/drawingml/2006/table">
            <a:tbl>
              <a:tblPr firstRow="1" bandRow="1">
                <a:tableStyleId>{5C22544A-7EE6-4342-B048-85BDC9FD1C3A}</a:tableStyleId>
              </a:tblPr>
              <a:tblGrid>
                <a:gridCol w="4144289">
                  <a:extLst>
                    <a:ext uri="{9D8B030D-6E8A-4147-A177-3AD203B41FA5}">
                      <a16:colId xmlns:a16="http://schemas.microsoft.com/office/drawing/2014/main" val="3770233545"/>
                    </a:ext>
                  </a:extLst>
                </a:gridCol>
                <a:gridCol w="6764712">
                  <a:extLst>
                    <a:ext uri="{9D8B030D-6E8A-4147-A177-3AD203B41FA5}">
                      <a16:colId xmlns:a16="http://schemas.microsoft.com/office/drawing/2014/main" val="641356721"/>
                    </a:ext>
                  </a:extLst>
                </a:gridCol>
              </a:tblGrid>
              <a:tr h="370840">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Kết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hợp</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từ</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C3DBAF">
                        <a:alpha val="50000"/>
                      </a:srgb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dụng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C3DBAF">
                        <a:alpha val="50000"/>
                      </a:srgbClr>
                    </a:solidFill>
                  </a:tcPr>
                </a:tc>
                <a:extLst>
                  <a:ext uri="{0D108BD9-81ED-4DB2-BD59-A6C34878D82A}">
                    <a16:rowId xmlns:a16="http://schemas.microsoft.com/office/drawing/2014/main" val="242139156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1595268"/>
              </p:ext>
            </p:extLst>
          </p:nvPr>
        </p:nvGraphicFramePr>
        <p:xfrm>
          <a:off x="917237" y="1936918"/>
          <a:ext cx="10909002" cy="4380755"/>
        </p:xfrm>
        <a:graphic>
          <a:graphicData uri="http://schemas.openxmlformats.org/drawingml/2006/table">
            <a:tbl>
              <a:tblPr firstRow="1" bandRow="1">
                <a:tableStyleId>{5C22544A-7EE6-4342-B048-85BDC9FD1C3A}</a:tableStyleId>
              </a:tblPr>
              <a:tblGrid>
                <a:gridCol w="4135054">
                  <a:extLst>
                    <a:ext uri="{9D8B030D-6E8A-4147-A177-3AD203B41FA5}">
                      <a16:colId xmlns:a16="http://schemas.microsoft.com/office/drawing/2014/main" val="325524995"/>
                    </a:ext>
                  </a:extLst>
                </a:gridCol>
                <a:gridCol w="6773948">
                  <a:extLst>
                    <a:ext uri="{9D8B030D-6E8A-4147-A177-3AD203B41FA5}">
                      <a16:colId xmlns:a16="http://schemas.microsoft.com/office/drawing/2014/main" val="1998469047"/>
                    </a:ext>
                  </a:extLst>
                </a:gridCol>
              </a:tblGrid>
              <a:tr h="4380755">
                <a:tc>
                  <a:txBody>
                    <a:bodyPr/>
                    <a:lstStyle/>
                    <a:p>
                      <a:endParaRPr lang="en-US" dirty="0">
                        <a:solidFill>
                          <a:srgbClr val="002060"/>
                        </a:solidFill>
                      </a:endParaRPr>
                    </a:p>
                  </a:txBody>
                  <a:tcPr>
                    <a:solidFill>
                      <a:srgbClr val="A0A662">
                        <a:alpha val="50000"/>
                      </a:srgbClr>
                    </a:solidFill>
                  </a:tcPr>
                </a:tc>
                <a:tc>
                  <a:txBody>
                    <a:bodyPr/>
                    <a:lstStyle/>
                    <a:p>
                      <a:endParaRPr lang="en-US" dirty="0"/>
                    </a:p>
                  </a:txBody>
                  <a:tcPr>
                    <a:solidFill>
                      <a:srgbClr val="A0A662">
                        <a:alpha val="50000"/>
                      </a:srgbClr>
                    </a:solidFill>
                  </a:tcPr>
                </a:tc>
                <a:extLst>
                  <a:ext uri="{0D108BD9-81ED-4DB2-BD59-A6C34878D82A}">
                    <a16:rowId xmlns:a16="http://schemas.microsoft.com/office/drawing/2014/main" val="3791321351"/>
                  </a:ext>
                </a:extLst>
              </a:tr>
            </a:tbl>
          </a:graphicData>
        </a:graphic>
      </p:graphicFrame>
      <p:sp>
        <p:nvSpPr>
          <p:cNvPr id="8" name="TextBox 7"/>
          <p:cNvSpPr txBox="1"/>
          <p:nvPr/>
        </p:nvSpPr>
        <p:spPr>
          <a:xfrm>
            <a:off x="988292" y="3514270"/>
            <a:ext cx="4038285" cy="523220"/>
          </a:xfrm>
          <a:prstGeom prst="rect">
            <a:avLst/>
          </a:prstGeom>
          <a:noFill/>
        </p:spPr>
        <p:txBody>
          <a:bodyPr wrap="none" rtlCol="0">
            <a:spAutoFit/>
          </a:bodyPr>
          <a:lstStyle/>
          <a:p>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Nghe</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dập</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dờn</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sóng</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lúa</a:t>
            </a:r>
            <a:endPar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p:cNvSpPr txBox="1"/>
          <p:nvPr/>
        </p:nvSpPr>
        <p:spPr>
          <a:xfrm>
            <a:off x="5097632" y="2113280"/>
            <a:ext cx="6728608" cy="3693319"/>
          </a:xfrm>
          <a:prstGeom prst="rect">
            <a:avLst/>
          </a:prstGeom>
          <a:noFill/>
        </p:spPr>
        <p:txBody>
          <a:bodyPr wrap="square" rtlCol="0">
            <a:spAutoFit/>
          </a:bodyPr>
          <a:lstStyle/>
          <a:p>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600" b="1"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dập</a:t>
            </a:r>
            <a:r>
              <a:rPr lang="en-US" sz="2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dờn</a:t>
            </a:r>
            <a:r>
              <a:rPr lang="en-US" sz="2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tượng</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gợi</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tả</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sự</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chuyển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nhịp</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nhàng</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lúc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lên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lúc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xuống</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lúc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ẩn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lúc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hiên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lúc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gần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lúc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xa</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Cụm</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dập</a:t>
            </a:r>
            <a:r>
              <a:rPr lang="en-US" sz="2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dờn</a:t>
            </a:r>
            <a:r>
              <a:rPr lang="en-US" sz="2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sóng</a:t>
            </a:r>
            <a:r>
              <a:rPr lang="en-US" sz="2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lúa</a:t>
            </a:r>
            <a:r>
              <a:rPr lang="en-US" sz="2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kết</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hợp</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với</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b="1"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nghe</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miều</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tả</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âm</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thanh</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p>
          <a:p>
            <a:pPr marL="457200" indent="-457200">
              <a:buFont typeface="Symbol" panose="05050102010706020507" pitchFamily="18" charset="2"/>
              <a:buChar char="Þ"/>
            </a:pP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Sự</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diễn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đạt</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trở</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nên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độc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đáo</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mới</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lạ</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-&gt;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Người</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không</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chỉ</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dung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được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sự</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chuyển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mà</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còn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cảm</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nhận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được</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âm</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thanh</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sự</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chuyển</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6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ấy</a:t>
            </a:r>
            <a:r>
              <a:rPr lang="en-US" sz="2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12782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76804" t="66677"/>
          <a:stretch/>
        </p:blipFill>
        <p:spPr>
          <a:xfrm rot="16378271">
            <a:off x="4065259" y="-1816297"/>
            <a:ext cx="5011986" cy="9090365"/>
          </a:xfrm>
          <a:prstGeom prst="rect">
            <a:avLst/>
          </a:prstGeom>
        </p:spPr>
      </p:pic>
      <p:sp>
        <p:nvSpPr>
          <p:cNvPr id="7" name="TextBox 48"/>
          <p:cNvSpPr txBox="1"/>
          <p:nvPr/>
        </p:nvSpPr>
        <p:spPr>
          <a:xfrm>
            <a:off x="2460276" y="2386563"/>
            <a:ext cx="6362298" cy="1149097"/>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667" b="1" i="0" u="none" strike="noStrike" kern="1200" cap="none" spc="0" normalizeH="0" baseline="0" noProof="0" dirty="0">
                <a:ln>
                  <a:noFill/>
                </a:ln>
                <a:solidFill>
                  <a:srgbClr val="2F9B7C"/>
                </a:solidFill>
                <a:effectLst>
                  <a:outerShdw blurRad="50800" dist="50800" dir="5400000" algn="ctr" rotWithShape="0">
                    <a:srgbClr val="F29E88"/>
                  </a:outerShdw>
                </a:effectLst>
                <a:uLnTx/>
                <a:uFillTx/>
                <a:latin typeface="#9Slide03 Arima Madurai Black" panose="00000A00000000000000" pitchFamily="2" charset="0"/>
                <a:ea typeface="汉仪娃娃篆简" panose="02010604000101010101" pitchFamily="2" charset="-122"/>
                <a:cs typeface="#9Slide03 Arima Madurai Black" panose="00000A00000000000000" pitchFamily="2" charset="0"/>
                <a:sym typeface="+mn-lt"/>
              </a:rPr>
              <a:t> </a:t>
            </a:r>
            <a:r>
              <a:rPr lang="en-US" altLang="zh-CN" sz="4800" b="1" dirty="0">
                <a:solidFill>
                  <a:srgbClr val="2F9B7C"/>
                </a:solidFill>
                <a:effectLst>
                  <a:outerShdw blurRad="50800" dist="50800" dir="5400000" algn="ctr" rotWithShape="0">
                    <a:srgbClr val="F29E88"/>
                  </a:outerShdw>
                </a:effectLst>
                <a:latin typeface="Times New Roman" panose="02020603050405020304" pitchFamily="18" charset="0"/>
                <a:ea typeface="汉仪娃娃篆简" panose="02010604000101010101" pitchFamily="2" charset="-122"/>
                <a:cs typeface="Times New Roman" panose="02020603050405020304" pitchFamily="18" charset="0"/>
                <a:sym typeface="+mn-lt"/>
              </a:rPr>
              <a:t>VẬN DỤNG</a:t>
            </a:r>
            <a:endParaRPr kumimoji="0" lang="zh-CN" altLang="en-US" sz="4800" b="1" i="0" u="none" strike="noStrike" kern="1200" cap="none" spc="0" normalizeH="0" baseline="0" noProof="0" dirty="0">
              <a:ln>
                <a:noFill/>
              </a:ln>
              <a:solidFill>
                <a:srgbClr val="3FA9F5"/>
              </a:solidFill>
              <a:effectLst>
                <a:outerShdw blurRad="50800" dist="50800" dir="5400000" algn="ctr" rotWithShape="0">
                  <a:srgbClr val="F29E88"/>
                </a:outerShdw>
              </a:effectLst>
              <a:uLnTx/>
              <a:uFillTx/>
              <a:latin typeface="Times New Roman" panose="02020603050405020304" pitchFamily="18" charset="0"/>
              <a:ea typeface="汉仪娃娃篆简" panose="02010604000101010101" pitchFamily="2" charset="-122"/>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zh-CN" sz="2667" b="1" i="0" u="none" strike="noStrike" kern="1200" cap="none" spc="0" normalizeH="0" baseline="0" noProof="0" dirty="0">
              <a:ln>
                <a:noFill/>
              </a:ln>
              <a:solidFill>
                <a:srgbClr val="54534D"/>
              </a:solidFill>
              <a:effectLst/>
              <a:uLnTx/>
              <a:uFillTx/>
              <a:latin typeface="#9Slide03 Arima Madurai Black" panose="00000A00000000000000" pitchFamily="2" charset="0"/>
              <a:ea typeface="华康雅宋体W9" panose="02020909000000000000" pitchFamily="49" charset="-122"/>
              <a:cs typeface="#9Slide03 Arima Madurai Black" panose="00000A00000000000000" pitchFamily="2" charset="0"/>
              <a:sym typeface="+mn-lt"/>
            </a:endParaRPr>
          </a:p>
        </p:txBody>
      </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81" y="4581129"/>
            <a:ext cx="4032448" cy="1992999"/>
          </a:xfrm>
          <a:prstGeom prst="rect">
            <a:avLst/>
          </a:prstGeom>
        </p:spPr>
      </p:pic>
    </p:spTree>
    <p:extLst>
      <p:ext uri="{BB962C8B-B14F-4D97-AF65-F5344CB8AC3E}">
        <p14:creationId xmlns:p14="http://schemas.microsoft.com/office/powerpoint/2010/main" val="1026867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7"/>
                                        </p:tgtEl>
                                        <p:attrNameLst>
                                          <p:attrName>style.visibility</p:attrName>
                                        </p:attrNameLst>
                                      </p:cBhvr>
                                      <p:to>
                                        <p:strVal val="visible"/>
                                      </p:to>
                                    </p:set>
                                    <p:animEffect transition="in" filter="wipe(left)">
                                      <p:cBhvr>
                                        <p:cTn id="20"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73739" y="0"/>
            <a:ext cx="10871199" cy="2124364"/>
          </a:xfrm>
          <a:prstGeom prst="roundRect">
            <a:avLst/>
          </a:prstGeom>
          <a:solidFill>
            <a:srgbClr val="E4D3E6">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7B2478"/>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ngắn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khoảng</a:t>
            </a:r>
            <a:r>
              <a:rPr lang="en-US" sz="3200" b="1" dirty="0">
                <a:solidFill>
                  <a:srgbClr val="002060"/>
                </a:solidFill>
                <a:latin typeface="Times New Roman" panose="02020603050405020304" pitchFamily="18" charset="0"/>
                <a:cs typeface="Times New Roman" panose="02020603050405020304" pitchFamily="18" charset="0"/>
              </a:rPr>
              <a:t> 200 </a:t>
            </a:r>
            <a:r>
              <a:rPr lang="en-US" sz="3200" b="1" dirty="0" err="1">
                <a:solidFill>
                  <a:srgbClr val="002060"/>
                </a:solidFill>
                <a:latin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kỉ</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niệm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nhớ</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mùa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hè</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vừa</a:t>
            </a:r>
            <a:r>
              <a:rPr lang="en-US" sz="3200" b="1" dirty="0">
                <a:solidFill>
                  <a:srgbClr val="002060"/>
                </a:solidFill>
                <a:latin typeface="Times New Roman" panose="02020603050405020304" pitchFamily="18" charset="0"/>
                <a:cs typeface="Times New Roman" panose="02020603050405020304" pitchFamily="18" charset="0"/>
              </a:rPr>
              <a:t> qua.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thanh</a:t>
            </a:r>
            <a:r>
              <a:rPr lang="en-US" sz="3200" b="1" dirty="0">
                <a:solidFill>
                  <a:srgbClr val="002060"/>
                </a:solidFill>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id="{2CCB89DD-FEA7-9558-A6DA-60330239167F}"/>
              </a:ext>
            </a:extLst>
          </p:cNvPr>
          <p:cNvGrpSpPr/>
          <p:nvPr/>
        </p:nvGrpSpPr>
        <p:grpSpPr>
          <a:xfrm>
            <a:off x="-364958" y="3985342"/>
            <a:ext cx="2868013" cy="2775677"/>
            <a:chOff x="-138002" y="497274"/>
            <a:chExt cx="2464532" cy="2383094"/>
          </a:xfrm>
        </p:grpSpPr>
        <p:pic>
          <p:nvPicPr>
            <p:cNvPr id="12" name="图片 30">
              <a:extLst>
                <a:ext uri="{FF2B5EF4-FFF2-40B4-BE49-F238E27FC236}">
                  <a16:creationId xmlns:a16="http://schemas.microsoft.com/office/drawing/2014/main" id="{78D5CC8E-A512-AC81-6A81-87FB1FCE7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 y="497274"/>
              <a:ext cx="2383094" cy="2383094"/>
            </a:xfrm>
            <a:prstGeom prst="rect">
              <a:avLst/>
            </a:prstGeom>
          </p:spPr>
        </p:pic>
        <p:sp>
          <p:nvSpPr>
            <p:cNvPr id="13" name="矩形 32">
              <a:extLst>
                <a:ext uri="{FF2B5EF4-FFF2-40B4-BE49-F238E27FC236}">
                  <a16:creationId xmlns:a16="http://schemas.microsoft.com/office/drawing/2014/main" id="{07E87C69-D2BD-3B4B-2BB4-13889CFF4ED7}"/>
                </a:ext>
              </a:extLst>
            </p:cNvPr>
            <p:cNvSpPr/>
            <p:nvPr/>
          </p:nvSpPr>
          <p:spPr>
            <a:xfrm>
              <a:off x="-138002" y="1489446"/>
              <a:ext cx="2464532" cy="872300"/>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fontScale="40000" lnSpcReduction="20000"/>
            </a:bodyPr>
            <a:lstStyle/>
            <a:p>
              <a:pPr marL="0" lvl="1" algn="ctr" defTabSz="1219170"/>
              <a:endParaRPr lang="en-US" altLang="zh-CN" sz="1867" b="1" dirty="0">
                <a:solidFill>
                  <a:srgbClr val="0070C0"/>
                </a:solidFill>
                <a:latin typeface="#9Slide03 AmpleSoft" panose="02000000000000000000" pitchFamily="2" charset="0"/>
                <a:ea typeface="宋体" panose="02010600030101010101" pitchFamily="2" charset="-122"/>
                <a:cs typeface="Times New Roman" panose="02020603050405020304" pitchFamily="18" charset="0"/>
              </a:endParaRPr>
            </a:p>
            <a:p>
              <a:pPr marL="0" lvl="1" algn="ctr" defTabSz="1219170"/>
              <a:r>
                <a:rPr lang="en-US" altLang="zh-CN" sz="24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90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Vận</a:t>
              </a:r>
              <a:r>
                <a:rPr lang="en-US" altLang="zh-CN" sz="90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p>
            <a:p>
              <a:pPr marL="0" lvl="1" algn="ctr" defTabSz="1219170"/>
              <a:r>
                <a:rPr lang="en-US" altLang="zh-CN" sz="90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dụng</a:t>
              </a:r>
              <a:endParaRPr lang="en-US" altLang="zh-CN" sz="90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 name="Rounded Rectangle 1"/>
          <p:cNvSpPr/>
          <p:nvPr/>
        </p:nvSpPr>
        <p:spPr>
          <a:xfrm>
            <a:off x="3038763" y="2124364"/>
            <a:ext cx="8645237" cy="4498108"/>
          </a:xfrm>
          <a:prstGeom prst="round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886458" y="2836820"/>
            <a:ext cx="7289542" cy="3785652"/>
          </a:xfrm>
          <a:prstGeom prst="rect">
            <a:avLst/>
          </a:prstGeom>
          <a:noFill/>
        </p:spPr>
        <p:txBody>
          <a:bodyPr wrap="square" rtlCol="0">
            <a:spAutoFit/>
          </a:bodyPr>
          <a:lstStyle/>
          <a:p>
            <a:pPr marL="171450" indent="-171450">
              <a:buFontTx/>
              <a:buChar char="-"/>
            </a:pP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Kiểu</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sự</a:t>
            </a:r>
            <a:endPar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a:p>
            <a:pPr marL="171450" indent="-171450">
              <a:buFontTx/>
              <a:buChar char="-"/>
            </a:pP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Nội</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dung: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Kể</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về</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kỉ</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niệm</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đáng</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nhớ</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trong</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kì</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nghỉ</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hè</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vừa</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qua</a:t>
            </a:r>
          </a:p>
          <a:p>
            <a:pPr marL="171450" indent="-171450">
              <a:buFontTx/>
              <a:buChar char="-"/>
            </a:pP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Dung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lượng</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200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chữ</a:t>
            </a:r>
            <a:endPar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a:p>
            <a:pPr marL="171450" indent="-171450">
              <a:buFontTx/>
              <a:buChar char="-"/>
            </a:pP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Yêu</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cầu</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một</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tượng</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thanh</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hoặc</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một</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tượng</a:t>
            </a:r>
            <a:r>
              <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800"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hình</a:t>
            </a:r>
            <a:endParaRPr lang="en-US" sz="38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a:p>
            <a:pPr marL="171450" indent="-171450">
              <a:buFontTx/>
              <a:buChar char="-"/>
            </a:pP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Rounded Rectangle 2"/>
          <p:cNvSpPr/>
          <p:nvPr/>
        </p:nvSpPr>
        <p:spPr>
          <a:xfrm>
            <a:off x="5306290" y="2258919"/>
            <a:ext cx="5077230" cy="697641"/>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dẫn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thực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hiện</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055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fade">
                                      <p:cBhvr>
                                        <p:cTn id="29" dur="1000"/>
                                        <p:tgtEl>
                                          <p:spTgt spid="14">
                                            <p:txEl>
                                              <p:pRg st="1" end="1"/>
                                            </p:txEl>
                                          </p:spTgt>
                                        </p:tgtEl>
                                      </p:cBhvr>
                                    </p:animEffect>
                                    <p:anim calcmode="lin" valueType="num">
                                      <p:cBhvr>
                                        <p:cTn id="3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Effect transition="in" filter="fade">
                                      <p:cBhvr>
                                        <p:cTn id="36" dur="500"/>
                                        <p:tgtEl>
                                          <p:spTgt spid="1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animEffect transition="in" filter="barn(inVertical)">
                                      <p:cBhvr>
                                        <p:cTn id="41"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B6D14FB-35D3-B2A3-DA00-901D1B9B9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022"/>
            <a:ext cx="12192000" cy="6858000"/>
          </a:xfrm>
          <a:prstGeom prst="rect">
            <a:avLst/>
          </a:prstGeom>
        </p:spPr>
      </p:pic>
      <p:sp>
        <p:nvSpPr>
          <p:cNvPr id="9" name="Rounded Rectangle 8"/>
          <p:cNvSpPr/>
          <p:nvPr/>
        </p:nvSpPr>
        <p:spPr>
          <a:xfrm>
            <a:off x="3629890" y="64655"/>
            <a:ext cx="4747492" cy="895927"/>
          </a:xfrm>
          <a:prstGeom prst="roundRect">
            <a:avLst>
              <a:gd name="adj" fmla="val 35859"/>
            </a:avLst>
          </a:prstGeom>
          <a:solidFill>
            <a:srgbClr val="FEE8E3"/>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5D420">
                    <a:lumMod val="50000"/>
                  </a:srgbClr>
                </a:solidFill>
                <a:effectLst/>
                <a:uLnTx/>
                <a:uFillTx/>
                <a:latin typeface="Times New Roman" panose="02020603050405020304" pitchFamily="18" charset="0"/>
                <a:ea typeface="+mn-ea"/>
                <a:cs typeface="Times New Roman" panose="02020603050405020304" pitchFamily="18" charset="0"/>
              </a:rPr>
              <a:t>Đoạn</a:t>
            </a:r>
            <a:r>
              <a:rPr kumimoji="0" lang="en-US" sz="3600" b="1" i="0" u="none" strike="noStrike" kern="0" cap="none" spc="0" normalizeH="0" baseline="0" noProof="0" dirty="0">
                <a:ln>
                  <a:noFill/>
                </a:ln>
                <a:solidFill>
                  <a:srgbClr val="F5D420">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F5D420">
                    <a:lumMod val="50000"/>
                  </a:srgbClr>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0" cap="none" spc="0" normalizeH="0" baseline="0" noProof="0" dirty="0">
                <a:ln>
                  <a:noFill/>
                </a:ln>
                <a:solidFill>
                  <a:srgbClr val="F5D420">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F5D420">
                    <a:lumMod val="50000"/>
                  </a:srgbClr>
                </a:solidFill>
                <a:effectLst/>
                <a:uLnTx/>
                <a:uFillTx/>
                <a:latin typeface="Times New Roman" panose="02020603050405020304" pitchFamily="18" charset="0"/>
                <a:ea typeface="+mn-ea"/>
                <a:cs typeface="Times New Roman" panose="02020603050405020304" pitchFamily="18" charset="0"/>
              </a:rPr>
              <a:t>tham</a:t>
            </a:r>
            <a:r>
              <a:rPr kumimoji="0" lang="en-US" sz="3600" b="1" i="0" u="none" strike="noStrike" kern="0" cap="none" spc="0" normalizeH="0" baseline="0" noProof="0" dirty="0">
                <a:ln>
                  <a:noFill/>
                </a:ln>
                <a:solidFill>
                  <a:srgbClr val="F5D420">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F5D420">
                    <a:lumMod val="50000"/>
                  </a:srgbClr>
                </a:solidFill>
                <a:effectLst/>
                <a:uLnTx/>
                <a:uFillTx/>
                <a:latin typeface="Times New Roman" panose="02020603050405020304" pitchFamily="18" charset="0"/>
                <a:ea typeface="+mn-ea"/>
                <a:cs typeface="Times New Roman" panose="02020603050405020304" pitchFamily="18" charset="0"/>
              </a:rPr>
              <a:t>khảo</a:t>
            </a:r>
            <a:endParaRPr kumimoji="0" lang="en-US" sz="3600" b="1" i="0" u="none" strike="noStrike" kern="0" cap="none" spc="0" normalizeH="0" baseline="0" noProof="0" dirty="0">
              <a:ln>
                <a:noFill/>
              </a:ln>
              <a:solidFill>
                <a:srgbClr val="F5D420">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212435" y="1034473"/>
            <a:ext cx="11804073" cy="5202963"/>
          </a:xfrm>
          <a:prstGeom prst="rect">
            <a:avLst/>
          </a:prstGeom>
          <a:solidFill>
            <a:schemeClr val="bg1"/>
          </a:solidFill>
        </p:spPr>
        <p:txBody>
          <a:bodyPr wrap="square">
            <a:spAutoFit/>
          </a:bodyPr>
          <a:lstStyle/>
          <a:p>
            <a:pPr>
              <a:lnSpc>
                <a:spcPct val="107000"/>
              </a:lnSpc>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n w="0"/>
                <a:effectLst>
                  <a:outerShdw blurRad="38100" dist="19050" dir="2700000" algn="tl" rotWithShape="0">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Kì nghỉ hè vừa qua, em được về quê thăm ông bà ngoại. Quê </a:t>
            </a:r>
            <a:r>
              <a:rPr lang="en-US" sz="2400" dirty="0" err="1">
                <a:ln w="0"/>
                <a:effectLst>
                  <a:outerShdw blurRad="38100" dist="19050" dir="2700000" algn="tl" rotWithShape="0">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2400" dirty="0">
                <a:ln w="0"/>
                <a:effectLst>
                  <a:outerShdw blurRad="38100" dist="19050" dir="2700000" algn="tl" rotWithShape="0">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ln w="0"/>
                <a:effectLst>
                  <a:outerShdw blurRad="38100" dist="19050" dir="2700000" algn="tl" rotWithShape="0">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em ở Hà Nam, vùng quê có rất nhiều cảnh đẹp. Những cánh đồng bát ngát trải dài đến tận chân đê. Nhưng lúc em về thì những cánh đồng vừa mới thu hoạch xong chỉ còn trơ lại những gốc rạ. Vào buổi chiều, từng đàn chim lại rủ nhau sà xuống để kiếm tìm những hạt thóc còn rơi vãi trên cánh đồng hay những con sâu còn đang ẩn nấp trong những gốc rạ. Vừa kiếm mồi chúng vừa trò chuyện với nhau qua những tiếng kêu tục tục, tích tích, … Gần nhà ông bà còn có một dòng sông trong xanh với những hàng tre nghiêng mình soi bóng. Trên dòng sông, những khóm hoa lục bình lững lờ trôi theo dòng nước thật yên bình biết bao. Vui nhất, vào những buổi chiều, em cùng ba người em của mình lại được ra sông tắm cùng các bạn trong xóm. Các bạn nhỏ ở quê bơi rất giỏi còn anh em chúng em vì chưa quen nên phải mặc áo phao thì mới được tắm cùng các bạn. Những ngày hè được chơi ở quê thật vui, thật th</a:t>
            </a:r>
            <a:r>
              <a:rPr lang="en-US" sz="2400" dirty="0" err="1">
                <a:ln w="0"/>
                <a:effectLst>
                  <a:outerShdw blurRad="38100" dist="19050" dir="2700000" algn="tl" rotWithShape="0">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oải</a:t>
            </a:r>
            <a:r>
              <a:rPr lang="vi-VN" sz="2400" dirty="0">
                <a:ln w="0"/>
                <a:effectLst>
                  <a:outerShdw blurRad="38100" dist="19050" dir="2700000" algn="tl" rotWithShape="0">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 mái. Nhưng thật tiếc mỗi năm em chỉ được về quê một lần để thăm ông bà. Em mong ông bà sẽ mãi mạnh kh</a:t>
            </a:r>
            <a:r>
              <a:rPr lang="en-US" sz="2400" dirty="0" err="1">
                <a:ln w="0"/>
                <a:effectLst>
                  <a:outerShdw blurRad="38100" dist="19050" dir="2700000" algn="tl" rotWithShape="0">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ỏe</a:t>
            </a:r>
            <a:r>
              <a:rPr lang="vi-VN" sz="2400" dirty="0">
                <a:ln w="0"/>
                <a:effectLst>
                  <a:outerShdw blurRad="38100" dist="19050" dir="2700000" algn="tl" rotWithShape="0">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 để mỗi năm anh em chúng em lại được về quê thăm ông bà, được vui chơi, được hòa mình vào với thiên nhiên quê nhà.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5344160" y="1849120"/>
            <a:ext cx="877455"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523673" y="3403599"/>
            <a:ext cx="877455"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4539672" y="3403599"/>
            <a:ext cx="1020619"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 name="Straight Connector 1">
            <a:extLst>
              <a:ext uri="{FF2B5EF4-FFF2-40B4-BE49-F238E27FC236}">
                <a16:creationId xmlns:a16="http://schemas.microsoft.com/office/drawing/2014/main" id="{40E040EB-AA79-0A90-AFBE-83CBB6B9268E}"/>
              </a:ext>
            </a:extLst>
          </p:cNvPr>
          <p:cNvCxnSpPr>
            <a:cxnSpLocks/>
          </p:cNvCxnSpPr>
          <p:nvPr/>
        </p:nvCxnSpPr>
        <p:spPr>
          <a:xfrm>
            <a:off x="304800" y="4197002"/>
            <a:ext cx="858982" cy="0"/>
          </a:xfrm>
          <a:prstGeom prst="line">
            <a:avLst/>
          </a:prstGeom>
          <a:ln/>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923750211"/>
      </p:ext>
    </p:extLst>
  </p:cSld>
  <p:clrMapOvr>
    <a:masterClrMapping/>
  </p:clrMapOvr>
  <p:transition spd="slow" advTm="1989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A0F3DF80-322A-8585-7069-EEEA9753E60F}"/>
              </a:ext>
            </a:extLst>
          </p:cNvPr>
          <p:cNvSpPr txBox="1"/>
          <p:nvPr/>
        </p:nvSpPr>
        <p:spPr>
          <a:xfrm>
            <a:off x="643451" y="151465"/>
            <a:ext cx="10537901" cy="2344114"/>
          </a:xfrm>
          <a:prstGeom prst="rect">
            <a:avLst/>
          </a:prstGeom>
          <a:noFill/>
        </p:spPr>
        <p:txBody>
          <a:bodyPr wrap="square" lIns="0" tIns="0" rIns="0" bIns="0">
            <a:noAutofit/>
          </a:bodyPr>
          <a:lstStyle/>
          <a:p>
            <a:pPr algn="ctr" defTabSz="1219170"/>
            <a:r>
              <a:rPr lang="en-US" altLang="zh-CN" sz="6400" b="1" dirty="0" err="1">
                <a:solidFill>
                  <a:srgbClr val="2F9B7C"/>
                </a:solidFill>
                <a:effectLst>
                  <a:outerShdw blurRad="50800" dist="50800" dir="5400000" algn="ctr" rotWithShape="0">
                    <a:srgbClr val="F29E88"/>
                  </a:outerShdw>
                </a:effectLst>
                <a:latin typeface="Times New Roman" panose="02020603050405020304" pitchFamily="18" charset="0"/>
                <a:ea typeface="汉仪娃娃篆简" panose="02010604000101010101" pitchFamily="2" charset="-122"/>
                <a:cs typeface="Times New Roman" panose="02020603050405020304" pitchFamily="18" charset="0"/>
              </a:rPr>
              <a:t>Bài</a:t>
            </a:r>
            <a:r>
              <a:rPr lang="en-US" altLang="zh-CN" sz="6400" b="1" dirty="0">
                <a:solidFill>
                  <a:srgbClr val="2F9B7C"/>
                </a:solidFill>
                <a:effectLst>
                  <a:outerShdw blurRad="50800" dist="50800" dir="5400000" algn="ctr" rotWithShape="0">
                    <a:srgbClr val="F29E88"/>
                  </a:outerShdw>
                </a:effectLst>
                <a:latin typeface="Times New Roman" panose="02020603050405020304" pitchFamily="18" charset="0"/>
                <a:ea typeface="汉仪娃娃篆简" panose="02010604000101010101" pitchFamily="2" charset="-122"/>
                <a:cs typeface="Times New Roman" panose="02020603050405020304" pitchFamily="18" charset="0"/>
              </a:rPr>
              <a:t> 1</a:t>
            </a:r>
            <a:endParaRPr lang="zh-CN" altLang="en-US" sz="6400" b="1" dirty="0">
              <a:solidFill>
                <a:srgbClr val="3FA9F5"/>
              </a:solidFill>
              <a:effectLst>
                <a:outerShdw blurRad="50800" dist="50800" dir="5400000" algn="ctr" rotWithShape="0">
                  <a:srgbClr val="F29E88"/>
                </a:outerShdw>
              </a:effectLst>
              <a:latin typeface="Times New Roman" panose="02020603050405020304" pitchFamily="18" charset="0"/>
              <a:ea typeface="汉仪娃娃篆简" panose="02010604000101010101" pitchFamily="2" charset="-122"/>
              <a:cs typeface="Times New Roman" panose="02020603050405020304" pitchFamily="18" charset="0"/>
            </a:endParaRPr>
          </a:p>
        </p:txBody>
      </p:sp>
      <p:sp>
        <p:nvSpPr>
          <p:cNvPr id="7" name="TextBox 7">
            <a:extLst>
              <a:ext uri="{FF2B5EF4-FFF2-40B4-BE49-F238E27FC236}">
                <a16:creationId xmlns:a16="http://schemas.microsoft.com/office/drawing/2014/main" id="{E21F40A0-9239-9E79-95BB-D54B604D5EB7}"/>
              </a:ext>
            </a:extLst>
          </p:cNvPr>
          <p:cNvSpPr txBox="1"/>
          <p:nvPr/>
        </p:nvSpPr>
        <p:spPr>
          <a:xfrm>
            <a:off x="1431635" y="1147781"/>
            <a:ext cx="10206181" cy="1682119"/>
          </a:xfrm>
          <a:prstGeom prst="rect">
            <a:avLst/>
          </a:prstGeom>
          <a:noFill/>
        </p:spPr>
        <p:txBody>
          <a:bodyPr wrap="square" lIns="0" tIns="0" rIns="0" bIns="0">
            <a:noAutofit/>
          </a:bodyPr>
          <a:lstStyle/>
          <a:p>
            <a:pPr algn="ctr" defTabSz="1219170"/>
            <a:r>
              <a:rPr lang="en-US" altLang="zh-CN" sz="5600" b="1" dirty="0">
                <a:solidFill>
                  <a:srgbClr val="2F9B7C"/>
                </a:solidFill>
                <a:effectLst>
                  <a:outerShdw blurRad="50800" dist="50800" dir="5400000" algn="ctr" rotWithShape="0">
                    <a:srgbClr val="F29E88"/>
                  </a:outerShdw>
                </a:effectLst>
                <a:latin typeface="Times New Roman" panose="02020603050405020304" pitchFamily="18" charset="0"/>
                <a:ea typeface="汉仪娃娃篆简" panose="02010604000101010101" pitchFamily="2" charset="-122"/>
                <a:cs typeface="Times New Roman" panose="02020603050405020304" pitchFamily="18" charset="0"/>
              </a:rPr>
              <a:t>THỰC HÀNH TIẾNG VIỆT</a:t>
            </a:r>
            <a:endParaRPr lang="zh-CN" altLang="en-US" sz="5600" b="1" dirty="0">
              <a:solidFill>
                <a:srgbClr val="3FA9F5"/>
              </a:solidFill>
              <a:effectLst>
                <a:outerShdw blurRad="50800" dist="50800" dir="5400000" algn="ctr" rotWithShape="0">
                  <a:srgbClr val="F29E88"/>
                </a:outerShdw>
              </a:effectLst>
              <a:latin typeface="Times New Roman" panose="02020603050405020304" pitchFamily="18" charset="0"/>
              <a:ea typeface="汉仪娃娃篆简" panose="02010604000101010101" pitchFamily="2" charset="-122"/>
              <a:cs typeface="Times New Roman" panose="02020603050405020304" pitchFamily="18" charset="0"/>
            </a:endParaRPr>
          </a:p>
        </p:txBody>
      </p:sp>
      <p:sp>
        <p:nvSpPr>
          <p:cNvPr id="2" name="TextBox 1"/>
          <p:cNvSpPr txBox="1"/>
          <p:nvPr/>
        </p:nvSpPr>
        <p:spPr>
          <a:xfrm>
            <a:off x="2233978" y="2317501"/>
            <a:ext cx="8642725" cy="1938992"/>
          </a:xfrm>
          <a:prstGeom prst="rect">
            <a:avLst/>
          </a:prstGeom>
          <a:noFill/>
        </p:spPr>
        <p:txBody>
          <a:bodyPr wrap="square" rtlCol="0">
            <a:spAutoFit/>
          </a:bodyPr>
          <a:lstStyle/>
          <a:p>
            <a:pPr algn="ctr"/>
            <a:r>
              <a:rPr lang="en-US" sz="60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TỪ TƯỢNG HÌNH,</a:t>
            </a:r>
          </a:p>
          <a:p>
            <a:pPr algn="ctr"/>
            <a:r>
              <a:rPr lang="en-US" sz="6000" b="1" dirty="0">
                <a:solidFill>
                  <a:srgbClr val="7B2478"/>
                </a:solidFill>
                <a:latin typeface="Times New Roman" panose="02020603050405020304" pitchFamily="18" charset="0"/>
                <a:ea typeface="微软雅黑" panose="020B0503020204020204" pitchFamily="34" charset="-122"/>
                <a:cs typeface="Times New Roman" panose="02020603050405020304" pitchFamily="18" charset="0"/>
              </a:rPr>
              <a:t> TỪ TƯỢNG THANH</a:t>
            </a:r>
          </a:p>
        </p:txBody>
      </p:sp>
    </p:spTree>
    <p:extLst>
      <p:ext uri="{BB962C8B-B14F-4D97-AF65-F5344CB8AC3E}">
        <p14:creationId xmlns:p14="http://schemas.microsoft.com/office/powerpoint/2010/main" val="23093197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716BF33-4205-DA6F-18CD-18CE18AD4359}"/>
              </a:ext>
            </a:extLst>
          </p:cNvPr>
          <p:cNvGraphicFramePr>
            <a:graphicFrameLocks noGrp="1"/>
          </p:cNvGraphicFramePr>
          <p:nvPr>
            <p:extLst>
              <p:ext uri="{D42A27DB-BD31-4B8C-83A1-F6EECF244321}">
                <p14:modId xmlns:p14="http://schemas.microsoft.com/office/powerpoint/2010/main" val="3129273299"/>
              </p:ext>
            </p:extLst>
          </p:nvPr>
        </p:nvGraphicFramePr>
        <p:xfrm>
          <a:off x="2750232" y="1147672"/>
          <a:ext cx="9003318" cy="5669610"/>
        </p:xfrm>
        <a:graphic>
          <a:graphicData uri="http://schemas.openxmlformats.org/drawingml/2006/table">
            <a:tbl>
              <a:tblPr firstRow="1" bandRow="1">
                <a:effectLst/>
                <a:tableStyleId>{5C22544A-7EE6-4342-B048-85BDC9FD1C3A}</a:tableStyleId>
              </a:tblPr>
              <a:tblGrid>
                <a:gridCol w="2830401">
                  <a:extLst>
                    <a:ext uri="{9D8B030D-6E8A-4147-A177-3AD203B41FA5}">
                      <a16:colId xmlns:a16="http://schemas.microsoft.com/office/drawing/2014/main" val="227142503"/>
                    </a:ext>
                  </a:extLst>
                </a:gridCol>
                <a:gridCol w="5849367">
                  <a:extLst>
                    <a:ext uri="{9D8B030D-6E8A-4147-A177-3AD203B41FA5}">
                      <a16:colId xmlns:a16="http://schemas.microsoft.com/office/drawing/2014/main" val="4035421750"/>
                    </a:ext>
                  </a:extLst>
                </a:gridCol>
                <a:gridCol w="323550">
                  <a:extLst>
                    <a:ext uri="{9D8B030D-6E8A-4147-A177-3AD203B41FA5}">
                      <a16:colId xmlns:a16="http://schemas.microsoft.com/office/drawing/2014/main" val="1982108867"/>
                    </a:ext>
                  </a:extLst>
                </a:gridCol>
              </a:tblGrid>
              <a:tr h="442197">
                <a:tc gridSpan="3">
                  <a:txBody>
                    <a:bodyPr/>
                    <a:lstStyle/>
                    <a:p>
                      <a:pPr algn="ctr"/>
                      <a:r>
                        <a:rPr lang="en-US" sz="3200" dirty="0" err="1">
                          <a:solidFill>
                            <a:srgbClr val="FF0000"/>
                          </a:solidFill>
                          <a:latin typeface="Times New Roman" panose="02020603050405020304" pitchFamily="18" charset="0"/>
                          <a:cs typeface="Times New Roman" panose="02020603050405020304" pitchFamily="18" charset="0"/>
                        </a:rPr>
                        <a:t>Phiếu</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học</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tập</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số</a:t>
                      </a:r>
                      <a:r>
                        <a:rPr lang="en-US" sz="3200" baseline="0" dirty="0">
                          <a:solidFill>
                            <a:srgbClr val="FF0000"/>
                          </a:solidFill>
                          <a:latin typeface="Times New Roman" panose="02020603050405020304" pitchFamily="18" charset="0"/>
                          <a:cs typeface="Times New Roman" panose="02020603050405020304" pitchFamily="18" charset="0"/>
                        </a:rPr>
                        <a:t> 1:</a:t>
                      </a:r>
                      <a:r>
                        <a:rPr lang="vi-VN"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Liệt</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kê</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năm</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từ</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tượng</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hình</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năm</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từ</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tượng</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thanh</a:t>
                      </a:r>
                      <a:endParaRPr lang="en-US" sz="3200" dirty="0">
                        <a:solidFill>
                          <a:srgbClr val="FF000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hMerge="1">
                  <a:txBody>
                    <a:bodyPr/>
                    <a:lstStyle/>
                    <a:p>
                      <a:endParaRPr lang="en-US" dirty="0">
                        <a:solidFill>
                          <a:srgbClr val="002060"/>
                        </a:solidFill>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solidFill>
                  </a:tcPr>
                </a:tc>
                <a:tc hMerge="1">
                  <a:txBody>
                    <a:bodyPr/>
                    <a:lstStyle/>
                    <a:p>
                      <a:endParaRPr lang="en-US" dirty="0">
                        <a:solidFill>
                          <a:srgbClr val="002060"/>
                        </a:solidFill>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38808861"/>
                  </a:ext>
                </a:extLst>
              </a:tr>
              <a:tr h="4421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002060"/>
                          </a:solidFill>
                          <a:latin typeface="Times New Roman" panose="02020603050405020304" pitchFamily="18" charset="0"/>
                          <a:cs typeface="Times New Roman" panose="02020603050405020304" pitchFamily="18" charset="0"/>
                        </a:rPr>
                        <a:t>Khái</a:t>
                      </a:r>
                      <a:r>
                        <a:rPr lang="en-US" sz="2800" b="1" i="1" baseline="0" dirty="0">
                          <a:solidFill>
                            <a:srgbClr val="002060"/>
                          </a:solidFill>
                          <a:latin typeface="Times New Roman" panose="02020603050405020304" pitchFamily="18" charset="0"/>
                          <a:cs typeface="Times New Roman" panose="02020603050405020304" pitchFamily="18" charset="0"/>
                        </a:rPr>
                        <a:t> </a:t>
                      </a:r>
                      <a:r>
                        <a:rPr lang="en-US" sz="2800" b="1" i="1" baseline="0" dirty="0" err="1">
                          <a:solidFill>
                            <a:srgbClr val="002060"/>
                          </a:solidFill>
                          <a:latin typeface="Times New Roman" panose="02020603050405020304" pitchFamily="18" charset="0"/>
                          <a:cs typeface="Times New Roman" panose="02020603050405020304" pitchFamily="18" charset="0"/>
                        </a:rPr>
                        <a:t>niệm</a:t>
                      </a:r>
                      <a:endParaRPr lang="en-US" sz="2800" b="1" i="1"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ctr"/>
                      <a:r>
                        <a:rPr lang="en-US" sz="2800" b="1" i="1" dirty="0" err="1">
                          <a:solidFill>
                            <a:srgbClr val="002060"/>
                          </a:solidFill>
                          <a:latin typeface="Times New Roman" panose="02020603050405020304" pitchFamily="18" charset="0"/>
                          <a:cs typeface="Times New Roman" panose="02020603050405020304" pitchFamily="18" charset="0"/>
                        </a:rPr>
                        <a:t>Ví</a:t>
                      </a:r>
                      <a:r>
                        <a:rPr lang="en-US" sz="2800" b="1" i="1" baseline="0" dirty="0">
                          <a:solidFill>
                            <a:srgbClr val="002060"/>
                          </a:solidFill>
                          <a:latin typeface="Times New Roman" panose="02020603050405020304" pitchFamily="18" charset="0"/>
                          <a:cs typeface="Times New Roman" panose="02020603050405020304" pitchFamily="18" charset="0"/>
                        </a:rPr>
                        <a:t> </a:t>
                      </a:r>
                      <a:r>
                        <a:rPr lang="en-US" sz="2800" b="1" i="1" baseline="0" dirty="0" err="1">
                          <a:solidFill>
                            <a:srgbClr val="002060"/>
                          </a:solidFill>
                          <a:latin typeface="Times New Roman" panose="02020603050405020304" pitchFamily="18" charset="0"/>
                          <a:cs typeface="Times New Roman" panose="02020603050405020304" pitchFamily="18" charset="0"/>
                        </a:rPr>
                        <a:t>dụ</a:t>
                      </a:r>
                      <a:endParaRPr lang="en-US" sz="2800" b="1" i="1"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ctr"/>
                      <a:endParaRPr lang="en-US" sz="2800" b="1"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extLst>
                  <a:ext uri="{0D108BD9-81ED-4DB2-BD59-A6C34878D82A}">
                    <a16:rowId xmlns:a16="http://schemas.microsoft.com/office/drawing/2014/main" val="1798655566"/>
                  </a:ext>
                </a:extLst>
              </a:tr>
              <a:tr h="1859610">
                <a:tc>
                  <a:txBody>
                    <a:bodyPr/>
                    <a:lstStyle/>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tượng</a:t>
                      </a:r>
                      <a:r>
                        <a:rPr lang="en-US" sz="2800" b="1" baseline="0" dirty="0">
                          <a:solidFill>
                            <a:srgbClr val="002060"/>
                          </a:solidFill>
                          <a:latin typeface="Times New Roman" panose="02020603050405020304" pitchFamily="18" charset="0"/>
                          <a:cs typeface="Times New Roman" panose="02020603050405020304" pitchFamily="18" charset="0"/>
                        </a:rPr>
                        <a:t> </a:t>
                      </a:r>
                      <a:r>
                        <a:rPr lang="en-US" sz="2800" b="1" baseline="0" dirty="0" err="1">
                          <a:solidFill>
                            <a:srgbClr val="002060"/>
                          </a:solidFill>
                          <a:latin typeface="Times New Roman" panose="02020603050405020304" pitchFamily="18" charset="0"/>
                          <a:cs typeface="Times New Roman" panose="02020603050405020304" pitchFamily="18" charset="0"/>
                        </a:rPr>
                        <a:t>hình</a:t>
                      </a:r>
                      <a:endParaRPr lang="en-US" sz="2800" b="1"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ctr"/>
                      <a:endParaRPr lang="en-US" sz="2800"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rowSpan="2">
                  <a:txBody>
                    <a:bodyPr/>
                    <a:lstStyle/>
                    <a:p>
                      <a:pPr algn="ctr"/>
                      <a:endParaRPr lang="en-US" sz="2800"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extLst>
                  <a:ext uri="{0D108BD9-81ED-4DB2-BD59-A6C34878D82A}">
                    <a16:rowId xmlns:a16="http://schemas.microsoft.com/office/drawing/2014/main" val="3528968125"/>
                  </a:ext>
                </a:extLst>
              </a:tr>
              <a:tr h="1516138">
                <a:tc>
                  <a:txBody>
                    <a:bodyPr/>
                    <a:lstStyle/>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tượng</a:t>
                      </a:r>
                      <a:r>
                        <a:rPr lang="en-US" sz="2800" b="1" baseline="0" dirty="0">
                          <a:solidFill>
                            <a:srgbClr val="002060"/>
                          </a:solidFill>
                          <a:latin typeface="Times New Roman" panose="02020603050405020304" pitchFamily="18" charset="0"/>
                          <a:cs typeface="Times New Roman" panose="02020603050405020304" pitchFamily="18" charset="0"/>
                        </a:rPr>
                        <a:t> </a:t>
                      </a:r>
                      <a:r>
                        <a:rPr lang="en-US" sz="2800" b="1" baseline="0" dirty="0" err="1">
                          <a:solidFill>
                            <a:srgbClr val="002060"/>
                          </a:solidFill>
                          <a:latin typeface="Times New Roman" panose="02020603050405020304" pitchFamily="18" charset="0"/>
                          <a:cs typeface="Times New Roman" panose="02020603050405020304" pitchFamily="18" charset="0"/>
                        </a:rPr>
                        <a:t>thanh</a:t>
                      </a:r>
                      <a:endParaRPr lang="en-US" sz="2800" b="1"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endParaRPr lang="en-US" sz="2800"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vMerge="1">
                  <a:txBody>
                    <a:bodyPr/>
                    <a:lstStyle/>
                    <a:p>
                      <a:pPr algn="ctr"/>
                      <a:endParaRPr lang="en-US"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385120148"/>
                  </a:ext>
                </a:extLst>
              </a:tr>
            </a:tbl>
          </a:graphicData>
        </a:graphic>
      </p:graphicFrame>
      <p:grpSp>
        <p:nvGrpSpPr>
          <p:cNvPr id="3" name="Group 2">
            <a:extLst>
              <a:ext uri="{FF2B5EF4-FFF2-40B4-BE49-F238E27FC236}">
                <a16:creationId xmlns:a16="http://schemas.microsoft.com/office/drawing/2014/main" id="{2CCB89DD-FEA7-9558-A6DA-60330239167F}"/>
              </a:ext>
            </a:extLst>
          </p:cNvPr>
          <p:cNvGrpSpPr/>
          <p:nvPr/>
        </p:nvGrpSpPr>
        <p:grpSpPr>
          <a:xfrm>
            <a:off x="-193315" y="3738637"/>
            <a:ext cx="2948783" cy="2925400"/>
            <a:chOff x="5716" y="393202"/>
            <a:chExt cx="2203667" cy="2167568"/>
          </a:xfrm>
        </p:grpSpPr>
        <p:pic>
          <p:nvPicPr>
            <p:cNvPr id="4" name="图片 30">
              <a:extLst>
                <a:ext uri="{FF2B5EF4-FFF2-40B4-BE49-F238E27FC236}">
                  <a16:creationId xmlns:a16="http://schemas.microsoft.com/office/drawing/2014/main" id="{78D5CC8E-A512-AC81-6A81-87FB1FCE7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5" y="393202"/>
              <a:ext cx="2167568" cy="2167568"/>
            </a:xfrm>
            <a:prstGeom prst="rect">
              <a:avLst/>
            </a:prstGeom>
          </p:spPr>
        </p:pic>
        <p:sp>
          <p:nvSpPr>
            <p:cNvPr id="5" name="矩形 32">
              <a:extLst>
                <a:ext uri="{FF2B5EF4-FFF2-40B4-BE49-F238E27FC236}">
                  <a16:creationId xmlns:a16="http://schemas.microsoft.com/office/drawing/2014/main" id="{07E87C69-D2BD-3B4B-2BB4-13889CFF4ED7}"/>
                </a:ext>
              </a:extLst>
            </p:cNvPr>
            <p:cNvSpPr/>
            <p:nvPr/>
          </p:nvSpPr>
          <p:spPr>
            <a:xfrm>
              <a:off x="5716" y="1322942"/>
              <a:ext cx="2163655" cy="77012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fontScale="47500" lnSpcReduction="20000"/>
            </a:bodyPr>
            <a:lstStyle/>
            <a:p>
              <a:pPr marL="0" lvl="1" algn="ctr" defTabSz="1219170"/>
              <a:endParaRPr lang="en-US" altLang="zh-CN" sz="1867" b="1" dirty="0">
                <a:solidFill>
                  <a:srgbClr val="0070C0"/>
                </a:solidFill>
                <a:latin typeface="#9Slide03 AmpleSoft" panose="02000000000000000000" pitchFamily="2" charset="0"/>
                <a:ea typeface="宋体" panose="02010600030101010101" pitchFamily="2" charset="-122"/>
                <a:cs typeface="Times New Roman" panose="02020603050405020304" pitchFamily="18" charset="0"/>
              </a:endParaRPr>
            </a:p>
            <a:p>
              <a:pPr marL="0" lvl="1" algn="ctr" defTabSz="1219170"/>
              <a:r>
                <a:rPr lang="en-US" altLang="zh-CN" sz="24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Tri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thức</a:t>
              </a:r>
              <a:endPar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a:p>
              <a:pPr marL="0" lvl="1" algn="ctr" defTabSz="1219170"/>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tiếng</a:t>
              </a:r>
              <a:r>
                <a:rPr lang="en-US"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7600" b="1" dirty="0" err="1">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Việt</a:t>
              </a:r>
              <a:endParaRPr lang="zh-CN" altLang="en-US"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6" name="TextBox 48">
            <a:extLst>
              <a:ext uri="{FF2B5EF4-FFF2-40B4-BE49-F238E27FC236}">
                <a16:creationId xmlns:a16="http://schemas.microsoft.com/office/drawing/2014/main" id="{FFC84C29-9829-FA38-22DF-6B0A9683FF21}"/>
              </a:ext>
            </a:extLst>
          </p:cNvPr>
          <p:cNvSpPr txBox="1"/>
          <p:nvPr/>
        </p:nvSpPr>
        <p:spPr>
          <a:xfrm>
            <a:off x="180974" y="155863"/>
            <a:ext cx="8506691" cy="1087542"/>
          </a:xfrm>
          <a:prstGeom prst="rect">
            <a:avLst/>
          </a:prstGeom>
          <a:noFill/>
        </p:spPr>
        <p:txBody>
          <a:bodyPr wrap="square" lIns="0" tIns="0" rIns="0" bIns="0" rtlCol="0">
            <a:spAutoFit/>
          </a:bodyPr>
          <a:lstStyle/>
          <a:p>
            <a:pPr defTabSz="1219170"/>
            <a:r>
              <a:rPr lang="en-US" altLang="zh-CN" sz="2667" b="1" dirty="0">
                <a:solidFill>
                  <a:srgbClr val="2F9B7C"/>
                </a:solidFill>
                <a:effectLst>
                  <a:outerShdw blurRad="50800" dist="50800" dir="5400000" algn="ctr" rotWithShape="0">
                    <a:srgbClr val="F29E88"/>
                  </a:outerShdw>
                </a:effectLst>
                <a:latin typeface="#9Slide03 Arima Madurai Black" panose="00000A00000000000000" pitchFamily="2" charset="0"/>
                <a:ea typeface="汉仪娃娃篆简" panose="02010604000101010101" pitchFamily="2" charset="-122"/>
                <a:cs typeface="#9Slide03 Arima Madurai Black" panose="00000A00000000000000" pitchFamily="2" charset="0"/>
                <a:sym typeface="+mn-lt"/>
              </a:rPr>
              <a:t> </a:t>
            </a:r>
            <a:r>
              <a:rPr lang="en-US" altLang="zh-CN" sz="4400" b="1" dirty="0">
                <a:solidFill>
                  <a:srgbClr val="2F9B7C"/>
                </a:solidFill>
                <a:effectLst>
                  <a:outerShdw blurRad="50800" dist="50800" dir="5400000" algn="ctr" rotWithShape="0">
                    <a:srgbClr val="F29E88"/>
                  </a:outerShdw>
                </a:effectLst>
                <a:latin typeface="Times New Roman" panose="02020603050405020304" pitchFamily="18" charset="0"/>
                <a:ea typeface="汉仪娃娃篆简" panose="02010604000101010101" pitchFamily="2" charset="-122"/>
                <a:cs typeface="Times New Roman" panose="02020603050405020304" pitchFamily="18" charset="0"/>
                <a:sym typeface="+mn-lt"/>
              </a:rPr>
              <a:t>TRI THỨC TIẾNG VIỆT</a:t>
            </a:r>
            <a:endParaRPr lang="zh-CN" altLang="en-US" sz="4400" b="1" dirty="0">
              <a:solidFill>
                <a:srgbClr val="3FA9F5"/>
              </a:solidFill>
              <a:effectLst>
                <a:outerShdw blurRad="50800" dist="50800" dir="5400000" algn="ctr" rotWithShape="0">
                  <a:srgbClr val="F29E88"/>
                </a:outerShdw>
              </a:effectLst>
              <a:latin typeface="Times New Roman" panose="02020603050405020304" pitchFamily="18" charset="0"/>
              <a:ea typeface="汉仪娃娃篆简" panose="02010604000101010101" pitchFamily="2" charset="-122"/>
              <a:cs typeface="Times New Roman" panose="02020603050405020304" pitchFamily="18" charset="0"/>
            </a:endParaRPr>
          </a:p>
          <a:p>
            <a:pPr defTabSz="1219170"/>
            <a:endParaRPr lang="en-US" altLang="zh-CN" sz="2667" b="1" dirty="0">
              <a:solidFill>
                <a:srgbClr val="54534D"/>
              </a:solidFill>
              <a:latin typeface="#9Slide03 Arima Madurai Black" panose="00000A00000000000000" pitchFamily="2" charset="0"/>
              <a:ea typeface="华康雅宋体W9" panose="02020909000000000000" pitchFamily="49" charset="-122"/>
              <a:cs typeface="#9Slide03 Arima Madurai Black" panose="00000A00000000000000" pitchFamily="2" charset="0"/>
              <a:sym typeface="+mn-lt"/>
            </a:endParaRPr>
          </a:p>
        </p:txBody>
      </p:sp>
    </p:spTree>
    <p:extLst>
      <p:ext uri="{BB962C8B-B14F-4D97-AF65-F5344CB8AC3E}">
        <p14:creationId xmlns:p14="http://schemas.microsoft.com/office/powerpoint/2010/main" val="1236309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6"/>
                                        </p:tgtEl>
                                        <p:attrNameLst>
                                          <p:attrName>style.visibility</p:attrName>
                                        </p:attrNameLst>
                                      </p:cBhvr>
                                      <p:to>
                                        <p:strVal val="visible"/>
                                      </p:to>
                                    </p:set>
                                    <p:animEffect transition="in" filter="wipe(left)">
                                      <p:cBhvr>
                                        <p:cTn id="16"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716BF33-4205-DA6F-18CD-18CE18AD4359}"/>
              </a:ext>
            </a:extLst>
          </p:cNvPr>
          <p:cNvGraphicFramePr>
            <a:graphicFrameLocks noGrp="1"/>
          </p:cNvGraphicFramePr>
          <p:nvPr>
            <p:extLst>
              <p:ext uri="{D42A27DB-BD31-4B8C-83A1-F6EECF244321}">
                <p14:modId xmlns:p14="http://schemas.microsoft.com/office/powerpoint/2010/main" val="1700999895"/>
              </p:ext>
            </p:extLst>
          </p:nvPr>
        </p:nvGraphicFramePr>
        <p:xfrm>
          <a:off x="2047010" y="161069"/>
          <a:ext cx="10030690" cy="6441208"/>
        </p:xfrm>
        <a:graphic>
          <a:graphicData uri="http://schemas.openxmlformats.org/drawingml/2006/table">
            <a:tbl>
              <a:tblPr firstRow="1" bandRow="1">
                <a:effectLst/>
                <a:tableStyleId>{5C22544A-7EE6-4342-B048-85BDC9FD1C3A}</a:tableStyleId>
              </a:tblPr>
              <a:tblGrid>
                <a:gridCol w="4868140">
                  <a:extLst>
                    <a:ext uri="{9D8B030D-6E8A-4147-A177-3AD203B41FA5}">
                      <a16:colId xmlns:a16="http://schemas.microsoft.com/office/drawing/2014/main" val="227142503"/>
                    </a:ext>
                  </a:extLst>
                </a:gridCol>
                <a:gridCol w="4954270">
                  <a:extLst>
                    <a:ext uri="{9D8B030D-6E8A-4147-A177-3AD203B41FA5}">
                      <a16:colId xmlns:a16="http://schemas.microsoft.com/office/drawing/2014/main" val="4035421750"/>
                    </a:ext>
                  </a:extLst>
                </a:gridCol>
                <a:gridCol w="208280">
                  <a:extLst>
                    <a:ext uri="{9D8B030D-6E8A-4147-A177-3AD203B41FA5}">
                      <a16:colId xmlns:a16="http://schemas.microsoft.com/office/drawing/2014/main" val="1982108867"/>
                    </a:ext>
                  </a:extLst>
                </a:gridCol>
              </a:tblGrid>
              <a:tr h="620400">
                <a:tc gridSpan="3">
                  <a:txBody>
                    <a:bodyPr/>
                    <a:lstStyle/>
                    <a:p>
                      <a:pPr algn="ctr"/>
                      <a:r>
                        <a:rPr lang="en-US" sz="3600" dirty="0" err="1">
                          <a:solidFill>
                            <a:srgbClr val="FF0000"/>
                          </a:solidFill>
                          <a:latin typeface="Times New Roman" panose="02020603050405020304" pitchFamily="18" charset="0"/>
                          <a:cs typeface="Times New Roman" panose="02020603050405020304" pitchFamily="18" charset="0"/>
                        </a:rPr>
                        <a:t>Phiếu</a:t>
                      </a:r>
                      <a:r>
                        <a:rPr lang="en-US" sz="3600" baseline="0" dirty="0">
                          <a:solidFill>
                            <a:srgbClr val="FF0000"/>
                          </a:solidFill>
                          <a:latin typeface="Times New Roman" panose="02020603050405020304" pitchFamily="18" charset="0"/>
                          <a:cs typeface="Times New Roman" panose="02020603050405020304" pitchFamily="18" charset="0"/>
                        </a:rPr>
                        <a:t> </a:t>
                      </a:r>
                      <a:r>
                        <a:rPr lang="en-US" sz="3600" baseline="0" dirty="0" err="1">
                          <a:solidFill>
                            <a:srgbClr val="FF0000"/>
                          </a:solidFill>
                          <a:latin typeface="Times New Roman" panose="02020603050405020304" pitchFamily="18" charset="0"/>
                          <a:cs typeface="Times New Roman" panose="02020603050405020304" pitchFamily="18" charset="0"/>
                        </a:rPr>
                        <a:t>học</a:t>
                      </a:r>
                      <a:r>
                        <a:rPr lang="en-US" sz="3600" baseline="0" dirty="0">
                          <a:solidFill>
                            <a:srgbClr val="FF0000"/>
                          </a:solidFill>
                          <a:latin typeface="Times New Roman" panose="02020603050405020304" pitchFamily="18" charset="0"/>
                          <a:cs typeface="Times New Roman" panose="02020603050405020304" pitchFamily="18" charset="0"/>
                        </a:rPr>
                        <a:t> </a:t>
                      </a:r>
                      <a:r>
                        <a:rPr lang="en-US" sz="3600" baseline="0" dirty="0" err="1">
                          <a:solidFill>
                            <a:srgbClr val="FF0000"/>
                          </a:solidFill>
                          <a:latin typeface="Times New Roman" panose="02020603050405020304" pitchFamily="18" charset="0"/>
                          <a:cs typeface="Times New Roman" panose="02020603050405020304" pitchFamily="18" charset="0"/>
                        </a:rPr>
                        <a:t>tập</a:t>
                      </a:r>
                      <a:r>
                        <a:rPr lang="en-US" sz="3600" baseline="0" dirty="0">
                          <a:solidFill>
                            <a:srgbClr val="FF0000"/>
                          </a:solidFill>
                          <a:latin typeface="Times New Roman" panose="02020603050405020304" pitchFamily="18" charset="0"/>
                          <a:cs typeface="Times New Roman" panose="02020603050405020304" pitchFamily="18" charset="0"/>
                        </a:rPr>
                        <a:t> </a:t>
                      </a:r>
                      <a:r>
                        <a:rPr lang="en-US" sz="3600" baseline="0" dirty="0" err="1">
                          <a:solidFill>
                            <a:srgbClr val="FF0000"/>
                          </a:solidFill>
                          <a:latin typeface="Times New Roman" panose="02020603050405020304" pitchFamily="18" charset="0"/>
                          <a:cs typeface="Times New Roman" panose="02020603050405020304" pitchFamily="18" charset="0"/>
                        </a:rPr>
                        <a:t>số</a:t>
                      </a:r>
                      <a:r>
                        <a:rPr lang="en-US" sz="3600" baseline="0" dirty="0">
                          <a:solidFill>
                            <a:srgbClr val="FF0000"/>
                          </a:solidFill>
                          <a:latin typeface="Times New Roman" panose="02020603050405020304" pitchFamily="18" charset="0"/>
                          <a:cs typeface="Times New Roman" panose="02020603050405020304" pitchFamily="18" charset="0"/>
                        </a:rPr>
                        <a:t> 1: </a:t>
                      </a:r>
                      <a:r>
                        <a:rPr lang="vi-VN" sz="3600" baseline="0" dirty="0">
                          <a:solidFill>
                            <a:srgbClr val="FF0000"/>
                          </a:solidFill>
                          <a:latin typeface="Times New Roman" panose="02020603050405020304" pitchFamily="18" charset="0"/>
                          <a:cs typeface="Times New Roman" panose="02020603050405020304" pitchFamily="18" charset="0"/>
                        </a:rPr>
                        <a:t>Từ tượng thanh, từ tượng hình</a:t>
                      </a:r>
                      <a:endParaRPr lang="en-US" sz="3600" dirty="0">
                        <a:solidFill>
                          <a:srgbClr val="FF000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hMerge="1">
                  <a:txBody>
                    <a:bodyPr/>
                    <a:lstStyle/>
                    <a:p>
                      <a:endParaRPr lang="en-US" dirty="0">
                        <a:solidFill>
                          <a:srgbClr val="002060"/>
                        </a:solidFill>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solidFill>
                  </a:tcPr>
                </a:tc>
                <a:tc hMerge="1">
                  <a:txBody>
                    <a:bodyPr/>
                    <a:lstStyle/>
                    <a:p>
                      <a:endParaRPr lang="en-US" dirty="0">
                        <a:solidFill>
                          <a:srgbClr val="002060"/>
                        </a:solidFill>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38808861"/>
                  </a:ext>
                </a:extLst>
              </a:tr>
              <a:tr h="502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Khái</a:t>
                      </a:r>
                      <a:r>
                        <a:rPr lang="en-US" sz="2800" b="1"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baseline="0" dirty="0" err="1">
                          <a:solidFill>
                            <a:schemeClr val="tx1">
                              <a:lumMod val="95000"/>
                              <a:lumOff val="5000"/>
                            </a:schemeClr>
                          </a:solidFill>
                          <a:latin typeface="Times New Roman" panose="02020603050405020304" pitchFamily="18" charset="0"/>
                          <a:cs typeface="Times New Roman" panose="02020603050405020304" pitchFamily="18" charset="0"/>
                        </a:rPr>
                        <a:t>niệm</a:t>
                      </a:r>
                      <a:endParaRPr lang="en-US" sz="2800" b="1"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ctr"/>
                      <a:r>
                        <a:rPr lang="en-US" sz="2800" b="1" i="1" dirty="0" err="1">
                          <a:solidFill>
                            <a:schemeClr val="tx1"/>
                          </a:solidFill>
                          <a:latin typeface="Times New Roman" panose="02020603050405020304" pitchFamily="18" charset="0"/>
                          <a:cs typeface="Times New Roman" panose="02020603050405020304" pitchFamily="18" charset="0"/>
                        </a:rPr>
                        <a:t>Ví</a:t>
                      </a:r>
                      <a:r>
                        <a:rPr lang="en-US" sz="2800" b="1" i="1" baseline="0" dirty="0">
                          <a:solidFill>
                            <a:schemeClr val="tx1"/>
                          </a:solidFill>
                          <a:latin typeface="Times New Roman" panose="02020603050405020304" pitchFamily="18" charset="0"/>
                          <a:cs typeface="Times New Roman" panose="02020603050405020304" pitchFamily="18" charset="0"/>
                        </a:rPr>
                        <a:t> </a:t>
                      </a:r>
                      <a:r>
                        <a:rPr lang="en-US" sz="2800" b="1" i="1" baseline="0" dirty="0" err="1">
                          <a:solidFill>
                            <a:schemeClr val="tx1"/>
                          </a:solidFill>
                          <a:latin typeface="Times New Roman" panose="02020603050405020304" pitchFamily="18" charset="0"/>
                          <a:cs typeface="Times New Roman" panose="02020603050405020304" pitchFamily="18" charset="0"/>
                        </a:rPr>
                        <a:t>dụ</a:t>
                      </a:r>
                      <a:r>
                        <a:rPr lang="en-US" sz="2800" b="1" i="1" baseline="0" dirty="0">
                          <a:solidFill>
                            <a:schemeClr val="tx1"/>
                          </a:solidFill>
                          <a:latin typeface="Times New Roman" panose="02020603050405020304" pitchFamily="18" charset="0"/>
                          <a:cs typeface="Times New Roman" panose="02020603050405020304" pitchFamily="18" charset="0"/>
                        </a:rPr>
                        <a:t> (BT 2)</a:t>
                      </a:r>
                      <a:endParaRPr lang="en-US" sz="2800" b="1" i="1"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extLst>
                  <a:ext uri="{0D108BD9-81ED-4DB2-BD59-A6C34878D82A}">
                    <a16:rowId xmlns:a16="http://schemas.microsoft.com/office/drawing/2014/main" val="1798655566"/>
                  </a:ext>
                </a:extLst>
              </a:tr>
              <a:tr h="2299142">
                <a:tc>
                  <a:txBody>
                    <a:bodyPr/>
                    <a:lstStyle/>
                    <a:p>
                      <a:pPr algn="l"/>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Từ tượng</a:t>
                      </a:r>
                      <a:r>
                        <a:rPr lang="vi-VN" sz="2800" b="1" baseline="0" dirty="0">
                          <a:solidFill>
                            <a:schemeClr val="tx1">
                              <a:lumMod val="95000"/>
                              <a:lumOff val="5000"/>
                            </a:schemeClr>
                          </a:solidFill>
                          <a:latin typeface="Times New Roman" panose="02020603050405020304" pitchFamily="18" charset="0"/>
                          <a:cs typeface="Times New Roman" panose="02020603050405020304" pitchFamily="18" charset="0"/>
                        </a:rPr>
                        <a:t> hình là từ gợi tả hình ảnh, dáng vẻ của sự vật.</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l"/>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Lom khom, thướt</a:t>
                      </a:r>
                      <a:r>
                        <a:rPr lang="vi-VN" sz="2800" baseline="0" dirty="0">
                          <a:solidFill>
                            <a:schemeClr val="tx1"/>
                          </a:solidFill>
                          <a:latin typeface="Times New Roman" panose="02020603050405020304" pitchFamily="18" charset="0"/>
                          <a:cs typeface="Times New Roman" panose="02020603050405020304" pitchFamily="18" charset="0"/>
                        </a:rPr>
                        <a:t> tha, uyển</a:t>
                      </a:r>
                      <a:r>
                        <a:rPr lang="en-US" sz="2800" baseline="0" dirty="0">
                          <a:solidFill>
                            <a:schemeClr val="tx1"/>
                          </a:solidFill>
                          <a:latin typeface="Times New Roman" panose="02020603050405020304" pitchFamily="18" charset="0"/>
                          <a:cs typeface="Times New Roman" panose="02020603050405020304" pitchFamily="18" charset="0"/>
                        </a:rPr>
                        <a:t> </a:t>
                      </a:r>
                      <a:r>
                        <a:rPr lang="vi-VN" sz="2800" baseline="0" dirty="0">
                          <a:solidFill>
                            <a:schemeClr val="tx1"/>
                          </a:solidFill>
                          <a:latin typeface="Times New Roman" panose="02020603050405020304" pitchFamily="18" charset="0"/>
                          <a:cs typeface="Times New Roman" panose="02020603050405020304" pitchFamily="18" charset="0"/>
                        </a:rPr>
                        <a:t>chuyển, lon ton, hấp tấp, vội vã, ...</a:t>
                      </a:r>
                      <a:endParaRPr lang="en-US" sz="2800"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rowSpan="2">
                  <a:txBody>
                    <a:bodyPr/>
                    <a:lstStyle/>
                    <a:p>
                      <a:pPr marL="457200" indent="-457200" algn="l">
                        <a:buFontTx/>
                        <a:buChar char="-"/>
                      </a:pPr>
                      <a:endParaRPr lang="en-US" sz="2800"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extLst>
                  <a:ext uri="{0D108BD9-81ED-4DB2-BD59-A6C34878D82A}">
                    <a16:rowId xmlns:a16="http://schemas.microsoft.com/office/drawing/2014/main" val="3528968125"/>
                  </a:ext>
                </a:extLst>
              </a:tr>
              <a:tr h="2983826">
                <a:tc>
                  <a:txBody>
                    <a:bodyPr/>
                    <a:lstStyle/>
                    <a:p>
                      <a:pPr algn="l"/>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thanh</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mô</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phỏng</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thanh</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tế</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l"/>
                      <a:r>
                        <a:rPr lang="en-US" sz="2800" dirty="0">
                          <a:solidFill>
                            <a:schemeClr val="tx1"/>
                          </a:solidFill>
                          <a:latin typeface="Times New Roman" panose="02020603050405020304" pitchFamily="18" charset="0"/>
                          <a:cs typeface="Times New Roman" panose="02020603050405020304" pitchFamily="18" charset="0"/>
                        </a:rPr>
                        <a:t>Ù</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ù</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tí</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tách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lộp</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độp</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ào</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ào</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vun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vút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đì</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đùng</a:t>
                      </a:r>
                      <a:r>
                        <a:rPr lang="en-US" sz="2800" baseline="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vMerge="1">
                  <a:txBody>
                    <a:bodyPr/>
                    <a:lstStyle/>
                    <a:p>
                      <a:pPr algn="ctr"/>
                      <a:endParaRPr lang="en-US"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385120148"/>
                  </a:ext>
                </a:extLst>
              </a:tr>
            </a:tbl>
          </a:graphicData>
        </a:graphic>
      </p:graphicFrame>
      <p:grpSp>
        <p:nvGrpSpPr>
          <p:cNvPr id="3" name="Group 2">
            <a:extLst>
              <a:ext uri="{FF2B5EF4-FFF2-40B4-BE49-F238E27FC236}">
                <a16:creationId xmlns:a16="http://schemas.microsoft.com/office/drawing/2014/main" id="{2CCB89DD-FEA7-9558-A6DA-60330239167F}"/>
              </a:ext>
            </a:extLst>
          </p:cNvPr>
          <p:cNvGrpSpPr/>
          <p:nvPr/>
        </p:nvGrpSpPr>
        <p:grpSpPr>
          <a:xfrm>
            <a:off x="-416122" y="3636179"/>
            <a:ext cx="2974596" cy="3221821"/>
            <a:chOff x="-56565" y="497274"/>
            <a:chExt cx="2383094" cy="2383094"/>
          </a:xfrm>
        </p:grpSpPr>
        <p:pic>
          <p:nvPicPr>
            <p:cNvPr id="4" name="图片 30">
              <a:extLst>
                <a:ext uri="{FF2B5EF4-FFF2-40B4-BE49-F238E27FC236}">
                  <a16:creationId xmlns:a16="http://schemas.microsoft.com/office/drawing/2014/main" id="{78D5CC8E-A512-AC81-6A81-87FB1FCE7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 y="497274"/>
              <a:ext cx="2383094" cy="2383094"/>
            </a:xfrm>
            <a:prstGeom prst="rect">
              <a:avLst/>
            </a:prstGeom>
          </p:spPr>
        </p:pic>
        <p:sp>
          <p:nvSpPr>
            <p:cNvPr id="5" name="矩形 32">
              <a:extLst>
                <a:ext uri="{FF2B5EF4-FFF2-40B4-BE49-F238E27FC236}">
                  <a16:creationId xmlns:a16="http://schemas.microsoft.com/office/drawing/2014/main" id="{07E87C69-D2BD-3B4B-2BB4-13889CFF4ED7}"/>
                </a:ext>
              </a:extLst>
            </p:cNvPr>
            <p:cNvSpPr/>
            <p:nvPr/>
          </p:nvSpPr>
          <p:spPr>
            <a:xfrm>
              <a:off x="42167" y="1518671"/>
              <a:ext cx="2163655" cy="77012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fontScale="47500" lnSpcReduction="20000"/>
            </a:bodyPr>
            <a:lstStyle/>
            <a:p>
              <a:pPr marL="0" marR="0" lvl="1" indent="0" algn="ctr" defTabSz="1219170" rtl="0" eaLnBrk="1" fontAlgn="auto" latinLnBrk="0" hangingPunct="1">
                <a:lnSpc>
                  <a:spcPct val="100000"/>
                </a:lnSpc>
                <a:spcBef>
                  <a:spcPts val="0"/>
                </a:spcBef>
                <a:spcAft>
                  <a:spcPts val="0"/>
                </a:spcAft>
                <a:buClrTx/>
                <a:buSzTx/>
                <a:buFontTx/>
                <a:buNone/>
                <a:tabLst/>
                <a:defRPr/>
              </a:pPr>
              <a:endParaRPr kumimoji="0" lang="vi-VN" altLang="zh-CN" sz="1867" b="1" i="0" u="none" strike="noStrike" kern="1200" cap="none" spc="0" normalizeH="0" baseline="0" noProof="0" dirty="0">
                <a:ln>
                  <a:noFill/>
                </a:ln>
                <a:solidFill>
                  <a:srgbClr val="0070C0"/>
                </a:solidFill>
                <a:effectLst/>
                <a:uLnTx/>
                <a:uFillTx/>
                <a:latin typeface="#9Slide03 AmpleSoft" panose="02000000000000000000" pitchFamily="2" charset="0"/>
                <a:ea typeface="宋体" panose="02010600030101010101" pitchFamily="2" charset="-122"/>
                <a:cs typeface="Times New Roman" panose="02020603050405020304" pitchFamily="18" charset="0"/>
              </a:endParaRPr>
            </a:p>
            <a:p>
              <a:pPr marL="0" marR="0" lvl="1" indent="0" algn="ctr" defTabSz="121917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vi-VN" altLang="zh-CN" sz="76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Tri thức</a:t>
              </a:r>
            </a:p>
            <a:p>
              <a:pPr marL="0" marR="0" lvl="1" indent="0" algn="ctr" defTabSz="1219170" rtl="0" eaLnBrk="1" fontAlgn="auto" latinLnBrk="0" hangingPunct="1">
                <a:lnSpc>
                  <a:spcPct val="100000"/>
                </a:lnSpc>
                <a:spcBef>
                  <a:spcPts val="0"/>
                </a:spcBef>
                <a:spcAft>
                  <a:spcPts val="0"/>
                </a:spcAft>
                <a:buClrTx/>
                <a:buSzTx/>
                <a:buFontTx/>
                <a:buNone/>
                <a:tabLst/>
                <a:defRPr/>
              </a:pPr>
              <a:r>
                <a:rPr kumimoji="0" lang="vi-VN" altLang="zh-CN" sz="76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 tiếng Việt</a:t>
              </a:r>
            </a:p>
          </p:txBody>
        </p:sp>
      </p:grpSp>
      <p:sp>
        <p:nvSpPr>
          <p:cNvPr id="7" name="Rectangle 6"/>
          <p:cNvSpPr/>
          <p:nvPr/>
        </p:nvSpPr>
        <p:spPr>
          <a:xfrm>
            <a:off x="5209309" y="1348509"/>
            <a:ext cx="3408218" cy="247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5868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066560" y="1129234"/>
            <a:ext cx="9652239" cy="370902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1: THỰC HÀNH TIẾNG VIỆT</a:t>
            </a:r>
            <a:endParaRPr kumimoji="0" lang="vi-VN"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 TƯỢNG HÌNH, TỪ TƯỢNG THANH)</a:t>
            </a:r>
            <a:endParaRPr kumimoji="0" lang="vi-VN"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endParaRPr kumimoji="0" lang="en-US" sz="3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vi-VN"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Tri thức tiếng Việt: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Từ tượng 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là từ gợi tả hình ảnh, dáng vẻ của sự vật. </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Từ tượng thanh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à từ mô phỏng âm thanh trong thực tế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endParaRPr kumimoji="0" lang="vi-VN"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20"/>
          <p:cNvPicPr>
            <a:picLocks noChangeAspect="1"/>
          </p:cNvPicPr>
          <p:nvPr/>
        </p:nvPicPr>
        <p:blipFill>
          <a:blip r:embed="rId2"/>
          <a:stretch>
            <a:fillRect/>
          </a:stretch>
        </p:blipFill>
        <p:spPr>
          <a:xfrm rot="1213319">
            <a:off x="10884447" y="2736003"/>
            <a:ext cx="312422" cy="4324919"/>
          </a:xfrm>
          <a:prstGeom prst="rect">
            <a:avLst/>
          </a:prstGeom>
          <a:noFill/>
          <a:ln w="9525">
            <a:noFill/>
          </a:ln>
        </p:spPr>
      </p:pic>
    </p:spTree>
    <p:extLst>
      <p:ext uri="{BB962C8B-B14F-4D97-AF65-F5344CB8AC3E}">
        <p14:creationId xmlns:p14="http://schemas.microsoft.com/office/powerpoint/2010/main" val="686543072"/>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326155">
            <a:off x="4210599" y="-927799"/>
            <a:ext cx="2704798" cy="13848833"/>
          </a:xfrm>
          <a:prstGeom prst="rect">
            <a:avLst/>
          </a:prstGeom>
        </p:spPr>
      </p:pic>
      <p:sp>
        <p:nvSpPr>
          <p:cNvPr id="3" name="Rectangle 2"/>
          <p:cNvSpPr/>
          <p:nvPr/>
        </p:nvSpPr>
        <p:spPr>
          <a:xfrm>
            <a:off x="457201" y="381000"/>
            <a:ext cx="10836323" cy="543675"/>
          </a:xfrm>
          <a:prstGeom prst="rect">
            <a:avLst/>
          </a:prstGeom>
        </p:spPr>
        <p:txBody>
          <a:bodyPr wrap="square">
            <a:spAutoFit/>
          </a:bodyPr>
          <a:lstStyle/>
          <a:p>
            <a:pPr algn="just" defTabSz="609630"/>
            <a:r>
              <a:rPr lang="en-US" sz="2933" b="1" i="1" dirty="0" err="1">
                <a:solidFill>
                  <a:prstClr val="black"/>
                </a:solidFill>
                <a:latin typeface="Times New Roman" panose="02020603050405020304" pitchFamily="18" charset="0"/>
                <a:cs typeface="Times New Roman" panose="02020603050405020304" pitchFamily="18" charset="0"/>
              </a:rPr>
              <a:t>Công</a:t>
            </a:r>
            <a:r>
              <a:rPr lang="en-US" sz="2933" b="1" i="1" dirty="0">
                <a:solidFill>
                  <a:prstClr val="black"/>
                </a:solidFill>
                <a:latin typeface="Times New Roman" panose="02020603050405020304" pitchFamily="18" charset="0"/>
                <a:cs typeface="Times New Roman" panose="02020603050405020304" pitchFamily="18" charset="0"/>
              </a:rPr>
              <a:t> </a:t>
            </a:r>
            <a:r>
              <a:rPr lang="en-US" sz="2933" b="1" i="1" dirty="0" err="1">
                <a:solidFill>
                  <a:prstClr val="black"/>
                </a:solidFill>
                <a:latin typeface="Times New Roman" panose="02020603050405020304" pitchFamily="18" charset="0"/>
                <a:cs typeface="Times New Roman" panose="02020603050405020304" pitchFamily="18" charset="0"/>
              </a:rPr>
              <a:t>dụng</a:t>
            </a:r>
            <a:r>
              <a:rPr lang="en-US" sz="2933" b="1" i="1" dirty="0">
                <a:solidFill>
                  <a:prstClr val="black"/>
                </a:solidFill>
                <a:latin typeface="Times New Roman" panose="02020603050405020304" pitchFamily="18" charset="0"/>
                <a:cs typeface="Times New Roman" panose="02020603050405020304" pitchFamily="18" charset="0"/>
              </a:rPr>
              <a:t> </a:t>
            </a:r>
            <a:r>
              <a:rPr lang="en-US" sz="2933" b="1" i="1" dirty="0" err="1">
                <a:solidFill>
                  <a:prstClr val="black"/>
                </a:solidFill>
                <a:latin typeface="Times New Roman" panose="02020603050405020304" pitchFamily="18" charset="0"/>
                <a:cs typeface="Times New Roman" panose="02020603050405020304" pitchFamily="18" charset="0"/>
              </a:rPr>
              <a:t>từ</a:t>
            </a:r>
            <a:r>
              <a:rPr lang="en-US" sz="2933" b="1" i="1" dirty="0">
                <a:solidFill>
                  <a:prstClr val="black"/>
                </a:solidFill>
                <a:latin typeface="Times New Roman" panose="02020603050405020304" pitchFamily="18" charset="0"/>
                <a:cs typeface="Times New Roman" panose="02020603050405020304" pitchFamily="18" charset="0"/>
              </a:rPr>
              <a:t> </a:t>
            </a:r>
            <a:r>
              <a:rPr lang="en-US" sz="2933" b="1" i="1" dirty="0" err="1">
                <a:solidFill>
                  <a:prstClr val="black"/>
                </a:solidFill>
                <a:latin typeface="Times New Roman" panose="02020603050405020304" pitchFamily="18" charset="0"/>
                <a:cs typeface="Times New Roman" panose="02020603050405020304" pitchFamily="18" charset="0"/>
              </a:rPr>
              <a:t>tượng</a:t>
            </a:r>
            <a:r>
              <a:rPr lang="en-US" sz="2933" b="1" i="1" dirty="0">
                <a:solidFill>
                  <a:prstClr val="black"/>
                </a:solidFill>
                <a:latin typeface="Times New Roman" panose="02020603050405020304" pitchFamily="18" charset="0"/>
                <a:cs typeface="Times New Roman" panose="02020603050405020304" pitchFamily="18" charset="0"/>
              </a:rPr>
              <a:t> </a:t>
            </a:r>
            <a:r>
              <a:rPr lang="en-US" sz="2933" b="1" i="1" dirty="0" err="1">
                <a:solidFill>
                  <a:prstClr val="black"/>
                </a:solidFill>
                <a:latin typeface="Times New Roman" panose="02020603050405020304" pitchFamily="18" charset="0"/>
                <a:cs typeface="Times New Roman" panose="02020603050405020304" pitchFamily="18" charset="0"/>
              </a:rPr>
              <a:t>hình</a:t>
            </a:r>
            <a:r>
              <a:rPr lang="en-US" sz="2933" b="1" i="1" dirty="0">
                <a:solidFill>
                  <a:prstClr val="black"/>
                </a:solidFill>
                <a:latin typeface="Times New Roman" panose="02020603050405020304" pitchFamily="18" charset="0"/>
                <a:cs typeface="Times New Roman" panose="02020603050405020304" pitchFamily="18" charset="0"/>
              </a:rPr>
              <a:t>, </a:t>
            </a:r>
            <a:r>
              <a:rPr lang="en-US" sz="2933" b="1" i="1" dirty="0" err="1">
                <a:solidFill>
                  <a:prstClr val="black"/>
                </a:solidFill>
                <a:latin typeface="Times New Roman" panose="02020603050405020304" pitchFamily="18" charset="0"/>
                <a:cs typeface="Times New Roman" panose="02020603050405020304" pitchFamily="18" charset="0"/>
              </a:rPr>
              <a:t>từ</a:t>
            </a:r>
            <a:r>
              <a:rPr lang="en-US" sz="2933" b="1" i="1" dirty="0">
                <a:solidFill>
                  <a:prstClr val="black"/>
                </a:solidFill>
                <a:latin typeface="Times New Roman" panose="02020603050405020304" pitchFamily="18" charset="0"/>
                <a:cs typeface="Times New Roman" panose="02020603050405020304" pitchFamily="18" charset="0"/>
              </a:rPr>
              <a:t> </a:t>
            </a:r>
            <a:r>
              <a:rPr lang="en-US" sz="2933" b="1" i="1" dirty="0" err="1">
                <a:solidFill>
                  <a:prstClr val="black"/>
                </a:solidFill>
                <a:latin typeface="Times New Roman" panose="02020603050405020304" pitchFamily="18" charset="0"/>
                <a:cs typeface="Times New Roman" panose="02020603050405020304" pitchFamily="18" charset="0"/>
              </a:rPr>
              <a:t>tượng</a:t>
            </a:r>
            <a:r>
              <a:rPr lang="en-US" sz="2933" b="1" i="1" dirty="0">
                <a:solidFill>
                  <a:prstClr val="black"/>
                </a:solidFill>
                <a:latin typeface="Times New Roman" panose="02020603050405020304" pitchFamily="18" charset="0"/>
                <a:cs typeface="Times New Roman" panose="02020603050405020304" pitchFamily="18" charset="0"/>
              </a:rPr>
              <a:t> </a:t>
            </a:r>
            <a:r>
              <a:rPr lang="en-US" sz="2933" b="1" i="1" dirty="0" err="1">
                <a:solidFill>
                  <a:prstClr val="black"/>
                </a:solidFill>
                <a:latin typeface="Times New Roman" panose="02020603050405020304" pitchFamily="18" charset="0"/>
                <a:cs typeface="Times New Roman" panose="02020603050405020304" pitchFamily="18" charset="0"/>
              </a:rPr>
              <a:t>thanh</a:t>
            </a:r>
            <a:endParaRPr lang="en-US" sz="2933" i="1"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1809382" y="971897"/>
            <a:ext cx="8502503" cy="748816"/>
          </a:xfrm>
          <a:prstGeom prst="rect">
            <a:avLst/>
          </a:prstGeom>
        </p:spPr>
      </p:pic>
      <p:sp>
        <p:nvSpPr>
          <p:cNvPr id="6" name="Rectangle 5"/>
          <p:cNvSpPr/>
          <p:nvPr/>
        </p:nvSpPr>
        <p:spPr>
          <a:xfrm>
            <a:off x="642473" y="1585408"/>
            <a:ext cx="10836323" cy="2554930"/>
          </a:xfrm>
          <a:prstGeom prst="rect">
            <a:avLst/>
          </a:prstGeom>
        </p:spPr>
        <p:txBody>
          <a:bodyPr wrap="square">
            <a:spAutoFit/>
          </a:bodyPr>
          <a:lstStyle/>
          <a:p>
            <a:pPr algn="just" defTabSz="609630"/>
            <a:r>
              <a:rPr lang="en-US" sz="2667" b="1" i="1" dirty="0" err="1">
                <a:solidFill>
                  <a:prstClr val="black"/>
                </a:solidFill>
                <a:latin typeface="Times New Roman" panose="02020603050405020304" pitchFamily="18" charset="0"/>
                <a:cs typeface="Times New Roman" panose="02020603050405020304" pitchFamily="18" charset="0"/>
              </a:rPr>
              <a:t>Cách</a:t>
            </a:r>
            <a:r>
              <a:rPr lang="en-US" sz="2667" b="1" i="1" dirty="0">
                <a:solidFill>
                  <a:prstClr val="black"/>
                </a:solidFill>
                <a:latin typeface="Times New Roman" panose="02020603050405020304" pitchFamily="18" charset="0"/>
                <a:cs typeface="Times New Roman" panose="02020603050405020304" pitchFamily="18" charset="0"/>
              </a:rPr>
              <a:t> 1</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Lão</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hu</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hu</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khóc</a:t>
            </a:r>
            <a:r>
              <a:rPr lang="en-US" sz="2667" i="1" dirty="0">
                <a:solidFill>
                  <a:prstClr val="black"/>
                </a:solidFill>
                <a:latin typeface="Times New Roman" panose="02020603050405020304" pitchFamily="18" charset="0"/>
                <a:cs typeface="Times New Roman" panose="02020603050405020304" pitchFamily="18" charset="0"/>
              </a:rPr>
              <a:t>...</a:t>
            </a:r>
            <a:r>
              <a:rPr lang="en-US" sz="2667" i="1" dirty="0" err="1">
                <a:solidFill>
                  <a:prstClr val="black"/>
                </a:solidFill>
                <a:latin typeface="Times New Roman" panose="02020603050405020304" pitchFamily="18" charset="0"/>
                <a:cs typeface="Times New Roman" panose="02020603050405020304" pitchFamily="18" charset="0"/>
              </a:rPr>
              <a:t>Tôi</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xồng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xộc</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chạy</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vào</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Lão</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đang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vật</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vã</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trên</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giường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đầu</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tóc</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rũ</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rượi</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quần</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áo</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xộc</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xệch</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hai</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mắt</a:t>
            </a:r>
            <a:r>
              <a:rPr lang="en-US" sz="2667" i="1" dirty="0">
                <a:solidFill>
                  <a:prstClr val="black"/>
                </a:solidFill>
                <a:latin typeface="Times New Roman" panose="02020603050405020304" pitchFamily="18" charset="0"/>
                <a:cs typeface="Times New Roman" panose="02020603050405020304" pitchFamily="18" charset="0"/>
              </a:rPr>
              <a:t> long </a:t>
            </a:r>
            <a:r>
              <a:rPr lang="en-US" sz="2667" i="1" dirty="0" err="1">
                <a:solidFill>
                  <a:prstClr val="black"/>
                </a:solidFill>
                <a:latin typeface="Times New Roman" panose="02020603050405020304" pitchFamily="18" charset="0"/>
                <a:cs typeface="Times New Roman" panose="02020603050405020304" pitchFamily="18" charset="0"/>
              </a:rPr>
              <a:t>sòng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sọc</a:t>
            </a:r>
            <a:r>
              <a:rPr lang="en-US" sz="2667" i="1" dirty="0">
                <a:solidFill>
                  <a:prstClr val="black"/>
                </a:solidFill>
                <a:latin typeface="Times New Roman" panose="02020603050405020304" pitchFamily="18" charset="0"/>
                <a:cs typeface="Times New Roman" panose="02020603050405020304" pitchFamily="18" charset="0"/>
              </a:rPr>
              <a:t>.</a:t>
            </a:r>
          </a:p>
          <a:p>
            <a:pPr algn="just" defTabSz="609630"/>
            <a:endParaRPr lang="en-US" sz="2667" i="1" dirty="0">
              <a:solidFill>
                <a:prstClr val="black"/>
              </a:solidFill>
              <a:latin typeface="Times New Roman" panose="02020603050405020304" pitchFamily="18" charset="0"/>
              <a:cs typeface="Times New Roman" panose="02020603050405020304" pitchFamily="18" charset="0"/>
            </a:endParaRPr>
          </a:p>
          <a:p>
            <a:pPr algn="just" defTabSz="609630"/>
            <a:r>
              <a:rPr lang="en-US" sz="2667" b="1" i="1" dirty="0" err="1">
                <a:solidFill>
                  <a:prstClr val="black"/>
                </a:solidFill>
                <a:latin typeface="Times New Roman" panose="02020603050405020304" pitchFamily="18" charset="0"/>
                <a:cs typeface="Times New Roman" panose="02020603050405020304" pitchFamily="18" charset="0"/>
              </a:rPr>
              <a:t>Cách</a:t>
            </a:r>
            <a:r>
              <a:rPr lang="en-US" sz="2667" b="1" i="1" dirty="0">
                <a:solidFill>
                  <a:prstClr val="black"/>
                </a:solidFill>
                <a:latin typeface="Times New Roman" panose="02020603050405020304" pitchFamily="18" charset="0"/>
                <a:cs typeface="Times New Roman" panose="02020603050405020304" pitchFamily="18" charset="0"/>
              </a:rPr>
              <a:t> 2</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Lão</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khóc</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rất</a:t>
            </a:r>
            <a:r>
              <a:rPr lang="en-US" sz="2667" i="1" dirty="0">
                <a:solidFill>
                  <a:prstClr val="black"/>
                </a:solidFill>
                <a:latin typeface="Times New Roman" panose="02020603050405020304" pitchFamily="18" charset="0"/>
                <a:cs typeface="Times New Roman" panose="02020603050405020304" pitchFamily="18" charset="0"/>
              </a:rPr>
              <a:t> to…</a:t>
            </a:r>
            <a:r>
              <a:rPr lang="en-US" sz="2667" i="1" dirty="0" err="1">
                <a:solidFill>
                  <a:prstClr val="black"/>
                </a:solidFill>
                <a:latin typeface="Times New Roman" panose="02020603050405020304" pitchFamily="18" charset="0"/>
                <a:cs typeface="Times New Roman" panose="02020603050405020304" pitchFamily="18" charset="0"/>
              </a:rPr>
              <a:t>Tôi</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chạy</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vào</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một</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cách</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nhanh</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chóng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Lão</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Hạc</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đang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đau</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khổ</a:t>
            </a:r>
            <a:r>
              <a:rPr lang="en-US" sz="2667" i="1" dirty="0">
                <a:solidFill>
                  <a:prstClr val="black"/>
                </a:solidFill>
                <a:latin typeface="Times New Roman" panose="02020603050405020304" pitchFamily="18" charset="0"/>
                <a:cs typeface="Times New Roman" panose="02020603050405020304" pitchFamily="18" charset="0"/>
              </a:rPr>
              <a:t> ở </a:t>
            </a:r>
            <a:r>
              <a:rPr lang="en-US" sz="2667" i="1" dirty="0" err="1">
                <a:solidFill>
                  <a:prstClr val="black"/>
                </a:solidFill>
                <a:latin typeface="Times New Roman" panose="02020603050405020304" pitchFamily="18" charset="0"/>
                <a:cs typeface="Times New Roman" panose="02020603050405020304" pitchFamily="18" charset="0"/>
              </a:rPr>
              <a:t>trên</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giường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đầu</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tóc</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bối</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xù</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và</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xã</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xuống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quần</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áo</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không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gọn</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gàng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ngay</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ngắn</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hai</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mắt</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mở</a:t>
            </a:r>
            <a:r>
              <a:rPr lang="en-US" sz="2667" i="1" dirty="0">
                <a:solidFill>
                  <a:prstClr val="black"/>
                </a:solidFill>
                <a:latin typeface="Times New Roman" panose="02020603050405020304" pitchFamily="18" charset="0"/>
                <a:cs typeface="Times New Roman" panose="02020603050405020304" pitchFamily="18" charset="0"/>
              </a:rPr>
              <a:t> to, </a:t>
            </a:r>
            <a:r>
              <a:rPr lang="en-US" sz="2667" i="1" dirty="0" err="1">
                <a:solidFill>
                  <a:prstClr val="black"/>
                </a:solidFill>
                <a:latin typeface="Times New Roman" panose="02020603050405020304" pitchFamily="18" charset="0"/>
                <a:cs typeface="Times New Roman" panose="02020603050405020304" pitchFamily="18" charset="0"/>
              </a:rPr>
              <a:t>không</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chớp</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và</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đưa</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đi</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đưa</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lại</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rất</a:t>
            </a:r>
            <a:r>
              <a:rPr lang="en-US" sz="2667" i="1" dirty="0">
                <a:solidFill>
                  <a:prstClr val="black"/>
                </a:solidFill>
                <a:latin typeface="Times New Roman" panose="02020603050405020304" pitchFamily="18" charset="0"/>
                <a:cs typeface="Times New Roman" panose="02020603050405020304" pitchFamily="18" charset="0"/>
              </a:rPr>
              <a:t> </a:t>
            </a:r>
            <a:r>
              <a:rPr lang="en-US" sz="2667" i="1" dirty="0" err="1">
                <a:solidFill>
                  <a:prstClr val="black"/>
                </a:solidFill>
                <a:latin typeface="Times New Roman" panose="02020603050405020304" pitchFamily="18" charset="0"/>
                <a:cs typeface="Times New Roman" panose="02020603050405020304" pitchFamily="18" charset="0"/>
              </a:rPr>
              <a:t>nhanh</a:t>
            </a:r>
            <a:r>
              <a:rPr lang="en-US" sz="2667" i="1" dirty="0">
                <a:solidFill>
                  <a:prstClr val="black"/>
                </a:solidFill>
                <a:latin typeface="Times New Roman" panose="02020603050405020304" pitchFamily="18" charset="0"/>
                <a:cs typeface="Times New Roman" panose="02020603050405020304" pitchFamily="18" charset="0"/>
              </a:rPr>
              <a:t>.</a:t>
            </a:r>
          </a:p>
        </p:txBody>
      </p:sp>
      <p:pic>
        <p:nvPicPr>
          <p:cNvPr id="8"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4801">
            <a:off x="-3006567" y="-908348"/>
            <a:ext cx="3716567" cy="3317881"/>
          </a:xfrm>
          <a:prstGeom prst="rect">
            <a:avLst/>
          </a:prstGeom>
        </p:spPr>
      </p:pic>
      <p:sp>
        <p:nvSpPr>
          <p:cNvPr id="10" name="Rectangle 9"/>
          <p:cNvSpPr/>
          <p:nvPr/>
        </p:nvSpPr>
        <p:spPr>
          <a:xfrm>
            <a:off x="304800" y="4872912"/>
            <a:ext cx="6030256" cy="1897699"/>
          </a:xfrm>
          <a:prstGeom prst="rect">
            <a:avLst/>
          </a:prstGeom>
        </p:spPr>
        <p:txBody>
          <a:bodyPr wrap="square">
            <a:spAutoFit/>
          </a:bodyPr>
          <a:lstStyle/>
          <a:p>
            <a:pPr defTabSz="609630"/>
            <a:r>
              <a:rPr lang="en-US" sz="2933" b="1" dirty="0" err="1">
                <a:solidFill>
                  <a:prstClr val="black"/>
                </a:solidFill>
                <a:latin typeface="Times New Roman" pitchFamily="18" charset="0"/>
                <a:ea typeface="Verdana" panose="020B0604030504040204" pitchFamily="34" charset="0"/>
                <a:cs typeface="Times New Roman" pitchFamily="18" charset="0"/>
              </a:rPr>
              <a:t>Nội</a:t>
            </a:r>
            <a:r>
              <a:rPr lang="en-US" sz="2933" b="1" dirty="0">
                <a:solidFill>
                  <a:prstClr val="black"/>
                </a:solidFill>
                <a:latin typeface="Times New Roman" pitchFamily="18" charset="0"/>
                <a:ea typeface="Verdana" panose="020B0604030504040204" pitchFamily="34" charset="0"/>
                <a:cs typeface="Times New Roman" pitchFamily="18" charset="0"/>
              </a:rPr>
              <a:t> dung:</a:t>
            </a:r>
          </a:p>
          <a:p>
            <a:pPr defTabSz="609630"/>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Lão</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Hạc</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đang</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khóc</a:t>
            </a:r>
            <a:endParaRPr lang="en-US" sz="2933" dirty="0">
              <a:solidFill>
                <a:prstClr val="black"/>
              </a:solidFill>
              <a:latin typeface="Times New Roman" pitchFamily="18" charset="0"/>
              <a:ea typeface="Verdana" panose="020B0604030504040204" pitchFamily="34" charset="0"/>
              <a:cs typeface="Times New Roman" pitchFamily="18" charset="0"/>
            </a:endParaRPr>
          </a:p>
          <a:p>
            <a:pPr defTabSz="609630"/>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Nhân</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vật</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tôi</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chạy</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đến</a:t>
            </a:r>
            <a:endParaRPr lang="en-US" sz="2933" dirty="0">
              <a:solidFill>
                <a:prstClr val="black"/>
              </a:solidFill>
              <a:latin typeface="Times New Roman" pitchFamily="18" charset="0"/>
              <a:ea typeface="Verdana" panose="020B0604030504040204" pitchFamily="34" charset="0"/>
              <a:cs typeface="Times New Roman" pitchFamily="18" charset="0"/>
            </a:endParaRPr>
          </a:p>
          <a:p>
            <a:pPr defTabSz="609630"/>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Hình</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ảnh</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lão</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Hạc</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đau</a:t>
            </a:r>
            <a:r>
              <a:rPr lang="en-US" sz="2933" dirty="0">
                <a:solidFill>
                  <a:prstClr val="black"/>
                </a:solidFill>
                <a:latin typeface="Times New Roman" pitchFamily="18" charset="0"/>
                <a:ea typeface="Verdana" panose="020B0604030504040204" pitchFamily="34" charset="0"/>
                <a:cs typeface="Times New Roman" pitchFamily="18" charset="0"/>
              </a:rPr>
              <a:t> </a:t>
            </a:r>
            <a:r>
              <a:rPr lang="en-US" sz="2933" dirty="0" err="1">
                <a:solidFill>
                  <a:prstClr val="black"/>
                </a:solidFill>
                <a:latin typeface="Times New Roman" pitchFamily="18" charset="0"/>
                <a:ea typeface="Verdana" panose="020B0604030504040204" pitchFamily="34" charset="0"/>
                <a:cs typeface="Times New Roman" pitchFamily="18" charset="0"/>
              </a:rPr>
              <a:t>đớn</a:t>
            </a:r>
            <a:endParaRPr lang="en-US" sz="2933" dirty="0">
              <a:solidFill>
                <a:prstClr val="black"/>
              </a:solidFill>
              <a:latin typeface="Times New Roman" pitchFamily="18" charset="0"/>
              <a:ea typeface="Verdana" panose="020B0604030504040204" pitchFamily="34" charset="0"/>
              <a:cs typeface="Times New Roman" pitchFamily="18" charset="0"/>
            </a:endParaRPr>
          </a:p>
        </p:txBody>
      </p:sp>
      <p:sp>
        <p:nvSpPr>
          <p:cNvPr id="11" name="Rectangle 10"/>
          <p:cNvSpPr/>
          <p:nvPr/>
        </p:nvSpPr>
        <p:spPr>
          <a:xfrm>
            <a:off x="6060633" y="4749800"/>
            <a:ext cx="6030256" cy="2144498"/>
          </a:xfrm>
          <a:prstGeom prst="rect">
            <a:avLst/>
          </a:prstGeom>
        </p:spPr>
        <p:txBody>
          <a:bodyPr wrap="square">
            <a:spAutoFit/>
          </a:bodyPr>
          <a:lstStyle/>
          <a:p>
            <a:pPr defTabSz="609630"/>
            <a:r>
              <a:rPr lang="en-US" sz="2667" b="1" dirty="0">
                <a:solidFill>
                  <a:prstClr val="black"/>
                </a:solidFill>
                <a:latin typeface="Times New Roman" pitchFamily="18" charset="0"/>
                <a:ea typeface="Verdana" panose="020B0604030504040204" pitchFamily="34" charset="0"/>
                <a:cs typeface="Times New Roman" pitchFamily="18" charset="0"/>
              </a:rPr>
              <a:t>- </a:t>
            </a:r>
            <a:r>
              <a:rPr lang="en-US" sz="2667" b="1" dirty="0" err="1">
                <a:solidFill>
                  <a:prstClr val="black"/>
                </a:solidFill>
                <a:latin typeface="Times New Roman" pitchFamily="18" charset="0"/>
                <a:ea typeface="Verdana" panose="020B0604030504040204" pitchFamily="34" charset="0"/>
                <a:cs typeface="Times New Roman" pitchFamily="18" charset="0"/>
              </a:rPr>
              <a:t>Cách</a:t>
            </a:r>
            <a:r>
              <a:rPr lang="en-US" sz="2667" b="1" dirty="0">
                <a:solidFill>
                  <a:prstClr val="black"/>
                </a:solidFill>
                <a:latin typeface="Times New Roman" pitchFamily="18" charset="0"/>
                <a:ea typeface="Verdana" panose="020B0604030504040204" pitchFamily="34" charset="0"/>
                <a:cs typeface="Times New Roman" pitchFamily="18" charset="0"/>
              </a:rPr>
              <a:t> 1:</a:t>
            </a:r>
            <a:r>
              <a:rPr lang="en-US" sz="2667" dirty="0">
                <a:solidFill>
                  <a:prstClr val="black"/>
                </a:solidFill>
                <a:latin typeface="Times New Roman" pitchFamily="18" charset="0"/>
                <a:ea typeface="Verdana" panose="020B0604030504040204" pitchFamily="34" charset="0"/>
                <a:cs typeface="Times New Roman" pitchFamily="18" charset="0"/>
              </a:rPr>
              <a:t> </a:t>
            </a:r>
            <a:r>
              <a:rPr lang="en-US" sz="2667" dirty="0" err="1">
                <a:solidFill>
                  <a:prstClr val="black"/>
                </a:solidFill>
                <a:latin typeface="Times New Roman" pitchFamily="18" charset="0"/>
                <a:ea typeface="Verdana" panose="020B0604030504040204" pitchFamily="34" charset="0"/>
                <a:cs typeface="Times New Roman" pitchFamily="18" charset="0"/>
              </a:rPr>
              <a:t>sử</a:t>
            </a:r>
            <a:r>
              <a:rPr lang="en-US" sz="2667" dirty="0">
                <a:solidFill>
                  <a:prstClr val="black"/>
                </a:solidFill>
                <a:latin typeface="Times New Roman" pitchFamily="18" charset="0"/>
                <a:ea typeface="Verdana" panose="020B0604030504040204" pitchFamily="34" charset="0"/>
                <a:cs typeface="Times New Roman" pitchFamily="18" charset="0"/>
              </a:rPr>
              <a:t> </a:t>
            </a:r>
            <a:r>
              <a:rPr lang="en-US" sz="2667" dirty="0" err="1">
                <a:solidFill>
                  <a:prstClr val="black"/>
                </a:solidFill>
                <a:latin typeface="Times New Roman" pitchFamily="18" charset="0"/>
                <a:ea typeface="Verdana" panose="020B0604030504040204" pitchFamily="34" charset="0"/>
                <a:cs typeface="Times New Roman" pitchFamily="18" charset="0"/>
              </a:rPr>
              <a:t>dụng</a:t>
            </a:r>
            <a:r>
              <a:rPr lang="en-US" sz="2667" dirty="0">
                <a:solidFill>
                  <a:prstClr val="black"/>
                </a:solidFill>
                <a:latin typeface="Times New Roman" pitchFamily="18" charset="0"/>
                <a:ea typeface="Verdana" panose="020B0604030504040204" pitchFamily="34" charset="0"/>
                <a:cs typeface="Times New Roman" pitchFamily="18" charset="0"/>
              </a:rPr>
              <a:t> </a:t>
            </a:r>
            <a:r>
              <a:rPr lang="en-US" sz="2667" dirty="0" err="1">
                <a:solidFill>
                  <a:prstClr val="black"/>
                </a:solidFill>
                <a:latin typeface="Times New Roman" pitchFamily="18" charset="0"/>
                <a:ea typeface="Verdana" panose="020B0604030504040204" pitchFamily="34" charset="0"/>
                <a:cs typeface="Times New Roman" pitchFamily="18" charset="0"/>
              </a:rPr>
              <a:t>ít</a:t>
            </a:r>
            <a:r>
              <a:rPr lang="en-US" sz="2667" dirty="0">
                <a:solidFill>
                  <a:prstClr val="black"/>
                </a:solidFill>
                <a:latin typeface="Times New Roman" pitchFamily="18" charset="0"/>
                <a:ea typeface="Verdana" panose="020B0604030504040204" pitchFamily="34" charset="0"/>
                <a:cs typeface="Times New Roman" pitchFamily="18" charset="0"/>
              </a:rPr>
              <a:t> </a:t>
            </a:r>
            <a:r>
              <a:rPr lang="en-US" sz="2667" dirty="0" err="1">
                <a:solidFill>
                  <a:prstClr val="black"/>
                </a:solidFill>
                <a:latin typeface="Times New Roman" pitchFamily="18" charset="0"/>
                <a:ea typeface="Verdana" panose="020B0604030504040204" pitchFamily="34" charset="0"/>
                <a:cs typeface="Times New Roman" pitchFamily="18" charset="0"/>
              </a:rPr>
              <a:t>từ</a:t>
            </a:r>
            <a:r>
              <a:rPr lang="en-US" sz="2667" dirty="0">
                <a:solidFill>
                  <a:prstClr val="black"/>
                </a:solidFill>
                <a:latin typeface="Times New Roman" pitchFamily="18" charset="0"/>
                <a:ea typeface="Verdana" panose="020B0604030504040204" pitchFamily="34" charset="0"/>
                <a:cs typeface="Times New Roman" pitchFamily="18" charset="0"/>
              </a:rPr>
              <a:t> </a:t>
            </a:r>
            <a:r>
              <a:rPr lang="en-US" sz="2667" dirty="0" err="1">
                <a:solidFill>
                  <a:prstClr val="black"/>
                </a:solidFill>
                <a:latin typeface="Times New Roman" pitchFamily="18" charset="0"/>
                <a:ea typeface="Verdana" panose="020B0604030504040204" pitchFamily="34" charset="0"/>
                <a:cs typeface="Times New Roman" pitchFamily="18" charset="0"/>
              </a:rPr>
              <a:t>tượng</a:t>
            </a:r>
            <a:r>
              <a:rPr lang="en-US" sz="2667" dirty="0">
                <a:solidFill>
                  <a:prstClr val="black"/>
                </a:solidFill>
                <a:latin typeface="Times New Roman" pitchFamily="18" charset="0"/>
                <a:ea typeface="Verdana" panose="020B0604030504040204" pitchFamily="34" charset="0"/>
                <a:cs typeface="Times New Roman" pitchFamily="18" charset="0"/>
              </a:rPr>
              <a:t> </a:t>
            </a:r>
            <a:r>
              <a:rPr lang="en-US" sz="2667" dirty="0" err="1">
                <a:solidFill>
                  <a:prstClr val="black"/>
                </a:solidFill>
                <a:latin typeface="Times New Roman" pitchFamily="18" charset="0"/>
                <a:ea typeface="Verdana" panose="020B0604030504040204" pitchFamily="34" charset="0"/>
                <a:cs typeface="Times New Roman" pitchFamily="18" charset="0"/>
              </a:rPr>
              <a:t>hình</a:t>
            </a:r>
            <a:r>
              <a:rPr lang="en-US" sz="2667" dirty="0">
                <a:solidFill>
                  <a:prstClr val="black"/>
                </a:solidFill>
                <a:latin typeface="Times New Roman" pitchFamily="18" charset="0"/>
                <a:ea typeface="Verdana" panose="020B0604030504040204" pitchFamily="34" charset="0"/>
                <a:cs typeface="Times New Roman" pitchFamily="18" charset="0"/>
              </a:rPr>
              <a:t>, </a:t>
            </a:r>
            <a:r>
              <a:rPr lang="en-US" sz="2667" dirty="0" err="1">
                <a:solidFill>
                  <a:prstClr val="black"/>
                </a:solidFill>
                <a:latin typeface="Times New Roman" pitchFamily="18" charset="0"/>
                <a:ea typeface="Verdana" panose="020B0604030504040204" pitchFamily="34" charset="0"/>
                <a:cs typeface="Times New Roman" pitchFamily="18" charset="0"/>
              </a:rPr>
              <a:t>tượng</a:t>
            </a:r>
            <a:r>
              <a:rPr lang="en-US" sz="2667" dirty="0">
                <a:solidFill>
                  <a:prstClr val="black"/>
                </a:solidFill>
                <a:latin typeface="Times New Roman" pitchFamily="18" charset="0"/>
                <a:ea typeface="Verdana" panose="020B0604030504040204" pitchFamily="34" charset="0"/>
                <a:cs typeface="Times New Roman" pitchFamily="18" charset="0"/>
              </a:rPr>
              <a:t> </a:t>
            </a:r>
            <a:r>
              <a:rPr lang="en-US" sz="2667" dirty="0" err="1">
                <a:solidFill>
                  <a:prstClr val="black"/>
                </a:solidFill>
                <a:latin typeface="Times New Roman" pitchFamily="18" charset="0"/>
                <a:ea typeface="Verdana" panose="020B0604030504040204" pitchFamily="34" charset="0"/>
                <a:cs typeface="Times New Roman" pitchFamily="18" charset="0"/>
              </a:rPr>
              <a:t>thanh</a:t>
            </a:r>
            <a:r>
              <a:rPr lang="en-US" sz="2667" dirty="0">
                <a:solidFill>
                  <a:prstClr val="black"/>
                </a:solidFill>
                <a:latin typeface="Times New Roman" pitchFamily="18" charset="0"/>
                <a:ea typeface="Verdana" panose="020B0604030504040204" pitchFamily="34" charset="0"/>
                <a:cs typeface="Times New Roman" pitchFamily="18" charset="0"/>
              </a:rPr>
              <a:t> </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không</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sinh</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động</a:t>
            </a:r>
            <a:endPar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endParaRPr>
          </a:p>
          <a:p>
            <a:pPr defTabSz="609630"/>
            <a:r>
              <a:rPr lang="en-US" sz="2667" b="1"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b="1"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Cách</a:t>
            </a:r>
            <a:r>
              <a:rPr lang="en-US" sz="2667" b="1"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2: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sử</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dụng</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nhiều</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từ</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tượng</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hình</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tượng</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thanh</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hình</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ảnh</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âm</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thanh</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gợi</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lên</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cụ</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thể</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sinh</a:t>
            </a:r>
            <a:r>
              <a:rPr lang="en-US" sz="2667" dirty="0">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 </a:t>
            </a:r>
            <a:r>
              <a:rPr lang="en-US" sz="2667" dirty="0" err="1">
                <a:solidFill>
                  <a:prstClr val="black"/>
                </a:solidFill>
                <a:latin typeface="Times New Roman" pitchFamily="18" charset="0"/>
                <a:ea typeface="Verdana" panose="020B0604030504040204" pitchFamily="34" charset="0"/>
                <a:cs typeface="Times New Roman" pitchFamily="18" charset="0"/>
                <a:sym typeface="Wingdings" panose="05000000000000000000" pitchFamily="2" charset="2"/>
              </a:rPr>
              <a:t>động</a:t>
            </a:r>
            <a:endParaRPr lang="en-US" sz="2667" dirty="0">
              <a:solidFill>
                <a:prstClr val="black"/>
              </a:solidFill>
              <a:latin typeface="Times New Roman" pitchFamily="18" charset="0"/>
              <a:ea typeface="Verdana" panose="020B0604030504040204" pitchFamily="34" charset="0"/>
              <a:cs typeface="Times New Roman" pitchFamily="18" charset="0"/>
            </a:endParaRPr>
          </a:p>
        </p:txBody>
      </p:sp>
    </p:spTree>
    <p:extLst>
      <p:ext uri="{BB962C8B-B14F-4D97-AF65-F5344CB8AC3E}">
        <p14:creationId xmlns:p14="http://schemas.microsoft.com/office/powerpoint/2010/main" val="211918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716BF33-4205-DA6F-18CD-18CE18AD4359}"/>
              </a:ext>
            </a:extLst>
          </p:cNvPr>
          <p:cNvGraphicFramePr>
            <a:graphicFrameLocks noGrp="1"/>
          </p:cNvGraphicFramePr>
          <p:nvPr>
            <p:extLst>
              <p:ext uri="{D42A27DB-BD31-4B8C-83A1-F6EECF244321}">
                <p14:modId xmlns:p14="http://schemas.microsoft.com/office/powerpoint/2010/main" val="1020875705"/>
              </p:ext>
            </p:extLst>
          </p:nvPr>
        </p:nvGraphicFramePr>
        <p:xfrm>
          <a:off x="2161310" y="83126"/>
          <a:ext cx="10030690" cy="6535862"/>
        </p:xfrm>
        <a:graphic>
          <a:graphicData uri="http://schemas.openxmlformats.org/drawingml/2006/table">
            <a:tbl>
              <a:tblPr firstRow="1" bandRow="1">
                <a:effectLst/>
                <a:tableStyleId>{5C22544A-7EE6-4342-B048-85BDC9FD1C3A}</a:tableStyleId>
              </a:tblPr>
              <a:tblGrid>
                <a:gridCol w="2983957">
                  <a:extLst>
                    <a:ext uri="{9D8B030D-6E8A-4147-A177-3AD203B41FA5}">
                      <a16:colId xmlns:a16="http://schemas.microsoft.com/office/drawing/2014/main" val="227142503"/>
                    </a:ext>
                  </a:extLst>
                </a:gridCol>
                <a:gridCol w="3321136">
                  <a:extLst>
                    <a:ext uri="{9D8B030D-6E8A-4147-A177-3AD203B41FA5}">
                      <a16:colId xmlns:a16="http://schemas.microsoft.com/office/drawing/2014/main" val="4035421750"/>
                    </a:ext>
                  </a:extLst>
                </a:gridCol>
                <a:gridCol w="3725597">
                  <a:extLst>
                    <a:ext uri="{9D8B030D-6E8A-4147-A177-3AD203B41FA5}">
                      <a16:colId xmlns:a16="http://schemas.microsoft.com/office/drawing/2014/main" val="1982108867"/>
                    </a:ext>
                  </a:extLst>
                </a:gridCol>
              </a:tblGrid>
              <a:tr h="620400">
                <a:tc gridSpan="3">
                  <a:txBody>
                    <a:bodyPr/>
                    <a:lstStyle/>
                    <a:p>
                      <a:pPr algn="ctr"/>
                      <a:r>
                        <a:rPr lang="en-US" sz="3600" dirty="0" err="1">
                          <a:solidFill>
                            <a:srgbClr val="FF0000"/>
                          </a:solidFill>
                          <a:latin typeface="Times New Roman" panose="02020603050405020304" pitchFamily="18" charset="0"/>
                          <a:cs typeface="Times New Roman" panose="02020603050405020304" pitchFamily="18" charset="0"/>
                        </a:rPr>
                        <a:t>Phiếu</a:t>
                      </a:r>
                      <a:r>
                        <a:rPr lang="en-US" sz="3600" baseline="0" dirty="0">
                          <a:solidFill>
                            <a:srgbClr val="FF0000"/>
                          </a:solidFill>
                          <a:latin typeface="Times New Roman" panose="02020603050405020304" pitchFamily="18" charset="0"/>
                          <a:cs typeface="Times New Roman" panose="02020603050405020304" pitchFamily="18" charset="0"/>
                        </a:rPr>
                        <a:t> </a:t>
                      </a:r>
                      <a:r>
                        <a:rPr lang="en-US" sz="3600" baseline="0" dirty="0" err="1">
                          <a:solidFill>
                            <a:srgbClr val="FF0000"/>
                          </a:solidFill>
                          <a:latin typeface="Times New Roman" panose="02020603050405020304" pitchFamily="18" charset="0"/>
                          <a:cs typeface="Times New Roman" panose="02020603050405020304" pitchFamily="18" charset="0"/>
                        </a:rPr>
                        <a:t>học</a:t>
                      </a:r>
                      <a:r>
                        <a:rPr lang="en-US" sz="3600" baseline="0" dirty="0">
                          <a:solidFill>
                            <a:srgbClr val="FF0000"/>
                          </a:solidFill>
                          <a:latin typeface="Times New Roman" panose="02020603050405020304" pitchFamily="18" charset="0"/>
                          <a:cs typeface="Times New Roman" panose="02020603050405020304" pitchFamily="18" charset="0"/>
                        </a:rPr>
                        <a:t> </a:t>
                      </a:r>
                      <a:r>
                        <a:rPr lang="en-US" sz="3600" baseline="0" dirty="0" err="1">
                          <a:solidFill>
                            <a:srgbClr val="FF0000"/>
                          </a:solidFill>
                          <a:latin typeface="Times New Roman" panose="02020603050405020304" pitchFamily="18" charset="0"/>
                          <a:cs typeface="Times New Roman" panose="02020603050405020304" pitchFamily="18" charset="0"/>
                        </a:rPr>
                        <a:t>tập</a:t>
                      </a:r>
                      <a:r>
                        <a:rPr lang="en-US" sz="3600" baseline="0" dirty="0">
                          <a:solidFill>
                            <a:srgbClr val="FF0000"/>
                          </a:solidFill>
                          <a:latin typeface="Times New Roman" panose="02020603050405020304" pitchFamily="18" charset="0"/>
                          <a:cs typeface="Times New Roman" panose="02020603050405020304" pitchFamily="18" charset="0"/>
                        </a:rPr>
                        <a:t> </a:t>
                      </a:r>
                      <a:r>
                        <a:rPr lang="en-US" sz="3600" baseline="0" dirty="0" err="1">
                          <a:solidFill>
                            <a:srgbClr val="FF0000"/>
                          </a:solidFill>
                          <a:latin typeface="Times New Roman" panose="02020603050405020304" pitchFamily="18" charset="0"/>
                          <a:cs typeface="Times New Roman" panose="02020603050405020304" pitchFamily="18" charset="0"/>
                        </a:rPr>
                        <a:t>số</a:t>
                      </a:r>
                      <a:r>
                        <a:rPr lang="en-US" sz="3600" baseline="0" dirty="0">
                          <a:solidFill>
                            <a:srgbClr val="FF0000"/>
                          </a:solidFill>
                          <a:latin typeface="Times New Roman" panose="02020603050405020304" pitchFamily="18" charset="0"/>
                          <a:cs typeface="Times New Roman" panose="02020603050405020304" pitchFamily="18" charset="0"/>
                        </a:rPr>
                        <a:t> 1: </a:t>
                      </a:r>
                      <a:r>
                        <a:rPr lang="vi-VN" sz="3600" baseline="0" dirty="0">
                          <a:solidFill>
                            <a:srgbClr val="FF0000"/>
                          </a:solidFill>
                          <a:latin typeface="Times New Roman" panose="02020603050405020304" pitchFamily="18" charset="0"/>
                          <a:cs typeface="Times New Roman" panose="02020603050405020304" pitchFamily="18" charset="0"/>
                        </a:rPr>
                        <a:t>Từ tượng thanh, từ tượng hình</a:t>
                      </a:r>
                      <a:endParaRPr lang="en-US" sz="3600" dirty="0">
                        <a:solidFill>
                          <a:srgbClr val="FF000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hMerge="1">
                  <a:txBody>
                    <a:bodyPr/>
                    <a:lstStyle/>
                    <a:p>
                      <a:endParaRPr lang="en-US" dirty="0">
                        <a:solidFill>
                          <a:srgbClr val="002060"/>
                        </a:solidFill>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solidFill>
                  </a:tcPr>
                </a:tc>
                <a:tc hMerge="1">
                  <a:txBody>
                    <a:bodyPr/>
                    <a:lstStyle/>
                    <a:p>
                      <a:endParaRPr lang="en-US" dirty="0">
                        <a:solidFill>
                          <a:srgbClr val="002060"/>
                        </a:solidFill>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38808861"/>
                  </a:ext>
                </a:extLst>
              </a:tr>
              <a:tr h="502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Khái</a:t>
                      </a:r>
                      <a:r>
                        <a:rPr lang="en-US" sz="2800" b="1"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baseline="0" dirty="0" err="1">
                          <a:solidFill>
                            <a:schemeClr val="tx1">
                              <a:lumMod val="95000"/>
                              <a:lumOff val="5000"/>
                            </a:schemeClr>
                          </a:solidFill>
                          <a:latin typeface="Times New Roman" panose="02020603050405020304" pitchFamily="18" charset="0"/>
                          <a:cs typeface="Times New Roman" panose="02020603050405020304" pitchFamily="18" charset="0"/>
                        </a:rPr>
                        <a:t>niệm</a:t>
                      </a:r>
                      <a:endParaRPr lang="en-US" sz="2800" b="1"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ctr"/>
                      <a:r>
                        <a:rPr lang="en-US" sz="2800" b="1" i="1" dirty="0" err="1">
                          <a:solidFill>
                            <a:schemeClr val="tx1"/>
                          </a:solidFill>
                          <a:latin typeface="Times New Roman" panose="02020603050405020304" pitchFamily="18" charset="0"/>
                          <a:cs typeface="Times New Roman" panose="02020603050405020304" pitchFamily="18" charset="0"/>
                        </a:rPr>
                        <a:t>Ví</a:t>
                      </a:r>
                      <a:r>
                        <a:rPr lang="en-US" sz="2800" b="1" i="1" baseline="0" dirty="0">
                          <a:solidFill>
                            <a:schemeClr val="tx1"/>
                          </a:solidFill>
                          <a:latin typeface="Times New Roman" panose="02020603050405020304" pitchFamily="18" charset="0"/>
                          <a:cs typeface="Times New Roman" panose="02020603050405020304" pitchFamily="18" charset="0"/>
                        </a:rPr>
                        <a:t> </a:t>
                      </a:r>
                      <a:r>
                        <a:rPr lang="en-US" sz="2800" b="1" i="1" baseline="0" dirty="0" err="1">
                          <a:solidFill>
                            <a:schemeClr val="tx1"/>
                          </a:solidFill>
                          <a:latin typeface="Times New Roman" panose="02020603050405020304" pitchFamily="18" charset="0"/>
                          <a:cs typeface="Times New Roman" panose="02020603050405020304" pitchFamily="18" charset="0"/>
                        </a:rPr>
                        <a:t>dụ</a:t>
                      </a:r>
                      <a:r>
                        <a:rPr lang="en-US" sz="2800" b="1" i="1" baseline="0" dirty="0">
                          <a:solidFill>
                            <a:schemeClr val="tx1"/>
                          </a:solidFill>
                          <a:latin typeface="Times New Roman" panose="02020603050405020304" pitchFamily="18" charset="0"/>
                          <a:cs typeface="Times New Roman" panose="02020603050405020304" pitchFamily="18" charset="0"/>
                        </a:rPr>
                        <a:t> (BT 2)</a:t>
                      </a:r>
                      <a:endParaRPr lang="en-US" sz="2800" b="1" i="1"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dụng</a:t>
                      </a:r>
                      <a:endParaRPr lang="en-US" sz="2800" b="1"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extLst>
                  <a:ext uri="{0D108BD9-81ED-4DB2-BD59-A6C34878D82A}">
                    <a16:rowId xmlns:a16="http://schemas.microsoft.com/office/drawing/2014/main" val="1798655566"/>
                  </a:ext>
                </a:extLst>
              </a:tr>
              <a:tr h="2299142">
                <a:tc>
                  <a:txBody>
                    <a:bodyPr/>
                    <a:lstStyle/>
                    <a:p>
                      <a:pPr algn="l"/>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Từ tượng</a:t>
                      </a:r>
                      <a:r>
                        <a:rPr lang="vi-VN" sz="2800" b="1" baseline="0" dirty="0">
                          <a:solidFill>
                            <a:schemeClr val="tx1">
                              <a:lumMod val="95000"/>
                              <a:lumOff val="5000"/>
                            </a:schemeClr>
                          </a:solidFill>
                          <a:latin typeface="Times New Roman" panose="02020603050405020304" pitchFamily="18" charset="0"/>
                          <a:cs typeface="Times New Roman" panose="02020603050405020304" pitchFamily="18" charset="0"/>
                        </a:rPr>
                        <a:t> hình là từ gợi tả hình ảnh, dáng vẻ của sự vật.</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l"/>
                      <a:r>
                        <a:rPr lang="vi-VN" sz="2800" dirty="0">
                          <a:solidFill>
                            <a:schemeClr val="tx1"/>
                          </a:solidFill>
                          <a:latin typeface="Times New Roman" panose="02020603050405020304" pitchFamily="18" charset="0"/>
                          <a:cs typeface="Times New Roman" panose="02020603050405020304" pitchFamily="18" charset="0"/>
                        </a:rPr>
                        <a:t>Lom khom, thướt</a:t>
                      </a:r>
                      <a:r>
                        <a:rPr lang="vi-VN" sz="2800" baseline="0" dirty="0">
                          <a:solidFill>
                            <a:schemeClr val="tx1"/>
                          </a:solidFill>
                          <a:latin typeface="Times New Roman" panose="02020603050405020304" pitchFamily="18" charset="0"/>
                          <a:cs typeface="Times New Roman" panose="02020603050405020304" pitchFamily="18" charset="0"/>
                        </a:rPr>
                        <a:t> tha, uyển chuyển, lon ton, hấp tấp, vội vã,</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xồng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xộc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vã</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rũ</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rượi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xộc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xệch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sòng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sọc</a:t>
                      </a:r>
                      <a:r>
                        <a:rPr lang="vi-VN" sz="2800" baseline="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rowSpan="2">
                  <a:txBody>
                    <a:bodyPr/>
                    <a:lstStyle/>
                    <a:p>
                      <a:pPr marL="0" indent="0" algn="l">
                        <a:buFontTx/>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tượng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từ</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tượng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thanh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có</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giá</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trị</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gợi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cảm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cao</a:t>
                      </a:r>
                      <a:r>
                        <a:rPr lang="en-US" sz="2800" baseline="0" dirty="0">
                          <a:solidFill>
                            <a:schemeClr val="tx1"/>
                          </a:solidFill>
                          <a:latin typeface="Times New Roman" panose="02020603050405020304" pitchFamily="18" charset="0"/>
                          <a:cs typeface="Times New Roman" panose="02020603050405020304" pitchFamily="18" charset="0"/>
                        </a:rPr>
                        <a:t>;</a:t>
                      </a:r>
                    </a:p>
                    <a:p>
                      <a:pPr marL="0" indent="0" algn="l">
                        <a:buFontTx/>
                        <a:buNone/>
                      </a:pP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Có</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dụng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gợi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tả</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ảnh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dáng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vẻ</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âm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thanh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một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cách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sinh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động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cụ</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thể</a:t>
                      </a:r>
                      <a:r>
                        <a:rPr lang="en-US" sz="2800" baseline="0" dirty="0">
                          <a:solidFill>
                            <a:schemeClr val="tx1"/>
                          </a:solidFill>
                          <a:latin typeface="Times New Roman" panose="02020603050405020304" pitchFamily="18" charset="0"/>
                          <a:cs typeface="Times New Roman" panose="02020603050405020304" pitchFamily="18" charset="0"/>
                        </a:rPr>
                        <a:t>; </a:t>
                      </a:r>
                    </a:p>
                    <a:p>
                      <a:pPr marL="0" indent="0" algn="l">
                        <a:buFontTx/>
                        <a:buNone/>
                      </a:pP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Thường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được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sử</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dụng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trong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sáng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văn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chương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lời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ăn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tiếng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nói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hàng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ngày</a:t>
                      </a:r>
                      <a:r>
                        <a:rPr lang="en-US" sz="2800" baseline="0" dirty="0">
                          <a:solidFill>
                            <a:schemeClr val="tx1"/>
                          </a:solidFill>
                          <a:latin typeface="Times New Roman" panose="02020603050405020304" pitchFamily="18" charset="0"/>
                          <a:cs typeface="Times New Roman" panose="02020603050405020304" pitchFamily="18" charset="0"/>
                        </a:rPr>
                        <a:t>.</a:t>
                      </a:r>
                    </a:p>
                    <a:p>
                      <a:pPr marL="457200" indent="-457200" algn="l">
                        <a:buFontTx/>
                        <a:buChar char="-"/>
                      </a:pPr>
                      <a:endParaRPr lang="en-US" sz="2800"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extLst>
                  <a:ext uri="{0D108BD9-81ED-4DB2-BD59-A6C34878D82A}">
                    <a16:rowId xmlns:a16="http://schemas.microsoft.com/office/drawing/2014/main" val="3528968125"/>
                  </a:ext>
                </a:extLst>
              </a:tr>
              <a:tr h="2983826">
                <a:tc>
                  <a:txBody>
                    <a:bodyPr/>
                    <a:lstStyle/>
                    <a:p>
                      <a:pPr algn="l"/>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thanh</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mô</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phỏng</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thanh</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tế</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a:txBody>
                    <a:bodyPr/>
                    <a:lstStyle/>
                    <a:p>
                      <a:pPr algn="l"/>
                      <a:r>
                        <a:rPr lang="en-US" sz="2800" dirty="0">
                          <a:solidFill>
                            <a:schemeClr val="tx1"/>
                          </a:solidFill>
                          <a:latin typeface="Times New Roman" panose="02020603050405020304" pitchFamily="18" charset="0"/>
                          <a:cs typeface="Times New Roman" panose="02020603050405020304" pitchFamily="18" charset="0"/>
                        </a:rPr>
                        <a:t>Ù</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ù</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tí</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tách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lộp</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độp</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ào</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ào</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vun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vút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đì</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đùng</a:t>
                      </a:r>
                      <a:r>
                        <a:rPr lang="en-US" sz="2800" baseline="0" dirty="0">
                          <a:solidFill>
                            <a:schemeClr val="tx1"/>
                          </a:solidFill>
                          <a:latin typeface="Times New Roman" panose="02020603050405020304" pitchFamily="18" charset="0"/>
                          <a:cs typeface="Times New Roman" panose="02020603050405020304" pitchFamily="18" charset="0"/>
                        </a:rPr>
                        <a:t>, hu </a:t>
                      </a:r>
                      <a:r>
                        <a:rPr lang="en-US" sz="2800" baseline="0" dirty="0" err="1">
                          <a:solidFill>
                            <a:schemeClr val="tx1"/>
                          </a:solidFill>
                          <a:latin typeface="Times New Roman" panose="02020603050405020304" pitchFamily="18" charset="0"/>
                          <a:cs typeface="Times New Roman" panose="02020603050405020304" pitchFamily="18" charset="0"/>
                        </a:rPr>
                        <a:t>hu</a:t>
                      </a:r>
                      <a:r>
                        <a:rPr lang="en-US" sz="2800" baseline="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alpha val="20000"/>
                      </a:schemeClr>
                    </a:solidFill>
                  </a:tcPr>
                </a:tc>
                <a:tc vMerge="1">
                  <a:txBody>
                    <a:bodyPr/>
                    <a:lstStyle/>
                    <a:p>
                      <a:pPr algn="ctr"/>
                      <a:endParaRPr lang="en-US" dirty="0">
                        <a:solidFill>
                          <a:srgbClr val="002060"/>
                        </a:solidFill>
                        <a:latin typeface="Times New Roman" panose="02020603050405020304" pitchFamily="18" charset="0"/>
                        <a:cs typeface="Times New Roman" panose="02020603050405020304" pitchFamily="18" charset="0"/>
                      </a:endParaRPr>
                    </a:p>
                  </a:txBody>
                  <a:tcPr>
                    <a:lnL w="9525" cap="flat" cmpd="sng" algn="ctr">
                      <a:solidFill>
                        <a:schemeClr val="accent1">
                          <a:lumMod val="50000"/>
                        </a:schemeClr>
                      </a:solidFill>
                      <a:prstDash val="sysDashDot"/>
                      <a:round/>
                      <a:headEnd type="none" w="med" len="med"/>
                      <a:tailEnd type="none" w="med" len="med"/>
                    </a:lnL>
                    <a:lnR w="9525" cap="flat" cmpd="sng" algn="ctr">
                      <a:solidFill>
                        <a:schemeClr val="accent1">
                          <a:lumMod val="50000"/>
                        </a:schemeClr>
                      </a:solidFill>
                      <a:prstDash val="sysDashDot"/>
                      <a:round/>
                      <a:headEnd type="none" w="med" len="med"/>
                      <a:tailEnd type="none" w="med" len="med"/>
                    </a:lnR>
                    <a:lnT w="9525" cap="flat" cmpd="sng" algn="ctr">
                      <a:solidFill>
                        <a:schemeClr val="accent1">
                          <a:lumMod val="50000"/>
                        </a:schemeClr>
                      </a:solidFill>
                      <a:prstDash val="sysDashDot"/>
                      <a:round/>
                      <a:headEnd type="none" w="med" len="med"/>
                      <a:tailEnd type="none" w="med" len="med"/>
                    </a:lnT>
                    <a:lnB w="9525" cap="flat" cmpd="sng" algn="ctr">
                      <a:solidFill>
                        <a:schemeClr val="accent1">
                          <a:lumMod val="50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385120148"/>
                  </a:ext>
                </a:extLst>
              </a:tr>
            </a:tbl>
          </a:graphicData>
        </a:graphic>
      </p:graphicFrame>
      <p:grpSp>
        <p:nvGrpSpPr>
          <p:cNvPr id="3" name="Group 2">
            <a:extLst>
              <a:ext uri="{FF2B5EF4-FFF2-40B4-BE49-F238E27FC236}">
                <a16:creationId xmlns:a16="http://schemas.microsoft.com/office/drawing/2014/main" id="{2CCB89DD-FEA7-9558-A6DA-60330239167F}"/>
              </a:ext>
            </a:extLst>
          </p:cNvPr>
          <p:cNvGrpSpPr/>
          <p:nvPr/>
        </p:nvGrpSpPr>
        <p:grpSpPr>
          <a:xfrm>
            <a:off x="-416122" y="3636179"/>
            <a:ext cx="2974596" cy="3221821"/>
            <a:chOff x="-56565" y="497274"/>
            <a:chExt cx="2383094" cy="2383094"/>
          </a:xfrm>
        </p:grpSpPr>
        <p:pic>
          <p:nvPicPr>
            <p:cNvPr id="4" name="图片 30">
              <a:extLst>
                <a:ext uri="{FF2B5EF4-FFF2-40B4-BE49-F238E27FC236}">
                  <a16:creationId xmlns:a16="http://schemas.microsoft.com/office/drawing/2014/main" id="{78D5CC8E-A512-AC81-6A81-87FB1FCE7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 y="497274"/>
              <a:ext cx="2383094" cy="2383094"/>
            </a:xfrm>
            <a:prstGeom prst="rect">
              <a:avLst/>
            </a:prstGeom>
          </p:spPr>
        </p:pic>
        <p:sp>
          <p:nvSpPr>
            <p:cNvPr id="5" name="矩形 32">
              <a:extLst>
                <a:ext uri="{FF2B5EF4-FFF2-40B4-BE49-F238E27FC236}">
                  <a16:creationId xmlns:a16="http://schemas.microsoft.com/office/drawing/2014/main" id="{07E87C69-D2BD-3B4B-2BB4-13889CFF4ED7}"/>
                </a:ext>
              </a:extLst>
            </p:cNvPr>
            <p:cNvSpPr/>
            <p:nvPr/>
          </p:nvSpPr>
          <p:spPr>
            <a:xfrm>
              <a:off x="42167" y="1518671"/>
              <a:ext cx="2163655" cy="77012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fontScale="47500" lnSpcReduction="20000"/>
            </a:bodyPr>
            <a:lstStyle/>
            <a:p>
              <a:pPr marL="0" lvl="1" algn="ctr" defTabSz="1219170"/>
              <a:endParaRPr lang="vi-VN" altLang="zh-CN" sz="1867" b="1" dirty="0">
                <a:solidFill>
                  <a:srgbClr val="0070C0"/>
                </a:solidFill>
                <a:latin typeface="#9Slide03 AmpleSoft" panose="02000000000000000000" pitchFamily="2" charset="0"/>
                <a:ea typeface="宋体" panose="02010600030101010101" pitchFamily="2" charset="-122"/>
                <a:cs typeface="Times New Roman" panose="02020603050405020304" pitchFamily="18" charset="0"/>
              </a:endParaRPr>
            </a:p>
            <a:p>
              <a:pPr marL="0" lvl="1" algn="ctr" defTabSz="1219170"/>
              <a:r>
                <a:rPr lang="vi-VN" altLang="zh-CN" sz="24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a:t>
              </a:r>
              <a:r>
                <a:rPr lang="vi-VN"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Tri thức</a:t>
              </a:r>
            </a:p>
            <a:p>
              <a:pPr marL="0" lvl="1" algn="ctr" defTabSz="1219170"/>
              <a:r>
                <a:rPr lang="vi-VN" altLang="zh-CN" sz="7600" b="1" dirty="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 tiếng Việt</a:t>
              </a:r>
            </a:p>
          </p:txBody>
        </p:sp>
      </p:grpSp>
      <p:sp>
        <p:nvSpPr>
          <p:cNvPr id="7" name="Rectangle 6"/>
          <p:cNvSpPr/>
          <p:nvPr/>
        </p:nvSpPr>
        <p:spPr>
          <a:xfrm>
            <a:off x="5209309" y="1348509"/>
            <a:ext cx="3408218" cy="247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405419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0" y="-54335"/>
            <a:ext cx="12192000" cy="6818434"/>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475620" y="4577041"/>
            <a:ext cx="1677981" cy="226117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06200" y="518774"/>
            <a:ext cx="882613" cy="847309"/>
          </a:xfrm>
          <a:prstGeom prst="rect">
            <a:avLst/>
          </a:prstGeom>
        </p:spPr>
      </p:pic>
      <p:pic>
        <p:nvPicPr>
          <p:cNvPr id="10" name="Picture 9"/>
          <p:cNvPicPr>
            <a:picLocks noChangeAspect="1"/>
          </p:cNvPicPr>
          <p:nvPr/>
        </p:nvPicPr>
        <p:blipFill>
          <a:blip r:embed="rId9"/>
          <a:stretch>
            <a:fillRect/>
          </a:stretch>
        </p:blipFill>
        <p:spPr>
          <a:xfrm>
            <a:off x="2461496" y="-49851"/>
            <a:ext cx="7454022" cy="1934632"/>
          </a:xfrm>
          <a:prstGeom prst="rect">
            <a:avLst/>
          </a:prstGeom>
        </p:spPr>
      </p:pic>
      <p:sp>
        <p:nvSpPr>
          <p:cNvPr id="11" name="Rectangle 10"/>
          <p:cNvSpPr/>
          <p:nvPr/>
        </p:nvSpPr>
        <p:spPr>
          <a:xfrm>
            <a:off x="1692453" y="1176098"/>
            <a:ext cx="8951951" cy="1734064"/>
          </a:xfrm>
          <a:prstGeom prst="rect">
            <a:avLst/>
          </a:prstGeom>
        </p:spPr>
        <p:txBody>
          <a:bodyPr wrap="square">
            <a:spAutoFit/>
          </a:bodyPr>
          <a:lstStyle/>
          <a:p>
            <a:pPr algn="just" defTabSz="609630"/>
            <a:r>
              <a:rPr lang="en-US" sz="2667" b="1" dirty="0">
                <a:solidFill>
                  <a:prstClr val="black"/>
                </a:solidFill>
                <a:latin typeface="Times New Roman" pitchFamily="18" charset="0"/>
              </a:rPr>
              <a:t>Cho </a:t>
            </a:r>
            <a:r>
              <a:rPr lang="en-US" sz="2667" b="1" dirty="0" err="1">
                <a:solidFill>
                  <a:prstClr val="black"/>
                </a:solidFill>
                <a:latin typeface="Times New Roman" pitchFamily="18" charset="0"/>
              </a:rPr>
              <a:t>các</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từ</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sau</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ào</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ào</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bát</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ngát</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chênh</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vênh</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chiêm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chiếp</a:t>
            </a:r>
            <a:r>
              <a:rPr lang="en-US" sz="2667" dirty="0">
                <a:solidFill>
                  <a:prstClr val="black"/>
                </a:solidFill>
                <a:latin typeface="Times New Roman" pitchFamily="18" charset="0"/>
              </a:rPr>
              <a:t>, um </a:t>
            </a:r>
            <a:r>
              <a:rPr lang="en-US" sz="2667" dirty="0" err="1">
                <a:solidFill>
                  <a:prstClr val="black"/>
                </a:solidFill>
                <a:latin typeface="Times New Roman" pitchFamily="18" charset="0"/>
              </a:rPr>
              <a:t>tùm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rì</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rầm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lốm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đốm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rì</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rầm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lấp</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lánh</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quang</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quác</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thoang</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thoảng</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đẹp</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đẽ</a:t>
            </a:r>
            <a:r>
              <a:rPr lang="en-US" sz="2667" dirty="0">
                <a:solidFill>
                  <a:prstClr val="black"/>
                </a:solidFill>
                <a:latin typeface="Times New Roman" pitchFamily="18" charset="0"/>
              </a:rPr>
              <a:t>. </a:t>
            </a:r>
            <a:r>
              <a:rPr lang="en-US" sz="2667" b="1" dirty="0" err="1">
                <a:solidFill>
                  <a:prstClr val="black"/>
                </a:solidFill>
                <a:latin typeface="Times New Roman" pitchFamily="18" charset="0"/>
              </a:rPr>
              <a:t>Em</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hãy</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phân</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loại</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các</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từ</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trên</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thành</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hai</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nhóm</a:t>
            </a:r>
            <a:r>
              <a:rPr lang="en-US" sz="2667" dirty="0">
                <a:solidFill>
                  <a:prstClr val="black"/>
                </a:solidFill>
                <a:latin typeface="Times New Roman" pitchFamily="18" charset="0"/>
              </a:rPr>
              <a:t>: </a:t>
            </a:r>
            <a:r>
              <a:rPr lang="en-US" sz="2667" b="1" dirty="0" err="1">
                <a:solidFill>
                  <a:prstClr val="black"/>
                </a:solidFill>
                <a:latin typeface="Times New Roman" pitchFamily="18" charset="0"/>
              </a:rPr>
              <a:t>Từ</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tượng</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hình</a:t>
            </a:r>
            <a:r>
              <a:rPr lang="en-US" sz="2667" dirty="0">
                <a:solidFill>
                  <a:prstClr val="black"/>
                </a:solidFill>
                <a:latin typeface="Times New Roman" pitchFamily="18" charset="0"/>
              </a:rPr>
              <a:t>, </a:t>
            </a:r>
            <a:r>
              <a:rPr lang="en-US" sz="2667" b="1" dirty="0" err="1">
                <a:solidFill>
                  <a:prstClr val="black"/>
                </a:solidFill>
                <a:latin typeface="Times New Roman" pitchFamily="18" charset="0"/>
              </a:rPr>
              <a:t>từ</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tượng</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thanh</a:t>
            </a:r>
            <a:r>
              <a:rPr lang="en-US" sz="2667" b="1" dirty="0">
                <a:solidFill>
                  <a:prstClr val="black"/>
                </a:solidFill>
                <a:latin typeface="Times New Roman" pitchFamily="18" charset="0"/>
              </a:rPr>
              <a:t>. </a:t>
            </a:r>
            <a:endParaRPr lang="en-US" sz="2667" dirty="0">
              <a:solidFill>
                <a:prstClr val="black"/>
              </a:solidFill>
              <a:latin typeface="Calibri"/>
            </a:endParaRPr>
          </a:p>
        </p:txBody>
      </p:sp>
      <p:sp>
        <p:nvSpPr>
          <p:cNvPr id="12" name="Text Box 9"/>
          <p:cNvSpPr txBox="1">
            <a:spLocks noChangeArrowheads="1"/>
          </p:cNvSpPr>
          <p:nvPr/>
        </p:nvSpPr>
        <p:spPr bwMode="auto">
          <a:xfrm>
            <a:off x="202982" y="4429967"/>
            <a:ext cx="373550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defTabSz="609630">
              <a:spcBef>
                <a:spcPct val="50000"/>
              </a:spcBef>
            </a:pPr>
            <a:r>
              <a:rPr lang="en-US" sz="2800" i="1" dirty="0" err="1">
                <a:solidFill>
                  <a:prstClr val="black"/>
                </a:solidFill>
                <a:latin typeface="Times New Roman" pitchFamily="18" charset="0"/>
              </a:rPr>
              <a:t>bát</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ngát</a:t>
            </a:r>
            <a:endParaRPr lang="en-US" sz="2800" i="1" dirty="0">
              <a:solidFill>
                <a:prstClr val="black"/>
              </a:solidFill>
              <a:latin typeface="Times New Roman" pitchFamily="18" charset="0"/>
            </a:endParaRPr>
          </a:p>
          <a:p>
            <a:pPr defTabSz="609630">
              <a:spcBef>
                <a:spcPct val="50000"/>
              </a:spcBef>
            </a:pPr>
            <a:r>
              <a:rPr lang="en-US" sz="2800" i="1" dirty="0" err="1">
                <a:solidFill>
                  <a:prstClr val="black"/>
                </a:solidFill>
                <a:latin typeface="Times New Roman" pitchFamily="18" charset="0"/>
              </a:rPr>
              <a:t>chênh</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vênh</a:t>
            </a:r>
            <a:endParaRPr lang="en-US" sz="2800" i="1" dirty="0">
              <a:solidFill>
                <a:prstClr val="black"/>
              </a:solidFill>
              <a:latin typeface="Times New Roman" pitchFamily="18" charset="0"/>
            </a:endParaRPr>
          </a:p>
        </p:txBody>
      </p:sp>
      <p:sp>
        <p:nvSpPr>
          <p:cNvPr id="13" name="Text Box 10"/>
          <p:cNvSpPr txBox="1">
            <a:spLocks noChangeArrowheads="1"/>
          </p:cNvSpPr>
          <p:nvPr/>
        </p:nvSpPr>
        <p:spPr bwMode="auto">
          <a:xfrm>
            <a:off x="5643962" y="4453501"/>
            <a:ext cx="3866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defTabSz="609630">
              <a:spcBef>
                <a:spcPct val="50000"/>
              </a:spcBef>
            </a:pPr>
            <a:r>
              <a:rPr lang="en-US" sz="2800" i="1" dirty="0" err="1">
                <a:solidFill>
                  <a:prstClr val="black"/>
                </a:solidFill>
                <a:latin typeface="Times New Roman" pitchFamily="18" charset="0"/>
              </a:rPr>
              <a:t>ào</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ào</a:t>
            </a:r>
            <a:endParaRPr lang="en-US" sz="2800" i="1" dirty="0">
              <a:solidFill>
                <a:prstClr val="black"/>
              </a:solidFill>
              <a:latin typeface="Times New Roman" pitchFamily="18" charset="0"/>
            </a:endParaRPr>
          </a:p>
          <a:p>
            <a:pPr defTabSz="609630">
              <a:spcBef>
                <a:spcPct val="50000"/>
              </a:spcBef>
            </a:pPr>
            <a:r>
              <a:rPr lang="en-US" sz="2800" i="1" dirty="0" err="1">
                <a:solidFill>
                  <a:prstClr val="black"/>
                </a:solidFill>
                <a:latin typeface="Times New Roman" pitchFamily="18" charset="0"/>
              </a:rPr>
              <a:t>chiêm</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chiếp</a:t>
            </a:r>
            <a:endParaRPr lang="en-US" sz="2800" i="1" dirty="0">
              <a:solidFill>
                <a:prstClr val="black"/>
              </a:solidFill>
              <a:latin typeface="Times New Roman" pitchFamily="18" charset="0"/>
            </a:endParaRPr>
          </a:p>
          <a:p>
            <a:pPr defTabSz="609630">
              <a:spcBef>
                <a:spcPct val="50000"/>
              </a:spcBef>
            </a:pPr>
            <a:r>
              <a:rPr lang="en-US" sz="2800" i="1" dirty="0" err="1">
                <a:solidFill>
                  <a:prstClr val="black"/>
                </a:solidFill>
                <a:latin typeface="Times New Roman" pitchFamily="18" charset="0"/>
              </a:rPr>
              <a:t>rì</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rầm</a:t>
            </a:r>
            <a:endParaRPr lang="en-US" sz="2800" i="1" dirty="0">
              <a:solidFill>
                <a:prstClr val="black"/>
              </a:solidFill>
              <a:latin typeface="Times New Roman" pitchFamily="18" charset="0"/>
            </a:endParaRPr>
          </a:p>
        </p:txBody>
      </p:sp>
      <p:sp>
        <p:nvSpPr>
          <p:cNvPr id="14" name="Text Box 9"/>
          <p:cNvSpPr txBox="1">
            <a:spLocks noChangeArrowheads="1"/>
          </p:cNvSpPr>
          <p:nvPr/>
        </p:nvSpPr>
        <p:spPr bwMode="auto">
          <a:xfrm>
            <a:off x="2584854" y="4453501"/>
            <a:ext cx="18268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defTabSz="609630">
              <a:spcBef>
                <a:spcPct val="50000"/>
              </a:spcBef>
            </a:pPr>
            <a:r>
              <a:rPr lang="en-US" sz="2800" i="1" dirty="0">
                <a:solidFill>
                  <a:prstClr val="black"/>
                </a:solidFill>
                <a:latin typeface="Times New Roman" pitchFamily="18" charset="0"/>
              </a:rPr>
              <a:t>um </a:t>
            </a:r>
            <a:r>
              <a:rPr lang="en-US" sz="2800" i="1" dirty="0" err="1">
                <a:solidFill>
                  <a:prstClr val="black"/>
                </a:solidFill>
                <a:latin typeface="Times New Roman" pitchFamily="18" charset="0"/>
              </a:rPr>
              <a:t>tùm</a:t>
            </a:r>
            <a:endParaRPr lang="en-US" sz="2800" i="1" dirty="0">
              <a:solidFill>
                <a:prstClr val="black"/>
              </a:solidFill>
              <a:latin typeface="Times New Roman" pitchFamily="18" charset="0"/>
            </a:endParaRPr>
          </a:p>
          <a:p>
            <a:pPr defTabSz="609630">
              <a:spcBef>
                <a:spcPct val="50000"/>
              </a:spcBef>
            </a:pPr>
            <a:r>
              <a:rPr lang="en-US" sz="2800" i="1" dirty="0" err="1">
                <a:solidFill>
                  <a:prstClr val="black"/>
                </a:solidFill>
                <a:latin typeface="Times New Roman" pitchFamily="18" charset="0"/>
              </a:rPr>
              <a:t>lốm</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đốm</a:t>
            </a:r>
            <a:endParaRPr lang="en-US" sz="2800" i="1" dirty="0">
              <a:solidFill>
                <a:prstClr val="black"/>
              </a:solidFill>
              <a:latin typeface="Times New Roman" pitchFamily="18" charset="0"/>
            </a:endParaRPr>
          </a:p>
          <a:p>
            <a:pPr defTabSz="609630">
              <a:spcBef>
                <a:spcPct val="50000"/>
              </a:spcBef>
            </a:pPr>
            <a:r>
              <a:rPr lang="en-US" sz="2800" i="1" dirty="0" err="1">
                <a:solidFill>
                  <a:prstClr val="black"/>
                </a:solidFill>
                <a:latin typeface="Times New Roman" pitchFamily="18" charset="0"/>
              </a:rPr>
              <a:t>lấp</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lánh</a:t>
            </a:r>
            <a:endParaRPr lang="en-US" sz="2800" i="1" dirty="0">
              <a:solidFill>
                <a:prstClr val="black"/>
              </a:solidFill>
              <a:latin typeface="Times New Roman" pitchFamily="18" charset="0"/>
            </a:endParaRPr>
          </a:p>
        </p:txBody>
      </p:sp>
      <p:sp>
        <p:nvSpPr>
          <p:cNvPr id="15" name="Text Box 10"/>
          <p:cNvSpPr txBox="1">
            <a:spLocks noChangeArrowheads="1"/>
          </p:cNvSpPr>
          <p:nvPr/>
        </p:nvSpPr>
        <p:spPr bwMode="auto">
          <a:xfrm>
            <a:off x="8314155" y="4512351"/>
            <a:ext cx="279818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defTabSz="609630">
              <a:spcBef>
                <a:spcPct val="50000"/>
              </a:spcBef>
            </a:pPr>
            <a:r>
              <a:rPr lang="en-US" sz="2800" i="1" dirty="0" err="1">
                <a:solidFill>
                  <a:prstClr val="black"/>
                </a:solidFill>
                <a:latin typeface="Times New Roman" pitchFamily="18" charset="0"/>
              </a:rPr>
              <a:t>quang</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quác</a:t>
            </a:r>
            <a:endParaRPr lang="en-US" sz="2800" i="1" dirty="0">
              <a:solidFill>
                <a:prstClr val="black"/>
              </a:solidFill>
              <a:latin typeface="Times New Roman" pitchFamily="18" charset="0"/>
            </a:endParaRPr>
          </a:p>
          <a:p>
            <a:pPr defTabSz="609630">
              <a:spcBef>
                <a:spcPct val="50000"/>
              </a:spcBef>
            </a:pPr>
            <a:r>
              <a:rPr lang="en-US" sz="2800" i="1" dirty="0" err="1">
                <a:solidFill>
                  <a:prstClr val="black"/>
                </a:solidFill>
                <a:latin typeface="Times New Roman" pitchFamily="18" charset="0"/>
              </a:rPr>
              <a:t>rầm</a:t>
            </a:r>
            <a:endParaRPr lang="en-US" sz="2800" i="1" dirty="0">
              <a:solidFill>
                <a:prstClr val="black"/>
              </a:solidFill>
              <a:latin typeface="Times New Roman" pitchFamily="18" charset="0"/>
            </a:endParaRPr>
          </a:p>
        </p:txBody>
      </p:sp>
      <p:pic>
        <p:nvPicPr>
          <p:cNvPr id="16"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5400000">
            <a:off x="3172983" y="4874336"/>
            <a:ext cx="3810000" cy="117763"/>
          </a:xfrm>
          <a:prstGeom prst="rect">
            <a:avLst/>
          </a:prstGeom>
        </p:spPr>
      </p:pic>
      <p:pic>
        <p:nvPicPr>
          <p:cNvPr id="19" name="Picture 18"/>
          <p:cNvPicPr>
            <a:picLocks noChangeAspect="1"/>
          </p:cNvPicPr>
          <p:nvPr/>
        </p:nvPicPr>
        <p:blipFill>
          <a:blip r:embed="rId11"/>
          <a:stretch>
            <a:fillRect/>
          </a:stretch>
        </p:blipFill>
        <p:spPr>
          <a:xfrm>
            <a:off x="723571" y="3201187"/>
            <a:ext cx="3588823" cy="1016088"/>
          </a:xfrm>
          <a:prstGeom prst="rect">
            <a:avLst/>
          </a:prstGeom>
        </p:spPr>
      </p:pic>
      <p:pic>
        <p:nvPicPr>
          <p:cNvPr id="20" name="Picture 19"/>
          <p:cNvPicPr>
            <a:picLocks noChangeAspect="1"/>
          </p:cNvPicPr>
          <p:nvPr/>
        </p:nvPicPr>
        <p:blipFill>
          <a:blip r:embed="rId12"/>
          <a:stretch>
            <a:fillRect/>
          </a:stretch>
        </p:blipFill>
        <p:spPr>
          <a:xfrm>
            <a:off x="5005101" y="3303052"/>
            <a:ext cx="5393395" cy="894157"/>
          </a:xfrm>
          <a:prstGeom prst="rect">
            <a:avLst/>
          </a:prstGeom>
        </p:spPr>
      </p:pic>
    </p:spTree>
    <p:extLst>
      <p:ext uri="{BB962C8B-B14F-4D97-AF65-F5344CB8AC3E}">
        <p14:creationId xmlns:p14="http://schemas.microsoft.com/office/powerpoint/2010/main" val="3747159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066560" y="1129234"/>
            <a:ext cx="9652239" cy="433856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1: THỰC HÀNH TIẾNG VIỆT</a:t>
            </a:r>
            <a:endParaRPr kumimoji="0" lang="vi-VN"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 TƯỢNG HÌNH, TỪ TƯỢNG THANH)</a:t>
            </a:r>
            <a:endParaRPr kumimoji="0" lang="vi-VN"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endParaRPr kumimoji="0" lang="en-US" sz="3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vi-VN"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Tri thức tiếng Việt: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Từ tượng 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là từ gợi tả hình ảnh, dáng vẻ của sự vật. </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Từ tượng thanh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à từ mô phỏng âm thanh trong thực tế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en-US"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 </a:t>
            </a:r>
            <a:r>
              <a:rPr kumimoji="0" lang="en-US" sz="3200" b="1" i="0" u="none" strike="noStrike" kern="1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vi-VN"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endParaRPr kumimoji="0" lang="vi-VN"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20"/>
          <p:cNvPicPr>
            <a:picLocks noChangeAspect="1"/>
          </p:cNvPicPr>
          <p:nvPr/>
        </p:nvPicPr>
        <p:blipFill>
          <a:blip r:embed="rId2"/>
          <a:stretch>
            <a:fillRect/>
          </a:stretch>
        </p:blipFill>
        <p:spPr>
          <a:xfrm rot="1213319">
            <a:off x="10884447" y="2736003"/>
            <a:ext cx="312422" cy="4324919"/>
          </a:xfrm>
          <a:prstGeom prst="rect">
            <a:avLst/>
          </a:prstGeom>
          <a:noFill/>
          <a:ln w="9525">
            <a:noFill/>
          </a:ln>
        </p:spPr>
      </p:pic>
    </p:spTree>
    <p:extLst>
      <p:ext uri="{BB962C8B-B14F-4D97-AF65-F5344CB8AC3E}">
        <p14:creationId xmlns:p14="http://schemas.microsoft.com/office/powerpoint/2010/main" val="887484976"/>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1|2.9|2.3|6.7|1.4"/>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3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3753</TotalTime>
  <Words>1845</Words>
  <Application>Microsoft Office PowerPoint</Application>
  <PresentationFormat>Widescreen</PresentationFormat>
  <Paragraphs>188</Paragraphs>
  <Slides>18</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微软雅黑</vt:lpstr>
      <vt:lpstr>#9Slide03 AmpleSoft</vt:lpstr>
      <vt:lpstr>#9Slide03 Arima Madurai Black</vt:lpstr>
      <vt:lpstr>Arial</vt:lpstr>
      <vt:lpstr>Calibri</vt:lpstr>
      <vt:lpstr>Calibri Light</vt:lpstr>
      <vt:lpstr>Symbol</vt:lpstr>
      <vt:lpstr>Times New Roman</vt:lpstr>
      <vt:lpstr>Tw Cen MT</vt:lpstr>
      <vt:lpstr>第一PPT，www.1ppt.com</vt:lpstr>
      <vt:lpstr>3_Chủ đề Office</vt:lpstr>
      <vt:lpstr>Droplet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 Thi Trung Trien</cp:lastModifiedBy>
  <cp:revision>92</cp:revision>
  <dcterms:created xsi:type="dcterms:W3CDTF">2023-06-25T14:12:43Z</dcterms:created>
  <dcterms:modified xsi:type="dcterms:W3CDTF">2023-09-01T02:43:58Z</dcterms:modified>
</cp:coreProperties>
</file>