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6" r:id="rId2"/>
  </p:sldMasterIdLst>
  <p:sldIdLst>
    <p:sldId id="288" r:id="rId3"/>
    <p:sldId id="257" r:id="rId4"/>
    <p:sldId id="263" r:id="rId5"/>
    <p:sldId id="256" r:id="rId6"/>
    <p:sldId id="258" r:id="rId7"/>
    <p:sldId id="11562" r:id="rId8"/>
    <p:sldId id="11563" r:id="rId9"/>
    <p:sldId id="261" r:id="rId10"/>
    <p:sldId id="262" r:id="rId11"/>
    <p:sldId id="292" r:id="rId12"/>
    <p:sldId id="294" r:id="rId13"/>
    <p:sldId id="302" r:id="rId14"/>
    <p:sldId id="11564" r:id="rId15"/>
    <p:sldId id="303" r:id="rId16"/>
    <p:sldId id="305" r:id="rId17"/>
    <p:sldId id="307" r:id="rId18"/>
    <p:sldId id="306"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29585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92022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50396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66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F6199F-9AE4-45D4-B2DC-EE9C8D19449C}"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3480829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1712442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F6199F-9AE4-45D4-B2DC-EE9C8D19449C}"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4268456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F6199F-9AE4-45D4-B2DC-EE9C8D19449C}"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08034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F6199F-9AE4-45D4-B2DC-EE9C8D19449C}"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1063588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F6199F-9AE4-45D4-B2DC-EE9C8D19449C}"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1829092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6199F-9AE4-45D4-B2DC-EE9C8D19449C}"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112402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494626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409158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1963680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523861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6199F-9AE4-45D4-B2DC-EE9C8D19449C}"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6DD1F-5C14-4F73-98CB-D9283BC8DB38}" type="slidenum">
              <a:rPr lang="en-US" smtClean="0"/>
              <a:t>‹#›</a:t>
            </a:fld>
            <a:endParaRPr lang="en-US"/>
          </a:p>
        </p:txBody>
      </p:sp>
    </p:spTree>
    <p:extLst>
      <p:ext uri="{BB962C8B-B14F-4D97-AF65-F5344CB8AC3E}">
        <p14:creationId xmlns:p14="http://schemas.microsoft.com/office/powerpoint/2010/main" val="24253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00648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89907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52086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63063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04691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60636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48537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9/13/2023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extLst>
      <p:ext uri="{BB962C8B-B14F-4D97-AF65-F5344CB8AC3E}">
        <p14:creationId xmlns:p14="http://schemas.microsoft.com/office/powerpoint/2010/main" val="358020926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AF6199F-9AE4-45D4-B2DC-EE9C8D19449C}" type="datetimeFigureOut">
              <a:rPr lang="en-US" smtClean="0"/>
              <a:t>9/13/2023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996DD1F-5C14-4F73-98CB-D9283BC8DB38}" type="slidenum">
              <a:rPr lang="en-US" smtClean="0"/>
              <a:t>‹#›</a:t>
            </a:fld>
            <a:endParaRPr lang="en-US"/>
          </a:p>
        </p:txBody>
      </p:sp>
    </p:spTree>
    <p:extLst>
      <p:ext uri="{BB962C8B-B14F-4D97-AF65-F5344CB8AC3E}">
        <p14:creationId xmlns:p14="http://schemas.microsoft.com/office/powerpoint/2010/main" val="14627795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5.wdp"/><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slideLayout" Target="../slideLayouts/slideLayout13.xml"/><Relationship Id="rId21" Type="http://schemas.microsoft.com/office/2007/relationships/hdphoto" Target="../media/hdphoto9.wdp"/><Relationship Id="rId7" Type="http://schemas.microsoft.com/office/2007/relationships/hdphoto" Target="../media/hdphoto2.wdp"/><Relationship Id="rId12" Type="http://schemas.openxmlformats.org/officeDocument/2006/relationships/image" Target="../media/image8.png"/><Relationship Id="rId17" Type="http://schemas.microsoft.com/office/2007/relationships/hdphoto" Target="../media/hdphoto7.wdp"/><Relationship Id="rId25" Type="http://schemas.microsoft.com/office/2007/relationships/hdphoto" Target="../media/hdphoto11.wdp"/><Relationship Id="rId2" Type="http://schemas.openxmlformats.org/officeDocument/2006/relationships/audio" Target="../media/media1.MP3"/><Relationship Id="rId16" Type="http://schemas.openxmlformats.org/officeDocument/2006/relationships/image" Target="../media/image10.png"/><Relationship Id="rId20" Type="http://schemas.openxmlformats.org/officeDocument/2006/relationships/image" Target="../media/image12.png"/><Relationship Id="rId29" Type="http://schemas.microsoft.com/office/2007/relationships/hdphoto" Target="../media/hdphoto13.wdp"/><Relationship Id="rId1" Type="http://schemas.microsoft.com/office/2007/relationships/media" Target="../media/media1.MP3"/><Relationship Id="rId6" Type="http://schemas.openxmlformats.org/officeDocument/2006/relationships/image" Target="../media/image5.png"/><Relationship Id="rId11" Type="http://schemas.microsoft.com/office/2007/relationships/hdphoto" Target="../media/hdphoto4.wdp"/><Relationship Id="rId24" Type="http://schemas.openxmlformats.org/officeDocument/2006/relationships/image" Target="../media/image14.png"/><Relationship Id="rId5" Type="http://schemas.microsoft.com/office/2007/relationships/hdphoto" Target="../media/hdphoto1.wdp"/><Relationship Id="rId15" Type="http://schemas.microsoft.com/office/2007/relationships/hdphoto" Target="../media/hdphoto6.wdp"/><Relationship Id="rId23" Type="http://schemas.microsoft.com/office/2007/relationships/hdphoto" Target="../media/hdphoto10.wdp"/><Relationship Id="rId28" Type="http://schemas.openxmlformats.org/officeDocument/2006/relationships/image" Target="../media/image16.png"/><Relationship Id="rId10" Type="http://schemas.openxmlformats.org/officeDocument/2006/relationships/image" Target="../media/image7.png"/><Relationship Id="rId19" Type="http://schemas.microsoft.com/office/2007/relationships/hdphoto" Target="../media/hdphoto8.wdp"/><Relationship Id="rId31" Type="http://schemas.openxmlformats.org/officeDocument/2006/relationships/image" Target="../media/image18.png"/><Relationship Id="rId4" Type="http://schemas.openxmlformats.org/officeDocument/2006/relationships/image" Target="../media/image4.jpeg"/><Relationship Id="rId9" Type="http://schemas.microsoft.com/office/2007/relationships/hdphoto" Target="../media/hdphoto3.wdp"/><Relationship Id="rId14" Type="http://schemas.openxmlformats.org/officeDocument/2006/relationships/image" Target="../media/image9.png"/><Relationship Id="rId22" Type="http://schemas.openxmlformats.org/officeDocument/2006/relationships/image" Target="../media/image13.png"/><Relationship Id="rId27" Type="http://schemas.microsoft.com/office/2007/relationships/hdphoto" Target="../media/hdphoto12.wdp"/><Relationship Id="rId30"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 Id="rId5" Type="http://schemas.openxmlformats.org/officeDocument/2006/relationships/image" Target="../media/image21.png"/><Relationship Id="rId4" Type="http://schemas.microsoft.com/office/2007/relationships/hdphoto" Target="../media/hdphoto14.wdp"/></Relationships>
</file>

<file path=ppt/slides/_rels/slide4.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slide" Target="slide7.xml"/><Relationship Id="rId26" Type="http://schemas.openxmlformats.org/officeDocument/2006/relationships/slide" Target="slide9.xml"/><Relationship Id="rId39" Type="http://schemas.microsoft.com/office/2007/relationships/hdphoto" Target="../media/hdphoto24.wdp"/><Relationship Id="rId21" Type="http://schemas.openxmlformats.org/officeDocument/2006/relationships/image" Target="../media/image11.png"/><Relationship Id="rId34" Type="http://schemas.microsoft.com/office/2007/relationships/hdphoto" Target="../media/hdphoto23.wdp"/><Relationship Id="rId42" Type="http://schemas.openxmlformats.org/officeDocument/2006/relationships/image" Target="../media/image37.png"/><Relationship Id="rId47" Type="http://schemas.microsoft.com/office/2007/relationships/hdphoto" Target="../media/hdphoto28.wdp"/><Relationship Id="rId7" Type="http://schemas.openxmlformats.org/officeDocument/2006/relationships/image" Target="../media/image24.png"/><Relationship Id="rId2" Type="http://schemas.openxmlformats.org/officeDocument/2006/relationships/image" Target="../media/image19.jpeg"/><Relationship Id="rId16" Type="http://schemas.microsoft.com/office/2007/relationships/hdphoto" Target="../media/hdphoto9.wdp"/><Relationship Id="rId29" Type="http://schemas.openxmlformats.org/officeDocument/2006/relationships/image" Target="../media/image14.png"/><Relationship Id="rId1" Type="http://schemas.openxmlformats.org/officeDocument/2006/relationships/slideLayout" Target="../slideLayouts/slideLayout13.xml"/><Relationship Id="rId6" Type="http://schemas.microsoft.com/office/2007/relationships/hdphoto" Target="../media/hdphoto16.wdp"/><Relationship Id="rId11" Type="http://schemas.openxmlformats.org/officeDocument/2006/relationships/image" Target="../media/image26.png"/><Relationship Id="rId24" Type="http://schemas.openxmlformats.org/officeDocument/2006/relationships/image" Target="../media/image30.png"/><Relationship Id="rId32" Type="http://schemas.microsoft.com/office/2007/relationships/hdphoto" Target="../media/hdphoto22.wdp"/><Relationship Id="rId37" Type="http://schemas.openxmlformats.org/officeDocument/2006/relationships/image" Target="../media/image34.png"/><Relationship Id="rId40" Type="http://schemas.openxmlformats.org/officeDocument/2006/relationships/image" Target="../media/image36.png"/><Relationship Id="rId45" Type="http://schemas.microsoft.com/office/2007/relationships/hdphoto" Target="../media/hdphoto27.wdp"/><Relationship Id="rId5" Type="http://schemas.openxmlformats.org/officeDocument/2006/relationships/image" Target="../media/image23.png"/><Relationship Id="rId15" Type="http://schemas.openxmlformats.org/officeDocument/2006/relationships/image" Target="../media/image12.png"/><Relationship Id="rId23" Type="http://schemas.openxmlformats.org/officeDocument/2006/relationships/slide" Target="slide8.xml"/><Relationship Id="rId28" Type="http://schemas.microsoft.com/office/2007/relationships/hdphoto" Target="../media/hdphoto21.wdp"/><Relationship Id="rId36" Type="http://schemas.microsoft.com/office/2007/relationships/hdphoto" Target="../media/hdphoto12.wdp"/><Relationship Id="rId10" Type="http://schemas.microsoft.com/office/2007/relationships/hdphoto" Target="../media/hdphoto18.wdp"/><Relationship Id="rId19" Type="http://schemas.openxmlformats.org/officeDocument/2006/relationships/image" Target="../media/image29.png"/><Relationship Id="rId31" Type="http://schemas.openxmlformats.org/officeDocument/2006/relationships/image" Target="../media/image32.png"/><Relationship Id="rId44" Type="http://schemas.openxmlformats.org/officeDocument/2006/relationships/image" Target="../media/image38.png"/><Relationship Id="rId4" Type="http://schemas.microsoft.com/office/2007/relationships/hdphoto" Target="../media/hdphoto15.wdp"/><Relationship Id="rId9" Type="http://schemas.openxmlformats.org/officeDocument/2006/relationships/image" Target="../media/image25.png"/><Relationship Id="rId14" Type="http://schemas.openxmlformats.org/officeDocument/2006/relationships/slide" Target="slide5.xml"/><Relationship Id="rId22" Type="http://schemas.microsoft.com/office/2007/relationships/hdphoto" Target="../media/hdphoto8.wdp"/><Relationship Id="rId27" Type="http://schemas.openxmlformats.org/officeDocument/2006/relationships/image" Target="../media/image31.png"/><Relationship Id="rId30" Type="http://schemas.microsoft.com/office/2007/relationships/hdphoto" Target="../media/hdphoto11.wdp"/><Relationship Id="rId35" Type="http://schemas.openxmlformats.org/officeDocument/2006/relationships/image" Target="../media/image15.png"/><Relationship Id="rId43" Type="http://schemas.microsoft.com/office/2007/relationships/hdphoto" Target="../media/hdphoto26.wdp"/><Relationship Id="rId48" Type="http://schemas.openxmlformats.org/officeDocument/2006/relationships/slide" Target="slide11.xml"/><Relationship Id="rId8" Type="http://schemas.microsoft.com/office/2007/relationships/hdphoto" Target="../media/hdphoto17.wdp"/><Relationship Id="rId3" Type="http://schemas.openxmlformats.org/officeDocument/2006/relationships/image" Target="../media/image22.png"/><Relationship Id="rId12" Type="http://schemas.microsoft.com/office/2007/relationships/hdphoto" Target="../media/hdphoto19.wdp"/><Relationship Id="rId17" Type="http://schemas.openxmlformats.org/officeDocument/2006/relationships/image" Target="../media/image28.png"/><Relationship Id="rId25" Type="http://schemas.microsoft.com/office/2007/relationships/hdphoto" Target="../media/hdphoto20.wdp"/><Relationship Id="rId33" Type="http://schemas.openxmlformats.org/officeDocument/2006/relationships/image" Target="../media/image33.png"/><Relationship Id="rId38" Type="http://schemas.openxmlformats.org/officeDocument/2006/relationships/image" Target="../media/image35.png"/><Relationship Id="rId46" Type="http://schemas.openxmlformats.org/officeDocument/2006/relationships/image" Target="../media/image39.png"/><Relationship Id="rId20" Type="http://schemas.openxmlformats.org/officeDocument/2006/relationships/slide" Target="slide6.xml"/><Relationship Id="rId41" Type="http://schemas.microsoft.com/office/2007/relationships/hdphoto" Target="../media/hdphoto25.wdp"/></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slide" Target="slide4.xml"/><Relationship Id="rId4" Type="http://schemas.microsoft.com/office/2007/relationships/hdphoto" Target="../media/hdphoto14.wdp"/></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slide" Target="slide4.xml"/><Relationship Id="rId4" Type="http://schemas.microsoft.com/office/2007/relationships/hdphoto" Target="../media/hdphoto14.wdp"/></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slide" Target="slide4.xml"/><Relationship Id="rId4" Type="http://schemas.microsoft.com/office/2007/relationships/hdphoto" Target="../media/hdphoto14.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slide" Target="slide4.xml"/><Relationship Id="rId4" Type="http://schemas.microsoft.com/office/2007/relationships/hdphoto" Target="../media/hdphoto14.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slide" Target="slide4.xml"/><Relationship Id="rId4" Type="http://schemas.microsoft.com/office/2007/relationships/hdphoto" Target="../media/hdphoto1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164" cy="6858000"/>
          </a:xfrm>
          <a:prstGeom prst="rect">
            <a:avLst/>
          </a:prstGeom>
        </p:spPr>
      </p:pic>
      <p:sp>
        <p:nvSpPr>
          <p:cNvPr id="5" name="TextBox 4"/>
          <p:cNvSpPr txBox="1"/>
          <p:nvPr/>
        </p:nvSpPr>
        <p:spPr>
          <a:xfrm>
            <a:off x="2546110" y="1112126"/>
            <a:ext cx="6289665" cy="106760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4800" b="1" noProof="1">
                <a:solidFill>
                  <a:srgbClr val="C00000"/>
                </a:solidFill>
                <a:latin typeface="Times New Roman" panose="02020603050405020304" pitchFamily="18" charset="0"/>
                <a:ea typeface="Tahoma" panose="020B0604030504040204" pitchFamily="34" charset="0"/>
                <a:cs typeface="Times New Roman" panose="02020603050405020304" pitchFamily="18" charset="0"/>
              </a:rPr>
              <a:t>Tiết 28       </a:t>
            </a:r>
            <a:r>
              <a:rPr kumimoji="0" lang="en-US" sz="4800" b="1" i="0" u="none" strike="noStrike" kern="1200" cap="none" spc="0" normalizeH="0" baseline="0" noProof="1">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ÔN TẬP</a:t>
            </a:r>
            <a:endPar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0" y="5571335"/>
            <a:ext cx="6960096" cy="707886"/>
          </a:xfrm>
          <a:prstGeom prst="rect">
            <a:avLst/>
          </a:prstGeom>
          <a:noFill/>
        </p:spPr>
        <p:txBody>
          <a:bodyPr wrap="square" lIns="91440" tIns="45720" rIns="91440" bIns="45720" rtlCol="0" anchor="ctr">
            <a:spAutoFit/>
          </a:bodyPr>
          <a:lstStyle/>
          <a:p>
            <a:pPr marL="609585" marR="0" lvl="0" indent="-60958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w="0">
                <a:noFill/>
              </a:ln>
              <a:solidFill>
                <a:prstClr val="white"/>
              </a:solidFill>
              <a:effectLst/>
              <a:uLnTx/>
              <a:uFillTx/>
              <a:latin typeface="FontAwesome" pitchFamily="2" charset="0"/>
              <a:ea typeface="+mn-ea"/>
              <a:cs typeface="+mn-cs"/>
            </a:endParaRPr>
          </a:p>
        </p:txBody>
      </p:sp>
      <p:sp>
        <p:nvSpPr>
          <p:cNvPr id="9" name="Rectangle 8"/>
          <p:cNvSpPr/>
          <p:nvPr/>
        </p:nvSpPr>
        <p:spPr>
          <a:xfrm>
            <a:off x="1" y="5571335"/>
            <a:ext cx="2320305" cy="707886"/>
          </a:xfrm>
          <a:prstGeom prst="rect">
            <a:avLst/>
          </a:prstGeom>
          <a:noFill/>
        </p:spPr>
        <p:txBody>
          <a:bodyPr wrap="square" lIns="91440" tIns="45720" rIns="91440" bIns="45720" rtlCol="0" anchor="ctr">
            <a:spAutoFit/>
          </a:bodyPr>
          <a:lstStyle/>
          <a:p>
            <a:pPr marL="609585" marR="0" lvl="0" indent="-609585"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w="0">
                <a:noFill/>
              </a:ln>
              <a:solidFill>
                <a:prstClr val="white"/>
              </a:solidFill>
              <a:effectLst/>
              <a:uLnTx/>
              <a:uFillTx/>
              <a:latin typeface="FontAwesome" pitchFamily="2" charset="0"/>
              <a:ea typeface="+mn-ea"/>
              <a:cs typeface="+mn-cs"/>
            </a:endParaRPr>
          </a:p>
        </p:txBody>
      </p:sp>
      <p:pic>
        <p:nvPicPr>
          <p:cNvPr id="3" name="Picture 20">
            <a:extLst>
              <a:ext uri="{FF2B5EF4-FFF2-40B4-BE49-F238E27FC236}">
                <a16:creationId xmlns:a16="http://schemas.microsoft.com/office/drawing/2014/main" id="{070C050E-8C5C-6AB5-6136-9271742634FE}"/>
              </a:ext>
            </a:extLst>
          </p:cNvPr>
          <p:cNvPicPr>
            <a:picLocks noChangeAspect="1"/>
          </p:cNvPicPr>
          <p:nvPr/>
        </p:nvPicPr>
        <p:blipFill>
          <a:blip r:embed="rId3"/>
          <a:stretch>
            <a:fillRect/>
          </a:stretch>
        </p:blipFill>
        <p:spPr>
          <a:xfrm rot="1868466" flipH="1">
            <a:off x="9612140" y="3045940"/>
            <a:ext cx="190402" cy="2167622"/>
          </a:xfrm>
          <a:prstGeom prst="rect">
            <a:avLst/>
          </a:prstGeom>
          <a:noFill/>
          <a:ln w="9525">
            <a:noFill/>
          </a:ln>
        </p:spPr>
      </p:pic>
    </p:spTree>
    <p:extLst>
      <p:ext uri="{BB962C8B-B14F-4D97-AF65-F5344CB8AC3E}">
        <p14:creationId xmlns:p14="http://schemas.microsoft.com/office/powerpoint/2010/main" val="316281112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29379982"/>
              </p:ext>
            </p:extLst>
          </p:nvPr>
        </p:nvGraphicFramePr>
        <p:xfrm>
          <a:off x="250003" y="798307"/>
          <a:ext cx="11691990" cy="61461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691990">
                  <a:extLst>
                    <a:ext uri="{9D8B030D-6E8A-4147-A177-3AD203B41FA5}">
                      <a16:colId xmlns:a16="http://schemas.microsoft.com/office/drawing/2014/main" val="20000"/>
                    </a:ext>
                  </a:extLst>
                </a:gridCol>
              </a:tblGrid>
              <a:tr h="602066">
                <a:tc>
                  <a:txBody>
                    <a:bodyPr/>
                    <a:lstStyle/>
                    <a:p>
                      <a:pPr algn="just">
                        <a:lnSpc>
                          <a:spcPct val="150000"/>
                        </a:lnSpc>
                      </a:pPr>
                      <a:r>
                        <a:rPr lang="vi-VN" sz="2600" b="0" kern="1200" noProof="1">
                          <a:solidFill>
                            <a:schemeClr val="tx2"/>
                          </a:solidFill>
                          <a:effectLst/>
                          <a:latin typeface="Times New Roman" panose="02020603050405020304" pitchFamily="18" charset="0"/>
                          <a:ea typeface="+mn-ea"/>
                          <a:cs typeface="Times New Roman" panose="02020603050405020304" pitchFamily="18" charset="0"/>
                        </a:rPr>
                        <a:t>Trình bày những đặc điểm của </a:t>
                      </a:r>
                      <a:r>
                        <a:rPr lang="en-US" sz="2600" b="0" kern="1200" noProof="1">
                          <a:solidFill>
                            <a:schemeClr val="tx2"/>
                          </a:solidFill>
                          <a:effectLst/>
                          <a:latin typeface="Times New Roman" panose="02020603050405020304" pitchFamily="18" charset="0"/>
                          <a:ea typeface="+mn-ea"/>
                          <a:cs typeface="Times New Roman" panose="02020603050405020304" pitchFamily="18" charset="0"/>
                        </a:rPr>
                        <a:t>văn bản thuyết minh </a:t>
                      </a:r>
                      <a:r>
                        <a:rPr lang="vi-VN" sz="2600" b="0" kern="1200" noProof="1">
                          <a:solidFill>
                            <a:schemeClr val="tx2"/>
                          </a:solidFill>
                          <a:effectLst/>
                          <a:latin typeface="Times New Roman" panose="02020603050405020304" pitchFamily="18" charset="0"/>
                          <a:ea typeface="+mn-ea"/>
                          <a:cs typeface="Times New Roman" panose="02020603050405020304" pitchFamily="18" charset="0"/>
                        </a:rPr>
                        <a:t>giải thích một hiện tượng tự nhiên</a:t>
                      </a:r>
                      <a:endParaRPr lang="en-US" sz="2600" b="0" kern="1200" noProof="1">
                        <a:solidFill>
                          <a:schemeClr val="tx2"/>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7" name="TextBox 6"/>
          <p:cNvSpPr txBox="1"/>
          <p:nvPr/>
        </p:nvSpPr>
        <p:spPr>
          <a:xfrm>
            <a:off x="152400" y="91376"/>
            <a:ext cx="1960880" cy="584775"/>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1</a:t>
            </a:r>
            <a:endPar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4368896" y="30777"/>
            <a:ext cx="3843057" cy="52322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 SỐ 1</a:t>
            </a:r>
          </a:p>
        </p:txBody>
      </p:sp>
      <p:graphicFrame>
        <p:nvGraphicFramePr>
          <p:cNvPr id="2" name="Table 1">
            <a:extLst>
              <a:ext uri="{FF2B5EF4-FFF2-40B4-BE49-F238E27FC236}">
                <a16:creationId xmlns:a16="http://schemas.microsoft.com/office/drawing/2014/main" id="{F0F9529F-EC72-E9AF-8573-2BE2E4AA2C96}"/>
              </a:ext>
            </a:extLst>
          </p:cNvPr>
          <p:cNvGraphicFramePr>
            <a:graphicFrameLocks noGrp="1"/>
          </p:cNvGraphicFramePr>
          <p:nvPr>
            <p:extLst>
              <p:ext uri="{D42A27DB-BD31-4B8C-83A1-F6EECF244321}">
                <p14:modId xmlns:p14="http://schemas.microsoft.com/office/powerpoint/2010/main" val="3791642277"/>
              </p:ext>
            </p:extLst>
          </p:nvPr>
        </p:nvGraphicFramePr>
        <p:xfrm>
          <a:off x="0" y="1657235"/>
          <a:ext cx="12192000" cy="5169988"/>
        </p:xfrm>
        <a:graphic>
          <a:graphicData uri="http://schemas.openxmlformats.org/drawingml/2006/table">
            <a:tbl>
              <a:tblPr firstRow="1" bandRow="1">
                <a:tableStyleId>{08FB837D-C827-4EFA-A057-4D05807E0F7C}</a:tableStyleId>
              </a:tblPr>
              <a:tblGrid>
                <a:gridCol w="3897301">
                  <a:extLst>
                    <a:ext uri="{9D8B030D-6E8A-4147-A177-3AD203B41FA5}">
                      <a16:colId xmlns:a16="http://schemas.microsoft.com/office/drawing/2014/main" val="1045473578"/>
                    </a:ext>
                  </a:extLst>
                </a:gridCol>
                <a:gridCol w="8294699">
                  <a:extLst>
                    <a:ext uri="{9D8B030D-6E8A-4147-A177-3AD203B41FA5}">
                      <a16:colId xmlns:a16="http://schemas.microsoft.com/office/drawing/2014/main" val="3263250236"/>
                    </a:ext>
                  </a:extLst>
                </a:gridCol>
              </a:tblGrid>
              <a:tr h="7721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938" indent="0" algn="ctr">
                        <a:tabLst/>
                      </a:pPr>
                      <a:r>
                        <a:rPr lang="en-US" sz="2400" b="1" dirty="0" err="1">
                          <a:solidFill>
                            <a:schemeClr val="bg1"/>
                          </a:solidFill>
                          <a:latin typeface="Times New Roman" panose="02020603050405020304" pitchFamily="18" charset="0"/>
                          <a:cs typeface="Times New Roman" panose="02020603050405020304" pitchFamily="18" charset="0"/>
                        </a:rPr>
                        <a:t>Các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yếu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tố</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của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văn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bản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thuyết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minh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giải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thích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một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tượng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tự</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nhiên</a:t>
                      </a:r>
                      <a:endParaRPr lang="en-US" sz="2400" b="1" dirty="0">
                        <a:solidFill>
                          <a:schemeClr val="bg1"/>
                        </a:solidFill>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vi-VN" altLang="zh-CN" sz="2400" b="1" dirty="0">
                          <a:solidFill>
                            <a:schemeClr val="bg1"/>
                          </a:solidFill>
                          <a:latin typeface="Times New Roman" panose="02020603050405020304" pitchFamily="18" charset="0"/>
                          <a:cs typeface="Times New Roman" panose="02020603050405020304" pitchFamily="18" charset="0"/>
                        </a:rPr>
                        <a:t>Đặc điểm của </a:t>
                      </a:r>
                      <a:r>
                        <a:rPr lang="en-US" altLang="zh-CN" sz="2400" b="1" dirty="0" err="1">
                          <a:solidFill>
                            <a:schemeClr val="bg1"/>
                          </a:solidFill>
                          <a:latin typeface="Times New Roman" panose="02020603050405020304" pitchFamily="18" charset="0"/>
                          <a:cs typeface="Times New Roman" panose="02020603050405020304" pitchFamily="18" charset="0"/>
                        </a:rPr>
                        <a:t>văn</a:t>
                      </a:r>
                      <a:r>
                        <a:rPr lang="en-US" altLang="zh-CN" sz="2400" b="1" dirty="0">
                          <a:solidFill>
                            <a:schemeClr val="bg1"/>
                          </a:solidFill>
                          <a:latin typeface="Times New Roman" panose="02020603050405020304" pitchFamily="18" charset="0"/>
                          <a:cs typeface="Times New Roman" panose="02020603050405020304" pitchFamily="18" charset="0"/>
                        </a:rPr>
                        <a:t> </a:t>
                      </a:r>
                      <a:r>
                        <a:rPr lang="en-US" altLang="zh-CN" sz="2400" b="1" dirty="0" err="1">
                          <a:solidFill>
                            <a:schemeClr val="bg1"/>
                          </a:solidFill>
                          <a:latin typeface="Times New Roman" panose="02020603050405020304" pitchFamily="18" charset="0"/>
                          <a:cs typeface="Times New Roman" panose="02020603050405020304" pitchFamily="18" charset="0"/>
                        </a:rPr>
                        <a:t>bản</a:t>
                      </a:r>
                      <a:r>
                        <a:rPr lang="en-US" altLang="zh-CN" sz="2400" b="1" dirty="0">
                          <a:solidFill>
                            <a:schemeClr val="bg1"/>
                          </a:solidFill>
                          <a:latin typeface="Times New Roman" panose="02020603050405020304" pitchFamily="18" charset="0"/>
                          <a:cs typeface="Times New Roman" panose="02020603050405020304" pitchFamily="18" charset="0"/>
                        </a:rPr>
                        <a:t> </a:t>
                      </a:r>
                      <a:r>
                        <a:rPr lang="en-US" altLang="zh-CN" sz="2400" b="1" dirty="0" err="1">
                          <a:solidFill>
                            <a:schemeClr val="bg1"/>
                          </a:solidFill>
                          <a:latin typeface="Times New Roman" panose="02020603050405020304" pitchFamily="18" charset="0"/>
                          <a:cs typeface="Times New Roman" panose="02020603050405020304" pitchFamily="18" charset="0"/>
                        </a:rPr>
                        <a:t>thuyết</a:t>
                      </a:r>
                      <a:r>
                        <a:rPr lang="en-US" altLang="zh-CN" sz="2400" b="1" dirty="0">
                          <a:solidFill>
                            <a:schemeClr val="bg1"/>
                          </a:solidFill>
                          <a:latin typeface="Times New Roman" panose="02020603050405020304" pitchFamily="18" charset="0"/>
                          <a:cs typeface="Times New Roman" panose="02020603050405020304" pitchFamily="18" charset="0"/>
                        </a:rPr>
                        <a:t> </a:t>
                      </a:r>
                      <a:r>
                        <a:rPr lang="en-US" altLang="zh-CN" sz="2400" b="1" dirty="0" err="1">
                          <a:solidFill>
                            <a:schemeClr val="bg1"/>
                          </a:solidFill>
                          <a:latin typeface="Times New Roman" panose="02020603050405020304" pitchFamily="18" charset="0"/>
                          <a:cs typeface="Times New Roman" panose="02020603050405020304" pitchFamily="18" charset="0"/>
                        </a:rPr>
                        <a:t>minh</a:t>
                      </a:r>
                      <a:r>
                        <a:rPr lang="vi-VN" altLang="zh-CN" sz="2400" b="1" dirty="0">
                          <a:solidFill>
                            <a:schemeClr val="bg1"/>
                          </a:solidFill>
                          <a:latin typeface="Times New Roman" panose="02020603050405020304" pitchFamily="18" charset="0"/>
                          <a:cs typeface="Times New Roman" panose="02020603050405020304" pitchFamily="18" charset="0"/>
                        </a:rPr>
                        <a:t> giải thích</a:t>
                      </a:r>
                    </a:p>
                    <a:p>
                      <a:pPr algn="ctr"/>
                      <a:r>
                        <a:rPr lang="vi-VN" altLang="zh-CN" sz="2400" b="1" dirty="0">
                          <a:solidFill>
                            <a:schemeClr val="bg1"/>
                          </a:solidFill>
                          <a:latin typeface="Times New Roman" panose="02020603050405020304" pitchFamily="18" charset="0"/>
                          <a:cs typeface="Times New Roman" panose="02020603050405020304" pitchFamily="18" charset="0"/>
                        </a:rPr>
                        <a:t> một hiện tượng tự nhiên.</a:t>
                      </a:r>
                      <a:endParaRPr lang="en-US" sz="2400" b="1" dirty="0">
                        <a:solidFill>
                          <a:schemeClr val="bg1"/>
                        </a:solidFill>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5070928"/>
                  </a:ext>
                </a:extLst>
              </a:tr>
              <a:tr h="1213394">
                <a:tc>
                  <a:txBody>
                    <a:bodyPr/>
                    <a:lstStyle/>
                    <a:p>
                      <a:pPr algn="ct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endParaRPr lang="en-US" sz="2400" b="1" dirty="0">
                        <a:latin typeface="Times New Roman" panose="02020603050405020304" pitchFamily="18" charset="0"/>
                        <a:ea typeface="Times" panose="020B0500000000000000"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90065"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3146746"/>
                  </a:ext>
                </a:extLst>
              </a:tr>
              <a:tr h="12133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err="1">
                          <a:latin typeface="Times New Roman" panose="02020603050405020304" pitchFamily="18" charset="0"/>
                          <a:cs typeface="Times New Roman" panose="02020603050405020304" pitchFamily="18" charset="0"/>
                        </a:rPr>
                        <a:t>Cấu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trúc</a:t>
                      </a:r>
                      <a:endParaRPr lang="en-US" sz="2400" b="1" dirty="0">
                        <a:latin typeface="Times New Roman" panose="02020603050405020304" pitchFamily="18" charset="0"/>
                        <a:ea typeface="Times" panose="020B0500000000000000"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376933"/>
                  </a:ext>
                </a:extLst>
              </a:tr>
              <a:tr h="10870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endParaRPr lang="en-US" sz="2400" b="1" dirty="0">
                        <a:latin typeface="Times New Roman" panose="02020603050405020304" pitchFamily="18" charset="0"/>
                        <a:ea typeface="Times" panose="020B0500000000000000"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9466198"/>
                  </a:ext>
                </a:extLst>
              </a:tr>
            </a:tbl>
          </a:graphicData>
        </a:graphic>
      </p:graphicFrame>
      <p:pic>
        <p:nvPicPr>
          <p:cNvPr id="4" name="Picture 20">
            <a:extLst>
              <a:ext uri="{FF2B5EF4-FFF2-40B4-BE49-F238E27FC236}">
                <a16:creationId xmlns:a16="http://schemas.microsoft.com/office/drawing/2014/main" id="{012B8E1B-54FC-A226-4438-49052D4DADD0}"/>
              </a:ext>
            </a:extLst>
          </p:cNvPr>
          <p:cNvPicPr>
            <a:picLocks noChangeAspect="1"/>
          </p:cNvPicPr>
          <p:nvPr/>
        </p:nvPicPr>
        <p:blipFill>
          <a:blip r:embed="rId2"/>
          <a:stretch>
            <a:fillRect/>
          </a:stretch>
        </p:blipFill>
        <p:spPr>
          <a:xfrm rot="1868466" flipH="1">
            <a:off x="11282171" y="4687017"/>
            <a:ext cx="170423" cy="1940175"/>
          </a:xfrm>
          <a:prstGeom prst="rect">
            <a:avLst/>
          </a:prstGeom>
          <a:noFill/>
          <a:ln w="9525">
            <a:noFill/>
          </a:ln>
        </p:spPr>
      </p:pic>
    </p:spTree>
    <p:extLst>
      <p:ext uri="{BB962C8B-B14F-4D97-AF65-F5344CB8AC3E}">
        <p14:creationId xmlns:p14="http://schemas.microsoft.com/office/powerpoint/2010/main" val="1176162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0F9529F-EC72-E9AF-8573-2BE2E4AA2C96}"/>
              </a:ext>
            </a:extLst>
          </p:cNvPr>
          <p:cNvGraphicFramePr>
            <a:graphicFrameLocks noGrp="1"/>
          </p:cNvGraphicFramePr>
          <p:nvPr>
            <p:extLst>
              <p:ext uri="{D42A27DB-BD31-4B8C-83A1-F6EECF244321}">
                <p14:modId xmlns:p14="http://schemas.microsoft.com/office/powerpoint/2010/main" val="1456872266"/>
              </p:ext>
            </p:extLst>
          </p:nvPr>
        </p:nvGraphicFramePr>
        <p:xfrm>
          <a:off x="0" y="0"/>
          <a:ext cx="12192000" cy="6858000"/>
        </p:xfrm>
        <a:graphic>
          <a:graphicData uri="http://schemas.openxmlformats.org/drawingml/2006/table">
            <a:tbl>
              <a:tblPr firstRow="1" bandRow="1">
                <a:tableStyleId>{08FB837D-C827-4EFA-A057-4D05807E0F7C}</a:tableStyleId>
              </a:tblPr>
              <a:tblGrid>
                <a:gridCol w="3469517">
                  <a:extLst>
                    <a:ext uri="{9D8B030D-6E8A-4147-A177-3AD203B41FA5}">
                      <a16:colId xmlns:a16="http://schemas.microsoft.com/office/drawing/2014/main" val="1045473578"/>
                    </a:ext>
                  </a:extLst>
                </a:gridCol>
                <a:gridCol w="8722483">
                  <a:extLst>
                    <a:ext uri="{9D8B030D-6E8A-4147-A177-3AD203B41FA5}">
                      <a16:colId xmlns:a16="http://schemas.microsoft.com/office/drawing/2014/main" val="3263250236"/>
                    </a:ext>
                  </a:extLst>
                </a:gridCol>
              </a:tblGrid>
              <a:tr h="12155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938" indent="0" algn="ctr">
                        <a:tabLst/>
                      </a:pPr>
                      <a:r>
                        <a:rPr lang="en-US" sz="2400" b="1" dirty="0" err="1">
                          <a:solidFill>
                            <a:schemeClr val="bg1"/>
                          </a:solidFill>
                          <a:latin typeface="Times New Roman" panose="02020603050405020304" pitchFamily="18" charset="0"/>
                          <a:cs typeface="Times New Roman" panose="02020603050405020304" pitchFamily="18" charset="0"/>
                        </a:rPr>
                        <a:t>Các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yếu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tố</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của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văn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bản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thuyết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minh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giải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thích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một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tượng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tự</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nhiên</a:t>
                      </a:r>
                      <a:endParaRPr lang="en-US" sz="2400" b="1" dirty="0">
                        <a:solidFill>
                          <a:schemeClr val="bg1"/>
                        </a:solidFill>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vi-VN" altLang="zh-CN" sz="2400" b="1" dirty="0">
                          <a:solidFill>
                            <a:schemeClr val="bg1"/>
                          </a:solidFill>
                          <a:latin typeface="Times New Roman" panose="02020603050405020304" pitchFamily="18" charset="0"/>
                          <a:cs typeface="Times New Roman" panose="02020603050405020304" pitchFamily="18" charset="0"/>
                        </a:rPr>
                        <a:t>Đặc điểm của </a:t>
                      </a:r>
                      <a:r>
                        <a:rPr lang="en-US" altLang="zh-CN" sz="2400" b="1" dirty="0" err="1">
                          <a:solidFill>
                            <a:schemeClr val="bg1"/>
                          </a:solidFill>
                          <a:latin typeface="Times New Roman" panose="02020603050405020304" pitchFamily="18" charset="0"/>
                          <a:cs typeface="Times New Roman" panose="02020603050405020304" pitchFamily="18" charset="0"/>
                        </a:rPr>
                        <a:t>văn</a:t>
                      </a:r>
                      <a:r>
                        <a:rPr lang="en-US" altLang="zh-CN" sz="2400" b="1" dirty="0">
                          <a:solidFill>
                            <a:schemeClr val="bg1"/>
                          </a:solidFill>
                          <a:latin typeface="Times New Roman" panose="02020603050405020304" pitchFamily="18" charset="0"/>
                          <a:cs typeface="Times New Roman" panose="02020603050405020304" pitchFamily="18" charset="0"/>
                        </a:rPr>
                        <a:t> </a:t>
                      </a:r>
                      <a:r>
                        <a:rPr lang="en-US" altLang="zh-CN" sz="2400" b="1" dirty="0" err="1">
                          <a:solidFill>
                            <a:schemeClr val="bg1"/>
                          </a:solidFill>
                          <a:latin typeface="Times New Roman" panose="02020603050405020304" pitchFamily="18" charset="0"/>
                          <a:cs typeface="Times New Roman" panose="02020603050405020304" pitchFamily="18" charset="0"/>
                        </a:rPr>
                        <a:t>bản</a:t>
                      </a:r>
                      <a:r>
                        <a:rPr lang="en-US" altLang="zh-CN" sz="2400" b="1" dirty="0">
                          <a:solidFill>
                            <a:schemeClr val="bg1"/>
                          </a:solidFill>
                          <a:latin typeface="Times New Roman" panose="02020603050405020304" pitchFamily="18" charset="0"/>
                          <a:cs typeface="Times New Roman" panose="02020603050405020304" pitchFamily="18" charset="0"/>
                        </a:rPr>
                        <a:t> </a:t>
                      </a:r>
                      <a:r>
                        <a:rPr lang="en-US" altLang="zh-CN" sz="2400" b="1" dirty="0" err="1">
                          <a:solidFill>
                            <a:schemeClr val="bg1"/>
                          </a:solidFill>
                          <a:latin typeface="Times New Roman" panose="02020603050405020304" pitchFamily="18" charset="0"/>
                          <a:cs typeface="Times New Roman" panose="02020603050405020304" pitchFamily="18" charset="0"/>
                        </a:rPr>
                        <a:t>thuyết</a:t>
                      </a:r>
                      <a:r>
                        <a:rPr lang="en-US" altLang="zh-CN" sz="2400" b="1" dirty="0">
                          <a:solidFill>
                            <a:schemeClr val="bg1"/>
                          </a:solidFill>
                          <a:latin typeface="Times New Roman" panose="02020603050405020304" pitchFamily="18" charset="0"/>
                          <a:cs typeface="Times New Roman" panose="02020603050405020304" pitchFamily="18" charset="0"/>
                        </a:rPr>
                        <a:t> </a:t>
                      </a:r>
                      <a:r>
                        <a:rPr lang="en-US" altLang="zh-CN" sz="2400" b="1" dirty="0" err="1">
                          <a:solidFill>
                            <a:schemeClr val="bg1"/>
                          </a:solidFill>
                          <a:latin typeface="Times New Roman" panose="02020603050405020304" pitchFamily="18" charset="0"/>
                          <a:cs typeface="Times New Roman" panose="02020603050405020304" pitchFamily="18" charset="0"/>
                        </a:rPr>
                        <a:t>minh</a:t>
                      </a:r>
                      <a:r>
                        <a:rPr lang="vi-VN" altLang="zh-CN" sz="2400" b="1" dirty="0">
                          <a:solidFill>
                            <a:schemeClr val="bg1"/>
                          </a:solidFill>
                          <a:latin typeface="Times New Roman" panose="02020603050405020304" pitchFamily="18" charset="0"/>
                          <a:cs typeface="Times New Roman" panose="02020603050405020304" pitchFamily="18" charset="0"/>
                        </a:rPr>
                        <a:t> giải thích</a:t>
                      </a:r>
                    </a:p>
                    <a:p>
                      <a:pPr algn="ctr"/>
                      <a:r>
                        <a:rPr lang="vi-VN" altLang="zh-CN" sz="2400" b="1" dirty="0">
                          <a:solidFill>
                            <a:schemeClr val="bg1"/>
                          </a:solidFill>
                          <a:latin typeface="Times New Roman" panose="02020603050405020304" pitchFamily="18" charset="0"/>
                          <a:cs typeface="Times New Roman" panose="02020603050405020304" pitchFamily="18" charset="0"/>
                        </a:rPr>
                        <a:t> một hiện tượng tự nhiên.</a:t>
                      </a:r>
                      <a:endParaRPr lang="en-US" sz="2400" b="1" dirty="0">
                        <a:solidFill>
                          <a:schemeClr val="bg1"/>
                        </a:solidFill>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5070928"/>
                  </a:ext>
                </a:extLst>
              </a:tr>
              <a:tr h="1496741">
                <a:tc>
                  <a:txBody>
                    <a:bodyPr/>
                    <a:lstStyle/>
                    <a:p>
                      <a:pPr algn="ct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endParaRPr lang="en-US" sz="2400" b="1" dirty="0">
                        <a:latin typeface="Times New Roman" panose="02020603050405020304" pitchFamily="18" charset="0"/>
                        <a:ea typeface="Times" panose="020B0500000000000000"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90065" rtl="0" eaLnBrk="1" fontAlgn="auto" latinLnBrk="0" hangingPunct="1">
                        <a:lnSpc>
                          <a:spcPct val="100000"/>
                        </a:lnSpc>
                        <a:spcBef>
                          <a:spcPts val="0"/>
                        </a:spcBef>
                        <a:spcAft>
                          <a:spcPts val="0"/>
                        </a:spcAft>
                        <a:buClrTx/>
                        <a:buSzTx/>
                        <a:buFontTx/>
                        <a:buNone/>
                        <a:tabLst/>
                        <a:defRPr/>
                      </a:pPr>
                      <a:endParaRPr lang="en-US" sz="2400" dirty="0">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3146746"/>
                  </a:ext>
                </a:extLst>
              </a:tr>
              <a:tr h="22354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err="1">
                          <a:latin typeface="Times New Roman" panose="02020603050405020304" pitchFamily="18" charset="0"/>
                          <a:cs typeface="Times New Roman" panose="02020603050405020304" pitchFamily="18" charset="0"/>
                        </a:rPr>
                        <a:t>Cấu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trúc</a:t>
                      </a:r>
                      <a:endParaRPr lang="en-US" sz="2400" b="1" dirty="0">
                        <a:latin typeface="Times New Roman" panose="02020603050405020304" pitchFamily="18" charset="0"/>
                        <a:ea typeface="Times" panose="020B0500000000000000"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376933"/>
                  </a:ext>
                </a:extLst>
              </a:tr>
              <a:tr h="19103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endParaRPr lang="en-US" sz="2400" b="1" dirty="0">
                        <a:latin typeface="Times New Roman" panose="02020603050405020304" pitchFamily="18" charset="0"/>
                        <a:ea typeface="Times" panose="020B0500000000000000"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ea typeface="Times" panose="020B0500000000000000"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9466198"/>
                  </a:ext>
                </a:extLst>
              </a:tr>
            </a:tbl>
          </a:graphicData>
        </a:graphic>
      </p:graphicFrame>
      <p:sp>
        <p:nvSpPr>
          <p:cNvPr id="3" name="TextBox 2">
            <a:extLst>
              <a:ext uri="{FF2B5EF4-FFF2-40B4-BE49-F238E27FC236}">
                <a16:creationId xmlns:a16="http://schemas.microsoft.com/office/drawing/2014/main" id="{F1A4E817-E8FC-6F7B-18F1-D556724704BE}"/>
              </a:ext>
            </a:extLst>
          </p:cNvPr>
          <p:cNvSpPr txBox="1"/>
          <p:nvPr/>
        </p:nvSpPr>
        <p:spPr>
          <a:xfrm>
            <a:off x="3585679" y="1124380"/>
            <a:ext cx="8517276" cy="1200329"/>
          </a:xfrm>
          <a:prstGeom prst="rect">
            <a:avLst/>
          </a:prstGeom>
          <a:noFill/>
        </p:spPr>
        <p:txBody>
          <a:bodyPr wrap="square" rtlCol="0">
            <a:spAutoFit/>
          </a:bodyPr>
          <a:lstStyle/>
          <a:p>
            <a:pPr algn="just"/>
            <a:r>
              <a:rPr lang="en-US" sz="2400" dirty="0">
                <a:latin typeface="+mj-lt"/>
              </a:rPr>
              <a:t>- </a:t>
            </a:r>
            <a:r>
              <a:rPr lang="vi-VN" sz="2400" dirty="0">
                <a:latin typeface="+mj-lt"/>
              </a:rPr>
              <a:t>Văn bản thông tin giải thích một hiện tượng tự nhiên được viết để lý giải nguyên nhân xuất hiện và cách thức diễn ra của một hiện tượng tự nhiên.</a:t>
            </a:r>
          </a:p>
        </p:txBody>
      </p:sp>
      <p:sp>
        <p:nvSpPr>
          <p:cNvPr id="4" name="TextBox 3">
            <a:extLst>
              <a:ext uri="{FF2B5EF4-FFF2-40B4-BE49-F238E27FC236}">
                <a16:creationId xmlns:a16="http://schemas.microsoft.com/office/drawing/2014/main" id="{BBDE8F6E-4253-6F1F-A8B3-26C849E81669}"/>
              </a:ext>
            </a:extLst>
          </p:cNvPr>
          <p:cNvSpPr txBox="1"/>
          <p:nvPr/>
        </p:nvSpPr>
        <p:spPr>
          <a:xfrm>
            <a:off x="3585681" y="2228671"/>
            <a:ext cx="8137132" cy="830997"/>
          </a:xfrm>
          <a:prstGeom prst="rect">
            <a:avLst/>
          </a:prstGeom>
          <a:noFill/>
        </p:spPr>
        <p:txBody>
          <a:bodyPr wrap="square" rtlCol="0">
            <a:spAutoFit/>
          </a:bodyPr>
          <a:lstStyle/>
          <a:p>
            <a:r>
              <a:rPr lang="en-US" sz="2400" dirty="0">
                <a:latin typeface="+mj-lt"/>
              </a:rPr>
              <a:t>- </a:t>
            </a:r>
            <a:r>
              <a:rPr lang="vi-VN" sz="2400" dirty="0">
                <a:latin typeface="+mj-lt"/>
              </a:rPr>
              <a:t>Kiểu văn bản này thường xuất hiện trong các tài liệu khoa học </a:t>
            </a:r>
          </a:p>
          <a:p>
            <a:endParaRPr lang="en-US" sz="2400" dirty="0"/>
          </a:p>
        </p:txBody>
      </p:sp>
      <p:sp>
        <p:nvSpPr>
          <p:cNvPr id="9" name="TextBox 8">
            <a:extLst>
              <a:ext uri="{FF2B5EF4-FFF2-40B4-BE49-F238E27FC236}">
                <a16:creationId xmlns:a16="http://schemas.microsoft.com/office/drawing/2014/main" id="{03DF2D37-C373-70E9-D3D1-DAD22974A461}"/>
              </a:ext>
            </a:extLst>
          </p:cNvPr>
          <p:cNvSpPr txBox="1"/>
          <p:nvPr/>
        </p:nvSpPr>
        <p:spPr>
          <a:xfrm>
            <a:off x="3585681" y="2711146"/>
            <a:ext cx="8517276" cy="2308324"/>
          </a:xfrm>
          <a:prstGeom prst="rect">
            <a:avLst/>
          </a:prstGeom>
          <a:noFill/>
        </p:spPr>
        <p:txBody>
          <a:bodyPr wrap="square" rtlCol="0">
            <a:spAutoFit/>
          </a:bodyPr>
          <a:lstStyle/>
          <a:p>
            <a:pPr algn="just"/>
            <a:r>
              <a:rPr lang="en-US" sz="2400" dirty="0">
                <a:latin typeface="+mj-lt"/>
              </a:rPr>
              <a:t>- </a:t>
            </a:r>
            <a:r>
              <a:rPr lang="vi-VN" sz="2400" b="1" dirty="0">
                <a:latin typeface="+mj-lt"/>
              </a:rPr>
              <a:t>Phần mở đầu: </a:t>
            </a:r>
            <a:r>
              <a:rPr lang="vi-VN" sz="2400" dirty="0">
                <a:latin typeface="+mj-lt"/>
              </a:rPr>
              <a:t>giới thiệu khái quát về hiện tượng hoặc quá trình xảy ra hiện tượng trong thế giới tự nhiên.</a:t>
            </a:r>
          </a:p>
          <a:p>
            <a:pPr algn="just"/>
            <a:r>
              <a:rPr lang="en-US" sz="2400" dirty="0">
                <a:latin typeface="+mj-lt"/>
              </a:rPr>
              <a:t>- </a:t>
            </a:r>
            <a:r>
              <a:rPr lang="vi-VN" sz="2400" b="1" dirty="0">
                <a:latin typeface="+mj-lt"/>
              </a:rPr>
              <a:t>Phần nội dung: </a:t>
            </a:r>
            <a:r>
              <a:rPr lang="vi-VN" sz="2400" dirty="0">
                <a:latin typeface="+mj-lt"/>
              </a:rPr>
              <a:t>giải thích nguyên nhân xuất hiện và cách thức diễn ra của hiện tượng tự nhiên.</a:t>
            </a:r>
          </a:p>
          <a:p>
            <a:pPr algn="just"/>
            <a:r>
              <a:rPr lang="en-US" sz="2400" dirty="0">
                <a:latin typeface="+mj-lt"/>
              </a:rPr>
              <a:t>- </a:t>
            </a:r>
            <a:r>
              <a:rPr lang="vi-VN" sz="2400" b="1" dirty="0">
                <a:latin typeface="+mj-lt"/>
              </a:rPr>
              <a:t>Phần kết thúc: </a:t>
            </a:r>
            <a:r>
              <a:rPr lang="vi-VN" sz="2400" dirty="0">
                <a:latin typeface="+mj-lt"/>
              </a:rPr>
              <a:t>thường trình bày sự việc cuối của hiện tượng tự nhiên hoặc tóm tắt nội dung giải thích.</a:t>
            </a:r>
          </a:p>
        </p:txBody>
      </p:sp>
      <p:sp>
        <p:nvSpPr>
          <p:cNvPr id="10" name="TextBox 9">
            <a:extLst>
              <a:ext uri="{FF2B5EF4-FFF2-40B4-BE49-F238E27FC236}">
                <a16:creationId xmlns:a16="http://schemas.microsoft.com/office/drawing/2014/main" id="{729D9F4C-0F90-9DFB-E00A-0C6CFC059933}"/>
              </a:ext>
            </a:extLst>
          </p:cNvPr>
          <p:cNvSpPr txBox="1"/>
          <p:nvPr/>
        </p:nvSpPr>
        <p:spPr>
          <a:xfrm>
            <a:off x="3585681" y="5019470"/>
            <a:ext cx="8432148" cy="1569660"/>
          </a:xfrm>
          <a:prstGeom prst="rect">
            <a:avLst/>
          </a:prstGeom>
          <a:noFill/>
        </p:spPr>
        <p:txBody>
          <a:bodyPr wrap="square" rtlCol="0">
            <a:spAutoFit/>
          </a:bodyPr>
          <a:lstStyle/>
          <a:p>
            <a:pPr algn="just"/>
            <a:r>
              <a:rPr lang="en-US" sz="2400" dirty="0">
                <a:latin typeface="+mj-lt"/>
              </a:rPr>
              <a:t>- </a:t>
            </a:r>
            <a:r>
              <a:rPr lang="en-US" sz="2400" dirty="0">
                <a:latin typeface="Times New Roman" panose="02020603050405020304" pitchFamily="18" charset="0"/>
                <a:cs typeface="Times New Roman" panose="02020603050405020304" pitchFamily="18" charset="0"/>
              </a:rPr>
              <a:t>T</a:t>
            </a:r>
            <a:r>
              <a:rPr lang="vi-VN" sz="2400" dirty="0">
                <a:latin typeface="Times New Roman" panose="02020603050405020304" pitchFamily="18" charset="0"/>
                <a:cs typeface="Times New Roman" panose="02020603050405020304" pitchFamily="18" charset="0"/>
              </a:rPr>
              <a:t>hường </a:t>
            </a:r>
            <a:r>
              <a:rPr lang="vi-VN" sz="2400" dirty="0">
                <a:latin typeface="+mj-lt"/>
              </a:rPr>
              <a:t>sử dụng từ ngữ thuộc một chuyên ngành khoa học cụ thể (địa lý, sinh học, thiên văn học,…) động từ miêu tả hoạt động trạng thái (ví dụ: vỡ, phun trào, mọc, chuyển động, xoay, …), từ ngữ miêu tả trên tự (bắt đầu, kế tiếp, tiếp theo, …).</a:t>
            </a:r>
          </a:p>
        </p:txBody>
      </p:sp>
      <p:pic>
        <p:nvPicPr>
          <p:cNvPr id="6" name="Picture 20">
            <a:extLst>
              <a:ext uri="{FF2B5EF4-FFF2-40B4-BE49-F238E27FC236}">
                <a16:creationId xmlns:a16="http://schemas.microsoft.com/office/drawing/2014/main" id="{3C6C8A1A-CBCA-E03C-9A07-7E3DC40C451B}"/>
              </a:ext>
            </a:extLst>
          </p:cNvPr>
          <p:cNvPicPr>
            <a:picLocks noChangeAspect="1"/>
          </p:cNvPicPr>
          <p:nvPr/>
        </p:nvPicPr>
        <p:blipFill>
          <a:blip r:embed="rId2"/>
          <a:stretch>
            <a:fillRect/>
          </a:stretch>
        </p:blipFill>
        <p:spPr>
          <a:xfrm rot="1868466" flipH="1">
            <a:off x="469461" y="4370578"/>
            <a:ext cx="132473" cy="1508131"/>
          </a:xfrm>
          <a:prstGeom prst="rect">
            <a:avLst/>
          </a:prstGeom>
          <a:noFill/>
          <a:ln w="9525">
            <a:noFill/>
          </a:ln>
        </p:spPr>
      </p:pic>
    </p:spTree>
    <p:extLst>
      <p:ext uri="{BB962C8B-B14F-4D97-AF65-F5344CB8AC3E}">
        <p14:creationId xmlns:p14="http://schemas.microsoft.com/office/powerpoint/2010/main" val="3091647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466" y="77491"/>
            <a:ext cx="1553453"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2</a:t>
            </a:r>
          </a:p>
        </p:txBody>
      </p:sp>
      <p:sp>
        <p:nvSpPr>
          <p:cNvPr id="6" name="TextBox 5"/>
          <p:cNvSpPr txBox="1"/>
          <p:nvPr/>
        </p:nvSpPr>
        <p:spPr>
          <a:xfrm>
            <a:off x="4331173" y="61555"/>
            <a:ext cx="3908013" cy="52322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 SỐ 2</a:t>
            </a:r>
          </a:p>
        </p:txBody>
      </p:sp>
      <p:sp>
        <p:nvSpPr>
          <p:cNvPr id="2" name="Rounded Rectangle 1"/>
          <p:cNvSpPr/>
          <p:nvPr/>
        </p:nvSpPr>
        <p:spPr>
          <a:xfrm>
            <a:off x="285894" y="712471"/>
            <a:ext cx="11813639" cy="946185"/>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b="1" noProof="1">
                <a:solidFill>
                  <a:srgbClr val="ED7D31">
                    <a:lumMod val="50000"/>
                  </a:srgbClr>
                </a:solidFill>
                <a:latin typeface="Times New Roman" panose="02020603050405020304" pitchFamily="18" charset="0"/>
                <a:cs typeface="Times New Roman" panose="02020603050405020304" pitchFamily="18" charset="0"/>
              </a:rPr>
              <a:t>Tóm tắt hai văn bản “</a:t>
            </a:r>
            <a:r>
              <a:rPr lang="en-US" sz="2400" b="1" i="1" noProof="1">
                <a:solidFill>
                  <a:srgbClr val="ED7D31">
                    <a:lumMod val="50000"/>
                  </a:srgbClr>
                </a:solidFill>
                <a:latin typeface="Times New Roman" panose="02020603050405020304" pitchFamily="18" charset="0"/>
                <a:cs typeface="Times New Roman" panose="02020603050405020304" pitchFamily="18" charset="0"/>
              </a:rPr>
              <a:t>Bạn đã biết gì về sóng thần?</a:t>
            </a:r>
            <a:r>
              <a:rPr lang="en-US" sz="2400" b="1" noProof="1">
                <a:solidFill>
                  <a:srgbClr val="ED7D31">
                    <a:lumMod val="50000"/>
                  </a:srgbClr>
                </a:solidFill>
                <a:latin typeface="Times New Roman" panose="02020603050405020304" pitchFamily="18" charset="0"/>
                <a:cs typeface="Times New Roman" panose="02020603050405020304" pitchFamily="18" charset="0"/>
              </a:rPr>
              <a:t>” và “</a:t>
            </a:r>
            <a:r>
              <a:rPr lang="en-US" sz="2400" b="1" i="1" noProof="1">
                <a:solidFill>
                  <a:srgbClr val="ED7D31">
                    <a:lumMod val="50000"/>
                  </a:srgbClr>
                </a:solidFill>
                <a:latin typeface="Times New Roman" panose="02020603050405020304" pitchFamily="18" charset="0"/>
                <a:cs typeface="Times New Roman" panose="02020603050405020304" pitchFamily="18" charset="0"/>
              </a:rPr>
              <a:t>Sao băng là gì và những điều cần biết về sao băng</a:t>
            </a:r>
            <a:r>
              <a:rPr lang="en-US" sz="2400" b="1" noProof="1">
                <a:solidFill>
                  <a:srgbClr val="ED7D31">
                    <a:lumMod val="50000"/>
                  </a:srgbClr>
                </a:solidFill>
                <a:latin typeface="Times New Roman" panose="02020603050405020304" pitchFamily="18" charset="0"/>
                <a:cs typeface="Times New Roman" panose="02020603050405020304" pitchFamily="18" charset="0"/>
              </a:rPr>
              <a:t>?” Theo các nội dung trong bảng sau: </a:t>
            </a:r>
            <a:endParaRPr kumimoji="0" lang="en-US" sz="2400" b="0" i="0" u="none" strike="noStrike" kern="1200" cap="none" spc="0" normalizeH="0" baseline="0" noProof="1">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F1F4DA5-F8FF-1C72-A74E-DEF528EC95EB}"/>
              </a:ext>
            </a:extLst>
          </p:cNvPr>
          <p:cNvGraphicFramePr>
            <a:graphicFrameLocks noGrp="1"/>
          </p:cNvGraphicFramePr>
          <p:nvPr>
            <p:extLst>
              <p:ext uri="{D42A27DB-BD31-4B8C-83A1-F6EECF244321}">
                <p14:modId xmlns:p14="http://schemas.microsoft.com/office/powerpoint/2010/main" val="590346548"/>
              </p:ext>
            </p:extLst>
          </p:nvPr>
        </p:nvGraphicFramePr>
        <p:xfrm>
          <a:off x="92466" y="1786352"/>
          <a:ext cx="12007067" cy="5120640"/>
        </p:xfrm>
        <a:graphic>
          <a:graphicData uri="http://schemas.openxmlformats.org/drawingml/2006/table">
            <a:tbl>
              <a:tblPr firstRow="1" bandRow="1">
                <a:tableStyleId>{B301B821-A1FF-4177-AEE7-76D212191A09}</a:tableStyleId>
              </a:tblPr>
              <a:tblGrid>
                <a:gridCol w="4692431">
                  <a:extLst>
                    <a:ext uri="{9D8B030D-6E8A-4147-A177-3AD203B41FA5}">
                      <a16:colId xmlns:a16="http://schemas.microsoft.com/office/drawing/2014/main" val="1532215780"/>
                    </a:ext>
                  </a:extLst>
                </a:gridCol>
                <a:gridCol w="3854108">
                  <a:extLst>
                    <a:ext uri="{9D8B030D-6E8A-4147-A177-3AD203B41FA5}">
                      <a16:colId xmlns:a16="http://schemas.microsoft.com/office/drawing/2014/main" val="2859267179"/>
                    </a:ext>
                  </a:extLst>
                </a:gridCol>
                <a:gridCol w="3460528">
                  <a:extLst>
                    <a:ext uri="{9D8B030D-6E8A-4147-A177-3AD203B41FA5}">
                      <a16:colId xmlns:a16="http://schemas.microsoft.com/office/drawing/2014/main" val="2660007289"/>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b="1" dirty="0" err="1">
                          <a:solidFill>
                            <a:schemeClr val="bg1"/>
                          </a:solidFill>
                          <a:latin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tóm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tắt</a:t>
                      </a:r>
                      <a:endParaRPr lang="en-US" sz="2400" b="1" i="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b="1" dirty="0" err="1">
                          <a:solidFill>
                            <a:schemeClr val="bg1"/>
                          </a:solidFill>
                          <a:latin typeface="Times New Roman" panose="02020603050405020304" pitchFamily="18" charset="0"/>
                          <a:cs typeface="Times New Roman" panose="02020603050405020304" pitchFamily="18" charset="0"/>
                        </a:rPr>
                        <a:t>Bạn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đã</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biết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về</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sóng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thần</a:t>
                      </a:r>
                      <a:r>
                        <a:rPr lang="en-US" sz="2400" b="1" dirty="0">
                          <a:solidFill>
                            <a:schemeClr val="bg1"/>
                          </a:solidFill>
                          <a:latin typeface="Times New Roman" panose="02020603050405020304" pitchFamily="18" charset="0"/>
                          <a:cs typeface="Times New Roman" panose="02020603050405020304" pitchFamily="18" charset="0"/>
                        </a:rPr>
                        <a:t>?</a:t>
                      </a:r>
                      <a:endParaRPr lang="en-US" sz="2400" b="1" i="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vi-VN" altLang="zh-CN" sz="2400" b="1" dirty="0">
                          <a:solidFill>
                            <a:schemeClr val="bg1"/>
                          </a:solidFill>
                          <a:latin typeface="Times New Roman" panose="02020603050405020304" pitchFamily="18" charset="0"/>
                          <a:cs typeface="Times New Roman" panose="02020603050405020304" pitchFamily="18" charset="0"/>
                        </a:rPr>
                        <a:t>Sao băng là gì và những điều cần biết về sao băng? </a:t>
                      </a:r>
                      <a:endParaRPr lang="en-US" sz="2400" b="1" i="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598449"/>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1" dirty="0" err="1">
                          <a:latin typeface="Times New Roman" panose="02020603050405020304" pitchFamily="18" charset="0"/>
                          <a:cs typeface="Times New Roman" panose="02020603050405020304" pitchFamily="18" charset="0"/>
                        </a:rPr>
                        <a:t>Mục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viết</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846605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chính</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79316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1" dirty="0" err="1">
                          <a:latin typeface="Times New Roman" panose="02020603050405020304" pitchFamily="18" charset="0"/>
                          <a:cs typeface="Times New Roman" panose="02020603050405020304" pitchFamily="18" charset="0"/>
                        </a:rPr>
                        <a:t>Cấu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trúc</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18174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794429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1" dirty="0" err="1">
                          <a:latin typeface="Times New Roman" panose="02020603050405020304" pitchFamily="18" charset="0"/>
                          <a:cs typeface="Times New Roman" panose="02020603050405020304" pitchFamily="18" charset="0"/>
                        </a:rPr>
                        <a:t>Nhan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mục</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196811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 chi </a:t>
                      </a:r>
                      <a:r>
                        <a:rPr lang="en-US" sz="2400" b="1" dirty="0" err="1">
                          <a:latin typeface="Times New Roman" panose="02020603050405020304" pitchFamily="18" charset="0"/>
                          <a:cs typeface="Times New Roman" panose="02020603050405020304" pitchFamily="18" charset="0"/>
                        </a:rPr>
                        <a:t>tiết</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252253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tiện</a:t>
                      </a:r>
                      <a:r>
                        <a:rPr lang="en-US" sz="2400" b="1" dirty="0">
                          <a:latin typeface="Times New Roman" panose="02020603050405020304" pitchFamily="18" charset="0"/>
                          <a:cs typeface="Times New Roman" panose="02020603050405020304" pitchFamily="18" charset="0"/>
                        </a:rPr>
                        <a:t> phi </a:t>
                      </a:r>
                      <a:r>
                        <a:rPr lang="en-US" sz="2400" b="1" dirty="0" err="1">
                          <a:latin typeface="Times New Roman" panose="02020603050405020304" pitchFamily="18" charset="0"/>
                          <a:cs typeface="Times New Roman" panose="02020603050405020304" pitchFamily="18" charset="0"/>
                        </a:rPr>
                        <a:t>ngôn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2402035"/>
                  </a:ext>
                </a:extLst>
              </a:tr>
            </a:tbl>
          </a:graphicData>
        </a:graphic>
      </p:graphicFrame>
      <p:pic>
        <p:nvPicPr>
          <p:cNvPr id="7" name="Picture 20">
            <a:extLst>
              <a:ext uri="{FF2B5EF4-FFF2-40B4-BE49-F238E27FC236}">
                <a16:creationId xmlns:a16="http://schemas.microsoft.com/office/drawing/2014/main" id="{FA3DFFB1-087B-2863-633A-1EE3BB1F2F73}"/>
              </a:ext>
            </a:extLst>
          </p:cNvPr>
          <p:cNvPicPr>
            <a:picLocks noChangeAspect="1"/>
          </p:cNvPicPr>
          <p:nvPr/>
        </p:nvPicPr>
        <p:blipFill>
          <a:blip r:embed="rId2"/>
          <a:stretch>
            <a:fillRect/>
          </a:stretch>
        </p:blipFill>
        <p:spPr>
          <a:xfrm rot="1868466" flipH="1">
            <a:off x="11117785" y="4841129"/>
            <a:ext cx="170423" cy="1940175"/>
          </a:xfrm>
          <a:prstGeom prst="rect">
            <a:avLst/>
          </a:prstGeom>
          <a:noFill/>
          <a:ln w="9525">
            <a:noFill/>
          </a:ln>
        </p:spPr>
      </p:pic>
    </p:spTree>
    <p:extLst>
      <p:ext uri="{BB962C8B-B14F-4D97-AF65-F5344CB8AC3E}">
        <p14:creationId xmlns:p14="http://schemas.microsoft.com/office/powerpoint/2010/main" val="14070048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F1F4DA5-F8FF-1C72-A74E-DEF528EC95EB}"/>
              </a:ext>
            </a:extLst>
          </p:cNvPr>
          <p:cNvGraphicFramePr>
            <a:graphicFrameLocks noGrp="1"/>
          </p:cNvGraphicFramePr>
          <p:nvPr>
            <p:extLst>
              <p:ext uri="{D42A27DB-BD31-4B8C-83A1-F6EECF244321}">
                <p14:modId xmlns:p14="http://schemas.microsoft.com/office/powerpoint/2010/main" val="1617433213"/>
              </p:ext>
            </p:extLst>
          </p:nvPr>
        </p:nvGraphicFramePr>
        <p:xfrm>
          <a:off x="0" y="30498"/>
          <a:ext cx="12192000" cy="6827503"/>
        </p:xfrm>
        <a:graphic>
          <a:graphicData uri="http://schemas.openxmlformats.org/drawingml/2006/table">
            <a:tbl>
              <a:tblPr firstRow="1" bandRow="1">
                <a:tableStyleId>{B301B821-A1FF-4177-AEE7-76D212191A09}</a:tableStyleId>
              </a:tblPr>
              <a:tblGrid>
                <a:gridCol w="2034283">
                  <a:extLst>
                    <a:ext uri="{9D8B030D-6E8A-4147-A177-3AD203B41FA5}">
                      <a16:colId xmlns:a16="http://schemas.microsoft.com/office/drawing/2014/main" val="1532215780"/>
                    </a:ext>
                  </a:extLst>
                </a:gridCol>
                <a:gridCol w="4726113">
                  <a:extLst>
                    <a:ext uri="{9D8B030D-6E8A-4147-A177-3AD203B41FA5}">
                      <a16:colId xmlns:a16="http://schemas.microsoft.com/office/drawing/2014/main" val="2859267179"/>
                    </a:ext>
                  </a:extLst>
                </a:gridCol>
                <a:gridCol w="5431604">
                  <a:extLst>
                    <a:ext uri="{9D8B030D-6E8A-4147-A177-3AD203B41FA5}">
                      <a16:colId xmlns:a16="http://schemas.microsoft.com/office/drawing/2014/main" val="2660007289"/>
                    </a:ext>
                  </a:extLst>
                </a:gridCol>
              </a:tblGrid>
              <a:tr h="173850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b="1" dirty="0" err="1">
                          <a:solidFill>
                            <a:schemeClr val="bg1"/>
                          </a:solidFill>
                          <a:latin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tóm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tắt</a:t>
                      </a:r>
                      <a:endParaRPr lang="en-US" sz="2400" b="1" i="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b="1" dirty="0" err="1">
                          <a:solidFill>
                            <a:schemeClr val="bg1"/>
                          </a:solidFill>
                          <a:latin typeface="Times New Roman" panose="02020603050405020304" pitchFamily="18" charset="0"/>
                          <a:cs typeface="Times New Roman" panose="02020603050405020304" pitchFamily="18" charset="0"/>
                        </a:rPr>
                        <a:t>Bạn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đã</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biết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về</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sóng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thần</a:t>
                      </a:r>
                      <a:r>
                        <a:rPr lang="en-US" sz="2400" b="1" dirty="0">
                          <a:solidFill>
                            <a:schemeClr val="bg1"/>
                          </a:solidFill>
                          <a:latin typeface="Times New Roman" panose="02020603050405020304" pitchFamily="18" charset="0"/>
                          <a:cs typeface="Times New Roman" panose="02020603050405020304" pitchFamily="18" charset="0"/>
                        </a:rPr>
                        <a:t>?</a:t>
                      </a:r>
                      <a:endParaRPr lang="en-US" sz="2400" b="1" i="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vi-VN" altLang="zh-CN" sz="2400" b="1" dirty="0">
                          <a:solidFill>
                            <a:schemeClr val="bg1"/>
                          </a:solidFill>
                          <a:latin typeface="Times New Roman" panose="02020603050405020304" pitchFamily="18" charset="0"/>
                          <a:cs typeface="Times New Roman" panose="02020603050405020304" pitchFamily="18" charset="0"/>
                        </a:rPr>
                        <a:t>Sao băng là gì và những điều cần biết về sao băng? </a:t>
                      </a:r>
                      <a:endParaRPr lang="en-US" sz="2400" b="1" i="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598449"/>
                  </a:ext>
                </a:extLst>
              </a:tr>
              <a:tr h="10244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1" dirty="0" err="1">
                          <a:latin typeface="Times New Roman" panose="02020603050405020304" pitchFamily="18" charset="0"/>
                          <a:cs typeface="Times New Roman" panose="02020603050405020304" pitchFamily="18" charset="0"/>
                        </a:rPr>
                        <a:t>Mục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viết</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8466053"/>
                  </a:ext>
                </a:extLst>
              </a:tr>
              <a:tr h="11926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chính</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793164"/>
                  </a:ext>
                </a:extLst>
              </a:tr>
              <a:tr h="28718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1" dirty="0" err="1">
                          <a:latin typeface="Times New Roman" panose="02020603050405020304" pitchFamily="18" charset="0"/>
                          <a:cs typeface="Times New Roman" panose="02020603050405020304" pitchFamily="18" charset="0"/>
                        </a:rPr>
                        <a:t>Cấu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trúc</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181748"/>
                  </a:ext>
                </a:extLst>
              </a:tr>
            </a:tbl>
          </a:graphicData>
        </a:graphic>
      </p:graphicFrame>
      <p:sp>
        <p:nvSpPr>
          <p:cNvPr id="7" name="TextBox 6">
            <a:extLst>
              <a:ext uri="{FF2B5EF4-FFF2-40B4-BE49-F238E27FC236}">
                <a16:creationId xmlns:a16="http://schemas.microsoft.com/office/drawing/2014/main" id="{DE43F78E-0A32-C979-3B01-CF248F1A543E}"/>
              </a:ext>
            </a:extLst>
          </p:cNvPr>
          <p:cNvSpPr txBox="1"/>
          <p:nvPr/>
        </p:nvSpPr>
        <p:spPr>
          <a:xfrm>
            <a:off x="2132461" y="1864542"/>
            <a:ext cx="4616636" cy="830997"/>
          </a:xfrm>
          <a:prstGeom prst="rect">
            <a:avLst/>
          </a:prstGeom>
          <a:noFill/>
        </p:spPr>
        <p:txBody>
          <a:bodyPr wrap="square">
            <a:spAutoFit/>
          </a:bodyPr>
          <a:lstStyle/>
          <a:p>
            <a:pPr lvl="0" algn="just">
              <a:defRPr/>
            </a:pPr>
            <a:r>
              <a:rPr lang="vi-VN" sz="2400" dirty="0">
                <a:solidFill>
                  <a:prstClr val="black"/>
                </a:solidFill>
                <a:latin typeface="Times New Roman" panose="02020603050405020304" pitchFamily="18" charset="0"/>
                <a:cs typeface="Times New Roman" panose="02020603050405020304" pitchFamily="18" charset="0"/>
              </a:rPr>
              <a:t>Để người đọc cập nhật thông tin cơ bản về sóng thần.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BB4DE85-09CB-E022-5220-63BA4D704FFA}"/>
              </a:ext>
            </a:extLst>
          </p:cNvPr>
          <p:cNvSpPr txBox="1"/>
          <p:nvPr/>
        </p:nvSpPr>
        <p:spPr>
          <a:xfrm>
            <a:off x="6842895" y="1790325"/>
            <a:ext cx="5255307" cy="830997"/>
          </a:xfrm>
          <a:prstGeom prst="rect">
            <a:avLst/>
          </a:prstGeom>
          <a:noFill/>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băng</a:t>
            </a:r>
            <a:r>
              <a:rPr lang="en-US" sz="2400" dirty="0">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CA6349D-DBDE-12E5-C122-AD705208625B}"/>
              </a:ext>
            </a:extLst>
          </p:cNvPr>
          <p:cNvSpPr txBox="1"/>
          <p:nvPr/>
        </p:nvSpPr>
        <p:spPr>
          <a:xfrm>
            <a:off x="2123687" y="2851584"/>
            <a:ext cx="4484634" cy="830997"/>
          </a:xfrm>
          <a:prstGeom prst="rect">
            <a:avLst/>
          </a:prstGeom>
          <a:noFill/>
        </p:spPr>
        <p:txBody>
          <a:bodyPr wrap="square">
            <a:spAutoFit/>
          </a:bodyPr>
          <a:lstStyle/>
          <a:p>
            <a:pPr marL="0" marR="0" algn="just">
              <a:spcBef>
                <a:spcPts val="0"/>
              </a:spcBef>
              <a:spcAft>
                <a:spcPts val="0"/>
              </a:spcAft>
            </a:pPr>
            <a:r>
              <a:rPr lang="en-US" sz="2400" dirty="0" err="1">
                <a:solidFill>
                  <a:srgbClr val="000000"/>
                </a:solidFill>
                <a:effectLst/>
                <a:latin typeface="Times New Roman" panose="02020603050405020304" pitchFamily="18" charset="0"/>
                <a:ea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sóng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C75803CF-8287-84A5-8908-F347B9A036EF}"/>
              </a:ext>
            </a:extLst>
          </p:cNvPr>
          <p:cNvSpPr txBox="1"/>
          <p:nvPr/>
        </p:nvSpPr>
        <p:spPr>
          <a:xfrm>
            <a:off x="6749098" y="2851584"/>
            <a:ext cx="5628601" cy="830997"/>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bang,mưa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băng</a:t>
            </a:r>
            <a:r>
              <a:rPr lang="en-US" sz="24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5AEB97D7-4BC3-928C-0717-1275A3012985}"/>
              </a:ext>
            </a:extLst>
          </p:cNvPr>
          <p:cNvSpPr txBox="1"/>
          <p:nvPr/>
        </p:nvSpPr>
        <p:spPr>
          <a:xfrm>
            <a:off x="1982911" y="3912843"/>
            <a:ext cx="4766187" cy="3046988"/>
          </a:xfrm>
          <a:prstGeom prst="rect">
            <a:avLst/>
          </a:prstGeom>
          <a:noFill/>
        </p:spPr>
        <p:txBody>
          <a:bodyPr wrap="square">
            <a:spAutoFit/>
          </a:bodyPr>
          <a:lstStyle/>
          <a:p>
            <a:pPr algn="just"/>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a:t>
            </a:r>
          </a:p>
          <a:p>
            <a:pPr algn="just"/>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thúc</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A6D48ECF-750E-C589-0771-F0925F61FF08}"/>
              </a:ext>
            </a:extLst>
          </p:cNvPr>
          <p:cNvSpPr txBox="1"/>
          <p:nvPr/>
        </p:nvSpPr>
        <p:spPr>
          <a:xfrm>
            <a:off x="6842895" y="3905045"/>
            <a:ext cx="5255307" cy="3046988"/>
          </a:xfrm>
          <a:prstGeom prst="rect">
            <a:avLst/>
          </a:prstGeom>
          <a:noFill/>
        </p:spPr>
        <p:txBody>
          <a:bodyPr wrap="square">
            <a:spAutoFit/>
          </a:bodyPr>
          <a:lstStyle/>
          <a:p>
            <a:pPr algn="just"/>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giới thiệu khái quát và quá trình xảy ra sao băng và hiện tuợng mưa sao băng.</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r>
              <a:rPr lang="vi-VN" sz="2400" dirty="0">
                <a:latin typeface="Times New Roman" panose="02020603050405020304" pitchFamily="18" charset="0"/>
                <a:cs typeface="Times New Roman" panose="02020603050405020304" pitchFamily="18" charset="0"/>
              </a:rPr>
              <a:t>giải thích nguyên nhân và cách thức diễn ra hiện tượng sao băng và mưa sao băng.</a:t>
            </a:r>
            <a:endParaRPr lang="en-US" sz="2400" dirty="0">
              <a:latin typeface="Times New Roman" panose="02020603050405020304" pitchFamily="18" charset="0"/>
              <a:cs typeface="Times New Roman" panose="02020603050405020304" pitchFamily="18" charset="0"/>
            </a:endParaRPr>
          </a:p>
          <a:p>
            <a:pPr algn="just"/>
            <a:r>
              <a:rPr lang="en-US" sz="2400" b="1" dirty="0" err="1">
                <a:latin typeface="Times New Roman" panose="02020603050405020304" pitchFamily="18" charset="0"/>
                <a:cs typeface="Times New Roman" panose="02020603050405020304" pitchFamily="18" charset="0"/>
              </a:rPr>
              <a:t>Phần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thúc</a:t>
            </a:r>
            <a:r>
              <a:rPr lang="en-US" sz="2400" b="1"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trình bày sự việc cuối của hiện tượng mưa sao băng.</a:t>
            </a:r>
            <a:endParaRPr lang="en-US" sz="2400" dirty="0">
              <a:latin typeface="Times New Roman" panose="02020603050405020304" pitchFamily="18" charset="0"/>
              <a:cs typeface="Times New Roman" panose="02020603050405020304" pitchFamily="18" charset="0"/>
            </a:endParaRPr>
          </a:p>
        </p:txBody>
      </p:sp>
      <p:pic>
        <p:nvPicPr>
          <p:cNvPr id="16" name="Picture 20">
            <a:extLst>
              <a:ext uri="{FF2B5EF4-FFF2-40B4-BE49-F238E27FC236}">
                <a16:creationId xmlns:a16="http://schemas.microsoft.com/office/drawing/2014/main" id="{80507A94-AF75-D2CA-B34C-F3309B4050F6}"/>
              </a:ext>
            </a:extLst>
          </p:cNvPr>
          <p:cNvPicPr>
            <a:picLocks noChangeAspect="1"/>
          </p:cNvPicPr>
          <p:nvPr/>
        </p:nvPicPr>
        <p:blipFill>
          <a:blip r:embed="rId2"/>
          <a:stretch>
            <a:fillRect/>
          </a:stretch>
        </p:blipFill>
        <p:spPr>
          <a:xfrm rot="1868466" flipH="1">
            <a:off x="1274512" y="4979595"/>
            <a:ext cx="182970" cy="2083011"/>
          </a:xfrm>
          <a:prstGeom prst="rect">
            <a:avLst/>
          </a:prstGeom>
          <a:noFill/>
          <a:ln w="9525">
            <a:noFill/>
          </a:ln>
        </p:spPr>
      </p:pic>
    </p:spTree>
    <p:extLst>
      <p:ext uri="{BB962C8B-B14F-4D97-AF65-F5344CB8AC3E}">
        <p14:creationId xmlns:p14="http://schemas.microsoft.com/office/powerpoint/2010/main" val="18178514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F1F4DA5-F8FF-1C72-A74E-DEF528EC95EB}"/>
              </a:ext>
            </a:extLst>
          </p:cNvPr>
          <p:cNvGraphicFramePr>
            <a:graphicFrameLocks noGrp="1"/>
          </p:cNvGraphicFramePr>
          <p:nvPr>
            <p:extLst>
              <p:ext uri="{D42A27DB-BD31-4B8C-83A1-F6EECF244321}">
                <p14:modId xmlns:p14="http://schemas.microsoft.com/office/powerpoint/2010/main" val="2097570427"/>
              </p:ext>
            </p:extLst>
          </p:nvPr>
        </p:nvGraphicFramePr>
        <p:xfrm>
          <a:off x="22821" y="38231"/>
          <a:ext cx="12139582" cy="7016615"/>
        </p:xfrm>
        <a:graphic>
          <a:graphicData uri="http://schemas.openxmlformats.org/drawingml/2006/table">
            <a:tbl>
              <a:tblPr firstRow="1" bandRow="1">
                <a:tableStyleId>{B301B821-A1FF-4177-AEE7-76D212191A09}</a:tableStyleId>
              </a:tblPr>
              <a:tblGrid>
                <a:gridCol w="2106738">
                  <a:extLst>
                    <a:ext uri="{9D8B030D-6E8A-4147-A177-3AD203B41FA5}">
                      <a16:colId xmlns:a16="http://schemas.microsoft.com/office/drawing/2014/main" val="1532215780"/>
                    </a:ext>
                  </a:extLst>
                </a:gridCol>
                <a:gridCol w="5114836">
                  <a:extLst>
                    <a:ext uri="{9D8B030D-6E8A-4147-A177-3AD203B41FA5}">
                      <a16:colId xmlns:a16="http://schemas.microsoft.com/office/drawing/2014/main" val="2859267179"/>
                    </a:ext>
                  </a:extLst>
                </a:gridCol>
                <a:gridCol w="4918008">
                  <a:extLst>
                    <a:ext uri="{9D8B030D-6E8A-4147-A177-3AD203B41FA5}">
                      <a16:colId xmlns:a16="http://schemas.microsoft.com/office/drawing/2014/main" val="2660007289"/>
                    </a:ext>
                  </a:extLst>
                </a:gridCol>
              </a:tblGrid>
              <a:tr h="88229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b="1" dirty="0" err="1">
                          <a:solidFill>
                            <a:schemeClr val="bg1"/>
                          </a:solidFill>
                          <a:latin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tóm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tắt</a:t>
                      </a:r>
                      <a:endParaRPr lang="en-US" sz="2400" b="1" i="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b="1" dirty="0" err="1">
                          <a:solidFill>
                            <a:schemeClr val="bg1"/>
                          </a:solidFill>
                          <a:latin typeface="Times New Roman" panose="02020603050405020304" pitchFamily="18" charset="0"/>
                          <a:cs typeface="Times New Roman" panose="02020603050405020304" pitchFamily="18" charset="0"/>
                        </a:rPr>
                        <a:t>Bạn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đã</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biết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về</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sóng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thần</a:t>
                      </a:r>
                      <a:r>
                        <a:rPr lang="en-US" sz="2400" b="1" dirty="0">
                          <a:solidFill>
                            <a:schemeClr val="bg1"/>
                          </a:solidFill>
                          <a:latin typeface="Times New Roman" panose="02020603050405020304" pitchFamily="18" charset="0"/>
                          <a:cs typeface="Times New Roman" panose="02020603050405020304" pitchFamily="18" charset="0"/>
                        </a:rPr>
                        <a:t>?</a:t>
                      </a:r>
                      <a:endParaRPr lang="en-US" sz="2400" b="1" i="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vi-VN" altLang="zh-CN" sz="2400" b="1" dirty="0">
                          <a:solidFill>
                            <a:schemeClr val="bg1"/>
                          </a:solidFill>
                          <a:latin typeface="Times New Roman" panose="02020603050405020304" pitchFamily="18" charset="0"/>
                          <a:cs typeface="Times New Roman" panose="02020603050405020304" pitchFamily="18" charset="0"/>
                        </a:rPr>
                        <a:t>Sao băng là gì và những điều cần biết về sao băng? </a:t>
                      </a:r>
                      <a:endParaRPr lang="en-US" sz="2400" b="1" i="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598449"/>
                  </a:ext>
                </a:extLst>
              </a:tr>
              <a:tr h="815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8466053"/>
                  </a:ext>
                </a:extLst>
              </a:tr>
              <a:tr h="225316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1" dirty="0" err="1">
                          <a:latin typeface="Times New Roman" panose="02020603050405020304" pitchFamily="18" charset="0"/>
                          <a:cs typeface="Times New Roman" panose="02020603050405020304" pitchFamily="18" charset="0"/>
                        </a:rPr>
                        <a:t>Nhan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mục</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793164"/>
                  </a:ext>
                </a:extLst>
              </a:tr>
              <a:tr h="21370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 chi </a:t>
                      </a:r>
                      <a:r>
                        <a:rPr lang="en-US" sz="2400" b="1" dirty="0" err="1">
                          <a:latin typeface="Times New Roman" panose="02020603050405020304" pitchFamily="18" charset="0"/>
                          <a:cs typeface="Times New Roman" panose="02020603050405020304" pitchFamily="18" charset="0"/>
                        </a:rPr>
                        <a:t>tiết</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181748"/>
                  </a:ext>
                </a:extLst>
              </a:tr>
              <a:tr h="9211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tiện</a:t>
                      </a:r>
                      <a:r>
                        <a:rPr lang="en-US" sz="2400" b="1" dirty="0">
                          <a:latin typeface="Times New Roman" panose="02020603050405020304" pitchFamily="18" charset="0"/>
                          <a:cs typeface="Times New Roman" panose="02020603050405020304" pitchFamily="18" charset="0"/>
                        </a:rPr>
                        <a:t> phi </a:t>
                      </a:r>
                      <a:r>
                        <a:rPr lang="en-US" sz="2400" b="1" dirty="0" err="1">
                          <a:latin typeface="Times New Roman" panose="02020603050405020304" pitchFamily="18" charset="0"/>
                          <a:cs typeface="Times New Roman" panose="02020603050405020304" pitchFamily="18" charset="0"/>
                        </a:rPr>
                        <a:t>ngôn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endParaRPr lang="en-US"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7944294"/>
                  </a:ext>
                </a:extLst>
              </a:tr>
            </a:tbl>
          </a:graphicData>
        </a:graphic>
      </p:graphicFrame>
      <p:sp>
        <p:nvSpPr>
          <p:cNvPr id="15" name="TextBox 14">
            <a:extLst>
              <a:ext uri="{FF2B5EF4-FFF2-40B4-BE49-F238E27FC236}">
                <a16:creationId xmlns:a16="http://schemas.microsoft.com/office/drawing/2014/main" id="{65C475E1-B79C-8F3A-7C76-1880C06FE804}"/>
              </a:ext>
            </a:extLst>
          </p:cNvPr>
          <p:cNvSpPr txBox="1"/>
          <p:nvPr/>
        </p:nvSpPr>
        <p:spPr>
          <a:xfrm>
            <a:off x="2420527" y="1021390"/>
            <a:ext cx="4843872" cy="461665"/>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C078710-BA37-9511-C3F6-9B05FA43914B}"/>
              </a:ext>
            </a:extLst>
          </p:cNvPr>
          <p:cNvSpPr txBox="1"/>
          <p:nvPr/>
        </p:nvSpPr>
        <p:spPr>
          <a:xfrm>
            <a:off x="7411177" y="1028047"/>
            <a:ext cx="4843872" cy="461665"/>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E7065DB-B046-BC65-AFA5-4FAA37C8B9FF}"/>
              </a:ext>
            </a:extLst>
          </p:cNvPr>
          <p:cNvSpPr txBox="1"/>
          <p:nvPr/>
        </p:nvSpPr>
        <p:spPr>
          <a:xfrm>
            <a:off x="2157455" y="1778153"/>
            <a:ext cx="5043014" cy="1569660"/>
          </a:xfrm>
          <a:prstGeom prst="rect">
            <a:avLst/>
          </a:prstGeom>
          <a:noFill/>
        </p:spPr>
        <p:txBody>
          <a:bodyPr wrap="square">
            <a:spAutoFit/>
          </a:bodyPr>
          <a:lstStyle/>
          <a:p>
            <a:pPr algn="just"/>
            <a:r>
              <a:rPr lang="en-US" sz="2400" b="1" dirty="0" err="1">
                <a:latin typeface="Times New Roman" panose="02020603050405020304" pitchFamily="18" charset="0"/>
                <a:cs typeface="Times New Roman" panose="02020603050405020304" pitchFamily="18" charset="0"/>
              </a:rPr>
              <a:t>Nhan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in hoa, cỡ chữ to, phân biệt rõ với nội dung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B03886DE-7DE0-6364-CD55-53F7036AB355}"/>
              </a:ext>
            </a:extLst>
          </p:cNvPr>
          <p:cNvSpPr txBox="1"/>
          <p:nvPr/>
        </p:nvSpPr>
        <p:spPr>
          <a:xfrm>
            <a:off x="2116678" y="3188055"/>
            <a:ext cx="5055075" cy="830997"/>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mục</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đậm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E2D7C34-5A60-B834-BF71-3277363E32C8}"/>
              </a:ext>
            </a:extLst>
          </p:cNvPr>
          <p:cNvSpPr txBox="1"/>
          <p:nvPr/>
        </p:nvSpPr>
        <p:spPr>
          <a:xfrm>
            <a:off x="7281423" y="1751233"/>
            <a:ext cx="5066271" cy="1938992"/>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Nhan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in hoa, cỡ chữ to, phân biệt rõ với nội dung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solidFill>
                  <a:srgbClr val="217360"/>
                </a:solidFill>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C8202F43-2E11-5C1A-A316-CEB79A12CD9A}"/>
              </a:ext>
            </a:extLst>
          </p:cNvPr>
          <p:cNvSpPr txBox="1"/>
          <p:nvPr/>
        </p:nvSpPr>
        <p:spPr>
          <a:xfrm>
            <a:off x="7264399" y="3126431"/>
            <a:ext cx="5066271" cy="830997"/>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mục</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in đậm,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AA66497-1621-7D38-E0B8-809C5331654D}"/>
              </a:ext>
            </a:extLst>
          </p:cNvPr>
          <p:cNvSpPr txBox="1"/>
          <p:nvPr/>
        </p:nvSpPr>
        <p:spPr>
          <a:xfrm>
            <a:off x="2134197" y="4058410"/>
            <a:ext cx="5066271" cy="1569660"/>
          </a:xfrm>
          <a:prstGeom prst="rect">
            <a:avLst/>
          </a:prstGeom>
          <a:noFill/>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0BE199F-7394-C211-1C2D-81F41E3BFB0D}"/>
              </a:ext>
            </a:extLst>
          </p:cNvPr>
          <p:cNvSpPr txBox="1"/>
          <p:nvPr/>
        </p:nvSpPr>
        <p:spPr>
          <a:xfrm>
            <a:off x="7325307" y="4085818"/>
            <a:ext cx="4833712" cy="1938992"/>
          </a:xfrm>
          <a:prstGeom prst="rect">
            <a:avLst/>
          </a:prstGeom>
          <a:noFill/>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giải thích một số vấn đề liên quan đến hiện tượng sao băng, mưa sao băng và những chu kì mưa sao băng hằng năm.</a:t>
            </a:r>
          </a:p>
        </p:txBody>
      </p:sp>
      <p:sp>
        <p:nvSpPr>
          <p:cNvPr id="20" name="TextBox 19">
            <a:extLst>
              <a:ext uri="{FF2B5EF4-FFF2-40B4-BE49-F238E27FC236}">
                <a16:creationId xmlns:a16="http://schemas.microsoft.com/office/drawing/2014/main" id="{5D73D81D-3A28-9FB8-7B33-51F90D0EB65C}"/>
              </a:ext>
            </a:extLst>
          </p:cNvPr>
          <p:cNvSpPr txBox="1"/>
          <p:nvPr/>
        </p:nvSpPr>
        <p:spPr>
          <a:xfrm>
            <a:off x="2504661" y="6192321"/>
            <a:ext cx="6141720" cy="461665"/>
          </a:xfrm>
          <a:prstGeom prst="rect">
            <a:avLst/>
          </a:prstGeom>
          <a:noFill/>
        </p:spPr>
        <p:txBody>
          <a:bodyPr wrap="square">
            <a:spAutoFit/>
          </a:bodyPr>
          <a:lstStyle/>
          <a:p>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p>
        </p:txBody>
      </p:sp>
      <p:sp>
        <p:nvSpPr>
          <p:cNvPr id="21" name="TextBox 20">
            <a:extLst>
              <a:ext uri="{FF2B5EF4-FFF2-40B4-BE49-F238E27FC236}">
                <a16:creationId xmlns:a16="http://schemas.microsoft.com/office/drawing/2014/main" id="{6B21BB3C-5506-4135-1BD5-6F9E8E8963E1}"/>
              </a:ext>
            </a:extLst>
          </p:cNvPr>
          <p:cNvSpPr txBox="1"/>
          <p:nvPr/>
        </p:nvSpPr>
        <p:spPr>
          <a:xfrm>
            <a:off x="7456414" y="6222852"/>
            <a:ext cx="6141720" cy="461665"/>
          </a:xfrm>
          <a:prstGeom prst="rect">
            <a:avLst/>
          </a:prstGeom>
          <a:noFill/>
        </p:spPr>
        <p:txBody>
          <a:bodyPr wrap="square">
            <a:spAutoFit/>
          </a:bodyPr>
          <a:lstStyle/>
          <a:p>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p>
        </p:txBody>
      </p:sp>
      <p:pic>
        <p:nvPicPr>
          <p:cNvPr id="16" name="Picture 20">
            <a:extLst>
              <a:ext uri="{FF2B5EF4-FFF2-40B4-BE49-F238E27FC236}">
                <a16:creationId xmlns:a16="http://schemas.microsoft.com/office/drawing/2014/main" id="{80507A94-AF75-D2CA-B34C-F3309B4050F6}"/>
              </a:ext>
            </a:extLst>
          </p:cNvPr>
          <p:cNvPicPr>
            <a:picLocks noChangeAspect="1"/>
          </p:cNvPicPr>
          <p:nvPr/>
        </p:nvPicPr>
        <p:blipFill>
          <a:blip r:embed="rId2"/>
          <a:stretch>
            <a:fillRect/>
          </a:stretch>
        </p:blipFill>
        <p:spPr>
          <a:xfrm rot="1868466" flipH="1">
            <a:off x="11474129" y="5713741"/>
            <a:ext cx="120455" cy="1371315"/>
          </a:xfrm>
          <a:prstGeom prst="rect">
            <a:avLst/>
          </a:prstGeom>
          <a:noFill/>
          <a:ln w="9525">
            <a:noFill/>
          </a:ln>
        </p:spPr>
      </p:pic>
    </p:spTree>
    <p:extLst>
      <p:ext uri="{BB962C8B-B14F-4D97-AF65-F5344CB8AC3E}">
        <p14:creationId xmlns:p14="http://schemas.microsoft.com/office/powerpoint/2010/main" val="3966161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barn(inVertical)">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barn(inVertical)">
                                      <p:cBhvr>
                                        <p:cTn id="5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3" grpId="0"/>
      <p:bldP spid="5" grpId="0"/>
      <p:bldP spid="9" grpId="0"/>
      <p:bldP spid="10" grpId="0"/>
      <p:bldP spid="2"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627" y="115031"/>
            <a:ext cx="1522141" cy="584775"/>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3</a:t>
            </a:r>
          </a:p>
        </p:txBody>
      </p:sp>
      <p:sp>
        <p:nvSpPr>
          <p:cNvPr id="6" name="TextBox 5"/>
          <p:cNvSpPr txBox="1"/>
          <p:nvPr/>
        </p:nvSpPr>
        <p:spPr>
          <a:xfrm>
            <a:off x="1947928" y="165271"/>
            <a:ext cx="9888472" cy="52322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cấu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trúc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chủ</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nếu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có</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đoạn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 name="Rounded Rectangle 1"/>
          <p:cNvSpPr/>
          <p:nvPr/>
        </p:nvSpPr>
        <p:spPr>
          <a:xfrm>
            <a:off x="524460" y="801385"/>
            <a:ext cx="11454180" cy="3251196"/>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noProof="1">
                <a:solidFill>
                  <a:srgbClr val="002060"/>
                </a:solidFill>
                <a:latin typeface="Times New Roman" panose="02020603050405020304" pitchFamily="18" charset="0"/>
                <a:cs typeface="Times New Roman" panose="02020603050405020304" pitchFamily="18" charset="0"/>
              </a:rPr>
              <a:t>	</a:t>
            </a:r>
            <a:r>
              <a:rPr lang="vi-VN" sz="2800" i="1" noProof="1">
                <a:solidFill>
                  <a:srgbClr val="002060"/>
                </a:solidFill>
                <a:latin typeface="Times New Roman" panose="02020603050405020304" pitchFamily="18" charset="0"/>
                <a:cs typeface="Times New Roman" panose="02020603050405020304" pitchFamily="18" charset="0"/>
              </a:rPr>
              <a:t>Nhân dân lao động, đặc biệt nông dân là những người gần sen, hiểu sen, yêu sen và giống sen nhiều nhất. Họ đã đưa sen vào ca dao biết bao nhiêu lần, mỗi lần một cách, mà lần nào cũng hay, cũng đẹp. Xét về nội dung và ý nghĩa tượng trưng, ẩn dụ thì hiện tượng sen trong nhiều bài ca dao nói chung, cũng như câu “Gần bùn mà chẳng hôi tanh mùi bùn” nói riêng, đã phản ánh trung thực lẽ sống cao đẹp của con người Việt Nam từ ngàn đời nay.</a:t>
            </a:r>
            <a:endParaRPr kumimoji="0" lang="en-US" sz="2800" b="0" i="1" u="none" strike="noStrike" kern="1200" cap="none" spc="0" normalizeH="0" baseline="0" noProof="1">
              <a:ln>
                <a:noFill/>
              </a:ln>
              <a:solidFill>
                <a:srgbClr val="002060"/>
              </a:solidFill>
              <a:effectLst/>
              <a:uLnTx/>
              <a:uFillTx/>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27810058-95B2-3FCA-5E3D-FB82FC53DDAF}"/>
              </a:ext>
            </a:extLst>
          </p:cNvPr>
          <p:cNvCxnSpPr>
            <a:cxnSpLocks/>
          </p:cNvCxnSpPr>
          <p:nvPr/>
        </p:nvCxnSpPr>
        <p:spPr>
          <a:xfrm>
            <a:off x="1683768" y="1357445"/>
            <a:ext cx="9936304"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B8115C52-9E74-506B-9342-776969A28476}"/>
              </a:ext>
            </a:extLst>
          </p:cNvPr>
          <p:cNvCxnSpPr>
            <a:cxnSpLocks/>
          </p:cNvCxnSpPr>
          <p:nvPr/>
        </p:nvCxnSpPr>
        <p:spPr>
          <a:xfrm>
            <a:off x="740399" y="1754027"/>
            <a:ext cx="535560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6" name="Arrow: Curved Right 15">
            <a:extLst>
              <a:ext uri="{FF2B5EF4-FFF2-40B4-BE49-F238E27FC236}">
                <a16:creationId xmlns:a16="http://schemas.microsoft.com/office/drawing/2014/main" id="{F47FD549-269B-06F4-A969-FF795A393D31}"/>
              </a:ext>
            </a:extLst>
          </p:cNvPr>
          <p:cNvSpPr/>
          <p:nvPr/>
        </p:nvSpPr>
        <p:spPr>
          <a:xfrm>
            <a:off x="62819" y="989177"/>
            <a:ext cx="1281523" cy="3778030"/>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CFB1BC59-785C-CAD0-C015-645A52CDDB4B}"/>
              </a:ext>
            </a:extLst>
          </p:cNvPr>
          <p:cNvSpPr/>
          <p:nvPr/>
        </p:nvSpPr>
        <p:spPr>
          <a:xfrm>
            <a:off x="1344342" y="4322662"/>
            <a:ext cx="3381438" cy="4715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chủ</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A4544DC-E644-8522-0406-065DCE2E8CCC}"/>
              </a:ext>
            </a:extLst>
          </p:cNvPr>
          <p:cNvSpPr/>
          <p:nvPr/>
        </p:nvSpPr>
        <p:spPr>
          <a:xfrm>
            <a:off x="1344342" y="5020049"/>
            <a:ext cx="3381438" cy="4715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Cấu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trúc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Diễn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dịch</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9D026AB7-C453-7996-02AC-7362771B168C}"/>
              </a:ext>
            </a:extLst>
          </p:cNvPr>
          <p:cNvPicPr>
            <a:picLocks noChangeAspect="1"/>
          </p:cNvPicPr>
          <p:nvPr/>
        </p:nvPicPr>
        <p:blipFill rotWithShape="1">
          <a:blip r:embed="rId2">
            <a:extLst>
              <a:ext uri="{28A0092B-C50C-407E-A947-70E740481C1C}">
                <a14:useLocalDpi xmlns:a14="http://schemas.microsoft.com/office/drawing/2010/main" val="0"/>
              </a:ext>
            </a:extLst>
          </a:blip>
          <a:srcRect r="26538"/>
          <a:stretch/>
        </p:blipFill>
        <p:spPr>
          <a:xfrm>
            <a:off x="9764343" y="3557204"/>
            <a:ext cx="2305737" cy="3138707"/>
          </a:xfrm>
          <a:prstGeom prst="rect">
            <a:avLst/>
          </a:prstGeom>
        </p:spPr>
      </p:pic>
    </p:spTree>
    <p:extLst>
      <p:ext uri="{BB962C8B-B14F-4D97-AF65-F5344CB8AC3E}">
        <p14:creationId xmlns:p14="http://schemas.microsoft.com/office/powerpoint/2010/main" val="1881762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16" presetClass="entr" presetSubtype="2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barn(inVertical)">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9"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591" y="28523"/>
            <a:ext cx="1414692" cy="584775"/>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4</a:t>
            </a:r>
          </a:p>
        </p:txBody>
      </p:sp>
      <p:sp>
        <p:nvSpPr>
          <p:cNvPr id="2" name="Rounded Rectangle 1"/>
          <p:cNvSpPr/>
          <p:nvPr/>
        </p:nvSpPr>
        <p:spPr>
          <a:xfrm>
            <a:off x="54795" y="713749"/>
            <a:ext cx="12082409" cy="6078892"/>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noProof="1">
                <a:solidFill>
                  <a:srgbClr val="002060"/>
                </a:solidFill>
                <a:latin typeface="Times New Roman" panose="02020603050405020304" pitchFamily="18" charset="0"/>
                <a:cs typeface="Times New Roman" panose="02020603050405020304" pitchFamily="18" charset="0"/>
              </a:rPr>
              <a:t>   </a:t>
            </a:r>
            <a:r>
              <a:rPr lang="vi-VN" sz="2800" noProof="1">
                <a:solidFill>
                  <a:srgbClr val="002060"/>
                </a:solidFill>
                <a:latin typeface="Times New Roman" panose="02020603050405020304" pitchFamily="18" charset="0"/>
                <a:cs typeface="Times New Roman" panose="02020603050405020304" pitchFamily="18" charset="0"/>
              </a:rPr>
              <a:t>Khi viết văn bản thuyết minh giải thích một hiện tượng tự nhiên cần lưu ý:</a:t>
            </a:r>
          </a:p>
          <a:p>
            <a:pPr lvl="0" algn="just"/>
            <a:r>
              <a:rPr lang="vi-VN" sz="2800" noProof="1">
                <a:solidFill>
                  <a:srgbClr val="002060"/>
                </a:solidFill>
                <a:latin typeface="Times New Roman" panose="02020603050405020304" pitchFamily="18" charset="0"/>
                <a:cs typeface="Times New Roman" panose="02020603050405020304" pitchFamily="18" charset="0"/>
              </a:rPr>
              <a:t>- Văn bản viết để lí giải nguyên nhân xuất hiện và cách thức diễn ra của một hiện tượng tự nhiên.</a:t>
            </a:r>
          </a:p>
          <a:p>
            <a:pPr lvl="0" algn="just"/>
            <a:r>
              <a:rPr lang="vi-VN" sz="2800" noProof="1">
                <a:solidFill>
                  <a:srgbClr val="002060"/>
                </a:solidFill>
                <a:latin typeface="Times New Roman" panose="02020603050405020304" pitchFamily="18" charset="0"/>
                <a:cs typeface="Times New Roman" panose="02020603050405020304" pitchFamily="18" charset="0"/>
              </a:rPr>
              <a:t>- Văn bản thuyết minh giải thích một hiện tượng tự nhiên thường có cấu trúc gồm 3 phần:</a:t>
            </a:r>
          </a:p>
          <a:p>
            <a:pPr lvl="0" algn="just"/>
            <a:r>
              <a:rPr lang="vi-VN" sz="2800" noProof="1">
                <a:solidFill>
                  <a:srgbClr val="002060"/>
                </a:solidFill>
                <a:latin typeface="Times New Roman" panose="02020603050405020304" pitchFamily="18" charset="0"/>
                <a:cs typeface="Times New Roman" panose="02020603050405020304" pitchFamily="18" charset="0"/>
              </a:rPr>
              <a:t>+ Phần mở đầu: giới thiệu khái quát hiện tượng và quá trình xảy ra hiện tuợng trong thế giới tự nhiên.</a:t>
            </a:r>
          </a:p>
          <a:p>
            <a:pPr lvl="0" algn="just"/>
            <a:r>
              <a:rPr lang="vi-VN" sz="2800" noProof="1">
                <a:solidFill>
                  <a:srgbClr val="002060"/>
                </a:solidFill>
                <a:latin typeface="Times New Roman" panose="02020603050405020304" pitchFamily="18" charset="0"/>
                <a:cs typeface="Times New Roman" panose="02020603050405020304" pitchFamily="18" charset="0"/>
              </a:rPr>
              <a:t>+ Phần nội dung: giải thích nguyên nhân và cách thức diễn ra hiện tượng.</a:t>
            </a:r>
          </a:p>
          <a:p>
            <a:pPr lvl="0" algn="just"/>
            <a:r>
              <a:rPr lang="vi-VN" sz="2800" noProof="1">
                <a:solidFill>
                  <a:srgbClr val="002060"/>
                </a:solidFill>
                <a:latin typeface="Times New Roman" panose="02020603050405020304" pitchFamily="18" charset="0"/>
                <a:cs typeface="Times New Roman" panose="02020603050405020304" pitchFamily="18" charset="0"/>
              </a:rPr>
              <a:t>+ Phần kết thúc: trình bày sự việc cuối của hiện tượng tự nhiên hoặc tóm tắt nội dung giải thích.</a:t>
            </a:r>
          </a:p>
          <a:p>
            <a:pPr lvl="0" algn="just"/>
            <a:r>
              <a:rPr lang="vi-VN" sz="2800" noProof="1">
                <a:solidFill>
                  <a:srgbClr val="002060"/>
                </a:solidFill>
                <a:latin typeface="Times New Roman" panose="02020603050405020304" pitchFamily="18" charset="0"/>
                <a:cs typeface="Times New Roman" panose="02020603050405020304" pitchFamily="18" charset="0"/>
              </a:rPr>
              <a:t>- Các từ ngữ được sử dụng trong văn bản thuyết minh giải thích một hiện tượng tự nhiên phải thuộc một chuyên ngành khoa học cụ thể (địa lí, sinh học…) động từ miêu tả hoạt động hoặc trạng thái, từ ngữ miêu tả trình tự.</a:t>
            </a:r>
          </a:p>
          <a:p>
            <a:pPr lvl="0" algn="just"/>
            <a:endParaRPr kumimoji="0" lang="en-US" sz="2800" b="0" i="1" u="none" strike="noStrike" kern="1200" cap="none" spc="0" normalizeH="0" baseline="0" noProof="1">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F0713AB-032F-F63C-ABE7-A2EFB0E439DB}"/>
              </a:ext>
            </a:extLst>
          </p:cNvPr>
          <p:cNvSpPr txBox="1"/>
          <p:nvPr/>
        </p:nvSpPr>
        <p:spPr>
          <a:xfrm>
            <a:off x="1579079" y="65359"/>
            <a:ext cx="10503330" cy="52322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vi-VN" altLang="zh-CN" sz="2800" b="1" dirty="0">
                <a:solidFill>
                  <a:srgbClr val="FF0000"/>
                </a:solidFill>
                <a:latin typeface="Times New Roman" panose="02020603050405020304" pitchFamily="18" charset="0"/>
                <a:cs typeface="Times New Roman" panose="02020603050405020304" pitchFamily="18" charset="0"/>
                <a:sym typeface="+mn-lt"/>
              </a:rPr>
              <a:t>Khi viết văn bản giải thích về một hiện tượng tự nhiên cần lưu ý gì</a:t>
            </a:r>
            <a:r>
              <a:rPr lang="en-US" altLang="zh-CN" sz="2800" b="1" dirty="0">
                <a:solidFill>
                  <a:srgbClr val="FF0000"/>
                </a:solidFill>
                <a:latin typeface="Times New Roman" panose="02020603050405020304" pitchFamily="18" charset="0"/>
                <a:cs typeface="Times New Roman" panose="02020603050405020304" pitchFamily="18" charset="0"/>
                <a:sym typeface="+mn-lt"/>
              </a:rPr>
              <a:t>?</a:t>
            </a:r>
            <a:endParaRPr lang="zh-CN" altLang="en-US" sz="2800" b="1" dirty="0">
              <a:solidFill>
                <a:srgbClr val="FF0000"/>
              </a:solidFill>
              <a:latin typeface="Times New Roman" panose="02020603050405020304" pitchFamily="18" charset="0"/>
              <a:cs typeface="Times New Roman" panose="02020603050405020304" pitchFamily="18" charset="0"/>
              <a:sym typeface="+mn-lt"/>
            </a:endParaRPr>
          </a:p>
        </p:txBody>
      </p:sp>
      <p:pic>
        <p:nvPicPr>
          <p:cNvPr id="4" name="Picture 20">
            <a:extLst>
              <a:ext uri="{FF2B5EF4-FFF2-40B4-BE49-F238E27FC236}">
                <a16:creationId xmlns:a16="http://schemas.microsoft.com/office/drawing/2014/main" id="{D91D31A2-50C0-58B9-56BA-5750BCE0F656}"/>
              </a:ext>
            </a:extLst>
          </p:cNvPr>
          <p:cNvPicPr>
            <a:picLocks noChangeAspect="1"/>
          </p:cNvPicPr>
          <p:nvPr/>
        </p:nvPicPr>
        <p:blipFill>
          <a:blip r:embed="rId2"/>
          <a:stretch>
            <a:fillRect/>
          </a:stretch>
        </p:blipFill>
        <p:spPr>
          <a:xfrm rot="1868466" flipH="1">
            <a:off x="11260661" y="5089390"/>
            <a:ext cx="270627" cy="3080942"/>
          </a:xfrm>
          <a:prstGeom prst="rect">
            <a:avLst/>
          </a:prstGeom>
          <a:noFill/>
          <a:ln w="9525">
            <a:noFill/>
          </a:ln>
        </p:spPr>
      </p:pic>
    </p:spTree>
    <p:extLst>
      <p:ext uri="{BB962C8B-B14F-4D97-AF65-F5344CB8AC3E}">
        <p14:creationId xmlns:p14="http://schemas.microsoft.com/office/powerpoint/2010/main" val="3823086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043" y="110954"/>
            <a:ext cx="1414692" cy="584775"/>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5</a:t>
            </a:r>
          </a:p>
        </p:txBody>
      </p:sp>
      <p:sp>
        <p:nvSpPr>
          <p:cNvPr id="6" name="TextBox 5"/>
          <p:cNvSpPr txBox="1"/>
          <p:nvPr/>
        </p:nvSpPr>
        <p:spPr>
          <a:xfrm>
            <a:off x="1642384" y="110954"/>
            <a:ext cx="10387056" cy="144655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vi-VN" altLang="zh-CN" sz="2800" b="1" dirty="0">
                <a:solidFill>
                  <a:srgbClr val="FF0000"/>
                </a:solidFill>
                <a:latin typeface="Times New Roman" panose="02020603050405020304" pitchFamily="18" charset="0"/>
                <a:cs typeface="Times New Roman" panose="02020603050405020304" pitchFamily="18" charset="0"/>
                <a:sym typeface="+mn-lt"/>
              </a:rPr>
              <a:t>Chia sẻ những kinh </a:t>
            </a:r>
            <a:r>
              <a:rPr lang="vi-VN" altLang="zh-CN" sz="3200" b="1" dirty="0">
                <a:solidFill>
                  <a:srgbClr val="FF0000"/>
                </a:solidFill>
                <a:latin typeface="Times New Roman" panose="02020603050405020304" pitchFamily="18" charset="0"/>
                <a:cs typeface="Times New Roman" panose="02020603050405020304" pitchFamily="18" charset="0"/>
                <a:sym typeface="+mn-lt"/>
              </a:rPr>
              <a:t>nghiệm</a:t>
            </a:r>
            <a:r>
              <a:rPr lang="vi-VN" altLang="zh-CN" sz="2800" b="1" dirty="0">
                <a:solidFill>
                  <a:srgbClr val="FF0000"/>
                </a:solidFill>
                <a:latin typeface="Times New Roman" panose="02020603050405020304" pitchFamily="18" charset="0"/>
                <a:cs typeface="Times New Roman" panose="02020603050405020304" pitchFamily="18" charset="0"/>
                <a:sym typeface="+mn-lt"/>
              </a:rPr>
              <a:t> em đã thu nhận được về cách nắm bắt nội dung chính trong quá trình thảo luận nhóm và trình bày lại những nội dung ấy một cách hiệu quả:</a:t>
            </a:r>
            <a:endParaRPr lang="zh-CN" altLang="en-US" sz="2800" b="1" dirty="0">
              <a:solidFill>
                <a:srgbClr val="FF0000"/>
              </a:solidFill>
              <a:latin typeface="Times New Roman" panose="02020603050405020304" pitchFamily="18" charset="0"/>
              <a:cs typeface="Times New Roman" panose="02020603050405020304" pitchFamily="18" charset="0"/>
              <a:sym typeface="+mn-lt"/>
            </a:endParaRPr>
          </a:p>
        </p:txBody>
      </p:sp>
      <p:sp>
        <p:nvSpPr>
          <p:cNvPr id="2" name="Rounded Rectangle 1"/>
          <p:cNvSpPr/>
          <p:nvPr/>
        </p:nvSpPr>
        <p:spPr>
          <a:xfrm>
            <a:off x="89043" y="2346959"/>
            <a:ext cx="12102957" cy="4166303"/>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200" noProof="1">
                <a:solidFill>
                  <a:srgbClr val="002060"/>
                </a:solidFill>
                <a:latin typeface="Times New Roman" panose="02020603050405020304" pitchFamily="18" charset="0"/>
                <a:cs typeface="Times New Roman" panose="02020603050405020304" pitchFamily="18" charset="0"/>
              </a:rPr>
              <a:t>Những kinh nghiệm em đã thu nhận được về cách nắm bắt nội dung chính khi thảo luận nhóm và trình bày lại những nội dung ấy một cách hiệu quả là:</a:t>
            </a:r>
          </a:p>
          <a:p>
            <a:pPr lvl="0"/>
            <a:r>
              <a:rPr lang="vi-VN" sz="3200" noProof="1">
                <a:solidFill>
                  <a:srgbClr val="002060"/>
                </a:solidFill>
                <a:latin typeface="Times New Roman" panose="02020603050405020304" pitchFamily="18" charset="0"/>
                <a:cs typeface="Times New Roman" panose="02020603050405020304" pitchFamily="18" charset="0"/>
              </a:rPr>
              <a:t>- Đưa ra ý kiến cá nhân.</a:t>
            </a:r>
          </a:p>
          <a:p>
            <a:pPr lvl="0"/>
            <a:r>
              <a:rPr lang="vi-VN" sz="3200" noProof="1">
                <a:solidFill>
                  <a:srgbClr val="002060"/>
                </a:solidFill>
                <a:latin typeface="Times New Roman" panose="02020603050405020304" pitchFamily="18" charset="0"/>
                <a:cs typeface="Times New Roman" panose="02020603050405020304" pitchFamily="18" charset="0"/>
              </a:rPr>
              <a:t>- Tiếp thu, lắng nghe ý kiến của các thành viên trong nhóm.</a:t>
            </a:r>
          </a:p>
          <a:p>
            <a:pPr lvl="0"/>
            <a:r>
              <a:rPr lang="vi-VN" sz="3200" noProof="1">
                <a:solidFill>
                  <a:srgbClr val="002060"/>
                </a:solidFill>
                <a:latin typeface="Times New Roman" panose="02020603050405020304" pitchFamily="18" charset="0"/>
                <a:cs typeface="Times New Roman" panose="02020603050405020304" pitchFamily="18" charset="0"/>
              </a:rPr>
              <a:t>- Tham khảo sách báo và những tài liệu có liên quan đến nội dung trình bày.</a:t>
            </a:r>
          </a:p>
          <a:p>
            <a:pPr lvl="0"/>
            <a:r>
              <a:rPr lang="vi-VN" sz="3200" noProof="1">
                <a:solidFill>
                  <a:srgbClr val="002060"/>
                </a:solidFill>
                <a:latin typeface="Times New Roman" panose="02020603050405020304" pitchFamily="18" charset="0"/>
                <a:cs typeface="Times New Roman" panose="02020603050405020304" pitchFamily="18" charset="0"/>
              </a:rPr>
              <a:t>- Trình bày tự tin</a:t>
            </a:r>
          </a:p>
          <a:p>
            <a:pPr lvl="0" algn="just"/>
            <a:endParaRPr kumimoji="0" lang="en-US" sz="3200" b="0" i="1" u="none" strike="noStrike" kern="1200" cap="none" spc="0" normalizeH="0" baseline="0" noProof="1">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4" name="Picture 20">
            <a:extLst>
              <a:ext uri="{FF2B5EF4-FFF2-40B4-BE49-F238E27FC236}">
                <a16:creationId xmlns:a16="http://schemas.microsoft.com/office/drawing/2014/main" id="{48CE2505-DACE-56D3-205F-F894B0E4FAA3}"/>
              </a:ext>
            </a:extLst>
          </p:cNvPr>
          <p:cNvPicPr>
            <a:picLocks noChangeAspect="1"/>
          </p:cNvPicPr>
          <p:nvPr/>
        </p:nvPicPr>
        <p:blipFill>
          <a:blip r:embed="rId2"/>
          <a:stretch>
            <a:fillRect/>
          </a:stretch>
        </p:blipFill>
        <p:spPr>
          <a:xfrm rot="1868466" flipH="1">
            <a:off x="11316058" y="4519091"/>
            <a:ext cx="184257" cy="2097667"/>
          </a:xfrm>
          <a:prstGeom prst="rect">
            <a:avLst/>
          </a:prstGeom>
          <a:noFill/>
          <a:ln w="9525">
            <a:noFill/>
          </a:ln>
        </p:spPr>
      </p:pic>
    </p:spTree>
    <p:extLst>
      <p:ext uri="{BB962C8B-B14F-4D97-AF65-F5344CB8AC3E}">
        <p14:creationId xmlns:p14="http://schemas.microsoft.com/office/powerpoint/2010/main" val="1593997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59" y="191566"/>
            <a:ext cx="1414692" cy="584775"/>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rPr>
              <a:t> 6</a:t>
            </a:r>
          </a:p>
        </p:txBody>
      </p:sp>
      <p:sp>
        <p:nvSpPr>
          <p:cNvPr id="2" name="Rounded Rectangle 1"/>
          <p:cNvSpPr/>
          <p:nvPr/>
        </p:nvSpPr>
        <p:spPr>
          <a:xfrm>
            <a:off x="37359" y="1592650"/>
            <a:ext cx="12117282" cy="3256676"/>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200" noProof="1">
                <a:solidFill>
                  <a:srgbClr val="002060"/>
                </a:solidFill>
                <a:latin typeface="Times New Roman" panose="02020603050405020304" pitchFamily="18" charset="0"/>
                <a:cs typeface="Times New Roman" panose="02020603050405020304" pitchFamily="18" charset="0"/>
              </a:rPr>
              <a:t>Sự kì bì của thế giới tự nhiên gợi cho em những suy nghĩ:</a:t>
            </a:r>
          </a:p>
          <a:p>
            <a:pPr lvl="0"/>
            <a:r>
              <a:rPr lang="vi-VN" sz="3200" noProof="1">
                <a:solidFill>
                  <a:srgbClr val="002060"/>
                </a:solidFill>
                <a:latin typeface="Times New Roman" panose="02020603050405020304" pitchFamily="18" charset="0"/>
                <a:cs typeface="Times New Roman" panose="02020603050405020304" pitchFamily="18" charset="0"/>
              </a:rPr>
              <a:t>- Là nơi chứa đựng nhiều bí mật thú vị, bất ngờ của thế giới tự nhiên.</a:t>
            </a:r>
          </a:p>
          <a:p>
            <a:pPr lvl="0"/>
            <a:r>
              <a:rPr lang="vi-VN" sz="3200" noProof="1">
                <a:solidFill>
                  <a:srgbClr val="002060"/>
                </a:solidFill>
                <a:latin typeface="Times New Roman" panose="02020603050405020304" pitchFamily="18" charset="0"/>
                <a:cs typeface="Times New Roman" panose="02020603050405020304" pitchFamily="18" charset="0"/>
              </a:rPr>
              <a:t>- Chúng ta cần phải đầu tư phát triển ngành khoa học thiên văn để tìm hiểu và phát hiện những điều mới mẻ và đẹp đẽ hơn của thế giới tự nhiên.</a:t>
            </a:r>
          </a:p>
        </p:txBody>
      </p:sp>
      <p:pic>
        <p:nvPicPr>
          <p:cNvPr id="3" name="图片 3">
            <a:extLst>
              <a:ext uri="{FF2B5EF4-FFF2-40B4-BE49-F238E27FC236}">
                <a16:creationId xmlns:a16="http://schemas.microsoft.com/office/drawing/2014/main" id="{9712B228-0892-2E43-2756-5DCFC9312167}"/>
              </a:ext>
            </a:extLst>
          </p:cNvPr>
          <p:cNvPicPr>
            <a:picLocks noChangeAspect="1"/>
          </p:cNvPicPr>
          <p:nvPr/>
        </p:nvPicPr>
        <p:blipFill rotWithShape="1">
          <a:blip r:embed="rId2">
            <a:extLst>
              <a:ext uri="{28A0092B-C50C-407E-A947-70E740481C1C}">
                <a14:useLocalDpi xmlns:a14="http://schemas.microsoft.com/office/drawing/2010/main" val="0"/>
              </a:ext>
            </a:extLst>
          </a:blip>
          <a:srcRect b="3774"/>
          <a:stretch>
            <a:fillRect/>
          </a:stretch>
        </p:blipFill>
        <p:spPr>
          <a:xfrm>
            <a:off x="9872216" y="5044534"/>
            <a:ext cx="2157224" cy="1552062"/>
          </a:xfrm>
          <a:prstGeom prst="rect">
            <a:avLst/>
          </a:prstGeom>
        </p:spPr>
      </p:pic>
      <p:sp>
        <p:nvSpPr>
          <p:cNvPr id="4" name="TextBox 3">
            <a:extLst>
              <a:ext uri="{FF2B5EF4-FFF2-40B4-BE49-F238E27FC236}">
                <a16:creationId xmlns:a16="http://schemas.microsoft.com/office/drawing/2014/main" id="{E9F9CC8A-DD67-D056-7FF5-56B3BB25E679}"/>
              </a:ext>
            </a:extLst>
          </p:cNvPr>
          <p:cNvSpPr txBox="1"/>
          <p:nvPr/>
        </p:nvSpPr>
        <p:spPr>
          <a:xfrm>
            <a:off x="1510302" y="261404"/>
            <a:ext cx="10681698" cy="954107"/>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sym typeface="+mn-lt"/>
              </a:rPr>
              <a:t>  </a:t>
            </a:r>
            <a:r>
              <a:rPr lang="vi-VN" altLang="zh-CN" sz="2800" b="1" dirty="0">
                <a:solidFill>
                  <a:srgbClr val="FF0000"/>
                </a:solidFill>
                <a:latin typeface="Times New Roman" panose="02020603050405020304" pitchFamily="18" charset="0"/>
                <a:cs typeface="Times New Roman" panose="02020603050405020304" pitchFamily="18" charset="0"/>
                <a:sym typeface="+mn-lt"/>
              </a:rPr>
              <a:t>Từ những điều đã học trong bài này em hãy trả lời câu hỏi: </a:t>
            </a:r>
            <a:endParaRPr lang="en-US" altLang="zh-CN" sz="2800" b="1" dirty="0">
              <a:solidFill>
                <a:srgbClr val="FF0000"/>
              </a:solidFill>
              <a:latin typeface="Times New Roman" panose="02020603050405020304" pitchFamily="18" charset="0"/>
              <a:cs typeface="Times New Roman" panose="02020603050405020304" pitchFamily="18" charset="0"/>
              <a:sym typeface="+mn-lt"/>
            </a:endParaRPr>
          </a:p>
          <a:p>
            <a:r>
              <a:rPr lang="vi-VN" altLang="zh-CN" sz="2800" b="1" dirty="0">
                <a:solidFill>
                  <a:srgbClr val="FF0000"/>
                </a:solidFill>
                <a:latin typeface="Times New Roman" panose="02020603050405020304" pitchFamily="18" charset="0"/>
                <a:cs typeface="Times New Roman" panose="02020603050405020304" pitchFamily="18" charset="0"/>
                <a:sym typeface="+mn-lt"/>
              </a:rPr>
              <a:t>“</a:t>
            </a:r>
            <a:r>
              <a:rPr lang="vi-VN" altLang="zh-CN" sz="2800" b="1" i="1" dirty="0">
                <a:solidFill>
                  <a:srgbClr val="FF0000"/>
                </a:solidFill>
                <a:latin typeface="Times New Roman" panose="02020603050405020304" pitchFamily="18" charset="0"/>
                <a:cs typeface="Times New Roman" panose="02020603050405020304" pitchFamily="18" charset="0"/>
                <a:sym typeface="+mn-lt"/>
              </a:rPr>
              <a:t>Sự </a:t>
            </a:r>
            <a:r>
              <a:rPr lang="en-US" altLang="zh-CN" sz="2800" b="1" i="1" dirty="0" err="1">
                <a:solidFill>
                  <a:srgbClr val="FF0000"/>
                </a:solidFill>
                <a:latin typeface="Times New Roman" panose="02020603050405020304" pitchFamily="18" charset="0"/>
                <a:cs typeface="Times New Roman" panose="02020603050405020304" pitchFamily="18" charset="0"/>
                <a:sym typeface="+mn-lt"/>
              </a:rPr>
              <a:t>bí</a:t>
            </a:r>
            <a:r>
              <a:rPr lang="en-US" altLang="zh-CN" sz="2800" b="1" i="1" dirty="0">
                <a:solidFill>
                  <a:srgbClr val="FF0000"/>
                </a:solidFill>
                <a:latin typeface="Times New Roman" panose="02020603050405020304" pitchFamily="18" charset="0"/>
                <a:cs typeface="Times New Roman" panose="02020603050405020304" pitchFamily="18" charset="0"/>
                <a:sym typeface="+mn-lt"/>
              </a:rPr>
              <a:t> </a:t>
            </a:r>
            <a:r>
              <a:rPr lang="en-US" altLang="zh-CN" sz="2800" b="1" i="1" dirty="0" err="1">
                <a:solidFill>
                  <a:srgbClr val="FF0000"/>
                </a:solidFill>
                <a:latin typeface="Times New Roman" panose="02020603050405020304" pitchFamily="18" charset="0"/>
                <a:cs typeface="Times New Roman" panose="02020603050405020304" pitchFamily="18" charset="0"/>
                <a:sym typeface="+mn-lt"/>
              </a:rPr>
              <a:t>ẩn</a:t>
            </a:r>
            <a:r>
              <a:rPr lang="en-US" altLang="zh-CN" sz="2800" b="1" i="1" dirty="0">
                <a:solidFill>
                  <a:srgbClr val="FF0000"/>
                </a:solidFill>
                <a:latin typeface="Times New Roman" panose="02020603050405020304" pitchFamily="18" charset="0"/>
                <a:cs typeface="Times New Roman" panose="02020603050405020304" pitchFamily="18" charset="0"/>
                <a:sym typeface="+mn-lt"/>
              </a:rPr>
              <a:t> </a:t>
            </a:r>
            <a:r>
              <a:rPr lang="vi-VN" altLang="zh-CN" sz="2800" b="1" i="1" dirty="0">
                <a:solidFill>
                  <a:srgbClr val="FF0000"/>
                </a:solidFill>
                <a:latin typeface="Times New Roman" panose="02020603050405020304" pitchFamily="18" charset="0"/>
                <a:cs typeface="Times New Roman" panose="02020603050405020304" pitchFamily="18" charset="0"/>
                <a:sym typeface="+mn-lt"/>
              </a:rPr>
              <a:t>của thế giới tự nhiên</a:t>
            </a:r>
            <a:r>
              <a:rPr lang="en-US" altLang="zh-CN" sz="2800" b="1" dirty="0">
                <a:solidFill>
                  <a:srgbClr val="FF0000"/>
                </a:solidFill>
                <a:latin typeface="Times New Roman" panose="02020603050405020304" pitchFamily="18" charset="0"/>
                <a:cs typeface="Times New Roman" panose="02020603050405020304" pitchFamily="18" charset="0"/>
                <a:sym typeface="+mn-lt"/>
              </a:rPr>
              <a:t> </a:t>
            </a:r>
            <a:r>
              <a:rPr lang="en-US" altLang="zh-CN" sz="2800" b="1" dirty="0" err="1">
                <a:solidFill>
                  <a:srgbClr val="FF0000"/>
                </a:solidFill>
                <a:latin typeface="Times New Roman" panose="02020603050405020304" pitchFamily="18" charset="0"/>
                <a:cs typeface="Times New Roman" panose="02020603050405020304" pitchFamily="18" charset="0"/>
                <a:sym typeface="+mn-lt"/>
              </a:rPr>
              <a:t>gợi</a:t>
            </a:r>
            <a:r>
              <a:rPr lang="en-US" altLang="zh-CN" sz="2800" b="1" dirty="0">
                <a:solidFill>
                  <a:srgbClr val="FF0000"/>
                </a:solidFill>
                <a:latin typeface="Times New Roman" panose="02020603050405020304" pitchFamily="18" charset="0"/>
                <a:cs typeface="Times New Roman" panose="02020603050405020304" pitchFamily="18" charset="0"/>
                <a:sym typeface="+mn-lt"/>
              </a:rPr>
              <a:t> </a:t>
            </a:r>
            <a:r>
              <a:rPr lang="vi-VN" altLang="zh-CN" sz="2800" b="1" dirty="0">
                <a:solidFill>
                  <a:srgbClr val="FF0000"/>
                </a:solidFill>
                <a:latin typeface="Times New Roman" panose="02020603050405020304" pitchFamily="18" charset="0"/>
                <a:cs typeface="Times New Roman" panose="02020603050405020304" pitchFamily="18" charset="0"/>
                <a:sym typeface="+mn-lt"/>
              </a:rPr>
              <a:t>cho em suy nghĩ </a:t>
            </a:r>
            <a:r>
              <a:rPr lang="en-US" altLang="zh-CN" sz="2800" b="1" dirty="0" err="1">
                <a:solidFill>
                  <a:srgbClr val="FF0000"/>
                </a:solidFill>
                <a:latin typeface="Times New Roman" panose="02020603050405020304" pitchFamily="18" charset="0"/>
                <a:cs typeface="Times New Roman" panose="02020603050405020304" pitchFamily="18" charset="0"/>
                <a:sym typeface="+mn-lt"/>
              </a:rPr>
              <a:t>và</a:t>
            </a:r>
            <a:r>
              <a:rPr lang="en-US" altLang="zh-CN" sz="2800" b="1" dirty="0">
                <a:solidFill>
                  <a:srgbClr val="FF0000"/>
                </a:solidFill>
                <a:latin typeface="Times New Roman" panose="02020603050405020304" pitchFamily="18" charset="0"/>
                <a:cs typeface="Times New Roman" panose="02020603050405020304" pitchFamily="18" charset="0"/>
                <a:sym typeface="+mn-lt"/>
              </a:rPr>
              <a:t> </a:t>
            </a:r>
            <a:r>
              <a:rPr lang="en-US" altLang="zh-CN" sz="2800" b="1" dirty="0" err="1">
                <a:solidFill>
                  <a:srgbClr val="FF0000"/>
                </a:solidFill>
                <a:latin typeface="Times New Roman" panose="02020603050405020304" pitchFamily="18" charset="0"/>
                <a:cs typeface="Times New Roman" panose="02020603050405020304" pitchFamily="18" charset="0"/>
                <a:sym typeface="+mn-lt"/>
              </a:rPr>
              <a:t>mong</a:t>
            </a:r>
            <a:r>
              <a:rPr lang="en-US" altLang="zh-CN" sz="2800" b="1" dirty="0">
                <a:solidFill>
                  <a:srgbClr val="FF0000"/>
                </a:solidFill>
                <a:latin typeface="Times New Roman" panose="02020603050405020304" pitchFamily="18" charset="0"/>
                <a:cs typeface="Times New Roman" panose="02020603050405020304" pitchFamily="18" charset="0"/>
                <a:sym typeface="+mn-lt"/>
              </a:rPr>
              <a:t> </a:t>
            </a:r>
            <a:r>
              <a:rPr lang="en-US" altLang="zh-CN" sz="2800" b="1" dirty="0" err="1">
                <a:solidFill>
                  <a:srgbClr val="FF0000"/>
                </a:solidFill>
                <a:latin typeface="Times New Roman" panose="02020603050405020304" pitchFamily="18" charset="0"/>
                <a:cs typeface="Times New Roman" panose="02020603050405020304" pitchFamily="18" charset="0"/>
                <a:sym typeface="+mn-lt"/>
              </a:rPr>
              <a:t>muốn</a:t>
            </a:r>
            <a:r>
              <a:rPr lang="en-US" altLang="zh-CN" sz="2800" b="1" dirty="0">
                <a:solidFill>
                  <a:srgbClr val="FF0000"/>
                </a:solidFill>
                <a:latin typeface="Times New Roman" panose="02020603050405020304" pitchFamily="18" charset="0"/>
                <a:cs typeface="Times New Roman" panose="02020603050405020304" pitchFamily="18" charset="0"/>
                <a:sym typeface="+mn-lt"/>
              </a:rPr>
              <a:t> </a:t>
            </a:r>
            <a:r>
              <a:rPr lang="vi-VN" altLang="zh-CN" sz="2800" b="1" dirty="0">
                <a:solidFill>
                  <a:srgbClr val="FF0000"/>
                </a:solidFill>
                <a:latin typeface="Times New Roman" panose="02020603050405020304" pitchFamily="18" charset="0"/>
                <a:cs typeface="Times New Roman" panose="02020603050405020304" pitchFamily="18" charset="0"/>
                <a:sym typeface="+mn-lt"/>
              </a:rPr>
              <a:t>gì?</a:t>
            </a:r>
            <a:endParaRPr lang="zh-CN" altLang="en-US" sz="2800" b="1" dirty="0">
              <a:solidFill>
                <a:srgbClr val="FF0000"/>
              </a:solidFill>
              <a:latin typeface="Times New Roman" panose="02020603050405020304" pitchFamily="18" charset="0"/>
              <a:cs typeface="Times New Roman" panose="02020603050405020304" pitchFamily="18" charset="0"/>
              <a:sym typeface="+mn-lt"/>
            </a:endParaRPr>
          </a:p>
        </p:txBody>
      </p:sp>
      <p:pic>
        <p:nvPicPr>
          <p:cNvPr id="7" name="Picture 20">
            <a:extLst>
              <a:ext uri="{FF2B5EF4-FFF2-40B4-BE49-F238E27FC236}">
                <a16:creationId xmlns:a16="http://schemas.microsoft.com/office/drawing/2014/main" id="{A6E0F893-A178-D0C0-058E-90A2A8C5DF6E}"/>
              </a:ext>
            </a:extLst>
          </p:cNvPr>
          <p:cNvPicPr>
            <a:picLocks noChangeAspect="1"/>
          </p:cNvPicPr>
          <p:nvPr/>
        </p:nvPicPr>
        <p:blipFill>
          <a:blip r:embed="rId3"/>
          <a:stretch>
            <a:fillRect/>
          </a:stretch>
        </p:blipFill>
        <p:spPr>
          <a:xfrm rot="1868466" flipH="1">
            <a:off x="4668679" y="4894647"/>
            <a:ext cx="184257" cy="2097667"/>
          </a:xfrm>
          <a:prstGeom prst="rect">
            <a:avLst/>
          </a:prstGeom>
          <a:noFill/>
          <a:ln w="9525">
            <a:noFill/>
          </a:ln>
        </p:spPr>
      </p:pic>
    </p:spTree>
    <p:extLst>
      <p:ext uri="{BB962C8B-B14F-4D97-AF65-F5344CB8AC3E}">
        <p14:creationId xmlns:p14="http://schemas.microsoft.com/office/powerpoint/2010/main" val="766729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decel="44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9309ac64-8288-4ea0-aa2f-061f9418d41f.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933" y="0"/>
            <a:ext cx="122089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Lam tac\tải xuống.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38400" y="4546600"/>
            <a:ext cx="1295400" cy="15684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Lam tac\800px_COLOURBOX9774185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796636" y="5330826"/>
            <a:ext cx="1422400" cy="9435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Lam tac\800px_COLOURBOX9774185 (4).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413500" y="5330826"/>
            <a:ext cx="2383137" cy="8075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DMIN\Desktop\Lam tac\800px_COLOURBOX9774185 (3).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267200" y="5330826"/>
            <a:ext cx="1016000" cy="673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ADMIN\Desktop\Lam tac\800px_COLOURBOX9774185 (3).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5330826"/>
            <a:ext cx="1422400" cy="9435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ADMIN\Desktop\Lam tac\800px_COLOURBOX9774185 (3).jp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0837335" y="5295127"/>
            <a:ext cx="1219200" cy="7453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ADMIN\Desktop\Lam tac\il_570xN.938660066_slvo.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98421">
                        <a14:foregroundMark x1="75965" y1="14147" x2="87193" y2="14147"/>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026400" y="3680603"/>
            <a:ext cx="1966643" cy="35075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ADMIN\Desktop\Lam tac\lumberjack-lean-on-the-wood-log-vector-7780327.jpg"/>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0" b="91944" l="0" r="100000">
                        <a14:foregroundMark x1="43460" y1="12500" x2="39782" y2="19444"/>
                        <a14:foregroundMark x1="45913" y1="32778" x2="44278" y2="41389"/>
                      </a14:backgroundRemoval>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160243">
            <a:off x="9855992" y="3830552"/>
            <a:ext cx="2447745" cy="36976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có liên quan"/>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0" b="99133" l="4950" r="90900">
                        <a14:backgroundMark x1="50900" y1="25867" x2="52200" y2="26400"/>
                        <a14:backgroundMark x1="63000" y1="48667" x2="62200" y2="49333"/>
                        <a14:backgroundMark x1="64800" y1="41467" x2="63600" y2="42000"/>
                        <a14:backgroundMark x1="71800" y1="48933" x2="72300" y2="50000"/>
                        <a14:backgroundMark x1="59500" y1="61467" x2="58500" y2="62800"/>
                        <a14:backgroundMark x1="39700" y1="48800" x2="39700" y2="49867"/>
                        <a14:backgroundMark x1="38400" y1="51600" x2="38000" y2="51867"/>
                        <a14:backgroundMark x1="46700" y1="53600" x2="47200" y2="54933"/>
                        <a14:backgroundMark x1="53100" y1="35333" x2="53100" y2="35867"/>
                        <a14:backgroundMark x1="71700" y1="45733" x2="71200" y2="46133"/>
                        <a14:backgroundMark x1="74600" y1="44267" x2="74000" y2="44800"/>
                        <a14:backgroundMark x1="77200" y1="49200" x2="77300" y2="49867"/>
                        <a14:backgroundMark x1="19800" y1="50133" x2="20500" y2="50400"/>
                        <a14:backgroundMark x1="22000" y1="47333" x2="22700" y2="47333"/>
                        <a14:backgroundMark x1="21100" y1="56800" x2="21100" y2="57333"/>
                        <a14:backgroundMark x1="23300" y1="34400" x2="23500" y2="35067"/>
                        <a14:backgroundMark x1="53500" y1="42667" x2="53600" y2="43467"/>
                        <a14:backgroundMark x1="66300" y1="23200" x2="67600" y2="23867"/>
                        <a14:backgroundMark x1="73400" y1="58400" x2="73500" y2="58800"/>
                      </a14:backgroundRemoval>
                    </a14:imgEffect>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flipH="1">
            <a:off x="-2278578" y="-1818578"/>
            <a:ext cx="12375769" cy="109983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Users\ADMIN\Desktop\Tai nguyen thiet ke tro choi\Giai cuu rung xanh\playful-wild-monkeys_1308-2930 (4).jpg"/>
          <p:cNvPicPr>
            <a:picLocks noChangeAspect="1" noChangeArrowheads="1"/>
          </p:cNvPicPr>
          <p:nvPr/>
        </p:nvPicPr>
        <p:blipFill>
          <a:blip r:embed="rId24">
            <a:extLst>
              <a:ext uri="{BEBA8EAE-BF5A-486C-A8C5-ECC9F3942E4B}">
                <a14:imgProps xmlns:a14="http://schemas.microsoft.com/office/drawing/2010/main">
                  <a14:imgLayer r:embed="rId25">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1219202" y="-133651"/>
            <a:ext cx="1219199" cy="17592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Hình ảnh có liên quan"/>
          <p:cNvPicPr>
            <a:picLocks noChangeAspect="1" noChangeArrowheads="1"/>
          </p:cNvPicPr>
          <p:nvPr/>
        </p:nvPicPr>
        <p:blipFill>
          <a:blip r:embed="rId26" cstate="print">
            <a:extLst>
              <a:ext uri="{BEBA8EAE-BF5A-486C-A8C5-ECC9F3942E4B}">
                <a14:imgProps xmlns:a14="http://schemas.microsoft.com/office/drawing/2010/main">
                  <a14:imgLayer r:embed="rId27">
                    <a14:imgEffect>
                      <a14:backgroundRemoval t="0" b="100000" l="0" r="99688">
                        <a14:foregroundMark x1="22813" y1="35938" x2="26563" y2="52188"/>
                        <a14:foregroundMark x1="34063" y1="19375" x2="37813" y2="46875"/>
                        <a14:foregroundMark x1="30000" y1="28125" x2="35938" y2="44063"/>
                        <a14:foregroundMark x1="32813" y1="25938" x2="33750" y2="35625"/>
                      </a14:backgroundRemoval>
                    </a14:imgEffect>
                  </a14:imgLayer>
                </a14:imgProps>
              </a:ext>
              <a:ext uri="{28A0092B-C50C-407E-A947-70E740481C1C}">
                <a14:useLocalDpi xmlns:a14="http://schemas.microsoft.com/office/drawing/2010/main" val="0"/>
              </a:ext>
            </a:extLst>
          </a:blip>
          <a:srcRect/>
          <a:stretch>
            <a:fillRect/>
          </a:stretch>
        </p:blipFill>
        <p:spPr bwMode="auto">
          <a:xfrm rot="20925904" flipH="1">
            <a:off x="846623" y="3244817"/>
            <a:ext cx="1354183" cy="132250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Desktop\Tai nguyen thiet ke tro choi\Bảng gỗ\images.jpg"/>
          <p:cNvPicPr>
            <a:picLocks noChangeAspect="1" noChangeArrowheads="1"/>
          </p:cNvPicPr>
          <p:nvPr/>
        </p:nvPicPr>
        <p:blipFill>
          <a:blip r:embed="rId28">
            <a:extLst>
              <a:ext uri="{BEBA8EAE-BF5A-486C-A8C5-ECC9F3942E4B}">
                <a14:imgProps xmlns:a14="http://schemas.microsoft.com/office/drawing/2010/main">
                  <a14:imgLayer r:embed="rId29">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51898" y="-838200"/>
            <a:ext cx="3474503" cy="3490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53565" y="1305004"/>
            <a:ext cx="2714205" cy="1077218"/>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BẢO VỆ</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RỪNG XANH</a:t>
            </a:r>
          </a:p>
        </p:txBody>
      </p:sp>
      <p:pic>
        <p:nvPicPr>
          <p:cNvPr id="1034" name="Picture 10" descr="C:\Users\ADMIN\Desktop\Tai nguyen thiet ke tro choi\Angry birds epic birds\1505573783630 (2).png">
            <a:hlinkClick r:id="" action="ppaction://hlinkshowjump?jump=nextslide"/>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501022" y="2746046"/>
            <a:ext cx="1536257" cy="934557"/>
          </a:xfrm>
          <a:prstGeom prst="rect">
            <a:avLst/>
          </a:prstGeom>
          <a:noFill/>
          <a:extLst>
            <a:ext uri="{909E8E84-426E-40DD-AFC4-6F175D3DCCD1}">
              <a14:hiddenFill xmlns:a14="http://schemas.microsoft.com/office/drawing/2010/main">
                <a:solidFill>
                  <a:srgbClr val="FFFFFF"/>
                </a:solidFill>
              </a14:hiddenFill>
            </a:ext>
          </a:extLst>
        </p:spPr>
      </p:pic>
      <p:pic>
        <p:nvPicPr>
          <p:cNvPr id="18"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12903200" y="6006875"/>
            <a:ext cx="812800" cy="812800"/>
          </a:xfrm>
          <a:prstGeom prst="rect">
            <a:avLst/>
          </a:prstGeom>
        </p:spPr>
      </p:pic>
    </p:spTree>
    <p:extLst>
      <p:ext uri="{BB962C8B-B14F-4D97-AF65-F5344CB8AC3E}">
        <p14:creationId xmlns:p14="http://schemas.microsoft.com/office/powerpoint/2010/main" val="311511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par>
                                <p:cTn id="7" presetID="26" presetClass="entr" presetSubtype="0" fill="hold" nodeType="withEffect">
                                  <p:stCondLst>
                                    <p:cond delay="0"/>
                                  </p:stCondLst>
                                  <p:childTnLst>
                                    <p:set>
                                      <p:cBhvr>
                                        <p:cTn id="8" dur="1" fill="hold">
                                          <p:stCondLst>
                                            <p:cond delay="0"/>
                                          </p:stCondLst>
                                        </p:cTn>
                                        <p:tgtEl>
                                          <p:spTgt spid="1033"/>
                                        </p:tgtEl>
                                        <p:attrNameLst>
                                          <p:attrName>style.visibility</p:attrName>
                                        </p:attrNameLst>
                                      </p:cBhvr>
                                      <p:to>
                                        <p:strVal val="visible"/>
                                      </p:to>
                                    </p:set>
                                    <p:animEffect transition="in" filter="wipe(down)">
                                      <p:cBhvr>
                                        <p:cTn id="9" dur="580">
                                          <p:stCondLst>
                                            <p:cond delay="0"/>
                                          </p:stCondLst>
                                        </p:cTn>
                                        <p:tgtEl>
                                          <p:spTgt spid="1033"/>
                                        </p:tgtEl>
                                      </p:cBhvr>
                                    </p:animEffect>
                                    <p:anim calcmode="lin" valueType="num">
                                      <p:cBhvr>
                                        <p:cTn id="10" dur="1822" tmFilter="0,0; 0.14,0.36; 0.43,0.73; 0.71,0.91; 1.0,1.0">
                                          <p:stCondLst>
                                            <p:cond delay="0"/>
                                          </p:stCondLst>
                                        </p:cTn>
                                        <p:tgtEl>
                                          <p:spTgt spid="10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33"/>
                                        </p:tgtEl>
                                        <p:attrNameLst>
                                          <p:attrName>ppt_y</p:attrName>
                                        </p:attrNameLst>
                                      </p:cBhvr>
                                      <p:tavLst>
                                        <p:tav tm="0" fmla="#ppt_y-sin(pi*$)/81">
                                          <p:val>
                                            <p:fltVal val="0"/>
                                          </p:val>
                                        </p:tav>
                                        <p:tav tm="100000">
                                          <p:val>
                                            <p:fltVal val="1"/>
                                          </p:val>
                                        </p:tav>
                                      </p:tavLst>
                                    </p:anim>
                                    <p:animScale>
                                      <p:cBhvr>
                                        <p:cTn id="15" dur="26">
                                          <p:stCondLst>
                                            <p:cond delay="650"/>
                                          </p:stCondLst>
                                        </p:cTn>
                                        <p:tgtEl>
                                          <p:spTgt spid="1033"/>
                                        </p:tgtEl>
                                      </p:cBhvr>
                                      <p:to x="100000" y="60000"/>
                                    </p:animScale>
                                    <p:animScale>
                                      <p:cBhvr>
                                        <p:cTn id="16" dur="166" decel="50000">
                                          <p:stCondLst>
                                            <p:cond delay="676"/>
                                          </p:stCondLst>
                                        </p:cTn>
                                        <p:tgtEl>
                                          <p:spTgt spid="1033"/>
                                        </p:tgtEl>
                                      </p:cBhvr>
                                      <p:to x="100000" y="100000"/>
                                    </p:animScale>
                                    <p:animScale>
                                      <p:cBhvr>
                                        <p:cTn id="17" dur="26">
                                          <p:stCondLst>
                                            <p:cond delay="1312"/>
                                          </p:stCondLst>
                                        </p:cTn>
                                        <p:tgtEl>
                                          <p:spTgt spid="1033"/>
                                        </p:tgtEl>
                                      </p:cBhvr>
                                      <p:to x="100000" y="80000"/>
                                    </p:animScale>
                                    <p:animScale>
                                      <p:cBhvr>
                                        <p:cTn id="18" dur="166" decel="50000">
                                          <p:stCondLst>
                                            <p:cond delay="1338"/>
                                          </p:stCondLst>
                                        </p:cTn>
                                        <p:tgtEl>
                                          <p:spTgt spid="1033"/>
                                        </p:tgtEl>
                                      </p:cBhvr>
                                      <p:to x="100000" y="100000"/>
                                    </p:animScale>
                                    <p:animScale>
                                      <p:cBhvr>
                                        <p:cTn id="19" dur="26">
                                          <p:stCondLst>
                                            <p:cond delay="1642"/>
                                          </p:stCondLst>
                                        </p:cTn>
                                        <p:tgtEl>
                                          <p:spTgt spid="1033"/>
                                        </p:tgtEl>
                                      </p:cBhvr>
                                      <p:to x="100000" y="90000"/>
                                    </p:animScale>
                                    <p:animScale>
                                      <p:cBhvr>
                                        <p:cTn id="20" dur="166" decel="50000">
                                          <p:stCondLst>
                                            <p:cond delay="1668"/>
                                          </p:stCondLst>
                                        </p:cTn>
                                        <p:tgtEl>
                                          <p:spTgt spid="1033"/>
                                        </p:tgtEl>
                                      </p:cBhvr>
                                      <p:to x="100000" y="100000"/>
                                    </p:animScale>
                                    <p:animScale>
                                      <p:cBhvr>
                                        <p:cTn id="21" dur="26">
                                          <p:stCondLst>
                                            <p:cond delay="1808"/>
                                          </p:stCondLst>
                                        </p:cTn>
                                        <p:tgtEl>
                                          <p:spTgt spid="1033"/>
                                        </p:tgtEl>
                                      </p:cBhvr>
                                      <p:to x="100000" y="95000"/>
                                    </p:animScale>
                                    <p:animScale>
                                      <p:cBhvr>
                                        <p:cTn id="22" dur="166" decel="50000">
                                          <p:stCondLst>
                                            <p:cond delay="1834"/>
                                          </p:stCondLst>
                                        </p:cTn>
                                        <p:tgtEl>
                                          <p:spTgt spid="1033"/>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fade">
                                      <p:cBhvr>
                                        <p:cTn id="4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43" repeatCount="indefinite" fill="hold" display="0">
                  <p:stCondLst>
                    <p:cond delay="indefinite"/>
                  </p:stCondLst>
                  <p:endCondLst>
                    <p:cond evt="onStopAudio" delay="0">
                      <p:tgtEl>
                        <p:sldTgt/>
                      </p:tgtEl>
                    </p:cond>
                  </p:endCondLst>
                </p:cTn>
                <p:tgtEl>
                  <p:spTgt spid="18"/>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0" y="13073"/>
            <a:ext cx="11277600" cy="684855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869440" y="1467543"/>
            <a:ext cx="8920480" cy="3046988"/>
          </a:xfrm>
          <a:prstGeom prst="rect">
            <a:avLst/>
          </a:prstGeom>
          <a:noFill/>
        </p:spPr>
        <p:txBody>
          <a:bodyPr wrap="square" rtlCol="0">
            <a:spAutoFit/>
          </a:bodyPr>
          <a:lstStyle/>
          <a:p>
            <a:pPr algn="ctr" defTabSz="1219170"/>
            <a:r>
              <a:rPr lang="en-US" sz="4800" b="1" dirty="0" err="1">
                <a:latin typeface="Times New Roman" panose="02020603050405020304" pitchFamily="18" charset="0"/>
                <a:cs typeface="Times New Roman" panose="02020603050405020304" pitchFamily="18" charset="0"/>
              </a:rPr>
              <a:t>Trả</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lời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đúng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câu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hỏi</a:t>
            </a:r>
            <a:r>
              <a:rPr lang="en-US" sz="4800" b="1" dirty="0">
                <a:latin typeface="Times New Roman" panose="02020603050405020304" pitchFamily="18" charset="0"/>
                <a:cs typeface="Times New Roman" panose="02020603050405020304" pitchFamily="18" charset="0"/>
              </a:rPr>
              <a:t> </a:t>
            </a:r>
          </a:p>
          <a:p>
            <a:pPr algn="ctr" defTabSz="1219170"/>
            <a:r>
              <a:rPr lang="en-US" sz="4800" b="1" dirty="0" err="1">
                <a:latin typeface="Times New Roman" panose="02020603050405020304" pitchFamily="18" charset="0"/>
                <a:cs typeface="Times New Roman" panose="02020603050405020304" pitchFamily="18" charset="0"/>
              </a:rPr>
              <a:t>để</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giúp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chú</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khỉ</a:t>
            </a:r>
            <a:r>
              <a:rPr lang="en-US" sz="4800" b="1" dirty="0">
                <a:latin typeface="Times New Roman" panose="02020603050405020304" pitchFamily="18" charset="0"/>
                <a:cs typeface="Times New Roman" panose="02020603050405020304" pitchFamily="18" charset="0"/>
              </a:rPr>
              <a:t> </a:t>
            </a:r>
          </a:p>
          <a:p>
            <a:pPr algn="ctr" defTabSz="1219170"/>
            <a:r>
              <a:rPr lang="en-US" sz="4800" b="1" dirty="0" err="1">
                <a:latin typeface="Times New Roman" panose="02020603050405020304" pitchFamily="18" charset="0"/>
                <a:cs typeface="Times New Roman" panose="02020603050405020304" pitchFamily="18" charset="0"/>
              </a:rPr>
              <a:t>ngăn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chặn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hành</a:t>
            </a:r>
            <a:r>
              <a:rPr lang="en-US" sz="4800" b="1" dirty="0">
                <a:latin typeface="Times New Roman" panose="02020603050405020304" pitchFamily="18" charset="0"/>
                <a:cs typeface="Times New Roman" panose="02020603050405020304" pitchFamily="18" charset="0"/>
              </a:rPr>
              <a:t> vi </a:t>
            </a:r>
          </a:p>
          <a:p>
            <a:pPr algn="ctr" defTabSz="1219170"/>
            <a:r>
              <a:rPr lang="en-US" sz="4800" b="1" dirty="0" err="1">
                <a:latin typeface="Times New Roman" panose="02020603050405020304" pitchFamily="18" charset="0"/>
                <a:cs typeface="Times New Roman" panose="02020603050405020304" pitchFamily="18" charset="0"/>
              </a:rPr>
              <a:t>phá</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rừng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nhóm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lâm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tặc</a:t>
            </a:r>
            <a:endParaRPr lang="en-US" sz="4800" b="1" dirty="0">
              <a:latin typeface="Times New Roman" panose="02020603050405020304" pitchFamily="18" charset="0"/>
              <a:cs typeface="Times New Roman" panose="02020603050405020304" pitchFamily="18" charset="0"/>
            </a:endParaRPr>
          </a:p>
        </p:txBody>
      </p:sp>
      <p:pic>
        <p:nvPicPr>
          <p:cNvPr id="8" name="Picture 2" descr="C:\Users\ADMIN\Desktop\Tai nguyen thiet ke tro choi\Bảng gỗ\Picture1 (2).png">
            <a:hlinkClick r:id="" action="ppaction://hlinkshowjump?jump=nextslid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10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DMIN\Desktop\Lam tac\tải xuống.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2336800" y="4076896"/>
            <a:ext cx="1016000" cy="12825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DMIN\Desktop\Lam tac\800px_COLOURBOX9774185 (2).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flipH="1">
            <a:off x="5259011" y="4708885"/>
            <a:ext cx="2235200" cy="5736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ADMIN\Desktop\Lam tac\800px_COLOURBOX9774185 (3).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233" b="100000" l="0" r="100000"/>
                    </a14:imgEffect>
                  </a14:imgLayer>
                </a14:imgProps>
              </a:ext>
              <a:ext uri="{28A0092B-C50C-407E-A947-70E740481C1C}">
                <a14:useLocalDpi xmlns:a14="http://schemas.microsoft.com/office/drawing/2010/main" val="0"/>
              </a:ext>
            </a:extLst>
          </a:blip>
          <a:srcRect/>
          <a:stretch>
            <a:fillRect/>
          </a:stretch>
        </p:blipFill>
        <p:spPr bwMode="auto">
          <a:xfrm>
            <a:off x="8940800" y="4708885"/>
            <a:ext cx="1392768" cy="92387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Lam tac\800px_COLOURBOX9774185 (4).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830580">
            <a:off x="641530" y="5170075"/>
            <a:ext cx="1455492" cy="4931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ADMIN\Desktop\Lam tac\800px_COLOURBOX9774185 (3).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233" b="100000" l="0" r="100000"/>
                    </a14:imgEffect>
                  </a14:imgLayer>
                </a14:imgProps>
              </a:ext>
              <a:ext uri="{28A0092B-C50C-407E-A947-70E740481C1C}">
                <a14:useLocalDpi xmlns:a14="http://schemas.microsoft.com/office/drawing/2010/main" val="0"/>
              </a:ext>
            </a:extLst>
          </a:blip>
          <a:srcRect/>
          <a:stretch>
            <a:fillRect/>
          </a:stretch>
        </p:blipFill>
        <p:spPr bwMode="auto">
          <a:xfrm flipH="1">
            <a:off x="7494211" y="4954731"/>
            <a:ext cx="1326243" cy="9238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ADMIN\Desktop\Lam tac\tree-576145_960_72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70401" y="5156200"/>
            <a:ext cx="791633" cy="76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ADMIN\Desktop\Lam tac\lumberjack-lean-on-the-wood-log-vector-7780327.jpg">
            <a:hlinkClick r:id="rId14" action="ppaction://hlinksldjump"/>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944" l="0" r="100000">
                        <a14:foregroundMark x1="43460" y1="12500" x2="39782" y2="19444"/>
                        <a14:foregroundMark x1="45913" y1="32778" x2="44278" y2="41389"/>
                      </a14:backgroundRemoval>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160243" flipH="1">
            <a:off x="398783" y="4338351"/>
            <a:ext cx="1940984" cy="29898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ADMIN\Desktop\Untitleda (2).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44800" y="2006600"/>
            <a:ext cx="5452533" cy="508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Desktop\Picture1a (2).png">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94553" y="4121206"/>
            <a:ext cx="2080684" cy="301624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C:\Users\ADMIN\Desktop\Lam tac\il_570xN.938660066_slvo.jpg">
            <a:hlinkClick r:id="rId20" action="ppaction://hlinksldjump"/>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0" b="100000" l="0" r="98421">
                        <a14:foregroundMark x1="75965" y1="14147" x2="87193" y2="14147"/>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flipH="1">
            <a:off x="2946400" y="4316605"/>
            <a:ext cx="1473200" cy="275924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Users\ADMIN\Desktop\Lam tac\stock-vector-cartoon-art-of-a-lumberjack-paul-bunyan-type-with-a-log-on-his-shoulder-this-guy-has-the-typical-17555299.jpg">
            <a:hlinkClick r:id="rId23" action="ppaction://hlinksldjump"/>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0" b="93868" l="0" r="100000">
                        <a14:backgroundMark x1="34375" y1="82830" x2="30250" y2="82830"/>
                        <a14:backgroundMark x1="43250" y1="81698" x2="37000" y2="82830"/>
                        <a14:backgroundMark x1="69750" y1="79717" x2="77625" y2="77358"/>
                        <a14:backgroundMark x1="44250" y1="6226" x2="12500" y2="13679"/>
                        <a14:backgroundMark x1="51000" y1="7358" x2="7250" y2="26981"/>
                        <a14:backgroundMark x1="93250" y1="3396" x2="99000" y2="7358"/>
                        <a14:backgroundMark x1="96375" y1="23113" x2="84875" y2="73019"/>
                        <a14:backgroundMark x1="6250" y1="68302" x2="13500" y2="87925"/>
                        <a14:backgroundMark x1="30750" y1="63585" x2="10375" y2="86038"/>
                        <a14:backgroundMark x1="77125" y1="91132" x2="92750" y2="84057"/>
                      </a14:backgroundRemoval>
                    </a14:imgEffect>
                    <a14:imgEffect>
                      <a14:sharpenSoften amount="25000"/>
                    </a14:imgEffect>
                    <a14:imgEffect>
                      <a14:colorTemperature colorTemp="11200"/>
                    </a14:imgEffect>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7975236" y="5228743"/>
            <a:ext cx="1320800" cy="184710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 descr="C:\Users\ADMIN\Desktop\Lam tac\e7f4c27d556f238339f9337509756439--lumberjacks-vectors.jpg">
            <a:hlinkClick r:id="rId26" action="ppaction://hlinksldjump"/>
          </p:cNvPr>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0" b="99429" l="0" r="98475">
                        <a14:foregroundMark x1="17797" y1="71714" x2="15085" y2="80000"/>
                        <a14:foregroundMark x1="47627" y1="13714" x2="51017" y2="20286"/>
                        <a14:foregroundMark x1="56441" y1="13714" x2="56441" y2="20286"/>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296037" y="4253424"/>
            <a:ext cx="2387963" cy="28331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ADMIN\Desktop\Tai nguyen thiet ke tro choi\Giai cuu rung xanh\playful-wild-monkeys_1308-2930 (4).jpg"/>
          <p:cNvPicPr>
            <a:picLocks noChangeAspect="1" noChangeArrowheads="1"/>
          </p:cNvPicPr>
          <p:nvPr/>
        </p:nvPicPr>
        <p:blipFill>
          <a:blip r:embed="rId29">
            <a:extLst>
              <a:ext uri="{BEBA8EAE-BF5A-486C-A8C5-ECC9F3942E4B}">
                <a14:imgProps xmlns:a14="http://schemas.microsoft.com/office/drawing/2010/main">
                  <a14:imgLayer r:embed="rId30">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71009" y="-159051"/>
            <a:ext cx="1262592" cy="1759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sers\ADMIN\Desktop\Tai nguyen thiet ke tro choi\Giai cuu rung xanh\scimmia-del-fumetto-31653934.jpg"/>
          <p:cNvPicPr>
            <a:picLocks noChangeAspect="1" noChangeArrowheads="1"/>
          </p:cNvPicPr>
          <p:nvPr/>
        </p:nvPicPr>
        <p:blipFill>
          <a:blip r:embed="rId31" cstate="print">
            <a:extLst>
              <a:ext uri="{BEBA8EAE-BF5A-486C-A8C5-ECC9F3942E4B}">
                <a14:imgProps xmlns:a14="http://schemas.microsoft.com/office/drawing/2010/main">
                  <a14:imgLayer r:embed="rId32">
                    <a14:imgEffect>
                      <a14:backgroundRemoval t="0" b="100000" l="0" r="100000">
                        <a14:foregroundMark x1="21875" y1="25791" x2="17750" y2="43845"/>
                        <a14:foregroundMark x1="39625" y1="23329" x2="31750" y2="45369"/>
                        <a14:foregroundMark x1="29750" y1="24385" x2="28625" y2="40914"/>
                        <a14:foregroundMark x1="14625" y1="28722" x2="19250" y2="40445"/>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0616793">
            <a:off x="2769429" y="715127"/>
            <a:ext cx="1063888" cy="11345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có liên quan"/>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0" b="100000" l="0" r="100000">
                        <a14:foregroundMark x1="14088" y1="17556" x2="2210" y2="22889"/>
                        <a14:foregroundMark x1="22376" y1="11778" x2="27624" y2="14444"/>
                        <a14:foregroundMark x1="33149" y1="4667" x2="33978" y2="10000"/>
                        <a14:foregroundMark x1="35083" y1="21333" x2="38398" y2="26667"/>
                        <a14:foregroundMark x1="81215" y1="8000" x2="83149" y2="14444"/>
                        <a14:foregroundMark x1="92541" y1="12444" x2="98619" y2="14667"/>
                        <a14:foregroundMark x1="98895" y1="19778" x2="96961" y2="21556"/>
                        <a14:foregroundMark x1="88398" y1="21556" x2="90608" y2="24667"/>
                        <a14:foregroundMark x1="82873" y1="26889" x2="84807" y2="31556"/>
                        <a14:backgroundMark x1="46409" y1="26667" x2="47514" y2="27778"/>
                        <a14:backgroundMark x1="35359" y1="55778" x2="33978" y2="56444"/>
                      </a14:backgroundRemoval>
                    </a14:imgEffect>
                  </a14:imgLayer>
                </a14:imgProps>
              </a:ext>
              <a:ext uri="{28A0092B-C50C-407E-A947-70E740481C1C}">
                <a14:useLocalDpi xmlns:a14="http://schemas.microsoft.com/office/drawing/2010/main" val="0"/>
              </a:ext>
            </a:extLst>
          </a:blip>
          <a:srcRect/>
          <a:stretch>
            <a:fillRect/>
          </a:stretch>
        </p:blipFill>
        <p:spPr bwMode="auto">
          <a:xfrm rot="19892671">
            <a:off x="7590614" y="-404789"/>
            <a:ext cx="1421479" cy="17670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ình ảnh có liên quan"/>
          <p:cNvPicPr>
            <a:picLocks noChangeAspect="1" noChangeArrowheads="1"/>
          </p:cNvPicPr>
          <p:nvPr/>
        </p:nvPicPr>
        <p:blipFill>
          <a:blip r:embed="rId35" cstate="print">
            <a:extLst>
              <a:ext uri="{BEBA8EAE-BF5A-486C-A8C5-ECC9F3942E4B}">
                <a14:imgProps xmlns:a14="http://schemas.microsoft.com/office/drawing/2010/main">
                  <a14:imgLayer r:embed="rId36">
                    <a14:imgEffect>
                      <a14:backgroundRemoval t="0" b="100000" l="0" r="99688">
                        <a14:foregroundMark x1="22813" y1="35938" x2="26563" y2="52188"/>
                        <a14:foregroundMark x1="34063" y1="19375" x2="37813" y2="46875"/>
                        <a14:foregroundMark x1="30000" y1="28125" x2="35938" y2="44063"/>
                        <a14:foregroundMark x1="32813" y1="25938" x2="33750" y2="35625"/>
                      </a14:backgroundRemoval>
                    </a14:imgEffect>
                  </a14:imgLayer>
                </a14:imgProps>
              </a:ext>
              <a:ext uri="{28A0092B-C50C-407E-A947-70E740481C1C}">
                <a14:useLocalDpi xmlns:a14="http://schemas.microsoft.com/office/drawing/2010/main" val="0"/>
              </a:ext>
            </a:extLst>
          </a:blip>
          <a:srcRect/>
          <a:stretch>
            <a:fillRect/>
          </a:stretch>
        </p:blipFill>
        <p:spPr bwMode="auto">
          <a:xfrm rot="20925904" flipH="1">
            <a:off x="6128945" y="478727"/>
            <a:ext cx="1114368" cy="108830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onkey cartoon"/>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rot="1100560" flipH="1">
            <a:off x="9789494" y="936409"/>
            <a:ext cx="1346325" cy="13298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Kết quả hình ảnh cho pineapple cartoon"/>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233073" y="1267405"/>
            <a:ext cx="1105583" cy="116132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ình ảnh có liên quan"/>
          <p:cNvPicPr>
            <a:picLocks noChangeAspect="1" noChangeArrowheads="1"/>
          </p:cNvPicPr>
          <p:nvPr/>
        </p:nvPicPr>
        <p:blipFill>
          <a:blip r:embed="rId40" cstate="print">
            <a:extLst>
              <a:ext uri="{BEBA8EAE-BF5A-486C-A8C5-ECC9F3942E4B}">
                <a14:imgProps xmlns:a14="http://schemas.microsoft.com/office/drawing/2010/main">
                  <a14:imgLayer r:embed="rId4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159493" y="1782883"/>
            <a:ext cx="667439" cy="8069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Kết quả hình ảnh cho durian cartoon"/>
          <p:cNvPicPr>
            <a:picLocks noChangeAspect="1" noChangeArrowheads="1"/>
          </p:cNvPicPr>
          <p:nvPr/>
        </p:nvPicPr>
        <p:blipFill>
          <a:blip r:embed="rId42" cstate="print">
            <a:extLst>
              <a:ext uri="{BEBA8EAE-BF5A-486C-A8C5-ECC9F3942E4B}">
                <a14:imgProps xmlns:a14="http://schemas.microsoft.com/office/drawing/2010/main">
                  <a14:imgLayer r:embed="rId43">
                    <a14:imgEffect>
                      <a14:backgroundRemoval t="0" b="100000" l="0" r="100000">
                        <a14:foregroundMark x1="24000" y1="4621" x2="31846" y2="21209"/>
                        <a14:foregroundMark x1="28462" y1="3791" x2="34308" y2="17417"/>
                      </a14:backgroundRemoval>
                    </a14:imgEffect>
                  </a14:imgLayer>
                </a14:imgProps>
              </a:ext>
              <a:ext uri="{28A0092B-C50C-407E-A947-70E740481C1C}">
                <a14:useLocalDpi xmlns:a14="http://schemas.microsoft.com/office/drawing/2010/main" val="0"/>
              </a:ext>
            </a:extLst>
          </a:blip>
          <a:srcRect/>
          <a:stretch>
            <a:fillRect/>
          </a:stretch>
        </p:blipFill>
        <p:spPr bwMode="auto">
          <a:xfrm>
            <a:off x="1120983" y="308680"/>
            <a:ext cx="749899" cy="9737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Hình ảnh có liên quan"/>
          <p:cNvPicPr>
            <a:picLocks noChangeAspect="1" noChangeArrowheads="1"/>
          </p:cNvPicPr>
          <p:nvPr/>
        </p:nvPicPr>
        <p:blipFill>
          <a:blip r:embed="rId44" cstate="print">
            <a:extLst>
              <a:ext uri="{BEBA8EAE-BF5A-486C-A8C5-ECC9F3942E4B}">
                <a14:imgProps xmlns:a14="http://schemas.microsoft.com/office/drawing/2010/main">
                  <a14:imgLayer r:embed="rId4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223252" y="1309928"/>
            <a:ext cx="643467" cy="7779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Kết quả hình ảnh cho durian cartoon"/>
          <p:cNvPicPr>
            <a:picLocks noChangeAspect="1" noChangeArrowheads="1"/>
          </p:cNvPicPr>
          <p:nvPr/>
        </p:nvPicPr>
        <p:blipFill>
          <a:blip r:embed="rId42" cstate="print">
            <a:extLst>
              <a:ext uri="{BEBA8EAE-BF5A-486C-A8C5-ECC9F3942E4B}">
                <a14:imgProps xmlns:a14="http://schemas.microsoft.com/office/drawing/2010/main">
                  <a14:imgLayer r:embed="rId43">
                    <a14:imgEffect>
                      <a14:backgroundRemoval t="0" b="100000" l="0" r="100000">
                        <a14:foregroundMark x1="24000" y1="4621" x2="31846" y2="21209"/>
                        <a14:foregroundMark x1="28462" y1="3791" x2="34308" y2="17417"/>
                      </a14:backgroundRemoval>
                    </a14:imgEffect>
                  </a14:imgLayer>
                </a14:imgProps>
              </a:ext>
              <a:ext uri="{28A0092B-C50C-407E-A947-70E740481C1C}">
                <a14:useLocalDpi xmlns:a14="http://schemas.microsoft.com/office/drawing/2010/main" val="0"/>
              </a:ext>
            </a:extLst>
          </a:blip>
          <a:srcRect/>
          <a:stretch>
            <a:fillRect/>
          </a:stretch>
        </p:blipFill>
        <p:spPr bwMode="auto">
          <a:xfrm>
            <a:off x="10137353" y="2176816"/>
            <a:ext cx="705331" cy="9158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DMIN\Desktop\Picture1.png"/>
          <p:cNvPicPr>
            <a:picLocks noChangeAspect="1" noChangeArrowheads="1"/>
          </p:cNvPicPr>
          <p:nvPr/>
        </p:nvPicPr>
        <p:blipFill>
          <a:blip r:embed="rId46">
            <a:extLst>
              <a:ext uri="{BEBA8EAE-BF5A-486C-A8C5-ECC9F3942E4B}">
                <a14:imgProps xmlns:a14="http://schemas.microsoft.com/office/drawing/2010/main">
                  <a14:imgLayer r:embed="rId4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40986" y="3665081"/>
            <a:ext cx="21717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C:\Users\ADMIN\Desktop\Lam tac\lumberjack-lean-on-the-wood-log-vector-7780327.jp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944" l="0" r="100000">
                        <a14:foregroundMark x1="43460" y1="12500" x2="39782" y2="19444"/>
                        <a14:foregroundMark x1="45913" y1="32778" x2="44278" y2="41389"/>
                      </a14:backgroundRemoval>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15344994" flipH="1">
            <a:off x="-524716" y="5632318"/>
            <a:ext cx="1940984" cy="29898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DMIN\Desktop\Picture1.png"/>
          <p:cNvPicPr>
            <a:picLocks noChangeAspect="1" noChangeArrowheads="1"/>
          </p:cNvPicPr>
          <p:nvPr/>
        </p:nvPicPr>
        <p:blipFill>
          <a:blip r:embed="rId46">
            <a:extLst>
              <a:ext uri="{BEBA8EAE-BF5A-486C-A8C5-ECC9F3942E4B}">
                <a14:imgProps xmlns:a14="http://schemas.microsoft.com/office/drawing/2010/main">
                  <a14:imgLayer r:embed="rId4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741081" y="3862274"/>
            <a:ext cx="21717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C:\Users\ADMIN\Desktop\Lam tac\il_570xN.938660066_slvo.jpg"/>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0" b="100000" l="0" r="98421">
                        <a14:foregroundMark x1="75965" y1="14147" x2="87193" y2="14147"/>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12097892" flipH="1">
            <a:off x="2540499" y="5980671"/>
            <a:ext cx="1473200" cy="275924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ADMIN\Desktop\Picture1.png"/>
          <p:cNvPicPr>
            <a:picLocks noChangeAspect="1" noChangeArrowheads="1"/>
          </p:cNvPicPr>
          <p:nvPr/>
        </p:nvPicPr>
        <p:blipFill>
          <a:blip r:embed="rId46">
            <a:extLst>
              <a:ext uri="{BEBA8EAE-BF5A-486C-A8C5-ECC9F3942E4B}">
                <a14:imgProps xmlns:a14="http://schemas.microsoft.com/office/drawing/2010/main">
                  <a14:imgLayer r:embed="rId4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03537" y="3765550"/>
            <a:ext cx="21717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Desktop\Picture1a (2).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4983466">
            <a:off x="5865671" y="5629330"/>
            <a:ext cx="2080684" cy="301624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ADMIN\Desktop\Picture1.png"/>
          <p:cNvPicPr>
            <a:picLocks noChangeAspect="1" noChangeArrowheads="1"/>
          </p:cNvPicPr>
          <p:nvPr/>
        </p:nvPicPr>
        <p:blipFill>
          <a:blip r:embed="rId46">
            <a:extLst>
              <a:ext uri="{BEBA8EAE-BF5A-486C-A8C5-ECC9F3942E4B}">
                <a14:imgProps xmlns:a14="http://schemas.microsoft.com/office/drawing/2010/main">
                  <a14:imgLayer r:embed="rId4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480301" y="4813301"/>
            <a:ext cx="21717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Lam tac\stock-vector-cartoon-art-of-a-lumberjack-paul-bunyan-type-with-a-log-on-his-shoulder-this-guy-has-the-typical-17555299.jpg"/>
          <p:cNvPicPr>
            <a:picLocks noChangeAspect="1" noChangeArrowheads="1"/>
          </p:cNvPicPr>
          <p:nvPr/>
        </p:nvPicPr>
        <p:blipFill>
          <a:blip r:embed="rId24" cstate="print">
            <a:extLst>
              <a:ext uri="{BEBA8EAE-BF5A-486C-A8C5-ECC9F3942E4B}">
                <a14:imgProps xmlns:a14="http://schemas.microsoft.com/office/drawing/2010/main">
                  <a14:imgLayer r:embed="rId25">
                    <a14:imgEffect>
                      <a14:backgroundRemoval t="0" b="93868" l="0" r="100000">
                        <a14:backgroundMark x1="34375" y1="82830" x2="30250" y2="82830"/>
                        <a14:backgroundMark x1="43250" y1="81698" x2="37000" y2="82830"/>
                        <a14:backgroundMark x1="69750" y1="79717" x2="77625" y2="77358"/>
                        <a14:backgroundMark x1="44250" y1="6226" x2="12500" y2="13679"/>
                        <a14:backgroundMark x1="51000" y1="7358" x2="7250" y2="26981"/>
                        <a14:backgroundMark x1="93250" y1="3396" x2="99000" y2="7358"/>
                        <a14:backgroundMark x1="96375" y1="23113" x2="84875" y2="73019"/>
                        <a14:backgroundMark x1="6250" y1="68302" x2="13500" y2="87925"/>
                        <a14:backgroundMark x1="30750" y1="63585" x2="10375" y2="86038"/>
                        <a14:backgroundMark x1="77125" y1="91132" x2="92750" y2="84057"/>
                      </a14:backgroundRemoval>
                    </a14:imgEffect>
                    <a14:imgEffect>
                      <a14:sharpenSoften amount="25000"/>
                    </a14:imgEffect>
                    <a14:imgEffect>
                      <a14:colorTemperature colorTemp="11200"/>
                    </a14:imgEffect>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071364" flipH="1">
            <a:off x="8383940" y="6188862"/>
            <a:ext cx="1320800" cy="184710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ADMIN\Desktop\Picture1.png"/>
          <p:cNvPicPr>
            <a:picLocks noChangeAspect="1" noChangeArrowheads="1"/>
          </p:cNvPicPr>
          <p:nvPr/>
        </p:nvPicPr>
        <p:blipFill>
          <a:blip r:embed="rId46">
            <a:extLst>
              <a:ext uri="{BEBA8EAE-BF5A-486C-A8C5-ECC9F3942E4B}">
                <a14:imgProps xmlns:a14="http://schemas.microsoft.com/office/drawing/2010/main">
                  <a14:imgLayer r:embed="rId4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613901" y="4000501"/>
            <a:ext cx="21717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9" descr="C:\Users\ADMIN\Desktop\Lam tac\e7f4c27d556f238339f9337509756439--lumberjacks-vectors.jpg"/>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0" b="99429" l="0" r="98475">
                        <a14:foregroundMark x1="17797" y1="71714" x2="15085" y2="80000"/>
                        <a14:foregroundMark x1="47627" y1="13714" x2="51017" y2="20286"/>
                        <a14:foregroundMark x1="56441" y1="13714" x2="56441" y2="20286"/>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1592405">
            <a:off x="9668444" y="6053952"/>
            <a:ext cx="2387963" cy="2833176"/>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219200" y="3733800"/>
            <a:ext cx="581491"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400" dirty="0">
                <a:solidFill>
                  <a:srgbClr val="006600"/>
                </a:solidFill>
                <a:latin typeface="Calibri"/>
              </a:rPr>
              <a:t>1</a:t>
            </a:r>
          </a:p>
        </p:txBody>
      </p:sp>
      <p:sp>
        <p:nvSpPr>
          <p:cNvPr id="40" name="Oval 39"/>
          <p:cNvSpPr/>
          <p:nvPr/>
        </p:nvSpPr>
        <p:spPr>
          <a:xfrm>
            <a:off x="3376663" y="3733800"/>
            <a:ext cx="581491"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400" dirty="0">
                <a:solidFill>
                  <a:srgbClr val="006600"/>
                </a:solidFill>
                <a:latin typeface="Calibri"/>
              </a:rPr>
              <a:t>2</a:t>
            </a:r>
          </a:p>
        </p:txBody>
      </p:sp>
      <p:sp>
        <p:nvSpPr>
          <p:cNvPr id="41" name="Oval 40"/>
          <p:cNvSpPr/>
          <p:nvPr/>
        </p:nvSpPr>
        <p:spPr>
          <a:xfrm>
            <a:off x="6495117" y="3780971"/>
            <a:ext cx="581491"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400" dirty="0">
                <a:solidFill>
                  <a:srgbClr val="006600"/>
                </a:solidFill>
                <a:latin typeface="Calibri"/>
              </a:rPr>
              <a:t>3</a:t>
            </a:r>
          </a:p>
        </p:txBody>
      </p:sp>
      <p:sp>
        <p:nvSpPr>
          <p:cNvPr id="42" name="Oval 41"/>
          <p:cNvSpPr/>
          <p:nvPr/>
        </p:nvSpPr>
        <p:spPr>
          <a:xfrm>
            <a:off x="8229600" y="4559300"/>
            <a:ext cx="581491"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400" dirty="0">
                <a:solidFill>
                  <a:srgbClr val="006600"/>
                </a:solidFill>
                <a:latin typeface="Calibri"/>
              </a:rPr>
              <a:t>4</a:t>
            </a:r>
          </a:p>
        </p:txBody>
      </p:sp>
      <p:sp>
        <p:nvSpPr>
          <p:cNvPr id="43" name="Oval 42"/>
          <p:cNvSpPr/>
          <p:nvPr/>
        </p:nvSpPr>
        <p:spPr>
          <a:xfrm>
            <a:off x="10147420" y="3836529"/>
            <a:ext cx="581491"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2400" dirty="0">
                <a:solidFill>
                  <a:srgbClr val="006600"/>
                </a:solidFill>
                <a:latin typeface="Calibri"/>
              </a:rPr>
              <a:t>5</a:t>
            </a:r>
          </a:p>
        </p:txBody>
      </p:sp>
      <p:sp>
        <p:nvSpPr>
          <p:cNvPr id="8" name="Rectangle: Rounded Corners 7">
            <a:hlinkClick r:id="rId48" action="ppaction://hlinksldjump"/>
            <a:extLst>
              <a:ext uri="{FF2B5EF4-FFF2-40B4-BE49-F238E27FC236}">
                <a16:creationId xmlns:a16="http://schemas.microsoft.com/office/drawing/2014/main" id="{F9C4340B-8803-FF08-E815-FB89FCB12648}"/>
              </a:ext>
            </a:extLst>
          </p:cNvPr>
          <p:cNvSpPr/>
          <p:nvPr/>
        </p:nvSpPr>
        <p:spPr>
          <a:xfrm>
            <a:off x="10369634" y="40567"/>
            <a:ext cx="1656941" cy="504967"/>
          </a:xfrm>
          <a:prstGeom prst="round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Hình thành kt</a:t>
            </a:r>
          </a:p>
        </p:txBody>
      </p:sp>
    </p:spTree>
    <p:extLst>
      <p:ext uri="{BB962C8B-B14F-4D97-AF65-F5344CB8AC3E}">
        <p14:creationId xmlns:p14="http://schemas.microsoft.com/office/powerpoint/2010/main" val="11238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
                                        </p:tgtEl>
                                        <p:attrNameLst>
                                          <p:attrName>r</p:attrName>
                                        </p:attrNameLst>
                                      </p:cBhvr>
                                    </p:animRot>
                                    <p:animRot by="-240000">
                                      <p:cBhvr>
                                        <p:cTn id="7" dur="600" fill="hold">
                                          <p:stCondLst>
                                            <p:cond delay="600"/>
                                          </p:stCondLst>
                                        </p:cTn>
                                        <p:tgtEl>
                                          <p:spTgt spid="7"/>
                                        </p:tgtEl>
                                        <p:attrNameLst>
                                          <p:attrName>r</p:attrName>
                                        </p:attrNameLst>
                                      </p:cBhvr>
                                    </p:animRot>
                                    <p:animRot by="240000">
                                      <p:cBhvr>
                                        <p:cTn id="8" dur="600" fill="hold">
                                          <p:stCondLst>
                                            <p:cond delay="1200"/>
                                          </p:stCondLst>
                                        </p:cTn>
                                        <p:tgtEl>
                                          <p:spTgt spid="7"/>
                                        </p:tgtEl>
                                        <p:attrNameLst>
                                          <p:attrName>r</p:attrName>
                                        </p:attrNameLst>
                                      </p:cBhvr>
                                    </p:animRot>
                                    <p:animRot by="-240000">
                                      <p:cBhvr>
                                        <p:cTn id="9" dur="600" fill="hold">
                                          <p:stCondLst>
                                            <p:cond delay="1800"/>
                                          </p:stCondLst>
                                        </p:cTn>
                                        <p:tgtEl>
                                          <p:spTgt spid="7"/>
                                        </p:tgtEl>
                                        <p:attrNameLst>
                                          <p:attrName>r</p:attrName>
                                        </p:attrNameLst>
                                      </p:cBhvr>
                                    </p:animRot>
                                    <p:animRot by="120000">
                                      <p:cBhvr>
                                        <p:cTn id="10" dur="600" fill="hold">
                                          <p:stCondLst>
                                            <p:cond delay="24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9"/>
                                        </p:tgtEl>
                                        <p:attrNameLst>
                                          <p:attrName>r</p:attrName>
                                        </p:attrNameLst>
                                      </p:cBhvr>
                                    </p:animRot>
                                    <p:animRot by="-240000">
                                      <p:cBhvr>
                                        <p:cTn id="13" dur="600" fill="hold">
                                          <p:stCondLst>
                                            <p:cond delay="600"/>
                                          </p:stCondLst>
                                        </p:cTn>
                                        <p:tgtEl>
                                          <p:spTgt spid="9"/>
                                        </p:tgtEl>
                                        <p:attrNameLst>
                                          <p:attrName>r</p:attrName>
                                        </p:attrNameLst>
                                      </p:cBhvr>
                                    </p:animRot>
                                    <p:animRot by="240000">
                                      <p:cBhvr>
                                        <p:cTn id="14" dur="600" fill="hold">
                                          <p:stCondLst>
                                            <p:cond delay="1200"/>
                                          </p:stCondLst>
                                        </p:cTn>
                                        <p:tgtEl>
                                          <p:spTgt spid="9"/>
                                        </p:tgtEl>
                                        <p:attrNameLst>
                                          <p:attrName>r</p:attrName>
                                        </p:attrNameLst>
                                      </p:cBhvr>
                                    </p:animRot>
                                    <p:animRot by="-240000">
                                      <p:cBhvr>
                                        <p:cTn id="15" dur="600" fill="hold">
                                          <p:stCondLst>
                                            <p:cond delay="1800"/>
                                          </p:stCondLst>
                                        </p:cTn>
                                        <p:tgtEl>
                                          <p:spTgt spid="9"/>
                                        </p:tgtEl>
                                        <p:attrNameLst>
                                          <p:attrName>r</p:attrName>
                                        </p:attrNameLst>
                                      </p:cBhvr>
                                    </p:animRot>
                                    <p:animRot by="120000">
                                      <p:cBhvr>
                                        <p:cTn id="16" dur="600" fill="hold">
                                          <p:stCondLst>
                                            <p:cond delay="2400"/>
                                          </p:stCondLst>
                                        </p:cTn>
                                        <p:tgtEl>
                                          <p:spTgt spid="9"/>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038"/>
                                        </p:tgtEl>
                                        <p:attrNameLst>
                                          <p:attrName>r</p:attrName>
                                        </p:attrNameLst>
                                      </p:cBhvr>
                                    </p:animRot>
                                    <p:animRot by="-240000">
                                      <p:cBhvr>
                                        <p:cTn id="19" dur="600" fill="hold">
                                          <p:stCondLst>
                                            <p:cond delay="600"/>
                                          </p:stCondLst>
                                        </p:cTn>
                                        <p:tgtEl>
                                          <p:spTgt spid="1038"/>
                                        </p:tgtEl>
                                        <p:attrNameLst>
                                          <p:attrName>r</p:attrName>
                                        </p:attrNameLst>
                                      </p:cBhvr>
                                    </p:animRot>
                                    <p:animRot by="240000">
                                      <p:cBhvr>
                                        <p:cTn id="20" dur="600" fill="hold">
                                          <p:stCondLst>
                                            <p:cond delay="1200"/>
                                          </p:stCondLst>
                                        </p:cTn>
                                        <p:tgtEl>
                                          <p:spTgt spid="1038"/>
                                        </p:tgtEl>
                                        <p:attrNameLst>
                                          <p:attrName>r</p:attrName>
                                        </p:attrNameLst>
                                      </p:cBhvr>
                                    </p:animRot>
                                    <p:animRot by="-240000">
                                      <p:cBhvr>
                                        <p:cTn id="21" dur="600" fill="hold">
                                          <p:stCondLst>
                                            <p:cond delay="1800"/>
                                          </p:stCondLst>
                                        </p:cTn>
                                        <p:tgtEl>
                                          <p:spTgt spid="1038"/>
                                        </p:tgtEl>
                                        <p:attrNameLst>
                                          <p:attrName>r</p:attrName>
                                        </p:attrNameLst>
                                      </p:cBhvr>
                                    </p:animRot>
                                    <p:animRot by="120000">
                                      <p:cBhvr>
                                        <p:cTn id="22" dur="600" fill="hold">
                                          <p:stCondLst>
                                            <p:cond delay="2400"/>
                                          </p:stCondLst>
                                        </p:cTn>
                                        <p:tgtEl>
                                          <p:spTgt spid="1038"/>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1036"/>
                                        </p:tgtEl>
                                        <p:attrNameLst>
                                          <p:attrName>r</p:attrName>
                                        </p:attrNameLst>
                                      </p:cBhvr>
                                    </p:animRot>
                                    <p:animRot by="-240000">
                                      <p:cBhvr>
                                        <p:cTn id="25" dur="600" fill="hold">
                                          <p:stCondLst>
                                            <p:cond delay="600"/>
                                          </p:stCondLst>
                                        </p:cTn>
                                        <p:tgtEl>
                                          <p:spTgt spid="1036"/>
                                        </p:tgtEl>
                                        <p:attrNameLst>
                                          <p:attrName>r</p:attrName>
                                        </p:attrNameLst>
                                      </p:cBhvr>
                                    </p:animRot>
                                    <p:animRot by="240000">
                                      <p:cBhvr>
                                        <p:cTn id="26" dur="600" fill="hold">
                                          <p:stCondLst>
                                            <p:cond delay="1200"/>
                                          </p:stCondLst>
                                        </p:cTn>
                                        <p:tgtEl>
                                          <p:spTgt spid="1036"/>
                                        </p:tgtEl>
                                        <p:attrNameLst>
                                          <p:attrName>r</p:attrName>
                                        </p:attrNameLst>
                                      </p:cBhvr>
                                    </p:animRot>
                                    <p:animRot by="-240000">
                                      <p:cBhvr>
                                        <p:cTn id="27" dur="600" fill="hold">
                                          <p:stCondLst>
                                            <p:cond delay="1800"/>
                                          </p:stCondLst>
                                        </p:cTn>
                                        <p:tgtEl>
                                          <p:spTgt spid="1036"/>
                                        </p:tgtEl>
                                        <p:attrNameLst>
                                          <p:attrName>r</p:attrName>
                                        </p:attrNameLst>
                                      </p:cBhvr>
                                    </p:animRot>
                                    <p:animRot by="120000">
                                      <p:cBhvr>
                                        <p:cTn id="28" dur="600" fill="hold">
                                          <p:stCondLst>
                                            <p:cond delay="2400"/>
                                          </p:stCondLst>
                                        </p:cTn>
                                        <p:tgtEl>
                                          <p:spTgt spid="103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1040"/>
                                        </p:tgtEl>
                                        <p:attrNameLst>
                                          <p:attrName>r</p:attrName>
                                        </p:attrNameLst>
                                      </p:cBhvr>
                                    </p:animRot>
                                    <p:animRot by="-240000">
                                      <p:cBhvr>
                                        <p:cTn id="31" dur="600" fill="hold">
                                          <p:stCondLst>
                                            <p:cond delay="600"/>
                                          </p:stCondLst>
                                        </p:cTn>
                                        <p:tgtEl>
                                          <p:spTgt spid="1040"/>
                                        </p:tgtEl>
                                        <p:attrNameLst>
                                          <p:attrName>r</p:attrName>
                                        </p:attrNameLst>
                                      </p:cBhvr>
                                    </p:animRot>
                                    <p:animRot by="240000">
                                      <p:cBhvr>
                                        <p:cTn id="32" dur="600" fill="hold">
                                          <p:stCondLst>
                                            <p:cond delay="1200"/>
                                          </p:stCondLst>
                                        </p:cTn>
                                        <p:tgtEl>
                                          <p:spTgt spid="1040"/>
                                        </p:tgtEl>
                                        <p:attrNameLst>
                                          <p:attrName>r</p:attrName>
                                        </p:attrNameLst>
                                      </p:cBhvr>
                                    </p:animRot>
                                    <p:animRot by="-240000">
                                      <p:cBhvr>
                                        <p:cTn id="33" dur="600" fill="hold">
                                          <p:stCondLst>
                                            <p:cond delay="1800"/>
                                          </p:stCondLst>
                                        </p:cTn>
                                        <p:tgtEl>
                                          <p:spTgt spid="1040"/>
                                        </p:tgtEl>
                                        <p:attrNameLst>
                                          <p:attrName>r</p:attrName>
                                        </p:attrNameLst>
                                      </p:cBhvr>
                                    </p:animRot>
                                    <p:animRot by="120000">
                                      <p:cBhvr>
                                        <p:cTn id="34" dur="600" fill="hold">
                                          <p:stCondLst>
                                            <p:cond delay="2400"/>
                                          </p:stCondLst>
                                        </p:cTn>
                                        <p:tgtEl>
                                          <p:spTgt spid="10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46"/>
                                        </p:tgtEl>
                                        <p:attrNameLst>
                                          <p:attrName>style.visibility</p:attrName>
                                        </p:attrNameLst>
                                      </p:cBhvr>
                                      <p:to>
                                        <p:strVal val="visible"/>
                                      </p:to>
                                    </p:set>
                                  </p:childTnLst>
                                </p:cTn>
                              </p:par>
                              <p:par>
                                <p:cTn id="40" presetID="42" presetClass="path" presetSubtype="0" accel="50000" decel="50000" fill="hold" nodeType="withEffect">
                                  <p:stCondLst>
                                    <p:cond delay="0"/>
                                  </p:stCondLst>
                                  <p:childTnLst>
                                    <p:animMotion origin="layout" path="M -3.05556E-6 6.17284E-7 L 0.00226 0.47284 " pathEditMode="relative" rAng="0" ptsTypes="AA">
                                      <p:cBhvr>
                                        <p:cTn id="41" dur="1000" fill="hold"/>
                                        <p:tgtEl>
                                          <p:spTgt spid="1046"/>
                                        </p:tgtEl>
                                        <p:attrNameLst>
                                          <p:attrName>ppt_x</p:attrName>
                                          <p:attrName>ppt_y</p:attrName>
                                        </p:attrNameLst>
                                      </p:cBhvr>
                                      <p:rCtr x="104" y="23642"/>
                                    </p:animMotion>
                                  </p:childTnLst>
                                </p:cTn>
                              </p:par>
                            </p:childTnLst>
                          </p:cTn>
                        </p:par>
                        <p:par>
                          <p:cTn id="42" fill="hold">
                            <p:stCondLst>
                              <p:cond delay="1000"/>
                            </p:stCondLst>
                            <p:childTnLst>
                              <p:par>
                                <p:cTn id="43" presetID="1" presetClass="exit" presetSubtype="0" fill="hold" nodeType="afterEffect">
                                  <p:stCondLst>
                                    <p:cond delay="0"/>
                                  </p:stCondLst>
                                  <p:childTnLst>
                                    <p:set>
                                      <p:cBhvr>
                                        <p:cTn id="44" dur="1" fill="hold">
                                          <p:stCondLst>
                                            <p:cond delay="0"/>
                                          </p:stCondLst>
                                        </p:cTn>
                                        <p:tgtEl>
                                          <p:spTgt spid="1046"/>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xit" presetSubtype="0" fill="hold" nodeType="withEffect">
                                  <p:stCondLst>
                                    <p:cond delay="1000"/>
                                  </p:stCondLst>
                                  <p:childTnLst>
                                    <p:set>
                                      <p:cBhvr>
                                        <p:cTn id="48" dur="1" fill="hold">
                                          <p:stCondLst>
                                            <p:cond delay="0"/>
                                          </p:stCondLst>
                                        </p:cTn>
                                        <p:tgtEl>
                                          <p:spTgt spid="2"/>
                                        </p:tgtEl>
                                        <p:attrNameLst>
                                          <p:attrName>style.visibility</p:attrName>
                                        </p:attrNameLst>
                                      </p:cBhvr>
                                      <p:to>
                                        <p:strVal val="hidden"/>
                                      </p:to>
                                    </p:set>
                                  </p:childTnLst>
                                </p:cTn>
                              </p:par>
                              <p:par>
                                <p:cTn id="49" presetID="1" presetClass="exit" presetSubtype="0" fill="hold" nodeType="withEffect">
                                  <p:stCondLst>
                                    <p:cond delay="1000"/>
                                  </p:stCondLst>
                                  <p:childTnLst>
                                    <p:set>
                                      <p:cBhvr>
                                        <p:cTn id="50" dur="1" fill="hold">
                                          <p:stCondLst>
                                            <p:cond delay="0"/>
                                          </p:stCondLst>
                                        </p:cTn>
                                        <p:tgtEl>
                                          <p:spTgt spid="21"/>
                                        </p:tgtEl>
                                        <p:attrNameLst>
                                          <p:attrName>style.visibility</p:attrName>
                                        </p:attrNameLst>
                                      </p:cBhvr>
                                      <p:to>
                                        <p:strVal val="hidden"/>
                                      </p:to>
                                    </p:set>
                                  </p:childTnLst>
                                </p:cTn>
                              </p:par>
                            </p:childTnLst>
                          </p:cTn>
                        </p:par>
                        <p:par>
                          <p:cTn id="51" fill="hold">
                            <p:stCondLst>
                              <p:cond delay="2000"/>
                            </p:stCondLst>
                            <p:childTnLst>
                              <p:par>
                                <p:cTn id="52" presetID="1" presetClass="entr" presetSubtype="0"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44"/>
                                        </p:tgtEl>
                                        <p:attrNameLst>
                                          <p:attrName>style.visibility</p:attrName>
                                        </p:attrNameLst>
                                      </p:cBhvr>
                                      <p:to>
                                        <p:strVal val="visible"/>
                                      </p:to>
                                    </p:set>
                                  </p:childTnLst>
                                </p:cTn>
                              </p:par>
                              <p:par>
                                <p:cTn id="59" presetID="64" presetClass="path" presetSubtype="0" accel="50000" decel="50000" fill="hold" nodeType="withEffect">
                                  <p:stCondLst>
                                    <p:cond delay="0"/>
                                  </p:stCondLst>
                                  <p:childTnLst>
                                    <p:animMotion origin="layout" path="M 1.66667E-6 2.83951E-6 L 0.00521 0.28487 " pathEditMode="relative" rAng="0" ptsTypes="AA">
                                      <p:cBhvr>
                                        <p:cTn id="60" dur="1000" fill="hold"/>
                                        <p:tgtEl>
                                          <p:spTgt spid="1044"/>
                                        </p:tgtEl>
                                        <p:attrNameLst>
                                          <p:attrName>ppt_x</p:attrName>
                                          <p:attrName>ppt_y</p:attrName>
                                        </p:attrNameLst>
                                      </p:cBhvr>
                                      <p:rCtr x="260" y="14228"/>
                                    </p:animMotion>
                                  </p:childTnLst>
                                </p:cTn>
                              </p:par>
                            </p:childTnLst>
                          </p:cTn>
                        </p:par>
                        <p:par>
                          <p:cTn id="61" fill="hold">
                            <p:stCondLst>
                              <p:cond delay="1000"/>
                            </p:stCondLst>
                            <p:childTnLst>
                              <p:par>
                                <p:cTn id="62" presetID="1" presetClass="entr" presetSubtype="0"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childTnLst>
                                </p:cTn>
                              </p:par>
                              <p:par>
                                <p:cTn id="64" presetID="1" presetClass="exit" presetSubtype="0" fill="hold" nodeType="withEffect">
                                  <p:stCondLst>
                                    <p:cond delay="0"/>
                                  </p:stCondLst>
                                  <p:childTnLst>
                                    <p:set>
                                      <p:cBhvr>
                                        <p:cTn id="65" dur="1" fill="hold">
                                          <p:stCondLst>
                                            <p:cond delay="0"/>
                                          </p:stCondLst>
                                        </p:cTn>
                                        <p:tgtEl>
                                          <p:spTgt spid="1044"/>
                                        </p:tgtEl>
                                        <p:attrNameLst>
                                          <p:attrName>style.visibility</p:attrName>
                                        </p:attrNameLst>
                                      </p:cBhvr>
                                      <p:to>
                                        <p:strVal val="hidden"/>
                                      </p:to>
                                    </p:set>
                                  </p:childTnLst>
                                </p:cTn>
                              </p:par>
                              <p:par>
                                <p:cTn id="66" presetID="1" presetClass="exit" presetSubtype="0" fill="hold" nodeType="withEffect">
                                  <p:stCondLst>
                                    <p:cond delay="1000"/>
                                  </p:stCondLst>
                                  <p:childTnLst>
                                    <p:set>
                                      <p:cBhvr>
                                        <p:cTn id="67" dur="1" fill="hold">
                                          <p:stCondLst>
                                            <p:cond delay="0"/>
                                          </p:stCondLst>
                                        </p:cTn>
                                        <p:tgtEl>
                                          <p:spTgt spid="32"/>
                                        </p:tgtEl>
                                        <p:attrNameLst>
                                          <p:attrName>style.visibility</p:attrName>
                                        </p:attrNameLst>
                                      </p:cBhvr>
                                      <p:to>
                                        <p:strVal val="hidden"/>
                                      </p:to>
                                    </p:set>
                                  </p:childTnLst>
                                </p:cTn>
                              </p:par>
                              <p:par>
                                <p:cTn id="68" presetID="1" presetClass="exit" presetSubtype="0" fill="hold" nodeType="withEffect">
                                  <p:stCondLst>
                                    <p:cond delay="1000"/>
                                  </p:stCondLst>
                                  <p:childTnLst>
                                    <p:set>
                                      <p:cBhvr>
                                        <p:cTn id="69" dur="1" fill="hold">
                                          <p:stCondLst>
                                            <p:cond delay="0"/>
                                          </p:stCondLst>
                                        </p:cTn>
                                        <p:tgtEl>
                                          <p:spTgt spid="27"/>
                                        </p:tgtEl>
                                        <p:attrNameLst>
                                          <p:attrName>style.visibility</p:attrName>
                                        </p:attrNameLst>
                                      </p:cBhvr>
                                      <p:to>
                                        <p:strVal val="hidden"/>
                                      </p:to>
                                    </p:set>
                                  </p:childTnLst>
                                </p:cTn>
                              </p:par>
                              <p:par>
                                <p:cTn id="70" presetID="1" presetClass="entr" presetSubtype="0" fill="hold" nodeType="withEffect">
                                  <p:stCondLst>
                                    <p:cond delay="1000"/>
                                  </p:stCondLst>
                                  <p:childTnLst>
                                    <p:set>
                                      <p:cBhvr>
                                        <p:cTn id="7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2" restart="whenNotActive" fill="hold" evtFilter="cancelBubble" nodeType="interactiveSeq">
                <p:stCondLst>
                  <p:cond evt="onClick" delay="0">
                    <p:tgtEl>
                      <p:spTgt spid="1038"/>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042"/>
                                        </p:tgtEl>
                                        <p:attrNameLst>
                                          <p:attrName>style.visibility</p:attrName>
                                        </p:attrNameLst>
                                      </p:cBhvr>
                                      <p:to>
                                        <p:strVal val="visible"/>
                                      </p:to>
                                    </p:set>
                                  </p:childTnLst>
                                </p:cTn>
                              </p:par>
                              <p:par>
                                <p:cTn id="77" presetID="42" presetClass="path" presetSubtype="0" accel="50000" decel="50000" fill="hold" nodeType="withEffect">
                                  <p:stCondLst>
                                    <p:cond delay="0"/>
                                  </p:stCondLst>
                                  <p:childTnLst>
                                    <p:animMotion origin="layout" path="M 2.77778E-6 -4.44444E-6 L 0.00173 0.33426 " pathEditMode="relative" rAng="0" ptsTypes="AA">
                                      <p:cBhvr>
                                        <p:cTn id="78" dur="1000" fill="hold"/>
                                        <p:tgtEl>
                                          <p:spTgt spid="1042"/>
                                        </p:tgtEl>
                                        <p:attrNameLst>
                                          <p:attrName>ppt_x</p:attrName>
                                          <p:attrName>ppt_y</p:attrName>
                                        </p:attrNameLst>
                                      </p:cBhvr>
                                      <p:rCtr x="87" y="16698"/>
                                    </p:animMotion>
                                  </p:childTnLst>
                                </p:cTn>
                              </p:par>
                            </p:childTnLst>
                          </p:cTn>
                        </p:par>
                        <p:par>
                          <p:cTn id="79" fill="hold">
                            <p:stCondLst>
                              <p:cond delay="1000"/>
                            </p:stCondLst>
                            <p:childTnLst>
                              <p:par>
                                <p:cTn id="80" presetID="1" presetClass="entr" presetSubtype="0" fill="hold" nodeType="afterEffect">
                                  <p:stCondLst>
                                    <p:cond delay="0"/>
                                  </p:stCondLst>
                                  <p:childTnLst>
                                    <p:set>
                                      <p:cBhvr>
                                        <p:cTn id="81" dur="1" fill="hold">
                                          <p:stCondLst>
                                            <p:cond delay="0"/>
                                          </p:stCondLst>
                                        </p:cTn>
                                        <p:tgtEl>
                                          <p:spTgt spid="34"/>
                                        </p:tgtEl>
                                        <p:attrNameLst>
                                          <p:attrName>style.visibility</p:attrName>
                                        </p:attrNameLst>
                                      </p:cBhvr>
                                      <p:to>
                                        <p:strVal val="visible"/>
                                      </p:to>
                                    </p:set>
                                  </p:childTnLst>
                                </p:cTn>
                              </p:par>
                              <p:par>
                                <p:cTn id="82" presetID="1" presetClass="exit" presetSubtype="0" fill="hold" nodeType="withEffect">
                                  <p:stCondLst>
                                    <p:cond delay="0"/>
                                  </p:stCondLst>
                                  <p:childTnLst>
                                    <p:set>
                                      <p:cBhvr>
                                        <p:cTn id="83" dur="1" fill="hold">
                                          <p:stCondLst>
                                            <p:cond delay="0"/>
                                          </p:stCondLst>
                                        </p:cTn>
                                        <p:tgtEl>
                                          <p:spTgt spid="1042"/>
                                        </p:tgtEl>
                                        <p:attrNameLst>
                                          <p:attrName>style.visibility</p:attrName>
                                        </p:attrNameLst>
                                      </p:cBhvr>
                                      <p:to>
                                        <p:strVal val="hidden"/>
                                      </p:to>
                                    </p:set>
                                  </p:childTnLst>
                                </p:cTn>
                              </p:par>
                              <p:par>
                                <p:cTn id="84" presetID="1" presetClass="exit" presetSubtype="0" fill="hold" nodeType="withEffect">
                                  <p:stCondLst>
                                    <p:cond delay="1000"/>
                                  </p:stCondLst>
                                  <p:childTnLst>
                                    <p:set>
                                      <p:cBhvr>
                                        <p:cTn id="85" dur="1" fill="hold">
                                          <p:stCondLst>
                                            <p:cond delay="0"/>
                                          </p:stCondLst>
                                        </p:cTn>
                                        <p:tgtEl>
                                          <p:spTgt spid="34"/>
                                        </p:tgtEl>
                                        <p:attrNameLst>
                                          <p:attrName>style.visibility</p:attrName>
                                        </p:attrNameLst>
                                      </p:cBhvr>
                                      <p:to>
                                        <p:strVal val="hidden"/>
                                      </p:to>
                                    </p:set>
                                  </p:childTnLst>
                                </p:cTn>
                              </p:par>
                              <p:par>
                                <p:cTn id="86" presetID="1" presetClass="exit" presetSubtype="0" fill="hold" nodeType="withEffect">
                                  <p:stCondLst>
                                    <p:cond delay="1000"/>
                                  </p:stCondLst>
                                  <p:childTnLst>
                                    <p:set>
                                      <p:cBhvr>
                                        <p:cTn id="87" dur="1" fill="hold">
                                          <p:stCondLst>
                                            <p:cond delay="0"/>
                                          </p:stCondLst>
                                        </p:cTn>
                                        <p:tgtEl>
                                          <p:spTgt spid="26"/>
                                        </p:tgtEl>
                                        <p:attrNameLst>
                                          <p:attrName>style.visibility</p:attrName>
                                        </p:attrNameLst>
                                      </p:cBhvr>
                                      <p:to>
                                        <p:strVal val="hidden"/>
                                      </p:to>
                                    </p:set>
                                  </p:childTnLst>
                                </p:cTn>
                              </p:par>
                              <p:par>
                                <p:cTn id="88" presetID="1" presetClass="entr" presetSubtype="0" fill="hold" nodeType="withEffect">
                                  <p:stCondLst>
                                    <p:cond delay="1000"/>
                                  </p:stCondLst>
                                  <p:childTnLst>
                                    <p:set>
                                      <p:cBhvr>
                                        <p:cTn id="8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038"/>
                  </p:tgtEl>
                </p:cond>
              </p:nextCondLst>
            </p:seq>
            <p:seq concurrent="1" nextAc="seek">
              <p:cTn id="90" restart="whenNotActive" fill="hold" evtFilter="cancelBubble" nodeType="interactiveSeq">
                <p:stCondLst>
                  <p:cond evt="onClick" delay="0">
                    <p:tgtEl>
                      <p:spTgt spid="1036"/>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par>
                                <p:cTn id="95" presetID="42" presetClass="path" presetSubtype="0" accel="50000" decel="50000" fill="hold" nodeType="withEffect">
                                  <p:stCondLst>
                                    <p:cond delay="0"/>
                                  </p:stCondLst>
                                  <p:childTnLst>
                                    <p:animMotion origin="layout" path="M 1.94444E-6 -8.64198E-7 L -0.00087 0.53395 " pathEditMode="relative" rAng="0" ptsTypes="AA">
                                      <p:cBhvr>
                                        <p:cTn id="96" dur="1000" fill="hold"/>
                                        <p:tgtEl>
                                          <p:spTgt spid="23"/>
                                        </p:tgtEl>
                                        <p:attrNameLst>
                                          <p:attrName>ppt_x</p:attrName>
                                          <p:attrName>ppt_y</p:attrName>
                                        </p:attrNameLst>
                                      </p:cBhvr>
                                      <p:rCtr x="-52" y="26698"/>
                                    </p:animMotion>
                                  </p:childTnLst>
                                </p:cTn>
                              </p:par>
                            </p:childTnLst>
                          </p:cTn>
                        </p:par>
                        <p:par>
                          <p:cTn id="97" fill="hold">
                            <p:stCondLst>
                              <p:cond delay="1000"/>
                            </p:stCondLst>
                            <p:childTnLst>
                              <p:par>
                                <p:cTn id="98" presetID="1" presetClass="entr" presetSubtype="0" fill="hold" nodeType="afterEffect">
                                  <p:stCondLst>
                                    <p:cond delay="0"/>
                                  </p:stCondLst>
                                  <p:childTnLst>
                                    <p:set>
                                      <p:cBhvr>
                                        <p:cTn id="99" dur="1" fill="hold">
                                          <p:stCondLst>
                                            <p:cond delay="0"/>
                                          </p:stCondLst>
                                        </p:cTn>
                                        <p:tgtEl>
                                          <p:spTgt spid="36"/>
                                        </p:tgtEl>
                                        <p:attrNameLst>
                                          <p:attrName>style.visibility</p:attrName>
                                        </p:attrNameLst>
                                      </p:cBhvr>
                                      <p:to>
                                        <p:strVal val="visible"/>
                                      </p:to>
                                    </p:set>
                                  </p:childTnLst>
                                </p:cTn>
                              </p:par>
                              <p:par>
                                <p:cTn id="100" presetID="1" presetClass="exit" presetSubtype="0" fill="hold" nodeType="withEffect">
                                  <p:stCondLst>
                                    <p:cond delay="0"/>
                                  </p:stCondLst>
                                  <p:childTnLst>
                                    <p:set>
                                      <p:cBhvr>
                                        <p:cTn id="101" dur="1" fill="hold">
                                          <p:stCondLst>
                                            <p:cond delay="0"/>
                                          </p:stCondLst>
                                        </p:cTn>
                                        <p:tgtEl>
                                          <p:spTgt spid="23"/>
                                        </p:tgtEl>
                                        <p:attrNameLst>
                                          <p:attrName>style.visibility</p:attrName>
                                        </p:attrNameLst>
                                      </p:cBhvr>
                                      <p:to>
                                        <p:strVal val="hidden"/>
                                      </p:to>
                                    </p:set>
                                  </p:childTnLst>
                                </p:cTn>
                              </p:par>
                              <p:par>
                                <p:cTn id="102" presetID="1" presetClass="exit" presetSubtype="0" fill="hold" nodeType="withEffect">
                                  <p:stCondLst>
                                    <p:cond delay="1000"/>
                                  </p:stCondLst>
                                  <p:childTnLst>
                                    <p:set>
                                      <p:cBhvr>
                                        <p:cTn id="103" dur="1" fill="hold">
                                          <p:stCondLst>
                                            <p:cond delay="0"/>
                                          </p:stCondLst>
                                        </p:cTn>
                                        <p:tgtEl>
                                          <p:spTgt spid="36"/>
                                        </p:tgtEl>
                                        <p:attrNameLst>
                                          <p:attrName>style.visibility</p:attrName>
                                        </p:attrNameLst>
                                      </p:cBhvr>
                                      <p:to>
                                        <p:strVal val="hidden"/>
                                      </p:to>
                                    </p:set>
                                  </p:childTnLst>
                                </p:cTn>
                              </p:par>
                              <p:par>
                                <p:cTn id="104" presetID="1" presetClass="exit" presetSubtype="0" fill="hold" nodeType="withEffect">
                                  <p:stCondLst>
                                    <p:cond delay="1000"/>
                                  </p:stCondLst>
                                  <p:childTnLst>
                                    <p:set>
                                      <p:cBhvr>
                                        <p:cTn id="105" dur="1" fill="hold">
                                          <p:stCondLst>
                                            <p:cond delay="0"/>
                                          </p:stCondLst>
                                        </p:cTn>
                                        <p:tgtEl>
                                          <p:spTgt spid="28"/>
                                        </p:tgtEl>
                                        <p:attrNameLst>
                                          <p:attrName>style.visibility</p:attrName>
                                        </p:attrNameLst>
                                      </p:cBhvr>
                                      <p:to>
                                        <p:strVal val="hidden"/>
                                      </p:to>
                                    </p:set>
                                  </p:childTnLst>
                                </p:cTn>
                              </p:par>
                              <p:par>
                                <p:cTn id="106" presetID="1" presetClass="entr" presetSubtype="0" fill="hold" nodeType="withEffect">
                                  <p:stCondLst>
                                    <p:cond delay="1000"/>
                                  </p:stCondLst>
                                  <p:childTnLst>
                                    <p:set>
                                      <p:cBhvr>
                                        <p:cTn id="107"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036"/>
                  </p:tgtEl>
                </p:cond>
              </p:nextCondLst>
            </p:seq>
            <p:seq concurrent="1" nextAc="seek">
              <p:cTn id="108" restart="whenNotActive" fill="hold" evtFilter="cancelBubble" nodeType="interactiveSeq">
                <p:stCondLst>
                  <p:cond evt="onClick" delay="0">
                    <p:tgtEl>
                      <p:spTgt spid="1040"/>
                    </p:tgtEl>
                  </p:cond>
                </p:stCondLst>
                <p:endSync evt="end" delay="0">
                  <p:rtn val="all"/>
                </p:endSync>
                <p:childTnLst>
                  <p:par>
                    <p:cTn id="109" fill="hold">
                      <p:stCondLst>
                        <p:cond delay="0"/>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childTnLst>
                                </p:cTn>
                              </p:par>
                              <p:par>
                                <p:cTn id="113" presetID="42" presetClass="path" presetSubtype="0" accel="50000" decel="50000" fill="hold" nodeType="withEffect">
                                  <p:stCondLst>
                                    <p:cond delay="0"/>
                                  </p:stCondLst>
                                  <p:childTnLst>
                                    <p:animMotion origin="layout" path="M 0 0 L 0 0.25 E" pathEditMode="relative" ptsTypes="">
                                      <p:cBhvr>
                                        <p:cTn id="114" dur="1000" fill="hold"/>
                                        <p:tgtEl>
                                          <p:spTgt spid="24"/>
                                        </p:tgtEl>
                                        <p:attrNameLst>
                                          <p:attrName>ppt_x</p:attrName>
                                          <p:attrName>ppt_y</p:attrName>
                                        </p:attrNameLst>
                                      </p:cBhvr>
                                    </p:animMotion>
                                  </p:childTnLst>
                                </p:cTn>
                              </p:par>
                            </p:childTnLst>
                          </p:cTn>
                        </p:par>
                        <p:par>
                          <p:cTn id="115" fill="hold">
                            <p:stCondLst>
                              <p:cond delay="1000"/>
                            </p:stCondLst>
                            <p:childTnLst>
                              <p:par>
                                <p:cTn id="116" presetID="1" presetClass="entr" presetSubtype="0" fill="hold" nodeType="afterEffect">
                                  <p:stCondLst>
                                    <p:cond delay="0"/>
                                  </p:stCondLst>
                                  <p:childTnLst>
                                    <p:set>
                                      <p:cBhvr>
                                        <p:cTn id="117" dur="1" fill="hold">
                                          <p:stCondLst>
                                            <p:cond delay="0"/>
                                          </p:stCondLst>
                                        </p:cTn>
                                        <p:tgtEl>
                                          <p:spTgt spid="38"/>
                                        </p:tgtEl>
                                        <p:attrNameLst>
                                          <p:attrName>style.visibility</p:attrName>
                                        </p:attrNameLst>
                                      </p:cBhvr>
                                      <p:to>
                                        <p:strVal val="visible"/>
                                      </p:to>
                                    </p:set>
                                  </p:childTnLst>
                                </p:cTn>
                              </p:par>
                              <p:par>
                                <p:cTn id="118" presetID="1" presetClass="exit" presetSubtype="0" fill="hold" nodeType="withEffect">
                                  <p:stCondLst>
                                    <p:cond delay="0"/>
                                  </p:stCondLst>
                                  <p:childTnLst>
                                    <p:set>
                                      <p:cBhvr>
                                        <p:cTn id="119" dur="1" fill="hold">
                                          <p:stCondLst>
                                            <p:cond delay="0"/>
                                          </p:stCondLst>
                                        </p:cTn>
                                        <p:tgtEl>
                                          <p:spTgt spid="24"/>
                                        </p:tgtEl>
                                        <p:attrNameLst>
                                          <p:attrName>style.visibility</p:attrName>
                                        </p:attrNameLst>
                                      </p:cBhvr>
                                      <p:to>
                                        <p:strVal val="hidden"/>
                                      </p:to>
                                    </p:set>
                                  </p:childTnLst>
                                </p:cTn>
                              </p:par>
                              <p:par>
                                <p:cTn id="120" presetID="1" presetClass="exit" presetSubtype="0" fill="hold" nodeType="withEffect">
                                  <p:stCondLst>
                                    <p:cond delay="1000"/>
                                  </p:stCondLst>
                                  <p:childTnLst>
                                    <p:set>
                                      <p:cBhvr>
                                        <p:cTn id="121" dur="1" fill="hold">
                                          <p:stCondLst>
                                            <p:cond delay="0"/>
                                          </p:stCondLst>
                                        </p:cTn>
                                        <p:tgtEl>
                                          <p:spTgt spid="38"/>
                                        </p:tgtEl>
                                        <p:attrNameLst>
                                          <p:attrName>style.visibility</p:attrName>
                                        </p:attrNameLst>
                                      </p:cBhvr>
                                      <p:to>
                                        <p:strVal val="hidden"/>
                                      </p:to>
                                    </p:set>
                                  </p:childTnLst>
                                </p:cTn>
                              </p:par>
                              <p:par>
                                <p:cTn id="122" presetID="1" presetClass="exit" presetSubtype="0" fill="hold" nodeType="withEffect">
                                  <p:stCondLst>
                                    <p:cond delay="1000"/>
                                  </p:stCondLst>
                                  <p:childTnLst>
                                    <p:set>
                                      <p:cBhvr>
                                        <p:cTn id="123" dur="1" fill="hold">
                                          <p:stCondLst>
                                            <p:cond delay="0"/>
                                          </p:stCondLst>
                                        </p:cTn>
                                        <p:tgtEl>
                                          <p:spTgt spid="29"/>
                                        </p:tgtEl>
                                        <p:attrNameLst>
                                          <p:attrName>style.visibility</p:attrName>
                                        </p:attrNameLst>
                                      </p:cBhvr>
                                      <p:to>
                                        <p:strVal val="hidden"/>
                                      </p:to>
                                    </p:set>
                                  </p:childTnLst>
                                </p:cTn>
                              </p:par>
                              <p:par>
                                <p:cTn id="124" presetID="1" presetClass="entr" presetSubtype="0" fill="hold" nodeType="withEffect">
                                  <p:stCondLst>
                                    <p:cond delay="1000"/>
                                  </p:stCondLst>
                                  <p:childTnLst>
                                    <p:set>
                                      <p:cBhvr>
                                        <p:cTn id="125"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1040"/>
                  </p:tgtEl>
                </p:cond>
              </p:nextCondLst>
            </p:seq>
            <p:seq concurrent="1" nextAc="seek">
              <p:cTn id="126" restart="whenNotActive" fill="hold" evtFilter="cancelBubble" nodeType="interactiveSeq">
                <p:stCondLst>
                  <p:cond evt="onClick" delay="0">
                    <p:tgtEl>
                      <p:spTgt spid="21"/>
                    </p:tgtEl>
                  </p:cond>
                </p:stCondLst>
                <p:endSync evt="end" delay="0">
                  <p:rtn val="all"/>
                </p:endSync>
                <p:childTnLst>
                  <p:par>
                    <p:cTn id="127" fill="hold">
                      <p:stCondLst>
                        <p:cond delay="0"/>
                      </p:stCondLst>
                      <p:childTnLst>
                        <p:par>
                          <p:cTn id="128" fill="hold">
                            <p:stCondLst>
                              <p:cond delay="0"/>
                            </p:stCondLst>
                            <p:childTnLst>
                              <p:par>
                                <p:cTn id="129" presetID="1" presetClass="exit" presetSubtype="0" fill="hold" grpId="0" nodeType="clickEffect">
                                  <p:stCondLst>
                                    <p:cond delay="0"/>
                                  </p:stCondLst>
                                  <p:childTnLst>
                                    <p:set>
                                      <p:cBhvr>
                                        <p:cTn id="130"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31" restart="whenNotActive" fill="hold" evtFilter="cancelBubble" nodeType="interactiveSeq">
                <p:stCondLst>
                  <p:cond evt="onClick" delay="0">
                    <p:tgtEl>
                      <p:spTgt spid="27"/>
                    </p:tgtEl>
                  </p:cond>
                </p:stCondLst>
                <p:endSync evt="end" delay="0">
                  <p:rtn val="all"/>
                </p:endSync>
                <p:childTnLst>
                  <p:par>
                    <p:cTn id="132" fill="hold">
                      <p:stCondLst>
                        <p:cond delay="0"/>
                      </p:stCondLst>
                      <p:childTnLst>
                        <p:par>
                          <p:cTn id="133" fill="hold">
                            <p:stCondLst>
                              <p:cond delay="0"/>
                            </p:stCondLst>
                            <p:childTnLst>
                              <p:par>
                                <p:cTn id="134" presetID="1" presetClass="exit" presetSubtype="0" fill="hold" grpId="0" nodeType="clickEffect">
                                  <p:stCondLst>
                                    <p:cond delay="0"/>
                                  </p:stCondLst>
                                  <p:childTnLst>
                                    <p:set>
                                      <p:cBhvr>
                                        <p:cTn id="135"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36" restart="whenNotActive" fill="hold" evtFilter="cancelBubble" nodeType="interactiveSeq">
                <p:stCondLst>
                  <p:cond evt="onClick" delay="0">
                    <p:tgtEl>
                      <p:spTgt spid="26"/>
                    </p:tgtEl>
                  </p:cond>
                </p:stCondLst>
                <p:endSync evt="end" delay="0">
                  <p:rtn val="all"/>
                </p:endSync>
                <p:childTnLst>
                  <p:par>
                    <p:cTn id="137" fill="hold">
                      <p:stCondLst>
                        <p:cond delay="0"/>
                      </p:stCondLst>
                      <p:childTnLst>
                        <p:par>
                          <p:cTn id="138" fill="hold">
                            <p:stCondLst>
                              <p:cond delay="0"/>
                            </p:stCondLst>
                            <p:childTnLst>
                              <p:par>
                                <p:cTn id="139" presetID="1" presetClass="exit" presetSubtype="0" fill="hold" grpId="0" nodeType="clickEffect">
                                  <p:stCondLst>
                                    <p:cond delay="0"/>
                                  </p:stCondLst>
                                  <p:childTnLst>
                                    <p:set>
                                      <p:cBhvr>
                                        <p:cTn id="140"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1" restart="whenNotActive" fill="hold" evtFilter="cancelBubble" nodeType="interactiveSeq">
                <p:stCondLst>
                  <p:cond evt="onClick" delay="0">
                    <p:tgtEl>
                      <p:spTgt spid="28"/>
                    </p:tgtEl>
                  </p:cond>
                </p:stCondLst>
                <p:endSync evt="end" delay="0">
                  <p:rtn val="all"/>
                </p:endSync>
                <p:childTnLst>
                  <p:par>
                    <p:cTn id="142" fill="hold">
                      <p:stCondLst>
                        <p:cond delay="0"/>
                      </p:stCondLst>
                      <p:childTnLst>
                        <p:par>
                          <p:cTn id="143" fill="hold">
                            <p:stCondLst>
                              <p:cond delay="0"/>
                            </p:stCondLst>
                            <p:childTnLst>
                              <p:par>
                                <p:cTn id="144" presetID="1" presetClass="exit" presetSubtype="0" fill="hold" grpId="0" nodeType="clickEffect">
                                  <p:stCondLst>
                                    <p:cond delay="0"/>
                                  </p:stCondLst>
                                  <p:childTnLst>
                                    <p:set>
                                      <p:cBhvr>
                                        <p:cTn id="145"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6" restart="whenNotActive" fill="hold" evtFilter="cancelBubble" nodeType="interactiveSeq">
                <p:stCondLst>
                  <p:cond evt="onClick" delay="0">
                    <p:tgtEl>
                      <p:spTgt spid="29"/>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grpId="0" nodeType="clickEffect">
                                  <p:stCondLst>
                                    <p:cond delay="0"/>
                                  </p:stCondLst>
                                  <p:childTnLst>
                                    <p:set>
                                      <p:cBhvr>
                                        <p:cTn id="150"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800" y="-160631"/>
            <a:ext cx="8331200" cy="441630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93941" y="3632201"/>
            <a:ext cx="6554860" cy="347468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098800" y="844660"/>
            <a:ext cx="5892800" cy="1815882"/>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Câu 1</a:t>
            </a:r>
            <a:r>
              <a:rPr lang="vi-VN" sz="2800" b="1" i="1">
                <a:latin typeface="Times New Roman" panose="02020603050405020304" pitchFamily="18" charset="0"/>
                <a:cs typeface="Times New Roman" panose="02020603050405020304" pitchFamily="18" charset="0"/>
              </a:rPr>
              <a:t>: Điền từ còn thiếu vào câu sau</a:t>
            </a:r>
            <a:r>
              <a:rPr lang="en-US" sz="2800" b="1" i="1">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a:p>
            <a:r>
              <a:rPr lang="en-US" sz="2800" b="1" i="1">
                <a:latin typeface="Times New Roman" panose="02020603050405020304" pitchFamily="18" charset="0"/>
                <a:cs typeface="Times New Roman" panose="02020603050405020304" pitchFamily="18" charset="0"/>
              </a:rPr>
              <a:t>… được viết để lí giải nguyên nhân xuất hiện và cách thức diễn ra của một hiện tượng tự nhiên.</a:t>
            </a:r>
            <a:endParaRPr lang="en-US" sz="2800" b="1">
              <a:latin typeface="Times New Roman" panose="02020603050405020304" pitchFamily="18" charset="0"/>
              <a:cs typeface="Times New Roman" panose="02020603050405020304" pitchFamily="18" charset="0"/>
            </a:endParaRPr>
          </a:p>
        </p:txBody>
      </p:sp>
      <p:sp>
        <p:nvSpPr>
          <p:cNvPr id="43" name="TextBox 42"/>
          <p:cNvSpPr txBox="1"/>
          <p:nvPr/>
        </p:nvSpPr>
        <p:spPr>
          <a:xfrm>
            <a:off x="3962401" y="4602731"/>
            <a:ext cx="4572000" cy="954107"/>
          </a:xfrm>
          <a:prstGeom prst="rect">
            <a:avLst/>
          </a:prstGeom>
          <a:noFill/>
        </p:spPr>
        <p:txBody>
          <a:bodyPr wrap="square" rtlCol="0">
            <a:spAutoFit/>
          </a:bodyPr>
          <a:lstStyle/>
          <a:p>
            <a:pPr algn="ctr"/>
            <a:r>
              <a:rPr lang="en-US" sz="2800" b="1" i="1">
                <a:latin typeface="Times New Roman" panose="02020603050405020304" pitchFamily="18" charset="0"/>
                <a:cs typeface="Times New Roman" panose="02020603050405020304" pitchFamily="18" charset="0"/>
              </a:rPr>
              <a:t>Văn bản thông tin giải thích một hiện tượng tự nhiên.</a:t>
            </a:r>
            <a:endParaRPr lang="en-US" sz="2800" b="1">
              <a:latin typeface="Times New Roman" panose="02020603050405020304" pitchFamily="18" charset="0"/>
              <a:cs typeface="Times New Roman" panose="02020603050405020304" pitchFamily="18" charset="0"/>
            </a:endParaRPr>
          </a:p>
        </p:txBody>
      </p:sp>
      <p:pic>
        <p:nvPicPr>
          <p:cNvPr id="3074"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67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800" y="-160631"/>
            <a:ext cx="8331200" cy="441630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93941" y="3632201"/>
            <a:ext cx="6554860" cy="347468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2893941" y="917475"/>
            <a:ext cx="6096000" cy="2308324"/>
          </a:xfrm>
          <a:prstGeom prst="rect">
            <a:avLst/>
          </a:prstGeom>
          <a:noFill/>
        </p:spPr>
        <p:txBody>
          <a:bodyPr wrap="square" rtlCol="0">
            <a:spAutoFit/>
          </a:bodyPr>
          <a:lstStyle/>
          <a:p>
            <a:pPr algn="ctr"/>
            <a:r>
              <a:rPr lang="en-US" sz="3200" b="1" i="1">
                <a:latin typeface="Times New Roman" panose="02020603050405020304" pitchFamily="18" charset="0"/>
                <a:cs typeface="Times New Roman" panose="02020603050405020304" pitchFamily="18" charset="0"/>
              </a:rPr>
              <a:t>Câu</a:t>
            </a:r>
            <a:r>
              <a:rPr lang="vi-VN" sz="3200" b="1" i="1">
                <a:latin typeface="Times New Roman" panose="02020603050405020304" pitchFamily="18" charset="0"/>
                <a:cs typeface="Times New Roman" panose="02020603050405020304" pitchFamily="18" charset="0"/>
              </a:rPr>
              <a:t> 2: </a:t>
            </a:r>
            <a:r>
              <a:rPr lang="en-US" sz="3200" b="1" i="1">
                <a:latin typeface="Times New Roman" panose="02020603050405020304" pitchFamily="18" charset="0"/>
                <a:cs typeface="Times New Roman" panose="02020603050405020304" pitchFamily="18" charset="0"/>
              </a:rPr>
              <a:t>Cấu trúc của văn bản giải thích hiện tượng tự nhiên gồm mấy phần?</a:t>
            </a:r>
            <a:endParaRPr lang="en-US" sz="3200" b="1">
              <a:latin typeface="Times New Roman" panose="02020603050405020304" pitchFamily="18" charset="0"/>
              <a:cs typeface="Times New Roman" panose="02020603050405020304" pitchFamily="18" charset="0"/>
            </a:endParaRPr>
          </a:p>
          <a:p>
            <a:pPr algn="ctr" defTabSz="1219170"/>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3885371" y="4662079"/>
            <a:ext cx="4572000" cy="1077218"/>
          </a:xfrm>
          <a:prstGeom prst="rect">
            <a:avLst/>
          </a:prstGeom>
          <a:noFill/>
        </p:spPr>
        <p:txBody>
          <a:bodyPr wrap="square" rtlCol="0">
            <a:spAutoFit/>
          </a:bodyPr>
          <a:lstStyle/>
          <a:p>
            <a:pPr algn="ctr"/>
            <a:r>
              <a:rPr lang="en-US" sz="3200" b="1" i="1">
                <a:latin typeface="Times New Roman" panose="02020603050405020304" pitchFamily="18" charset="0"/>
                <a:cs typeface="Times New Roman" panose="02020603050405020304" pitchFamily="18" charset="0"/>
              </a:rPr>
              <a:t>gồm 3 phần (phần kết thúc không bắt buộc)</a:t>
            </a:r>
            <a:endParaRPr lang="en-US" sz="3200" b="1">
              <a:latin typeface="Times New Roman" panose="02020603050405020304" pitchFamily="18" charset="0"/>
              <a:cs typeface="Times New Roman" panose="02020603050405020304" pitchFamily="18" charset="0"/>
            </a:endParaRPr>
          </a:p>
        </p:txBody>
      </p:sp>
      <p:pic>
        <p:nvPicPr>
          <p:cNvPr id="3074"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5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800" y="-160631"/>
            <a:ext cx="8331200" cy="441630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93941" y="3632201"/>
            <a:ext cx="6554860" cy="347468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303304" y="1213992"/>
            <a:ext cx="7721600" cy="1477328"/>
          </a:xfrm>
          <a:prstGeom prst="rect">
            <a:avLst/>
          </a:prstGeom>
          <a:noFill/>
        </p:spPr>
        <p:txBody>
          <a:bodyPr wrap="square" rtlCol="0">
            <a:spAutoFit/>
          </a:bodyPr>
          <a:lstStyle/>
          <a:p>
            <a:pPr algn="just"/>
            <a:r>
              <a:rPr lang="en-US" sz="3600" b="1" i="1">
                <a:latin typeface="Times New Roman" panose="02020603050405020304" pitchFamily="18" charset="0"/>
                <a:cs typeface="Times New Roman" panose="02020603050405020304" pitchFamily="18" charset="0"/>
              </a:rPr>
              <a:t>Câu</a:t>
            </a:r>
            <a:r>
              <a:rPr lang="vi-VN" sz="3600" b="1" i="1">
                <a:latin typeface="Times New Roman" panose="02020603050405020304" pitchFamily="18" charset="0"/>
                <a:cs typeface="Times New Roman" panose="02020603050405020304" pitchFamily="18" charset="0"/>
              </a:rPr>
              <a:t> 3: </a:t>
            </a:r>
            <a:r>
              <a:rPr lang="en-US" sz="3600" b="1" i="1">
                <a:latin typeface="Times New Roman" panose="02020603050405020304" pitchFamily="18" charset="0"/>
                <a:cs typeface="Times New Roman" panose="02020603050405020304" pitchFamily="18" charset="0"/>
              </a:rPr>
              <a:t>Đoạn văn là gì?</a:t>
            </a:r>
            <a:endParaRPr lang="en-US" sz="3600" b="1">
              <a:latin typeface="Times New Roman" panose="02020603050405020304" pitchFamily="18" charset="0"/>
              <a:cs typeface="Times New Roman" panose="02020603050405020304" pitchFamily="18" charset="0"/>
            </a:endParaRPr>
          </a:p>
          <a:p>
            <a:pPr algn="just" defTabSz="1219170"/>
            <a:endParaRPr lang="en-US" sz="5400" b="1" dirty="0">
              <a:solidFill>
                <a:srgbClr val="00800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3708399" y="4389469"/>
            <a:ext cx="4892261" cy="1569660"/>
          </a:xfrm>
          <a:prstGeom prst="rect">
            <a:avLst/>
          </a:prstGeom>
          <a:noFill/>
        </p:spPr>
        <p:txBody>
          <a:bodyPr wrap="square" rtlCol="0">
            <a:spAutoFit/>
          </a:bodyPr>
          <a:lstStyle/>
          <a:p>
            <a:pPr algn="just" defTabSz="1219170"/>
            <a:r>
              <a:rPr lang="en-US" sz="2400" i="1">
                <a:latin typeface="Times New Roman" panose="02020603050405020304" pitchFamily="18" charset="0"/>
                <a:cs typeface="Times New Roman" panose="02020603050405020304" pitchFamily="18" charset="0"/>
              </a:rPr>
              <a:t>Đoạn văn là đơn vị tạo nên văn bản, thường do nhiều câu tạo thành, bắt đầu từ chữ viết hoa lùi vào đầu dòng, kết thúc bằng dấu ngắt đoạn.</a:t>
            </a:r>
            <a:endParaRPr lang="en-US" sz="4000" dirty="0">
              <a:solidFill>
                <a:srgbClr val="008000"/>
              </a:solidFill>
              <a:latin typeface="Times New Roman" panose="02020603050405020304" pitchFamily="18" charset="0"/>
              <a:cs typeface="Times New Roman" panose="02020603050405020304" pitchFamily="18" charset="0"/>
            </a:endParaRPr>
          </a:p>
        </p:txBody>
      </p:sp>
      <p:pic>
        <p:nvPicPr>
          <p:cNvPr id="3074"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800" y="-160631"/>
            <a:ext cx="8331200" cy="441630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93941" y="3632201"/>
            <a:ext cx="6554860" cy="347468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2893941" y="1185749"/>
            <a:ext cx="7112000" cy="1323439"/>
          </a:xfrm>
          <a:prstGeom prst="rect">
            <a:avLst/>
          </a:prstGeom>
          <a:noFill/>
        </p:spPr>
        <p:txBody>
          <a:bodyPr wrap="square" rtlCol="0">
            <a:spAutoFit/>
          </a:bodyPr>
          <a:lstStyle/>
          <a:p>
            <a:r>
              <a:rPr lang="en-US" sz="3200" b="1" i="1">
                <a:latin typeface="Times New Roman" panose="02020603050405020304" pitchFamily="18" charset="0"/>
                <a:cs typeface="Times New Roman" panose="02020603050405020304" pitchFamily="18" charset="0"/>
              </a:rPr>
              <a:t>Câu</a:t>
            </a:r>
            <a:r>
              <a:rPr lang="vi-VN" sz="3200" b="1" i="1">
                <a:latin typeface="Times New Roman" panose="02020603050405020304" pitchFamily="18" charset="0"/>
                <a:cs typeface="Times New Roman" panose="02020603050405020304" pitchFamily="18" charset="0"/>
              </a:rPr>
              <a:t> 4: </a:t>
            </a:r>
            <a:r>
              <a:rPr lang="en-US" sz="3200" b="1" i="1">
                <a:latin typeface="Times New Roman" panose="02020603050405020304" pitchFamily="18" charset="0"/>
                <a:cs typeface="Times New Roman" panose="02020603050405020304" pitchFamily="18" charset="0"/>
              </a:rPr>
              <a:t>Nêu vị trí của câu chủ đề</a:t>
            </a:r>
            <a:endParaRPr lang="en-US" sz="3200" b="1">
              <a:latin typeface="Times New Roman" panose="02020603050405020304" pitchFamily="18" charset="0"/>
              <a:cs typeface="Times New Roman" panose="02020603050405020304" pitchFamily="18" charset="0"/>
            </a:endParaRPr>
          </a:p>
          <a:p>
            <a:pPr algn="ctr" defTabSz="1219170"/>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3860800" y="4894416"/>
            <a:ext cx="4572000" cy="954107"/>
          </a:xfrm>
          <a:prstGeom prst="rect">
            <a:avLst/>
          </a:prstGeom>
          <a:noFill/>
        </p:spPr>
        <p:txBody>
          <a:bodyPr wrap="square" rtlCol="0">
            <a:spAutoFit/>
          </a:bodyPr>
          <a:lstStyle/>
          <a:p>
            <a:r>
              <a:rPr lang="en-US" sz="2800" i="1">
                <a:latin typeface="Times New Roman" panose="02020603050405020304" pitchFamily="18" charset="0"/>
                <a:cs typeface="Times New Roman" panose="02020603050405020304" pitchFamily="18" charset="0"/>
              </a:rPr>
              <a:t>Câu chủ đề thường đứng ở đầu đoạn hoặc cuối đoạn</a:t>
            </a:r>
            <a:endParaRPr lang="en-US" sz="2800">
              <a:latin typeface="Times New Roman" panose="02020603050405020304" pitchFamily="18" charset="0"/>
              <a:cs typeface="Times New Roman" panose="02020603050405020304" pitchFamily="18" charset="0"/>
            </a:endParaRPr>
          </a:p>
        </p:txBody>
      </p:sp>
      <p:pic>
        <p:nvPicPr>
          <p:cNvPr id="3074"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78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28800" y="-160631"/>
            <a:ext cx="8331200" cy="441630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93941" y="3632201"/>
            <a:ext cx="6554860" cy="347468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2794000" y="1152436"/>
            <a:ext cx="6604000" cy="2031325"/>
          </a:xfrm>
          <a:prstGeom prst="rect">
            <a:avLst/>
          </a:prstGeom>
          <a:noFill/>
        </p:spPr>
        <p:txBody>
          <a:bodyPr wrap="square" rtlCol="0">
            <a:spAutoFit/>
          </a:bodyPr>
          <a:lstStyle/>
          <a:p>
            <a:pPr algn="ctr"/>
            <a:r>
              <a:rPr lang="en-US" sz="3600" b="1" i="1">
                <a:latin typeface="Times New Roman" panose="02020603050405020304" pitchFamily="18" charset="0"/>
                <a:cs typeface="Times New Roman" panose="02020603050405020304" pitchFamily="18" charset="0"/>
              </a:rPr>
              <a:t>Câu</a:t>
            </a:r>
            <a:r>
              <a:rPr lang="vi-VN" sz="3600" b="1" i="1">
                <a:latin typeface="Times New Roman" panose="02020603050405020304" pitchFamily="18" charset="0"/>
                <a:cs typeface="Times New Roman" panose="02020603050405020304" pitchFamily="18" charset="0"/>
              </a:rPr>
              <a:t> 5:  </a:t>
            </a:r>
            <a:r>
              <a:rPr lang="en-US" sz="3600" b="1" i="1">
                <a:latin typeface="Times New Roman" panose="02020603050405020304" pitchFamily="18" charset="0"/>
                <a:cs typeface="Times New Roman" panose="02020603050405020304" pitchFamily="18" charset="0"/>
              </a:rPr>
              <a:t>Một số kiểu đoạn văn thường gặp</a:t>
            </a:r>
            <a:endParaRPr lang="en-US" sz="3600" b="1">
              <a:latin typeface="Times New Roman" panose="02020603050405020304" pitchFamily="18" charset="0"/>
              <a:cs typeface="Times New Roman" panose="02020603050405020304" pitchFamily="18" charset="0"/>
            </a:endParaRPr>
          </a:p>
          <a:p>
            <a:pPr algn="ctr" defTabSz="1219170"/>
            <a:endParaRPr lang="en-US" sz="5400" b="1" dirty="0">
              <a:solidFill>
                <a:srgbClr val="00800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3885371" y="4463197"/>
            <a:ext cx="4572000" cy="1384995"/>
          </a:xfrm>
          <a:prstGeom prst="rect">
            <a:avLst/>
          </a:prstGeom>
          <a:noFill/>
        </p:spPr>
        <p:txBody>
          <a:bodyPr wrap="square" rtlCol="0">
            <a:spAutoFit/>
          </a:bodyPr>
          <a:lstStyle/>
          <a:p>
            <a:r>
              <a:rPr lang="en-US" sz="2800" i="1">
                <a:latin typeface="Times New Roman" panose="02020603050405020304" pitchFamily="18" charset="0"/>
                <a:cs typeface="Times New Roman" panose="02020603050405020304" pitchFamily="18" charset="0"/>
              </a:rPr>
              <a:t>Một số kiểu đoạn văn thường gặp: diễn dịch, quy nạp, song song, phối hợp.</a:t>
            </a:r>
            <a:endParaRPr lang="en-US" sz="2800">
              <a:latin typeface="Times New Roman" panose="02020603050405020304" pitchFamily="18" charset="0"/>
              <a:cs typeface="Times New Roman" panose="02020603050405020304" pitchFamily="18" charset="0"/>
            </a:endParaRPr>
          </a:p>
        </p:txBody>
      </p:sp>
      <p:pic>
        <p:nvPicPr>
          <p:cNvPr id="3074"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32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1600</Words>
  <Application>Microsoft Office PowerPoint</Application>
  <PresentationFormat>Widescreen</PresentationFormat>
  <Paragraphs>122</Paragraphs>
  <Slides>18</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FontAwesome</vt:lpstr>
      <vt:lpstr>Times New Roman</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Le Thi Trung Trien</cp:lastModifiedBy>
  <cp:revision>13</cp:revision>
  <dcterms:created xsi:type="dcterms:W3CDTF">2023-07-02T09:36:36Z</dcterms:created>
  <dcterms:modified xsi:type="dcterms:W3CDTF">2023-09-13T08:39:19Z</dcterms:modified>
</cp:coreProperties>
</file>