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302" r:id="rId2"/>
    <p:sldId id="326" r:id="rId3"/>
    <p:sldId id="327" r:id="rId4"/>
    <p:sldId id="303" r:id="rId5"/>
    <p:sldId id="331" r:id="rId6"/>
    <p:sldId id="258" r:id="rId7"/>
    <p:sldId id="329" r:id="rId8"/>
    <p:sldId id="261" r:id="rId9"/>
    <p:sldId id="259" r:id="rId10"/>
    <p:sldId id="291" r:id="rId11"/>
    <p:sldId id="334" r:id="rId12"/>
    <p:sldId id="265" r:id="rId13"/>
    <p:sldId id="332" r:id="rId14"/>
    <p:sldId id="266" r:id="rId15"/>
    <p:sldId id="307" r:id="rId16"/>
    <p:sldId id="269" r:id="rId17"/>
    <p:sldId id="270" r:id="rId18"/>
    <p:sldId id="268" r:id="rId19"/>
    <p:sldId id="306" r:id="rId20"/>
    <p:sldId id="273" r:id="rId21"/>
    <p:sldId id="335" r:id="rId22"/>
    <p:sldId id="336" r:id="rId23"/>
    <p:sldId id="320" r:id="rId24"/>
    <p:sldId id="284" r:id="rId25"/>
    <p:sldId id="317" r:id="rId26"/>
    <p:sldId id="312" r:id="rId27"/>
    <p:sldId id="313" r:id="rId28"/>
    <p:sldId id="314" r:id="rId29"/>
    <p:sldId id="315" r:id="rId30"/>
    <p:sldId id="322" r:id="rId31"/>
    <p:sldId id="325" r:id="rId32"/>
    <p:sldId id="333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FF0000"/>
    <a:srgbClr val="800080"/>
    <a:srgbClr val="0000FF"/>
    <a:srgbClr val="FF0066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533" autoAdjust="0"/>
  </p:normalViewPr>
  <p:slideViewPr>
    <p:cSldViewPr>
      <p:cViewPr>
        <p:scale>
          <a:sx n="66" d="100"/>
          <a:sy n="66" d="100"/>
        </p:scale>
        <p:origin x="-153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A0C11E-2A76-4785-BAB9-3FF23A925A27}" type="datetimeFigureOut">
              <a:rPr lang="en-US"/>
              <a:pPr>
                <a:defRPr/>
              </a:pPr>
              <a:t>23/08/2023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58F12F-1BE3-49A4-9E59-D7B61236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07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19538" y="8674100"/>
            <a:ext cx="2938462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89584" tIns="44792" rIns="89584" bIns="44792" anchor="b"/>
          <a:lstStyle/>
          <a:p>
            <a:pPr algn="r" defTabSz="895350" eaLnBrk="0" hangingPunct="0"/>
            <a:fld id="{493CBAE3-9E54-463F-8F23-926DF32D0E91}" type="slidenum">
              <a:rPr lang="en-US" sz="1200"/>
              <a:pPr algn="r" defTabSz="895350" eaLnBrk="0" hangingPunct="0"/>
              <a:t>23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noFill/>
        </p:spPr>
        <p:txBody>
          <a:bodyPr wrap="square" lIns="89584" tIns="44792" rIns="89584" bIns="447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F68D-368A-412B-B8AE-1AD28B878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2A7B-1209-4C5A-8370-D06000D0E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0810-276B-4F4B-A33E-4044941C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EDC5-481A-4ED6-A4F3-834D01D18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77A6-050A-4FA0-861B-35B780FD6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9C86-00DF-4C93-82CB-152E0DEE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7EF4-A156-4DCE-8BC3-9FEB800AB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602D-C343-4E98-9656-5F89DEF00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8D0D-9631-4050-B395-E583049AE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5283-D79C-47C1-9B69-3A6F61E05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1A70-1F6D-42AF-A93C-B8FC197F6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033A-CE2A-482C-AF74-0F8CA7763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33"/>
            </a:gs>
            <a:gs pos="5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AEEB1F-128B-4D9B-99AF-ACC32B62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4" r:id="rId9"/>
    <p:sldLayoutId id="2147484071" r:id="rId10"/>
    <p:sldLayoutId id="2147484072" r:id="rId11"/>
    <p:sldLayoutId id="2147484073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png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png"/><Relationship Id="rId4" Type="http://schemas.openxmlformats.org/officeDocument/2006/relationships/image" Target="../media/image21.emf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image" Target="../media/image6.gi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5.gif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2.wmf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jpeg"/><Relationship Id="rId11" Type="http://schemas.openxmlformats.org/officeDocument/2006/relationships/image" Target="../media/image31.wmf"/><Relationship Id="rId5" Type="http://schemas.openxmlformats.org/officeDocument/2006/relationships/image" Target="../media/image33.jpe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5.gif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gif"/><Relationship Id="rId5" Type="http://schemas.openxmlformats.org/officeDocument/2006/relationships/image" Target="../media/image35.png"/><Relationship Id="rId4" Type="http://schemas.openxmlformats.org/officeDocument/2006/relationships/image" Target="../media/image5.gif"/><Relationship Id="rId9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2.wmf"/><Relationship Id="rId4" Type="http://schemas.openxmlformats.org/officeDocument/2006/relationships/image" Target="../media/image5.gif"/><Relationship Id="rId9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GOOG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81400"/>
            <a:ext cx="1047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2286000" y="1524000"/>
            <a:ext cx="6400800" cy="3200400"/>
          </a:xfrm>
          <a:prstGeom prst="cloudCallout">
            <a:avLst>
              <a:gd name="adj1" fmla="val -65533"/>
              <a:gd name="adj2" fmla="val 5096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048000" y="2235200"/>
            <a:ext cx="502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nl-NL" sz="3200">
                <a:solidFill>
                  <a:srgbClr val="FF0000"/>
                </a:solidFill>
              </a:rPr>
              <a:t>+ Viết CTCT của etilen</a:t>
            </a:r>
            <a:endParaRPr lang="en-US" sz="3200">
              <a:solidFill>
                <a:srgbClr val="FF0000"/>
              </a:solidFill>
            </a:endParaRPr>
          </a:p>
          <a:p>
            <a:pPr eaLnBrk="0" hangingPunct="0"/>
            <a:r>
              <a:rPr lang="nl-NL" sz="3200">
                <a:solidFill>
                  <a:srgbClr val="FF0000"/>
                </a:solidFill>
              </a:rPr>
              <a:t>+ Nêu tính chất hóa học của etilen và cho ví dụ minh họa</a:t>
            </a:r>
            <a:endParaRPr lang="en-US" sz="32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104" name="Picture 11" descr="Objeto_009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2946400" y="198438"/>
            <a:ext cx="5740400" cy="2316162"/>
          </a:xfrm>
          <a:prstGeom prst="cloudCallout">
            <a:avLst>
              <a:gd name="adj1" fmla="val -19662"/>
              <a:gd name="adj2" fmla="val 79537"/>
            </a:avLst>
          </a:prstGeom>
          <a:solidFill>
            <a:srgbClr val="FF99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nl-NL" sz="3200"/>
              <a:t>Cho biết điểm khác nhau giữa công thức phân tử của etan, etilen, axetilen.</a:t>
            </a:r>
            <a:endParaRPr lang="en-US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4114800"/>
            <a:ext cx="881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2800"/>
              <a:t>- Etan chỉ có toàn là liên kết đơn. </a:t>
            </a:r>
          </a:p>
          <a:p>
            <a:pPr eaLnBrk="0" hangingPunct="0"/>
            <a:r>
              <a:rPr lang="nl-NL" sz="2800"/>
              <a:t>- Etilen có chứa 1 liên kết đôi. </a:t>
            </a:r>
          </a:p>
          <a:p>
            <a:pPr eaLnBrk="0" hangingPunct="0"/>
            <a:r>
              <a:rPr lang="nl-NL" sz="2800"/>
              <a:t>- Axetilen chứa 1 liên kết ba.</a:t>
            </a:r>
            <a:endParaRPr lang="en-US" sz="2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3352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</a:rPr>
              <a:t>Trả lời:</a:t>
            </a:r>
          </a:p>
        </p:txBody>
      </p: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411163" y="1927225"/>
            <a:ext cx="2374900" cy="1273175"/>
            <a:chOff x="2118" y="1718"/>
            <a:chExt cx="1496" cy="802"/>
          </a:xfrm>
        </p:grpSpPr>
        <p:grpSp>
          <p:nvGrpSpPr>
            <p:cNvPr id="13449" name="Group 151"/>
            <p:cNvGrpSpPr>
              <a:grpSpLocks/>
            </p:cNvGrpSpPr>
            <p:nvPr/>
          </p:nvGrpSpPr>
          <p:grpSpPr bwMode="auto">
            <a:xfrm>
              <a:off x="2118" y="1718"/>
              <a:ext cx="1496" cy="774"/>
              <a:chOff x="2702" y="350"/>
              <a:chExt cx="1496" cy="774"/>
            </a:xfrm>
          </p:grpSpPr>
          <p:grpSp>
            <p:nvGrpSpPr>
              <p:cNvPr id="13451" name="Group 152"/>
              <p:cNvGrpSpPr>
                <a:grpSpLocks/>
              </p:cNvGrpSpPr>
              <p:nvPr/>
            </p:nvGrpSpPr>
            <p:grpSpPr bwMode="auto">
              <a:xfrm rot="-426219">
                <a:off x="3252" y="648"/>
                <a:ext cx="413" cy="95"/>
                <a:chOff x="2757" y="2272"/>
                <a:chExt cx="413" cy="95"/>
              </a:xfrm>
            </p:grpSpPr>
            <p:grpSp>
              <p:nvGrpSpPr>
                <p:cNvPr id="13510" name="Group 153"/>
                <p:cNvGrpSpPr>
                  <a:grpSpLocks/>
                </p:cNvGrpSpPr>
                <p:nvPr/>
              </p:nvGrpSpPr>
              <p:grpSpPr bwMode="auto">
                <a:xfrm>
                  <a:off x="2757" y="2272"/>
                  <a:ext cx="336" cy="67"/>
                  <a:chOff x="2757" y="2272"/>
                  <a:chExt cx="336" cy="67"/>
                </a:xfrm>
              </p:grpSpPr>
              <p:grpSp>
                <p:nvGrpSpPr>
                  <p:cNvPr id="13524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2757" y="2272"/>
                    <a:ext cx="171" cy="59"/>
                    <a:chOff x="2757" y="2272"/>
                    <a:chExt cx="171" cy="59"/>
                  </a:xfrm>
                </p:grpSpPr>
                <p:grpSp>
                  <p:nvGrpSpPr>
                    <p:cNvPr id="13538" name="Group 155"/>
                    <p:cNvGrpSpPr>
                      <a:grpSpLocks/>
                    </p:cNvGrpSpPr>
                    <p:nvPr/>
                  </p:nvGrpSpPr>
                  <p:grpSpPr bwMode="auto">
                    <a:xfrm rot="-410566">
                      <a:off x="2757" y="2290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48" name="Rectangle 156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49" name="Rectangle 157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539" name="Group 158"/>
                    <p:cNvGrpSpPr>
                      <a:grpSpLocks/>
                    </p:cNvGrpSpPr>
                    <p:nvPr/>
                  </p:nvGrpSpPr>
                  <p:grpSpPr bwMode="auto">
                    <a:xfrm rot="-84146">
                      <a:off x="2798" y="2280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46" name="Rectangle 159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47" name="Rectangle 160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540" name="Group 161"/>
                    <p:cNvGrpSpPr>
                      <a:grpSpLocks/>
                    </p:cNvGrpSpPr>
                    <p:nvPr/>
                  </p:nvGrpSpPr>
                  <p:grpSpPr bwMode="auto">
                    <a:xfrm rot="184130">
                      <a:off x="2839" y="2274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44" name="Rectangle 162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45" name="Rectangle 163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541" name="Group 164"/>
                    <p:cNvGrpSpPr>
                      <a:grpSpLocks/>
                    </p:cNvGrpSpPr>
                    <p:nvPr/>
                  </p:nvGrpSpPr>
                  <p:grpSpPr bwMode="auto">
                    <a:xfrm rot="510550">
                      <a:off x="2882" y="2272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42" name="Rectangle 165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43" name="Rectangle 166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</p:grpSp>
              <p:grpSp>
                <p:nvGrpSpPr>
                  <p:cNvPr id="13525" name="Group 167"/>
                  <p:cNvGrpSpPr>
                    <a:grpSpLocks/>
                  </p:cNvGrpSpPr>
                  <p:nvPr/>
                </p:nvGrpSpPr>
                <p:grpSpPr bwMode="auto">
                  <a:xfrm rot="1281627">
                    <a:off x="2922" y="2280"/>
                    <a:ext cx="171" cy="59"/>
                    <a:chOff x="2757" y="2272"/>
                    <a:chExt cx="171" cy="59"/>
                  </a:xfrm>
                </p:grpSpPr>
                <p:grpSp>
                  <p:nvGrpSpPr>
                    <p:cNvPr id="13526" name="Group 168"/>
                    <p:cNvGrpSpPr>
                      <a:grpSpLocks/>
                    </p:cNvGrpSpPr>
                    <p:nvPr/>
                  </p:nvGrpSpPr>
                  <p:grpSpPr bwMode="auto">
                    <a:xfrm rot="-410566">
                      <a:off x="2757" y="2290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36" name="Rectangle 169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37" name="Rectangle 170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527" name="Group 171"/>
                    <p:cNvGrpSpPr>
                      <a:grpSpLocks/>
                    </p:cNvGrpSpPr>
                    <p:nvPr/>
                  </p:nvGrpSpPr>
                  <p:grpSpPr bwMode="auto">
                    <a:xfrm rot="-84146">
                      <a:off x="2798" y="2280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34" name="Rectangle 172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35" name="Rectangle 173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528" name="Group 174"/>
                    <p:cNvGrpSpPr>
                      <a:grpSpLocks/>
                    </p:cNvGrpSpPr>
                    <p:nvPr/>
                  </p:nvGrpSpPr>
                  <p:grpSpPr bwMode="auto">
                    <a:xfrm rot="184130">
                      <a:off x="2839" y="2274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32" name="Rectangle 175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33" name="Rectangle 176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529" name="Group 177"/>
                    <p:cNvGrpSpPr>
                      <a:grpSpLocks/>
                    </p:cNvGrpSpPr>
                    <p:nvPr/>
                  </p:nvGrpSpPr>
                  <p:grpSpPr bwMode="auto">
                    <a:xfrm rot="510550">
                      <a:off x="2882" y="2272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30" name="Rectangle 178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31" name="Rectangle 179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</p:grpSp>
            </p:grpSp>
            <p:grpSp>
              <p:nvGrpSpPr>
                <p:cNvPr id="13511" name="Group 180"/>
                <p:cNvGrpSpPr>
                  <a:grpSpLocks/>
                </p:cNvGrpSpPr>
                <p:nvPr/>
              </p:nvGrpSpPr>
              <p:grpSpPr bwMode="auto">
                <a:xfrm rot="1960476">
                  <a:off x="2999" y="2308"/>
                  <a:ext cx="171" cy="59"/>
                  <a:chOff x="2757" y="2272"/>
                  <a:chExt cx="171" cy="59"/>
                </a:xfrm>
              </p:grpSpPr>
              <p:grpSp>
                <p:nvGrpSpPr>
                  <p:cNvPr id="13512" name="Group 181"/>
                  <p:cNvGrpSpPr>
                    <a:grpSpLocks/>
                  </p:cNvGrpSpPr>
                  <p:nvPr/>
                </p:nvGrpSpPr>
                <p:grpSpPr bwMode="auto">
                  <a:xfrm rot="-410566">
                    <a:off x="2757" y="229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522" name="Rectangle 182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523" name="Rectangle 183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513" name="Group 184"/>
                  <p:cNvGrpSpPr>
                    <a:grpSpLocks/>
                  </p:cNvGrpSpPr>
                  <p:nvPr/>
                </p:nvGrpSpPr>
                <p:grpSpPr bwMode="auto">
                  <a:xfrm rot="-84146">
                    <a:off x="2798" y="228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520" name="Rectangle 185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521" name="Rectangle 186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514" name="Group 187"/>
                  <p:cNvGrpSpPr>
                    <a:grpSpLocks/>
                  </p:cNvGrpSpPr>
                  <p:nvPr/>
                </p:nvGrpSpPr>
                <p:grpSpPr bwMode="auto">
                  <a:xfrm rot="184130">
                    <a:off x="2839" y="2274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518" name="Rectangle 188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519" name="Rectangle 189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515" name="Group 190"/>
                  <p:cNvGrpSpPr>
                    <a:grpSpLocks/>
                  </p:cNvGrpSpPr>
                  <p:nvPr/>
                </p:nvGrpSpPr>
                <p:grpSpPr bwMode="auto">
                  <a:xfrm rot="510550">
                    <a:off x="2882" y="2272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516" name="Rectangle 191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517" name="Rectangle 192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</p:grpSp>
          </p:grpSp>
          <p:sp>
            <p:nvSpPr>
              <p:cNvPr id="13" name="Oval 193"/>
              <p:cNvSpPr>
                <a:spLocks noChangeArrowheads="1"/>
              </p:cNvSpPr>
              <p:nvPr/>
            </p:nvSpPr>
            <p:spPr bwMode="auto">
              <a:xfrm>
                <a:off x="2876" y="387"/>
                <a:ext cx="202" cy="20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vi-VN" sz="3200" b="1"/>
              </a:p>
            </p:txBody>
          </p:sp>
          <p:sp>
            <p:nvSpPr>
              <p:cNvPr id="13453" name="Text Box 194"/>
              <p:cNvSpPr txBox="1">
                <a:spLocks noChangeArrowheads="1"/>
              </p:cNvSpPr>
              <p:nvPr/>
            </p:nvSpPr>
            <p:spPr bwMode="auto">
              <a:xfrm>
                <a:off x="2865" y="358"/>
                <a:ext cx="1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Arial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13454" name="Oval 195"/>
              <p:cNvSpPr>
                <a:spLocks noChangeArrowheads="1"/>
              </p:cNvSpPr>
              <p:nvPr/>
            </p:nvSpPr>
            <p:spPr bwMode="gray">
              <a:xfrm>
                <a:off x="3064" y="628"/>
                <a:ext cx="264" cy="27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vi-VN" sz="3200" b="1"/>
              </a:p>
            </p:txBody>
          </p:sp>
          <p:pic>
            <p:nvPicPr>
              <p:cNvPr id="13455" name="Picture 196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14" y="573"/>
                <a:ext cx="331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456" name="Text Box 197"/>
              <p:cNvSpPr txBox="1">
                <a:spLocks noChangeArrowheads="1"/>
              </p:cNvSpPr>
              <p:nvPr/>
            </p:nvSpPr>
            <p:spPr bwMode="gray">
              <a:xfrm>
                <a:off x="3087" y="628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3457" name="Rectangle 198"/>
              <p:cNvSpPr>
                <a:spLocks noChangeArrowheads="1"/>
              </p:cNvSpPr>
              <p:nvPr/>
            </p:nvSpPr>
            <p:spPr bwMode="gray">
              <a:xfrm rot="19987375" flipH="1">
                <a:off x="2870" y="860"/>
                <a:ext cx="247" cy="40"/>
              </a:xfrm>
              <a:prstGeom prst="rect">
                <a:avLst/>
              </a:prstGeom>
              <a:gradFill rotWithShape="1">
                <a:gsLst>
                  <a:gs pos="0">
                    <a:srgbClr val="52526A"/>
                  </a:gs>
                  <a:gs pos="50000">
                    <a:srgbClr val="B1B1E5"/>
                  </a:gs>
                  <a:gs pos="100000">
                    <a:srgbClr val="52526A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vi-VN" sz="3200" b="1"/>
              </a:p>
            </p:txBody>
          </p:sp>
          <p:sp>
            <p:nvSpPr>
              <p:cNvPr id="13458" name="Rectangle 199"/>
              <p:cNvSpPr>
                <a:spLocks noChangeArrowheads="1"/>
              </p:cNvSpPr>
              <p:nvPr/>
            </p:nvSpPr>
            <p:spPr bwMode="gray">
              <a:xfrm rot="3042311">
                <a:off x="2986" y="584"/>
                <a:ext cx="157" cy="44"/>
              </a:xfrm>
              <a:prstGeom prst="rect">
                <a:avLst/>
              </a:prstGeom>
              <a:gradFill rotWithShape="1">
                <a:gsLst>
                  <a:gs pos="0">
                    <a:srgbClr val="52526A"/>
                  </a:gs>
                  <a:gs pos="50000">
                    <a:srgbClr val="B1B1E5"/>
                  </a:gs>
                  <a:gs pos="100000">
                    <a:srgbClr val="52526A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eaLnBrk="0" hangingPunct="0"/>
                <a:endParaRPr lang="vi-VN" sz="3200" b="1"/>
              </a:p>
            </p:txBody>
          </p:sp>
          <p:sp>
            <p:nvSpPr>
              <p:cNvPr id="20" name="Oval 200"/>
              <p:cNvSpPr>
                <a:spLocks noChangeArrowheads="1"/>
              </p:cNvSpPr>
              <p:nvPr/>
            </p:nvSpPr>
            <p:spPr bwMode="auto">
              <a:xfrm>
                <a:off x="3997" y="379"/>
                <a:ext cx="201" cy="20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vi-VN" sz="3200" b="1"/>
              </a:p>
            </p:txBody>
          </p:sp>
          <p:sp>
            <p:nvSpPr>
              <p:cNvPr id="13460" name="Text Box 201"/>
              <p:cNvSpPr txBox="1">
                <a:spLocks noChangeArrowheads="1"/>
              </p:cNvSpPr>
              <p:nvPr/>
            </p:nvSpPr>
            <p:spPr bwMode="auto">
              <a:xfrm>
                <a:off x="3994" y="350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Arial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13461" name="Rectangle 202"/>
              <p:cNvSpPr>
                <a:spLocks noChangeArrowheads="1"/>
              </p:cNvSpPr>
              <p:nvPr/>
            </p:nvSpPr>
            <p:spPr bwMode="gray">
              <a:xfrm rot="-2217014">
                <a:off x="3829" y="572"/>
                <a:ext cx="248" cy="41"/>
              </a:xfrm>
              <a:prstGeom prst="rect">
                <a:avLst/>
              </a:prstGeom>
              <a:gradFill rotWithShape="1">
                <a:gsLst>
                  <a:gs pos="0">
                    <a:srgbClr val="52526A"/>
                  </a:gs>
                  <a:gs pos="50000">
                    <a:srgbClr val="B1B1E5"/>
                  </a:gs>
                  <a:gs pos="100000">
                    <a:srgbClr val="52526A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vi-VN" sz="3200" b="1"/>
              </a:p>
            </p:txBody>
          </p:sp>
          <p:sp>
            <p:nvSpPr>
              <p:cNvPr id="13462" name="Oval 203"/>
              <p:cNvSpPr>
                <a:spLocks noChangeArrowheads="1"/>
              </p:cNvSpPr>
              <p:nvPr/>
            </p:nvSpPr>
            <p:spPr bwMode="gray">
              <a:xfrm>
                <a:off x="3625" y="619"/>
                <a:ext cx="263" cy="27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vi-VN" sz="3200" b="1"/>
              </a:p>
            </p:txBody>
          </p:sp>
          <p:pic>
            <p:nvPicPr>
              <p:cNvPr id="13463" name="Picture 204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84" y="574"/>
                <a:ext cx="331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464" name="Text Box 205"/>
              <p:cNvSpPr txBox="1">
                <a:spLocks noChangeArrowheads="1"/>
              </p:cNvSpPr>
              <p:nvPr/>
            </p:nvSpPr>
            <p:spPr bwMode="gray">
              <a:xfrm>
                <a:off x="3647" y="619"/>
                <a:ext cx="232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3465" name="Rectangle 206"/>
              <p:cNvSpPr>
                <a:spLocks noChangeArrowheads="1"/>
              </p:cNvSpPr>
              <p:nvPr/>
            </p:nvSpPr>
            <p:spPr bwMode="gray">
              <a:xfrm rot="3296793">
                <a:off x="3757" y="917"/>
                <a:ext cx="257" cy="38"/>
              </a:xfrm>
              <a:prstGeom prst="rect">
                <a:avLst/>
              </a:prstGeom>
              <a:gradFill rotWithShape="1">
                <a:gsLst>
                  <a:gs pos="0">
                    <a:srgbClr val="52526A"/>
                  </a:gs>
                  <a:gs pos="50000">
                    <a:srgbClr val="B1B1E5"/>
                  </a:gs>
                  <a:gs pos="100000">
                    <a:srgbClr val="52526A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eaLnBrk="0" hangingPunct="0"/>
                <a:endParaRPr lang="vi-VN" sz="3200" b="1"/>
              </a:p>
            </p:txBody>
          </p:sp>
          <p:sp>
            <p:nvSpPr>
              <p:cNvPr id="27" name="Oval 207"/>
              <p:cNvSpPr>
                <a:spLocks noChangeArrowheads="1"/>
              </p:cNvSpPr>
              <p:nvPr/>
            </p:nvSpPr>
            <p:spPr bwMode="auto">
              <a:xfrm>
                <a:off x="3857" y="917"/>
                <a:ext cx="202" cy="207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vi-VN" sz="3200" b="1"/>
              </a:p>
            </p:txBody>
          </p:sp>
          <p:sp>
            <p:nvSpPr>
              <p:cNvPr id="28" name="Oval 208"/>
              <p:cNvSpPr>
                <a:spLocks noChangeArrowheads="1"/>
              </p:cNvSpPr>
              <p:nvPr/>
            </p:nvSpPr>
            <p:spPr bwMode="auto">
              <a:xfrm>
                <a:off x="2714" y="860"/>
                <a:ext cx="201" cy="205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vi-VN" sz="3200" b="1"/>
              </a:p>
            </p:txBody>
          </p:sp>
          <p:sp>
            <p:nvSpPr>
              <p:cNvPr id="13468" name="Text Box 209"/>
              <p:cNvSpPr txBox="1">
                <a:spLocks noChangeArrowheads="1"/>
              </p:cNvSpPr>
              <p:nvPr/>
            </p:nvSpPr>
            <p:spPr bwMode="auto">
              <a:xfrm>
                <a:off x="2702" y="831"/>
                <a:ext cx="168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Arial" charset="0"/>
                    <a:cs typeface="Arial" charset="0"/>
                  </a:rPr>
                  <a:t>H</a:t>
                </a:r>
              </a:p>
            </p:txBody>
          </p:sp>
          <p:grpSp>
            <p:nvGrpSpPr>
              <p:cNvPr id="13469" name="Group 210"/>
              <p:cNvGrpSpPr>
                <a:grpSpLocks/>
              </p:cNvGrpSpPr>
              <p:nvPr/>
            </p:nvGrpSpPr>
            <p:grpSpPr bwMode="auto">
              <a:xfrm rot="426219" flipV="1">
                <a:off x="3253" y="761"/>
                <a:ext cx="413" cy="95"/>
                <a:chOff x="2757" y="2272"/>
                <a:chExt cx="413" cy="95"/>
              </a:xfrm>
            </p:grpSpPr>
            <p:grpSp>
              <p:nvGrpSpPr>
                <p:cNvPr id="13470" name="Group 211"/>
                <p:cNvGrpSpPr>
                  <a:grpSpLocks/>
                </p:cNvGrpSpPr>
                <p:nvPr/>
              </p:nvGrpSpPr>
              <p:grpSpPr bwMode="auto">
                <a:xfrm>
                  <a:off x="2757" y="2272"/>
                  <a:ext cx="336" cy="67"/>
                  <a:chOff x="2757" y="2272"/>
                  <a:chExt cx="336" cy="67"/>
                </a:xfrm>
              </p:grpSpPr>
              <p:grpSp>
                <p:nvGrpSpPr>
                  <p:cNvPr id="13484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2757" y="2272"/>
                    <a:ext cx="171" cy="59"/>
                    <a:chOff x="2757" y="2272"/>
                    <a:chExt cx="171" cy="59"/>
                  </a:xfrm>
                </p:grpSpPr>
                <p:grpSp>
                  <p:nvGrpSpPr>
                    <p:cNvPr id="13498" name="Group 213"/>
                    <p:cNvGrpSpPr>
                      <a:grpSpLocks/>
                    </p:cNvGrpSpPr>
                    <p:nvPr/>
                  </p:nvGrpSpPr>
                  <p:grpSpPr bwMode="auto">
                    <a:xfrm rot="-410566">
                      <a:off x="2757" y="2290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08" name="Rectangle 214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09" name="Rectangle 215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499" name="Group 216"/>
                    <p:cNvGrpSpPr>
                      <a:grpSpLocks/>
                    </p:cNvGrpSpPr>
                    <p:nvPr/>
                  </p:nvGrpSpPr>
                  <p:grpSpPr bwMode="auto">
                    <a:xfrm rot="-84146">
                      <a:off x="2798" y="2280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06" name="Rectangle 217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07" name="Rectangle 218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500" name="Group 219"/>
                    <p:cNvGrpSpPr>
                      <a:grpSpLocks/>
                    </p:cNvGrpSpPr>
                    <p:nvPr/>
                  </p:nvGrpSpPr>
                  <p:grpSpPr bwMode="auto">
                    <a:xfrm rot="184130">
                      <a:off x="2839" y="2274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04" name="Rectangle 220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05" name="Rectangle 221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501" name="Group 222"/>
                    <p:cNvGrpSpPr>
                      <a:grpSpLocks/>
                    </p:cNvGrpSpPr>
                    <p:nvPr/>
                  </p:nvGrpSpPr>
                  <p:grpSpPr bwMode="auto">
                    <a:xfrm rot="510550">
                      <a:off x="2882" y="2272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502" name="Rectangle 223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503" name="Rectangle 224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</p:grpSp>
              <p:grpSp>
                <p:nvGrpSpPr>
                  <p:cNvPr id="13485" name="Group 225"/>
                  <p:cNvGrpSpPr>
                    <a:grpSpLocks/>
                  </p:cNvGrpSpPr>
                  <p:nvPr/>
                </p:nvGrpSpPr>
                <p:grpSpPr bwMode="auto">
                  <a:xfrm rot="1281627">
                    <a:off x="2922" y="2280"/>
                    <a:ext cx="171" cy="59"/>
                    <a:chOff x="2757" y="2272"/>
                    <a:chExt cx="171" cy="59"/>
                  </a:xfrm>
                </p:grpSpPr>
                <p:grpSp>
                  <p:nvGrpSpPr>
                    <p:cNvPr id="13486" name="Group 226"/>
                    <p:cNvGrpSpPr>
                      <a:grpSpLocks/>
                    </p:cNvGrpSpPr>
                    <p:nvPr/>
                  </p:nvGrpSpPr>
                  <p:grpSpPr bwMode="auto">
                    <a:xfrm rot="-410566">
                      <a:off x="2757" y="2290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496" name="Rectangle 227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497" name="Rectangle 228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487" name="Group 229"/>
                    <p:cNvGrpSpPr>
                      <a:grpSpLocks/>
                    </p:cNvGrpSpPr>
                    <p:nvPr/>
                  </p:nvGrpSpPr>
                  <p:grpSpPr bwMode="auto">
                    <a:xfrm rot="-84146">
                      <a:off x="2798" y="2280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494" name="Rectangle 230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495" name="Rectangle 231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488" name="Group 232"/>
                    <p:cNvGrpSpPr>
                      <a:grpSpLocks/>
                    </p:cNvGrpSpPr>
                    <p:nvPr/>
                  </p:nvGrpSpPr>
                  <p:grpSpPr bwMode="auto">
                    <a:xfrm rot="184130">
                      <a:off x="2839" y="2274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492" name="Rectangle 233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493" name="Rectangle 234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  <p:grpSp>
                  <p:nvGrpSpPr>
                    <p:cNvPr id="13489" name="Group 235"/>
                    <p:cNvGrpSpPr>
                      <a:grpSpLocks/>
                    </p:cNvGrpSpPr>
                    <p:nvPr/>
                  </p:nvGrpSpPr>
                  <p:grpSpPr bwMode="auto">
                    <a:xfrm rot="510550">
                      <a:off x="2882" y="2272"/>
                      <a:ext cx="46" cy="41"/>
                      <a:chOff x="2757" y="2283"/>
                      <a:chExt cx="46" cy="41"/>
                    </a:xfrm>
                  </p:grpSpPr>
                  <p:sp>
                    <p:nvSpPr>
                      <p:cNvPr id="13490" name="Rectangle 236"/>
                      <p:cNvSpPr>
                        <a:spLocks noChangeArrowheads="1"/>
                      </p:cNvSpPr>
                      <p:nvPr/>
                    </p:nvSpPr>
                    <p:spPr bwMode="gray">
                      <a:xfrm rot="-647058">
                        <a:off x="2757" y="2286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  <p:sp>
                    <p:nvSpPr>
                      <p:cNvPr id="13491" name="Rectangle 237"/>
                      <p:cNvSpPr>
                        <a:spLocks noChangeArrowheads="1"/>
                      </p:cNvSpPr>
                      <p:nvPr/>
                    </p:nvSpPr>
                    <p:spPr bwMode="gray">
                      <a:xfrm rot="-526817">
                        <a:off x="2776" y="2283"/>
                        <a:ext cx="27" cy="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2526A"/>
                          </a:gs>
                          <a:gs pos="50000">
                            <a:srgbClr val="B1B1E5"/>
                          </a:gs>
                          <a:gs pos="100000">
                            <a:srgbClr val="52526A"/>
                          </a:gs>
                        </a:gsLst>
                        <a:lin ang="5400000" scaled="1"/>
                      </a:gra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rot="10800000" wrap="none" anchor="ctr"/>
                      <a:lstStyle/>
                      <a:p>
                        <a:pPr eaLnBrk="0" hangingPunct="0"/>
                        <a:endParaRPr lang="vi-VN" sz="3200" b="1"/>
                      </a:p>
                    </p:txBody>
                  </p:sp>
                </p:grpSp>
              </p:grpSp>
            </p:grpSp>
            <p:grpSp>
              <p:nvGrpSpPr>
                <p:cNvPr id="13471" name="Group 238"/>
                <p:cNvGrpSpPr>
                  <a:grpSpLocks/>
                </p:cNvGrpSpPr>
                <p:nvPr/>
              </p:nvGrpSpPr>
              <p:grpSpPr bwMode="auto">
                <a:xfrm rot="1960476">
                  <a:off x="2999" y="2308"/>
                  <a:ext cx="171" cy="59"/>
                  <a:chOff x="2757" y="2272"/>
                  <a:chExt cx="171" cy="59"/>
                </a:xfrm>
              </p:grpSpPr>
              <p:grpSp>
                <p:nvGrpSpPr>
                  <p:cNvPr id="13472" name="Group 239"/>
                  <p:cNvGrpSpPr>
                    <a:grpSpLocks/>
                  </p:cNvGrpSpPr>
                  <p:nvPr/>
                </p:nvGrpSpPr>
                <p:grpSpPr bwMode="auto">
                  <a:xfrm rot="-410566">
                    <a:off x="2757" y="229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82" name="Rectangle 240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83" name="Rectangle 241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73" name="Group 242"/>
                  <p:cNvGrpSpPr>
                    <a:grpSpLocks/>
                  </p:cNvGrpSpPr>
                  <p:nvPr/>
                </p:nvGrpSpPr>
                <p:grpSpPr bwMode="auto">
                  <a:xfrm rot="-84146">
                    <a:off x="2798" y="228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80" name="Rectangle 243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81" name="Rectangle 244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74" name="Group 245"/>
                  <p:cNvGrpSpPr>
                    <a:grpSpLocks/>
                  </p:cNvGrpSpPr>
                  <p:nvPr/>
                </p:nvGrpSpPr>
                <p:grpSpPr bwMode="auto">
                  <a:xfrm rot="184130">
                    <a:off x="2839" y="2274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78" name="Rectangle 246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79" name="Rectangle 247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75" name="Group 248"/>
                  <p:cNvGrpSpPr>
                    <a:grpSpLocks/>
                  </p:cNvGrpSpPr>
                  <p:nvPr/>
                </p:nvGrpSpPr>
                <p:grpSpPr bwMode="auto">
                  <a:xfrm rot="510550">
                    <a:off x="2882" y="2272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76" name="Rectangle 249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77" name="Rectangle 250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</p:grpSp>
          </p:grpSp>
        </p:grpSp>
        <p:sp>
          <p:nvSpPr>
            <p:cNvPr id="13450" name="Text Box 251"/>
            <p:cNvSpPr txBox="1">
              <a:spLocks noChangeArrowheads="1"/>
            </p:cNvSpPr>
            <p:nvPr/>
          </p:nvSpPr>
          <p:spPr bwMode="auto">
            <a:xfrm>
              <a:off x="3258" y="2270"/>
              <a:ext cx="1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Arial" charset="0"/>
                  <a:cs typeface="Arial" charset="0"/>
                </a:rPr>
                <a:t>H</a:t>
              </a:r>
            </a:p>
          </p:txBody>
        </p:sp>
      </p:grpSp>
      <p:grpSp>
        <p:nvGrpSpPr>
          <p:cNvPr id="111" name="Group 54"/>
          <p:cNvGrpSpPr>
            <a:grpSpLocks/>
          </p:cNvGrpSpPr>
          <p:nvPr/>
        </p:nvGrpSpPr>
        <p:grpSpPr bwMode="auto">
          <a:xfrm>
            <a:off x="381000" y="3400425"/>
            <a:ext cx="2698750" cy="561975"/>
            <a:chOff x="2185" y="1924"/>
            <a:chExt cx="1536" cy="354"/>
          </a:xfrm>
        </p:grpSpPr>
        <p:sp>
          <p:nvSpPr>
            <p:cNvPr id="112" name="Oval 55"/>
            <p:cNvSpPr>
              <a:spLocks noChangeArrowheads="1"/>
            </p:cNvSpPr>
            <p:nvPr/>
          </p:nvSpPr>
          <p:spPr bwMode="auto">
            <a:xfrm>
              <a:off x="2193" y="2007"/>
              <a:ext cx="208" cy="208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vi-VN" sz="3200" b="1"/>
            </a:p>
          </p:txBody>
        </p:sp>
        <p:sp>
          <p:nvSpPr>
            <p:cNvPr id="13355" name="Text Box 56"/>
            <p:cNvSpPr txBox="1">
              <a:spLocks noChangeArrowheads="1"/>
            </p:cNvSpPr>
            <p:nvPr/>
          </p:nvSpPr>
          <p:spPr bwMode="auto">
            <a:xfrm>
              <a:off x="2185" y="1981"/>
              <a:ext cx="1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13356" name="Rectangle 57"/>
            <p:cNvSpPr>
              <a:spLocks noChangeArrowheads="1"/>
            </p:cNvSpPr>
            <p:nvPr/>
          </p:nvSpPr>
          <p:spPr bwMode="gray">
            <a:xfrm>
              <a:off x="2829" y="2082"/>
              <a:ext cx="315" cy="47"/>
            </a:xfrm>
            <a:prstGeom prst="rect">
              <a:avLst/>
            </a:prstGeom>
            <a:gradFill rotWithShape="1">
              <a:gsLst>
                <a:gs pos="0">
                  <a:srgbClr val="52526A"/>
                </a:gs>
                <a:gs pos="50000">
                  <a:srgbClr val="B1B1E5"/>
                </a:gs>
                <a:gs pos="100000">
                  <a:srgbClr val="52526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3200" b="1"/>
            </a:p>
          </p:txBody>
        </p:sp>
        <p:sp>
          <p:nvSpPr>
            <p:cNvPr id="13357" name="Oval 58"/>
            <p:cNvSpPr>
              <a:spLocks noChangeArrowheads="1"/>
            </p:cNvSpPr>
            <p:nvPr/>
          </p:nvSpPr>
          <p:spPr bwMode="gray">
            <a:xfrm>
              <a:off x="2572" y="1978"/>
              <a:ext cx="270" cy="27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3200" b="1"/>
            </a:p>
          </p:txBody>
        </p:sp>
        <p:pic>
          <p:nvPicPr>
            <p:cNvPr id="13358" name="Picture 59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29" y="1933"/>
              <a:ext cx="34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359" name="Text Box 60"/>
            <p:cNvSpPr txBox="1">
              <a:spLocks noChangeArrowheads="1"/>
            </p:cNvSpPr>
            <p:nvPr/>
          </p:nvSpPr>
          <p:spPr bwMode="gray">
            <a:xfrm>
              <a:off x="2601" y="1991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00206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3360" name="Oval 61"/>
            <p:cNvSpPr>
              <a:spLocks noChangeArrowheads="1"/>
            </p:cNvSpPr>
            <p:nvPr/>
          </p:nvSpPr>
          <p:spPr bwMode="gray">
            <a:xfrm>
              <a:off x="3083" y="1969"/>
              <a:ext cx="271" cy="27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3200" b="1"/>
            </a:p>
          </p:txBody>
        </p:sp>
        <p:pic>
          <p:nvPicPr>
            <p:cNvPr id="13361" name="Picture 62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1" y="1924"/>
              <a:ext cx="34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362" name="Text Box 63"/>
            <p:cNvSpPr txBox="1">
              <a:spLocks noChangeArrowheads="1"/>
            </p:cNvSpPr>
            <p:nvPr/>
          </p:nvSpPr>
          <p:spPr bwMode="gray">
            <a:xfrm>
              <a:off x="3113" y="1981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00206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21" name="Oval 64"/>
            <p:cNvSpPr>
              <a:spLocks noChangeArrowheads="1"/>
            </p:cNvSpPr>
            <p:nvPr/>
          </p:nvSpPr>
          <p:spPr bwMode="auto">
            <a:xfrm>
              <a:off x="3513" y="1999"/>
              <a:ext cx="208" cy="208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vi-VN" sz="3200" b="1"/>
            </a:p>
          </p:txBody>
        </p:sp>
        <p:sp>
          <p:nvSpPr>
            <p:cNvPr id="13364" name="Text Box 65"/>
            <p:cNvSpPr txBox="1">
              <a:spLocks noChangeArrowheads="1"/>
            </p:cNvSpPr>
            <p:nvPr/>
          </p:nvSpPr>
          <p:spPr bwMode="auto">
            <a:xfrm>
              <a:off x="3514" y="1973"/>
              <a:ext cx="1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13365" name="Rectangle 66"/>
            <p:cNvSpPr>
              <a:spLocks noChangeArrowheads="1"/>
            </p:cNvSpPr>
            <p:nvPr/>
          </p:nvSpPr>
          <p:spPr bwMode="gray">
            <a:xfrm>
              <a:off x="3344" y="2084"/>
              <a:ext cx="169" cy="53"/>
            </a:xfrm>
            <a:prstGeom prst="rect">
              <a:avLst/>
            </a:prstGeom>
            <a:gradFill rotWithShape="1">
              <a:gsLst>
                <a:gs pos="0">
                  <a:srgbClr val="52526A"/>
                </a:gs>
                <a:gs pos="50000">
                  <a:srgbClr val="B1B1E5"/>
                </a:gs>
                <a:gs pos="100000">
                  <a:srgbClr val="52526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3200" b="1"/>
            </a:p>
          </p:txBody>
        </p:sp>
        <p:sp>
          <p:nvSpPr>
            <p:cNvPr id="13366" name="Rectangle 67"/>
            <p:cNvSpPr>
              <a:spLocks noChangeArrowheads="1"/>
            </p:cNvSpPr>
            <p:nvPr/>
          </p:nvSpPr>
          <p:spPr bwMode="gray">
            <a:xfrm>
              <a:off x="2402" y="2093"/>
              <a:ext cx="168" cy="54"/>
            </a:xfrm>
            <a:prstGeom prst="rect">
              <a:avLst/>
            </a:prstGeom>
            <a:gradFill rotWithShape="1">
              <a:gsLst>
                <a:gs pos="0">
                  <a:srgbClr val="52526A"/>
                </a:gs>
                <a:gs pos="50000">
                  <a:srgbClr val="B1B1E5"/>
                </a:gs>
                <a:gs pos="100000">
                  <a:srgbClr val="52526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3200" b="1"/>
            </a:p>
          </p:txBody>
        </p:sp>
        <p:grpSp>
          <p:nvGrpSpPr>
            <p:cNvPr id="13367" name="Group 68"/>
            <p:cNvGrpSpPr>
              <a:grpSpLocks/>
            </p:cNvGrpSpPr>
            <p:nvPr/>
          </p:nvGrpSpPr>
          <p:grpSpPr bwMode="auto">
            <a:xfrm rot="-426219">
              <a:off x="2741" y="1944"/>
              <a:ext cx="413" cy="95"/>
              <a:chOff x="2757" y="2272"/>
              <a:chExt cx="413" cy="95"/>
            </a:xfrm>
          </p:grpSpPr>
          <p:grpSp>
            <p:nvGrpSpPr>
              <p:cNvPr id="13409" name="Group 69"/>
              <p:cNvGrpSpPr>
                <a:grpSpLocks/>
              </p:cNvGrpSpPr>
              <p:nvPr/>
            </p:nvGrpSpPr>
            <p:grpSpPr bwMode="auto">
              <a:xfrm>
                <a:off x="2757" y="2272"/>
                <a:ext cx="336" cy="67"/>
                <a:chOff x="2757" y="2272"/>
                <a:chExt cx="336" cy="67"/>
              </a:xfrm>
            </p:grpSpPr>
            <p:grpSp>
              <p:nvGrpSpPr>
                <p:cNvPr id="13423" name="Group 70"/>
                <p:cNvGrpSpPr>
                  <a:grpSpLocks/>
                </p:cNvGrpSpPr>
                <p:nvPr/>
              </p:nvGrpSpPr>
              <p:grpSpPr bwMode="auto">
                <a:xfrm>
                  <a:off x="2757" y="2272"/>
                  <a:ext cx="171" cy="59"/>
                  <a:chOff x="2757" y="2272"/>
                  <a:chExt cx="171" cy="59"/>
                </a:xfrm>
              </p:grpSpPr>
              <p:grpSp>
                <p:nvGrpSpPr>
                  <p:cNvPr id="13437" name="Group 71"/>
                  <p:cNvGrpSpPr>
                    <a:grpSpLocks/>
                  </p:cNvGrpSpPr>
                  <p:nvPr/>
                </p:nvGrpSpPr>
                <p:grpSpPr bwMode="auto">
                  <a:xfrm rot="-410566">
                    <a:off x="2757" y="229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47" name="Rectangle 72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48" name="Rectangle 73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38" name="Group 74"/>
                  <p:cNvGrpSpPr>
                    <a:grpSpLocks/>
                  </p:cNvGrpSpPr>
                  <p:nvPr/>
                </p:nvGrpSpPr>
                <p:grpSpPr bwMode="auto">
                  <a:xfrm rot="-84146">
                    <a:off x="2798" y="228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45" name="Rectangle 75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46" name="Rectangle 76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39" name="Group 77"/>
                  <p:cNvGrpSpPr>
                    <a:grpSpLocks/>
                  </p:cNvGrpSpPr>
                  <p:nvPr/>
                </p:nvGrpSpPr>
                <p:grpSpPr bwMode="auto">
                  <a:xfrm rot="184130">
                    <a:off x="2839" y="2274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43" name="Rectangle 78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44" name="Rectangle 79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40" name="Group 80"/>
                  <p:cNvGrpSpPr>
                    <a:grpSpLocks/>
                  </p:cNvGrpSpPr>
                  <p:nvPr/>
                </p:nvGrpSpPr>
                <p:grpSpPr bwMode="auto">
                  <a:xfrm rot="510550">
                    <a:off x="2882" y="2272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41" name="Rectangle 81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42" name="Rectangle 82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</p:grpSp>
            <p:grpSp>
              <p:nvGrpSpPr>
                <p:cNvPr id="13424" name="Group 83"/>
                <p:cNvGrpSpPr>
                  <a:grpSpLocks/>
                </p:cNvGrpSpPr>
                <p:nvPr/>
              </p:nvGrpSpPr>
              <p:grpSpPr bwMode="auto">
                <a:xfrm rot="1281627">
                  <a:off x="2922" y="2280"/>
                  <a:ext cx="171" cy="59"/>
                  <a:chOff x="2757" y="2272"/>
                  <a:chExt cx="171" cy="59"/>
                </a:xfrm>
              </p:grpSpPr>
              <p:grpSp>
                <p:nvGrpSpPr>
                  <p:cNvPr id="13425" name="Group 84"/>
                  <p:cNvGrpSpPr>
                    <a:grpSpLocks/>
                  </p:cNvGrpSpPr>
                  <p:nvPr/>
                </p:nvGrpSpPr>
                <p:grpSpPr bwMode="auto">
                  <a:xfrm rot="-410566">
                    <a:off x="2757" y="229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35" name="Rectangle 85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36" name="Rectangle 86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26" name="Group 87"/>
                  <p:cNvGrpSpPr>
                    <a:grpSpLocks/>
                  </p:cNvGrpSpPr>
                  <p:nvPr/>
                </p:nvGrpSpPr>
                <p:grpSpPr bwMode="auto">
                  <a:xfrm rot="-84146">
                    <a:off x="2798" y="228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33" name="Rectangle 88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34" name="Rectangle 89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27" name="Group 90"/>
                  <p:cNvGrpSpPr>
                    <a:grpSpLocks/>
                  </p:cNvGrpSpPr>
                  <p:nvPr/>
                </p:nvGrpSpPr>
                <p:grpSpPr bwMode="auto">
                  <a:xfrm rot="184130">
                    <a:off x="2839" y="2274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31" name="Rectangle 91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32" name="Rectangle 92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28" name="Group 93"/>
                  <p:cNvGrpSpPr>
                    <a:grpSpLocks/>
                  </p:cNvGrpSpPr>
                  <p:nvPr/>
                </p:nvGrpSpPr>
                <p:grpSpPr bwMode="auto">
                  <a:xfrm rot="510550">
                    <a:off x="2882" y="2272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29" name="Rectangle 94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30" name="Rectangle 95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</p:grpSp>
          </p:grpSp>
          <p:grpSp>
            <p:nvGrpSpPr>
              <p:cNvPr id="13410" name="Group 96"/>
              <p:cNvGrpSpPr>
                <a:grpSpLocks/>
              </p:cNvGrpSpPr>
              <p:nvPr/>
            </p:nvGrpSpPr>
            <p:grpSpPr bwMode="auto">
              <a:xfrm rot="1960476">
                <a:off x="2999" y="2308"/>
                <a:ext cx="171" cy="59"/>
                <a:chOff x="2757" y="2272"/>
                <a:chExt cx="171" cy="59"/>
              </a:xfrm>
            </p:grpSpPr>
            <p:grpSp>
              <p:nvGrpSpPr>
                <p:cNvPr id="13411" name="Group 97"/>
                <p:cNvGrpSpPr>
                  <a:grpSpLocks/>
                </p:cNvGrpSpPr>
                <p:nvPr/>
              </p:nvGrpSpPr>
              <p:grpSpPr bwMode="auto">
                <a:xfrm rot="-410566">
                  <a:off x="2757" y="2290"/>
                  <a:ext cx="46" cy="41"/>
                  <a:chOff x="2757" y="2283"/>
                  <a:chExt cx="46" cy="41"/>
                </a:xfrm>
              </p:grpSpPr>
              <p:sp>
                <p:nvSpPr>
                  <p:cNvPr id="13421" name="Rectangle 98"/>
                  <p:cNvSpPr>
                    <a:spLocks noChangeArrowheads="1"/>
                  </p:cNvSpPr>
                  <p:nvPr/>
                </p:nvSpPr>
                <p:spPr bwMode="gray">
                  <a:xfrm rot="-647058">
                    <a:off x="2757" y="2286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  <p:sp>
                <p:nvSpPr>
                  <p:cNvPr id="13422" name="Rectangle 99"/>
                  <p:cNvSpPr>
                    <a:spLocks noChangeArrowheads="1"/>
                  </p:cNvSpPr>
                  <p:nvPr/>
                </p:nvSpPr>
                <p:spPr bwMode="gray">
                  <a:xfrm rot="-526817">
                    <a:off x="2776" y="2283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</p:grpSp>
            <p:grpSp>
              <p:nvGrpSpPr>
                <p:cNvPr id="13412" name="Group 100"/>
                <p:cNvGrpSpPr>
                  <a:grpSpLocks/>
                </p:cNvGrpSpPr>
                <p:nvPr/>
              </p:nvGrpSpPr>
              <p:grpSpPr bwMode="auto">
                <a:xfrm rot="-84146">
                  <a:off x="2798" y="2280"/>
                  <a:ext cx="46" cy="41"/>
                  <a:chOff x="2757" y="2283"/>
                  <a:chExt cx="46" cy="41"/>
                </a:xfrm>
              </p:grpSpPr>
              <p:sp>
                <p:nvSpPr>
                  <p:cNvPr id="13419" name="Rectangle 101"/>
                  <p:cNvSpPr>
                    <a:spLocks noChangeArrowheads="1"/>
                  </p:cNvSpPr>
                  <p:nvPr/>
                </p:nvSpPr>
                <p:spPr bwMode="gray">
                  <a:xfrm rot="-647058">
                    <a:off x="2757" y="2286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  <p:sp>
                <p:nvSpPr>
                  <p:cNvPr id="13420" name="Rectangle 102"/>
                  <p:cNvSpPr>
                    <a:spLocks noChangeArrowheads="1"/>
                  </p:cNvSpPr>
                  <p:nvPr/>
                </p:nvSpPr>
                <p:spPr bwMode="gray">
                  <a:xfrm rot="-526817">
                    <a:off x="2776" y="2283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</p:grpSp>
            <p:grpSp>
              <p:nvGrpSpPr>
                <p:cNvPr id="13413" name="Group 103"/>
                <p:cNvGrpSpPr>
                  <a:grpSpLocks/>
                </p:cNvGrpSpPr>
                <p:nvPr/>
              </p:nvGrpSpPr>
              <p:grpSpPr bwMode="auto">
                <a:xfrm rot="184130">
                  <a:off x="2839" y="2274"/>
                  <a:ext cx="46" cy="41"/>
                  <a:chOff x="2757" y="2283"/>
                  <a:chExt cx="46" cy="41"/>
                </a:xfrm>
              </p:grpSpPr>
              <p:sp>
                <p:nvSpPr>
                  <p:cNvPr id="13417" name="Rectangle 104"/>
                  <p:cNvSpPr>
                    <a:spLocks noChangeArrowheads="1"/>
                  </p:cNvSpPr>
                  <p:nvPr/>
                </p:nvSpPr>
                <p:spPr bwMode="gray">
                  <a:xfrm rot="-647058">
                    <a:off x="2757" y="2286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  <p:sp>
                <p:nvSpPr>
                  <p:cNvPr id="13418" name="Rectangle 105"/>
                  <p:cNvSpPr>
                    <a:spLocks noChangeArrowheads="1"/>
                  </p:cNvSpPr>
                  <p:nvPr/>
                </p:nvSpPr>
                <p:spPr bwMode="gray">
                  <a:xfrm rot="-526817">
                    <a:off x="2776" y="2283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</p:grpSp>
            <p:grpSp>
              <p:nvGrpSpPr>
                <p:cNvPr id="13414" name="Group 106"/>
                <p:cNvGrpSpPr>
                  <a:grpSpLocks/>
                </p:cNvGrpSpPr>
                <p:nvPr/>
              </p:nvGrpSpPr>
              <p:grpSpPr bwMode="auto">
                <a:xfrm rot="510550">
                  <a:off x="2882" y="2272"/>
                  <a:ext cx="46" cy="41"/>
                  <a:chOff x="2757" y="2283"/>
                  <a:chExt cx="46" cy="41"/>
                </a:xfrm>
              </p:grpSpPr>
              <p:sp>
                <p:nvSpPr>
                  <p:cNvPr id="13415" name="Rectangle 107"/>
                  <p:cNvSpPr>
                    <a:spLocks noChangeArrowheads="1"/>
                  </p:cNvSpPr>
                  <p:nvPr/>
                </p:nvSpPr>
                <p:spPr bwMode="gray">
                  <a:xfrm rot="-647058">
                    <a:off x="2757" y="2286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  <p:sp>
                <p:nvSpPr>
                  <p:cNvPr id="13416" name="Rectangle 108"/>
                  <p:cNvSpPr>
                    <a:spLocks noChangeArrowheads="1"/>
                  </p:cNvSpPr>
                  <p:nvPr/>
                </p:nvSpPr>
                <p:spPr bwMode="gray">
                  <a:xfrm rot="-526817">
                    <a:off x="2776" y="2283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</p:grpSp>
          </p:grpSp>
        </p:grpSp>
        <p:grpSp>
          <p:nvGrpSpPr>
            <p:cNvPr id="13368" name="Group 109"/>
            <p:cNvGrpSpPr>
              <a:grpSpLocks/>
            </p:cNvGrpSpPr>
            <p:nvPr/>
          </p:nvGrpSpPr>
          <p:grpSpPr bwMode="auto">
            <a:xfrm rot="426219" flipV="1">
              <a:off x="2758" y="2177"/>
              <a:ext cx="413" cy="95"/>
              <a:chOff x="2757" y="2272"/>
              <a:chExt cx="413" cy="95"/>
            </a:xfrm>
          </p:grpSpPr>
          <p:grpSp>
            <p:nvGrpSpPr>
              <p:cNvPr id="13369" name="Group 110"/>
              <p:cNvGrpSpPr>
                <a:grpSpLocks/>
              </p:cNvGrpSpPr>
              <p:nvPr/>
            </p:nvGrpSpPr>
            <p:grpSpPr bwMode="auto">
              <a:xfrm>
                <a:off x="2757" y="2272"/>
                <a:ext cx="336" cy="67"/>
                <a:chOff x="2757" y="2272"/>
                <a:chExt cx="336" cy="67"/>
              </a:xfrm>
            </p:grpSpPr>
            <p:grpSp>
              <p:nvGrpSpPr>
                <p:cNvPr id="13383" name="Group 111"/>
                <p:cNvGrpSpPr>
                  <a:grpSpLocks/>
                </p:cNvGrpSpPr>
                <p:nvPr/>
              </p:nvGrpSpPr>
              <p:grpSpPr bwMode="auto">
                <a:xfrm>
                  <a:off x="2757" y="2272"/>
                  <a:ext cx="171" cy="59"/>
                  <a:chOff x="2757" y="2272"/>
                  <a:chExt cx="171" cy="59"/>
                </a:xfrm>
              </p:grpSpPr>
              <p:grpSp>
                <p:nvGrpSpPr>
                  <p:cNvPr id="13397" name="Group 112"/>
                  <p:cNvGrpSpPr>
                    <a:grpSpLocks/>
                  </p:cNvGrpSpPr>
                  <p:nvPr/>
                </p:nvGrpSpPr>
                <p:grpSpPr bwMode="auto">
                  <a:xfrm rot="-410566">
                    <a:off x="2757" y="229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07" name="Rectangle 113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08" name="Rectangle 114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398" name="Group 115"/>
                  <p:cNvGrpSpPr>
                    <a:grpSpLocks/>
                  </p:cNvGrpSpPr>
                  <p:nvPr/>
                </p:nvGrpSpPr>
                <p:grpSpPr bwMode="auto">
                  <a:xfrm rot="-84146">
                    <a:off x="2798" y="228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05" name="Rectangle 116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06" name="Rectangle 117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399" name="Group 118"/>
                  <p:cNvGrpSpPr>
                    <a:grpSpLocks/>
                  </p:cNvGrpSpPr>
                  <p:nvPr/>
                </p:nvGrpSpPr>
                <p:grpSpPr bwMode="auto">
                  <a:xfrm rot="184130">
                    <a:off x="2839" y="2274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03" name="Rectangle 119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04" name="Rectangle 120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400" name="Group 121"/>
                  <p:cNvGrpSpPr>
                    <a:grpSpLocks/>
                  </p:cNvGrpSpPr>
                  <p:nvPr/>
                </p:nvGrpSpPr>
                <p:grpSpPr bwMode="auto">
                  <a:xfrm rot="510550">
                    <a:off x="2882" y="2272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401" name="Rectangle 122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402" name="Rectangle 123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</p:grpSp>
            <p:grpSp>
              <p:nvGrpSpPr>
                <p:cNvPr id="13384" name="Group 124"/>
                <p:cNvGrpSpPr>
                  <a:grpSpLocks/>
                </p:cNvGrpSpPr>
                <p:nvPr/>
              </p:nvGrpSpPr>
              <p:grpSpPr bwMode="auto">
                <a:xfrm rot="1281627">
                  <a:off x="2922" y="2280"/>
                  <a:ext cx="171" cy="59"/>
                  <a:chOff x="2757" y="2272"/>
                  <a:chExt cx="171" cy="59"/>
                </a:xfrm>
              </p:grpSpPr>
              <p:grpSp>
                <p:nvGrpSpPr>
                  <p:cNvPr id="13385" name="Group 125"/>
                  <p:cNvGrpSpPr>
                    <a:grpSpLocks/>
                  </p:cNvGrpSpPr>
                  <p:nvPr/>
                </p:nvGrpSpPr>
                <p:grpSpPr bwMode="auto">
                  <a:xfrm rot="-410566">
                    <a:off x="2757" y="229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395" name="Rectangle 126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396" name="Rectangle 127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386" name="Group 128"/>
                  <p:cNvGrpSpPr>
                    <a:grpSpLocks/>
                  </p:cNvGrpSpPr>
                  <p:nvPr/>
                </p:nvGrpSpPr>
                <p:grpSpPr bwMode="auto">
                  <a:xfrm rot="-84146">
                    <a:off x="2798" y="2280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393" name="Rectangle 129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394" name="Rectangle 130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387" name="Group 131"/>
                  <p:cNvGrpSpPr>
                    <a:grpSpLocks/>
                  </p:cNvGrpSpPr>
                  <p:nvPr/>
                </p:nvGrpSpPr>
                <p:grpSpPr bwMode="auto">
                  <a:xfrm rot="184130">
                    <a:off x="2839" y="2274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391" name="Rectangle 132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392" name="Rectangle 133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  <p:grpSp>
                <p:nvGrpSpPr>
                  <p:cNvPr id="13388" name="Group 134"/>
                  <p:cNvGrpSpPr>
                    <a:grpSpLocks/>
                  </p:cNvGrpSpPr>
                  <p:nvPr/>
                </p:nvGrpSpPr>
                <p:grpSpPr bwMode="auto">
                  <a:xfrm rot="510550">
                    <a:off x="2882" y="2272"/>
                    <a:ext cx="46" cy="41"/>
                    <a:chOff x="2757" y="2283"/>
                    <a:chExt cx="46" cy="41"/>
                  </a:xfrm>
                </p:grpSpPr>
                <p:sp>
                  <p:nvSpPr>
                    <p:cNvPr id="13389" name="Rectangle 135"/>
                    <p:cNvSpPr>
                      <a:spLocks noChangeArrowheads="1"/>
                    </p:cNvSpPr>
                    <p:nvPr/>
                  </p:nvSpPr>
                  <p:spPr bwMode="gray">
                    <a:xfrm rot="-647058">
                      <a:off x="2757" y="2286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  <p:sp>
                  <p:nvSpPr>
                    <p:cNvPr id="13390" name="Rectangle 136"/>
                    <p:cNvSpPr>
                      <a:spLocks noChangeArrowheads="1"/>
                    </p:cNvSpPr>
                    <p:nvPr/>
                  </p:nvSpPr>
                  <p:spPr bwMode="gray">
                    <a:xfrm rot="-526817">
                      <a:off x="2776" y="2283"/>
                      <a:ext cx="27" cy="3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52526A"/>
                        </a:gs>
                        <a:gs pos="50000">
                          <a:srgbClr val="B1B1E5"/>
                        </a:gs>
                        <a:gs pos="100000">
                          <a:srgbClr val="52526A"/>
                        </a:gs>
                      </a:gsLst>
                      <a:lin ang="540000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vi-VN" sz="3200" b="1"/>
                    </a:p>
                  </p:txBody>
                </p:sp>
              </p:grpSp>
            </p:grpSp>
          </p:grpSp>
          <p:grpSp>
            <p:nvGrpSpPr>
              <p:cNvPr id="13370" name="Group 137"/>
              <p:cNvGrpSpPr>
                <a:grpSpLocks/>
              </p:cNvGrpSpPr>
              <p:nvPr/>
            </p:nvGrpSpPr>
            <p:grpSpPr bwMode="auto">
              <a:xfrm rot="1960476">
                <a:off x="2999" y="2308"/>
                <a:ext cx="171" cy="59"/>
                <a:chOff x="2757" y="2272"/>
                <a:chExt cx="171" cy="59"/>
              </a:xfrm>
            </p:grpSpPr>
            <p:grpSp>
              <p:nvGrpSpPr>
                <p:cNvPr id="13371" name="Group 138"/>
                <p:cNvGrpSpPr>
                  <a:grpSpLocks/>
                </p:cNvGrpSpPr>
                <p:nvPr/>
              </p:nvGrpSpPr>
              <p:grpSpPr bwMode="auto">
                <a:xfrm rot="-410566">
                  <a:off x="2757" y="2290"/>
                  <a:ext cx="46" cy="41"/>
                  <a:chOff x="2757" y="2283"/>
                  <a:chExt cx="46" cy="41"/>
                </a:xfrm>
              </p:grpSpPr>
              <p:sp>
                <p:nvSpPr>
                  <p:cNvPr id="13381" name="Rectangle 139"/>
                  <p:cNvSpPr>
                    <a:spLocks noChangeArrowheads="1"/>
                  </p:cNvSpPr>
                  <p:nvPr/>
                </p:nvSpPr>
                <p:spPr bwMode="gray">
                  <a:xfrm rot="-647058">
                    <a:off x="2757" y="2286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  <p:sp>
                <p:nvSpPr>
                  <p:cNvPr id="13382" name="Rectangle 140"/>
                  <p:cNvSpPr>
                    <a:spLocks noChangeArrowheads="1"/>
                  </p:cNvSpPr>
                  <p:nvPr/>
                </p:nvSpPr>
                <p:spPr bwMode="gray">
                  <a:xfrm rot="-526817">
                    <a:off x="2776" y="2283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</p:grpSp>
            <p:grpSp>
              <p:nvGrpSpPr>
                <p:cNvPr id="13372" name="Group 141"/>
                <p:cNvGrpSpPr>
                  <a:grpSpLocks/>
                </p:cNvGrpSpPr>
                <p:nvPr/>
              </p:nvGrpSpPr>
              <p:grpSpPr bwMode="auto">
                <a:xfrm rot="-84146">
                  <a:off x="2798" y="2280"/>
                  <a:ext cx="46" cy="41"/>
                  <a:chOff x="2757" y="2283"/>
                  <a:chExt cx="46" cy="41"/>
                </a:xfrm>
              </p:grpSpPr>
              <p:sp>
                <p:nvSpPr>
                  <p:cNvPr id="13379" name="Rectangle 142"/>
                  <p:cNvSpPr>
                    <a:spLocks noChangeArrowheads="1"/>
                  </p:cNvSpPr>
                  <p:nvPr/>
                </p:nvSpPr>
                <p:spPr bwMode="gray">
                  <a:xfrm rot="-647058">
                    <a:off x="2757" y="2286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  <p:sp>
                <p:nvSpPr>
                  <p:cNvPr id="13380" name="Rectangle 143"/>
                  <p:cNvSpPr>
                    <a:spLocks noChangeArrowheads="1"/>
                  </p:cNvSpPr>
                  <p:nvPr/>
                </p:nvSpPr>
                <p:spPr bwMode="gray">
                  <a:xfrm rot="-526817">
                    <a:off x="2776" y="2283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</p:grpSp>
            <p:grpSp>
              <p:nvGrpSpPr>
                <p:cNvPr id="13373" name="Group 144"/>
                <p:cNvGrpSpPr>
                  <a:grpSpLocks/>
                </p:cNvGrpSpPr>
                <p:nvPr/>
              </p:nvGrpSpPr>
              <p:grpSpPr bwMode="auto">
                <a:xfrm rot="184130">
                  <a:off x="2839" y="2274"/>
                  <a:ext cx="46" cy="41"/>
                  <a:chOff x="2757" y="2283"/>
                  <a:chExt cx="46" cy="41"/>
                </a:xfrm>
              </p:grpSpPr>
              <p:sp>
                <p:nvSpPr>
                  <p:cNvPr id="13377" name="Rectangle 145"/>
                  <p:cNvSpPr>
                    <a:spLocks noChangeArrowheads="1"/>
                  </p:cNvSpPr>
                  <p:nvPr/>
                </p:nvSpPr>
                <p:spPr bwMode="gray">
                  <a:xfrm rot="-647058">
                    <a:off x="2757" y="2286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  <p:sp>
                <p:nvSpPr>
                  <p:cNvPr id="13378" name="Rectangle 146"/>
                  <p:cNvSpPr>
                    <a:spLocks noChangeArrowheads="1"/>
                  </p:cNvSpPr>
                  <p:nvPr/>
                </p:nvSpPr>
                <p:spPr bwMode="gray">
                  <a:xfrm rot="-526817">
                    <a:off x="2776" y="2283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</p:grpSp>
            <p:grpSp>
              <p:nvGrpSpPr>
                <p:cNvPr id="13374" name="Group 147"/>
                <p:cNvGrpSpPr>
                  <a:grpSpLocks/>
                </p:cNvGrpSpPr>
                <p:nvPr/>
              </p:nvGrpSpPr>
              <p:grpSpPr bwMode="auto">
                <a:xfrm rot="510550">
                  <a:off x="2882" y="2272"/>
                  <a:ext cx="46" cy="41"/>
                  <a:chOff x="2757" y="2283"/>
                  <a:chExt cx="46" cy="41"/>
                </a:xfrm>
              </p:grpSpPr>
              <p:sp>
                <p:nvSpPr>
                  <p:cNvPr id="13375" name="Rectangle 148"/>
                  <p:cNvSpPr>
                    <a:spLocks noChangeArrowheads="1"/>
                  </p:cNvSpPr>
                  <p:nvPr/>
                </p:nvSpPr>
                <p:spPr bwMode="gray">
                  <a:xfrm rot="-647058">
                    <a:off x="2757" y="2286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  <p:sp>
                <p:nvSpPr>
                  <p:cNvPr id="13376" name="Rectangle 149"/>
                  <p:cNvSpPr>
                    <a:spLocks noChangeArrowheads="1"/>
                  </p:cNvSpPr>
                  <p:nvPr/>
                </p:nvSpPr>
                <p:spPr bwMode="gray">
                  <a:xfrm rot="-526817">
                    <a:off x="2776" y="2283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</p:grpSp>
          </p:grpSp>
        </p:grpSp>
      </p:grpSp>
      <p:grpSp>
        <p:nvGrpSpPr>
          <p:cNvPr id="13319" name="Group 151"/>
          <p:cNvGrpSpPr>
            <a:grpSpLocks/>
          </p:cNvGrpSpPr>
          <p:nvPr/>
        </p:nvGrpSpPr>
        <p:grpSpPr bwMode="auto">
          <a:xfrm>
            <a:off x="1082675" y="0"/>
            <a:ext cx="1741488" cy="1828800"/>
            <a:chOff x="3014" y="158"/>
            <a:chExt cx="1097" cy="1152"/>
          </a:xfrm>
        </p:grpSpPr>
        <p:grpSp>
          <p:nvGrpSpPr>
            <p:cNvPr id="13330" name="Group 152"/>
            <p:cNvGrpSpPr>
              <a:grpSpLocks/>
            </p:cNvGrpSpPr>
            <p:nvPr/>
          </p:nvGrpSpPr>
          <p:grpSpPr bwMode="auto">
            <a:xfrm rot="-426219">
              <a:off x="3253" y="659"/>
              <a:ext cx="408" cy="100"/>
              <a:chOff x="2757" y="2283"/>
              <a:chExt cx="408" cy="100"/>
            </a:xfrm>
          </p:grpSpPr>
          <p:grpSp>
            <p:nvGrpSpPr>
              <p:cNvPr id="13346" name="Group 154"/>
              <p:cNvGrpSpPr>
                <a:grpSpLocks/>
              </p:cNvGrpSpPr>
              <p:nvPr/>
            </p:nvGrpSpPr>
            <p:grpSpPr bwMode="auto">
              <a:xfrm>
                <a:off x="2757" y="2283"/>
                <a:ext cx="68" cy="48"/>
                <a:chOff x="2757" y="2283"/>
                <a:chExt cx="68" cy="48"/>
              </a:xfrm>
            </p:grpSpPr>
            <p:grpSp>
              <p:nvGrpSpPr>
                <p:cNvPr id="13350" name="Group 155"/>
                <p:cNvGrpSpPr>
                  <a:grpSpLocks/>
                </p:cNvGrpSpPr>
                <p:nvPr/>
              </p:nvGrpSpPr>
              <p:grpSpPr bwMode="auto">
                <a:xfrm rot="-410566">
                  <a:off x="2757" y="2290"/>
                  <a:ext cx="46" cy="41"/>
                  <a:chOff x="2757" y="2283"/>
                  <a:chExt cx="46" cy="41"/>
                </a:xfrm>
              </p:grpSpPr>
              <p:sp>
                <p:nvSpPr>
                  <p:cNvPr id="13352" name="Rectangle 156"/>
                  <p:cNvSpPr>
                    <a:spLocks noChangeArrowheads="1"/>
                  </p:cNvSpPr>
                  <p:nvPr/>
                </p:nvSpPr>
                <p:spPr bwMode="gray">
                  <a:xfrm rot="-647058">
                    <a:off x="2757" y="2286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  <p:sp>
                <p:nvSpPr>
                  <p:cNvPr id="13353" name="Rectangle 157"/>
                  <p:cNvSpPr>
                    <a:spLocks noChangeArrowheads="1"/>
                  </p:cNvSpPr>
                  <p:nvPr/>
                </p:nvSpPr>
                <p:spPr bwMode="gray">
                  <a:xfrm rot="-526817">
                    <a:off x="2776" y="2283"/>
                    <a:ext cx="2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6A"/>
                      </a:gs>
                      <a:gs pos="50000">
                        <a:srgbClr val="B1B1E5"/>
                      </a:gs>
                      <a:gs pos="100000">
                        <a:srgbClr val="52526A"/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vi-VN" sz="3200" b="1"/>
                  </a:p>
                </p:txBody>
              </p:sp>
            </p:grpSp>
            <p:sp>
              <p:nvSpPr>
                <p:cNvPr id="13351" name="Rectangle 159"/>
                <p:cNvSpPr>
                  <a:spLocks noChangeArrowheads="1"/>
                </p:cNvSpPr>
                <p:nvPr/>
              </p:nvSpPr>
              <p:spPr bwMode="gray">
                <a:xfrm rot="-731204">
                  <a:off x="2798" y="2283"/>
                  <a:ext cx="27" cy="38"/>
                </a:xfrm>
                <a:prstGeom prst="rect">
                  <a:avLst/>
                </a:prstGeom>
                <a:gradFill rotWithShape="1">
                  <a:gsLst>
                    <a:gs pos="0">
                      <a:srgbClr val="52526A"/>
                    </a:gs>
                    <a:gs pos="50000">
                      <a:srgbClr val="B1B1E5"/>
                    </a:gs>
                    <a:gs pos="100000">
                      <a:srgbClr val="52526A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vi-VN" sz="3200" b="1"/>
                </a:p>
              </p:txBody>
            </p:sp>
          </p:grpSp>
          <p:grpSp>
            <p:nvGrpSpPr>
              <p:cNvPr id="13347" name="Group 190"/>
              <p:cNvGrpSpPr>
                <a:grpSpLocks/>
              </p:cNvGrpSpPr>
              <p:nvPr/>
            </p:nvGrpSpPr>
            <p:grpSpPr bwMode="auto">
              <a:xfrm rot="2471026">
                <a:off x="3119" y="2342"/>
                <a:ext cx="46" cy="41"/>
                <a:chOff x="2757" y="2283"/>
                <a:chExt cx="46" cy="41"/>
              </a:xfrm>
            </p:grpSpPr>
            <p:sp>
              <p:nvSpPr>
                <p:cNvPr id="13348" name="Rectangle 191"/>
                <p:cNvSpPr>
                  <a:spLocks noChangeArrowheads="1"/>
                </p:cNvSpPr>
                <p:nvPr/>
              </p:nvSpPr>
              <p:spPr bwMode="gray">
                <a:xfrm rot="-647058">
                  <a:off x="2757" y="2286"/>
                  <a:ext cx="27" cy="38"/>
                </a:xfrm>
                <a:prstGeom prst="rect">
                  <a:avLst/>
                </a:prstGeom>
                <a:gradFill rotWithShape="1">
                  <a:gsLst>
                    <a:gs pos="0">
                      <a:srgbClr val="52526A"/>
                    </a:gs>
                    <a:gs pos="50000">
                      <a:srgbClr val="B1B1E5"/>
                    </a:gs>
                    <a:gs pos="100000">
                      <a:srgbClr val="52526A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vi-VN" sz="3200" b="1"/>
                </a:p>
              </p:txBody>
            </p:sp>
            <p:sp>
              <p:nvSpPr>
                <p:cNvPr id="13349" name="Rectangle 192"/>
                <p:cNvSpPr>
                  <a:spLocks noChangeArrowheads="1"/>
                </p:cNvSpPr>
                <p:nvPr/>
              </p:nvSpPr>
              <p:spPr bwMode="gray">
                <a:xfrm rot="-526817">
                  <a:off x="2776" y="2283"/>
                  <a:ext cx="27" cy="38"/>
                </a:xfrm>
                <a:prstGeom prst="rect">
                  <a:avLst/>
                </a:prstGeom>
                <a:gradFill rotWithShape="1">
                  <a:gsLst>
                    <a:gs pos="0">
                      <a:srgbClr val="52526A"/>
                    </a:gs>
                    <a:gs pos="50000">
                      <a:srgbClr val="B1B1E5"/>
                    </a:gs>
                    <a:gs pos="100000">
                      <a:srgbClr val="52526A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vi-VN" sz="3200" b="1"/>
                </a:p>
              </p:txBody>
            </p:sp>
          </p:grpSp>
        </p:grpSp>
        <p:sp>
          <p:nvSpPr>
            <p:cNvPr id="207" name="Oval 193"/>
            <p:cNvSpPr>
              <a:spLocks noChangeArrowheads="1"/>
            </p:cNvSpPr>
            <p:nvPr/>
          </p:nvSpPr>
          <p:spPr bwMode="auto">
            <a:xfrm>
              <a:off x="3097" y="225"/>
              <a:ext cx="202" cy="206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vi-VN" sz="3200" b="1"/>
            </a:p>
          </p:txBody>
        </p:sp>
        <p:sp>
          <p:nvSpPr>
            <p:cNvPr id="13332" name="Text Box 194"/>
            <p:cNvSpPr txBox="1">
              <a:spLocks noChangeArrowheads="1"/>
            </p:cNvSpPr>
            <p:nvPr/>
          </p:nvSpPr>
          <p:spPr bwMode="auto">
            <a:xfrm>
              <a:off x="3086" y="196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13333" name="Oval 195"/>
            <p:cNvSpPr>
              <a:spLocks noChangeArrowheads="1"/>
            </p:cNvSpPr>
            <p:nvPr/>
          </p:nvSpPr>
          <p:spPr bwMode="gray">
            <a:xfrm>
              <a:off x="3064" y="628"/>
              <a:ext cx="264" cy="27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3200" b="1"/>
            </a:p>
          </p:txBody>
        </p:sp>
        <p:pic>
          <p:nvPicPr>
            <p:cNvPr id="13334" name="Picture 196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14" y="573"/>
              <a:ext cx="33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335" name="Text Box 197"/>
            <p:cNvSpPr txBox="1">
              <a:spLocks noChangeArrowheads="1"/>
            </p:cNvSpPr>
            <p:nvPr/>
          </p:nvSpPr>
          <p:spPr bwMode="gray">
            <a:xfrm>
              <a:off x="3087" y="62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00206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3336" name="Rectangle 198"/>
            <p:cNvSpPr>
              <a:spLocks noChangeArrowheads="1"/>
            </p:cNvSpPr>
            <p:nvPr/>
          </p:nvSpPr>
          <p:spPr bwMode="gray">
            <a:xfrm rot="5400000" flipH="1">
              <a:off x="3040" y="991"/>
              <a:ext cx="254" cy="29"/>
            </a:xfrm>
            <a:prstGeom prst="rect">
              <a:avLst/>
            </a:prstGeom>
            <a:gradFill rotWithShape="1">
              <a:gsLst>
                <a:gs pos="0">
                  <a:srgbClr val="52526A"/>
                </a:gs>
                <a:gs pos="50000">
                  <a:srgbClr val="B1B1E5"/>
                </a:gs>
                <a:gs pos="100000">
                  <a:srgbClr val="52526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3200" b="1"/>
            </a:p>
          </p:txBody>
        </p:sp>
        <p:sp>
          <p:nvSpPr>
            <p:cNvPr id="214" name="Oval 200"/>
            <p:cNvSpPr>
              <a:spLocks noChangeArrowheads="1"/>
            </p:cNvSpPr>
            <p:nvPr/>
          </p:nvSpPr>
          <p:spPr bwMode="auto">
            <a:xfrm>
              <a:off x="3653" y="192"/>
              <a:ext cx="201" cy="206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vi-VN" sz="3200" b="1"/>
            </a:p>
          </p:txBody>
        </p:sp>
        <p:sp>
          <p:nvSpPr>
            <p:cNvPr id="13338" name="Text Box 201"/>
            <p:cNvSpPr txBox="1">
              <a:spLocks noChangeArrowheads="1"/>
            </p:cNvSpPr>
            <p:nvPr/>
          </p:nvSpPr>
          <p:spPr bwMode="auto">
            <a:xfrm>
              <a:off x="3637" y="15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13339" name="Rectangle 202"/>
            <p:cNvSpPr>
              <a:spLocks noChangeArrowheads="1"/>
            </p:cNvSpPr>
            <p:nvPr/>
          </p:nvSpPr>
          <p:spPr bwMode="gray">
            <a:xfrm rot="5400000">
              <a:off x="3655" y="493"/>
              <a:ext cx="248" cy="41"/>
            </a:xfrm>
            <a:prstGeom prst="rect">
              <a:avLst/>
            </a:prstGeom>
            <a:gradFill rotWithShape="1">
              <a:gsLst>
                <a:gs pos="0">
                  <a:srgbClr val="52526A"/>
                </a:gs>
                <a:gs pos="50000">
                  <a:srgbClr val="B1B1E5"/>
                </a:gs>
                <a:gs pos="100000">
                  <a:srgbClr val="52526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3200" b="1"/>
            </a:p>
          </p:txBody>
        </p:sp>
        <p:sp>
          <p:nvSpPr>
            <p:cNvPr id="13340" name="Oval 203"/>
            <p:cNvSpPr>
              <a:spLocks noChangeArrowheads="1"/>
            </p:cNvSpPr>
            <p:nvPr/>
          </p:nvSpPr>
          <p:spPr bwMode="gray">
            <a:xfrm>
              <a:off x="3625" y="619"/>
              <a:ext cx="263" cy="27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3200" b="1"/>
            </a:p>
          </p:txBody>
        </p:sp>
        <p:pic>
          <p:nvPicPr>
            <p:cNvPr id="13341" name="Picture 204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84" y="574"/>
              <a:ext cx="33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342" name="Text Box 205"/>
            <p:cNvSpPr txBox="1">
              <a:spLocks noChangeArrowheads="1"/>
            </p:cNvSpPr>
            <p:nvPr/>
          </p:nvSpPr>
          <p:spPr bwMode="gray">
            <a:xfrm>
              <a:off x="3647" y="619"/>
              <a:ext cx="23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00206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3343" name="Rectangle 206"/>
            <p:cNvSpPr>
              <a:spLocks noChangeArrowheads="1"/>
            </p:cNvSpPr>
            <p:nvPr/>
          </p:nvSpPr>
          <p:spPr bwMode="gray">
            <a:xfrm>
              <a:off x="3854" y="734"/>
              <a:ext cx="257" cy="38"/>
            </a:xfrm>
            <a:prstGeom prst="rect">
              <a:avLst/>
            </a:prstGeom>
            <a:gradFill rotWithShape="1">
              <a:gsLst>
                <a:gs pos="0">
                  <a:srgbClr val="52526A"/>
                </a:gs>
                <a:gs pos="50000">
                  <a:srgbClr val="B1B1E5"/>
                </a:gs>
                <a:gs pos="100000">
                  <a:srgbClr val="52526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eaLnBrk="0" hangingPunct="0"/>
              <a:endParaRPr lang="vi-VN" sz="3200" b="1"/>
            </a:p>
          </p:txBody>
        </p:sp>
        <p:sp>
          <p:nvSpPr>
            <p:cNvPr id="222" name="Oval 208"/>
            <p:cNvSpPr>
              <a:spLocks noChangeArrowheads="1"/>
            </p:cNvSpPr>
            <p:nvPr/>
          </p:nvSpPr>
          <p:spPr bwMode="auto">
            <a:xfrm>
              <a:off x="3064" y="1070"/>
              <a:ext cx="214" cy="24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vi-VN" sz="3200" b="1"/>
            </a:p>
          </p:txBody>
        </p:sp>
        <p:sp>
          <p:nvSpPr>
            <p:cNvPr id="13345" name="Text Box 209"/>
            <p:cNvSpPr txBox="1">
              <a:spLocks noChangeArrowheads="1"/>
            </p:cNvSpPr>
            <p:nvPr/>
          </p:nvSpPr>
          <p:spPr bwMode="auto">
            <a:xfrm>
              <a:off x="3038" y="1061"/>
              <a:ext cx="16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Arial" charset="0"/>
                  <a:cs typeface="Arial" charset="0"/>
                </a:rPr>
                <a:t>H</a:t>
              </a:r>
            </a:p>
          </p:txBody>
        </p:sp>
      </p:grpSp>
      <p:sp>
        <p:nvSpPr>
          <p:cNvPr id="13320" name="Rectangle 198"/>
          <p:cNvSpPr>
            <a:spLocks noChangeArrowheads="1"/>
          </p:cNvSpPr>
          <p:nvPr/>
        </p:nvSpPr>
        <p:spPr bwMode="gray">
          <a:xfrm flipH="1">
            <a:off x="1574800" y="944563"/>
            <a:ext cx="512763" cy="46037"/>
          </a:xfrm>
          <a:prstGeom prst="rect">
            <a:avLst/>
          </a:prstGeom>
          <a:gradFill rotWithShape="1">
            <a:gsLst>
              <a:gs pos="0">
                <a:srgbClr val="52526A"/>
              </a:gs>
              <a:gs pos="50000">
                <a:srgbClr val="B1B1E5"/>
              </a:gs>
              <a:gs pos="100000">
                <a:srgbClr val="52526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vi-VN" sz="3200" b="1"/>
          </a:p>
        </p:txBody>
      </p:sp>
      <p:sp>
        <p:nvSpPr>
          <p:cNvPr id="13321" name="Rectangle 198"/>
          <p:cNvSpPr>
            <a:spLocks noChangeArrowheads="1"/>
          </p:cNvSpPr>
          <p:nvPr/>
        </p:nvSpPr>
        <p:spPr bwMode="gray">
          <a:xfrm rot="5400000" flipH="1">
            <a:off x="1170781" y="559594"/>
            <a:ext cx="403225" cy="46038"/>
          </a:xfrm>
          <a:prstGeom prst="rect">
            <a:avLst/>
          </a:prstGeom>
          <a:gradFill rotWithShape="1">
            <a:gsLst>
              <a:gs pos="0">
                <a:srgbClr val="52526A"/>
              </a:gs>
              <a:gs pos="50000">
                <a:srgbClr val="B1B1E5"/>
              </a:gs>
              <a:gs pos="100000">
                <a:srgbClr val="52526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vi-VN" sz="3200" b="1"/>
          </a:p>
        </p:txBody>
      </p:sp>
      <p:sp>
        <p:nvSpPr>
          <p:cNvPr id="13322" name="Rectangle 198"/>
          <p:cNvSpPr>
            <a:spLocks noChangeArrowheads="1"/>
          </p:cNvSpPr>
          <p:nvPr/>
        </p:nvSpPr>
        <p:spPr bwMode="gray">
          <a:xfrm rot="5400000" flipH="1">
            <a:off x="2039144" y="1321594"/>
            <a:ext cx="403225" cy="46037"/>
          </a:xfrm>
          <a:prstGeom prst="rect">
            <a:avLst/>
          </a:prstGeom>
          <a:gradFill rotWithShape="1">
            <a:gsLst>
              <a:gs pos="0">
                <a:srgbClr val="52526A"/>
              </a:gs>
              <a:gs pos="50000">
                <a:srgbClr val="B1B1E5"/>
              </a:gs>
              <a:gs pos="100000">
                <a:srgbClr val="52526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vi-VN" sz="3200" b="1"/>
          </a:p>
        </p:txBody>
      </p:sp>
      <p:sp>
        <p:nvSpPr>
          <p:cNvPr id="308" name="Oval 208"/>
          <p:cNvSpPr>
            <a:spLocks noChangeArrowheads="1"/>
          </p:cNvSpPr>
          <p:nvPr/>
        </p:nvSpPr>
        <p:spPr bwMode="auto">
          <a:xfrm>
            <a:off x="2076450" y="1447800"/>
            <a:ext cx="339725" cy="381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vi-VN" sz="3200" b="1"/>
          </a:p>
        </p:txBody>
      </p:sp>
      <p:sp>
        <p:nvSpPr>
          <p:cNvPr id="13324" name="Text Box 209"/>
          <p:cNvSpPr txBox="1">
            <a:spLocks noChangeArrowheads="1"/>
          </p:cNvSpPr>
          <p:nvPr/>
        </p:nvSpPr>
        <p:spPr bwMode="auto">
          <a:xfrm>
            <a:off x="2035175" y="1433513"/>
            <a:ext cx="2667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311" name="Oval 200"/>
          <p:cNvSpPr>
            <a:spLocks noChangeArrowheads="1"/>
          </p:cNvSpPr>
          <p:nvPr/>
        </p:nvSpPr>
        <p:spPr bwMode="auto">
          <a:xfrm>
            <a:off x="2728913" y="815975"/>
            <a:ext cx="319087" cy="32702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vi-VN" sz="3200" b="1"/>
          </a:p>
        </p:txBody>
      </p:sp>
      <p:sp>
        <p:nvSpPr>
          <p:cNvPr id="13326" name="Text Box 201"/>
          <p:cNvSpPr txBox="1">
            <a:spLocks noChangeArrowheads="1"/>
          </p:cNvSpPr>
          <p:nvPr/>
        </p:nvSpPr>
        <p:spPr bwMode="auto">
          <a:xfrm>
            <a:off x="2681288" y="746125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313" name="Oval 200"/>
          <p:cNvSpPr>
            <a:spLocks noChangeArrowheads="1"/>
          </p:cNvSpPr>
          <p:nvPr/>
        </p:nvSpPr>
        <p:spPr bwMode="auto">
          <a:xfrm>
            <a:off x="573088" y="777875"/>
            <a:ext cx="319087" cy="32702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vi-VN" sz="3200" b="1"/>
          </a:p>
        </p:txBody>
      </p:sp>
      <p:sp>
        <p:nvSpPr>
          <p:cNvPr id="13328" name="Text Box 201"/>
          <p:cNvSpPr txBox="1">
            <a:spLocks noChangeArrowheads="1"/>
          </p:cNvSpPr>
          <p:nvPr/>
        </p:nvSpPr>
        <p:spPr bwMode="auto">
          <a:xfrm>
            <a:off x="533400" y="7620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13329" name="Rectangle 206"/>
          <p:cNvSpPr>
            <a:spLocks noChangeArrowheads="1"/>
          </p:cNvSpPr>
          <p:nvPr/>
        </p:nvSpPr>
        <p:spPr bwMode="gray">
          <a:xfrm>
            <a:off x="892175" y="917575"/>
            <a:ext cx="304800" cy="57150"/>
          </a:xfrm>
          <a:prstGeom prst="rect">
            <a:avLst/>
          </a:prstGeom>
          <a:gradFill rotWithShape="1">
            <a:gsLst>
              <a:gs pos="0">
                <a:srgbClr val="52526A"/>
              </a:gs>
              <a:gs pos="50000">
                <a:srgbClr val="B1B1E5"/>
              </a:gs>
              <a:gs pos="100000">
                <a:srgbClr val="52526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0" hangingPunct="0"/>
            <a:endParaRPr lang="vi-VN" sz="3200" b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4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2209800"/>
            <a:ext cx="28035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22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14345" name="Picture 23" descr="monte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24" descr="brksatom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Text Box 25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r>
                <a:rPr lang="en-US" sz="4400">
                  <a:solidFill>
                    <a:srgbClr val="FF0066"/>
                  </a:solidFill>
                </a:rPr>
                <a:t>               </a:t>
              </a:r>
              <a:endParaRPr lang="en-US" sz="4400" b="1">
                <a:solidFill>
                  <a:srgbClr val="FF0066"/>
                </a:solidFill>
              </a:endParaRPr>
            </a:p>
          </p:txBody>
        </p:sp>
      </p:grp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844800" y="65088"/>
            <a:ext cx="2913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AXETLEN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-4763" y="1001713"/>
            <a:ext cx="6019801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III.</a:t>
            </a:r>
            <a:r>
              <a:rPr lang="en-US" sz="3200">
                <a:solidFill>
                  <a:srgbClr val="FF0066"/>
                </a:solidFill>
              </a:rPr>
              <a:t> </a:t>
            </a:r>
            <a:r>
              <a:rPr lang="en-US" sz="3200" b="1">
                <a:solidFill>
                  <a:srgbClr val="FF0066"/>
                </a:solidFill>
              </a:rPr>
              <a:t>Tính chất hóa học: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921126" y="813254"/>
            <a:ext cx="5299074" cy="3352800"/>
          </a:xfrm>
          <a:prstGeom prst="cloudCallout">
            <a:avLst>
              <a:gd name="adj1" fmla="val -76086"/>
              <a:gd name="adj2" fmla="val 334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Metan và etilen điều tham gia phản ứng cháy vậy thì axetilen có tham gia phản ứng cháy hay không 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-4763" y="1001713"/>
            <a:ext cx="6019801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III.</a:t>
            </a:r>
            <a:r>
              <a:rPr lang="en-US" sz="3200">
                <a:solidFill>
                  <a:srgbClr val="FF0066"/>
                </a:solidFill>
              </a:rPr>
              <a:t> </a:t>
            </a:r>
            <a:r>
              <a:rPr lang="en-US" sz="3200" b="1">
                <a:solidFill>
                  <a:srgbClr val="FF0066"/>
                </a:solidFill>
              </a:rPr>
              <a:t>Tính chất hóa học: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61938" y="1533525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FF0066"/>
                </a:solidFill>
              </a:rPr>
              <a:t>1. Phản ứng cháy</a:t>
            </a:r>
            <a:endParaRPr lang="en-US" sz="3200" i="1"/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4343400" y="2514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1219200" y="2133600"/>
            <a:ext cx="7086600" cy="690563"/>
            <a:chOff x="898" y="1665"/>
            <a:chExt cx="4464" cy="435"/>
          </a:xfrm>
        </p:grpSpPr>
        <p:sp>
          <p:nvSpPr>
            <p:cNvPr id="15373" name="Text Box 10"/>
            <p:cNvSpPr txBox="1">
              <a:spLocks noChangeArrowheads="1"/>
            </p:cNvSpPr>
            <p:nvPr/>
          </p:nvSpPr>
          <p:spPr bwMode="auto">
            <a:xfrm>
              <a:off x="898" y="1773"/>
              <a:ext cx="44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2C</a:t>
              </a:r>
              <a:r>
                <a:rPr lang="en-US" sz="2800" b="1" baseline="-25000"/>
                <a:t>2</a:t>
              </a:r>
              <a:r>
                <a:rPr lang="en-US" sz="2800" b="1"/>
                <a:t>H</a:t>
              </a:r>
              <a:r>
                <a:rPr lang="en-US" sz="2800" b="1" baseline="-25000"/>
                <a:t>2       </a:t>
              </a:r>
              <a:r>
                <a:rPr lang="en-US" sz="2800" b="1"/>
                <a:t>+    5O</a:t>
              </a:r>
              <a:r>
                <a:rPr lang="en-US" sz="2800" b="1" baseline="-25000"/>
                <a:t>2                      </a:t>
              </a:r>
              <a:r>
                <a:rPr lang="en-US" sz="2800" b="1"/>
                <a:t>4CO</a:t>
              </a:r>
              <a:r>
                <a:rPr lang="en-US" sz="2800" b="1" baseline="-25000"/>
                <a:t>2</a:t>
              </a:r>
              <a:r>
                <a:rPr lang="en-US" sz="2800" b="1"/>
                <a:t> + 2H</a:t>
              </a:r>
              <a:r>
                <a:rPr lang="en-US" sz="2800" b="1" baseline="-25000"/>
                <a:t>2</a:t>
              </a:r>
              <a:r>
                <a:rPr lang="en-US" sz="2800" b="1"/>
                <a:t>O</a:t>
              </a:r>
              <a:r>
                <a:rPr lang="en-US" baseline="-25000"/>
                <a:t>                           </a:t>
              </a:r>
              <a:endParaRPr lang="en-US"/>
            </a:p>
          </p:txBody>
        </p:sp>
        <p:sp>
          <p:nvSpPr>
            <p:cNvPr id="15374" name="Line 11"/>
            <p:cNvSpPr>
              <a:spLocks noChangeShapeType="1"/>
            </p:cNvSpPr>
            <p:nvPr/>
          </p:nvSpPr>
          <p:spPr bwMode="auto">
            <a:xfrm>
              <a:off x="2664" y="1959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2790" y="1665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t</a:t>
              </a:r>
              <a:r>
                <a:rPr lang="en-US" sz="2800" baseline="30000"/>
                <a:t>o</a:t>
              </a:r>
              <a:endParaRPr lang="en-US" sz="2800"/>
            </a:p>
          </p:txBody>
        </p:sp>
      </p:grpSp>
      <p:grpSp>
        <p:nvGrpSpPr>
          <p:cNvPr id="15366" name="Group 17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15370" name="Picture 18" descr="monte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9" descr="brksato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Text Box 20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endParaRPr lang="en-US" sz="4400" b="1">
                <a:solidFill>
                  <a:srgbClr val="FF0066"/>
                </a:solidFill>
              </a:endParaRPr>
            </a:p>
          </p:txBody>
        </p:sp>
      </p:grp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2862263" y="73025"/>
            <a:ext cx="33194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AXETYLEN</a:t>
            </a: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533400" y="3286125"/>
            <a:ext cx="7256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axetilen cháy có ngọn lửa sáng và tỏa nhiều nhiệt</a:t>
            </a:r>
            <a:endParaRPr lang="en-US" sz="2800"/>
          </a:p>
        </p:txBody>
      </p:sp>
      <p:sp>
        <p:nvSpPr>
          <p:cNvPr id="3" name="Flowchart: Terminator 2"/>
          <p:cNvSpPr/>
          <p:nvPr/>
        </p:nvSpPr>
        <p:spPr>
          <a:xfrm>
            <a:off x="1143000" y="2743200"/>
            <a:ext cx="6878638" cy="12192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quan sát thí nghiệm sau đây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16393" name="Picture 12" descr="monte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13" descr="brksato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 Box 14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endParaRPr lang="en-US" sz="4400" b="1">
                <a:solidFill>
                  <a:srgbClr val="FF0066"/>
                </a:solidFill>
              </a:endParaRPr>
            </a:p>
          </p:txBody>
        </p:sp>
      </p:grp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911475" y="76200"/>
            <a:ext cx="3321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AXETYLEN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52400" y="108108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III.</a:t>
            </a: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Tính chất hóa học:</a:t>
            </a:r>
          </a:p>
        </p:txBody>
      </p:sp>
      <p:pic>
        <p:nvPicPr>
          <p:cNvPr id="12" name="Picture 5" descr="0-suy_ngh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352800"/>
            <a:ext cx="4252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Callout 12"/>
          <p:cNvSpPr/>
          <p:nvPr/>
        </p:nvSpPr>
        <p:spPr>
          <a:xfrm>
            <a:off x="4724400" y="1081087"/>
            <a:ext cx="4114800" cy="2621757"/>
          </a:xfrm>
          <a:prstGeom prst="wedgeEllipseCallout">
            <a:avLst>
              <a:gd name="adj1" fmla="val -58675"/>
              <a:gd name="adj2" fmla="val 66141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rPr>
              <a:t>Vì sao etilen lại làm mất màu dung dịch brom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-4763" y="990600"/>
            <a:ext cx="60198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III.</a:t>
            </a: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Tính chất hóa học: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61938" y="1385888"/>
            <a:ext cx="6477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i="1" smtClean="0">
                <a:solidFill>
                  <a:srgbClr val="FF0066"/>
                </a:solidFill>
              </a:rPr>
              <a:t>Phản ứng cháy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i="1" smtClean="0">
                <a:solidFill>
                  <a:srgbClr val="FF0066"/>
                </a:solidFill>
              </a:rPr>
              <a:t>2. Phản ứng cộng</a:t>
            </a:r>
            <a:endParaRPr lang="en-US" sz="2800" i="1" smtClean="0"/>
          </a:p>
        </p:txBody>
      </p: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17416" name="Picture 12" descr="monte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13" descr="brksato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Text Box 14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endParaRPr lang="en-US" sz="4400" b="1">
                <a:solidFill>
                  <a:srgbClr val="FF0066"/>
                </a:solidFill>
              </a:endParaRPr>
            </a:p>
          </p:txBody>
        </p:sp>
      </p:grp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911475" y="76200"/>
            <a:ext cx="3321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AXETYLEN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" y="2438400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a) Với brom</a:t>
            </a:r>
          </a:p>
        </p:txBody>
      </p:sp>
      <p:sp>
        <p:nvSpPr>
          <p:cNvPr id="3" name="Oval 2"/>
          <p:cNvSpPr/>
          <p:nvPr/>
        </p:nvSpPr>
        <p:spPr>
          <a:xfrm>
            <a:off x="1143000" y="3429000"/>
            <a:ext cx="6096000" cy="1219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quan sát thí nghiệm sau đây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3352800"/>
            <a:ext cx="8915400" cy="19812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2800" b="1" u="sng" smtClean="0">
                <a:solidFill>
                  <a:srgbClr val="E6291A"/>
                </a:solidFill>
                <a:latin typeface="Times New Roman" pitchFamily="18" charset="0"/>
              </a:rPr>
              <a:t>Giải thích</a:t>
            </a:r>
            <a:r>
              <a:rPr lang="en-US" sz="2800" b="1" smtClean="0">
                <a:latin typeface="Times New Roman" pitchFamily="18" charset="0"/>
              </a:rPr>
              <a:t>:</a:t>
            </a:r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Nguyên nhân là do trong phân tử C</a:t>
            </a:r>
            <a:r>
              <a:rPr lang="en-US" sz="2800" b="1" baseline="-25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sz="2800" b="1" baseline="-25000" smtClean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có liên kết kém bền nên tham gia phản ứng cộng với dung dịch brôm làm cho dung dịch brôm bị mất màu.</a:t>
            </a:r>
          </a:p>
        </p:txBody>
      </p:sp>
      <p:pic>
        <p:nvPicPr>
          <p:cNvPr id="18435" name="Picture 4" descr="Valentine 03 01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8850"/>
            <a:ext cx="93726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0-suy_ngh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30275" y="3657600"/>
            <a:ext cx="821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800" b="1"/>
              <a:t>Tại sao axetilen làm mất màu dung dịch nước brom?</a:t>
            </a:r>
            <a:endParaRPr lang="en-US" sz="2800" b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88925" y="4221163"/>
            <a:ext cx="237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0" y="4149725"/>
          <a:ext cx="20875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CS ChemDraw Drawing" r:id="rId3" imgW="2004120" imgH="361440" progId="">
                  <p:embed/>
                </p:oleObj>
              </mc:Choice>
              <mc:Fallback>
                <p:oleObj name="CS ChemDraw Drawing" r:id="rId3" imgW="2004120" imgH="361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49725"/>
                        <a:ext cx="20875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195513" y="422275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71888" y="4294188"/>
            <a:ext cx="1225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663825" y="4149725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solidFill>
                  <a:srgbClr val="FF0066"/>
                </a:solidFill>
                <a:latin typeface="Arial" charset="0"/>
                <a:cs typeface="Arial" charset="0"/>
              </a:rPr>
              <a:t>Br – Br</a:t>
            </a:r>
            <a:r>
              <a:rPr lang="vi-VN" sz="3600" b="1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4392613" y="4294188"/>
          <a:ext cx="16557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CS ChemDraw Drawing" r:id="rId5" imgW="1261440" imgH="251640" progId="">
                  <p:embed/>
                </p:oleObj>
              </mc:Choice>
              <mc:Fallback>
                <p:oleObj name="CS ChemDraw Drawing" r:id="rId5" imgW="1261440" imgH="25164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4294188"/>
                        <a:ext cx="16557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9217025" y="4652963"/>
          <a:ext cx="2592388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CS ChemDraw Drawing" r:id="rId7" imgW="1001520" imgH="678240" progId="">
                  <p:embed/>
                </p:oleObj>
              </mc:Choice>
              <mc:Fallback>
                <p:oleObj name="CS ChemDraw Drawing" r:id="rId7" imgW="1001520" imgH="6782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7025" y="4652963"/>
                        <a:ext cx="2592388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663825" y="4149725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solidFill>
                  <a:srgbClr val="FF0066"/>
                </a:solidFill>
                <a:latin typeface="Arial" charset="0"/>
                <a:cs typeface="Arial" charset="0"/>
              </a:rPr>
              <a:t>Br</a:t>
            </a:r>
            <a:endParaRPr lang="vi-VN" sz="3600" b="1">
              <a:latin typeface="Arial" charset="0"/>
              <a:cs typeface="Arial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71888" y="4149725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solidFill>
                  <a:srgbClr val="FF0066"/>
                </a:solidFill>
                <a:latin typeface="Arial" charset="0"/>
                <a:cs typeface="Arial" charset="0"/>
              </a:rPr>
              <a:t>Br</a:t>
            </a:r>
            <a:endParaRPr lang="vi-VN" sz="3600" b="1">
              <a:latin typeface="Arial" charset="0"/>
              <a:cs typeface="Arial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 rot="-5400000">
            <a:off x="754856" y="7146132"/>
            <a:ext cx="720725" cy="144462"/>
          </a:xfrm>
          <a:prstGeom prst="notchedRightArrow">
            <a:avLst>
              <a:gd name="adj1" fmla="val 50000"/>
              <a:gd name="adj2" fmla="val 124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-5400000">
            <a:off x="3204369" y="7146131"/>
            <a:ext cx="720725" cy="144463"/>
          </a:xfrm>
          <a:prstGeom prst="notchedRightArrow">
            <a:avLst>
              <a:gd name="adj1" fmla="val 50000"/>
              <a:gd name="adj2" fmla="val 12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324600" y="5835650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cs typeface="Arial" charset="0"/>
              </a:rPr>
              <a:t>không màu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484438" y="5822950"/>
            <a:ext cx="248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3300"/>
                </a:solidFill>
                <a:cs typeface="Arial" charset="0"/>
              </a:rPr>
              <a:t>màu da cam</a:t>
            </a:r>
          </a:p>
        </p:txBody>
      </p:sp>
      <p:pic>
        <p:nvPicPr>
          <p:cNvPr id="21519" name="Picture 8" descr="Screen Clippi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" y="-17463"/>
            <a:ext cx="2354263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9" descr="Screen Clippi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1413" y="-22225"/>
            <a:ext cx="320992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21338" y="14288"/>
            <a:ext cx="3522662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5249 L -0.00781 -0.331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559 -0.07954 C -0.99774 -0.02128 -0.95885 0.03861 -0.88732 0.06612 C -0.81614 0.09364 -0.69514 0.11213 -0.60937 0.08439 C -0.52378 0.05965 -0.41389 -0.05896 -0.37396 -0.07954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5249 L -0.00782 -0.342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9711 C 0.04774 0.17457 0.13489 0.25226 0.2033 0.26705 C 0.27187 0.28185 0.3217 0.2333 0.3717 0.18521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2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7908 C 0.09479 0.17734 0.1816 0.27584 0.24983 0.29457 C 0.31806 0.3133 0.36771 0.25203 0.41736 0.19099 " pathEditMode="relative" rAng="0" ptsTypes="aaA">
                                      <p:cBhvr>
                                        <p:cTn id="79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81" grpId="0"/>
      <p:bldP spid="28681" grpId="1"/>
      <p:bldP spid="28682" grpId="0"/>
      <p:bldP spid="28682" grpId="1"/>
      <p:bldP spid="28684" grpId="0" animBg="1"/>
      <p:bldP spid="28684" grpId="1" animBg="1"/>
      <p:bldP spid="28685" grpId="0" animBg="1"/>
      <p:bldP spid="28685" grpId="1" animBg="1"/>
      <p:bldP spid="28686" grpId="0"/>
      <p:bldP spid="286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0" y="4437063"/>
          <a:ext cx="27368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S ChemDraw Drawing" r:id="rId3" imgW="771120" imgH="580680" progId="">
                  <p:embed/>
                </p:oleObj>
              </mc:Choice>
              <mc:Fallback>
                <p:oleObj name="CS ChemDraw Drawing" r:id="rId3" imgW="771120" imgH="5806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37063"/>
                        <a:ext cx="273685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771775" y="4437063"/>
            <a:ext cx="50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>
                <a:solidFill>
                  <a:srgbClr val="000066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76600" y="4437063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solidFill>
                  <a:srgbClr val="FF0066"/>
                </a:solidFill>
                <a:latin typeface="Arial" charset="0"/>
                <a:cs typeface="Arial" charset="0"/>
              </a:rPr>
              <a:t>Br </a:t>
            </a:r>
            <a:r>
              <a:rPr lang="vi-VN" sz="3600" b="1">
                <a:solidFill>
                  <a:srgbClr val="FF0000"/>
                </a:solidFill>
                <a:latin typeface="Arial" charset="0"/>
                <a:cs typeface="Arial" charset="0"/>
              </a:rPr>
              <a:t>–</a:t>
            </a:r>
            <a:r>
              <a:rPr lang="vi-VN" sz="3600" b="1">
                <a:solidFill>
                  <a:srgbClr val="FF0066"/>
                </a:solidFill>
                <a:latin typeface="Arial" charset="0"/>
                <a:cs typeface="Arial" charset="0"/>
              </a:rPr>
              <a:t> Br</a:t>
            </a:r>
            <a:r>
              <a:rPr lang="vi-VN" sz="3600" b="1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5003800" y="4581525"/>
          <a:ext cx="16557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CS ChemDraw Drawing" r:id="rId5" imgW="1382760" imgH="236880" progId="">
                  <p:embed/>
                </p:oleObj>
              </mc:Choice>
              <mc:Fallback>
                <p:oleObj name="CS ChemDraw Drawing" r:id="rId5" imgW="1382760" imgH="2368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581525"/>
                        <a:ext cx="165576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9144000" y="3644900"/>
          <a:ext cx="2376488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CS ChemDraw Drawing" r:id="rId7" imgW="444600" imgH="471240" progId="">
                  <p:embed/>
                </p:oleObj>
              </mc:Choice>
              <mc:Fallback>
                <p:oleObj name="CS ChemDraw Drawing" r:id="rId7" imgW="444600" imgH="47124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3644900"/>
                        <a:ext cx="2376488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AutoShape 8"/>
          <p:cNvSpPr>
            <a:spLocks noChangeArrowheads="1"/>
          </p:cNvSpPr>
          <p:nvPr/>
        </p:nvSpPr>
        <p:spPr bwMode="auto">
          <a:xfrm rot="-5400000">
            <a:off x="1043781" y="7146132"/>
            <a:ext cx="720725" cy="144462"/>
          </a:xfrm>
          <a:prstGeom prst="notchedRightArrow">
            <a:avLst>
              <a:gd name="adj1" fmla="val 50000"/>
              <a:gd name="adj2" fmla="val 124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 rot="-5400000">
            <a:off x="3852069" y="7146131"/>
            <a:ext cx="720725" cy="144463"/>
          </a:xfrm>
          <a:prstGeom prst="notchedRightArrow">
            <a:avLst>
              <a:gd name="adj1" fmla="val 50000"/>
              <a:gd name="adj2" fmla="val 12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284663" y="4437063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solidFill>
                  <a:srgbClr val="FF0000"/>
                </a:solidFill>
                <a:latin typeface="Arial" charset="0"/>
                <a:cs typeface="Arial" charset="0"/>
              </a:rPr>
              <a:t>Br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276600" y="4437063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solidFill>
                  <a:srgbClr val="FF0000"/>
                </a:solidFill>
                <a:latin typeface="Arial" charset="0"/>
                <a:cs typeface="Arial" charset="0"/>
              </a:rPr>
              <a:t>Br</a:t>
            </a:r>
          </a:p>
        </p:txBody>
      </p:sp>
      <p:pic>
        <p:nvPicPr>
          <p:cNvPr id="22539" name="Picture 1" descr="Screen Clippi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24188" y="-14288"/>
            <a:ext cx="2052637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" descr="Screen Clippi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14288"/>
            <a:ext cx="30241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3" descr="Screen Clippi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6825" y="0"/>
            <a:ext cx="40671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nk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70175" y="385762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173 L -0.00347 -0.289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979 -0.06312 C -0.90278 0.10751 -0.83524 0.28 -0.72014 0.28948 C -0.60503 0.3015 -0.35295 0.0541 -0.27917 0.00856 " pathEditMode="relative" rAng="333981" ptsTypes="aaA">
                                      <p:cBhvr>
                                        <p:cTn id="5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5919 L -0.00781 -0.300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C 0.09253 0.02127 0.18559 0.04301 0.2533 0.01457 C 0.32083 -0.01364 0.36319 -0.09156 0.40555 -0.16879 " pathEditMode="relative" rAng="0" ptsTypes="aaA">
                                      <p:cBhvr>
                                        <p:cTn id="6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6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2312E-6 C 0.09253 0.02127 0.18559 0.043 0.25329 0.01456 C 0.32083 -0.01364 0.36319 -0.09156 0.40555 -0.16879 " pathEditMode="relative" rAng="0" ptsTypes="aaA">
                                      <p:cBhvr>
                                        <p:cTn id="6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4" grpId="0" animBg="1"/>
      <p:bldP spid="29704" grpId="1" animBg="1"/>
      <p:bldP spid="29705" grpId="0" animBg="1"/>
      <p:bldP spid="29705" grpId="1" animBg="1"/>
      <p:bldP spid="29706" grpId="0"/>
      <p:bldP spid="29706" grpId="1"/>
      <p:bldP spid="29707" grpId="0"/>
      <p:bldP spid="2970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82"/>
          <p:cNvGrpSpPr>
            <a:grpSpLocks/>
          </p:cNvGrpSpPr>
          <p:nvPr/>
        </p:nvGrpSpPr>
        <p:grpSpPr bwMode="auto">
          <a:xfrm>
            <a:off x="-33338" y="882650"/>
            <a:ext cx="8005763" cy="1978025"/>
            <a:chOff x="-21" y="556"/>
            <a:chExt cx="5043" cy="1246"/>
          </a:xfrm>
        </p:grpSpPr>
        <p:sp>
          <p:nvSpPr>
            <p:cNvPr id="21532" name="Text Box 6"/>
            <p:cNvSpPr txBox="1">
              <a:spLocks noChangeArrowheads="1"/>
            </p:cNvSpPr>
            <p:nvPr/>
          </p:nvSpPr>
          <p:spPr bwMode="auto">
            <a:xfrm>
              <a:off x="-21" y="556"/>
              <a:ext cx="37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66"/>
                  </a:solidFill>
                </a:rPr>
                <a:t>III.</a:t>
              </a:r>
              <a:r>
                <a:rPr lang="en-US" sz="2800">
                  <a:solidFill>
                    <a:srgbClr val="FF0066"/>
                  </a:solidFill>
                </a:rPr>
                <a:t> </a:t>
              </a:r>
              <a:r>
                <a:rPr lang="en-US" sz="2800" b="1">
                  <a:solidFill>
                    <a:srgbClr val="FF0066"/>
                  </a:solidFill>
                </a:rPr>
                <a:t>Tính chất hóa học:</a:t>
              </a:r>
            </a:p>
          </p:txBody>
        </p:sp>
        <p:sp>
          <p:nvSpPr>
            <p:cNvPr id="21533" name="Text Box 7"/>
            <p:cNvSpPr txBox="1">
              <a:spLocks noChangeArrowheads="1"/>
            </p:cNvSpPr>
            <p:nvPr/>
          </p:nvSpPr>
          <p:spPr bwMode="auto">
            <a:xfrm>
              <a:off x="138" y="810"/>
              <a:ext cx="40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solidFill>
                    <a:srgbClr val="FF0066"/>
                  </a:solidFill>
                </a:rPr>
                <a:t>1. Phản ứng cháy</a:t>
              </a:r>
              <a:endParaRPr lang="en-US" sz="2800" i="1"/>
            </a:p>
          </p:txBody>
        </p:sp>
        <p:sp>
          <p:nvSpPr>
            <p:cNvPr id="21534" name="Text Box 9"/>
            <p:cNvSpPr txBox="1">
              <a:spLocks noChangeArrowheads="1"/>
            </p:cNvSpPr>
            <p:nvPr/>
          </p:nvSpPr>
          <p:spPr bwMode="auto">
            <a:xfrm>
              <a:off x="126" y="1065"/>
              <a:ext cx="489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solidFill>
                    <a:srgbClr val="FF0066"/>
                  </a:solidFill>
                </a:rPr>
                <a:t>2. Phản ứng cộng</a:t>
              </a:r>
            </a:p>
            <a:p>
              <a:pPr>
                <a:spcBef>
                  <a:spcPct val="50000"/>
                </a:spcBef>
              </a:pPr>
              <a:r>
                <a:rPr lang="en-US" sz="2800" i="1">
                  <a:solidFill>
                    <a:srgbClr val="FF0066"/>
                  </a:solidFill>
                </a:rPr>
                <a:t>  a. Cộng với dung dịch brom</a:t>
              </a:r>
              <a:endParaRPr lang="en-US" sz="2800" i="1"/>
            </a:p>
          </p:txBody>
        </p:sp>
      </p:grpSp>
      <p:sp>
        <p:nvSpPr>
          <p:cNvPr id="21507" name="Text Box 23"/>
          <p:cNvSpPr txBox="1">
            <a:spLocks noChangeArrowheads="1"/>
          </p:cNvSpPr>
          <p:nvPr/>
        </p:nvSpPr>
        <p:spPr bwMode="auto">
          <a:xfrm>
            <a:off x="1089025" y="2590800"/>
            <a:ext cx="4854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4627" name="Group 51"/>
          <p:cNvGrpSpPr>
            <a:grpSpLocks/>
          </p:cNvGrpSpPr>
          <p:nvPr/>
        </p:nvGrpSpPr>
        <p:grpSpPr bwMode="auto">
          <a:xfrm>
            <a:off x="228600" y="2895600"/>
            <a:ext cx="8453438" cy="1295400"/>
            <a:chOff x="363" y="1824"/>
            <a:chExt cx="5325" cy="816"/>
          </a:xfrm>
        </p:grpSpPr>
        <p:sp>
          <p:nvSpPr>
            <p:cNvPr id="21519" name="Text Box 25"/>
            <p:cNvSpPr txBox="1">
              <a:spLocks noChangeArrowheads="1"/>
            </p:cNvSpPr>
            <p:nvPr/>
          </p:nvSpPr>
          <p:spPr bwMode="auto">
            <a:xfrm>
              <a:off x="363" y="1824"/>
              <a:ext cx="532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CH      </a:t>
              </a:r>
              <a:r>
                <a:rPr lang="en-US" sz="2800" b="1" dirty="0" err="1"/>
                <a:t>CH</a:t>
              </a:r>
              <a:r>
                <a:rPr lang="en-US" sz="2800" b="1" dirty="0"/>
                <a:t>   +  </a:t>
              </a:r>
              <a:r>
                <a:rPr lang="en-US" sz="2800" b="1" dirty="0" smtClean="0"/>
                <a:t>2Br      </a:t>
              </a:r>
              <a:r>
                <a:rPr lang="en-US" sz="2800" b="1" dirty="0"/>
                <a:t>Br            Br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CH    CHBr</a:t>
              </a:r>
              <a:r>
                <a:rPr lang="en-US" sz="2800" b="1" baseline="-25000" dirty="0"/>
                <a:t>2</a:t>
              </a:r>
              <a:endParaRPr lang="en-US" sz="2800" b="1" dirty="0"/>
            </a:p>
          </p:txBody>
        </p:sp>
        <p:grpSp>
          <p:nvGrpSpPr>
            <p:cNvPr id="21520" name="Group 31"/>
            <p:cNvGrpSpPr>
              <a:grpSpLocks/>
            </p:cNvGrpSpPr>
            <p:nvPr/>
          </p:nvGrpSpPr>
          <p:grpSpPr bwMode="auto">
            <a:xfrm>
              <a:off x="789" y="1920"/>
              <a:ext cx="195" cy="117"/>
              <a:chOff x="1341" y="1941"/>
              <a:chExt cx="195" cy="117"/>
            </a:xfrm>
          </p:grpSpPr>
          <p:sp>
            <p:nvSpPr>
              <p:cNvPr id="21529" name="Line 26"/>
              <p:cNvSpPr>
                <a:spLocks noChangeShapeType="1"/>
              </p:cNvSpPr>
              <p:nvPr/>
            </p:nvSpPr>
            <p:spPr bwMode="auto">
              <a:xfrm>
                <a:off x="1344" y="194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Line 29"/>
              <p:cNvSpPr>
                <a:spLocks noChangeShapeType="1"/>
              </p:cNvSpPr>
              <p:nvPr/>
            </p:nvSpPr>
            <p:spPr bwMode="auto">
              <a:xfrm>
                <a:off x="1341" y="200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30"/>
              <p:cNvSpPr>
                <a:spLocks noChangeShapeType="1"/>
              </p:cNvSpPr>
              <p:nvPr/>
            </p:nvSpPr>
            <p:spPr bwMode="auto">
              <a:xfrm>
                <a:off x="1344" y="205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1" name="Line 32"/>
            <p:cNvSpPr>
              <a:spLocks noChangeShapeType="1"/>
            </p:cNvSpPr>
            <p:nvPr/>
          </p:nvSpPr>
          <p:spPr bwMode="auto">
            <a:xfrm>
              <a:off x="2133" y="1995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33"/>
            <p:cNvSpPr>
              <a:spLocks noChangeShapeType="1"/>
            </p:cNvSpPr>
            <p:nvPr/>
          </p:nvSpPr>
          <p:spPr bwMode="auto">
            <a:xfrm>
              <a:off x="2763" y="201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35"/>
            <p:cNvSpPr>
              <a:spLocks noChangeShapeType="1"/>
            </p:cNvSpPr>
            <p:nvPr/>
          </p:nvSpPr>
          <p:spPr bwMode="auto">
            <a:xfrm>
              <a:off x="4011" y="20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Text Box 42"/>
            <p:cNvSpPr txBox="1">
              <a:spLocks noChangeArrowheads="1"/>
            </p:cNvSpPr>
            <p:nvPr/>
          </p:nvSpPr>
          <p:spPr bwMode="auto">
            <a:xfrm>
              <a:off x="444" y="2342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1525" name="Text Box 43"/>
            <p:cNvSpPr txBox="1">
              <a:spLocks noChangeArrowheads="1"/>
            </p:cNvSpPr>
            <p:nvPr/>
          </p:nvSpPr>
          <p:spPr bwMode="auto">
            <a:xfrm>
              <a:off x="1830" y="2352"/>
              <a:ext cx="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FF9900"/>
                </a:solidFill>
              </a:endParaRPr>
            </a:p>
          </p:txBody>
        </p:sp>
        <p:sp>
          <p:nvSpPr>
            <p:cNvPr id="21526" name="Text Box 45"/>
            <p:cNvSpPr txBox="1">
              <a:spLocks noChangeArrowheads="1"/>
            </p:cNvSpPr>
            <p:nvPr/>
          </p:nvSpPr>
          <p:spPr bwMode="auto">
            <a:xfrm>
              <a:off x="744" y="210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21527" name="Text Box 46"/>
            <p:cNvSpPr txBox="1">
              <a:spLocks noChangeArrowheads="1"/>
            </p:cNvSpPr>
            <p:nvPr/>
          </p:nvSpPr>
          <p:spPr bwMode="auto">
            <a:xfrm>
              <a:off x="1992" y="2112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21528" name="Text Box 47"/>
            <p:cNvSpPr txBox="1">
              <a:spLocks noChangeArrowheads="1"/>
            </p:cNvSpPr>
            <p:nvPr/>
          </p:nvSpPr>
          <p:spPr bwMode="auto">
            <a:xfrm>
              <a:off x="4296" y="211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/>
            </a:p>
          </p:txBody>
        </p:sp>
      </p:grpSp>
      <p:grpSp>
        <p:nvGrpSpPr>
          <p:cNvPr id="24655" name="Group 79"/>
          <p:cNvGrpSpPr>
            <a:grpSpLocks/>
          </p:cNvGrpSpPr>
          <p:nvPr/>
        </p:nvGrpSpPr>
        <p:grpSpPr bwMode="auto">
          <a:xfrm>
            <a:off x="304800" y="3962400"/>
            <a:ext cx="7848600" cy="519113"/>
            <a:chOff x="342" y="2442"/>
            <a:chExt cx="4944" cy="327"/>
          </a:xfrm>
        </p:grpSpPr>
        <p:sp>
          <p:nvSpPr>
            <p:cNvPr id="21517" name="Text Box 48"/>
            <p:cNvSpPr txBox="1">
              <a:spLocks noChangeArrowheads="1"/>
            </p:cNvSpPr>
            <p:nvPr/>
          </p:nvSpPr>
          <p:spPr bwMode="auto">
            <a:xfrm>
              <a:off x="342" y="2442"/>
              <a:ext cx="49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Thu </a:t>
              </a:r>
              <a:r>
                <a:rPr lang="en-US" sz="2800" dirty="0" err="1"/>
                <a:t>gọn</a:t>
              </a:r>
              <a:r>
                <a:rPr lang="en-US" sz="2800"/>
                <a:t>:       </a:t>
              </a:r>
              <a:r>
                <a:rPr lang="en-US" sz="2800" b="1"/>
                <a:t>C</a:t>
              </a:r>
              <a:r>
                <a:rPr lang="en-US" sz="2800" b="1" baseline="-25000"/>
                <a:t>2</a:t>
              </a:r>
              <a:r>
                <a:rPr lang="en-US" sz="2800" b="1"/>
                <a:t>H</a:t>
              </a:r>
              <a:r>
                <a:rPr lang="en-US" sz="2800" b="1" baseline="-25000"/>
                <a:t>2</a:t>
              </a:r>
              <a:r>
                <a:rPr lang="en-US" sz="2800" b="1"/>
                <a:t> + </a:t>
              </a:r>
              <a:r>
                <a:rPr lang="en-US" sz="2800" b="1" smtClean="0"/>
                <a:t>2Br</a:t>
              </a:r>
              <a:r>
                <a:rPr lang="en-US" sz="2800" b="1" baseline="-25000" smtClean="0"/>
                <a:t>2                  </a:t>
              </a:r>
              <a:r>
                <a:rPr lang="en-US" sz="2800" b="1"/>
                <a:t>C</a:t>
              </a:r>
              <a:r>
                <a:rPr lang="en-US" sz="2800" b="1" baseline="-25000"/>
                <a:t>2</a:t>
              </a:r>
              <a:r>
                <a:rPr lang="en-US" sz="2800" b="1"/>
                <a:t>H</a:t>
              </a:r>
              <a:r>
                <a:rPr lang="en-US" sz="2800" b="1" baseline="-25000"/>
                <a:t>2</a:t>
              </a:r>
              <a:r>
                <a:rPr lang="en-US" sz="2800" b="1"/>
                <a:t>Br</a:t>
              </a:r>
              <a:r>
                <a:rPr lang="en-US" sz="2800" b="1" baseline="-25000"/>
                <a:t>4</a:t>
              </a:r>
              <a:r>
                <a:rPr lang="en-US" sz="2800" baseline="-25000"/>
                <a:t>                     </a:t>
              </a:r>
              <a:r>
                <a:rPr lang="en-US" sz="2800"/>
                <a:t> </a:t>
              </a:r>
            </a:p>
          </p:txBody>
        </p:sp>
        <p:sp>
          <p:nvSpPr>
            <p:cNvPr id="21518" name="Line 49"/>
            <p:cNvSpPr>
              <a:spLocks noChangeShapeType="1"/>
            </p:cNvSpPr>
            <p:nvPr/>
          </p:nvSpPr>
          <p:spPr bwMode="auto">
            <a:xfrm>
              <a:off x="2775" y="26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1033463" y="4810125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Axetilen làm mất màu dung dịch brom</a:t>
            </a:r>
          </a:p>
        </p:txBody>
      </p:sp>
      <p:grpSp>
        <p:nvGrpSpPr>
          <p:cNvPr id="21511" name="Group 90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21514" name="Picture 91" descr="monte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92" descr="brksato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Text Box 93"/>
            <p:cNvSpPr txBox="1">
              <a:spLocks noChangeArrowheads="1"/>
            </p:cNvSpPr>
            <p:nvPr/>
          </p:nvSpPr>
          <p:spPr bwMode="auto">
            <a:xfrm>
              <a:off x="186" y="71"/>
              <a:ext cx="543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r>
                <a:rPr lang="en-US" sz="4400">
                  <a:solidFill>
                    <a:srgbClr val="FF0066"/>
                  </a:solidFill>
                </a:rPr>
                <a:t>         </a:t>
              </a:r>
              <a:r>
                <a:rPr lang="en-US" sz="4400" b="1">
                  <a:solidFill>
                    <a:srgbClr val="FF0066"/>
                  </a:solidFill>
                </a:rPr>
                <a:t>AXETYLEN</a:t>
              </a:r>
            </a:p>
          </p:txBody>
        </p:sp>
      </p:grpSp>
      <p:sp>
        <p:nvSpPr>
          <p:cNvPr id="21512" name="Text Box 52"/>
          <p:cNvSpPr txBox="1">
            <a:spLocks noChangeArrowheads="1"/>
          </p:cNvSpPr>
          <p:nvPr/>
        </p:nvSpPr>
        <p:spPr bwMode="auto">
          <a:xfrm>
            <a:off x="2590800" y="3409950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E60000"/>
                </a:solidFill>
              </a:rPr>
              <a:t>Da cam</a:t>
            </a:r>
          </a:p>
        </p:txBody>
      </p:sp>
      <p:sp>
        <p:nvSpPr>
          <p:cNvPr id="21513" name="Text Box 53"/>
          <p:cNvSpPr txBox="1">
            <a:spLocks noChangeArrowheads="1"/>
          </p:cNvSpPr>
          <p:nvPr/>
        </p:nvSpPr>
        <p:spPr bwMode="auto">
          <a:xfrm>
            <a:off x="5165725" y="3375025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Không màu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62000" y="4800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+ 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               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4</a:t>
            </a:r>
            <a:endParaRPr lang="en-US" sz="2400" b="1">
              <a:cs typeface="Times New Roman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81000" y="4338638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E60000"/>
                </a:solidFill>
                <a:cs typeface="Times New Roman" pitchFamily="18" charset="0"/>
              </a:rPr>
              <a:t>b. Với Hidro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762000" y="5334000"/>
            <a:ext cx="378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+ 2H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             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6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81000" y="5791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E60000"/>
                </a:solidFill>
                <a:cs typeface="Times New Roman" pitchFamily="18" charset="0"/>
              </a:rPr>
              <a:t>c. Với HCl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685800" y="6172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+  HCl                 CH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= CHCl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-33338" y="882650"/>
            <a:ext cx="60198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III.</a:t>
            </a: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Tính chất hóa học:</a:t>
            </a:r>
          </a:p>
        </p:txBody>
      </p:sp>
      <p:grpSp>
        <p:nvGrpSpPr>
          <p:cNvPr id="22536" name="Group 90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22564" name="Picture 91" descr="monte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92" descr="brksatom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6" name="Text Box 93"/>
            <p:cNvSpPr txBox="1">
              <a:spLocks noChangeArrowheads="1"/>
            </p:cNvSpPr>
            <p:nvPr/>
          </p:nvSpPr>
          <p:spPr bwMode="auto">
            <a:xfrm>
              <a:off x="186" y="71"/>
              <a:ext cx="543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r>
                <a:rPr lang="en-US" sz="4400">
                  <a:solidFill>
                    <a:srgbClr val="FF0066"/>
                  </a:solidFill>
                </a:rPr>
                <a:t>         </a:t>
              </a:r>
              <a:r>
                <a:rPr lang="en-US" sz="4400" b="1">
                  <a:solidFill>
                    <a:srgbClr val="FF0066"/>
                  </a:solidFill>
                </a:rPr>
                <a:t>AXETYLEN</a:t>
              </a:r>
            </a:p>
          </p:txBody>
        </p:sp>
      </p:grpSp>
      <p:graphicFrame>
        <p:nvGraphicFramePr>
          <p:cNvPr id="76845" name="Object 45"/>
          <p:cNvGraphicFramePr>
            <a:graphicFrameLocks noChangeAspect="1"/>
          </p:cNvGraphicFramePr>
          <p:nvPr/>
        </p:nvGraphicFramePr>
        <p:xfrm>
          <a:off x="2286000" y="4786313"/>
          <a:ext cx="10858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5" imgW="558558" imgH="266584" progId="">
                  <p:embed/>
                </p:oleObj>
              </mc:Choice>
              <mc:Fallback>
                <p:oleObj name="Equation" r:id="rId5" imgW="558558" imgH="266584" progId="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86313"/>
                        <a:ext cx="10858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46" name="Object 46"/>
          <p:cNvGraphicFramePr>
            <a:graphicFrameLocks noChangeAspect="1"/>
          </p:cNvGraphicFramePr>
          <p:nvPr/>
        </p:nvGraphicFramePr>
        <p:xfrm>
          <a:off x="2368550" y="5319713"/>
          <a:ext cx="10604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7" imgW="545626" imgH="266469" progId="">
                  <p:embed/>
                </p:oleObj>
              </mc:Choice>
              <mc:Fallback>
                <p:oleObj name="Equation" r:id="rId7" imgW="545626" imgH="266469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5319713"/>
                        <a:ext cx="10604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47" name="Object 47"/>
          <p:cNvGraphicFramePr>
            <a:graphicFrameLocks noChangeAspect="1"/>
          </p:cNvGraphicFramePr>
          <p:nvPr/>
        </p:nvGraphicFramePr>
        <p:xfrm>
          <a:off x="2514600" y="6096000"/>
          <a:ext cx="1066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9" imgW="431613" imgH="279279" progId="">
                  <p:embed/>
                </p:oleObj>
              </mc:Choice>
              <mc:Fallback>
                <p:oleObj name="Equation" r:id="rId9" imgW="431613" imgH="279279" progId="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096000"/>
                        <a:ext cx="10668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0" name="Group 82"/>
          <p:cNvGrpSpPr>
            <a:grpSpLocks/>
          </p:cNvGrpSpPr>
          <p:nvPr/>
        </p:nvGrpSpPr>
        <p:grpSpPr bwMode="auto">
          <a:xfrm>
            <a:off x="-33338" y="882650"/>
            <a:ext cx="8005763" cy="1658938"/>
            <a:chOff x="-21" y="556"/>
            <a:chExt cx="5043" cy="1045"/>
          </a:xfrm>
        </p:grpSpPr>
        <p:sp>
          <p:nvSpPr>
            <p:cNvPr id="22562" name="Text Box 6"/>
            <p:cNvSpPr txBox="1">
              <a:spLocks noChangeArrowheads="1"/>
            </p:cNvSpPr>
            <p:nvPr/>
          </p:nvSpPr>
          <p:spPr bwMode="auto">
            <a:xfrm>
              <a:off x="-21" y="556"/>
              <a:ext cx="37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66"/>
                  </a:solidFill>
                </a:rPr>
                <a:t>III.</a:t>
              </a:r>
              <a:r>
                <a:rPr lang="en-US" sz="2800">
                  <a:solidFill>
                    <a:srgbClr val="FF0066"/>
                  </a:solidFill>
                </a:rPr>
                <a:t> </a:t>
              </a:r>
              <a:r>
                <a:rPr lang="en-US" sz="2800" b="1">
                  <a:solidFill>
                    <a:srgbClr val="FF0066"/>
                  </a:solidFill>
                </a:rPr>
                <a:t>Tính chất hóa học:</a:t>
              </a:r>
            </a:p>
          </p:txBody>
        </p:sp>
        <p:sp>
          <p:nvSpPr>
            <p:cNvPr id="22563" name="Text Box 9"/>
            <p:cNvSpPr txBox="1">
              <a:spLocks noChangeArrowheads="1"/>
            </p:cNvSpPr>
            <p:nvPr/>
          </p:nvSpPr>
          <p:spPr bwMode="auto">
            <a:xfrm>
              <a:off x="126" y="864"/>
              <a:ext cx="489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solidFill>
                    <a:srgbClr val="FF0066"/>
                  </a:solidFill>
                </a:rPr>
                <a:t>2. Phản ứng cộng</a:t>
              </a:r>
            </a:p>
            <a:p>
              <a:pPr>
                <a:spcBef>
                  <a:spcPct val="50000"/>
                </a:spcBef>
              </a:pPr>
              <a:r>
                <a:rPr lang="en-US" sz="2800" i="1">
                  <a:solidFill>
                    <a:srgbClr val="FF0066"/>
                  </a:solidFill>
                </a:rPr>
                <a:t>  </a:t>
              </a:r>
              <a:r>
                <a:rPr lang="en-US" sz="2400" b="1">
                  <a:solidFill>
                    <a:srgbClr val="FF0066"/>
                  </a:solidFill>
                </a:rPr>
                <a:t>a. Cộng với dung dịch brom</a:t>
              </a:r>
              <a:endParaRPr lang="en-US" sz="2400" b="1"/>
            </a:p>
          </p:txBody>
        </p:sp>
      </p:grpSp>
      <p:grpSp>
        <p:nvGrpSpPr>
          <p:cNvPr id="23" name="Group 51"/>
          <p:cNvGrpSpPr>
            <a:grpSpLocks/>
          </p:cNvGrpSpPr>
          <p:nvPr/>
        </p:nvGrpSpPr>
        <p:grpSpPr bwMode="auto">
          <a:xfrm>
            <a:off x="385763" y="2438400"/>
            <a:ext cx="8453437" cy="1295400"/>
            <a:chOff x="363" y="1824"/>
            <a:chExt cx="5325" cy="816"/>
          </a:xfrm>
        </p:grpSpPr>
        <p:sp>
          <p:nvSpPr>
            <p:cNvPr id="22549" name="Text Box 25"/>
            <p:cNvSpPr txBox="1">
              <a:spLocks noChangeArrowheads="1"/>
            </p:cNvSpPr>
            <p:nvPr/>
          </p:nvSpPr>
          <p:spPr bwMode="auto">
            <a:xfrm>
              <a:off x="363" y="1824"/>
              <a:ext cx="532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CH      CH   +  Br      Br            Br</a:t>
              </a:r>
              <a:r>
                <a:rPr lang="en-US" sz="2800" b="1" baseline="-25000"/>
                <a:t>2</a:t>
              </a:r>
              <a:r>
                <a:rPr lang="en-US" sz="2800" b="1"/>
                <a:t>CH    CHBr</a:t>
              </a:r>
              <a:r>
                <a:rPr lang="en-US" sz="2800" b="1" baseline="-25000"/>
                <a:t>2</a:t>
              </a:r>
              <a:endParaRPr lang="en-US" sz="2800" b="1"/>
            </a:p>
          </p:txBody>
        </p:sp>
        <p:grpSp>
          <p:nvGrpSpPr>
            <p:cNvPr id="22550" name="Group 31"/>
            <p:cNvGrpSpPr>
              <a:grpSpLocks/>
            </p:cNvGrpSpPr>
            <p:nvPr/>
          </p:nvGrpSpPr>
          <p:grpSpPr bwMode="auto">
            <a:xfrm>
              <a:off x="789" y="1920"/>
              <a:ext cx="195" cy="117"/>
              <a:chOff x="1341" y="1941"/>
              <a:chExt cx="195" cy="117"/>
            </a:xfrm>
          </p:grpSpPr>
          <p:sp>
            <p:nvSpPr>
              <p:cNvPr id="22559" name="Line 26"/>
              <p:cNvSpPr>
                <a:spLocks noChangeShapeType="1"/>
              </p:cNvSpPr>
              <p:nvPr/>
            </p:nvSpPr>
            <p:spPr bwMode="auto">
              <a:xfrm>
                <a:off x="1344" y="194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29"/>
              <p:cNvSpPr>
                <a:spLocks noChangeShapeType="1"/>
              </p:cNvSpPr>
              <p:nvPr/>
            </p:nvSpPr>
            <p:spPr bwMode="auto">
              <a:xfrm>
                <a:off x="1341" y="200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30"/>
              <p:cNvSpPr>
                <a:spLocks noChangeShapeType="1"/>
              </p:cNvSpPr>
              <p:nvPr/>
            </p:nvSpPr>
            <p:spPr bwMode="auto">
              <a:xfrm>
                <a:off x="1344" y="205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1" name="Line 32"/>
            <p:cNvSpPr>
              <a:spLocks noChangeShapeType="1"/>
            </p:cNvSpPr>
            <p:nvPr/>
          </p:nvSpPr>
          <p:spPr bwMode="auto">
            <a:xfrm>
              <a:off x="2133" y="1995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33"/>
            <p:cNvSpPr>
              <a:spLocks noChangeShapeType="1"/>
            </p:cNvSpPr>
            <p:nvPr/>
          </p:nvSpPr>
          <p:spPr bwMode="auto">
            <a:xfrm>
              <a:off x="2763" y="201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35"/>
            <p:cNvSpPr>
              <a:spLocks noChangeShapeType="1"/>
            </p:cNvSpPr>
            <p:nvPr/>
          </p:nvSpPr>
          <p:spPr bwMode="auto">
            <a:xfrm>
              <a:off x="4011" y="20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Text Box 42"/>
            <p:cNvSpPr txBox="1">
              <a:spLocks noChangeArrowheads="1"/>
            </p:cNvSpPr>
            <p:nvPr/>
          </p:nvSpPr>
          <p:spPr bwMode="auto">
            <a:xfrm>
              <a:off x="444" y="2342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2555" name="Text Box 43"/>
            <p:cNvSpPr txBox="1">
              <a:spLocks noChangeArrowheads="1"/>
            </p:cNvSpPr>
            <p:nvPr/>
          </p:nvSpPr>
          <p:spPr bwMode="auto">
            <a:xfrm>
              <a:off x="1830" y="2352"/>
              <a:ext cx="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FF9900"/>
                </a:solidFill>
              </a:endParaRPr>
            </a:p>
          </p:txBody>
        </p:sp>
        <p:sp>
          <p:nvSpPr>
            <p:cNvPr id="22556" name="Text Box 45"/>
            <p:cNvSpPr txBox="1">
              <a:spLocks noChangeArrowheads="1"/>
            </p:cNvSpPr>
            <p:nvPr/>
          </p:nvSpPr>
          <p:spPr bwMode="auto">
            <a:xfrm>
              <a:off x="744" y="210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22557" name="Text Box 46"/>
            <p:cNvSpPr txBox="1">
              <a:spLocks noChangeArrowheads="1"/>
            </p:cNvSpPr>
            <p:nvPr/>
          </p:nvSpPr>
          <p:spPr bwMode="auto">
            <a:xfrm>
              <a:off x="1992" y="2112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22558" name="Text Box 47"/>
            <p:cNvSpPr txBox="1">
              <a:spLocks noChangeArrowheads="1"/>
            </p:cNvSpPr>
            <p:nvPr/>
          </p:nvSpPr>
          <p:spPr bwMode="auto">
            <a:xfrm>
              <a:off x="4296" y="211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/>
            </a:p>
          </p:txBody>
        </p:sp>
      </p:grpSp>
      <p:grpSp>
        <p:nvGrpSpPr>
          <p:cNvPr id="37" name="Group 79"/>
          <p:cNvGrpSpPr>
            <a:grpSpLocks/>
          </p:cNvGrpSpPr>
          <p:nvPr/>
        </p:nvGrpSpPr>
        <p:grpSpPr bwMode="auto">
          <a:xfrm>
            <a:off x="457200" y="3200400"/>
            <a:ext cx="7848600" cy="519113"/>
            <a:chOff x="438" y="1962"/>
            <a:chExt cx="4944" cy="327"/>
          </a:xfrm>
        </p:grpSpPr>
        <p:sp>
          <p:nvSpPr>
            <p:cNvPr id="22547" name="Text Box 48"/>
            <p:cNvSpPr txBox="1">
              <a:spLocks noChangeArrowheads="1"/>
            </p:cNvSpPr>
            <p:nvPr/>
          </p:nvSpPr>
          <p:spPr bwMode="auto">
            <a:xfrm>
              <a:off x="438" y="1962"/>
              <a:ext cx="49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Thu gọn:       </a:t>
              </a:r>
              <a:r>
                <a:rPr lang="en-US" sz="2800" b="1"/>
                <a:t>C</a:t>
              </a:r>
              <a:r>
                <a:rPr lang="en-US" sz="2800" b="1" baseline="-25000"/>
                <a:t>2</a:t>
              </a:r>
              <a:r>
                <a:rPr lang="en-US" sz="2800" b="1"/>
                <a:t>H</a:t>
              </a:r>
              <a:r>
                <a:rPr lang="en-US" sz="2800" b="1" baseline="-25000"/>
                <a:t>2</a:t>
              </a:r>
              <a:r>
                <a:rPr lang="en-US" sz="2800" b="1"/>
                <a:t> + Br</a:t>
              </a:r>
              <a:r>
                <a:rPr lang="en-US" sz="2800" b="1" baseline="-25000"/>
                <a:t>2                  </a:t>
              </a:r>
              <a:r>
                <a:rPr lang="en-US" sz="2800" b="1"/>
                <a:t>C</a:t>
              </a:r>
              <a:r>
                <a:rPr lang="en-US" sz="2800" b="1" baseline="-25000"/>
                <a:t>2</a:t>
              </a:r>
              <a:r>
                <a:rPr lang="en-US" sz="2800" b="1"/>
                <a:t>H</a:t>
              </a:r>
              <a:r>
                <a:rPr lang="en-US" sz="2800" b="1" baseline="-25000"/>
                <a:t>2</a:t>
              </a:r>
              <a:r>
                <a:rPr lang="en-US" sz="2800" b="1"/>
                <a:t>Br</a:t>
              </a:r>
              <a:r>
                <a:rPr lang="en-US" sz="2800" b="1" baseline="-25000"/>
                <a:t>4</a:t>
              </a:r>
              <a:r>
                <a:rPr lang="en-US" sz="2800" baseline="-25000"/>
                <a:t>                     </a:t>
              </a:r>
              <a:r>
                <a:rPr lang="en-US" sz="2800"/>
                <a:t> </a:t>
              </a:r>
            </a:p>
          </p:txBody>
        </p:sp>
        <p:sp>
          <p:nvSpPr>
            <p:cNvPr id="22548" name="Line 49"/>
            <p:cNvSpPr>
              <a:spLocks noChangeShapeType="1"/>
            </p:cNvSpPr>
            <p:nvPr/>
          </p:nvSpPr>
          <p:spPr bwMode="auto">
            <a:xfrm>
              <a:off x="2886" y="215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1033463" y="3819525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Axetilen làm mất màu dung dịch brom</a:t>
            </a:r>
          </a:p>
        </p:txBody>
      </p:sp>
      <p:sp>
        <p:nvSpPr>
          <p:cNvPr id="22544" name="Text Box 52"/>
          <p:cNvSpPr txBox="1">
            <a:spLocks noChangeArrowheads="1"/>
          </p:cNvSpPr>
          <p:nvPr/>
        </p:nvSpPr>
        <p:spPr bwMode="auto">
          <a:xfrm>
            <a:off x="2895600" y="2819400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E60000"/>
                </a:solidFill>
              </a:rPr>
              <a:t>Da cam</a:t>
            </a:r>
          </a:p>
        </p:txBody>
      </p:sp>
      <p:sp>
        <p:nvSpPr>
          <p:cNvPr id="22545" name="Text Box 53"/>
          <p:cNvSpPr txBox="1">
            <a:spLocks noChangeArrowheads="1"/>
          </p:cNvSpPr>
          <p:nvPr/>
        </p:nvSpPr>
        <p:spPr bwMode="auto">
          <a:xfrm>
            <a:off x="5216525" y="289560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E60000"/>
                </a:solidFill>
              </a:rPr>
              <a:t>Không màu</a:t>
            </a:r>
          </a:p>
        </p:txBody>
      </p:sp>
      <p:pic>
        <p:nvPicPr>
          <p:cNvPr id="22546" name="Picture 108" descr="viet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0838" y="3819525"/>
            <a:ext cx="244316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401" grpId="0"/>
      <p:bldP spid="16402" grpId="0"/>
      <p:bldP spid="16407" grpId="0"/>
      <p:bldP spid="16417" grpId="0"/>
      <p:bldP spid="40" grpId="0"/>
      <p:bldP spid="22544" grpId="0"/>
      <p:bldP spid="225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 rot="-171368">
            <a:off x="1219200" y="2514600"/>
            <a:ext cx="5943600" cy="1725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603AB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ndong"/>
              </a:rPr>
              <a:t>AXETILEN</a:t>
            </a:r>
          </a:p>
        </p:txBody>
      </p:sp>
      <p:sp>
        <p:nvSpPr>
          <p:cNvPr id="61447" name="WordArt 7"/>
          <p:cNvSpPr>
            <a:spLocks noChangeArrowheads="1" noChangeShapeType="1" noTextEdit="1"/>
          </p:cNvSpPr>
          <p:nvPr/>
        </p:nvSpPr>
        <p:spPr bwMode="auto">
          <a:xfrm>
            <a:off x="762000" y="1143000"/>
            <a:ext cx="24384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16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99FF"/>
              </a:extrusionClr>
            </a:sp3d>
          </a:bodyPr>
          <a:lstStyle/>
          <a:p>
            <a:pPr algn="ctr"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chemeClr val="bg1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                 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05000" y="4643438"/>
            <a:ext cx="52578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Họ ankyn: </a:t>
            </a:r>
            <a:r>
              <a:rPr lang="en-US" sz="3200" b="1">
                <a:solidFill>
                  <a:srgbClr val="FF0066"/>
                </a:solidFill>
              </a:rPr>
              <a:t>C</a:t>
            </a:r>
            <a:r>
              <a:rPr lang="en-US" sz="3200" b="1" baseline="-25000">
                <a:solidFill>
                  <a:srgbClr val="FF0066"/>
                </a:solidFill>
              </a:rPr>
              <a:t>n</a:t>
            </a:r>
            <a:r>
              <a:rPr lang="en-US" sz="3200" b="1">
                <a:solidFill>
                  <a:srgbClr val="FF0066"/>
                </a:solidFill>
              </a:rPr>
              <a:t>H</a:t>
            </a:r>
            <a:r>
              <a:rPr lang="en-US" sz="3200" b="1" baseline="-25000">
                <a:solidFill>
                  <a:srgbClr val="FF0066"/>
                </a:solidFill>
              </a:rPr>
              <a:t>2n-2 </a:t>
            </a:r>
            <a:r>
              <a:rPr lang="en-US" sz="3200" b="1">
                <a:solidFill>
                  <a:srgbClr val="FF0066"/>
                </a:solidFill>
              </a:rPr>
              <a:t> </a:t>
            </a:r>
            <a:r>
              <a:rPr lang="en-US" sz="3200" b="1"/>
              <a:t>( n &gt; 2 )</a:t>
            </a:r>
            <a:endParaRPr lang="en-US" sz="3200"/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Công thức phân tử: </a:t>
            </a:r>
            <a:r>
              <a:rPr lang="en-US" sz="3200" b="1">
                <a:solidFill>
                  <a:srgbClr val="FF0066"/>
                </a:solidFill>
              </a:rPr>
              <a:t>C</a:t>
            </a:r>
            <a:r>
              <a:rPr lang="en-US" sz="3200" b="1" baseline="-25000">
                <a:solidFill>
                  <a:srgbClr val="FF0066"/>
                </a:solidFill>
              </a:rPr>
              <a:t>2</a:t>
            </a:r>
            <a:r>
              <a:rPr lang="en-US" sz="3200" b="1">
                <a:solidFill>
                  <a:srgbClr val="FF0066"/>
                </a:solidFill>
              </a:rPr>
              <a:t>H</a:t>
            </a:r>
            <a:r>
              <a:rPr lang="en-US" sz="3200" b="1" baseline="-25000">
                <a:solidFill>
                  <a:srgbClr val="FF0066"/>
                </a:solidFill>
              </a:rPr>
              <a:t>2</a:t>
            </a:r>
            <a:endParaRPr lang="en-US" sz="3200" b="1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Phân tử khối:             </a:t>
            </a:r>
            <a:r>
              <a:rPr lang="en-US" sz="3200" b="1">
                <a:solidFill>
                  <a:srgbClr val="FF0066"/>
                </a:solidFill>
              </a:rPr>
              <a:t>26</a:t>
            </a:r>
            <a:endParaRPr lang="en-US" sz="3200" b="1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867400" y="5029200"/>
            <a:ext cx="228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64225" y="5029200"/>
            <a:ext cx="228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0963" y="990600"/>
            <a:ext cx="2586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IV.</a:t>
            </a: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Ứng dụng:</a:t>
            </a:r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-34925" y="-42863"/>
            <a:ext cx="9144000" cy="914401"/>
            <a:chOff x="0" y="0"/>
            <a:chExt cx="5760" cy="576"/>
          </a:xfrm>
        </p:grpSpPr>
        <p:pic>
          <p:nvPicPr>
            <p:cNvPr id="23564" name="Picture 12" descr="monte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3" descr="brksatom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r>
                <a:rPr lang="en-US" sz="4400">
                  <a:solidFill>
                    <a:srgbClr val="FF0066"/>
                  </a:solidFill>
                </a:rPr>
                <a:t>         </a:t>
              </a:r>
              <a:r>
                <a:rPr lang="en-US" sz="4400" b="1">
                  <a:solidFill>
                    <a:srgbClr val="FF0066"/>
                  </a:solidFill>
                </a:rPr>
                <a:t>AXETYLEN</a:t>
              </a:r>
            </a:p>
          </p:txBody>
        </p:sp>
      </p:grpSp>
      <p:pic>
        <p:nvPicPr>
          <p:cNvPr id="24580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8450" y="5105400"/>
            <a:ext cx="25431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25" y="1143000"/>
            <a:ext cx="15525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4725" y="3505200"/>
            <a:ext cx="27146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276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12192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Point Star 10"/>
          <p:cNvSpPr/>
          <p:nvPr/>
        </p:nvSpPr>
        <p:spPr>
          <a:xfrm rot="19608376">
            <a:off x="2779713" y="2038350"/>
            <a:ext cx="3276600" cy="2781300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/>
          </a:p>
        </p:txBody>
      </p:sp>
      <p:graphicFrame>
        <p:nvGraphicFramePr>
          <p:cNvPr id="23562" name="Object 11"/>
          <p:cNvGraphicFramePr>
            <a:graphicFrameLocks noChangeAspect="1"/>
          </p:cNvGraphicFramePr>
          <p:nvPr/>
        </p:nvGraphicFramePr>
        <p:xfrm>
          <a:off x="3886200" y="3259138"/>
          <a:ext cx="12192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10" imgW="368300" imgH="228600" progId="">
                  <p:embed/>
                </p:oleObj>
              </mc:Choice>
              <mc:Fallback>
                <p:oleObj name="Equation" r:id="rId10" imgW="368300" imgH="228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59138"/>
                        <a:ext cx="12192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2"/>
          <p:cNvGraphicFramePr>
            <a:graphicFrameLocks noChangeAspect="1"/>
          </p:cNvGraphicFramePr>
          <p:nvPr/>
        </p:nvGraphicFramePr>
        <p:xfrm>
          <a:off x="4114800" y="2030413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12" imgW="435285" imgH="677109" progId="">
                  <p:embed/>
                </p:oleObj>
              </mc:Choice>
              <mc:Fallback>
                <p:oleObj name="Equation" r:id="rId12" imgW="435285" imgH="67710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30413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4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2717800"/>
            <a:ext cx="28035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3921126" y="1321254"/>
            <a:ext cx="5299074" cy="3352800"/>
          </a:xfrm>
          <a:prstGeom prst="cloudCallout">
            <a:avLst>
              <a:gd name="adj1" fmla="val -76086"/>
              <a:gd name="adj2" fmla="val 334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Đựa vào tính chất nào mà người ta lại sử dụng khí axetilen làm đèn xì oxi để hàn cắt kim loại ?</a:t>
            </a:r>
          </a:p>
        </p:txBody>
      </p: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-34925" y="-42863"/>
            <a:ext cx="9144000" cy="914401"/>
            <a:chOff x="0" y="0"/>
            <a:chExt cx="5760" cy="576"/>
          </a:xfrm>
        </p:grpSpPr>
        <p:pic>
          <p:nvPicPr>
            <p:cNvPr id="24585" name="Picture 12" descr="monte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13" descr="brksatom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Text Box 14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r>
                <a:rPr lang="en-US" sz="4400">
                  <a:solidFill>
                    <a:srgbClr val="FF0066"/>
                  </a:solidFill>
                </a:rPr>
                <a:t>         </a:t>
              </a:r>
              <a:r>
                <a:rPr lang="en-US" sz="4400" b="1">
                  <a:solidFill>
                    <a:srgbClr val="FF0066"/>
                  </a:solidFill>
                </a:rPr>
                <a:t>AXETYLEN</a:t>
              </a: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0963" y="1157288"/>
            <a:ext cx="2586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IV.</a:t>
            </a: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Ứng dụng: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762500"/>
            <a:ext cx="4349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963" y="990600"/>
            <a:ext cx="2586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IV.</a:t>
            </a: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Ứng dụng:</a:t>
            </a:r>
          </a:p>
        </p:txBody>
      </p:sp>
      <p:grpSp>
        <p:nvGrpSpPr>
          <p:cNvPr id="25603" name="Group 11"/>
          <p:cNvGrpSpPr>
            <a:grpSpLocks/>
          </p:cNvGrpSpPr>
          <p:nvPr/>
        </p:nvGrpSpPr>
        <p:grpSpPr bwMode="auto">
          <a:xfrm>
            <a:off x="-34925" y="-42863"/>
            <a:ext cx="9144000" cy="914401"/>
            <a:chOff x="0" y="0"/>
            <a:chExt cx="5760" cy="576"/>
          </a:xfrm>
        </p:grpSpPr>
        <p:pic>
          <p:nvPicPr>
            <p:cNvPr id="25615" name="Picture 12" descr="monte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13" descr="brksatom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7" name="Text Box 14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r>
                <a:rPr lang="en-US" sz="4400">
                  <a:solidFill>
                    <a:srgbClr val="FF0066"/>
                  </a:solidFill>
                </a:rPr>
                <a:t>         </a:t>
              </a:r>
              <a:r>
                <a:rPr lang="en-US" sz="4400" b="1">
                  <a:solidFill>
                    <a:srgbClr val="FF0066"/>
                  </a:solidFill>
                </a:rPr>
                <a:t>AXETYLEN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6975" y="1371600"/>
            <a:ext cx="2714625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8" descr="viet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8" y="4576763"/>
            <a:ext cx="16811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Vertical Scroll 11"/>
          <p:cNvSpPr/>
          <p:nvPr/>
        </p:nvSpPr>
        <p:spPr>
          <a:xfrm>
            <a:off x="185738" y="1690687"/>
            <a:ext cx="6091237" cy="27432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Điều chế nhựa P.V.C</a:t>
            </a:r>
          </a:p>
          <a:p>
            <a:pPr algn="ctr"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714375" y="3214688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+  HCl                 CH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= CHCl</a:t>
            </a:r>
          </a:p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nCH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= CHCl                ( CH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  CHCl )</a:t>
            </a:r>
            <a:r>
              <a:rPr lang="en-US" sz="2400" b="1" baseline="-25000">
                <a:cs typeface="Times New Roman" pitchFamily="18" charset="0"/>
              </a:rPr>
              <a:t>n</a:t>
            </a:r>
            <a:r>
              <a:rPr lang="en-US" sz="2400" b="1">
                <a:cs typeface="Times New Roman" pitchFamily="18" charset="0"/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466975" y="3138488"/>
          <a:ext cx="1066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7" imgW="431613" imgH="279279" progId="">
                  <p:embed/>
                </p:oleObj>
              </mc:Choice>
              <mc:Fallback>
                <p:oleObj name="Equation" r:id="rId7" imgW="431613" imgH="27927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3138488"/>
                        <a:ext cx="10668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466975" y="3711575"/>
          <a:ext cx="1066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9" imgW="431613" imgH="279279" progId="">
                  <p:embed/>
                </p:oleObj>
              </mc:Choice>
              <mc:Fallback>
                <p:oleObj name="Equation" r:id="rId9" imgW="431613" imgH="27927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3711575"/>
                        <a:ext cx="10668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771900" y="3976688"/>
            <a:ext cx="266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0075" y="3976688"/>
            <a:ext cx="190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38775" y="3976688"/>
            <a:ext cx="266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0" rIns="92075" bIns="0" anchor="b"/>
          <a:lstStyle/>
          <a:p>
            <a:pPr lvl="1" algn="r"/>
            <a:fld id="{95BC3C90-84BB-437A-BE11-2EB6D90CAEF2}" type="slidenum">
              <a:rPr lang="en-US" sz="1400">
                <a:latin typeface=".VnVogue" pitchFamily="34" charset="0"/>
              </a:rPr>
              <a:pPr lvl="1" algn="r"/>
              <a:t>23</a:t>
            </a:fld>
            <a:endParaRPr lang="en-US" sz="1400">
              <a:latin typeface=".VnVogue" pitchFamily="34" charset="0"/>
            </a:endParaRPr>
          </a:p>
        </p:txBody>
      </p:sp>
      <p:sp>
        <p:nvSpPr>
          <p:cNvPr id="26627" name="AutoShape 53"/>
          <p:cNvSpPr>
            <a:spLocks noChangeArrowheads="1"/>
          </p:cNvSpPr>
          <p:nvPr/>
        </p:nvSpPr>
        <p:spPr bwMode="auto">
          <a:xfrm>
            <a:off x="6264275" y="4292600"/>
            <a:ext cx="2266950" cy="1512888"/>
          </a:xfrm>
          <a:prstGeom prst="flowChartMagneticDisk">
            <a:avLst/>
          </a:prstGeom>
          <a:solidFill>
            <a:schemeClr val="bg1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908175" y="3321050"/>
            <a:ext cx="1549400" cy="2232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6629" name="Rectangle 64"/>
          <p:cNvSpPr>
            <a:spLocks noChangeArrowheads="1"/>
          </p:cNvSpPr>
          <p:nvPr/>
        </p:nvSpPr>
        <p:spPr bwMode="auto">
          <a:xfrm>
            <a:off x="2376488" y="5265738"/>
            <a:ext cx="144462" cy="10795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30" name="Rectangle 65"/>
          <p:cNvSpPr>
            <a:spLocks noChangeArrowheads="1"/>
          </p:cNvSpPr>
          <p:nvPr/>
        </p:nvSpPr>
        <p:spPr bwMode="auto">
          <a:xfrm>
            <a:off x="2627313" y="5300663"/>
            <a:ext cx="144462" cy="10795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31" name="Rectangle 66"/>
          <p:cNvSpPr>
            <a:spLocks noChangeArrowheads="1"/>
          </p:cNvSpPr>
          <p:nvPr/>
        </p:nvSpPr>
        <p:spPr bwMode="auto">
          <a:xfrm>
            <a:off x="2843213" y="5265738"/>
            <a:ext cx="144462" cy="10795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32" name="Rectangle 67"/>
          <p:cNvSpPr>
            <a:spLocks noChangeArrowheads="1"/>
          </p:cNvSpPr>
          <p:nvPr/>
        </p:nvSpPr>
        <p:spPr bwMode="auto">
          <a:xfrm>
            <a:off x="2555875" y="5121275"/>
            <a:ext cx="144463" cy="10795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33" name="Rectangle 68"/>
          <p:cNvSpPr>
            <a:spLocks noChangeArrowheads="1"/>
          </p:cNvSpPr>
          <p:nvPr/>
        </p:nvSpPr>
        <p:spPr bwMode="auto">
          <a:xfrm>
            <a:off x="2843213" y="5121275"/>
            <a:ext cx="144462" cy="10795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34" name="Rectangle 69"/>
          <p:cNvSpPr>
            <a:spLocks noChangeArrowheads="1"/>
          </p:cNvSpPr>
          <p:nvPr/>
        </p:nvSpPr>
        <p:spPr bwMode="auto">
          <a:xfrm>
            <a:off x="2339975" y="5084763"/>
            <a:ext cx="144463" cy="10795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48198" name="Text Box 70"/>
          <p:cNvSpPr txBox="1">
            <a:spLocks noChangeArrowheads="1"/>
          </p:cNvSpPr>
          <p:nvPr/>
        </p:nvSpPr>
        <p:spPr bwMode="auto">
          <a:xfrm>
            <a:off x="1979613" y="5013325"/>
            <a:ext cx="1296987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</a:t>
            </a:r>
          </a:p>
        </p:txBody>
      </p:sp>
      <p:pic>
        <p:nvPicPr>
          <p:cNvPr id="26636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429000"/>
            <a:ext cx="21240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2168525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Line 29"/>
          <p:cNvSpPr>
            <a:spLocks noChangeShapeType="1"/>
          </p:cNvSpPr>
          <p:nvPr/>
        </p:nvSpPr>
        <p:spPr bwMode="auto">
          <a:xfrm>
            <a:off x="2590800" y="2889250"/>
            <a:ext cx="0" cy="15843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30"/>
          <p:cNvSpPr>
            <a:spLocks noChangeShapeType="1"/>
          </p:cNvSpPr>
          <p:nvPr/>
        </p:nvSpPr>
        <p:spPr bwMode="auto">
          <a:xfrm flipH="1">
            <a:off x="2663825" y="2852738"/>
            <a:ext cx="36513" cy="16208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AutoShape 7"/>
          <p:cNvSpPr>
            <a:spLocks noChangeArrowheads="1"/>
          </p:cNvSpPr>
          <p:nvPr/>
        </p:nvSpPr>
        <p:spPr bwMode="auto">
          <a:xfrm>
            <a:off x="142875" y="5732463"/>
            <a:ext cx="2700338" cy="360362"/>
          </a:xfrm>
          <a:prstGeom prst="cube">
            <a:avLst>
              <a:gd name="adj" fmla="val 5119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41" name="Rectangle 8"/>
          <p:cNvSpPr>
            <a:spLocks noChangeArrowheads="1"/>
          </p:cNvSpPr>
          <p:nvPr/>
        </p:nvSpPr>
        <p:spPr bwMode="auto">
          <a:xfrm>
            <a:off x="1042988" y="2528888"/>
            <a:ext cx="142875" cy="327818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42" name="Rectangle 9"/>
          <p:cNvSpPr>
            <a:spLocks noChangeArrowheads="1"/>
          </p:cNvSpPr>
          <p:nvPr/>
        </p:nvSpPr>
        <p:spPr bwMode="auto">
          <a:xfrm>
            <a:off x="792163" y="3681413"/>
            <a:ext cx="1690687" cy="10795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43" name="Rectangle 10"/>
          <p:cNvSpPr>
            <a:spLocks noChangeArrowheads="1"/>
          </p:cNvSpPr>
          <p:nvPr/>
        </p:nvSpPr>
        <p:spPr bwMode="auto">
          <a:xfrm>
            <a:off x="935038" y="3608388"/>
            <a:ext cx="360362" cy="25241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44" name="Oval 11"/>
          <p:cNvSpPr>
            <a:spLocks noChangeArrowheads="1"/>
          </p:cNvSpPr>
          <p:nvPr/>
        </p:nvSpPr>
        <p:spPr bwMode="auto">
          <a:xfrm>
            <a:off x="1041400" y="3644900"/>
            <a:ext cx="109538" cy="144463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45" name="Rectangle 12"/>
          <p:cNvSpPr>
            <a:spLocks noChangeArrowheads="1"/>
          </p:cNvSpPr>
          <p:nvPr/>
        </p:nvSpPr>
        <p:spPr bwMode="auto">
          <a:xfrm>
            <a:off x="2411413" y="3538538"/>
            <a:ext cx="323850" cy="35877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46" name="Rectangle 32"/>
          <p:cNvSpPr>
            <a:spLocks noChangeArrowheads="1"/>
          </p:cNvSpPr>
          <p:nvPr/>
        </p:nvSpPr>
        <p:spPr bwMode="auto">
          <a:xfrm>
            <a:off x="2411413" y="2997200"/>
            <a:ext cx="395287" cy="7143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47" name="Rectangle 33"/>
          <p:cNvSpPr>
            <a:spLocks noChangeArrowheads="1"/>
          </p:cNvSpPr>
          <p:nvPr/>
        </p:nvSpPr>
        <p:spPr bwMode="auto">
          <a:xfrm flipH="1">
            <a:off x="2771775" y="2924175"/>
            <a:ext cx="107950" cy="2159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48" name="Line 35"/>
          <p:cNvSpPr>
            <a:spLocks noChangeShapeType="1"/>
          </p:cNvSpPr>
          <p:nvPr/>
        </p:nvSpPr>
        <p:spPr bwMode="auto">
          <a:xfrm>
            <a:off x="2808288" y="3249613"/>
            <a:ext cx="0" cy="6477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37"/>
          <p:cNvSpPr>
            <a:spLocks noChangeShapeType="1"/>
          </p:cNvSpPr>
          <p:nvPr/>
        </p:nvSpPr>
        <p:spPr bwMode="auto">
          <a:xfrm>
            <a:off x="2808288" y="3213100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38"/>
          <p:cNvSpPr>
            <a:spLocks noChangeShapeType="1"/>
          </p:cNvSpPr>
          <p:nvPr/>
        </p:nvSpPr>
        <p:spPr bwMode="auto">
          <a:xfrm>
            <a:off x="2771775" y="3213100"/>
            <a:ext cx="20526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39"/>
          <p:cNvSpPr>
            <a:spLocks noChangeShapeType="1"/>
          </p:cNvSpPr>
          <p:nvPr/>
        </p:nvSpPr>
        <p:spPr bwMode="auto">
          <a:xfrm>
            <a:off x="2808288" y="3249613"/>
            <a:ext cx="19796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40"/>
          <p:cNvSpPr>
            <a:spLocks noChangeShapeType="1"/>
          </p:cNvSpPr>
          <p:nvPr/>
        </p:nvSpPr>
        <p:spPr bwMode="auto">
          <a:xfrm>
            <a:off x="2771775" y="3213100"/>
            <a:ext cx="0" cy="6477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41"/>
          <p:cNvSpPr>
            <a:spLocks noChangeShapeType="1"/>
          </p:cNvSpPr>
          <p:nvPr/>
        </p:nvSpPr>
        <p:spPr bwMode="auto">
          <a:xfrm>
            <a:off x="4824413" y="3213100"/>
            <a:ext cx="0" cy="2160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42"/>
          <p:cNvSpPr>
            <a:spLocks noChangeShapeType="1"/>
          </p:cNvSpPr>
          <p:nvPr/>
        </p:nvSpPr>
        <p:spPr bwMode="auto">
          <a:xfrm>
            <a:off x="4787900" y="3249613"/>
            <a:ext cx="0" cy="21240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Rectangle 43"/>
          <p:cNvSpPr>
            <a:spLocks noChangeArrowheads="1"/>
          </p:cNvSpPr>
          <p:nvPr/>
        </p:nvSpPr>
        <p:spPr bwMode="auto">
          <a:xfrm>
            <a:off x="3490913" y="3178175"/>
            <a:ext cx="720725" cy="1063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56" name="Line 48"/>
          <p:cNvSpPr>
            <a:spLocks noChangeShapeType="1"/>
          </p:cNvSpPr>
          <p:nvPr/>
        </p:nvSpPr>
        <p:spPr bwMode="auto">
          <a:xfrm>
            <a:off x="4932363" y="3321050"/>
            <a:ext cx="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Line 49"/>
          <p:cNvSpPr>
            <a:spLocks noChangeShapeType="1"/>
          </p:cNvSpPr>
          <p:nvPr/>
        </p:nvSpPr>
        <p:spPr bwMode="auto">
          <a:xfrm>
            <a:off x="4967288" y="3357563"/>
            <a:ext cx="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50"/>
          <p:cNvSpPr>
            <a:spLocks noChangeShapeType="1"/>
          </p:cNvSpPr>
          <p:nvPr/>
        </p:nvSpPr>
        <p:spPr bwMode="auto">
          <a:xfrm>
            <a:off x="4932363" y="3321050"/>
            <a:ext cx="23399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51"/>
          <p:cNvSpPr>
            <a:spLocks noChangeShapeType="1"/>
          </p:cNvSpPr>
          <p:nvPr/>
        </p:nvSpPr>
        <p:spPr bwMode="auto">
          <a:xfrm>
            <a:off x="4967288" y="3357563"/>
            <a:ext cx="2268537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54"/>
          <p:cNvSpPr>
            <a:spLocks noChangeShapeType="1"/>
          </p:cNvSpPr>
          <p:nvPr/>
        </p:nvSpPr>
        <p:spPr bwMode="auto">
          <a:xfrm>
            <a:off x="7235825" y="3357563"/>
            <a:ext cx="0" cy="2051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55"/>
          <p:cNvSpPr>
            <a:spLocks noChangeShapeType="1"/>
          </p:cNvSpPr>
          <p:nvPr/>
        </p:nvSpPr>
        <p:spPr bwMode="auto">
          <a:xfrm>
            <a:off x="7272338" y="3321050"/>
            <a:ext cx="0" cy="2052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AutoShape 60"/>
          <p:cNvSpPr>
            <a:spLocks noChangeArrowheads="1"/>
          </p:cNvSpPr>
          <p:nvPr/>
        </p:nvSpPr>
        <p:spPr bwMode="auto">
          <a:xfrm rot="10800000">
            <a:off x="7596188" y="2924175"/>
            <a:ext cx="539750" cy="2409825"/>
          </a:xfrm>
          <a:prstGeom prst="can">
            <a:avLst>
              <a:gd name="adj" fmla="val 53308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.VnVogue" pitchFamily="34" charset="0"/>
            </a:endParaRPr>
          </a:p>
        </p:txBody>
      </p:sp>
      <p:sp>
        <p:nvSpPr>
          <p:cNvPr id="26663" name="Line 61"/>
          <p:cNvSpPr>
            <a:spLocks noChangeShapeType="1"/>
          </p:cNvSpPr>
          <p:nvPr/>
        </p:nvSpPr>
        <p:spPr bwMode="auto">
          <a:xfrm>
            <a:off x="2735263" y="2168525"/>
            <a:ext cx="0" cy="1444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62"/>
          <p:cNvSpPr>
            <a:spLocks noChangeShapeType="1"/>
          </p:cNvSpPr>
          <p:nvPr/>
        </p:nvSpPr>
        <p:spPr bwMode="auto">
          <a:xfrm>
            <a:off x="2592388" y="2168525"/>
            <a:ext cx="0" cy="1444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99" name="Text Box 71"/>
          <p:cNvSpPr txBox="1">
            <a:spLocks noChangeArrowheads="1"/>
          </p:cNvSpPr>
          <p:nvPr/>
        </p:nvSpPr>
        <p:spPr bwMode="auto">
          <a:xfrm>
            <a:off x="2339975" y="5186363"/>
            <a:ext cx="20161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00" name="Text Box 72"/>
          <p:cNvSpPr txBox="1">
            <a:spLocks noChangeArrowheads="1"/>
          </p:cNvSpPr>
          <p:nvPr/>
        </p:nvSpPr>
        <p:spPr bwMode="auto">
          <a:xfrm>
            <a:off x="7524750" y="2889250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01" name="Text Box 73"/>
          <p:cNvSpPr txBox="1">
            <a:spLocks noChangeArrowheads="1"/>
          </p:cNvSpPr>
          <p:nvPr/>
        </p:nvSpPr>
        <p:spPr bwMode="auto">
          <a:xfrm>
            <a:off x="7524750" y="3176588"/>
            <a:ext cx="20161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7488238" y="3465513"/>
            <a:ext cx="20161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03" name="Text Box 75"/>
          <p:cNvSpPr txBox="1">
            <a:spLocks noChangeArrowheads="1"/>
          </p:cNvSpPr>
          <p:nvPr/>
        </p:nvSpPr>
        <p:spPr bwMode="auto">
          <a:xfrm>
            <a:off x="7488238" y="3860800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04" name="Text Box 76"/>
          <p:cNvSpPr txBox="1">
            <a:spLocks noChangeArrowheads="1"/>
          </p:cNvSpPr>
          <p:nvPr/>
        </p:nvSpPr>
        <p:spPr bwMode="auto">
          <a:xfrm>
            <a:off x="7488238" y="4221163"/>
            <a:ext cx="20161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26671" name="Text Box 77"/>
          <p:cNvSpPr txBox="1">
            <a:spLocks noChangeArrowheads="1"/>
          </p:cNvSpPr>
          <p:nvPr/>
        </p:nvSpPr>
        <p:spPr bwMode="auto">
          <a:xfrm>
            <a:off x="7488238" y="4581525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07" name="Text Box 79"/>
          <p:cNvSpPr txBox="1">
            <a:spLocks noChangeArrowheads="1"/>
          </p:cNvSpPr>
          <p:nvPr/>
        </p:nvSpPr>
        <p:spPr bwMode="auto">
          <a:xfrm>
            <a:off x="2339975" y="2205038"/>
            <a:ext cx="20161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2339975" y="2312988"/>
            <a:ext cx="20161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09" name="Text Box 81"/>
          <p:cNvSpPr txBox="1">
            <a:spLocks noChangeArrowheads="1"/>
          </p:cNvSpPr>
          <p:nvPr/>
        </p:nvSpPr>
        <p:spPr bwMode="auto">
          <a:xfrm>
            <a:off x="2303463" y="2384425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2303463" y="2486025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2411413" y="2565400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1223963" y="5807075"/>
            <a:ext cx="1477962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</a:t>
            </a:r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1943100" y="4940300"/>
            <a:ext cx="15843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</a:t>
            </a: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1906588" y="4832350"/>
            <a:ext cx="1512887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</a:t>
            </a:r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1828800" y="4724400"/>
            <a:ext cx="16573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</a:t>
            </a:r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1981200" y="4724400"/>
            <a:ext cx="15843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</a:t>
            </a:r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3167063" y="2997200"/>
            <a:ext cx="14414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83" name="Line 90"/>
          <p:cNvSpPr>
            <a:spLocks noChangeShapeType="1"/>
          </p:cNvSpPr>
          <p:nvPr/>
        </p:nvSpPr>
        <p:spPr bwMode="auto">
          <a:xfrm>
            <a:off x="2916238" y="5337175"/>
            <a:ext cx="503237" cy="3238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84" name="Text Box 91"/>
          <p:cNvSpPr txBox="1">
            <a:spLocks noChangeArrowheads="1"/>
          </p:cNvSpPr>
          <p:nvPr/>
        </p:nvSpPr>
        <p:spPr bwMode="auto">
          <a:xfrm>
            <a:off x="3168650" y="5588000"/>
            <a:ext cx="14398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CaC</a:t>
            </a:r>
            <a:r>
              <a:rPr lang="en-US" sz="2400" baseline="-25000"/>
              <a:t>2</a:t>
            </a:r>
            <a:endParaRPr lang="en-US" sz="2400"/>
          </a:p>
        </p:txBody>
      </p:sp>
      <p:sp>
        <p:nvSpPr>
          <p:cNvPr id="48220" name="Text Box 92"/>
          <p:cNvSpPr txBox="1">
            <a:spLocks noChangeArrowheads="1"/>
          </p:cNvSpPr>
          <p:nvPr/>
        </p:nvSpPr>
        <p:spPr bwMode="auto">
          <a:xfrm>
            <a:off x="3348038" y="2528888"/>
            <a:ext cx="14398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C</a:t>
            </a:r>
            <a:r>
              <a:rPr lang="en-US" sz="2400" baseline="-25000"/>
              <a:t>2</a:t>
            </a:r>
            <a:r>
              <a:rPr lang="en-US" sz="2400"/>
              <a:t>H</a:t>
            </a:r>
            <a:r>
              <a:rPr lang="en-US" sz="2400" baseline="-25000"/>
              <a:t>2</a:t>
            </a:r>
            <a:endParaRPr lang="en-US" sz="2400"/>
          </a:p>
        </p:txBody>
      </p:sp>
      <p:sp>
        <p:nvSpPr>
          <p:cNvPr id="26686" name="Text Box 93"/>
          <p:cNvSpPr txBox="1">
            <a:spLocks noChangeArrowheads="1"/>
          </p:cNvSpPr>
          <p:nvPr/>
        </p:nvSpPr>
        <p:spPr bwMode="auto">
          <a:xfrm>
            <a:off x="4427538" y="5049838"/>
            <a:ext cx="20161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..........</a:t>
            </a:r>
          </a:p>
        </p:txBody>
      </p:sp>
      <p:sp>
        <p:nvSpPr>
          <p:cNvPr id="26687" name="Text Box 95"/>
          <p:cNvSpPr txBox="1">
            <a:spLocks noChangeArrowheads="1"/>
          </p:cNvSpPr>
          <p:nvPr/>
        </p:nvSpPr>
        <p:spPr bwMode="auto">
          <a:xfrm>
            <a:off x="4356100" y="5229225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.............</a:t>
            </a:r>
          </a:p>
        </p:txBody>
      </p:sp>
      <p:sp>
        <p:nvSpPr>
          <p:cNvPr id="26688" name="Text Box 96"/>
          <p:cNvSpPr txBox="1">
            <a:spLocks noChangeArrowheads="1"/>
          </p:cNvSpPr>
          <p:nvPr/>
        </p:nvSpPr>
        <p:spPr bwMode="auto">
          <a:xfrm>
            <a:off x="4248150" y="5337175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.............</a:t>
            </a:r>
          </a:p>
        </p:txBody>
      </p:sp>
      <p:sp>
        <p:nvSpPr>
          <p:cNvPr id="26689" name="Text Box 97"/>
          <p:cNvSpPr txBox="1">
            <a:spLocks noChangeArrowheads="1"/>
          </p:cNvSpPr>
          <p:nvPr/>
        </p:nvSpPr>
        <p:spPr bwMode="auto">
          <a:xfrm>
            <a:off x="4284663" y="4940300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.............</a:t>
            </a:r>
          </a:p>
        </p:txBody>
      </p:sp>
      <p:sp>
        <p:nvSpPr>
          <p:cNvPr id="26690" name="Text Box 98"/>
          <p:cNvSpPr txBox="1">
            <a:spLocks noChangeArrowheads="1"/>
          </p:cNvSpPr>
          <p:nvPr/>
        </p:nvSpPr>
        <p:spPr bwMode="auto">
          <a:xfrm>
            <a:off x="4319588" y="5121275"/>
            <a:ext cx="20161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Vogue" pitchFamily="34" charset="0"/>
              </a:rPr>
              <a:t>.............</a:t>
            </a:r>
          </a:p>
        </p:txBody>
      </p:sp>
      <p:sp>
        <p:nvSpPr>
          <p:cNvPr id="26691" name="Line 99"/>
          <p:cNvSpPr>
            <a:spLocks noChangeShapeType="1"/>
          </p:cNvSpPr>
          <p:nvPr/>
        </p:nvSpPr>
        <p:spPr bwMode="auto">
          <a:xfrm>
            <a:off x="5076825" y="5553075"/>
            <a:ext cx="503238" cy="3238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92" name="Text Box 100"/>
          <p:cNvSpPr txBox="1">
            <a:spLocks noChangeArrowheads="1"/>
          </p:cNvSpPr>
          <p:nvPr/>
        </p:nvSpPr>
        <p:spPr bwMode="auto">
          <a:xfrm>
            <a:off x="5502275" y="5673725"/>
            <a:ext cx="14398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dd NaOH</a:t>
            </a:r>
          </a:p>
        </p:txBody>
      </p:sp>
      <p:sp>
        <p:nvSpPr>
          <p:cNvPr id="26693" name="Text Box 102"/>
          <p:cNvSpPr txBox="1">
            <a:spLocks noChangeArrowheads="1"/>
          </p:cNvSpPr>
          <p:nvPr/>
        </p:nvSpPr>
        <p:spPr bwMode="auto">
          <a:xfrm>
            <a:off x="6481763" y="5438775"/>
            <a:ext cx="2266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</a:t>
            </a:r>
          </a:p>
        </p:txBody>
      </p:sp>
      <p:sp>
        <p:nvSpPr>
          <p:cNvPr id="26694" name="Text Box 103"/>
          <p:cNvSpPr txBox="1">
            <a:spLocks noChangeArrowheads="1"/>
          </p:cNvSpPr>
          <p:nvPr/>
        </p:nvSpPr>
        <p:spPr bwMode="auto">
          <a:xfrm>
            <a:off x="6192838" y="5365750"/>
            <a:ext cx="2266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....................................</a:t>
            </a:r>
          </a:p>
        </p:txBody>
      </p:sp>
      <p:sp>
        <p:nvSpPr>
          <p:cNvPr id="26695" name="Text Box 112"/>
          <p:cNvSpPr txBox="1">
            <a:spLocks noChangeArrowheads="1"/>
          </p:cNvSpPr>
          <p:nvPr/>
        </p:nvSpPr>
        <p:spPr bwMode="auto">
          <a:xfrm>
            <a:off x="6192838" y="5257800"/>
            <a:ext cx="26638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.......................................</a:t>
            </a:r>
          </a:p>
        </p:txBody>
      </p:sp>
      <p:sp>
        <p:nvSpPr>
          <p:cNvPr id="26696" name="Text Box 113"/>
          <p:cNvSpPr txBox="1">
            <a:spLocks noChangeArrowheads="1"/>
          </p:cNvSpPr>
          <p:nvPr/>
        </p:nvSpPr>
        <p:spPr bwMode="auto">
          <a:xfrm>
            <a:off x="6192838" y="5186363"/>
            <a:ext cx="26638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.......................................</a:t>
            </a:r>
          </a:p>
        </p:txBody>
      </p:sp>
      <p:sp>
        <p:nvSpPr>
          <p:cNvPr id="26697" name="Text Box 114"/>
          <p:cNvSpPr txBox="1">
            <a:spLocks noChangeArrowheads="1"/>
          </p:cNvSpPr>
          <p:nvPr/>
        </p:nvSpPr>
        <p:spPr bwMode="auto">
          <a:xfrm>
            <a:off x="6192838" y="5114925"/>
            <a:ext cx="26638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.......................................</a:t>
            </a:r>
          </a:p>
        </p:txBody>
      </p:sp>
      <p:sp>
        <p:nvSpPr>
          <p:cNvPr id="26698" name="Text Box 115"/>
          <p:cNvSpPr txBox="1">
            <a:spLocks noChangeArrowheads="1"/>
          </p:cNvSpPr>
          <p:nvPr/>
        </p:nvSpPr>
        <p:spPr bwMode="auto">
          <a:xfrm>
            <a:off x="6192838" y="5041900"/>
            <a:ext cx="26638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.......................................</a:t>
            </a:r>
          </a:p>
        </p:txBody>
      </p:sp>
      <p:sp>
        <p:nvSpPr>
          <p:cNvPr id="26699" name="Text Box 116"/>
          <p:cNvSpPr txBox="1">
            <a:spLocks noChangeArrowheads="1"/>
          </p:cNvSpPr>
          <p:nvPr/>
        </p:nvSpPr>
        <p:spPr bwMode="auto">
          <a:xfrm>
            <a:off x="6192838" y="4970463"/>
            <a:ext cx="26638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.......................................</a:t>
            </a:r>
          </a:p>
        </p:txBody>
      </p:sp>
      <p:sp>
        <p:nvSpPr>
          <p:cNvPr id="26700" name="Text Box 117"/>
          <p:cNvSpPr txBox="1">
            <a:spLocks noChangeArrowheads="1"/>
          </p:cNvSpPr>
          <p:nvPr/>
        </p:nvSpPr>
        <p:spPr bwMode="auto">
          <a:xfrm>
            <a:off x="6192838" y="4899025"/>
            <a:ext cx="26638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.......................................</a:t>
            </a:r>
          </a:p>
        </p:txBody>
      </p:sp>
      <p:sp>
        <p:nvSpPr>
          <p:cNvPr id="26701" name="Text Box 118"/>
          <p:cNvSpPr txBox="1">
            <a:spLocks noChangeArrowheads="1"/>
          </p:cNvSpPr>
          <p:nvPr/>
        </p:nvSpPr>
        <p:spPr bwMode="auto">
          <a:xfrm>
            <a:off x="6192838" y="4832350"/>
            <a:ext cx="26638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.......................................</a:t>
            </a:r>
          </a:p>
        </p:txBody>
      </p:sp>
      <p:sp>
        <p:nvSpPr>
          <p:cNvPr id="26702" name="Text Box 119"/>
          <p:cNvSpPr txBox="1">
            <a:spLocks noChangeArrowheads="1"/>
          </p:cNvSpPr>
          <p:nvPr/>
        </p:nvSpPr>
        <p:spPr bwMode="auto">
          <a:xfrm>
            <a:off x="6192838" y="4754563"/>
            <a:ext cx="26638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.......................................</a:t>
            </a:r>
          </a:p>
        </p:txBody>
      </p:sp>
      <p:sp>
        <p:nvSpPr>
          <p:cNvPr id="26703" name="Line 120"/>
          <p:cNvSpPr>
            <a:spLocks noChangeShapeType="1"/>
          </p:cNvSpPr>
          <p:nvPr/>
        </p:nvSpPr>
        <p:spPr bwMode="auto">
          <a:xfrm>
            <a:off x="6264275" y="4076700"/>
            <a:ext cx="539750" cy="1008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704" name="Text Box 121"/>
          <p:cNvSpPr txBox="1">
            <a:spLocks noChangeArrowheads="1"/>
          </p:cNvSpPr>
          <p:nvPr/>
        </p:nvSpPr>
        <p:spPr bwMode="auto">
          <a:xfrm>
            <a:off x="5940425" y="3643313"/>
            <a:ext cx="14398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</p:txBody>
      </p:sp>
      <p:sp>
        <p:nvSpPr>
          <p:cNvPr id="48250" name="Line 122"/>
          <p:cNvSpPr>
            <a:spLocks noChangeShapeType="1"/>
          </p:cNvSpPr>
          <p:nvPr/>
        </p:nvSpPr>
        <p:spPr bwMode="auto">
          <a:xfrm>
            <a:off x="5327650" y="3213100"/>
            <a:ext cx="14414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251" name="Text Box 123"/>
          <p:cNvSpPr txBox="1">
            <a:spLocks noChangeArrowheads="1"/>
          </p:cNvSpPr>
          <p:nvPr/>
        </p:nvSpPr>
        <p:spPr bwMode="auto">
          <a:xfrm>
            <a:off x="5508625" y="2708275"/>
            <a:ext cx="14398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C</a:t>
            </a:r>
            <a:r>
              <a:rPr lang="en-US" sz="2400" baseline="-25000"/>
              <a:t>2</a:t>
            </a:r>
            <a:r>
              <a:rPr lang="en-US" sz="2400"/>
              <a:t>H</a:t>
            </a:r>
            <a:r>
              <a:rPr lang="en-US" sz="2400" baseline="-25000"/>
              <a:t>2</a:t>
            </a:r>
            <a:endParaRPr lang="en-US" sz="2400"/>
          </a:p>
        </p:txBody>
      </p:sp>
      <p:sp>
        <p:nvSpPr>
          <p:cNvPr id="26707" name="AutoShape 46"/>
          <p:cNvSpPr>
            <a:spLocks noChangeArrowheads="1"/>
          </p:cNvSpPr>
          <p:nvPr/>
        </p:nvSpPr>
        <p:spPr bwMode="auto">
          <a:xfrm>
            <a:off x="4572000" y="3968750"/>
            <a:ext cx="576263" cy="1809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20 w 21600"/>
              <a:gd name="T13" fmla="*/ 3820 h 21600"/>
              <a:gd name="T14" fmla="*/ 17780 w 21600"/>
              <a:gd name="T15" fmla="*/ 177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39" y="21600"/>
                </a:lnTo>
                <a:lnTo>
                  <a:pt x="1756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8" name="Text Box 126"/>
          <p:cNvSpPr txBox="1">
            <a:spLocks noChangeArrowheads="1"/>
          </p:cNvSpPr>
          <p:nvPr/>
        </p:nvSpPr>
        <p:spPr bwMode="auto">
          <a:xfrm>
            <a:off x="6372225" y="5011738"/>
            <a:ext cx="26638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..................................</a:t>
            </a:r>
          </a:p>
        </p:txBody>
      </p:sp>
      <p:sp>
        <p:nvSpPr>
          <p:cNvPr id="26709" name="Line 137"/>
          <p:cNvSpPr>
            <a:spLocks noChangeShapeType="1"/>
          </p:cNvSpPr>
          <p:nvPr/>
        </p:nvSpPr>
        <p:spPr bwMode="auto">
          <a:xfrm>
            <a:off x="7272338" y="5373688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710" name="Line 138"/>
          <p:cNvSpPr>
            <a:spLocks noChangeShapeType="1"/>
          </p:cNvSpPr>
          <p:nvPr/>
        </p:nvSpPr>
        <p:spPr bwMode="auto">
          <a:xfrm>
            <a:off x="7235825" y="5408613"/>
            <a:ext cx="649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711" name="Line 140"/>
          <p:cNvSpPr>
            <a:spLocks noChangeShapeType="1"/>
          </p:cNvSpPr>
          <p:nvPr/>
        </p:nvSpPr>
        <p:spPr bwMode="auto">
          <a:xfrm>
            <a:off x="7885113" y="512127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712" name="Line 139"/>
          <p:cNvSpPr>
            <a:spLocks noChangeShapeType="1"/>
          </p:cNvSpPr>
          <p:nvPr/>
        </p:nvSpPr>
        <p:spPr bwMode="auto">
          <a:xfrm>
            <a:off x="7848600" y="5121275"/>
            <a:ext cx="0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713" name="Text Box 92"/>
          <p:cNvSpPr txBox="1">
            <a:spLocks noChangeArrowheads="1"/>
          </p:cNvSpPr>
          <p:nvPr/>
        </p:nvSpPr>
        <p:spPr bwMode="auto">
          <a:xfrm>
            <a:off x="1482725" y="1738313"/>
            <a:ext cx="14398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</p:txBody>
      </p:sp>
      <p:sp>
        <p:nvSpPr>
          <p:cNvPr id="26714" name="Line 97"/>
          <p:cNvSpPr>
            <a:spLocks noChangeShapeType="1"/>
          </p:cNvSpPr>
          <p:nvPr/>
        </p:nvSpPr>
        <p:spPr bwMode="auto">
          <a:xfrm>
            <a:off x="2133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15" name="Rectangle 98"/>
          <p:cNvSpPr>
            <a:spLocks noChangeArrowheads="1"/>
          </p:cNvSpPr>
          <p:nvPr/>
        </p:nvSpPr>
        <p:spPr bwMode="auto">
          <a:xfrm>
            <a:off x="2743200" y="43434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16" name="Text Box 99"/>
          <p:cNvSpPr txBox="1">
            <a:spLocks noChangeArrowheads="1"/>
          </p:cNvSpPr>
          <p:nvPr/>
        </p:nvSpPr>
        <p:spPr bwMode="auto">
          <a:xfrm>
            <a:off x="2014538" y="1481138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Điều chế và thu khí Axetilen trong phòng thí nghiệm</a:t>
            </a:r>
          </a:p>
        </p:txBody>
      </p:sp>
      <p:sp>
        <p:nvSpPr>
          <p:cNvPr id="26717" name="Text Box 100"/>
          <p:cNvSpPr txBox="1">
            <a:spLocks noChangeArrowheads="1"/>
          </p:cNvSpPr>
          <p:nvPr/>
        </p:nvSpPr>
        <p:spPr bwMode="auto">
          <a:xfrm>
            <a:off x="104775" y="10763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III/  </a:t>
            </a:r>
            <a:r>
              <a:rPr lang="en-US" sz="2400" b="1" u="sng">
                <a:solidFill>
                  <a:srgbClr val="FF0066"/>
                </a:solidFill>
              </a:rPr>
              <a:t>ĐIỀU CHẾ</a:t>
            </a:r>
            <a:r>
              <a:rPr lang="en-US" sz="2400" b="1">
                <a:solidFill>
                  <a:srgbClr val="FF0066"/>
                </a:solidFill>
              </a:rPr>
              <a:t>:</a:t>
            </a:r>
            <a:endParaRPr lang="en-US" sz="2400" b="1" u="sng">
              <a:solidFill>
                <a:srgbClr val="FF0066"/>
              </a:solidFill>
            </a:endParaRPr>
          </a:p>
        </p:txBody>
      </p:sp>
      <p:sp>
        <p:nvSpPr>
          <p:cNvPr id="26718" name="Rectangle 101"/>
          <p:cNvSpPr>
            <a:spLocks noChangeArrowheads="1"/>
          </p:cNvSpPr>
          <p:nvPr/>
        </p:nvSpPr>
        <p:spPr bwMode="auto">
          <a:xfrm>
            <a:off x="114300" y="41275"/>
            <a:ext cx="89154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19" name="WordArt 102"/>
          <p:cNvSpPr>
            <a:spLocks noChangeArrowheads="1" noChangeShapeType="1" noTextEdit="1"/>
          </p:cNvSpPr>
          <p:nvPr/>
        </p:nvSpPr>
        <p:spPr bwMode="auto">
          <a:xfrm>
            <a:off x="2438400" y="133350"/>
            <a:ext cx="419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AXETILEN</a:t>
            </a:r>
          </a:p>
        </p:txBody>
      </p:sp>
      <p:sp>
        <p:nvSpPr>
          <p:cNvPr id="26720" name="Text Box 103"/>
          <p:cNvSpPr txBox="1">
            <a:spLocks noChangeArrowheads="1"/>
          </p:cNvSpPr>
          <p:nvPr/>
        </p:nvSpPr>
        <p:spPr bwMode="auto">
          <a:xfrm>
            <a:off x="123825" y="227013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sng">
                <a:solidFill>
                  <a:srgbClr val="FF0066"/>
                </a:solidFill>
              </a:rPr>
              <a:t>Tiết 47:</a:t>
            </a:r>
            <a:endParaRPr lang="en-US" sz="4400" u="sng"/>
          </a:p>
        </p:txBody>
      </p:sp>
      <p:sp>
        <p:nvSpPr>
          <p:cNvPr id="26721" name="Text Box 104"/>
          <p:cNvSpPr txBox="1">
            <a:spLocks noChangeArrowheads="1"/>
          </p:cNvSpPr>
          <p:nvPr/>
        </p:nvSpPr>
        <p:spPr bwMode="auto">
          <a:xfrm>
            <a:off x="6983413" y="1524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CTPT: C2H2</a:t>
            </a:r>
          </a:p>
          <a:p>
            <a:r>
              <a:rPr lang="en-US" sz="2400" b="1"/>
              <a:t>PTK:  26</a:t>
            </a:r>
            <a:endParaRPr lang="en-US" sz="2400"/>
          </a:p>
        </p:txBody>
      </p:sp>
      <p:sp>
        <p:nvSpPr>
          <p:cNvPr id="91241" name="AutoShape 105"/>
          <p:cNvSpPr>
            <a:spLocks noChangeArrowheads="1"/>
          </p:cNvSpPr>
          <p:nvPr/>
        </p:nvSpPr>
        <p:spPr bwMode="auto">
          <a:xfrm>
            <a:off x="2347913" y="6034088"/>
            <a:ext cx="6553200" cy="762000"/>
          </a:xfrm>
          <a:prstGeom prst="wedgeRoundRectCallout">
            <a:avLst>
              <a:gd name="adj1" fmla="val -50120"/>
              <a:gd name="adj2" fmla="val 79583"/>
              <a:gd name="adj3" fmla="val 16667"/>
            </a:avLst>
          </a:prstGeom>
          <a:gradFill rotWithShape="1">
            <a:gsLst>
              <a:gs pos="0">
                <a:srgbClr val="FF0066"/>
              </a:gs>
              <a:gs pos="50000">
                <a:schemeClr val="bg1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400"/>
              <a:t>Quan sát sơ đồ: Hãy cho </a:t>
            </a:r>
            <a:r>
              <a:rPr lang="vi-VN" sz="2400"/>
              <a:t>mô tả cách </a:t>
            </a:r>
            <a:r>
              <a:rPr lang="en-US" sz="2400"/>
              <a:t>điều chế Axetilen? Vai trò của bình chứa dd NaOH?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9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8" grpId="0"/>
      <p:bldP spid="48199" grpId="0"/>
      <p:bldP spid="48200" grpId="0"/>
      <p:bldP spid="48201" grpId="0"/>
      <p:bldP spid="48202" grpId="0"/>
      <p:bldP spid="48203" grpId="0"/>
      <p:bldP spid="48204" grpId="0"/>
      <p:bldP spid="48207" grpId="0"/>
      <p:bldP spid="48208" grpId="0"/>
      <p:bldP spid="48209" grpId="0"/>
      <p:bldP spid="48210" grpId="0"/>
      <p:bldP spid="48211" grpId="0"/>
      <p:bldP spid="48212" grpId="0"/>
      <p:bldP spid="48213" grpId="0"/>
      <p:bldP spid="48214" grpId="0"/>
      <p:bldP spid="48215" grpId="0"/>
      <p:bldP spid="48216" grpId="0"/>
      <p:bldP spid="48217" grpId="0" animBg="1"/>
      <p:bldP spid="48220" grpId="0"/>
      <p:bldP spid="48250" grpId="0" animBg="1"/>
      <p:bldP spid="48251" grpId="0"/>
      <p:bldP spid="912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80963" y="990600"/>
            <a:ext cx="2586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V.</a:t>
            </a: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Điều chế: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990600" y="21336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Đất đèn (Canxi cacbua) tác dụng với nước.</a:t>
            </a:r>
          </a:p>
        </p:txBody>
      </p:sp>
      <p:grpSp>
        <p:nvGrpSpPr>
          <p:cNvPr id="27652" name="Group 12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27659" name="Picture 13" descr="monte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14" descr="brksatom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Text Box 15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r>
                <a:rPr lang="en-US" sz="4400">
                  <a:solidFill>
                    <a:srgbClr val="FF0066"/>
                  </a:solidFill>
                </a:rPr>
                <a:t>           </a:t>
              </a:r>
              <a:r>
                <a:rPr lang="en-US" sz="4400" b="1">
                  <a:solidFill>
                    <a:srgbClr val="FF0066"/>
                  </a:solidFill>
                </a:rPr>
                <a:t>AXETLEN</a:t>
              </a:r>
            </a:p>
          </p:txBody>
        </p:sp>
      </p:grp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69925" y="1565275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E60000"/>
              </a:buClr>
              <a:buFont typeface="Wingdings" pitchFamily="2" charset="2"/>
              <a:buChar char="Ø"/>
            </a:pPr>
            <a:r>
              <a:rPr lang="en-US" sz="2400" i="1"/>
              <a:t> Trong phòng thí nghiệm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762000" y="3657600"/>
            <a:ext cx="282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E60000"/>
              </a:buClr>
              <a:buFont typeface="Wingdings" pitchFamily="2" charset="2"/>
              <a:buChar char="Ø"/>
            </a:pPr>
            <a:r>
              <a:rPr lang="en-US" sz="2400" i="1"/>
              <a:t> Trong công nghiệp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1066800" y="4419600"/>
            <a:ext cx="270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Nhiệt phân metan</a:t>
            </a:r>
          </a:p>
        </p:txBody>
      </p:sp>
      <p:graphicFrame>
        <p:nvGraphicFramePr>
          <p:cNvPr id="27656" name="Object 33"/>
          <p:cNvGraphicFramePr>
            <a:graphicFrameLocks noChangeAspect="1"/>
          </p:cNvGraphicFramePr>
          <p:nvPr/>
        </p:nvGraphicFramePr>
        <p:xfrm>
          <a:off x="3733800" y="19939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5" imgW="435285" imgH="677109" progId="">
                  <p:embed/>
                </p:oleObj>
              </mc:Choice>
              <mc:Fallback>
                <p:oleObj name="Equation" r:id="rId5" imgW="435285" imgH="677109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939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6" name="Object 34"/>
          <p:cNvGraphicFramePr>
            <a:graphicFrameLocks noChangeAspect="1"/>
          </p:cNvGraphicFramePr>
          <p:nvPr/>
        </p:nvGraphicFramePr>
        <p:xfrm>
          <a:off x="1066800" y="5359400"/>
          <a:ext cx="5943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7" imgW="2159000" imgH="266700" progId="">
                  <p:embed/>
                </p:oleObj>
              </mc:Choice>
              <mc:Fallback>
                <p:oleObj name="Equation" r:id="rId7" imgW="2159000" imgH="266700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59400"/>
                        <a:ext cx="5943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8" name="Object 36"/>
          <p:cNvGraphicFramePr>
            <a:graphicFrameLocks noChangeAspect="1"/>
          </p:cNvGraphicFramePr>
          <p:nvPr/>
        </p:nvGraphicFramePr>
        <p:xfrm>
          <a:off x="1143000" y="2819400"/>
          <a:ext cx="62484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9" imgW="2413000" imgH="241300" progId="">
                  <p:embed/>
                </p:oleObj>
              </mc:Choice>
              <mc:Fallback>
                <p:oleObj name="Equation" r:id="rId9" imgW="2413000" imgH="24130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624840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28703" grpId="0"/>
      <p:bldP spid="287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913" y="6226175"/>
            <a:ext cx="35941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5665788"/>
            <a:ext cx="33369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6838" y="4352925"/>
            <a:ext cx="12493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5775" y="4883150"/>
            <a:ext cx="3082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1288" y="4352925"/>
            <a:ext cx="17843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1550" y="4159250"/>
            <a:ext cx="34623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76788" y="3352800"/>
            <a:ext cx="30353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71888" y="4022725"/>
            <a:ext cx="1206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83175" y="2451100"/>
            <a:ext cx="28114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5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38550" y="2990850"/>
            <a:ext cx="1550988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6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11288" y="3662363"/>
            <a:ext cx="23971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7" name="Picture 13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5250" y="1308100"/>
            <a:ext cx="35163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8" name="Picture 1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33650" y="1824038"/>
            <a:ext cx="14636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9" name="Picture 15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24263" y="758825"/>
            <a:ext cx="26320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0" name="Picture 16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97125" y="977900"/>
            <a:ext cx="13319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1" name="Picture 17" descr="Cov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76363" y="1760538"/>
            <a:ext cx="12985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2" name="Picture 18" descr="Cov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19338" y="0"/>
            <a:ext cx="3633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3" name="Picture 19" descr="Cov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54125" y="574675"/>
            <a:ext cx="12446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4" name="Picture 20" descr="Cover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85825" y="4027488"/>
            <a:ext cx="12493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gray">
          <a:xfrm>
            <a:off x="1143000" y="2286000"/>
            <a:ext cx="6400800" cy="762000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Hai liên kết đôi và một liên kết đơn</a:t>
            </a:r>
            <a:endParaRPr lang="en-US" sz="2400" b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7863" y="1081088"/>
            <a:ext cx="293687" cy="4862512"/>
            <a:chOff x="0" y="739"/>
            <a:chExt cx="185" cy="2794"/>
          </a:xfrm>
        </p:grpSpPr>
        <p:grpSp>
          <p:nvGrpSpPr>
            <p:cNvPr id="29773" name="Group 4"/>
            <p:cNvGrpSpPr>
              <a:grpSpLocks/>
            </p:cNvGrpSpPr>
            <p:nvPr/>
          </p:nvGrpSpPr>
          <p:grpSpPr bwMode="auto">
            <a:xfrm rot="5400000">
              <a:off x="-1277" y="2069"/>
              <a:ext cx="2776" cy="115"/>
              <a:chOff x="0" y="1896"/>
              <a:chExt cx="5760" cy="120"/>
            </a:xfrm>
          </p:grpSpPr>
          <p:sp>
            <p:nvSpPr>
              <p:cNvPr id="29814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815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29774" name="Group 7"/>
            <p:cNvGrpSpPr>
              <a:grpSpLocks/>
            </p:cNvGrpSpPr>
            <p:nvPr/>
          </p:nvGrpSpPr>
          <p:grpSpPr bwMode="auto">
            <a:xfrm rot="5400000">
              <a:off x="9" y="2208"/>
              <a:ext cx="173" cy="173"/>
              <a:chOff x="1872" y="1824"/>
              <a:chExt cx="2014" cy="1821"/>
            </a:xfrm>
          </p:grpSpPr>
          <p:sp>
            <p:nvSpPr>
              <p:cNvPr id="41992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16" y="2528"/>
                <a:ext cx="305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1993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32" y="2497"/>
                <a:ext cx="305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1994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17" y="3350"/>
                <a:ext cx="319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808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809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1997" name="Oval 13"/>
              <p:cNvSpPr>
                <a:spLocks noChangeArrowheads="1"/>
              </p:cNvSpPr>
              <p:nvPr/>
            </p:nvSpPr>
            <p:spPr bwMode="gray">
              <a:xfrm>
                <a:off x="2250" y="1919"/>
                <a:ext cx="1264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811" name="Oval 1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1999" name="Oval 15"/>
              <p:cNvSpPr>
                <a:spLocks noChangeArrowheads="1"/>
              </p:cNvSpPr>
              <p:nvPr/>
            </p:nvSpPr>
            <p:spPr bwMode="gray">
              <a:xfrm>
                <a:off x="2335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813" name="Oval 1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29775" name="Group 17"/>
            <p:cNvGrpSpPr>
              <a:grpSpLocks/>
            </p:cNvGrpSpPr>
            <p:nvPr/>
          </p:nvGrpSpPr>
          <p:grpSpPr bwMode="auto">
            <a:xfrm rot="5400000">
              <a:off x="12" y="1622"/>
              <a:ext cx="173" cy="173"/>
              <a:chOff x="1872" y="1824"/>
              <a:chExt cx="2014" cy="1821"/>
            </a:xfrm>
          </p:grpSpPr>
          <p:sp>
            <p:nvSpPr>
              <p:cNvPr id="42002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5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03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36" y="2497"/>
                <a:ext cx="305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04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21" y="3350"/>
                <a:ext cx="319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799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800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gray">
              <a:xfrm>
                <a:off x="2254" y="1919"/>
                <a:ext cx="1264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802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gray">
              <a:xfrm>
                <a:off x="2339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804" name="Oval 2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29776" name="Group 27"/>
            <p:cNvGrpSpPr>
              <a:grpSpLocks/>
            </p:cNvGrpSpPr>
            <p:nvPr/>
          </p:nvGrpSpPr>
          <p:grpSpPr bwMode="auto">
            <a:xfrm rot="5400000">
              <a:off x="0" y="3360"/>
              <a:ext cx="173" cy="173"/>
              <a:chOff x="1872" y="1824"/>
              <a:chExt cx="2014" cy="1821"/>
            </a:xfrm>
          </p:grpSpPr>
          <p:sp>
            <p:nvSpPr>
              <p:cNvPr id="42012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28"/>
                <a:ext cx="305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13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32" y="2497"/>
                <a:ext cx="305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14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350"/>
                <a:ext cx="319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79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79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17" name="Oval 33"/>
              <p:cNvSpPr>
                <a:spLocks noChangeArrowheads="1"/>
              </p:cNvSpPr>
              <p:nvPr/>
            </p:nvSpPr>
            <p:spPr bwMode="gray">
              <a:xfrm>
                <a:off x="2251" y="1919"/>
                <a:ext cx="1264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793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19" name="Oval 35"/>
              <p:cNvSpPr>
                <a:spLocks noChangeArrowheads="1"/>
              </p:cNvSpPr>
              <p:nvPr/>
            </p:nvSpPr>
            <p:spPr bwMode="gray">
              <a:xfrm>
                <a:off x="2336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795" name="Oval 3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29777" name="Group 37"/>
            <p:cNvGrpSpPr>
              <a:grpSpLocks/>
            </p:cNvGrpSpPr>
            <p:nvPr/>
          </p:nvGrpSpPr>
          <p:grpSpPr bwMode="auto">
            <a:xfrm rot="5400000">
              <a:off x="12" y="2784"/>
              <a:ext cx="173" cy="173"/>
              <a:chOff x="1872" y="1824"/>
              <a:chExt cx="2014" cy="1821"/>
            </a:xfrm>
          </p:grpSpPr>
          <p:sp>
            <p:nvSpPr>
              <p:cNvPr id="42022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5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23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37" y="2497"/>
                <a:ext cx="305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24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23" y="3350"/>
                <a:ext cx="319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781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782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27" name="Oval 43"/>
              <p:cNvSpPr>
                <a:spLocks noChangeArrowheads="1"/>
              </p:cNvSpPr>
              <p:nvPr/>
            </p:nvSpPr>
            <p:spPr bwMode="gray">
              <a:xfrm>
                <a:off x="2255" y="1919"/>
                <a:ext cx="1264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784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2029" name="Oval 45"/>
              <p:cNvSpPr>
                <a:spLocks noChangeArrowheads="1"/>
              </p:cNvSpPr>
              <p:nvPr/>
            </p:nvSpPr>
            <p:spPr bwMode="gray">
              <a:xfrm>
                <a:off x="2340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29786" name="Oval 4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</p:grpSp>
      <p:sp>
        <p:nvSpPr>
          <p:cNvPr id="42031" name="AutoShape 47"/>
          <p:cNvSpPr>
            <a:spLocks noChangeArrowheads="1"/>
          </p:cNvSpPr>
          <p:nvPr/>
        </p:nvSpPr>
        <p:spPr bwMode="gray">
          <a:xfrm>
            <a:off x="0" y="762000"/>
            <a:ext cx="6400800" cy="1111250"/>
          </a:xfrm>
          <a:prstGeom prst="roundRect">
            <a:avLst>
              <a:gd name="adj" fmla="val 16407"/>
            </a:avLst>
          </a:prstGeom>
          <a:gradFill rotWithShape="1">
            <a:gsLst>
              <a:gs pos="0">
                <a:srgbClr val="99FFCC"/>
              </a:gs>
              <a:gs pos="50000">
                <a:srgbClr val="FFFFFF"/>
              </a:gs>
              <a:gs pos="100000">
                <a:srgbClr val="99FFCC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tIns="457200" bIns="91440" anchor="ctr"/>
          <a:lstStyle/>
          <a:p>
            <a:r>
              <a:rPr lang="en-US" sz="2400" b="1">
                <a:solidFill>
                  <a:srgbClr val="CC3300"/>
                </a:solidFill>
                <a:latin typeface="VNI-Times" pitchFamily="2" charset="0"/>
              </a:rPr>
              <a:t>1. </a:t>
            </a:r>
            <a:r>
              <a:rPr lang="en-US" sz="2400" b="1">
                <a:solidFill>
                  <a:srgbClr val="CC3300"/>
                </a:solidFill>
                <a:cs typeface="Times New Roman" pitchFamily="18" charset="0"/>
              </a:rPr>
              <a:t>Cấu tạo của phân tử axetilen gồm</a:t>
            </a:r>
            <a:r>
              <a:rPr lang="en-US" sz="2400" b="1">
                <a:solidFill>
                  <a:srgbClr val="CC3300"/>
                </a:solidFill>
                <a:latin typeface="VNI-Times" pitchFamily="2" charset="0"/>
              </a:rPr>
              <a:t>:</a:t>
            </a:r>
          </a:p>
          <a:p>
            <a:endParaRPr lang="en-US" sz="2400" b="1">
              <a:solidFill>
                <a:srgbClr val="CC3300"/>
              </a:solidFill>
              <a:latin typeface="VNI-Avo" pitchFamily="2" charset="0"/>
            </a:endParaRPr>
          </a:p>
        </p:txBody>
      </p:sp>
      <p:sp>
        <p:nvSpPr>
          <p:cNvPr id="42032" name="AutoShape 48"/>
          <p:cNvSpPr>
            <a:spLocks noChangeArrowheads="1"/>
          </p:cNvSpPr>
          <p:nvPr/>
        </p:nvSpPr>
        <p:spPr bwMode="gray">
          <a:xfrm>
            <a:off x="1144588" y="3200400"/>
            <a:ext cx="6475412" cy="762000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Hai liên kết đơn và 1 liên kết ba</a:t>
            </a:r>
          </a:p>
        </p:txBody>
      </p:sp>
      <p:sp>
        <p:nvSpPr>
          <p:cNvPr id="42033" name="AutoShape 49"/>
          <p:cNvSpPr>
            <a:spLocks noChangeArrowheads="1"/>
          </p:cNvSpPr>
          <p:nvPr/>
        </p:nvSpPr>
        <p:spPr bwMode="gray">
          <a:xfrm>
            <a:off x="1219200" y="236220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A</a:t>
            </a:r>
          </a:p>
        </p:txBody>
      </p:sp>
      <p:sp>
        <p:nvSpPr>
          <p:cNvPr id="42034" name="AutoShape 50"/>
          <p:cNvSpPr>
            <a:spLocks noChangeArrowheads="1"/>
          </p:cNvSpPr>
          <p:nvPr/>
        </p:nvSpPr>
        <p:spPr bwMode="gray">
          <a:xfrm>
            <a:off x="1143000" y="5257800"/>
            <a:ext cx="6477000" cy="758825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r>
              <a:rPr lang="en-US" sz="2400" b="1">
                <a:cs typeface="Times New Roman" pitchFamily="18" charset="0"/>
              </a:rPr>
              <a:t>Hai liên kết đôi và một liên kết ba</a:t>
            </a:r>
          </a:p>
        </p:txBody>
      </p:sp>
      <p:sp>
        <p:nvSpPr>
          <p:cNvPr id="42035" name="AutoShape 51"/>
          <p:cNvSpPr>
            <a:spLocks noChangeArrowheads="1"/>
          </p:cNvSpPr>
          <p:nvPr/>
        </p:nvSpPr>
        <p:spPr bwMode="gray">
          <a:xfrm>
            <a:off x="1219200" y="335280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sp>
        <p:nvSpPr>
          <p:cNvPr id="42036" name="AutoShape 52"/>
          <p:cNvSpPr>
            <a:spLocks noChangeArrowheads="1"/>
          </p:cNvSpPr>
          <p:nvPr/>
        </p:nvSpPr>
        <p:spPr bwMode="gray">
          <a:xfrm>
            <a:off x="1066800" y="4267200"/>
            <a:ext cx="6553200" cy="838200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r>
              <a:rPr lang="en-US" sz="2400" b="1">
                <a:cs typeface="Times New Roman" pitchFamily="18" charset="0"/>
              </a:rPr>
              <a:t>Một liên kết đơn và 1 liên kết đơn</a:t>
            </a:r>
          </a:p>
        </p:txBody>
      </p:sp>
      <p:sp>
        <p:nvSpPr>
          <p:cNvPr id="42037" name="AutoShape 53"/>
          <p:cNvSpPr>
            <a:spLocks noChangeArrowheads="1"/>
          </p:cNvSpPr>
          <p:nvPr/>
        </p:nvSpPr>
        <p:spPr bwMode="gray">
          <a:xfrm>
            <a:off x="1219200" y="432435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42038" name="AutoShape 54"/>
          <p:cNvSpPr>
            <a:spLocks noChangeArrowheads="1"/>
          </p:cNvSpPr>
          <p:nvPr/>
        </p:nvSpPr>
        <p:spPr bwMode="gray">
          <a:xfrm>
            <a:off x="1219200" y="532765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 rot="5400000">
            <a:off x="292894" y="2164556"/>
            <a:ext cx="992188" cy="930275"/>
            <a:chOff x="1872" y="1824"/>
            <a:chExt cx="2014" cy="1821"/>
          </a:xfrm>
        </p:grpSpPr>
        <p:sp>
          <p:nvSpPr>
            <p:cNvPr id="42040" name="AutoShape 5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41" name="AutoShape 5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42" name="AutoShape 5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67" name="Oval 5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68" name="Oval 6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45" name="Oval 6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70" name="Oval 6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47" name="Oval 6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72" name="Oval 6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 rot="5400000">
            <a:off x="297657" y="3155156"/>
            <a:ext cx="992188" cy="930275"/>
            <a:chOff x="1872" y="1824"/>
            <a:chExt cx="2014" cy="1821"/>
          </a:xfrm>
        </p:grpSpPr>
        <p:sp>
          <p:nvSpPr>
            <p:cNvPr id="42050" name="AutoShape 6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51" name="AutoShape 6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52" name="AutoShape 6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58" name="Oval 6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59" name="Oval 7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55" name="Oval 7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61" name="Oval 7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57" name="Oval 7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63" name="Oval 7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 rot="5400000">
            <a:off x="292894" y="4144169"/>
            <a:ext cx="992187" cy="930275"/>
            <a:chOff x="1872" y="1824"/>
            <a:chExt cx="2014" cy="1821"/>
          </a:xfrm>
        </p:grpSpPr>
        <p:sp>
          <p:nvSpPr>
            <p:cNvPr id="42060" name="AutoShape 7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61" name="AutoShape 7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62" name="AutoShape 7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49" name="Oval 7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50" name="Oval 8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65" name="Oval 8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52" name="Oval 8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67" name="Oval 8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54" name="Oval 8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11" name="Group 85"/>
          <p:cNvGrpSpPr>
            <a:grpSpLocks/>
          </p:cNvGrpSpPr>
          <p:nvPr/>
        </p:nvGrpSpPr>
        <p:grpSpPr bwMode="auto">
          <a:xfrm rot="5400000">
            <a:off x="297657" y="5090319"/>
            <a:ext cx="992187" cy="930275"/>
            <a:chOff x="1872" y="1824"/>
            <a:chExt cx="2014" cy="1821"/>
          </a:xfrm>
        </p:grpSpPr>
        <p:sp>
          <p:nvSpPr>
            <p:cNvPr id="42070" name="AutoShape 8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71" name="AutoShape 8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72" name="AutoShape 8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40" name="Oval 8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41" name="Oval 9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75" name="Oval 9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43" name="Oval 9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2077" name="Oval 9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29745" name="Oval 9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sp>
        <p:nvSpPr>
          <p:cNvPr id="42079" name="AutoShape 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50125" y="6416675"/>
            <a:ext cx="822325" cy="365125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Kết quả</a:t>
            </a:r>
          </a:p>
        </p:txBody>
      </p:sp>
      <p:sp>
        <p:nvSpPr>
          <p:cNvPr id="42080" name="AutoShape 9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0238" y="6416675"/>
            <a:ext cx="822325" cy="36512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Về trước</a:t>
            </a:r>
          </a:p>
        </p:txBody>
      </p:sp>
      <p:sp>
        <p:nvSpPr>
          <p:cNvPr id="42081" name="AutoShape 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50013" y="6416675"/>
            <a:ext cx="822325" cy="36512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Đồng hồ</a:t>
            </a:r>
          </a:p>
        </p:txBody>
      </p:sp>
      <p:sp>
        <p:nvSpPr>
          <p:cNvPr id="42082" name="AutoShape 9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00:20</a:t>
            </a:r>
          </a:p>
        </p:txBody>
      </p:sp>
      <p:sp>
        <p:nvSpPr>
          <p:cNvPr id="42083" name="AutoShape 99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00:19</a:t>
            </a:r>
          </a:p>
        </p:txBody>
      </p:sp>
      <p:sp>
        <p:nvSpPr>
          <p:cNvPr id="42084" name="AutoShape 100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00:18</a:t>
            </a:r>
          </a:p>
        </p:txBody>
      </p:sp>
      <p:sp>
        <p:nvSpPr>
          <p:cNvPr id="42085" name="AutoShape 101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00:17</a:t>
            </a:r>
          </a:p>
        </p:txBody>
      </p:sp>
      <p:sp>
        <p:nvSpPr>
          <p:cNvPr id="42086" name="AutoShape 102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00:16</a:t>
            </a:r>
          </a:p>
        </p:txBody>
      </p:sp>
      <p:sp>
        <p:nvSpPr>
          <p:cNvPr id="42087" name="AutoShape 103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00:15</a:t>
            </a:r>
          </a:p>
        </p:txBody>
      </p:sp>
      <p:sp>
        <p:nvSpPr>
          <p:cNvPr id="42088" name="AutoShape 104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00:14</a:t>
            </a:r>
          </a:p>
        </p:txBody>
      </p:sp>
      <p:sp>
        <p:nvSpPr>
          <p:cNvPr id="42089" name="AutoShape 105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00:13</a:t>
            </a:r>
          </a:p>
        </p:txBody>
      </p:sp>
      <p:sp>
        <p:nvSpPr>
          <p:cNvPr id="42090" name="AutoShape 106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00:12</a:t>
            </a:r>
          </a:p>
        </p:txBody>
      </p:sp>
      <p:sp>
        <p:nvSpPr>
          <p:cNvPr id="42091" name="AutoShape 107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00:11</a:t>
            </a:r>
          </a:p>
        </p:txBody>
      </p:sp>
      <p:sp>
        <p:nvSpPr>
          <p:cNvPr id="42092" name="AutoShape 10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00:10</a:t>
            </a:r>
          </a:p>
        </p:txBody>
      </p:sp>
      <p:sp>
        <p:nvSpPr>
          <p:cNvPr id="42093" name="AutoShape 109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00:09</a:t>
            </a:r>
          </a:p>
        </p:txBody>
      </p:sp>
      <p:sp>
        <p:nvSpPr>
          <p:cNvPr id="42094" name="AutoShape 110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00:08</a:t>
            </a:r>
          </a:p>
        </p:txBody>
      </p:sp>
      <p:sp>
        <p:nvSpPr>
          <p:cNvPr id="42095" name="AutoShape 111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00:07</a:t>
            </a:r>
          </a:p>
        </p:txBody>
      </p:sp>
      <p:sp>
        <p:nvSpPr>
          <p:cNvPr id="42096" name="AutoShape 112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00:06</a:t>
            </a:r>
          </a:p>
        </p:txBody>
      </p:sp>
      <p:sp>
        <p:nvSpPr>
          <p:cNvPr id="42097" name="AutoShape 113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00:05</a:t>
            </a:r>
          </a:p>
        </p:txBody>
      </p:sp>
      <p:sp>
        <p:nvSpPr>
          <p:cNvPr id="42098" name="AutoShape 114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00:04</a:t>
            </a:r>
          </a:p>
        </p:txBody>
      </p:sp>
      <p:sp>
        <p:nvSpPr>
          <p:cNvPr id="42099" name="AutoShape 115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00:03</a:t>
            </a:r>
          </a:p>
        </p:txBody>
      </p:sp>
      <p:sp>
        <p:nvSpPr>
          <p:cNvPr id="42100" name="AutoShape 116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00:02</a:t>
            </a:r>
          </a:p>
        </p:txBody>
      </p:sp>
      <p:sp>
        <p:nvSpPr>
          <p:cNvPr id="42101" name="AutoShape 117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00:01</a:t>
            </a:r>
          </a:p>
        </p:txBody>
      </p:sp>
      <p:sp>
        <p:nvSpPr>
          <p:cNvPr id="42102" name="AutoShape 11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00:00</a:t>
            </a:r>
          </a:p>
        </p:txBody>
      </p:sp>
      <p:sp>
        <p:nvSpPr>
          <p:cNvPr id="29736" name="Rectangle 119"/>
          <p:cNvSpPr>
            <a:spLocks noChangeArrowheads="1"/>
          </p:cNvSpPr>
          <p:nvPr/>
        </p:nvSpPr>
        <p:spPr bwMode="auto">
          <a:xfrm>
            <a:off x="2895600" y="0"/>
            <a:ext cx="32004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b="1">
                <a:solidFill>
                  <a:srgbClr val="FF0066"/>
                </a:solidFill>
                <a:latin typeface="Arial Unicode MS" pitchFamily="34" charset="-128"/>
              </a:rPr>
              <a:t>CỦNG CỐ</a:t>
            </a:r>
            <a:endParaRPr lang="en-US" sz="3200" b="1">
              <a:solidFill>
                <a:srgbClr val="FF0066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slow">
    <p:push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2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7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81"/>
                  </p:tgtEl>
                </p:cond>
              </p:nextCondLst>
            </p:seq>
          </p:childTnLst>
        </p:cTn>
      </p:par>
    </p:tnLst>
    <p:bldLst>
      <p:bldP spid="41986" grpId="0" animBg="1"/>
      <p:bldP spid="42031" grpId="0" animBg="1"/>
      <p:bldP spid="42032" grpId="0" animBg="1"/>
      <p:bldP spid="42033" grpId="0" animBg="1"/>
      <p:bldP spid="42034" grpId="0" animBg="1"/>
      <p:bldP spid="42035" grpId="0" animBg="1"/>
      <p:bldP spid="42036" grpId="0" animBg="1"/>
      <p:bldP spid="42037" grpId="0" animBg="1"/>
      <p:bldP spid="42038" grpId="0" animBg="1"/>
      <p:bldP spid="42079" grpId="0" animBg="1"/>
      <p:bldP spid="42080" grpId="0" animBg="1"/>
      <p:bldP spid="42081" grpId="0" animBg="1"/>
      <p:bldP spid="42082" grpId="0" animBg="1"/>
      <p:bldP spid="42083" grpId="0" animBg="1"/>
      <p:bldP spid="42084" grpId="0" animBg="1"/>
      <p:bldP spid="42085" grpId="0" animBg="1"/>
      <p:bldP spid="42086" grpId="0" animBg="1"/>
      <p:bldP spid="42087" grpId="0" animBg="1"/>
      <p:bldP spid="42088" grpId="0" animBg="1"/>
      <p:bldP spid="42089" grpId="0" animBg="1"/>
      <p:bldP spid="42090" grpId="0" animBg="1"/>
      <p:bldP spid="42091" grpId="0" animBg="1"/>
      <p:bldP spid="42092" grpId="0" animBg="1"/>
      <p:bldP spid="42093" grpId="0" animBg="1"/>
      <p:bldP spid="42094" grpId="0" animBg="1"/>
      <p:bldP spid="42095" grpId="0" animBg="1"/>
      <p:bldP spid="42096" grpId="0" animBg="1"/>
      <p:bldP spid="42097" grpId="0" animBg="1"/>
      <p:bldP spid="42098" grpId="0" animBg="1"/>
      <p:bldP spid="42099" grpId="0" animBg="1"/>
      <p:bldP spid="42100" grpId="0" animBg="1"/>
      <p:bldP spid="42101" grpId="0" animBg="1"/>
      <p:bldP spid="42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gray">
          <a:xfrm>
            <a:off x="1066800" y="2209800"/>
            <a:ext cx="5410200" cy="762000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marL="342900" indent="-342900" algn="just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 Ba liên kết kém bền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7863" y="1081088"/>
            <a:ext cx="293687" cy="4435475"/>
            <a:chOff x="0" y="739"/>
            <a:chExt cx="185" cy="2794"/>
          </a:xfrm>
        </p:grpSpPr>
        <p:grpSp>
          <p:nvGrpSpPr>
            <p:cNvPr id="30796" name="Group 4"/>
            <p:cNvGrpSpPr>
              <a:grpSpLocks/>
            </p:cNvGrpSpPr>
            <p:nvPr/>
          </p:nvGrpSpPr>
          <p:grpSpPr bwMode="auto">
            <a:xfrm rot="5400000">
              <a:off x="-1277" y="2069"/>
              <a:ext cx="2776" cy="115"/>
              <a:chOff x="0" y="1896"/>
              <a:chExt cx="5760" cy="120"/>
            </a:xfrm>
          </p:grpSpPr>
          <p:sp>
            <p:nvSpPr>
              <p:cNvPr id="30837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38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0797" name="Group 7"/>
            <p:cNvGrpSpPr>
              <a:grpSpLocks/>
            </p:cNvGrpSpPr>
            <p:nvPr/>
          </p:nvGrpSpPr>
          <p:grpSpPr bwMode="auto">
            <a:xfrm rot="5400000">
              <a:off x="9" y="2208"/>
              <a:ext cx="173" cy="173"/>
              <a:chOff x="1872" y="1824"/>
              <a:chExt cx="2014" cy="1821"/>
            </a:xfrm>
          </p:grpSpPr>
          <p:sp>
            <p:nvSpPr>
              <p:cNvPr id="45064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65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66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31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32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69" name="Oval 13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34" name="Oval 1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71" name="Oval 15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36" name="Oval 1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0798" name="Group 17"/>
            <p:cNvGrpSpPr>
              <a:grpSpLocks/>
            </p:cNvGrpSpPr>
            <p:nvPr/>
          </p:nvGrpSpPr>
          <p:grpSpPr bwMode="auto">
            <a:xfrm rot="5400000">
              <a:off x="12" y="1622"/>
              <a:ext cx="173" cy="173"/>
              <a:chOff x="1872" y="1824"/>
              <a:chExt cx="2014" cy="1821"/>
            </a:xfrm>
          </p:grpSpPr>
          <p:sp>
            <p:nvSpPr>
              <p:cNvPr id="45074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75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76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22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23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79" name="Oval 23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25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81" name="Oval 25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27" name="Oval 2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0799" name="Group 27"/>
            <p:cNvGrpSpPr>
              <a:grpSpLocks/>
            </p:cNvGrpSpPr>
            <p:nvPr/>
          </p:nvGrpSpPr>
          <p:grpSpPr bwMode="auto">
            <a:xfrm rot="5400000">
              <a:off x="0" y="3360"/>
              <a:ext cx="173" cy="173"/>
              <a:chOff x="1872" y="1824"/>
              <a:chExt cx="2014" cy="1821"/>
            </a:xfrm>
          </p:grpSpPr>
          <p:sp>
            <p:nvSpPr>
              <p:cNvPr id="4508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8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8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13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14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89" name="Oval 33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16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91" name="Oval 35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18" name="Oval 3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0800" name="Group 37"/>
            <p:cNvGrpSpPr>
              <a:grpSpLocks/>
            </p:cNvGrpSpPr>
            <p:nvPr/>
          </p:nvGrpSpPr>
          <p:grpSpPr bwMode="auto">
            <a:xfrm rot="5400000">
              <a:off x="12" y="2784"/>
              <a:ext cx="173" cy="173"/>
              <a:chOff x="1872" y="1824"/>
              <a:chExt cx="2014" cy="1821"/>
            </a:xfrm>
          </p:grpSpPr>
          <p:sp>
            <p:nvSpPr>
              <p:cNvPr id="45094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95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96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04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05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099" name="Oval 43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07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45101" name="Oval 45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0809" name="Oval 4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</p:grpSp>
      <p:sp>
        <p:nvSpPr>
          <p:cNvPr id="45103" name="AutoShape 47"/>
          <p:cNvSpPr>
            <a:spLocks noChangeArrowheads="1"/>
          </p:cNvSpPr>
          <p:nvPr/>
        </p:nvSpPr>
        <p:spPr bwMode="gray">
          <a:xfrm>
            <a:off x="0" y="533400"/>
            <a:ext cx="9144000" cy="762000"/>
          </a:xfrm>
          <a:prstGeom prst="roundRect">
            <a:avLst>
              <a:gd name="adj" fmla="val 16407"/>
            </a:avLst>
          </a:prstGeom>
          <a:gradFill rotWithShape="1">
            <a:gsLst>
              <a:gs pos="0">
                <a:srgbClr val="99FFCC"/>
              </a:gs>
              <a:gs pos="50000">
                <a:srgbClr val="FFFFFF"/>
              </a:gs>
              <a:gs pos="100000">
                <a:srgbClr val="99FFCC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tIns="457200" bIns="91440" anchor="ctr"/>
          <a:lstStyle/>
          <a:p>
            <a:r>
              <a:rPr lang="en-US" sz="2400" b="1">
                <a:solidFill>
                  <a:srgbClr val="CC3300"/>
                </a:solidFill>
                <a:cs typeface="Times New Roman" pitchFamily="18" charset="0"/>
              </a:rPr>
              <a:t>2. Trong phân tử axetilen giữa 2 nguyên tử cacbon có</a:t>
            </a:r>
          </a:p>
        </p:txBody>
      </p:sp>
      <p:sp>
        <p:nvSpPr>
          <p:cNvPr id="45104" name="AutoShape 48"/>
          <p:cNvSpPr>
            <a:spLocks noChangeArrowheads="1"/>
          </p:cNvSpPr>
          <p:nvPr/>
        </p:nvSpPr>
        <p:spPr bwMode="gray">
          <a:xfrm>
            <a:off x="1143000" y="4114800"/>
            <a:ext cx="5334000" cy="838200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Hai liên kết kém bền</a:t>
            </a:r>
            <a:endParaRPr lang="en-US" sz="2400" b="1">
              <a:latin typeface="VNI-Times" pitchFamily="2" charset="0"/>
            </a:endParaRPr>
          </a:p>
        </p:txBody>
      </p:sp>
      <p:sp>
        <p:nvSpPr>
          <p:cNvPr id="45105" name="AutoShape 49"/>
          <p:cNvSpPr>
            <a:spLocks noChangeArrowheads="1"/>
          </p:cNvSpPr>
          <p:nvPr/>
        </p:nvSpPr>
        <p:spPr bwMode="gray">
          <a:xfrm>
            <a:off x="1219200" y="236220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A</a:t>
            </a:r>
          </a:p>
        </p:txBody>
      </p:sp>
      <p:sp>
        <p:nvSpPr>
          <p:cNvPr id="45106" name="AutoShape 50"/>
          <p:cNvSpPr>
            <a:spLocks noChangeArrowheads="1"/>
          </p:cNvSpPr>
          <p:nvPr/>
        </p:nvSpPr>
        <p:spPr bwMode="gray">
          <a:xfrm>
            <a:off x="1143000" y="3124200"/>
            <a:ext cx="5334000" cy="914400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marL="342900" indent="-342900" algn="just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Một liên kết kém bền</a:t>
            </a:r>
            <a:r>
              <a:rPr lang="en-US" sz="2400" b="1">
                <a:latin typeface="VNI-Times" pitchFamily="2" charset="0"/>
              </a:rPr>
              <a:t>.</a:t>
            </a:r>
          </a:p>
        </p:txBody>
      </p:sp>
      <p:sp>
        <p:nvSpPr>
          <p:cNvPr id="45107" name="AutoShape 51"/>
          <p:cNvSpPr>
            <a:spLocks noChangeArrowheads="1"/>
          </p:cNvSpPr>
          <p:nvPr/>
        </p:nvSpPr>
        <p:spPr bwMode="gray">
          <a:xfrm>
            <a:off x="1219200" y="335280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sp>
        <p:nvSpPr>
          <p:cNvPr id="45108" name="AutoShape 52"/>
          <p:cNvSpPr>
            <a:spLocks noChangeArrowheads="1"/>
          </p:cNvSpPr>
          <p:nvPr/>
        </p:nvSpPr>
        <p:spPr bwMode="gray">
          <a:xfrm>
            <a:off x="1219200" y="432435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45109" name="AutoShape 53"/>
          <p:cNvSpPr>
            <a:spLocks noChangeArrowheads="1"/>
          </p:cNvSpPr>
          <p:nvPr/>
        </p:nvSpPr>
        <p:spPr bwMode="gray">
          <a:xfrm>
            <a:off x="1143000" y="5029200"/>
            <a:ext cx="5334000" cy="762000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Hai liên kết bền</a:t>
            </a:r>
            <a:r>
              <a:rPr lang="en-US" sz="2400" b="1">
                <a:latin typeface="VNI-Times" pitchFamily="2" charset="0"/>
              </a:rPr>
              <a:t>.</a:t>
            </a:r>
            <a:endParaRPr lang="en-US" sz="2400" b="1"/>
          </a:p>
        </p:txBody>
      </p:sp>
      <p:sp>
        <p:nvSpPr>
          <p:cNvPr id="45110" name="AutoShape 54"/>
          <p:cNvSpPr>
            <a:spLocks noChangeArrowheads="1"/>
          </p:cNvSpPr>
          <p:nvPr/>
        </p:nvSpPr>
        <p:spPr bwMode="gray">
          <a:xfrm>
            <a:off x="1219200" y="532765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 rot="5400000">
            <a:off x="273844" y="2162969"/>
            <a:ext cx="992187" cy="930275"/>
            <a:chOff x="1872" y="1824"/>
            <a:chExt cx="2014" cy="1821"/>
          </a:xfrm>
        </p:grpSpPr>
        <p:sp>
          <p:nvSpPr>
            <p:cNvPr id="45112" name="AutoShape 5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13" name="AutoShape 5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14" name="AutoShape 5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90" name="Oval 5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91" name="Oval 6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17" name="Oval 6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93" name="Oval 6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19" name="Oval 6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95" name="Oval 6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 rot="5400000">
            <a:off x="297657" y="3155156"/>
            <a:ext cx="992188" cy="930275"/>
            <a:chOff x="1872" y="1824"/>
            <a:chExt cx="2014" cy="1821"/>
          </a:xfrm>
        </p:grpSpPr>
        <p:sp>
          <p:nvSpPr>
            <p:cNvPr id="45122" name="AutoShape 6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23" name="AutoShape 6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24" name="AutoShape 6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81" name="Oval 6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82" name="Oval 7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27" name="Oval 7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84" name="Oval 7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29" name="Oval 7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86" name="Oval 7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 rot="5400000">
            <a:off x="292894" y="4144169"/>
            <a:ext cx="992187" cy="930275"/>
            <a:chOff x="1872" y="1824"/>
            <a:chExt cx="2014" cy="1821"/>
          </a:xfrm>
        </p:grpSpPr>
        <p:sp>
          <p:nvSpPr>
            <p:cNvPr id="45132" name="AutoShape 7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33" name="AutoShape 7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34" name="AutoShape 7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72" name="Oval 7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73" name="Oval 8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37" name="Oval 8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75" name="Oval 8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39" name="Oval 8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77" name="Oval 8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11" name="Group 85"/>
          <p:cNvGrpSpPr>
            <a:grpSpLocks/>
          </p:cNvGrpSpPr>
          <p:nvPr/>
        </p:nvGrpSpPr>
        <p:grpSpPr bwMode="auto">
          <a:xfrm rot="5400000">
            <a:off x="297657" y="5090319"/>
            <a:ext cx="992187" cy="930275"/>
            <a:chOff x="1872" y="1824"/>
            <a:chExt cx="2014" cy="1821"/>
          </a:xfrm>
        </p:grpSpPr>
        <p:sp>
          <p:nvSpPr>
            <p:cNvPr id="45142" name="AutoShape 8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43" name="AutoShape 8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44" name="AutoShape 8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63" name="Oval 8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64" name="Oval 9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47" name="Oval 9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66" name="Oval 9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45149" name="Oval 9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0768" name="Oval 9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sp>
        <p:nvSpPr>
          <p:cNvPr id="45151" name="AutoShape 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6248400"/>
            <a:ext cx="822325" cy="365125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Kết quả</a:t>
            </a:r>
          </a:p>
        </p:txBody>
      </p:sp>
      <p:sp>
        <p:nvSpPr>
          <p:cNvPr id="45152" name="AutoShape 9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22325" cy="36512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Về trước</a:t>
            </a:r>
          </a:p>
        </p:txBody>
      </p:sp>
      <p:sp>
        <p:nvSpPr>
          <p:cNvPr id="45153" name="AutoShape 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7000" y="6248400"/>
            <a:ext cx="822325" cy="36512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Đồng hồ</a:t>
            </a:r>
          </a:p>
        </p:txBody>
      </p:sp>
      <p:sp>
        <p:nvSpPr>
          <p:cNvPr id="45154" name="AutoShape 9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00:20</a:t>
            </a:r>
          </a:p>
        </p:txBody>
      </p:sp>
      <p:sp>
        <p:nvSpPr>
          <p:cNvPr id="45155" name="AutoShape 99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00:19</a:t>
            </a:r>
          </a:p>
        </p:txBody>
      </p:sp>
      <p:sp>
        <p:nvSpPr>
          <p:cNvPr id="45156" name="AutoShape 100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00:18</a:t>
            </a:r>
          </a:p>
        </p:txBody>
      </p:sp>
      <p:sp>
        <p:nvSpPr>
          <p:cNvPr id="45157" name="AutoShape 101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00:17</a:t>
            </a:r>
          </a:p>
        </p:txBody>
      </p:sp>
      <p:sp>
        <p:nvSpPr>
          <p:cNvPr id="45158" name="AutoShape 102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00:16</a:t>
            </a:r>
          </a:p>
        </p:txBody>
      </p:sp>
      <p:sp>
        <p:nvSpPr>
          <p:cNvPr id="45159" name="AutoShape 103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00:15</a:t>
            </a:r>
          </a:p>
        </p:txBody>
      </p:sp>
      <p:sp>
        <p:nvSpPr>
          <p:cNvPr id="45160" name="AutoShape 104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00:14</a:t>
            </a:r>
          </a:p>
        </p:txBody>
      </p:sp>
      <p:sp>
        <p:nvSpPr>
          <p:cNvPr id="45161" name="AutoShape 105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00:13</a:t>
            </a:r>
          </a:p>
        </p:txBody>
      </p:sp>
      <p:sp>
        <p:nvSpPr>
          <p:cNvPr id="45162" name="AutoShape 106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00:12</a:t>
            </a:r>
          </a:p>
        </p:txBody>
      </p:sp>
      <p:sp>
        <p:nvSpPr>
          <p:cNvPr id="45163" name="AutoShape 107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00:11</a:t>
            </a:r>
          </a:p>
        </p:txBody>
      </p:sp>
      <p:sp>
        <p:nvSpPr>
          <p:cNvPr id="45164" name="AutoShape 10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00:10</a:t>
            </a:r>
          </a:p>
        </p:txBody>
      </p:sp>
      <p:sp>
        <p:nvSpPr>
          <p:cNvPr id="45165" name="AutoShape 109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00:09</a:t>
            </a:r>
          </a:p>
        </p:txBody>
      </p:sp>
      <p:sp>
        <p:nvSpPr>
          <p:cNvPr id="45166" name="AutoShape 110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00:08</a:t>
            </a:r>
          </a:p>
        </p:txBody>
      </p:sp>
      <p:sp>
        <p:nvSpPr>
          <p:cNvPr id="45167" name="AutoShape 111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00:07</a:t>
            </a:r>
          </a:p>
        </p:txBody>
      </p:sp>
      <p:sp>
        <p:nvSpPr>
          <p:cNvPr id="45168" name="AutoShape 112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00:06</a:t>
            </a:r>
          </a:p>
        </p:txBody>
      </p:sp>
      <p:sp>
        <p:nvSpPr>
          <p:cNvPr id="45169" name="AutoShape 113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00:05</a:t>
            </a:r>
          </a:p>
        </p:txBody>
      </p:sp>
      <p:sp>
        <p:nvSpPr>
          <p:cNvPr id="45170" name="AutoShape 114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00:04</a:t>
            </a:r>
          </a:p>
        </p:txBody>
      </p:sp>
      <p:sp>
        <p:nvSpPr>
          <p:cNvPr id="45171" name="AutoShape 115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00:03</a:t>
            </a:r>
          </a:p>
        </p:txBody>
      </p:sp>
      <p:sp>
        <p:nvSpPr>
          <p:cNvPr id="45172" name="AutoShape 116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00:02</a:t>
            </a:r>
          </a:p>
        </p:txBody>
      </p:sp>
      <p:sp>
        <p:nvSpPr>
          <p:cNvPr id="45173" name="AutoShape 117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00:01</a:t>
            </a:r>
          </a:p>
        </p:txBody>
      </p:sp>
      <p:sp>
        <p:nvSpPr>
          <p:cNvPr id="45174" name="AutoShape 11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00:00</a:t>
            </a:r>
          </a:p>
        </p:txBody>
      </p:sp>
    </p:spTree>
  </p:cSld>
  <p:clrMapOvr>
    <a:masterClrMapping/>
  </p:clrMapOvr>
  <p:transition spd="slow">
    <p:push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5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53"/>
                  </p:tgtEl>
                </p:cond>
              </p:nextCondLst>
            </p:seq>
          </p:childTnLst>
        </p:cTn>
      </p:par>
    </p:tnLst>
    <p:bldLst>
      <p:bldP spid="45058" grpId="0" animBg="1"/>
      <p:bldP spid="45103" grpId="0" animBg="1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51" grpId="0" animBg="1"/>
      <p:bldP spid="45152" grpId="0" animBg="1"/>
      <p:bldP spid="45153" grpId="0" animBg="1"/>
      <p:bldP spid="45154" grpId="0" animBg="1"/>
      <p:bldP spid="45155" grpId="0" animBg="1"/>
      <p:bldP spid="45156" grpId="0" animBg="1"/>
      <p:bldP spid="45157" grpId="0" animBg="1"/>
      <p:bldP spid="45158" grpId="0" animBg="1"/>
      <p:bldP spid="45159" grpId="0" animBg="1"/>
      <p:bldP spid="45160" grpId="0" animBg="1"/>
      <p:bldP spid="45161" grpId="0" animBg="1"/>
      <p:bldP spid="45162" grpId="0" animBg="1"/>
      <p:bldP spid="45163" grpId="0" animBg="1"/>
      <p:bldP spid="45164" grpId="0" animBg="1"/>
      <p:bldP spid="45165" grpId="0" animBg="1"/>
      <p:bldP spid="45166" grpId="0" animBg="1"/>
      <p:bldP spid="45167" grpId="0" animBg="1"/>
      <p:bldP spid="45168" grpId="0" animBg="1"/>
      <p:bldP spid="45169" grpId="0" animBg="1"/>
      <p:bldP spid="45170" grpId="0" animBg="1"/>
      <p:bldP spid="45171" grpId="0" animBg="1"/>
      <p:bldP spid="45172" grpId="0" animBg="1"/>
      <p:bldP spid="45173" grpId="0" animBg="1"/>
      <p:bldP spid="451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7863" y="1081088"/>
            <a:ext cx="293687" cy="4435475"/>
            <a:chOff x="0" y="739"/>
            <a:chExt cx="185" cy="2794"/>
          </a:xfrm>
        </p:grpSpPr>
        <p:grpSp>
          <p:nvGrpSpPr>
            <p:cNvPr id="31820" name="Group 3"/>
            <p:cNvGrpSpPr>
              <a:grpSpLocks/>
            </p:cNvGrpSpPr>
            <p:nvPr/>
          </p:nvGrpSpPr>
          <p:grpSpPr bwMode="auto">
            <a:xfrm rot="5400000">
              <a:off x="-1277" y="2069"/>
              <a:ext cx="2776" cy="115"/>
              <a:chOff x="0" y="1896"/>
              <a:chExt cx="5760" cy="120"/>
            </a:xfrm>
          </p:grpSpPr>
          <p:sp>
            <p:nvSpPr>
              <p:cNvPr id="31861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62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1821" name="Group 6"/>
            <p:cNvGrpSpPr>
              <a:grpSpLocks/>
            </p:cNvGrpSpPr>
            <p:nvPr/>
          </p:nvGrpSpPr>
          <p:grpSpPr bwMode="auto">
            <a:xfrm rot="5400000">
              <a:off x="9" y="2208"/>
              <a:ext cx="173" cy="173"/>
              <a:chOff x="1872" y="1824"/>
              <a:chExt cx="2014" cy="1821"/>
            </a:xfrm>
          </p:grpSpPr>
          <p:sp>
            <p:nvSpPr>
              <p:cNvPr id="809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55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56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08" name="Oval 12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58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10" name="Oval 14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60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1822" name="Group 16"/>
            <p:cNvGrpSpPr>
              <a:grpSpLocks/>
            </p:cNvGrpSpPr>
            <p:nvPr/>
          </p:nvGrpSpPr>
          <p:grpSpPr bwMode="auto">
            <a:xfrm rot="5400000">
              <a:off x="12" y="1622"/>
              <a:ext cx="173" cy="173"/>
              <a:chOff x="1872" y="1824"/>
              <a:chExt cx="2014" cy="1821"/>
            </a:xfrm>
          </p:grpSpPr>
          <p:sp>
            <p:nvSpPr>
              <p:cNvPr id="809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46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47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18" name="Oval 22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49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20" name="Oval 24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51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1823" name="Group 26"/>
            <p:cNvGrpSpPr>
              <a:grpSpLocks/>
            </p:cNvGrpSpPr>
            <p:nvPr/>
          </p:nvGrpSpPr>
          <p:grpSpPr bwMode="auto">
            <a:xfrm rot="5400000">
              <a:off x="0" y="3360"/>
              <a:ext cx="173" cy="173"/>
              <a:chOff x="1872" y="1824"/>
              <a:chExt cx="2014" cy="1821"/>
            </a:xfrm>
          </p:grpSpPr>
          <p:sp>
            <p:nvSpPr>
              <p:cNvPr id="80923" name="AutoShape 2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24" name="AutoShape 2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25" name="AutoShape 29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37" name="Oval 3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38" name="Oval 3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28" name="Oval 32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40" name="Oval 3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30" name="Oval 34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42" name="Oval 3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1824" name="Group 36"/>
            <p:cNvGrpSpPr>
              <a:grpSpLocks/>
            </p:cNvGrpSpPr>
            <p:nvPr/>
          </p:nvGrpSpPr>
          <p:grpSpPr bwMode="auto">
            <a:xfrm rot="5400000">
              <a:off x="12" y="2784"/>
              <a:ext cx="173" cy="173"/>
              <a:chOff x="1872" y="1824"/>
              <a:chExt cx="2014" cy="1821"/>
            </a:xfrm>
          </p:grpSpPr>
          <p:sp>
            <p:nvSpPr>
              <p:cNvPr id="80933" name="AutoShape 3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34" name="AutoShape 3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35" name="AutoShape 39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28" name="Oval 4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29" name="Oval 4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38" name="Oval 42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31" name="Oval 4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80940" name="Oval 44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1833" name="Oval 4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</p:grpSp>
      <p:sp>
        <p:nvSpPr>
          <p:cNvPr id="80942" name="AutoShape 46"/>
          <p:cNvSpPr>
            <a:spLocks noChangeArrowheads="1"/>
          </p:cNvSpPr>
          <p:nvPr/>
        </p:nvSpPr>
        <p:spPr bwMode="gray">
          <a:xfrm>
            <a:off x="0" y="228600"/>
            <a:ext cx="9144000" cy="914400"/>
          </a:xfrm>
          <a:prstGeom prst="roundRect">
            <a:avLst>
              <a:gd name="adj" fmla="val 16407"/>
            </a:avLst>
          </a:prstGeom>
          <a:gradFill rotWithShape="1">
            <a:gsLst>
              <a:gs pos="0">
                <a:srgbClr val="99FFCC"/>
              </a:gs>
              <a:gs pos="50000">
                <a:srgbClr val="FFFFFF"/>
              </a:gs>
              <a:gs pos="100000">
                <a:srgbClr val="99FFCC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tIns="457200" bIns="91440" anchor="ctr"/>
          <a:lstStyle/>
          <a:p>
            <a:r>
              <a:rPr lang="en-US" sz="2400" b="1">
                <a:solidFill>
                  <a:srgbClr val="CC3300"/>
                </a:solidFill>
                <a:cs typeface="Times New Roman" pitchFamily="18" charset="0"/>
              </a:rPr>
              <a:t>3. Dãy chất nào sau đây làm mất màu dung dịch brom</a:t>
            </a:r>
          </a:p>
        </p:txBody>
      </p:sp>
      <p:sp>
        <p:nvSpPr>
          <p:cNvPr id="80943" name="AutoShape 47"/>
          <p:cNvSpPr>
            <a:spLocks noChangeArrowheads="1"/>
          </p:cNvSpPr>
          <p:nvPr/>
        </p:nvSpPr>
        <p:spPr bwMode="gray">
          <a:xfrm>
            <a:off x="1066800" y="2286000"/>
            <a:ext cx="41148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/>
            <a:r>
              <a:rPr lang="en-US" sz="2400" b="1">
                <a:cs typeface="Times New Roman" pitchFamily="18" charset="0"/>
              </a:rPr>
              <a:t> 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4</a:t>
            </a:r>
            <a:r>
              <a:rPr lang="en-US" sz="2400" b="1">
                <a:cs typeface="Times New Roman" pitchFamily="18" charset="0"/>
              </a:rPr>
              <a:t>, 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 </a:t>
            </a:r>
            <a:r>
              <a:rPr lang="en-US" sz="2400" b="1">
                <a:latin typeface="VNI-Times" pitchFamily="2" charset="0"/>
              </a:rPr>
              <a:t>.</a:t>
            </a:r>
          </a:p>
        </p:txBody>
      </p:sp>
      <p:sp>
        <p:nvSpPr>
          <p:cNvPr id="80944" name="AutoShape 48"/>
          <p:cNvSpPr>
            <a:spLocks noChangeArrowheads="1"/>
          </p:cNvSpPr>
          <p:nvPr/>
        </p:nvSpPr>
        <p:spPr bwMode="gray">
          <a:xfrm>
            <a:off x="1203325" y="236855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A</a:t>
            </a:r>
          </a:p>
        </p:txBody>
      </p:sp>
      <p:sp>
        <p:nvSpPr>
          <p:cNvPr id="80945" name="AutoShape 49"/>
          <p:cNvSpPr>
            <a:spLocks noChangeArrowheads="1"/>
          </p:cNvSpPr>
          <p:nvPr/>
        </p:nvSpPr>
        <p:spPr bwMode="gray">
          <a:xfrm>
            <a:off x="990600" y="3352800"/>
            <a:ext cx="42672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marL="342900" indent="-342900" algn="just"/>
            <a:r>
              <a:rPr lang="en-US" sz="2400" b="1">
                <a:cs typeface="Times New Roman" pitchFamily="18" charset="0"/>
              </a:rPr>
              <a:t>  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4</a:t>
            </a:r>
            <a:r>
              <a:rPr lang="en-US" sz="2400" b="1">
                <a:cs typeface="Times New Roman" pitchFamily="18" charset="0"/>
              </a:rPr>
              <a:t>, 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6</a:t>
            </a:r>
            <a:r>
              <a:rPr lang="en-US" sz="2400" b="1">
                <a:cs typeface="Times New Roman" pitchFamily="18" charset="0"/>
              </a:rPr>
              <a:t>  .</a:t>
            </a:r>
          </a:p>
        </p:txBody>
      </p:sp>
      <p:sp>
        <p:nvSpPr>
          <p:cNvPr id="80946" name="AutoShape 50"/>
          <p:cNvSpPr>
            <a:spLocks noChangeArrowheads="1"/>
          </p:cNvSpPr>
          <p:nvPr/>
        </p:nvSpPr>
        <p:spPr bwMode="gray">
          <a:xfrm>
            <a:off x="1203325" y="3386138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sp>
        <p:nvSpPr>
          <p:cNvPr id="80947" name="AutoShape 51"/>
          <p:cNvSpPr>
            <a:spLocks noChangeArrowheads="1"/>
          </p:cNvSpPr>
          <p:nvPr/>
        </p:nvSpPr>
        <p:spPr bwMode="gray">
          <a:xfrm>
            <a:off x="1066800" y="4267200"/>
            <a:ext cx="42672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/>
            <a:r>
              <a:rPr lang="en-US" sz="2400" b="1">
                <a:cs typeface="Times New Roman" pitchFamily="18" charset="0"/>
              </a:rPr>
              <a:t> CH</a:t>
            </a:r>
            <a:r>
              <a:rPr lang="en-US" sz="2400" b="1" baseline="-25000">
                <a:cs typeface="Times New Roman" pitchFamily="18" charset="0"/>
              </a:rPr>
              <a:t>4</a:t>
            </a:r>
            <a:r>
              <a:rPr lang="en-US" sz="2400" b="1">
                <a:cs typeface="Times New Roman" pitchFamily="18" charset="0"/>
              </a:rPr>
              <a:t>, 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4  </a:t>
            </a:r>
            <a:r>
              <a:rPr lang="en-US" sz="2400" b="1">
                <a:cs typeface="Times New Roman" pitchFamily="18" charset="0"/>
              </a:rPr>
              <a:t>.</a:t>
            </a:r>
          </a:p>
        </p:txBody>
      </p:sp>
      <p:sp>
        <p:nvSpPr>
          <p:cNvPr id="80948" name="AutoShape 52"/>
          <p:cNvSpPr>
            <a:spLocks noChangeArrowheads="1"/>
          </p:cNvSpPr>
          <p:nvPr/>
        </p:nvSpPr>
        <p:spPr bwMode="gray">
          <a:xfrm>
            <a:off x="1219200" y="432435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80949" name="AutoShape 53"/>
          <p:cNvSpPr>
            <a:spLocks noChangeArrowheads="1"/>
          </p:cNvSpPr>
          <p:nvPr/>
        </p:nvSpPr>
        <p:spPr bwMode="gray">
          <a:xfrm>
            <a:off x="1143000" y="5257800"/>
            <a:ext cx="42672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/>
            <a:r>
              <a:rPr lang="en-US" sz="2400" b="1">
                <a:cs typeface="Times New Roman" pitchFamily="18" charset="0"/>
              </a:rPr>
              <a:t>CH</a:t>
            </a:r>
            <a:r>
              <a:rPr lang="en-US" sz="2400" b="1" baseline="-25000">
                <a:cs typeface="Times New Roman" pitchFamily="18" charset="0"/>
              </a:rPr>
              <a:t>4</a:t>
            </a:r>
            <a:r>
              <a:rPr lang="en-US" sz="2400" b="1">
                <a:cs typeface="Times New Roman" pitchFamily="18" charset="0"/>
              </a:rPr>
              <a:t>, C</a:t>
            </a:r>
            <a:r>
              <a:rPr lang="en-US" sz="2400" b="1" baseline="-25000">
                <a:cs typeface="Times New Roman" pitchFamily="18" charset="0"/>
              </a:rPr>
              <a:t>6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6</a:t>
            </a:r>
            <a:r>
              <a:rPr lang="en-US" sz="2400" b="1">
                <a:cs typeface="Times New Roman" pitchFamily="18" charset="0"/>
              </a:rPr>
              <a:t> .</a:t>
            </a:r>
          </a:p>
        </p:txBody>
      </p:sp>
      <p:sp>
        <p:nvSpPr>
          <p:cNvPr id="80950" name="AutoShape 54"/>
          <p:cNvSpPr>
            <a:spLocks noChangeArrowheads="1"/>
          </p:cNvSpPr>
          <p:nvPr/>
        </p:nvSpPr>
        <p:spPr bwMode="gray">
          <a:xfrm>
            <a:off x="1219200" y="533400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 rot="5400000">
            <a:off x="292894" y="2164556"/>
            <a:ext cx="992188" cy="930275"/>
            <a:chOff x="1872" y="1824"/>
            <a:chExt cx="2014" cy="1821"/>
          </a:xfrm>
        </p:grpSpPr>
        <p:sp>
          <p:nvSpPr>
            <p:cNvPr id="80952" name="AutoShape 5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53" name="AutoShape 5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54" name="AutoShape 5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814" name="Oval 5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815" name="Oval 6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57" name="Oval 6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817" name="Oval 6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59" name="Oval 6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819" name="Oval 6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 rot="5400000">
            <a:off x="297657" y="3155156"/>
            <a:ext cx="992188" cy="930275"/>
            <a:chOff x="1872" y="1824"/>
            <a:chExt cx="2014" cy="1821"/>
          </a:xfrm>
        </p:grpSpPr>
        <p:sp>
          <p:nvSpPr>
            <p:cNvPr id="80962" name="AutoShape 6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63" name="AutoShape 6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64" name="AutoShape 6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805" name="Oval 6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806" name="Oval 7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67" name="Oval 7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808" name="Oval 7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69" name="Oval 7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810" name="Oval 7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 rot="5400000">
            <a:off x="292894" y="4144169"/>
            <a:ext cx="992187" cy="930275"/>
            <a:chOff x="1872" y="1824"/>
            <a:chExt cx="2014" cy="1821"/>
          </a:xfrm>
        </p:grpSpPr>
        <p:sp>
          <p:nvSpPr>
            <p:cNvPr id="80972" name="AutoShape 7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73" name="AutoShape 7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74" name="AutoShape 7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796" name="Oval 7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797" name="Oval 8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77" name="Oval 8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799" name="Oval 8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79" name="Oval 8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801" name="Oval 8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11" name="Group 85"/>
          <p:cNvGrpSpPr>
            <a:grpSpLocks/>
          </p:cNvGrpSpPr>
          <p:nvPr/>
        </p:nvGrpSpPr>
        <p:grpSpPr bwMode="auto">
          <a:xfrm rot="5400000">
            <a:off x="297657" y="5090319"/>
            <a:ext cx="992187" cy="930275"/>
            <a:chOff x="1872" y="1824"/>
            <a:chExt cx="2014" cy="1821"/>
          </a:xfrm>
        </p:grpSpPr>
        <p:sp>
          <p:nvSpPr>
            <p:cNvPr id="80982" name="AutoShape 8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83" name="AutoShape 8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84" name="AutoShape 8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787" name="Oval 8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788" name="Oval 9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87" name="Oval 9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790" name="Oval 9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80989" name="Oval 9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1792" name="Oval 9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sp>
        <p:nvSpPr>
          <p:cNvPr id="80991" name="AutoShape 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50125" y="6416675"/>
            <a:ext cx="822325" cy="365125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Kết quả</a:t>
            </a:r>
          </a:p>
        </p:txBody>
      </p:sp>
      <p:sp>
        <p:nvSpPr>
          <p:cNvPr id="80992" name="AutoShape 9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0238" y="6416675"/>
            <a:ext cx="822325" cy="36512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Về trước</a:t>
            </a:r>
          </a:p>
        </p:txBody>
      </p:sp>
      <p:sp>
        <p:nvSpPr>
          <p:cNvPr id="80993" name="AutoShape 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50013" y="6416675"/>
            <a:ext cx="822325" cy="36512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Đồng hồ</a:t>
            </a:r>
          </a:p>
        </p:txBody>
      </p:sp>
      <p:sp>
        <p:nvSpPr>
          <p:cNvPr id="80994" name="AutoShape 9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00:20</a:t>
            </a:r>
          </a:p>
        </p:txBody>
      </p:sp>
      <p:sp>
        <p:nvSpPr>
          <p:cNvPr id="80995" name="AutoShape 99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00:19</a:t>
            </a:r>
          </a:p>
        </p:txBody>
      </p:sp>
      <p:sp>
        <p:nvSpPr>
          <p:cNvPr id="80996" name="AutoShape 100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00:18</a:t>
            </a:r>
          </a:p>
        </p:txBody>
      </p:sp>
      <p:sp>
        <p:nvSpPr>
          <p:cNvPr id="80997" name="AutoShape 101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00:17</a:t>
            </a:r>
          </a:p>
        </p:txBody>
      </p:sp>
      <p:sp>
        <p:nvSpPr>
          <p:cNvPr id="80998" name="AutoShape 102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00:16</a:t>
            </a:r>
          </a:p>
        </p:txBody>
      </p:sp>
      <p:sp>
        <p:nvSpPr>
          <p:cNvPr id="80999" name="AutoShape 103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00:15</a:t>
            </a:r>
          </a:p>
        </p:txBody>
      </p:sp>
      <p:sp>
        <p:nvSpPr>
          <p:cNvPr id="81000" name="AutoShape 104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00:14</a:t>
            </a:r>
          </a:p>
        </p:txBody>
      </p:sp>
      <p:sp>
        <p:nvSpPr>
          <p:cNvPr id="81001" name="AutoShape 105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00:13</a:t>
            </a:r>
          </a:p>
        </p:txBody>
      </p:sp>
      <p:sp>
        <p:nvSpPr>
          <p:cNvPr id="81002" name="AutoShape 106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00:12</a:t>
            </a:r>
          </a:p>
        </p:txBody>
      </p:sp>
      <p:sp>
        <p:nvSpPr>
          <p:cNvPr id="81003" name="AutoShape 107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00:11</a:t>
            </a:r>
          </a:p>
        </p:txBody>
      </p:sp>
      <p:sp>
        <p:nvSpPr>
          <p:cNvPr id="81004" name="AutoShape 10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00:10</a:t>
            </a:r>
          </a:p>
        </p:txBody>
      </p:sp>
      <p:sp>
        <p:nvSpPr>
          <p:cNvPr id="81005" name="AutoShape 109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00:09</a:t>
            </a:r>
          </a:p>
        </p:txBody>
      </p:sp>
      <p:sp>
        <p:nvSpPr>
          <p:cNvPr id="81006" name="AutoShape 110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00:08</a:t>
            </a:r>
          </a:p>
        </p:txBody>
      </p:sp>
      <p:sp>
        <p:nvSpPr>
          <p:cNvPr id="81007" name="AutoShape 111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00:07</a:t>
            </a:r>
          </a:p>
        </p:txBody>
      </p:sp>
      <p:sp>
        <p:nvSpPr>
          <p:cNvPr id="81008" name="AutoShape 112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00:06</a:t>
            </a:r>
          </a:p>
        </p:txBody>
      </p:sp>
      <p:sp>
        <p:nvSpPr>
          <p:cNvPr id="81009" name="AutoShape 113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00:05</a:t>
            </a:r>
          </a:p>
        </p:txBody>
      </p:sp>
      <p:sp>
        <p:nvSpPr>
          <p:cNvPr id="81010" name="AutoShape 114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00:04</a:t>
            </a:r>
          </a:p>
        </p:txBody>
      </p:sp>
      <p:sp>
        <p:nvSpPr>
          <p:cNvPr id="81011" name="AutoShape 115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00:03</a:t>
            </a:r>
          </a:p>
        </p:txBody>
      </p:sp>
      <p:sp>
        <p:nvSpPr>
          <p:cNvPr id="81012" name="AutoShape 116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00:02</a:t>
            </a:r>
          </a:p>
        </p:txBody>
      </p:sp>
      <p:sp>
        <p:nvSpPr>
          <p:cNvPr id="81013" name="AutoShape 117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00:01</a:t>
            </a:r>
          </a:p>
        </p:txBody>
      </p:sp>
      <p:sp>
        <p:nvSpPr>
          <p:cNvPr id="81014" name="AutoShape 118"/>
          <p:cNvSpPr>
            <a:spLocks noChangeArrowheads="1"/>
          </p:cNvSpPr>
          <p:nvPr/>
        </p:nvSpPr>
        <p:spPr bwMode="auto">
          <a:xfrm>
            <a:off x="36576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00:00</a:t>
            </a:r>
          </a:p>
        </p:txBody>
      </p:sp>
    </p:spTree>
  </p:cSld>
  <p:clrMapOvr>
    <a:masterClrMapping/>
  </p:clrMapOvr>
  <p:transition spd="slow">
    <p:push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0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0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0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0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4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9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0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93"/>
                  </p:tgtEl>
                </p:cond>
              </p:nextCondLst>
            </p:seq>
          </p:childTnLst>
        </p:cTn>
      </p:par>
    </p:tnLst>
    <p:bldLst>
      <p:bldP spid="80942" grpId="0" animBg="1"/>
      <p:bldP spid="80943" grpId="0" animBg="1"/>
      <p:bldP spid="80944" grpId="0" animBg="1"/>
      <p:bldP spid="80945" grpId="0" animBg="1"/>
      <p:bldP spid="80946" grpId="0" animBg="1"/>
      <p:bldP spid="80947" grpId="0" animBg="1"/>
      <p:bldP spid="80948" grpId="0" animBg="1"/>
      <p:bldP spid="80949" grpId="0" animBg="1"/>
      <p:bldP spid="80950" grpId="0" animBg="1"/>
      <p:bldP spid="80991" grpId="0" animBg="1"/>
      <p:bldP spid="80992" grpId="0" animBg="1"/>
      <p:bldP spid="80993" grpId="0" animBg="1"/>
      <p:bldP spid="80994" grpId="0" animBg="1"/>
      <p:bldP spid="80995" grpId="0" animBg="1"/>
      <p:bldP spid="80996" grpId="0" animBg="1"/>
      <p:bldP spid="80997" grpId="0" animBg="1"/>
      <p:bldP spid="80998" grpId="0" animBg="1"/>
      <p:bldP spid="80999" grpId="0" animBg="1"/>
      <p:bldP spid="81000" grpId="0" animBg="1"/>
      <p:bldP spid="81001" grpId="0" animBg="1"/>
      <p:bldP spid="81002" grpId="0" animBg="1"/>
      <p:bldP spid="81003" grpId="0" animBg="1"/>
      <p:bldP spid="81004" grpId="0" animBg="1"/>
      <p:bldP spid="81005" grpId="0" animBg="1"/>
      <p:bldP spid="81006" grpId="0" animBg="1"/>
      <p:bldP spid="81007" grpId="0" animBg="1"/>
      <p:bldP spid="81008" grpId="0" animBg="1"/>
      <p:bldP spid="81009" grpId="0" animBg="1"/>
      <p:bldP spid="81010" grpId="0" animBg="1"/>
      <p:bldP spid="81011" grpId="0" animBg="1"/>
      <p:bldP spid="81012" grpId="0" animBg="1"/>
      <p:bldP spid="81013" grpId="0" animBg="1"/>
      <p:bldP spid="810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7863" y="1081088"/>
            <a:ext cx="293687" cy="4435475"/>
            <a:chOff x="0" y="739"/>
            <a:chExt cx="185" cy="2794"/>
          </a:xfrm>
        </p:grpSpPr>
        <p:grpSp>
          <p:nvGrpSpPr>
            <p:cNvPr id="32844" name="Group 3"/>
            <p:cNvGrpSpPr>
              <a:grpSpLocks/>
            </p:cNvGrpSpPr>
            <p:nvPr/>
          </p:nvGrpSpPr>
          <p:grpSpPr bwMode="auto">
            <a:xfrm rot="5400000">
              <a:off x="-1277" y="2069"/>
              <a:ext cx="2776" cy="115"/>
              <a:chOff x="0" y="1896"/>
              <a:chExt cx="5760" cy="120"/>
            </a:xfrm>
          </p:grpSpPr>
          <p:sp>
            <p:nvSpPr>
              <p:cNvPr id="32885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86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2845" name="Group 6"/>
            <p:cNvGrpSpPr>
              <a:grpSpLocks/>
            </p:cNvGrpSpPr>
            <p:nvPr/>
          </p:nvGrpSpPr>
          <p:grpSpPr bwMode="auto">
            <a:xfrm rot="5400000">
              <a:off x="9" y="2208"/>
              <a:ext cx="173" cy="173"/>
              <a:chOff x="1872" y="1824"/>
              <a:chExt cx="2014" cy="1821"/>
            </a:xfrm>
          </p:grpSpPr>
          <p:sp>
            <p:nvSpPr>
              <p:cNvPr id="78855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56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57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79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80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60" name="Oval 12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82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62" name="Oval 14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84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2846" name="Group 16"/>
            <p:cNvGrpSpPr>
              <a:grpSpLocks/>
            </p:cNvGrpSpPr>
            <p:nvPr/>
          </p:nvGrpSpPr>
          <p:grpSpPr bwMode="auto">
            <a:xfrm rot="5400000">
              <a:off x="12" y="1622"/>
              <a:ext cx="173" cy="173"/>
              <a:chOff x="1872" y="1824"/>
              <a:chExt cx="2014" cy="1821"/>
            </a:xfrm>
          </p:grpSpPr>
          <p:sp>
            <p:nvSpPr>
              <p:cNvPr id="78865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66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67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70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71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70" name="Oval 22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73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72" name="Oval 24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75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2847" name="Group 26"/>
            <p:cNvGrpSpPr>
              <a:grpSpLocks/>
            </p:cNvGrpSpPr>
            <p:nvPr/>
          </p:nvGrpSpPr>
          <p:grpSpPr bwMode="auto">
            <a:xfrm rot="5400000">
              <a:off x="0" y="3360"/>
              <a:ext cx="173" cy="173"/>
              <a:chOff x="1872" y="1824"/>
              <a:chExt cx="2014" cy="1821"/>
            </a:xfrm>
          </p:grpSpPr>
          <p:sp>
            <p:nvSpPr>
              <p:cNvPr id="78875" name="AutoShape 2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76" name="AutoShape 2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77" name="AutoShape 29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61" name="Oval 3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62" name="Oval 3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80" name="Oval 32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64" name="Oval 3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66" name="Oval 3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32848" name="Group 36"/>
            <p:cNvGrpSpPr>
              <a:grpSpLocks/>
            </p:cNvGrpSpPr>
            <p:nvPr/>
          </p:nvGrpSpPr>
          <p:grpSpPr bwMode="auto">
            <a:xfrm rot="5400000">
              <a:off x="12" y="2784"/>
              <a:ext cx="173" cy="173"/>
              <a:chOff x="1872" y="1824"/>
              <a:chExt cx="2014" cy="1821"/>
            </a:xfrm>
          </p:grpSpPr>
          <p:sp>
            <p:nvSpPr>
              <p:cNvPr id="78885" name="AutoShape 3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86" name="AutoShape 3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87" name="AutoShape 39"/>
              <p:cNvSpPr>
                <a:spLocks noChangeArrowheads="1"/>
              </p:cNvSpPr>
              <p:nvPr/>
            </p:nvSpPr>
            <p:spPr bwMode="gray">
              <a:xfrm rot="10800000" flipH="1">
                <a:off x="2722" y="3350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52" name="Oval 4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53" name="Oval 4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gray">
              <a:xfrm>
                <a:off x="2256" y="1919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55" name="Oval 4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92" name="Oval 44"/>
              <p:cNvSpPr>
                <a:spLocks noChangeArrowheads="1"/>
              </p:cNvSpPr>
              <p:nvPr/>
            </p:nvSpPr>
            <p:spPr bwMode="gray">
              <a:xfrm>
                <a:off x="2338" y="2003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32857" name="Oval 4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</p:grpSp>
      <p:sp>
        <p:nvSpPr>
          <p:cNvPr id="78894" name="AutoShape 46"/>
          <p:cNvSpPr>
            <a:spLocks noChangeArrowheads="1"/>
          </p:cNvSpPr>
          <p:nvPr/>
        </p:nvSpPr>
        <p:spPr bwMode="gray">
          <a:xfrm>
            <a:off x="0" y="76200"/>
            <a:ext cx="9144000" cy="1295400"/>
          </a:xfrm>
          <a:prstGeom prst="roundRect">
            <a:avLst>
              <a:gd name="adj" fmla="val 16407"/>
            </a:avLst>
          </a:prstGeom>
          <a:gradFill rotWithShape="1">
            <a:gsLst>
              <a:gs pos="0">
                <a:srgbClr val="99FFCC"/>
              </a:gs>
              <a:gs pos="50000">
                <a:srgbClr val="FFFFFF"/>
              </a:gs>
              <a:gs pos="100000">
                <a:srgbClr val="99FFCC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tIns="457200" bIns="91440" anchor="ctr"/>
          <a:lstStyle/>
          <a:p>
            <a:pPr algn="ctr"/>
            <a:r>
              <a:rPr lang="en-US" sz="2400" b="1">
                <a:solidFill>
                  <a:srgbClr val="CC3300"/>
                </a:solidFill>
                <a:cs typeface="Times New Roman" pitchFamily="18" charset="0"/>
              </a:rPr>
              <a:t>4. Dẫn 0,1 mol khí X vào 200ml dung dịch brom 1M. Làm mất màu dung dịch brom. Hỏi X là khí gì ?</a:t>
            </a:r>
          </a:p>
        </p:txBody>
      </p:sp>
      <p:sp>
        <p:nvSpPr>
          <p:cNvPr id="78895" name="AutoShape 47"/>
          <p:cNvSpPr>
            <a:spLocks noChangeArrowheads="1"/>
          </p:cNvSpPr>
          <p:nvPr/>
        </p:nvSpPr>
        <p:spPr bwMode="gray">
          <a:xfrm>
            <a:off x="1066800" y="2286000"/>
            <a:ext cx="41148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/>
            <a:r>
              <a:rPr lang="en-US" sz="2400" b="1">
                <a:cs typeface="Times New Roman" pitchFamily="18" charset="0"/>
              </a:rPr>
              <a:t>               </a:t>
            </a:r>
            <a:r>
              <a:rPr lang="en-US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C</a:t>
            </a:r>
            <a:r>
              <a:rPr lang="en-US" sz="2400" b="1" baseline="-250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H</a:t>
            </a:r>
            <a:r>
              <a:rPr lang="en-US" sz="2400" b="1" baseline="-250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en-US" sz="2400" b="1">
                <a:cs typeface="Times New Roman" pitchFamily="18" charset="0"/>
              </a:rPr>
              <a:t>  </a:t>
            </a:r>
          </a:p>
        </p:txBody>
      </p:sp>
      <p:sp>
        <p:nvSpPr>
          <p:cNvPr id="78896" name="AutoShape 48"/>
          <p:cNvSpPr>
            <a:spLocks noChangeArrowheads="1"/>
          </p:cNvSpPr>
          <p:nvPr/>
        </p:nvSpPr>
        <p:spPr bwMode="gray">
          <a:xfrm>
            <a:off x="1203325" y="236855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A</a:t>
            </a:r>
          </a:p>
        </p:txBody>
      </p:sp>
      <p:sp>
        <p:nvSpPr>
          <p:cNvPr id="78897" name="AutoShape 49"/>
          <p:cNvSpPr>
            <a:spLocks noChangeArrowheads="1"/>
          </p:cNvSpPr>
          <p:nvPr/>
        </p:nvSpPr>
        <p:spPr bwMode="gray">
          <a:xfrm>
            <a:off x="1109663" y="3352800"/>
            <a:ext cx="42672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en-US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CH</a:t>
            </a:r>
            <a:r>
              <a:rPr lang="en-US" sz="2400" b="1" baseline="-250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</a:p>
        </p:txBody>
      </p:sp>
      <p:sp>
        <p:nvSpPr>
          <p:cNvPr id="78898" name="AutoShape 50"/>
          <p:cNvSpPr>
            <a:spLocks noChangeArrowheads="1"/>
          </p:cNvSpPr>
          <p:nvPr/>
        </p:nvSpPr>
        <p:spPr bwMode="gray">
          <a:xfrm>
            <a:off x="1203325" y="3386138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sp>
        <p:nvSpPr>
          <p:cNvPr id="78899" name="AutoShape 51"/>
          <p:cNvSpPr>
            <a:spLocks noChangeArrowheads="1"/>
          </p:cNvSpPr>
          <p:nvPr/>
        </p:nvSpPr>
        <p:spPr bwMode="gray">
          <a:xfrm>
            <a:off x="1066800" y="4267200"/>
            <a:ext cx="42672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en-US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C</a:t>
            </a:r>
            <a:r>
              <a:rPr lang="en-US" sz="2400" b="1" baseline="-250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H</a:t>
            </a:r>
            <a:r>
              <a:rPr lang="en-US" sz="2400" b="1" baseline="-250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</a:p>
        </p:txBody>
      </p:sp>
      <p:sp>
        <p:nvSpPr>
          <p:cNvPr id="78900" name="AutoShape 52"/>
          <p:cNvSpPr>
            <a:spLocks noChangeArrowheads="1"/>
          </p:cNvSpPr>
          <p:nvPr/>
        </p:nvSpPr>
        <p:spPr bwMode="gray">
          <a:xfrm>
            <a:off x="1219200" y="432435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78901" name="AutoShape 53"/>
          <p:cNvSpPr>
            <a:spLocks noChangeArrowheads="1"/>
          </p:cNvSpPr>
          <p:nvPr/>
        </p:nvSpPr>
        <p:spPr bwMode="gray">
          <a:xfrm>
            <a:off x="1143000" y="5257800"/>
            <a:ext cx="41148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en-US" sz="2400" b="1"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C</a:t>
            </a:r>
            <a:r>
              <a:rPr lang="en-US" sz="2400" b="1" baseline="-250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H</a:t>
            </a:r>
            <a:r>
              <a:rPr lang="en-US" sz="2400" b="1" baseline="-250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</a:p>
        </p:txBody>
      </p:sp>
      <p:sp>
        <p:nvSpPr>
          <p:cNvPr id="78902" name="AutoShape 54"/>
          <p:cNvSpPr>
            <a:spLocks noChangeArrowheads="1"/>
          </p:cNvSpPr>
          <p:nvPr/>
        </p:nvSpPr>
        <p:spPr bwMode="gray">
          <a:xfrm>
            <a:off x="1219200" y="5334000"/>
            <a:ext cx="914400" cy="495300"/>
          </a:xfrm>
          <a:prstGeom prst="roundRect">
            <a:avLst>
              <a:gd name="adj" fmla="val 11921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 rot="5400000">
            <a:off x="292894" y="2164556"/>
            <a:ext cx="992188" cy="930275"/>
            <a:chOff x="1872" y="1824"/>
            <a:chExt cx="2014" cy="1821"/>
          </a:xfrm>
        </p:grpSpPr>
        <p:sp>
          <p:nvSpPr>
            <p:cNvPr id="78904" name="AutoShape 5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05" name="AutoShape 5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06" name="AutoShape 5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38" name="Oval 5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39" name="Oval 6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09" name="Oval 6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41" name="Oval 6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11" name="Oval 6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43" name="Oval 6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 rot="5400000">
            <a:off x="297657" y="3155156"/>
            <a:ext cx="992188" cy="930275"/>
            <a:chOff x="1872" y="1824"/>
            <a:chExt cx="2014" cy="1821"/>
          </a:xfrm>
        </p:grpSpPr>
        <p:sp>
          <p:nvSpPr>
            <p:cNvPr id="78914" name="AutoShape 6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15" name="AutoShape 6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16" name="AutoShape 6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29" name="Oval 6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30" name="Oval 7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19" name="Oval 7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32" name="Oval 7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21" name="Oval 7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34" name="Oval 7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 rot="5400000">
            <a:off x="292894" y="4144169"/>
            <a:ext cx="992187" cy="930275"/>
            <a:chOff x="1872" y="1824"/>
            <a:chExt cx="2014" cy="1821"/>
          </a:xfrm>
        </p:grpSpPr>
        <p:sp>
          <p:nvSpPr>
            <p:cNvPr id="78924" name="AutoShape 7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25" name="AutoShape 7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26" name="AutoShape 7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20" name="Oval 7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21" name="Oval 8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29" name="Oval 8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23" name="Oval 8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31" name="Oval 8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25" name="Oval 8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11" name="Group 85"/>
          <p:cNvGrpSpPr>
            <a:grpSpLocks/>
          </p:cNvGrpSpPr>
          <p:nvPr/>
        </p:nvGrpSpPr>
        <p:grpSpPr bwMode="auto">
          <a:xfrm rot="5400000">
            <a:off x="297657" y="5090319"/>
            <a:ext cx="992187" cy="930275"/>
            <a:chOff x="1872" y="1824"/>
            <a:chExt cx="2014" cy="1821"/>
          </a:xfrm>
        </p:grpSpPr>
        <p:sp>
          <p:nvSpPr>
            <p:cNvPr id="78934" name="AutoShape 8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35" name="AutoShape 8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36" name="AutoShape 8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11" name="Oval 8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12" name="Oval 9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39" name="Oval 9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14" name="Oval 9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41" name="Oval 9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32816" name="Oval 9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sp>
        <p:nvSpPr>
          <p:cNvPr id="78943" name="AutoShape 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50125" y="6416675"/>
            <a:ext cx="822325" cy="365125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Kết quả</a:t>
            </a:r>
          </a:p>
        </p:txBody>
      </p:sp>
      <p:sp>
        <p:nvSpPr>
          <p:cNvPr id="78944" name="AutoShape 9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0238" y="6416675"/>
            <a:ext cx="822325" cy="36512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Về trước</a:t>
            </a:r>
          </a:p>
        </p:txBody>
      </p:sp>
      <p:sp>
        <p:nvSpPr>
          <p:cNvPr id="78945" name="AutoShape 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50013" y="6416675"/>
            <a:ext cx="822325" cy="36512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00"/>
                </a:solidFill>
                <a:latin typeface="Arial" charset="0"/>
              </a:rPr>
              <a:t>Đồng hồ</a:t>
            </a:r>
          </a:p>
        </p:txBody>
      </p:sp>
      <p:sp>
        <p:nvSpPr>
          <p:cNvPr id="78946" name="AutoShape 9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00:20</a:t>
            </a:r>
          </a:p>
        </p:txBody>
      </p:sp>
      <p:sp>
        <p:nvSpPr>
          <p:cNvPr id="78947" name="AutoShape 99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00:19</a:t>
            </a:r>
          </a:p>
        </p:txBody>
      </p:sp>
      <p:sp>
        <p:nvSpPr>
          <p:cNvPr id="78948" name="AutoShape 100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00:18</a:t>
            </a:r>
          </a:p>
        </p:txBody>
      </p:sp>
      <p:sp>
        <p:nvSpPr>
          <p:cNvPr id="78949" name="AutoShape 101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00:17</a:t>
            </a:r>
          </a:p>
        </p:txBody>
      </p:sp>
      <p:sp>
        <p:nvSpPr>
          <p:cNvPr id="78950" name="AutoShape 102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00:16</a:t>
            </a:r>
          </a:p>
        </p:txBody>
      </p:sp>
      <p:sp>
        <p:nvSpPr>
          <p:cNvPr id="78951" name="AutoShape 103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00:15</a:t>
            </a:r>
          </a:p>
        </p:txBody>
      </p:sp>
      <p:sp>
        <p:nvSpPr>
          <p:cNvPr id="78952" name="AutoShape 104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00:14</a:t>
            </a:r>
          </a:p>
        </p:txBody>
      </p:sp>
      <p:sp>
        <p:nvSpPr>
          <p:cNvPr id="78953" name="AutoShape 105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00:13</a:t>
            </a:r>
          </a:p>
        </p:txBody>
      </p:sp>
      <p:sp>
        <p:nvSpPr>
          <p:cNvPr id="78954" name="AutoShape 106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00:12</a:t>
            </a:r>
          </a:p>
        </p:txBody>
      </p:sp>
      <p:sp>
        <p:nvSpPr>
          <p:cNvPr id="78955" name="AutoShape 107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00:11</a:t>
            </a:r>
          </a:p>
        </p:txBody>
      </p:sp>
      <p:sp>
        <p:nvSpPr>
          <p:cNvPr id="78956" name="AutoShape 10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00:10</a:t>
            </a:r>
          </a:p>
        </p:txBody>
      </p:sp>
      <p:sp>
        <p:nvSpPr>
          <p:cNvPr id="78957" name="AutoShape 109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00:09</a:t>
            </a:r>
          </a:p>
        </p:txBody>
      </p:sp>
      <p:sp>
        <p:nvSpPr>
          <p:cNvPr id="78958" name="AutoShape 110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00:08</a:t>
            </a:r>
          </a:p>
        </p:txBody>
      </p:sp>
      <p:sp>
        <p:nvSpPr>
          <p:cNvPr id="78959" name="AutoShape 111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00:07</a:t>
            </a:r>
          </a:p>
        </p:txBody>
      </p:sp>
      <p:sp>
        <p:nvSpPr>
          <p:cNvPr id="78960" name="AutoShape 112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00:06</a:t>
            </a:r>
          </a:p>
        </p:txBody>
      </p:sp>
      <p:sp>
        <p:nvSpPr>
          <p:cNvPr id="78961" name="AutoShape 113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00:05</a:t>
            </a:r>
          </a:p>
        </p:txBody>
      </p:sp>
      <p:sp>
        <p:nvSpPr>
          <p:cNvPr id="78962" name="AutoShape 114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00:04</a:t>
            </a:r>
          </a:p>
        </p:txBody>
      </p:sp>
      <p:sp>
        <p:nvSpPr>
          <p:cNvPr id="78963" name="AutoShape 115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00:03</a:t>
            </a:r>
          </a:p>
        </p:txBody>
      </p:sp>
      <p:sp>
        <p:nvSpPr>
          <p:cNvPr id="78964" name="AutoShape 116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00:02</a:t>
            </a:r>
          </a:p>
        </p:txBody>
      </p:sp>
      <p:sp>
        <p:nvSpPr>
          <p:cNvPr id="78965" name="AutoShape 117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00:01</a:t>
            </a:r>
          </a:p>
        </p:txBody>
      </p:sp>
      <p:sp>
        <p:nvSpPr>
          <p:cNvPr id="78966" name="AutoShape 118"/>
          <p:cNvSpPr>
            <a:spLocks noChangeArrowheads="1"/>
          </p:cNvSpPr>
          <p:nvPr/>
        </p:nvSpPr>
        <p:spPr bwMode="auto">
          <a:xfrm>
            <a:off x="3749675" y="61420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VNI-Helve" pitchFamily="2" charset="0"/>
              </a:rPr>
              <a:t>00:00</a:t>
            </a:r>
          </a:p>
        </p:txBody>
      </p:sp>
    </p:spTree>
  </p:cSld>
  <p:clrMapOvr>
    <a:masterClrMapping/>
  </p:clrMapOvr>
  <p:transition spd="slow">
    <p:push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8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9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8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9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8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8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8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9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8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78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8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789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9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8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9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8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945"/>
                  </p:tgtEl>
                </p:cond>
              </p:nextCondLst>
            </p:seq>
          </p:childTnLst>
        </p:cTn>
      </p:par>
    </p:tnLst>
    <p:bldLst>
      <p:bldP spid="78894" grpId="0" animBg="1"/>
      <p:bldP spid="78895" grpId="0" animBg="1"/>
      <p:bldP spid="78896" grpId="0" animBg="1"/>
      <p:bldP spid="78897" grpId="0" animBg="1"/>
      <p:bldP spid="78898" grpId="0" animBg="1"/>
      <p:bldP spid="78899" grpId="0" animBg="1"/>
      <p:bldP spid="78900" grpId="0" animBg="1"/>
      <p:bldP spid="78901" grpId="0" animBg="1"/>
      <p:bldP spid="78902" grpId="0" animBg="1"/>
      <p:bldP spid="78943" grpId="0" animBg="1"/>
      <p:bldP spid="78944" grpId="0" animBg="1"/>
      <p:bldP spid="78945" grpId="0" animBg="1"/>
      <p:bldP spid="78946" grpId="0" animBg="1"/>
      <p:bldP spid="78947" grpId="0" animBg="1"/>
      <p:bldP spid="78948" grpId="0" animBg="1"/>
      <p:bldP spid="78949" grpId="0" animBg="1"/>
      <p:bldP spid="78950" grpId="0" animBg="1"/>
      <p:bldP spid="78951" grpId="0" animBg="1"/>
      <p:bldP spid="78952" grpId="0" animBg="1"/>
      <p:bldP spid="78953" grpId="0" animBg="1"/>
      <p:bldP spid="78954" grpId="0" animBg="1"/>
      <p:bldP spid="78955" grpId="0" animBg="1"/>
      <p:bldP spid="78956" grpId="0" animBg="1"/>
      <p:bldP spid="78957" grpId="0" animBg="1"/>
      <p:bldP spid="78958" grpId="0" animBg="1"/>
      <p:bldP spid="78959" grpId="0" animBg="1"/>
      <p:bldP spid="78960" grpId="0" animBg="1"/>
      <p:bldP spid="78961" grpId="0" animBg="1"/>
      <p:bldP spid="78962" grpId="0" animBg="1"/>
      <p:bldP spid="78963" grpId="0" animBg="1"/>
      <p:bldP spid="78964" grpId="0" animBg="1"/>
      <p:bldP spid="78965" grpId="0" animBg="1"/>
      <p:bldP spid="789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838200"/>
            <a:ext cx="293688" cy="4735513"/>
            <a:chOff x="0" y="739"/>
            <a:chExt cx="185" cy="2983"/>
          </a:xfrm>
        </p:grpSpPr>
        <p:grpSp>
          <p:nvGrpSpPr>
            <p:cNvPr id="6213" name="Group 3"/>
            <p:cNvGrpSpPr>
              <a:grpSpLocks/>
            </p:cNvGrpSpPr>
            <p:nvPr/>
          </p:nvGrpSpPr>
          <p:grpSpPr bwMode="auto">
            <a:xfrm rot="5400000">
              <a:off x="-1277" y="2069"/>
              <a:ext cx="2776" cy="115"/>
              <a:chOff x="0" y="1896"/>
              <a:chExt cx="5760" cy="120"/>
            </a:xfrm>
          </p:grpSpPr>
          <p:sp>
            <p:nvSpPr>
              <p:cNvPr id="6254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55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6214" name="Group 6"/>
            <p:cNvGrpSpPr>
              <a:grpSpLocks/>
            </p:cNvGrpSpPr>
            <p:nvPr/>
          </p:nvGrpSpPr>
          <p:grpSpPr bwMode="auto">
            <a:xfrm rot="5400000">
              <a:off x="-179" y="2208"/>
              <a:ext cx="550" cy="173"/>
              <a:chOff x="-317" y="1824"/>
              <a:chExt cx="6403" cy="1821"/>
            </a:xfrm>
          </p:grpSpPr>
          <p:sp>
            <p:nvSpPr>
              <p:cNvPr id="78855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87" y="2477"/>
                <a:ext cx="29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46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47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48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49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60" name="Oval 12"/>
              <p:cNvSpPr>
                <a:spLocks noChangeArrowheads="1"/>
              </p:cNvSpPr>
              <p:nvPr/>
            </p:nvSpPr>
            <p:spPr bwMode="gray">
              <a:xfrm>
                <a:off x="-300" y="2556"/>
                <a:ext cx="6403" cy="6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51" name="Oval 13"/>
              <p:cNvSpPr>
                <a:spLocks noChangeArrowheads="1"/>
              </p:cNvSpPr>
              <p:nvPr/>
            </p:nvSpPr>
            <p:spPr bwMode="gray">
              <a:xfrm>
                <a:off x="-317" y="2561"/>
                <a:ext cx="6403" cy="6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62" name="Oval 14"/>
              <p:cNvSpPr>
                <a:spLocks noChangeArrowheads="1"/>
              </p:cNvSpPr>
              <p:nvPr/>
            </p:nvSpPr>
            <p:spPr bwMode="gray">
              <a:xfrm>
                <a:off x="-300" y="2082"/>
                <a:ext cx="6403" cy="1095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53" name="Oval 15"/>
              <p:cNvSpPr>
                <a:spLocks noChangeArrowheads="1"/>
              </p:cNvSpPr>
              <p:nvPr/>
            </p:nvSpPr>
            <p:spPr bwMode="gray">
              <a:xfrm>
                <a:off x="-317" y="2077"/>
                <a:ext cx="6403" cy="110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6215" name="Group 16"/>
            <p:cNvGrpSpPr>
              <a:grpSpLocks/>
            </p:cNvGrpSpPr>
            <p:nvPr/>
          </p:nvGrpSpPr>
          <p:grpSpPr bwMode="auto">
            <a:xfrm rot="5400000">
              <a:off x="-176" y="1622"/>
              <a:ext cx="550" cy="173"/>
              <a:chOff x="-317" y="1824"/>
              <a:chExt cx="6403" cy="1821"/>
            </a:xfrm>
          </p:grpSpPr>
          <p:sp>
            <p:nvSpPr>
              <p:cNvPr id="78865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87" y="2477"/>
                <a:ext cx="29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37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38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39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40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70" name="Oval 22"/>
              <p:cNvSpPr>
                <a:spLocks noChangeArrowheads="1"/>
              </p:cNvSpPr>
              <p:nvPr/>
            </p:nvSpPr>
            <p:spPr bwMode="gray">
              <a:xfrm>
                <a:off x="-300" y="2556"/>
                <a:ext cx="6403" cy="6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42" name="Oval 23"/>
              <p:cNvSpPr>
                <a:spLocks noChangeArrowheads="1"/>
              </p:cNvSpPr>
              <p:nvPr/>
            </p:nvSpPr>
            <p:spPr bwMode="gray">
              <a:xfrm>
                <a:off x="-317" y="2561"/>
                <a:ext cx="6403" cy="6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72" name="Oval 24"/>
              <p:cNvSpPr>
                <a:spLocks noChangeArrowheads="1"/>
              </p:cNvSpPr>
              <p:nvPr/>
            </p:nvSpPr>
            <p:spPr bwMode="gray">
              <a:xfrm>
                <a:off x="-300" y="2082"/>
                <a:ext cx="6403" cy="1095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44" name="Oval 25"/>
              <p:cNvSpPr>
                <a:spLocks noChangeArrowheads="1"/>
              </p:cNvSpPr>
              <p:nvPr/>
            </p:nvSpPr>
            <p:spPr bwMode="gray">
              <a:xfrm>
                <a:off x="-317" y="2077"/>
                <a:ext cx="6403" cy="110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6216" name="Group 26"/>
            <p:cNvGrpSpPr>
              <a:grpSpLocks/>
            </p:cNvGrpSpPr>
            <p:nvPr/>
          </p:nvGrpSpPr>
          <p:grpSpPr bwMode="auto">
            <a:xfrm rot="5400000">
              <a:off x="-188" y="3360"/>
              <a:ext cx="550" cy="173"/>
              <a:chOff x="-317" y="1824"/>
              <a:chExt cx="6403" cy="1821"/>
            </a:xfrm>
          </p:grpSpPr>
          <p:sp>
            <p:nvSpPr>
              <p:cNvPr id="78875" name="AutoShape 27"/>
              <p:cNvSpPr>
                <a:spLocks noChangeArrowheads="1"/>
              </p:cNvSpPr>
              <p:nvPr/>
            </p:nvSpPr>
            <p:spPr bwMode="gray">
              <a:xfrm rot="16200000" flipH="1">
                <a:off x="1887" y="2477"/>
                <a:ext cx="29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28" name="AutoShape 2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29" name="AutoShape 2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30" name="Oval 3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31" name="Oval 3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80" name="Oval 32"/>
              <p:cNvSpPr>
                <a:spLocks noChangeArrowheads="1"/>
              </p:cNvSpPr>
              <p:nvPr/>
            </p:nvSpPr>
            <p:spPr bwMode="gray">
              <a:xfrm>
                <a:off x="-300" y="2556"/>
                <a:ext cx="6403" cy="6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33" name="Oval 33"/>
              <p:cNvSpPr>
                <a:spLocks noChangeArrowheads="1"/>
              </p:cNvSpPr>
              <p:nvPr/>
            </p:nvSpPr>
            <p:spPr bwMode="gray">
              <a:xfrm>
                <a:off x="-317" y="2561"/>
                <a:ext cx="6403" cy="6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gray">
              <a:xfrm>
                <a:off x="-300" y="2082"/>
                <a:ext cx="6403" cy="1095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35" name="Oval 35"/>
              <p:cNvSpPr>
                <a:spLocks noChangeArrowheads="1"/>
              </p:cNvSpPr>
              <p:nvPr/>
            </p:nvSpPr>
            <p:spPr bwMode="gray">
              <a:xfrm>
                <a:off x="-317" y="2077"/>
                <a:ext cx="6403" cy="110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  <p:grpSp>
          <p:nvGrpSpPr>
            <p:cNvPr id="6217" name="Group 36"/>
            <p:cNvGrpSpPr>
              <a:grpSpLocks/>
            </p:cNvGrpSpPr>
            <p:nvPr/>
          </p:nvGrpSpPr>
          <p:grpSpPr bwMode="auto">
            <a:xfrm rot="5400000">
              <a:off x="-176" y="2784"/>
              <a:ext cx="550" cy="173"/>
              <a:chOff x="-317" y="1824"/>
              <a:chExt cx="6403" cy="1821"/>
            </a:xfrm>
          </p:grpSpPr>
          <p:sp>
            <p:nvSpPr>
              <p:cNvPr id="78885" name="AutoShape 37"/>
              <p:cNvSpPr>
                <a:spLocks noChangeArrowheads="1"/>
              </p:cNvSpPr>
              <p:nvPr/>
            </p:nvSpPr>
            <p:spPr bwMode="gray">
              <a:xfrm rot="16200000" flipH="1">
                <a:off x="1887" y="2477"/>
                <a:ext cx="29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19" name="AutoShape 3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20" name="AutoShape 3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21" name="Oval 4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22" name="Oval 4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gray">
              <a:xfrm>
                <a:off x="-300" y="2556"/>
                <a:ext cx="6403" cy="6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24" name="Oval 43"/>
              <p:cNvSpPr>
                <a:spLocks noChangeArrowheads="1"/>
              </p:cNvSpPr>
              <p:nvPr/>
            </p:nvSpPr>
            <p:spPr bwMode="gray">
              <a:xfrm>
                <a:off x="-317" y="2561"/>
                <a:ext cx="6403" cy="6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78892" name="Oval 44"/>
              <p:cNvSpPr>
                <a:spLocks noChangeArrowheads="1"/>
              </p:cNvSpPr>
              <p:nvPr/>
            </p:nvSpPr>
            <p:spPr bwMode="gray">
              <a:xfrm>
                <a:off x="-300" y="2082"/>
                <a:ext cx="6403" cy="1095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 sz="3200">
                  <a:latin typeface="VNI-Times" pitchFamily="2" charset="0"/>
                </a:endParaRPr>
              </a:p>
            </p:txBody>
          </p:sp>
          <p:sp>
            <p:nvSpPr>
              <p:cNvPr id="6226" name="Oval 45"/>
              <p:cNvSpPr>
                <a:spLocks noChangeArrowheads="1"/>
              </p:cNvSpPr>
              <p:nvPr/>
            </p:nvSpPr>
            <p:spPr bwMode="gray">
              <a:xfrm>
                <a:off x="-317" y="2077"/>
                <a:ext cx="6403" cy="110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3200">
                  <a:latin typeface="VNI-Times" pitchFamily="2" charset="0"/>
                </a:endParaRPr>
              </a:p>
            </p:txBody>
          </p:sp>
        </p:grpSp>
      </p:grpSp>
      <p:sp>
        <p:nvSpPr>
          <p:cNvPr id="6147" name="AutoShape 46"/>
          <p:cNvSpPr>
            <a:spLocks noChangeArrowheads="1"/>
          </p:cNvSpPr>
          <p:nvPr/>
        </p:nvSpPr>
        <p:spPr bwMode="gray">
          <a:xfrm>
            <a:off x="0" y="0"/>
            <a:ext cx="9144000" cy="914400"/>
          </a:xfrm>
          <a:prstGeom prst="roundRect">
            <a:avLst>
              <a:gd name="adj" fmla="val 16407"/>
            </a:avLst>
          </a:prstGeom>
          <a:gradFill rotWithShape="1">
            <a:gsLst>
              <a:gs pos="0">
                <a:srgbClr val="99FFCC"/>
              </a:gs>
              <a:gs pos="50000">
                <a:srgbClr val="FFFFFF"/>
              </a:gs>
              <a:gs pos="100000">
                <a:srgbClr val="99FFCC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tIns="457200" bIns="91440" anchor="ctr"/>
          <a:lstStyle/>
          <a:p>
            <a:endParaRPr lang="en-US" sz="2400" b="1">
              <a:solidFill>
                <a:srgbClr val="CC3300"/>
              </a:solidFill>
              <a:latin typeface="VNI-Times" pitchFamily="2" charset="0"/>
            </a:endParaRPr>
          </a:p>
        </p:txBody>
      </p:sp>
      <p:sp>
        <p:nvSpPr>
          <p:cNvPr id="78895" name="AutoShape 47"/>
          <p:cNvSpPr>
            <a:spLocks noChangeArrowheads="1"/>
          </p:cNvSpPr>
          <p:nvPr/>
        </p:nvSpPr>
        <p:spPr bwMode="gray">
          <a:xfrm>
            <a:off x="533400" y="2362200"/>
            <a:ext cx="47244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/>
            <a:r>
              <a:rPr lang="en-US" sz="2400" b="1">
                <a:cs typeface="Times New Roman" pitchFamily="18" charset="0"/>
              </a:rPr>
              <a:t>TÍNH CHẤT VẬT LÍ</a:t>
            </a:r>
          </a:p>
        </p:txBody>
      </p:sp>
      <p:sp>
        <p:nvSpPr>
          <p:cNvPr id="78897" name="AutoShape 49"/>
          <p:cNvSpPr>
            <a:spLocks noChangeArrowheads="1"/>
          </p:cNvSpPr>
          <p:nvPr/>
        </p:nvSpPr>
        <p:spPr bwMode="gray">
          <a:xfrm>
            <a:off x="1066800" y="3200400"/>
            <a:ext cx="42672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marL="342900" indent="-342900" algn="just"/>
            <a:r>
              <a:rPr lang="en-US" sz="2400" b="1">
                <a:latin typeface="VNI-Times" pitchFamily="2" charset="0"/>
                <a:cs typeface="Arial" charset="0"/>
              </a:rPr>
              <a:t>     </a:t>
            </a:r>
          </a:p>
        </p:txBody>
      </p:sp>
      <p:sp>
        <p:nvSpPr>
          <p:cNvPr id="78901" name="AutoShape 53"/>
          <p:cNvSpPr>
            <a:spLocks noChangeArrowheads="1"/>
          </p:cNvSpPr>
          <p:nvPr/>
        </p:nvSpPr>
        <p:spPr bwMode="gray">
          <a:xfrm>
            <a:off x="1295400" y="4191000"/>
            <a:ext cx="41148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/>
            <a:endParaRPr lang="en-US" sz="2400" b="1">
              <a:latin typeface="VNI-Times" pitchFamily="2" charset="0"/>
            </a:endParaRPr>
          </a:p>
        </p:txBody>
      </p:sp>
      <p:grpSp>
        <p:nvGrpSpPr>
          <p:cNvPr id="6151" name="Group 55"/>
          <p:cNvGrpSpPr>
            <a:grpSpLocks/>
          </p:cNvGrpSpPr>
          <p:nvPr/>
        </p:nvGrpSpPr>
        <p:grpSpPr bwMode="auto">
          <a:xfrm rot="5400000">
            <a:off x="292894" y="2164556"/>
            <a:ext cx="992188" cy="930275"/>
            <a:chOff x="1872" y="1824"/>
            <a:chExt cx="2014" cy="1821"/>
          </a:xfrm>
        </p:grpSpPr>
        <p:sp>
          <p:nvSpPr>
            <p:cNvPr id="78904" name="AutoShape 5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05" name="AutoShape 5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06" name="AutoShape 5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207" name="Oval 5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6208" name="Oval 6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09" name="Oval 6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210" name="Oval 6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11" name="Oval 6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212" name="Oval 6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6152" name="Group 65"/>
          <p:cNvGrpSpPr>
            <a:grpSpLocks/>
          </p:cNvGrpSpPr>
          <p:nvPr/>
        </p:nvGrpSpPr>
        <p:grpSpPr bwMode="auto">
          <a:xfrm rot="5400000">
            <a:off x="297657" y="3155156"/>
            <a:ext cx="992188" cy="930275"/>
            <a:chOff x="1872" y="1824"/>
            <a:chExt cx="2014" cy="1821"/>
          </a:xfrm>
        </p:grpSpPr>
        <p:sp>
          <p:nvSpPr>
            <p:cNvPr id="78914" name="AutoShape 6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15" name="AutoShape 6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16" name="AutoShape 6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98" name="Oval 6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99" name="Oval 7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19" name="Oval 7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201" name="Oval 7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21" name="Oval 7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203" name="Oval 74"/>
            <p:cNvSpPr>
              <a:spLocks noChangeArrowheads="1"/>
            </p:cNvSpPr>
            <p:nvPr/>
          </p:nvSpPr>
          <p:spPr bwMode="gray">
            <a:xfrm>
              <a:off x="2336" y="1868"/>
              <a:ext cx="1092" cy="152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Arial" charset="0"/>
              </a:endParaRPr>
            </a:p>
          </p:txBody>
        </p:sp>
      </p:grpSp>
      <p:grpSp>
        <p:nvGrpSpPr>
          <p:cNvPr id="6153" name="Group 75"/>
          <p:cNvGrpSpPr>
            <a:grpSpLocks/>
          </p:cNvGrpSpPr>
          <p:nvPr/>
        </p:nvGrpSpPr>
        <p:grpSpPr bwMode="auto">
          <a:xfrm rot="5400000">
            <a:off x="292894" y="4144169"/>
            <a:ext cx="992187" cy="930275"/>
            <a:chOff x="1872" y="1824"/>
            <a:chExt cx="2014" cy="1821"/>
          </a:xfrm>
        </p:grpSpPr>
        <p:sp>
          <p:nvSpPr>
            <p:cNvPr id="78924" name="AutoShape 7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25" name="AutoShape 7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26" name="AutoShape 7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89" name="Oval 7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90" name="Oval 8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29" name="Oval 8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92" name="Oval 8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31" name="Oval 8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94" name="Oval 8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grpSp>
        <p:nvGrpSpPr>
          <p:cNvPr id="6154" name="Group 85"/>
          <p:cNvGrpSpPr>
            <a:grpSpLocks/>
          </p:cNvGrpSpPr>
          <p:nvPr/>
        </p:nvGrpSpPr>
        <p:grpSpPr bwMode="auto">
          <a:xfrm rot="5400000">
            <a:off x="297657" y="5090319"/>
            <a:ext cx="992187" cy="930275"/>
            <a:chOff x="1872" y="1824"/>
            <a:chExt cx="2014" cy="1821"/>
          </a:xfrm>
        </p:grpSpPr>
        <p:sp>
          <p:nvSpPr>
            <p:cNvPr id="3" name="AutoShape 8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4" name="AutoShape 8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5" name="AutoShape 8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80" name="Oval 8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81" name="Oval 9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6" name="Oval 9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83" name="Oval 9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" name="Oval 9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85" name="Oval 9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1981200" y="0"/>
            <a:ext cx="4981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BÀI 36:AXETILEN</a:t>
            </a:r>
          </a:p>
        </p:txBody>
      </p:sp>
      <p:sp>
        <p:nvSpPr>
          <p:cNvPr id="100472" name="Text Box 120"/>
          <p:cNvSpPr txBox="1">
            <a:spLocks noChangeArrowheads="1"/>
          </p:cNvSpPr>
          <p:nvPr/>
        </p:nvSpPr>
        <p:spPr bwMode="auto">
          <a:xfrm>
            <a:off x="1524000" y="3352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400" b="1"/>
              <a:t>CÔNG THỨC CẤU TẠO</a:t>
            </a:r>
            <a:endParaRPr lang="en-US" sz="2400" b="1"/>
          </a:p>
        </p:txBody>
      </p:sp>
      <p:sp>
        <p:nvSpPr>
          <p:cNvPr id="100473" name="Text Box 121"/>
          <p:cNvSpPr txBox="1">
            <a:spLocks noChangeArrowheads="1"/>
          </p:cNvSpPr>
          <p:nvPr/>
        </p:nvSpPr>
        <p:spPr bwMode="auto">
          <a:xfrm>
            <a:off x="1676400" y="4267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400" b="1"/>
              <a:t>TÍNH CHẤT HÓA HỌC</a:t>
            </a:r>
            <a:endParaRPr lang="en-US" sz="2400" b="1"/>
          </a:p>
        </p:txBody>
      </p:sp>
      <p:sp>
        <p:nvSpPr>
          <p:cNvPr id="12" name="AutoShape 53"/>
          <p:cNvSpPr>
            <a:spLocks noChangeArrowheads="1"/>
          </p:cNvSpPr>
          <p:nvPr/>
        </p:nvSpPr>
        <p:spPr bwMode="gray">
          <a:xfrm>
            <a:off x="1219200" y="5943600"/>
            <a:ext cx="4114800" cy="604838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/>
            <a:endParaRPr lang="en-US" sz="2400" b="1">
              <a:latin typeface="VNI-Times" pitchFamily="2" charset="0"/>
            </a:endParaRPr>
          </a:p>
        </p:txBody>
      </p:sp>
      <p:grpSp>
        <p:nvGrpSpPr>
          <p:cNvPr id="6159" name="Group 85"/>
          <p:cNvGrpSpPr>
            <a:grpSpLocks/>
          </p:cNvGrpSpPr>
          <p:nvPr/>
        </p:nvGrpSpPr>
        <p:grpSpPr bwMode="auto">
          <a:xfrm rot="5400000">
            <a:off x="227806" y="5866607"/>
            <a:ext cx="992187" cy="990600"/>
            <a:chOff x="1872" y="1824"/>
            <a:chExt cx="2014" cy="1821"/>
          </a:xfrm>
        </p:grpSpPr>
        <p:sp>
          <p:nvSpPr>
            <p:cNvPr id="78934" name="AutoShape 86"/>
            <p:cNvSpPr>
              <a:spLocks noChangeArrowheads="1"/>
            </p:cNvSpPr>
            <p:nvPr/>
          </p:nvSpPr>
          <p:spPr bwMode="gray">
            <a:xfrm rot="16200000" flipH="1">
              <a:off x="1820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69" name="AutoShape 87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70" name="AutoShape 88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71" name="Oval 8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72" name="Oval 9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39" name="Oval 91"/>
            <p:cNvSpPr>
              <a:spLocks noChangeArrowheads="1"/>
            </p:cNvSpPr>
            <p:nvPr/>
          </p:nvSpPr>
          <p:spPr bwMode="gray">
            <a:xfrm>
              <a:off x="2004" y="2971"/>
              <a:ext cx="1772" cy="14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74" name="Oval 92"/>
            <p:cNvSpPr>
              <a:spLocks noChangeArrowheads="1"/>
            </p:cNvSpPr>
            <p:nvPr/>
          </p:nvSpPr>
          <p:spPr bwMode="gray">
            <a:xfrm>
              <a:off x="2004" y="2950"/>
              <a:ext cx="1772" cy="14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  <p:sp>
          <p:nvSpPr>
            <p:cNvPr id="78941" name="Oval 93"/>
            <p:cNvSpPr>
              <a:spLocks noChangeArrowheads="1"/>
            </p:cNvSpPr>
            <p:nvPr/>
          </p:nvSpPr>
          <p:spPr bwMode="gray">
            <a:xfrm>
              <a:off x="1998" y="2101"/>
              <a:ext cx="1772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 sz="3200">
                <a:latin typeface="VNI-Times" pitchFamily="2" charset="0"/>
              </a:endParaRPr>
            </a:p>
          </p:txBody>
        </p:sp>
        <p:sp>
          <p:nvSpPr>
            <p:cNvPr id="6176" name="Oval 94"/>
            <p:cNvSpPr>
              <a:spLocks noChangeArrowheads="1"/>
            </p:cNvSpPr>
            <p:nvPr/>
          </p:nvSpPr>
          <p:spPr bwMode="gray">
            <a:xfrm>
              <a:off x="1998" y="2082"/>
              <a:ext cx="1772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endParaRPr lang="en-US" sz="3200">
                <a:latin typeface="VNI-Times" pitchFamily="2" charset="0"/>
              </a:endParaRPr>
            </a:p>
          </p:txBody>
        </p:sp>
      </p:grpSp>
      <p:sp>
        <p:nvSpPr>
          <p:cNvPr id="100487" name="Text Box 135"/>
          <p:cNvSpPr txBox="1">
            <a:spLocks noChangeArrowheads="1"/>
          </p:cNvSpPr>
          <p:nvPr/>
        </p:nvSpPr>
        <p:spPr bwMode="auto">
          <a:xfrm>
            <a:off x="2438400" y="6019800"/>
            <a:ext cx="168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/>
              <a:t>ĐIỀU CHẾ</a:t>
            </a:r>
            <a:endParaRPr lang="en-US" sz="2400" b="1"/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gray">
          <a:xfrm>
            <a:off x="1219200" y="5029200"/>
            <a:ext cx="4114800" cy="685800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097280" anchor="ctr"/>
          <a:lstStyle/>
          <a:p>
            <a:pPr algn="just"/>
            <a:endParaRPr lang="en-US" sz="2400" b="1">
              <a:latin typeface="VNI-Times" pitchFamily="2" charset="0"/>
            </a:endParaRPr>
          </a:p>
        </p:txBody>
      </p:sp>
      <p:sp>
        <p:nvSpPr>
          <p:cNvPr id="100493" name="Text Box 141"/>
          <p:cNvSpPr txBox="1">
            <a:spLocks noChangeArrowheads="1"/>
          </p:cNvSpPr>
          <p:nvPr/>
        </p:nvSpPr>
        <p:spPr bwMode="auto">
          <a:xfrm>
            <a:off x="2209800" y="5181600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/>
              <a:t>ỨNG DỤNG</a:t>
            </a:r>
            <a:endParaRPr lang="en-US" sz="2400" b="1"/>
          </a:p>
        </p:txBody>
      </p:sp>
      <p:sp>
        <p:nvSpPr>
          <p:cNvPr id="100496" name="Text Box 144"/>
          <p:cNvSpPr txBox="1">
            <a:spLocks noChangeArrowheads="1"/>
          </p:cNvSpPr>
          <p:nvPr/>
        </p:nvSpPr>
        <p:spPr bwMode="auto">
          <a:xfrm>
            <a:off x="685800" y="43434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3200" b="1"/>
              <a:t>3</a:t>
            </a:r>
            <a:endParaRPr lang="en-US" sz="3200" b="1"/>
          </a:p>
        </p:txBody>
      </p:sp>
      <p:sp>
        <p:nvSpPr>
          <p:cNvPr id="100497" name="Text Box 145"/>
          <p:cNvSpPr txBox="1">
            <a:spLocks noChangeArrowheads="1"/>
          </p:cNvSpPr>
          <p:nvPr/>
        </p:nvSpPr>
        <p:spPr bwMode="auto">
          <a:xfrm>
            <a:off x="685800" y="52578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3200" b="1"/>
              <a:t>4</a:t>
            </a:r>
            <a:endParaRPr lang="en-US" sz="3200" b="1"/>
          </a:p>
        </p:txBody>
      </p:sp>
      <p:sp>
        <p:nvSpPr>
          <p:cNvPr id="100498" name="Text Box 146"/>
          <p:cNvSpPr txBox="1">
            <a:spLocks noChangeArrowheads="1"/>
          </p:cNvSpPr>
          <p:nvPr/>
        </p:nvSpPr>
        <p:spPr bwMode="auto">
          <a:xfrm>
            <a:off x="609600" y="6096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3200" b="1"/>
              <a:t>5</a:t>
            </a:r>
            <a:endParaRPr lang="en-US" sz="3200" b="1"/>
          </a:p>
        </p:txBody>
      </p:sp>
      <p:sp>
        <p:nvSpPr>
          <p:cNvPr id="100499" name="Text Box 147"/>
          <p:cNvSpPr txBox="1">
            <a:spLocks noChangeArrowheads="1"/>
          </p:cNvSpPr>
          <p:nvPr/>
        </p:nvSpPr>
        <p:spPr bwMode="auto">
          <a:xfrm>
            <a:off x="685800" y="24384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3200" b="1"/>
              <a:t>1</a:t>
            </a:r>
            <a:endParaRPr lang="en-US" sz="3200" b="1"/>
          </a:p>
        </p:txBody>
      </p:sp>
      <p:sp>
        <p:nvSpPr>
          <p:cNvPr id="100500" name="Text Box 148"/>
          <p:cNvSpPr txBox="1">
            <a:spLocks noChangeArrowheads="1"/>
          </p:cNvSpPr>
          <p:nvPr/>
        </p:nvSpPr>
        <p:spPr bwMode="auto">
          <a:xfrm>
            <a:off x="685800" y="3429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 b="1"/>
              <a:t>2</a:t>
            </a:r>
            <a:endParaRPr lang="en-US" sz="3200" b="1"/>
          </a:p>
        </p:txBody>
      </p:sp>
    </p:spTree>
  </p:cSld>
  <p:clrMapOvr>
    <a:masterClrMapping/>
  </p:clrMapOvr>
  <p:transition spd="slow">
    <p:push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5" grpId="0" animBg="1"/>
      <p:bldP spid="78897" grpId="0" animBg="1"/>
      <p:bldP spid="78901" grpId="0" animBg="1"/>
      <p:bldP spid="100472" grpId="0"/>
      <p:bldP spid="100473" grpId="0"/>
      <p:bldP spid="12" grpId="0" animBg="1"/>
      <p:bldP spid="100487" grpId="0"/>
      <p:bldP spid="14" grpId="0" animBg="1"/>
      <p:bldP spid="100493" grpId="0"/>
      <p:bldP spid="100496" grpId="0"/>
      <p:bldP spid="100497" grpId="0"/>
      <p:bldP spid="100498" grpId="0"/>
      <p:bldP spid="100499" grpId="0"/>
      <p:bldP spid="1005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38188" y="22098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4000" b="1">
                <a:solidFill>
                  <a:srgbClr val="FFFF00"/>
                </a:solidFill>
                <a:latin typeface="VNI-Times" pitchFamily="2" charset="0"/>
                <a:cs typeface="Arial" charset="0"/>
              </a:rPr>
              <a:t>CUÛNG  COÁ</a:t>
            </a:r>
          </a:p>
        </p:txBody>
      </p:sp>
      <p:graphicFrame>
        <p:nvGraphicFramePr>
          <p:cNvPr id="94268" name="Group 60"/>
          <p:cNvGraphicFramePr>
            <a:graphicFrameLocks noGrp="1"/>
          </p:cNvGraphicFramePr>
          <p:nvPr/>
        </p:nvGraphicFramePr>
        <p:xfrm>
          <a:off x="0" y="1371600"/>
          <a:ext cx="9144000" cy="5559425"/>
        </p:xfrm>
        <a:graphic>
          <a:graphicData uri="http://schemas.openxmlformats.org/drawingml/2006/table">
            <a:tbl>
              <a:tblPr/>
              <a:tblGrid>
                <a:gridCol w="1270000"/>
                <a:gridCol w="1168400"/>
                <a:gridCol w="1143000"/>
                <a:gridCol w="1295400"/>
                <a:gridCol w="1371600"/>
                <a:gridCol w="1447800"/>
                <a:gridCol w="1447800"/>
              </a:tblGrid>
              <a:tr h="192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liên kết đôi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liên kết ba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mất màu dd brom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tham gia phản ứng thế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tham gia phản ứng cháy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 tham gia phản ứng trùng hợp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1212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CH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4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</a:tr>
              <a:tr h="1212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C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4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</a:tr>
              <a:tr h="1212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C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2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</a:tr>
            </a:tbl>
          </a:graphicData>
        </a:graphic>
      </p:graphicFrame>
      <p:sp>
        <p:nvSpPr>
          <p:cNvPr id="94269" name="WordArt 61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BÀI TẬP VỀ NHÀ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4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800" b="1">
              <a:latin typeface="VNI-Times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cs typeface="Times New Roman" pitchFamily="18" charset="0"/>
              </a:rPr>
              <a:t>Học bài và làm tất cả các bài tập trong SGK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cs typeface="Times New Roman" pitchFamily="18" charset="0"/>
              </a:rPr>
              <a:t>Tìm hiểu trước bài BENZEN</a:t>
            </a:r>
            <a:endParaRPr lang="en-US" sz="2800" b="1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 b="1">
                <a:solidFill>
                  <a:srgbClr val="CC3300"/>
                </a:solidFill>
                <a:latin typeface="VNI-Times" pitchFamily="2" charset="0"/>
              </a:rPr>
              <a:t>  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*</a:t>
            </a:r>
            <a:r>
              <a:rPr lang="en-US" sz="2800" b="1" u="sng">
                <a:solidFill>
                  <a:srgbClr val="FF0000"/>
                </a:solidFill>
                <a:cs typeface="Times New Roman" pitchFamily="18" charset="0"/>
              </a:rPr>
              <a:t>Chú ý</a:t>
            </a:r>
            <a:endParaRPr lang="vi-VN" sz="2800" b="1" u="sng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CTCT của metan, etilen, axetilen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So sánh tính chất hóa học của metan, etilen, axetilen</a:t>
            </a:r>
            <a:endParaRPr lang="en-US" sz="2000" b="1">
              <a:solidFill>
                <a:srgbClr val="0000FF"/>
              </a:solidFill>
              <a:latin typeface="VNI-Times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1700" b="1">
              <a:solidFill>
                <a:schemeClr val="hlink"/>
              </a:solidFill>
              <a:latin typeface="VNI-Times" pitchFamily="2" charset="0"/>
            </a:endParaRPr>
          </a:p>
        </p:txBody>
      </p:sp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5410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Hướng dẫn về nhà</a:t>
            </a:r>
            <a:endParaRPr lang="en-US" sz="3600" b="1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Picture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001000" cy="2590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CHÚC QUÝ THẦY CÔ SỨC KHỎE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066800" y="2743200"/>
            <a:ext cx="70866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TẬP TỐT</a:t>
            </a:r>
          </a:p>
        </p:txBody>
      </p:sp>
      <p:pic>
        <p:nvPicPr>
          <p:cNvPr id="35845" name="Picture 5" descr="blumenpflanzen04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3962400"/>
            <a:ext cx="252888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blumenpflanzen10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81000" y="1600200"/>
            <a:ext cx="1066800" cy="762000"/>
          </a:xfrm>
          <a:prstGeom prst="rect">
            <a:avLst/>
          </a:prstGeom>
          <a:solidFill>
            <a:srgbClr val="000000"/>
          </a:solidFill>
          <a:ln w="285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C</a:t>
            </a:r>
            <a:r>
              <a:rPr lang="en-US" sz="2800" b="1" baseline="-2500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H</a:t>
            </a:r>
            <a:r>
              <a:rPr lang="en-US" sz="2800" b="1" baseline="-2500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895600" y="1371600"/>
            <a:ext cx="2514600" cy="762000"/>
          </a:xfrm>
          <a:prstGeom prst="rect">
            <a:avLst/>
          </a:prstGeom>
          <a:solidFill>
            <a:srgbClr val="E5D58A"/>
          </a:solidFill>
          <a:ln w="285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cs typeface="Times New Roman" pitchFamily="18" charset="0"/>
              </a:rPr>
              <a:t>Trạng thái</a:t>
            </a:r>
            <a:endParaRPr lang="en-US" sz="2400" baseline="-25000">
              <a:cs typeface="Times New Roman" pitchFamily="18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1481138" y="1752600"/>
            <a:ext cx="1414462" cy="190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643188" y="2286000"/>
            <a:ext cx="2514600" cy="685800"/>
          </a:xfrm>
          <a:prstGeom prst="rect">
            <a:avLst/>
          </a:prstGeom>
          <a:solidFill>
            <a:srgbClr val="E5D58A"/>
          </a:solidFill>
          <a:ln w="285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cs typeface="Times New Roman" pitchFamily="18" charset="0"/>
              </a:rPr>
              <a:t>Màu sắc, mùi vị</a:t>
            </a:r>
            <a:endParaRPr lang="en-US" sz="2400" baseline="-25000">
              <a:cs typeface="Times New Roman" pitchFamily="18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624138" y="3124200"/>
            <a:ext cx="2605087" cy="685800"/>
          </a:xfrm>
          <a:prstGeom prst="rect">
            <a:avLst/>
          </a:prstGeom>
          <a:solidFill>
            <a:srgbClr val="E5D58A"/>
          </a:solidFill>
          <a:ln w="285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cs typeface="Times New Roman" pitchFamily="18" charset="0"/>
              </a:rPr>
              <a:t>So với không khí</a:t>
            </a:r>
            <a:endParaRPr lang="en-US" sz="2400" baseline="-25000">
              <a:cs typeface="Times New Roman" pitchFamily="18" charset="0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643188" y="4724400"/>
            <a:ext cx="2843212" cy="762000"/>
          </a:xfrm>
          <a:prstGeom prst="rect">
            <a:avLst/>
          </a:prstGeom>
          <a:solidFill>
            <a:srgbClr val="E5D58A"/>
          </a:solidFill>
          <a:ln w="285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cs typeface="Times New Roman" pitchFamily="18" charset="0"/>
              </a:rPr>
              <a:t>Độ tan trong nước</a:t>
            </a:r>
            <a:endParaRPr lang="en-US" sz="2400" baseline="-25000">
              <a:cs typeface="Times New Roman" pitchFamily="18" charset="0"/>
            </a:endParaRPr>
          </a:p>
        </p:txBody>
      </p:sp>
      <p:cxnSp>
        <p:nvCxnSpPr>
          <p:cNvPr id="73739" name="AutoShape 11"/>
          <p:cNvCxnSpPr>
            <a:cxnSpLocks noChangeShapeType="1"/>
          </p:cNvCxnSpPr>
          <p:nvPr/>
        </p:nvCxnSpPr>
        <p:spPr bwMode="auto">
          <a:xfrm rot="16200000" flipH="1">
            <a:off x="1778794" y="1797844"/>
            <a:ext cx="876300" cy="823912"/>
          </a:xfrm>
          <a:prstGeom prst="bentConnector2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ffectLst/>
        </p:spPr>
      </p:cxnSp>
      <p:cxnSp>
        <p:nvCxnSpPr>
          <p:cNvPr id="73740" name="AutoShape 12"/>
          <p:cNvCxnSpPr>
            <a:cxnSpLocks noChangeShapeType="1"/>
          </p:cNvCxnSpPr>
          <p:nvPr/>
        </p:nvCxnSpPr>
        <p:spPr bwMode="auto">
          <a:xfrm rot="16200000" flipH="1">
            <a:off x="1778794" y="2655094"/>
            <a:ext cx="876300" cy="823912"/>
          </a:xfrm>
          <a:prstGeom prst="bentConnector2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ffectLst/>
        </p:spPr>
      </p:cxnSp>
      <p:cxnSp>
        <p:nvCxnSpPr>
          <p:cNvPr id="73741" name="AutoShape 13"/>
          <p:cNvCxnSpPr>
            <a:cxnSpLocks noChangeShapeType="1"/>
          </p:cNvCxnSpPr>
          <p:nvPr/>
        </p:nvCxnSpPr>
        <p:spPr bwMode="auto">
          <a:xfrm rot="16200000" flipH="1">
            <a:off x="1416844" y="3893344"/>
            <a:ext cx="1600200" cy="823912"/>
          </a:xfrm>
          <a:prstGeom prst="bentConnector3">
            <a:avLst>
              <a:gd name="adj1" fmla="val 98981"/>
            </a:avLst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ffectLst/>
        </p:spPr>
      </p:cxnSp>
      <p:cxnSp>
        <p:nvCxnSpPr>
          <p:cNvPr id="73742" name="AutoShape 14"/>
          <p:cNvCxnSpPr>
            <a:cxnSpLocks noChangeShapeType="1"/>
          </p:cNvCxnSpPr>
          <p:nvPr/>
        </p:nvCxnSpPr>
        <p:spPr bwMode="auto">
          <a:xfrm rot="5400000">
            <a:off x="1319213" y="4619625"/>
            <a:ext cx="971550" cy="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ffectLst/>
        </p:spPr>
      </p:cxn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5410200" y="1714500"/>
            <a:ext cx="522288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6037263" y="3752850"/>
            <a:ext cx="2743200" cy="66675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cs typeface="Times New Roman" pitchFamily="18" charset="0"/>
              </a:rPr>
              <a:t>Do dC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/ kk =        </a:t>
            </a:r>
            <a:endParaRPr lang="en-US" sz="2400" b="1" baseline="-25000">
              <a:cs typeface="Times New Roman" pitchFamily="18" charset="0"/>
            </a:endParaRP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8077200" y="3733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26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8077200" y="4114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29</a:t>
            </a:r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8191500" y="4114800"/>
            <a:ext cx="342900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5638800" y="1333500"/>
            <a:ext cx="16002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cs typeface="Times New Roman" pitchFamily="18" charset="0"/>
              </a:rPr>
              <a:t>Khí</a:t>
            </a:r>
            <a:endParaRPr lang="en-US" sz="2400" b="1" baseline="-25000">
              <a:cs typeface="Times New Roman" pitchFamily="18" charset="0"/>
            </a:endParaRPr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5995988" y="2247900"/>
            <a:ext cx="22860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baseline="-25000">
              <a:cs typeface="Times New Roman" pitchFamily="18" charset="0"/>
            </a:endParaRPr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 flipV="1">
            <a:off x="5157788" y="2724150"/>
            <a:ext cx="63341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6053138" y="3048000"/>
            <a:ext cx="2938462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cs typeface="Times New Roman" pitchFamily="18" charset="0"/>
              </a:rPr>
              <a:t>Nhẹ hơn không khí</a:t>
            </a:r>
            <a:endParaRPr lang="en-US" sz="2400" b="1" baseline="-25000">
              <a:cs typeface="Times New Roman" pitchFamily="18" charset="0"/>
            </a:endParaRPr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5257800" y="3492500"/>
            <a:ext cx="609600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90" name="Group 9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7196" name="Picture 10" descr="monte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7" name="Picture 11" descr="brksato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8" name="Text Box 12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endParaRPr lang="en-US" sz="4400" b="1">
                <a:solidFill>
                  <a:srgbClr val="FF0066"/>
                </a:solidFill>
              </a:endParaRPr>
            </a:p>
          </p:txBody>
        </p:sp>
      </p:grpSp>
      <p:sp>
        <p:nvSpPr>
          <p:cNvPr id="7191" name="TextBox 1"/>
          <p:cNvSpPr txBox="1">
            <a:spLocks noChangeArrowheads="1"/>
          </p:cNvSpPr>
          <p:nvPr/>
        </p:nvSpPr>
        <p:spPr bwMode="auto">
          <a:xfrm>
            <a:off x="2911475" y="334963"/>
            <a:ext cx="3103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AXETILEN</a:t>
            </a:r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>
            <a:off x="5486400" y="5105400"/>
            <a:ext cx="609600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3" name="Text Box 5"/>
          <p:cNvSpPr txBox="1">
            <a:spLocks noChangeArrowheads="1"/>
          </p:cNvSpPr>
          <p:nvPr/>
        </p:nvSpPr>
        <p:spPr bwMode="auto">
          <a:xfrm>
            <a:off x="0" y="10668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I. Tính chất vật lý:</a:t>
            </a:r>
            <a:endParaRPr lang="en-US" sz="2800" b="1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0" y="2438400"/>
            <a:ext cx="329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Không màu, không mùi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4876800"/>
            <a:ext cx="244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Ít tan trong nước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  <p:bldP spid="73735" grpId="0" animBg="1"/>
      <p:bldP spid="73736" grpId="0" animBg="1"/>
      <p:bldP spid="73737" grpId="0" animBg="1"/>
      <p:bldP spid="73743" grpId="0" animBg="1"/>
      <p:bldP spid="73744" grpId="0" animBg="1"/>
      <p:bldP spid="73745" grpId="0"/>
      <p:bldP spid="73746" grpId="0"/>
      <p:bldP spid="73747" grpId="0" animBg="1"/>
      <p:bldP spid="73748" grpId="0"/>
      <p:bldP spid="73750" grpId="0" animBg="1"/>
      <p:bldP spid="73751" grpId="0"/>
      <p:bldP spid="73752" grpId="0" animBg="1"/>
      <p:bldP spid="73758" grpId="0" animBg="1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8209" name="Picture 10" descr="monte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1" descr="brksato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Text Box 12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endParaRPr lang="en-US" sz="4400" b="1">
                <a:solidFill>
                  <a:srgbClr val="FF0066"/>
                </a:solidFill>
              </a:endParaRPr>
            </a:p>
          </p:txBody>
        </p:sp>
      </p:grp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911475" y="334963"/>
            <a:ext cx="3103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AXETILEN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668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I. Tính chất vật lý:</a:t>
            </a:r>
            <a:endParaRPr lang="en-US" sz="2800" b="1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1600200"/>
            <a:ext cx="1066800" cy="762000"/>
          </a:xfrm>
          <a:prstGeom prst="rect">
            <a:avLst/>
          </a:prstGeom>
          <a:solidFill>
            <a:srgbClr val="000000"/>
          </a:solidFill>
          <a:ln w="285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C</a:t>
            </a:r>
            <a:r>
              <a:rPr lang="en-US" sz="2800" b="1" baseline="-2500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H</a:t>
            </a:r>
            <a:r>
              <a:rPr lang="en-US" sz="2800" b="1" baseline="-2500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481138" y="1752600"/>
            <a:ext cx="1414462" cy="190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0" name="AutoShape 11"/>
          <p:cNvCxnSpPr>
            <a:cxnSpLocks noChangeShapeType="1"/>
          </p:cNvCxnSpPr>
          <p:nvPr/>
        </p:nvCxnSpPr>
        <p:spPr bwMode="auto">
          <a:xfrm rot="16200000" flipH="1">
            <a:off x="1778794" y="1797844"/>
            <a:ext cx="876300" cy="823912"/>
          </a:xfrm>
          <a:prstGeom prst="bentConnector2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ffectLst/>
        </p:spPr>
      </p:cxnSp>
      <p:cxnSp>
        <p:nvCxnSpPr>
          <p:cNvPr id="11" name="AutoShape 12"/>
          <p:cNvCxnSpPr>
            <a:cxnSpLocks noChangeShapeType="1"/>
          </p:cNvCxnSpPr>
          <p:nvPr/>
        </p:nvCxnSpPr>
        <p:spPr bwMode="auto">
          <a:xfrm rot="16200000" flipH="1">
            <a:off x="1778794" y="2655094"/>
            <a:ext cx="876300" cy="823912"/>
          </a:xfrm>
          <a:prstGeom prst="bentConnector2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ffectLst/>
        </p:spPr>
      </p:cxnSp>
      <p:cxnSp>
        <p:nvCxnSpPr>
          <p:cNvPr id="12" name="AutoShape 13"/>
          <p:cNvCxnSpPr>
            <a:cxnSpLocks noChangeShapeType="1"/>
          </p:cNvCxnSpPr>
          <p:nvPr/>
        </p:nvCxnSpPr>
        <p:spPr bwMode="auto">
          <a:xfrm rot="16200000" flipH="1">
            <a:off x="1416844" y="3893344"/>
            <a:ext cx="1600200" cy="823912"/>
          </a:xfrm>
          <a:prstGeom prst="bentConnector3">
            <a:avLst>
              <a:gd name="adj1" fmla="val 98981"/>
            </a:avLst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ffectLst/>
        </p:spPr>
      </p:cxnSp>
      <p:cxnSp>
        <p:nvCxnSpPr>
          <p:cNvPr id="13" name="AutoShape 14"/>
          <p:cNvCxnSpPr>
            <a:cxnSpLocks noChangeShapeType="1"/>
          </p:cNvCxnSpPr>
          <p:nvPr/>
        </p:nvCxnSpPr>
        <p:spPr bwMode="auto">
          <a:xfrm rot="5400000">
            <a:off x="1319213" y="4619625"/>
            <a:ext cx="971550" cy="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ffectLst/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19400" y="1447800"/>
            <a:ext cx="219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Là chất khí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68575" y="2286000"/>
            <a:ext cx="433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Không màu, không mùi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124200" y="3733800"/>
            <a:ext cx="2743200" cy="66675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cs typeface="Times New Roman" pitchFamily="18" charset="0"/>
              </a:rPr>
              <a:t>Do dC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H</a:t>
            </a:r>
            <a:r>
              <a:rPr lang="en-US" sz="2400" b="1" baseline="-25000">
                <a:cs typeface="Times New Roman" pitchFamily="18" charset="0"/>
              </a:rPr>
              <a:t>2</a:t>
            </a:r>
            <a:r>
              <a:rPr lang="en-US" sz="2400" b="1">
                <a:cs typeface="Times New Roman" pitchFamily="18" charset="0"/>
              </a:rPr>
              <a:t>/ kk =        </a:t>
            </a:r>
            <a:endParaRPr lang="en-US" sz="2400" b="1" baseline="-25000">
              <a:cs typeface="Times New Roman" pitchFamily="1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2700338" y="3048000"/>
            <a:ext cx="3319462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cs typeface="Times New Roman" pitchFamily="18" charset="0"/>
              </a:rPr>
              <a:t>Nhẹ hơn không khí</a:t>
            </a:r>
            <a:endParaRPr lang="en-US" sz="3200" b="1" baseline="-2500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63825" y="4724400"/>
            <a:ext cx="3192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Ít tan trong nước</a:t>
            </a:r>
          </a:p>
        </p:txBody>
      </p:sp>
      <p:pic>
        <p:nvPicPr>
          <p:cNvPr id="8208" name="Picture 108" descr="viet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8" y="4500563"/>
            <a:ext cx="16811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9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9224" name="Picture 10" descr="monte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11" descr="brksato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Text Box 12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r>
                <a:rPr lang="en-US" sz="4400">
                  <a:solidFill>
                    <a:srgbClr val="FF0066"/>
                  </a:solidFill>
                </a:rPr>
                <a:t>              </a:t>
              </a:r>
              <a:endParaRPr lang="en-US" sz="4400" b="1">
                <a:solidFill>
                  <a:srgbClr val="FF0066"/>
                </a:solidFill>
              </a:endParaRPr>
            </a:p>
          </p:txBody>
        </p:sp>
      </p:grp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911475" y="68263"/>
            <a:ext cx="3132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AXETILEN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" y="11430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II. Cấu tạo phân tử: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2362200" y="1219200"/>
            <a:ext cx="6324600" cy="3124200"/>
          </a:xfrm>
          <a:prstGeom prst="cloudCallout">
            <a:avLst>
              <a:gd name="adj1" fmla="val -26833"/>
              <a:gd name="adj2" fmla="val 68699"/>
            </a:avLst>
          </a:prstGeom>
          <a:gradFill rotWithShape="1">
            <a:gsLst>
              <a:gs pos="0">
                <a:srgbClr val="FF0066"/>
              </a:gs>
              <a:gs pos="50000">
                <a:schemeClr val="bg1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048000" y="1905000"/>
            <a:ext cx="533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Hãy cho biết số lượng nguyên tử của các nguyên tố trong phân tử axetilen?</a:t>
            </a:r>
          </a:p>
          <a:p>
            <a:pPr>
              <a:defRPr/>
            </a:pPr>
            <a:endParaRPr lang="en-US" sz="2800" i="1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10" name="Picture 23" descr="0-suy_ngh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2672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800" y="1020763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II. Cấu tạo phân tử:</a:t>
            </a:r>
          </a:p>
        </p:txBody>
      </p:sp>
      <p:grpSp>
        <p:nvGrpSpPr>
          <p:cNvPr id="10243" name="Group 9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10258" name="Picture 10" descr="monte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11" descr="brksato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0" name="Text Box 12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endParaRPr lang="en-US" sz="4400" b="1">
                <a:solidFill>
                  <a:srgbClr val="FF0066"/>
                </a:solidFill>
              </a:endParaRPr>
            </a:p>
          </p:txBody>
        </p:sp>
      </p:grp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3060700" y="76200"/>
            <a:ext cx="331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AXETYLEN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438400" y="2514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6019800" y="1524000"/>
            <a:ext cx="1828800" cy="838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5943600" y="2590800"/>
            <a:ext cx="1905000" cy="838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8077200" y="1600200"/>
            <a:ext cx="7620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H</a:t>
            </a:r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8077200" y="2438400"/>
            <a:ext cx="838200" cy="685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H</a:t>
            </a:r>
          </a:p>
        </p:txBody>
      </p:sp>
      <p:sp>
        <p:nvSpPr>
          <p:cNvPr id="101386" name="AutoShape 10"/>
          <p:cNvSpPr>
            <a:spLocks/>
          </p:cNvSpPr>
          <p:nvPr/>
        </p:nvSpPr>
        <p:spPr bwMode="auto">
          <a:xfrm rot="-5400000">
            <a:off x="3429000" y="3886200"/>
            <a:ext cx="381000" cy="1447800"/>
          </a:xfrm>
          <a:prstGeom prst="leftBrace">
            <a:avLst>
              <a:gd name="adj1" fmla="val 31667"/>
              <a:gd name="adj2" fmla="val 50000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200" b="1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838200" y="4114800"/>
            <a:ext cx="7318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6172200" y="3962400"/>
            <a:ext cx="83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2819400" y="4800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Liên kết 3</a:t>
            </a:r>
          </a:p>
        </p:txBody>
      </p:sp>
      <p:sp>
        <p:nvSpPr>
          <p:cNvPr id="10254" name="Text Box 36"/>
          <p:cNvSpPr txBox="1">
            <a:spLocks noChangeArrowheads="1"/>
          </p:cNvSpPr>
          <p:nvPr/>
        </p:nvSpPr>
        <p:spPr bwMode="auto">
          <a:xfrm>
            <a:off x="5394325" y="4762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V="1">
            <a:off x="3352800" y="3962400"/>
            <a:ext cx="914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3352800" y="4114800"/>
            <a:ext cx="914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auto">
          <a:xfrm flipV="1">
            <a:off x="3352800" y="4038600"/>
            <a:ext cx="914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4994 C 0.00521 0.09341 -0.00174 0.13804 -0.0283 0.16162 C -0.05486 0.1852 -0.12205 0.19422 -0.14723 0.19168 C -0.17257 0.1896 -0.17604 0.16948 -0.17917 0.1496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407 C -0.10573 -0.05434 -0.11961 -0.06798 -0.1592 -0.07052 C -0.19895 -0.07214 -0.28073 -0.06706 -0.32986 -0.05943 C -0.37951 -0.05156 -0.42031 -0.04625 -0.45538 -0.02266 C -0.49027 0.00069 -0.52309 0.04393 -0.53889 0.08138 C -0.55555 0.11907 -0.55833 0.16439 -0.55069 0.20046 C -0.54253 0.23815 -0.50243 0.28439 -0.49166 0.30404 " pathEditMode="relative" rAng="0" ptsTypes="aaaaaaA">
                                      <p:cBhvr>
                                        <p:cTn id="3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-0.02891 C -0.05469 -0.04879 -0.05 -0.06775 -0.09687 -0.07954 C -0.14219 -0.09156 -0.2375 -0.0985 -0.33264 -0.10104 C -0.42795 -0.10405 -0.58108 -0.11099 -0.66701 -0.09734 C -0.75156 -0.08255 -0.79601 -0.0548 -0.84201 -0.01156 C -0.89045 0.03167 -0.93733 0.10751 -0.9441 0.16023 C -0.95 0.21364 -0.89167 0.27907 -0.88038 0.31075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 0.00555 C 0.04618 0.0326 0.05086 0.06081 0.05086 0.08115 C 0.05086 0.1015 0.04652 0.11375 0.0408 0.12716 C 0.03541 0.14081 0.03142 0.15167 0.0184 0.16323 C 0.0059 0.1741 -0.01216 0.19005 -0.03316 0.19445 C -0.05539 0.19977 -0.08334 0.19352 -0.1125 0.18844 " pathEditMode="relative" rAng="0" ptsTypes="aaaaaA">
                                      <p:cBhvr>
                                        <p:cTn id="46" dur="2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1" grpId="1" animBg="1"/>
      <p:bldP spid="101382" grpId="0" animBg="1"/>
      <p:bldP spid="101382" grpId="1" animBg="1"/>
      <p:bldP spid="101383" grpId="0" animBg="1"/>
      <p:bldP spid="101383" grpId="1" animBg="1"/>
      <p:bldP spid="101384" grpId="0" animBg="1"/>
      <p:bldP spid="101384" grpId="1" animBg="1"/>
      <p:bldP spid="101386" grpId="0" animBg="1"/>
      <p:bldP spid="101387" grpId="0" animBg="1"/>
      <p:bldP spid="101391" grpId="0" animBg="1"/>
      <p:bldP spid="101390" grpId="0" animBg="1"/>
      <p:bldP spid="10138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o-hinh-phan-tu-rong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3" y="459566"/>
            <a:ext cx="5072063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mo-hinh-phan-tu-dac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88" y="4206"/>
            <a:ext cx="5635625" cy="52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371600" y="563880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Hình 4.10. Mô hình phân tử Axetilen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128713" y="4148138"/>
            <a:ext cx="2452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a. Dạng rỗng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715000" y="41529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b. Dạng đặc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0800" y="1020763"/>
            <a:ext cx="601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II. Cấu tạo phân tử:</a:t>
            </a:r>
          </a:p>
        </p:txBody>
      </p:sp>
      <p:graphicFrame>
        <p:nvGraphicFramePr>
          <p:cNvPr id="8199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900488" y="1571625"/>
          <a:ext cx="4033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S ChemDraw Drawing" r:id="rId3" imgW="1433160" imgH="173160" progId="">
                  <p:embed/>
                </p:oleObj>
              </mc:Choice>
              <mc:Fallback>
                <p:oleObj name="CS ChemDraw Drawing" r:id="rId3" imgW="1433160" imgH="173160" progId="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1571625"/>
                        <a:ext cx="40338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1000" y="1600200"/>
            <a:ext cx="287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Công thức cấu tạo:</a:t>
            </a:r>
          </a:p>
        </p:txBody>
      </p: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1892300" y="2114550"/>
            <a:ext cx="5168900" cy="519113"/>
            <a:chOff x="1192" y="1584"/>
            <a:chExt cx="3256" cy="327"/>
          </a:xfrm>
        </p:grpSpPr>
        <p:graphicFrame>
          <p:nvGraphicFramePr>
            <p:cNvPr id="12301" name="Object 9"/>
            <p:cNvGraphicFramePr>
              <a:graphicFrameLocks noChangeAspect="1"/>
            </p:cNvGraphicFramePr>
            <p:nvPr/>
          </p:nvGraphicFramePr>
          <p:xfrm>
            <a:off x="3018" y="1608"/>
            <a:ext cx="1430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3" name="CS ChemDraw Drawing" r:id="rId5" imgW="1494720" imgH="310680" progId="">
                    <p:embed/>
                  </p:oleObj>
                </mc:Choice>
                <mc:Fallback>
                  <p:oleObj name="CS ChemDraw Drawing" r:id="rId5" imgW="1494720" imgH="31068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8" y="1608"/>
                          <a:ext cx="1430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1192" y="1584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Viết gọn:</a:t>
              </a:r>
            </a:p>
          </p:txBody>
        </p:sp>
      </p:grp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52400" y="2495550"/>
            <a:ext cx="8991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</a:t>
            </a:r>
            <a:r>
              <a:rPr lang="en-US" sz="2800"/>
              <a:t>Đặc điểm: </a:t>
            </a:r>
          </a:p>
          <a:p>
            <a:pPr>
              <a:spcBef>
                <a:spcPct val="50000"/>
              </a:spcBef>
            </a:pPr>
            <a:r>
              <a:rPr lang="en-US" sz="2800"/>
              <a:t>   - Giữa 2 nguyên tử Cacbon có liên kết ba.</a:t>
            </a:r>
          </a:p>
          <a:p>
            <a:pPr>
              <a:spcBef>
                <a:spcPct val="50000"/>
              </a:spcBef>
            </a:pPr>
            <a:r>
              <a:rPr lang="en-US" sz="2800"/>
              <a:t>   - Trong liên kết ba, có hai liên kết kém bền, dễ đứt lần lượt trong phản ứng hóa học.</a:t>
            </a:r>
          </a:p>
        </p:txBody>
      </p:sp>
      <p:grpSp>
        <p:nvGrpSpPr>
          <p:cNvPr id="12295" name="Group 22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12298" name="Picture 23" descr="monte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24" descr="brksatom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36" y="0"/>
              <a:ext cx="4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Text Box 25"/>
            <p:cNvSpPr txBox="1">
              <a:spLocks noChangeArrowheads="1"/>
            </p:cNvSpPr>
            <p:nvPr/>
          </p:nvSpPr>
          <p:spPr bwMode="auto">
            <a:xfrm>
              <a:off x="192" y="48"/>
              <a:ext cx="40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</a:rPr>
                <a:t>Tiết 47</a:t>
              </a:r>
              <a:r>
                <a:rPr lang="en-US" sz="4400">
                  <a:solidFill>
                    <a:srgbClr val="FF0066"/>
                  </a:solidFill>
                </a:rPr>
                <a:t>               </a:t>
              </a:r>
              <a:endParaRPr lang="en-US" sz="4400" b="1">
                <a:solidFill>
                  <a:srgbClr val="FF0066"/>
                </a:solidFill>
              </a:endParaRPr>
            </a:p>
          </p:txBody>
        </p:sp>
      </p:grp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2844800" y="65088"/>
            <a:ext cx="2913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AXETLEN</a:t>
            </a:r>
          </a:p>
        </p:txBody>
      </p:sp>
      <p:pic>
        <p:nvPicPr>
          <p:cNvPr id="12297" name="Picture 108" descr="viet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8" y="4729163"/>
            <a:ext cx="16811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59&quot;/&gt;&lt;/object&gt;&lt;object type=&quot;3&quot; unique_id=&quot;10014&quot;&gt;&lt;property id=&quot;20148&quot; value=&quot;5&quot;/&gt;&lt;property id=&quot;20300&quot; value=&quot;Slide 11&quot;/&gt;&lt;property id=&quot;20307&quot; value=&quot;291&quot;/&gt;&lt;/object&gt;&lt;object type=&quot;3&quot; unique_id=&quot;10018&quot;&gt;&lt;property id=&quot;20148&quot; value=&quot;5&quot;/&gt;&lt;property id=&quot;20300&quot; value=&quot;Slide 13&quot;/&gt;&lt;property id=&quot;20307&quot; value=&quot;265&quot;/&gt;&lt;/object&gt;&lt;object type=&quot;3&quot; unique_id=&quot;10019&quot;&gt;&lt;property id=&quot;20148&quot; value=&quot;5&quot;/&gt;&lt;property id=&quot;20300&quot; value=&quot;Slide 15&quot;/&gt;&lt;property id=&quot;20307&quot; value=&quot;266&quot;/&gt;&lt;/object&gt;&lt;object type=&quot;3&quot; unique_id=&quot;10021&quot;&gt;&lt;property id=&quot;20148&quot; value=&quot;5&quot;/&gt;&lt;property id=&quot;20300&quot; value=&quot;Slide 17&quot;/&gt;&lt;property id=&quot;20307&quot; value=&quot;269&quot;/&gt;&lt;/object&gt;&lt;object type=&quot;3&quot; unique_id=&quot;10022&quot;&gt;&lt;property id=&quot;20148&quot; value=&quot;5&quot;/&gt;&lt;property id=&quot;20300&quot; value=&quot;Slide 18&quot;/&gt;&lt;property id=&quot;20307&quot; value=&quot;270&quot;/&gt;&lt;/object&gt;&lt;object type=&quot;3&quot; unique_id=&quot;10023&quot;&gt;&lt;property id=&quot;20148&quot; value=&quot;5&quot;/&gt;&lt;property id=&quot;20300&quot; value=&quot;Slide 19&quot;/&gt;&lt;property id=&quot;20307&quot; value=&quot;268&quot;/&gt;&lt;/object&gt;&lt;object type=&quot;3&quot; unique_id=&quot;10024&quot;&gt;&lt;property id=&quot;20148&quot; value=&quot;5&quot;/&gt;&lt;property id=&quot;20300&quot; value=&quot;Slide 21&quot;/&gt;&lt;property id=&quot;20307&quot; value=&quot;273&quot;/&gt;&lt;/object&gt;&lt;object type=&quot;3&quot; unique_id=&quot;10028&quot;&gt;&lt;property id=&quot;20148&quot; value=&quot;5&quot;/&gt;&lt;property id=&quot;20300&quot; value=&quot;Slide 25&quot;/&gt;&lt;property id=&quot;20307&quot; value=&quot;284&quot;/&gt;&lt;/object&gt;&lt;object type=&quot;3&quot; unique_id=&quot;10928&quot;&gt;&lt;property id=&quot;20148&quot; value=&quot;5&quot;/&gt;&lt;property id=&quot;20300&quot; value=&quot;Slide 2&quot;/&gt;&lt;property id=&quot;20307&quot; value=&quot;302&quot;/&gt;&lt;/object&gt;&lt;object type=&quot;3&quot; unique_id=&quot;10932&quot;&gt;&lt;property id=&quot;20148&quot; value=&quot;5&quot;/&gt;&lt;property id=&quot;20300&quot; value=&quot;Slide 5&quot;/&gt;&lt;property id=&quot;20307&quot; value=&quot;303&quot;/&gt;&lt;/object&gt;&lt;object type=&quot;3&quot; unique_id=&quot;10934&quot;&gt;&lt;property id=&quot;20148&quot; value=&quot;5&quot;/&gt;&lt;property id=&quot;20300&quot; value=&quot;Slide 16&quot;/&gt;&lt;property id=&quot;20307&quot; value=&quot;307&quot;/&gt;&lt;/object&gt;&lt;object type=&quot;3&quot; unique_id=&quot;10935&quot;&gt;&lt;property id=&quot;20148&quot; value=&quot;5&quot;/&gt;&lt;property id=&quot;20300&quot; value=&quot;Slide 20&quot;/&gt;&lt;property id=&quot;20307&quot; value=&quot;306&quot;/&gt;&lt;/object&gt;&lt;object type=&quot;3&quot; unique_id=&quot;10940&quot;&gt;&lt;property id=&quot;20148&quot; value=&quot;5&quot;/&gt;&lt;property id=&quot;20300&quot; value=&quot;Slide 27&quot;/&gt;&lt;property id=&quot;20307&quot; value=&quot;312&quot;/&gt;&lt;/object&gt;&lt;object type=&quot;3&quot; unique_id=&quot;10941&quot;&gt;&lt;property id=&quot;20148&quot; value=&quot;5&quot;/&gt;&lt;property id=&quot;20300&quot; value=&quot;Slide 28&quot;/&gt;&lt;property id=&quot;20307&quot; value=&quot;313&quot;/&gt;&lt;/object&gt;&lt;object type=&quot;3&quot; unique_id=&quot;10942&quot;&gt;&lt;property id=&quot;20148&quot; value=&quot;5&quot;/&gt;&lt;property id=&quot;20300&quot; value=&quot;Slide 29&quot;/&gt;&lt;property id=&quot;20307&quot; value=&quot;314&quot;/&gt;&lt;/object&gt;&lt;object type=&quot;3&quot; unique_id=&quot;10943&quot;&gt;&lt;property id=&quot;20148&quot; value=&quot;5&quot;/&gt;&lt;property id=&quot;20300&quot; value=&quot;Slide 30&quot;/&gt;&lt;property id=&quot;20307&quot; value=&quot;315&quot;/&gt;&lt;/object&gt;&lt;object type=&quot;3&quot; unique_id=&quot;10947&quot;&gt;&lt;property id=&quot;20148&quot; value=&quot;5&quot;/&gt;&lt;property id=&quot;20300&quot; value=&quot;Slide 24&quot;/&gt;&lt;property id=&quot;20307&quot; value=&quot;320&quot;/&gt;&lt;/object&gt;&lt;object type=&quot;3&quot; unique_id=&quot;10949&quot;&gt;&lt;property id=&quot;20148&quot; value=&quot;5&quot;/&gt;&lt;property id=&quot;20300&quot; value=&quot;Slide 31&quot;/&gt;&lt;property id=&quot;20307&quot; value=&quot;322&quot;/&gt;&lt;/object&gt;&lt;object type=&quot;3&quot; unique_id=&quot;10952&quot;&gt;&lt;property id=&quot;20148&quot; value=&quot;5&quot;/&gt;&lt;property id=&quot;20300&quot; value=&quot;Slide 32&quot;/&gt;&lt;property id=&quot;20307&quot; value=&quot;325&quot;/&gt;&lt;/object&gt;&lt;object type=&quot;3&quot; unique_id=&quot;10953&quot;&gt;&lt;property id=&quot;20148&quot; value=&quot;5&quot;/&gt;&lt;property id=&quot;20300&quot; value=&quot;Slide 26&quot;/&gt;&lt;property id=&quot;20307&quot; value=&quot;317&quot;/&gt;&lt;/object&gt;&lt;object type=&quot;3&quot; unique_id=&quot;11340&quot;&gt;&lt;property id=&quot;20148&quot; value=&quot;5&quot;/&gt;&lt;property id=&quot;20300&quot; value=&quot;Slide 1&quot;/&gt;&lt;property id=&quot;20307&quot; value=&quot;328&quot;/&gt;&lt;/object&gt;&lt;object type=&quot;3&quot; unique_id=&quot;11341&quot;&gt;&lt;property id=&quot;20148&quot; value=&quot;5&quot;/&gt;&lt;property id=&quot;20300&quot; value=&quot;Slide 3&quot;/&gt;&lt;property id=&quot;20307&quot; value=&quot;326&quot;/&gt;&lt;/object&gt;&lt;object type=&quot;3&quot; unique_id=&quot;11342&quot;&gt;&lt;property id=&quot;20148&quot; value=&quot;5&quot;/&gt;&lt;property id=&quot;20300&quot; value=&quot;Slide 4&quot;/&gt;&lt;property id=&quot;20307&quot; value=&quot;327&quot;/&gt;&lt;/object&gt;&lt;object type=&quot;3&quot; unique_id=&quot;11376&quot;&gt;&lt;property id=&quot;20148&quot; value=&quot;5&quot;/&gt;&lt;property id=&quot;20300&quot; value=&quot;Slide 8&quot;/&gt;&lt;property id=&quot;20307&quot; value=&quot;329&quot;/&gt;&lt;/object&gt;&lt;object type=&quot;3&quot; unique_id=&quot;11527&quot;&gt;&lt;property id=&quot;20148&quot; value=&quot;5&quot;/&gt;&lt;property id=&quot;20300&quot; value=&quot;Slide 6&quot;/&gt;&lt;property id=&quot;20307&quot; value=&quot;331&quot;/&gt;&lt;/object&gt;&lt;object type=&quot;3&quot; unique_id=&quot;11528&quot;&gt;&lt;property id=&quot;20148&quot; value=&quot;5&quot;/&gt;&lt;property id=&quot;20300&quot; value=&quot;Slide 12&quot;/&gt;&lt;property id=&quot;20307&quot; value=&quot;334&quot;/&gt;&lt;/object&gt;&lt;object type=&quot;3&quot; unique_id=&quot;11529&quot;&gt;&lt;property id=&quot;20148&quot; value=&quot;5&quot;/&gt;&lt;property id=&quot;20300&quot; value=&quot;Slide 14&quot;/&gt;&lt;property id=&quot;20307&quot; value=&quot;332&quot;/&gt;&lt;/object&gt;&lt;object type=&quot;3&quot; unique_id=&quot;11530&quot;&gt;&lt;property id=&quot;20148&quot; value=&quot;5&quot;/&gt;&lt;property id=&quot;20300&quot; value=&quot;Slide 33&quot;/&gt;&lt;property id=&quot;20307&quot; value=&quot;333&quot;/&gt;&lt;/object&gt;&lt;object type=&quot;3&quot; unique_id=&quot;11597&quot;&gt;&lt;property id=&quot;20148&quot; value=&quot;5&quot;/&gt;&lt;property id=&quot;20300&quot; value=&quot;Slide 22&quot;/&gt;&lt;property id=&quot;20307&quot; value=&quot;335&quot;/&gt;&lt;/object&gt;&lt;object type=&quot;3&quot; unique_id=&quot;11598&quot;&gt;&lt;property id=&quot;20148&quot; value=&quot;5&quot;/&gt;&lt;property id=&quot;20300&quot; value=&quot;Slide 23&quot;/&gt;&lt;property id=&quot;20307&quot; value=&quot;33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3043</TotalTime>
  <Words>1196</Words>
  <Application>Microsoft Office PowerPoint</Application>
  <PresentationFormat>On-screen Show (4:3)</PresentationFormat>
  <Paragraphs>370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Flow</vt:lpstr>
      <vt:lpstr>CS ChemDraw 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38                   Axetilen</dc:title>
  <dc:creator>Nguyen Le Thanh Hoa</dc:creator>
  <cp:lastModifiedBy>Admin</cp:lastModifiedBy>
  <cp:revision>209</cp:revision>
  <dcterms:created xsi:type="dcterms:W3CDTF">2008-02-24T05:10:23Z</dcterms:created>
  <dcterms:modified xsi:type="dcterms:W3CDTF">2023-08-23T08:11:16Z</dcterms:modified>
</cp:coreProperties>
</file>