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97" r:id="rId3"/>
    <p:sldId id="260" r:id="rId4"/>
    <p:sldId id="261" r:id="rId5"/>
    <p:sldId id="262" r:id="rId6"/>
    <p:sldId id="298" r:id="rId7"/>
    <p:sldId id="263" r:id="rId8"/>
    <p:sldId id="299" r:id="rId9"/>
    <p:sldId id="300" r:id="rId10"/>
    <p:sldId id="267" r:id="rId11"/>
    <p:sldId id="268" r:id="rId12"/>
    <p:sldId id="269" r:id="rId13"/>
    <p:sldId id="272" r:id="rId14"/>
    <p:sldId id="301" r:id="rId15"/>
    <p:sldId id="274" r:id="rId16"/>
    <p:sldId id="275" r:id="rId17"/>
    <p:sldId id="276" r:id="rId18"/>
    <p:sldId id="277" r:id="rId19"/>
    <p:sldId id="278" r:id="rId20"/>
    <p:sldId id="302" r:id="rId21"/>
    <p:sldId id="303" r:id="rId22"/>
    <p:sldId id="282" r:id="rId23"/>
    <p:sldId id="285" r:id="rId24"/>
    <p:sldId id="286" r:id="rId25"/>
    <p:sldId id="304" r:id="rId26"/>
    <p:sldId id="290" r:id="rId27"/>
    <p:sldId id="291" r:id="rId28"/>
    <p:sldId id="292" r:id="rId29"/>
    <p:sldId id="293" r:id="rId30"/>
    <p:sldId id="307" r:id="rId31"/>
    <p:sldId id="310" r:id="rId32"/>
    <p:sldId id="311" r:id="rId33"/>
    <p:sldId id="312" r:id="rId34"/>
    <p:sldId id="313" r:id="rId35"/>
    <p:sldId id="317" r:id="rId36"/>
    <p:sldId id="318" r:id="rId37"/>
    <p:sldId id="3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BD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B9A0C-E5AB-4FDF-81BE-0290B57EFD0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2148-0BD9-40B7-A94E-0239A90F9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2148-0BD9-40B7-A94E-0239A90F9B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209F-41B3-423B-97D4-7DECBD0B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ADCC8-C93F-426D-A2DA-B4FD7A65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C251-6C54-47F3-AD12-9E28ACE6DF2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E2062-46AA-40BD-9D5D-E085ECC2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A28C2-21EE-452A-B321-668BD53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9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089B5-E109-4EFA-B7CD-F0A5A0881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3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EC3D-6A9F-41B9-817A-672A80FBB588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B514-9863-40FD-99EA-5C9E9FB0C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1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6E4F1-9668-45DD-945A-89BA9CA9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9E676-E018-4B29-8A00-C99F20C81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573C1-3732-4C00-82CA-6C9883633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9C251-6C54-47F3-AD12-9E28ACE6DF26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96522-FCC1-4CE7-9CAF-AE1F621C1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7E820-5A4F-4C1C-8F08-7E092E85F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DEE2-050B-4801-9495-7E4ACFE5D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DF0A0-ABAB-4836-9C70-9FD87151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CE392-F8EB-453B-9EC3-3CEA032B7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158240"/>
            <a:ext cx="12192000" cy="5715000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93" y="2804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7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5E4A1-9C67-4F6F-A5F8-75CB6EF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3B84-0686-4C8D-B332-B7DB37521BA5}"/>
              </a:ext>
            </a:extLst>
          </p:cNvPr>
          <p:cNvPicPr/>
          <p:nvPr/>
        </p:nvPicPr>
        <p:blipFill rotWithShape="1">
          <a:blip r:embed="rId2"/>
          <a:srcRect l="6687" t="41928" r="51225" b="19755"/>
          <a:stretch/>
        </p:blipFill>
        <p:spPr bwMode="auto">
          <a:xfrm>
            <a:off x="822959" y="1554480"/>
            <a:ext cx="6385561" cy="3474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3933" t="22254" r="46009" b="43106"/>
          <a:stretch/>
        </p:blipFill>
        <p:spPr bwMode="auto">
          <a:xfrm>
            <a:off x="7620000" y="1113472"/>
            <a:ext cx="4419600" cy="3915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8160" y="5623560"/>
            <a:ext cx="1159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Virus chưa có cấu tạo tế bào, vi khuẩn có cấu tạo tế bào nhân sơ.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599E0-C693-48B0-A42E-741E28BE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CEC19-72AE-4A42-BAA4-2C44F3A877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4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B6D64-FA76-4AFD-8854-C24162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A3EDC-EABB-4656-8FC0-9CDF7D6DD02E}"/>
              </a:ext>
            </a:extLst>
          </p:cNvPr>
          <p:cNvPicPr/>
          <p:nvPr/>
        </p:nvPicPr>
        <p:blipFill rotWithShape="1">
          <a:blip r:embed="rId2"/>
          <a:srcRect t="20222" r="12880" b="2868"/>
          <a:stretch/>
        </p:blipFill>
        <p:spPr>
          <a:xfrm>
            <a:off x="5021580" y="1785701"/>
            <a:ext cx="7216140" cy="4904659"/>
          </a:xfrm>
          <a:prstGeom prst="rect">
            <a:avLst/>
          </a:prstGeom>
        </p:spPr>
      </p:pic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124724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. VAI TRÒ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169164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" y="307848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" y="34290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</a:rPr>
              <a:t>Trong tự nhiên, vi khuẩn tham gia vào quá trình phân huỷ xác sinh vật chết, là một mắt xích trong chu trình tuần hoàn vật chất của tự nhiên.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05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9" grpId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7EF94-1FC6-4450-80A8-FD1B71691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E3CFF-D9C6-476E-BCEC-869A2D3C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" y="695116"/>
            <a:ext cx="7726680" cy="16927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,…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2060" y="3054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27625"/>
          <a:stretch/>
        </p:blipFill>
        <p:spPr bwMode="auto">
          <a:xfrm>
            <a:off x="195897" y="557212"/>
            <a:ext cx="7652703" cy="4243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3520" y="15300"/>
            <a:ext cx="964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6" t="19932" r="36430" b="44461"/>
          <a:stretch/>
        </p:blipFill>
        <p:spPr bwMode="auto">
          <a:xfrm>
            <a:off x="7942580" y="701041"/>
            <a:ext cx="4127500" cy="362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892040"/>
            <a:ext cx="11414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Vi khuẩn lên men một số thực phẩm như: rau, củ, quả, thịt, cá,...</a:t>
            </a:r>
            <a:endParaRPr lang="en-US" sz="32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597902"/>
            <a:ext cx="1176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+mj-lt"/>
              </a:rPr>
              <a:t>Ứng dụng vi khuẩn trong thực tiễn: chế biến thức ăn, làm sữa chua</a:t>
            </a:r>
            <a:r>
              <a:rPr lang="vi-VN" sz="3200" dirty="0" smtClean="0">
                <a:solidFill>
                  <a:srgbClr val="0000FF"/>
                </a:solidFill>
                <a:latin typeface="+mj-lt"/>
              </a:rPr>
              <a:t>,</a:t>
            </a:r>
            <a:r>
              <a:rPr lang="en-US" sz="32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B3552-CDDC-4D4A-90BE-1D10ADEF9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9FBE4-EB69-4191-8F61-B5183E0AD4C5}"/>
              </a:ext>
            </a:extLst>
          </p:cNvPr>
          <p:cNvPicPr/>
          <p:nvPr/>
        </p:nvPicPr>
        <p:blipFill rotWithShape="1">
          <a:blip r:embed="rId3"/>
          <a:srcRect b="31556"/>
          <a:stretch/>
        </p:blipFill>
        <p:spPr>
          <a:xfrm>
            <a:off x="0" y="0"/>
            <a:ext cx="12192000" cy="4693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" y="474976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830" y="5979140"/>
            <a:ext cx="11338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Lactic,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623560" y="5364480"/>
            <a:ext cx="472440" cy="660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80220-D73B-4D23-99BD-BB3D1D8A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22835" r="24093" b="39723"/>
          <a:stretch/>
        </p:blipFill>
        <p:spPr bwMode="auto">
          <a:xfrm>
            <a:off x="195897" y="557212"/>
            <a:ext cx="7652703" cy="32070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39042" t="59820" r="38751" b="7100"/>
          <a:stretch/>
        </p:blipFill>
        <p:spPr bwMode="auto">
          <a:xfrm>
            <a:off x="195896" y="3924934"/>
            <a:ext cx="3675063" cy="2933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67489" t="61749" r="8708" b="7100"/>
          <a:stretch/>
        </p:blipFill>
        <p:spPr bwMode="auto">
          <a:xfrm>
            <a:off x="4066221" y="3924934"/>
            <a:ext cx="3401379" cy="2811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33237" t="35800" r="36139" b="38268"/>
          <a:stretch/>
        </p:blipFill>
        <p:spPr bwMode="auto">
          <a:xfrm>
            <a:off x="7467600" y="3185160"/>
            <a:ext cx="4617720" cy="3550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ách làm yaourt bằng sữa tươi ngon và đơn giản ngay tại nhà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6950"/>
            <a:ext cx="4236720" cy="2650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6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972970-E5D3-4AA7-932E-EE7B00E2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8D545-A1E7-4CAA-9364-4CFE75051ED8}"/>
              </a:ext>
            </a:extLst>
          </p:cNvPr>
          <p:cNvPicPr/>
          <p:nvPr/>
        </p:nvPicPr>
        <p:blipFill rotWithShape="1">
          <a:blip r:embed="rId3"/>
          <a:srcRect l="9062" t="4800" r="8484"/>
          <a:stretch/>
        </p:blipFill>
        <p:spPr>
          <a:xfrm>
            <a:off x="0" y="614720"/>
            <a:ext cx="12192000" cy="624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0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47BF7F-EC1D-44C9-BF19-4718C389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C78F6-6103-4CC2-B618-CC8381200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82216-42BA-4AD9-A0DB-76D8C13C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10000"/>
              </a:lnSpc>
            </a:pPr>
            <a:r>
              <a:rPr lang="vi-VN">
                <a:latin typeface="#9Slide03 FS Neusa Bold" panose="00000800000000000000" pitchFamily="2" charset="0"/>
              </a:rPr>
              <a:t>MộT số bệnh do vi khuẩn và cách phòng chống</a:t>
            </a:r>
            <a:endParaRPr lang="vi-VN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BAA7C-3847-41E0-8E5A-C3C004D5632E}"/>
              </a:ext>
            </a:extLst>
          </p:cNvPr>
          <p:cNvPicPr/>
          <p:nvPr/>
        </p:nvPicPr>
        <p:blipFill rotWithShape="1">
          <a:blip r:embed="rId3"/>
          <a:srcRect b="9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5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t="56000" r="44125" b="22000"/>
          <a:stretch/>
        </p:blipFill>
        <p:spPr>
          <a:xfrm>
            <a:off x="0" y="5120640"/>
            <a:ext cx="6812280" cy="150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D6C13A-AC3B-4595-A111-0A8E6B1110ED}"/>
              </a:ext>
            </a:extLst>
          </p:cNvPr>
          <p:cNvPicPr/>
          <p:nvPr/>
        </p:nvPicPr>
        <p:blipFill rotWithShape="1">
          <a:blip r:embed="rId3"/>
          <a:srcRect l="55875" t="56000" r="3375" b="22000"/>
          <a:stretch/>
        </p:blipFill>
        <p:spPr>
          <a:xfrm>
            <a:off x="6690360" y="5273040"/>
            <a:ext cx="4968240" cy="1508760"/>
          </a:xfrm>
          <a:prstGeom prst="rect">
            <a:avLst/>
          </a:prstGeom>
        </p:spPr>
      </p:pic>
      <p:pic>
        <p:nvPicPr>
          <p:cNvPr id="1026" name="Picture 2" descr="D:\TRUNG KHA\NAM HOC 21-22\GIAO AN POWERPOIN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8" y="1460976"/>
            <a:ext cx="4207676" cy="26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UNG KHA\NAM HOC 21-22\GIAO AN POWERPOINT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94" y="1745802"/>
            <a:ext cx="3729506" cy="270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284452" y="378561"/>
            <a:ext cx="119075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54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54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54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5267" y="1725057"/>
            <a:ext cx="4153853" cy="2999343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920247" y="1332371"/>
            <a:ext cx="7970520" cy="4343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5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555337"/>
              </p:ext>
            </p:extLst>
          </p:nvPr>
        </p:nvGraphicFramePr>
        <p:xfrm>
          <a:off x="1226820" y="4942820"/>
          <a:ext cx="10203179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9644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1080" y="617220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1080" y="5603260"/>
            <a:ext cx="64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466" t="14707" r="24093" b="18143"/>
          <a:stretch/>
        </p:blipFill>
        <p:spPr bwMode="auto">
          <a:xfrm>
            <a:off x="411480" y="660439"/>
            <a:ext cx="52578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9150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0740" t="19546" r="25399" b="10982"/>
          <a:stretch/>
        </p:blipFill>
        <p:spPr bwMode="auto">
          <a:xfrm>
            <a:off x="6461760" y="660439"/>
            <a:ext cx="5410200" cy="386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6440" y="443484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Quan sát hình 25.5,25.6 và hoàn thành bảng theo mẫu sau: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221770"/>
              </p:ext>
            </p:extLst>
          </p:nvPr>
        </p:nvGraphicFramePr>
        <p:xfrm>
          <a:off x="411480" y="4942820"/>
          <a:ext cx="11643360" cy="17475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2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Tác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gây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Biểu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hiện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rgbClr val="1BD7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4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Bệnh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tiêu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chảy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Trực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ruột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0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Vi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khuẩn</a:t>
                      </a:r>
                      <a:r>
                        <a:rPr lang="en-US" sz="2400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Times New Roman"/>
                        </a:rPr>
                        <a:t>lao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4320" y="6172200"/>
            <a:ext cx="214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72200"/>
            <a:ext cx="591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o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ra máu, sốt, tức ngực, mệt mỏi, sút cân.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5603260"/>
            <a:ext cx="653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Buồn nôn, nôn, đau bụng, đau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đầu,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 </a:t>
            </a:r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FE9C6-2DD8-4361-8862-745FC75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05DCC-BE7C-4DDF-9CFB-C136C1CD4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0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74172C-DD63-4194-9172-8103E1C1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31957-06E3-4099-9030-C6955257B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F9692-5122-40C0-87AC-0527BFC3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D6AFF-5ADA-4395-9B71-A018423E3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07" t="15287" r="66501" b="53821"/>
          <a:stretch/>
        </p:blipFill>
        <p:spPr bwMode="auto">
          <a:xfrm>
            <a:off x="106680" y="492800"/>
            <a:ext cx="3139439" cy="261616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6820" y="-913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091" t="45860" r="66131" b="27058"/>
          <a:stretch/>
        </p:blipFill>
        <p:spPr bwMode="auto">
          <a:xfrm>
            <a:off x="3275647" y="477560"/>
            <a:ext cx="3064193" cy="2631399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37440" t="19745" r="34417" b="27037"/>
          <a:stretch/>
        </p:blipFill>
        <p:spPr bwMode="auto">
          <a:xfrm>
            <a:off x="6328410" y="477518"/>
            <a:ext cx="3059430" cy="2631441"/>
          </a:xfrm>
          <a:prstGeom prst="rect">
            <a:avLst/>
          </a:prstGeom>
          <a:ln>
            <a:solidFill>
              <a:srgbClr val="92D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2"/>
          <a:srcRect l="68432" t="10509" r="5381" b="26673"/>
          <a:stretch/>
        </p:blipFill>
        <p:spPr bwMode="auto">
          <a:xfrm>
            <a:off x="9434830" y="447080"/>
            <a:ext cx="2543810" cy="266188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3840" y="3032760"/>
            <a:ext cx="263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071277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120" y="312420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0407" y="3093720"/>
            <a:ext cx="263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6980" t="57995" r="38604" b="35561"/>
          <a:stretch/>
        </p:blipFill>
        <p:spPr bwMode="auto">
          <a:xfrm>
            <a:off x="3123565" y="3483610"/>
            <a:ext cx="8467090" cy="78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4380" y="3992880"/>
            <a:ext cx="1049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4"/>
          <a:srcRect l="5369" t="31742" r="25538" b="47256"/>
          <a:stretch/>
        </p:blipFill>
        <p:spPr bwMode="auto">
          <a:xfrm>
            <a:off x="350520" y="4516100"/>
            <a:ext cx="11628120" cy="23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34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AC3F3F-1A68-4216-B021-6C41218B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4AC48-AFF3-43E7-B6DA-5F01E0E37CA5}"/>
              </a:ext>
            </a:extLst>
          </p:cNvPr>
          <p:cNvPicPr/>
          <p:nvPr/>
        </p:nvPicPr>
        <p:blipFill rotWithShape="1">
          <a:blip r:embed="rId3"/>
          <a:srcRect l="2750" t="57556" r="55375" b="3778"/>
          <a:stretch/>
        </p:blipFill>
        <p:spPr>
          <a:xfrm>
            <a:off x="487680" y="518160"/>
            <a:ext cx="11216640" cy="5943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76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0C7E48-7733-4364-9404-7494BF48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80760" y="0"/>
            <a:ext cx="5974080" cy="6858001"/>
            <a:chOff x="6217920" y="0"/>
            <a:chExt cx="597408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1636E4-42A4-4F64-A128-DCD98EC39964}"/>
                </a:ext>
              </a:extLst>
            </p:cNvPr>
            <p:cNvPicPr/>
            <p:nvPr/>
          </p:nvPicPr>
          <p:blipFill rotWithShape="1">
            <a:blip r:embed="rId3"/>
            <a:srcRect l="50362" r="1250" b="7778"/>
            <a:stretch/>
          </p:blipFill>
          <p:spPr>
            <a:xfrm>
              <a:off x="6217920" y="0"/>
              <a:ext cx="5974080" cy="672084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4"/>
            <a:srcRect l="11466" t="14707" r="24093" b="18143"/>
            <a:stretch/>
          </p:blipFill>
          <p:spPr bwMode="auto">
            <a:xfrm>
              <a:off x="6675120" y="2484121"/>
              <a:ext cx="5516880" cy="4373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26" name="Picture 2" descr="D: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283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106ED-2589-4BAB-BC9F-9CFA6AB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54B9C-EE68-4436-A576-9822AE15A41E}"/>
              </a:ext>
            </a:extLst>
          </p:cNvPr>
          <p:cNvPicPr/>
          <p:nvPr/>
        </p:nvPicPr>
        <p:blipFill rotWithShape="1">
          <a:blip r:embed="rId3"/>
          <a:srcRect l="43375"/>
          <a:stretch/>
        </p:blipFill>
        <p:spPr>
          <a:xfrm>
            <a:off x="0" y="0"/>
            <a:ext cx="69037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3720" y="30480"/>
            <a:ext cx="5288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0440" y="1249680"/>
            <a:ext cx="4602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Vệ sinh môi trường sạch sẽ, ăn uống hợp vệ sinh, ăn chín uống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Sử dụng thuốc kháng sinh đúng bệnh, đúng cách để đạt hiệu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- Rửa tay trước khi ăn và sau khi đi vệ sinh.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091" t="45860" r="66131" b="27058"/>
          <a:stretch/>
        </p:blipFill>
        <p:spPr bwMode="auto">
          <a:xfrm>
            <a:off x="4770120" y="4614"/>
            <a:ext cx="2118360" cy="2124372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5E7BD-1D9A-48D5-A324-EFBD4793EEA7}"/>
              </a:ext>
            </a:extLst>
          </p:cNvPr>
          <p:cNvPicPr/>
          <p:nvPr/>
        </p:nvPicPr>
        <p:blipFill rotWithShape="1">
          <a:blip r:embed="rId4"/>
          <a:srcRect l="6807" t="15287" r="66501" b="53821"/>
          <a:stretch/>
        </p:blipFill>
        <p:spPr bwMode="auto">
          <a:xfrm>
            <a:off x="0" y="5120"/>
            <a:ext cx="3139439" cy="1503640"/>
          </a:xfrm>
          <a:prstGeom prst="rect">
            <a:avLst/>
          </a:prstGeom>
          <a:ln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2295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07FE69-0707-4E0C-A2D3-B8E0E36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736080"/>
            <a:chOff x="0" y="0"/>
            <a:chExt cx="12192000" cy="6736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1EFE45-25C6-40DD-80F6-065ED9CBFC29}"/>
                </a:ext>
              </a:extLst>
            </p:cNvPr>
            <p:cNvPicPr/>
            <p:nvPr/>
          </p:nvPicPr>
          <p:blipFill rotWithShape="1">
            <a:blip r:embed="rId2"/>
            <a:srcRect b="12445"/>
            <a:stretch/>
          </p:blipFill>
          <p:spPr>
            <a:xfrm>
              <a:off x="0" y="0"/>
              <a:ext cx="12192000" cy="6736080"/>
            </a:xfrm>
            <a:prstGeom prst="rect">
              <a:avLst/>
            </a:prstGeom>
          </p:spPr>
        </p:pic>
        <p:pic>
          <p:nvPicPr>
            <p:cNvPr id="4" name="Picture 3"/>
            <p:cNvPicPr/>
            <p:nvPr/>
          </p:nvPicPr>
          <p:blipFill rotWithShape="1">
            <a:blip r:embed="rId3"/>
            <a:srcRect l="5907" t="29117" r="33771" b="28162"/>
            <a:stretch/>
          </p:blipFill>
          <p:spPr bwMode="auto">
            <a:xfrm>
              <a:off x="15240" y="975360"/>
              <a:ext cx="7741920" cy="4937760"/>
            </a:xfrm>
            <a:prstGeom prst="rect">
              <a:avLst/>
            </a:prstGeom>
            <a:ln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11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5B524-5071-497F-ACC1-393D85FD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9EC31-CCC9-4AA8-B4B9-62AE71725A1B}"/>
              </a:ext>
            </a:extLst>
          </p:cNvPr>
          <p:cNvPicPr/>
          <p:nvPr/>
        </p:nvPicPr>
        <p:blipFill rotWithShape="1">
          <a:blip r:embed="rId3"/>
          <a:srcRect b="8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1" y="761365"/>
            <a:ext cx="11610974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Quan sát hình 3.2, trình bày cấu tạo của tế bào vi khuẩn - Tech12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8"/>
          <a:stretch/>
        </p:blipFill>
        <p:spPr bwMode="auto">
          <a:xfrm>
            <a:off x="5505450" y="1562100"/>
            <a:ext cx="6362700" cy="52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81825" y="1843088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1…………………………..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425" y="4495800"/>
            <a:ext cx="20574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2…………………………..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7225" y="2212420"/>
            <a:ext cx="3724275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828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0472" y="-4349616"/>
            <a:ext cx="8502162" cy="1532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7916" rIns="0" bIns="4443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8600" i="0" strike="noStrike" cap="none" normalizeH="0" baseline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0045" y="1563687"/>
            <a:ext cx="11268075" cy="40163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Vi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                      C.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lactic.                D.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" y="3970020"/>
            <a:ext cx="619125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99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755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61950" y="1040557"/>
            <a:ext cx="1137285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828800"/>
            <a:ext cx="6917056" cy="3524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1" y="5440620"/>
            <a:ext cx="1183005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9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450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0955" y="669925"/>
            <a:ext cx="11953875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virus?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PHÂN BIỆT NHIỄM TRÙNG DO VI KHUẨN VÀ VI - RÚ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1681162"/>
            <a:ext cx="7562850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436995" y="3733800"/>
            <a:ext cx="1047750" cy="485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70220" y="5221287"/>
            <a:ext cx="1200150" cy="5413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6745" y="1752601"/>
            <a:ext cx="1876425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" y="5134767"/>
            <a:ext cx="1238249" cy="8564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7295" y="6111656"/>
            <a:ext cx="1981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974781" y="6139219"/>
            <a:ext cx="24622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189595" y="2223392"/>
            <a:ext cx="3724275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Virus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B. Vi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4325" y="1146175"/>
            <a:ext cx="11039475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Nhiễm trùng với vi khuẩn thực phẩm trở nên khó điều trị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818"/>
            <a:ext cx="6470766" cy="4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5092" y="1968818"/>
            <a:ext cx="5149734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736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</p:spTree>
    <p:extLst>
      <p:ext uri="{BB962C8B-B14F-4D97-AF65-F5344CB8AC3E}">
        <p14:creationId xmlns:p14="http://schemas.microsoft.com/office/powerpoint/2010/main" val="18325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" y="2468880"/>
            <a:ext cx="547497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974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" y="1051560"/>
            <a:ext cx="1153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em,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ều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sẽ xảy ra nếu trong đất không có vi khuẩn?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2680" y="2590800"/>
            <a:ext cx="548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+mj-lt"/>
              </a:rPr>
              <a:t>	</a:t>
            </a:r>
            <a:r>
              <a:rPr lang="vi-VN" sz="3600" dirty="0" smtClean="0">
                <a:solidFill>
                  <a:srgbClr val="0000FF"/>
                </a:solidFill>
                <a:latin typeface="+mj-lt"/>
              </a:rPr>
              <a:t>Trong </a:t>
            </a:r>
            <a:r>
              <a:rPr lang="vi-VN" sz="3600" dirty="0">
                <a:solidFill>
                  <a:srgbClr val="0000FF"/>
                </a:solidFill>
                <a:latin typeface="+mj-lt"/>
              </a:rPr>
              <a:t>đất không có vi khuẩn thì xác sinh vật sẽ không bị phân hủy, chu trình tuần hoàn vật chất trong tự nhiên sẽ không thể xảy ra.</a:t>
            </a:r>
            <a:endParaRPr lang="en-US" sz="36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492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12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 TẬP-VẬN DỤNG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25176"/>
              </p:ext>
            </p:extLst>
          </p:nvPr>
        </p:nvGraphicFramePr>
        <p:xfrm>
          <a:off x="320039" y="2819398"/>
          <a:ext cx="11140440" cy="4096512"/>
        </p:xfrm>
        <a:graphic>
          <a:graphicData uri="http://schemas.openxmlformats.org/drawingml/2006/table">
            <a:tbl>
              <a:tblPr bandRow="1"/>
              <a:tblGrid>
                <a:gridCol w="557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0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628"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virus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/>
                          <a:ea typeface="Times New Roman"/>
                        </a:rPr>
                        <a:t>Bệnh do vi khuẩn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thuỷ đậu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lị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quai bị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viêm da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sốt xuất huyết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Bệnh than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62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dại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lao phổi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773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viêm gan B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700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zona thẩn kinh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298"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/>
                          <a:ea typeface="Times New Roman"/>
                        </a:rPr>
                        <a:t>Bệnh Covid-19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8255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822960"/>
            <a:ext cx="1158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covid-19 ở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virus,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vi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0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5864" y="274638"/>
            <a:ext cx="9770532" cy="1028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HƯỚNG DẪN HS TỰ HỌC Ở NHÀ: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1" y="1758951"/>
            <a:ext cx="10140951" cy="43672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26: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khuẩn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Lactic.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sữa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318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3D762B-BE8F-4535-9670-BB883AD5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35220" r="24093" b="24335"/>
          <a:stretch/>
        </p:blipFill>
        <p:spPr bwMode="auto">
          <a:xfrm>
            <a:off x="731520" y="1539240"/>
            <a:ext cx="10805160" cy="5013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310639"/>
            <a:ext cx="11247120" cy="4480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967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791200"/>
            <a:ext cx="11628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25.1,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80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CD6619-2ECA-458D-8D81-E1E11F52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19932" r="23948" b="26850"/>
          <a:stretch/>
        </p:blipFill>
        <p:spPr bwMode="auto">
          <a:xfrm>
            <a:off x="365760" y="1158239"/>
            <a:ext cx="7330440" cy="3977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1351" r="23947" b="45621"/>
          <a:stretch/>
        </p:blipFill>
        <p:spPr bwMode="auto">
          <a:xfrm>
            <a:off x="0" y="4754880"/>
            <a:ext cx="10515600" cy="2118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7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ADF31-279B-45DD-9496-8B932A74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960" y="1568767"/>
            <a:ext cx="2749867" cy="2443223"/>
            <a:chOff x="441960" y="1568767"/>
            <a:chExt cx="2749867" cy="2443223"/>
          </a:xfrm>
        </p:grpSpPr>
        <p:pic>
          <p:nvPicPr>
            <p:cNvPr id="2050" name="Picture 2" descr="D:\TRUNG KHA\NAM HOC 21-22\GIAO AN POWERPOINT\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927" y="1568767"/>
              <a:ext cx="26289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41960" y="3611880"/>
              <a:ext cx="2606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2552" y="4226509"/>
            <a:ext cx="2484120" cy="2463731"/>
            <a:chOff x="6096000" y="1578292"/>
            <a:chExt cx="2484120" cy="2463731"/>
          </a:xfrm>
        </p:grpSpPr>
        <p:pic>
          <p:nvPicPr>
            <p:cNvPr id="2053" name="Picture 5" descr="D:\TRUNG KHA\NAM HOC 21-22\GIAO AN POWERPOINT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720" y="1578292"/>
              <a:ext cx="2362200" cy="175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096000" y="3641913"/>
              <a:ext cx="248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đất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1186" y="1578292"/>
            <a:ext cx="2734627" cy="2709059"/>
            <a:chOff x="3251186" y="1578292"/>
            <a:chExt cx="2734627" cy="2709059"/>
          </a:xfrm>
        </p:grpSpPr>
        <p:pic>
          <p:nvPicPr>
            <p:cNvPr id="2051" name="Picture 3" descr="D:\TRUNG KHA\NAM HOC 21-22\GIAO AN POWERPOINT\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338" y="1578292"/>
              <a:ext cx="2657475" cy="172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1186" y="35794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59096" y="4287351"/>
            <a:ext cx="2836170" cy="2489984"/>
            <a:chOff x="8899208" y="1568767"/>
            <a:chExt cx="2836170" cy="2489984"/>
          </a:xfrm>
        </p:grpSpPr>
        <p:sp>
          <p:nvSpPr>
            <p:cNvPr id="13" name="TextBox 12"/>
            <p:cNvSpPr txBox="1"/>
            <p:nvPr/>
          </p:nvSpPr>
          <p:spPr>
            <a:xfrm>
              <a:off x="9022080" y="3350865"/>
              <a:ext cx="2606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Vi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ăn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4" name="Picture 6" descr="D:\TRUNG KHA\NAM HOC 21-22\GIAO AN POWERPOINT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208" y="1568767"/>
              <a:ext cx="2836170" cy="1761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96A9AA-11EB-45EE-B9FD-080D920D8E8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52284" r="3338" b="5838"/>
          <a:stretch/>
        </p:blipFill>
        <p:spPr bwMode="auto">
          <a:xfrm>
            <a:off x="6416040" y="3611881"/>
            <a:ext cx="5775960" cy="324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46520" y="1132167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30480" y="1295491"/>
            <a:ext cx="8092440" cy="4419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5" t="24190" r="27721" b="39236"/>
          <a:stretch/>
        </p:blipFill>
        <p:spPr bwMode="auto">
          <a:xfrm>
            <a:off x="8092440" y="827368"/>
            <a:ext cx="4099560" cy="372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640" y="4940587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355812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4360" y="545199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4360" y="6004560"/>
            <a:ext cx="397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284452" y="119481"/>
            <a:ext cx="1190754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4000" b="1" u="sng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BÀI 25</a:t>
            </a:r>
            <a:r>
              <a:rPr lang="en-US" sz="40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VI KHUẨN </a:t>
            </a:r>
            <a:endParaRPr lang="zh-CN" altLang="en-US" sz="4000" b="1" dirty="0">
              <a:solidFill>
                <a:srgbClr val="C00000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31520" y="820521"/>
            <a:ext cx="635508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2800" b="1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0000FF"/>
                </a:solidFill>
                <a:cs typeface="Times New Roman" panose="02020603050405020304" pitchFamily="18" charset="0"/>
                <a:sym typeface="+mn-lt"/>
              </a:rPr>
              <a:t>1. ĐẶC ĐIỂM CỦA VI KHUẨN</a:t>
            </a:r>
            <a:endParaRPr lang="zh-CN" altLang="en-US" sz="2800" b="1" dirty="0">
              <a:solidFill>
                <a:srgbClr val="0000FF"/>
              </a:solidFill>
              <a:ea typeface="方正细谭黑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21288" r="24239" b="33623"/>
          <a:stretch/>
        </p:blipFill>
        <p:spPr bwMode="auto">
          <a:xfrm>
            <a:off x="1722120" y="1295491"/>
            <a:ext cx="8092440" cy="3672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8470" y="5014535"/>
            <a:ext cx="10895330" cy="1630045"/>
            <a:chOff x="458470" y="5014535"/>
            <a:chExt cx="10895330" cy="1630045"/>
          </a:xfrm>
        </p:grpSpPr>
        <p:sp>
          <p:nvSpPr>
            <p:cNvPr id="2" name="TextBox 1"/>
            <p:cNvSpPr txBox="1"/>
            <p:nvPr/>
          </p:nvSpPr>
          <p:spPr>
            <a:xfrm>
              <a:off x="1264920" y="5074920"/>
              <a:ext cx="10088880" cy="156966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Cấu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khuẩn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lông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roi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di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8" t="16836" r="86857" b="75251"/>
            <a:stretch/>
          </p:blipFill>
          <p:spPr bwMode="auto">
            <a:xfrm>
              <a:off x="458470" y="5014535"/>
              <a:ext cx="805180" cy="924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76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1187</Words>
  <Application>Microsoft Office PowerPoint</Application>
  <PresentationFormat>Widescreen</PresentationFormat>
  <Paragraphs>139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#9Slide03 FS Neusa Bold</vt:lpstr>
      <vt:lpstr>Arial</vt:lpstr>
      <vt:lpstr>Calibri</vt:lpstr>
      <vt:lpstr>Calibri Light</vt:lpstr>
      <vt:lpstr>等线</vt:lpstr>
      <vt:lpstr>Times New Roman</vt:lpstr>
      <vt:lpstr>Wingdings</vt:lpstr>
      <vt:lpstr>方正细谭黑简体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bệnh do vi khuẩn và cách phòng chống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TỰ HỌC Ở NHÀ: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Windows User</cp:lastModifiedBy>
  <cp:revision>52</cp:revision>
  <dcterms:created xsi:type="dcterms:W3CDTF">2021-08-06T19:01:16Z</dcterms:created>
  <dcterms:modified xsi:type="dcterms:W3CDTF">2024-04-05T07:28:58Z</dcterms:modified>
</cp:coreProperties>
</file>