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685" r:id="rId3"/>
    <p:sldId id="837" r:id="rId5"/>
    <p:sldId id="882" r:id="rId6"/>
    <p:sldId id="858" r:id="rId7"/>
    <p:sldId id="707" r:id="rId8"/>
    <p:sldId id="883" r:id="rId9"/>
    <p:sldId id="884" r:id="rId10"/>
    <p:sldId id="781" r:id="rId11"/>
    <p:sldId id="885" r:id="rId12"/>
    <p:sldId id="867" r:id="rId13"/>
    <p:sldId id="886" r:id="rId14"/>
    <p:sldId id="872" r:id="rId15"/>
    <p:sldId id="887" r:id="rId16"/>
    <p:sldId id="869" r:id="rId17"/>
    <p:sldId id="888" r:id="rId18"/>
    <p:sldId id="632" r:id="rId19"/>
    <p:sldId id="849" r:id="rId20"/>
    <p:sldId id="889" r:id="rId21"/>
    <p:sldId id="890" r:id="rId22"/>
    <p:sldId id="891" r:id="rId23"/>
    <p:sldId id="892" r:id="rId24"/>
    <p:sldId id="828" r:id="rId25"/>
  </p:sldIdLst>
  <p:sldSz cx="12188825" cy="6858000"/>
  <p:notesSz cx="6858000" cy="9144000"/>
  <p:defaultText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685"/>
            <p14:sldId id="837"/>
            <p14:sldId id="882"/>
            <p14:sldId id="858"/>
            <p14:sldId id="707"/>
            <p14:sldId id="883"/>
            <p14:sldId id="884"/>
            <p14:sldId id="781"/>
            <p14:sldId id="885"/>
            <p14:sldId id="867"/>
            <p14:sldId id="886"/>
            <p14:sldId id="872"/>
            <p14:sldId id="887"/>
            <p14:sldId id="869"/>
            <p14:sldId id="888"/>
            <p14:sldId id="632"/>
            <p14:sldId id="849"/>
            <p14:sldId id="889"/>
            <p14:sldId id="890"/>
            <p14:sldId id="891"/>
            <p14:sldId id="892"/>
            <p14:sldId id="828"/>
          </p14:sldIdLst>
        </p14:section>
      </p14:sectionLst>
    </p:ex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8034"/>
    <a:srgbClr val="0C3613"/>
    <a:srgbClr val="CDE8EF"/>
    <a:srgbClr val="FDF4DB"/>
    <a:srgbClr val="E5F6DE"/>
    <a:srgbClr val="DEF3D5"/>
    <a:srgbClr val="C4E9B5"/>
    <a:srgbClr val="0E3E16"/>
    <a:srgbClr val="0B2F11"/>
    <a:srgbClr val="0F41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3" autoAdjust="0"/>
    <p:restoredTop sz="94719" autoAdjust="0"/>
  </p:normalViewPr>
  <p:slideViewPr>
    <p:cSldViewPr showGuides="1">
      <p:cViewPr>
        <p:scale>
          <a:sx n="100" d="100"/>
          <a:sy n="100" d="100"/>
        </p:scale>
        <p:origin x="-1044" y="-228"/>
      </p:cViewPr>
      <p:guideLst>
        <p:guide orient="horz" pos="2160"/>
        <p:guide pos="3839"/>
      </p:guideLst>
    </p:cSldViewPr>
  </p:slid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6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165" algn="l" defTabSz="1219200" rtl="0" eaLnBrk="1" latinLnBrk="0" hangingPunct="1">
      <a:defRPr sz="1600" kern="1200">
        <a:solidFill>
          <a:schemeClr val="tx1"/>
        </a:solidFill>
        <a:latin typeface="+mn-lt"/>
        <a:ea typeface="+mn-ea"/>
        <a:cs typeface="+mn-cs"/>
      </a:defRPr>
    </a:lvl4pPr>
    <a:lvl5pPr marL="2437765" algn="l" defTabSz="1219200" rtl="0" eaLnBrk="1" latinLnBrk="0" hangingPunct="1">
      <a:defRPr sz="1600" kern="1200">
        <a:solidFill>
          <a:schemeClr val="tx1"/>
        </a:solidFill>
        <a:latin typeface="+mn-lt"/>
        <a:ea typeface="+mn-ea"/>
        <a:cs typeface="+mn-cs"/>
      </a:defRPr>
    </a:lvl5pPr>
    <a:lvl6pPr marL="3047365" algn="l" defTabSz="1219200" rtl="0" eaLnBrk="1" latinLnBrk="0" hangingPunct="1">
      <a:defRPr sz="1600" kern="1200">
        <a:solidFill>
          <a:schemeClr val="tx1"/>
        </a:solidFill>
        <a:latin typeface="+mn-lt"/>
        <a:ea typeface="+mn-ea"/>
        <a:cs typeface="+mn-cs"/>
      </a:defRPr>
    </a:lvl6pPr>
    <a:lvl7pPr marL="3656965" algn="l" defTabSz="1219200" rtl="0" eaLnBrk="1" latinLnBrk="0" hangingPunct="1">
      <a:defRPr sz="1600" kern="1200">
        <a:solidFill>
          <a:schemeClr val="tx1"/>
        </a:solidFill>
        <a:latin typeface="+mn-lt"/>
        <a:ea typeface="+mn-ea"/>
        <a:cs typeface="+mn-cs"/>
      </a:defRPr>
    </a:lvl7pPr>
    <a:lvl8pPr marL="4266565" algn="l" defTabSz="1219200" rtl="0" eaLnBrk="1" latinLnBrk="0" hangingPunct="1">
      <a:defRPr sz="1600" kern="1200">
        <a:solidFill>
          <a:schemeClr val="tx1"/>
        </a:solidFill>
        <a:latin typeface="+mn-lt"/>
        <a:ea typeface="+mn-ea"/>
        <a:cs typeface="+mn-cs"/>
      </a:defRPr>
    </a:lvl8pPr>
    <a:lvl9pPr marL="487616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BF611894-28B8-4005-BA35-73238799DD5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6565" indent="0">
              <a:buNone/>
              <a:defRPr sz="2100" b="1"/>
            </a:lvl8pPr>
            <a:lvl9pPr marL="4876165" indent="0">
              <a:buNone/>
              <a:defRPr sz="21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6565" indent="0">
              <a:buNone/>
              <a:defRPr sz="2100" b="1"/>
            </a:lvl8pPr>
            <a:lvl9pPr marL="4876165" indent="0">
              <a:buNone/>
              <a:defRPr sz="21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6565" indent="0">
              <a:buNone/>
              <a:defRPr sz="1200"/>
            </a:lvl8pPr>
            <a:lvl9pPr marL="4876165" indent="0">
              <a:buNone/>
              <a:defRPr sz="12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F611894-28B8-4005-BA35-73238799DD5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600" indent="0">
              <a:buNone/>
              <a:defRPr sz="37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6565" indent="0">
              <a:buNone/>
              <a:defRPr sz="2700"/>
            </a:lvl8pPr>
            <a:lvl9pPr marL="4876165"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6565" indent="0">
              <a:buNone/>
              <a:defRPr sz="1200"/>
            </a:lvl8pPr>
            <a:lvl9pPr marL="4876165" indent="0">
              <a:buNone/>
              <a:defRPr sz="12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F611894-28B8-4005-BA35-73238799DD5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wmf"/><Relationship Id="rId3" Type="http://schemas.openxmlformats.org/officeDocument/2006/relationships/oleObject" Target="../embeddings/oleObject2.bin"/><Relationship Id="rId2" Type="http://schemas.openxmlformats.org/officeDocument/2006/relationships/image" Target="../media/image20.png"/><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39.wmf"/><Relationship Id="rId7" Type="http://schemas.openxmlformats.org/officeDocument/2006/relationships/oleObject" Target="../embeddings/oleObject4.bin"/><Relationship Id="rId6" Type="http://schemas.openxmlformats.org/officeDocument/2006/relationships/image" Target="../media/image38.wmf"/><Relationship Id="rId5" Type="http://schemas.openxmlformats.org/officeDocument/2006/relationships/oleObject" Target="../embeddings/oleObject3.bin"/><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3" Type="http://schemas.openxmlformats.org/officeDocument/2006/relationships/notesSlide" Target="../notesSlides/notesSlide11.xml"/><Relationship Id="rId12" Type="http://schemas.openxmlformats.org/officeDocument/2006/relationships/vmlDrawing" Target="../drawings/vmlDrawing3.vml"/><Relationship Id="rId11" Type="http://schemas.openxmlformats.org/officeDocument/2006/relationships/slideLayout" Target="../slideLayouts/slideLayout2.xml"/><Relationship Id="rId10" Type="http://schemas.openxmlformats.org/officeDocument/2006/relationships/image" Target="../media/image40.wmf"/><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image" Target="../media/image44.emf"/><Relationship Id="rId3" Type="http://schemas.openxmlformats.org/officeDocument/2006/relationships/image" Target="../media/image19.png"/><Relationship Id="rId2" Type="http://schemas.openxmlformats.org/officeDocument/2006/relationships/image" Target="../media/image43.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45.wmf"/><Relationship Id="rId3" Type="http://schemas.openxmlformats.org/officeDocument/2006/relationships/oleObject" Target="../embeddings/oleObject6.bin"/><Relationship Id="rId2" Type="http://schemas.openxmlformats.org/officeDocument/2006/relationships/image" Target="../media/image20.png"/><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9.emf"/><Relationship Id="rId7" Type="http://schemas.openxmlformats.org/officeDocument/2006/relationships/image" Target="../media/image48.wmf"/><Relationship Id="rId6" Type="http://schemas.openxmlformats.org/officeDocument/2006/relationships/oleObject" Target="../embeddings/oleObject8.bin"/><Relationship Id="rId5" Type="http://schemas.openxmlformats.org/officeDocument/2006/relationships/image" Target="../media/image47.wmf"/><Relationship Id="rId4" Type="http://schemas.openxmlformats.org/officeDocument/2006/relationships/oleObject" Target="../embeddings/oleObject7.bin"/><Relationship Id="rId3" Type="http://schemas.openxmlformats.org/officeDocument/2006/relationships/image" Target="../media/image24.png"/><Relationship Id="rId2" Type="http://schemas.openxmlformats.org/officeDocument/2006/relationships/image" Target="../media/image23.png"/><Relationship Id="rId11" Type="http://schemas.openxmlformats.org/officeDocument/2006/relationships/notesSlide" Target="../notesSlides/notesSlide15.xml"/><Relationship Id="rId10" Type="http://schemas.openxmlformats.org/officeDocument/2006/relationships/vmlDrawing" Target="../drawings/vmlDrawing5.vml"/><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51.png"/><Relationship Id="rId1" Type="http://schemas.openxmlformats.org/officeDocument/2006/relationships/image" Target="../media/image50.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openxmlformats.org/officeDocument/2006/relationships/image" Target="../media/image55.emf"/><Relationship Id="rId4" Type="http://schemas.openxmlformats.org/officeDocument/2006/relationships/image" Target="../media/image54.emf"/><Relationship Id="rId3" Type="http://schemas.openxmlformats.org/officeDocument/2006/relationships/image" Target="../media/image53.png"/><Relationship Id="rId2" Type="http://schemas.openxmlformats.org/officeDocument/2006/relationships/image" Target="../media/image14.png"/><Relationship Id="rId1" Type="http://schemas.openxmlformats.org/officeDocument/2006/relationships/image" Target="../media/image52.png"/></Relationships>
</file>

<file path=ppt/slides/_rels/slide18.xml.rels><?xml version="1.0" encoding="UTF-8" standalone="yes"?>
<Relationships xmlns="http://schemas.openxmlformats.org/package/2006/relationships"><Relationship Id="rId9" Type="http://schemas.openxmlformats.org/officeDocument/2006/relationships/image" Target="../media/image59.wmf"/><Relationship Id="rId8" Type="http://schemas.openxmlformats.org/officeDocument/2006/relationships/oleObject" Target="../embeddings/oleObject10.bin"/><Relationship Id="rId7" Type="http://schemas.openxmlformats.org/officeDocument/2006/relationships/image" Target="../media/image58.wmf"/><Relationship Id="rId6" Type="http://schemas.openxmlformats.org/officeDocument/2006/relationships/oleObject" Target="../embeddings/oleObject9.bin"/><Relationship Id="rId5" Type="http://schemas.openxmlformats.org/officeDocument/2006/relationships/image" Target="../media/image57.emf"/><Relationship Id="rId4" Type="http://schemas.openxmlformats.org/officeDocument/2006/relationships/image" Target="../media/image56.emf"/><Relationship Id="rId3" Type="http://schemas.openxmlformats.org/officeDocument/2006/relationships/image" Target="../media/image53.png"/><Relationship Id="rId20" Type="http://schemas.openxmlformats.org/officeDocument/2006/relationships/notesSlide" Target="../notesSlides/notesSlide18.xml"/><Relationship Id="rId2" Type="http://schemas.openxmlformats.org/officeDocument/2006/relationships/image" Target="../media/image14.png"/><Relationship Id="rId19" Type="http://schemas.openxmlformats.org/officeDocument/2006/relationships/vmlDrawing" Target="../drawings/vmlDrawing6.vml"/><Relationship Id="rId18" Type="http://schemas.openxmlformats.org/officeDocument/2006/relationships/slideLayout" Target="../slideLayouts/slideLayout2.xml"/><Relationship Id="rId17" Type="http://schemas.openxmlformats.org/officeDocument/2006/relationships/image" Target="../media/image63.wmf"/><Relationship Id="rId16" Type="http://schemas.openxmlformats.org/officeDocument/2006/relationships/oleObject" Target="../embeddings/oleObject14.bin"/><Relationship Id="rId15" Type="http://schemas.openxmlformats.org/officeDocument/2006/relationships/image" Target="../media/image62.wmf"/><Relationship Id="rId14" Type="http://schemas.openxmlformats.org/officeDocument/2006/relationships/oleObject" Target="../embeddings/oleObject13.bin"/><Relationship Id="rId13" Type="http://schemas.openxmlformats.org/officeDocument/2006/relationships/image" Target="../media/image61.wmf"/><Relationship Id="rId12" Type="http://schemas.openxmlformats.org/officeDocument/2006/relationships/oleObject" Target="../embeddings/oleObject12.bin"/><Relationship Id="rId11" Type="http://schemas.openxmlformats.org/officeDocument/2006/relationships/image" Target="../media/image60.wmf"/><Relationship Id="rId10" Type="http://schemas.openxmlformats.org/officeDocument/2006/relationships/oleObject" Target="../embeddings/oleObject11.bin"/><Relationship Id="rId1" Type="http://schemas.openxmlformats.org/officeDocument/2006/relationships/image" Target="../media/image52.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image" Target="../media/image64.png"/><Relationship Id="rId3" Type="http://schemas.openxmlformats.org/officeDocument/2006/relationships/image" Target="../media/image53.png"/><Relationship Id="rId2" Type="http://schemas.openxmlformats.org/officeDocument/2006/relationships/image" Target="../media/image14.png"/><Relationship Id="rId1"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7.wmf"/><Relationship Id="rId7" Type="http://schemas.openxmlformats.org/officeDocument/2006/relationships/oleObject" Target="../embeddings/oleObject16.bin"/><Relationship Id="rId6" Type="http://schemas.openxmlformats.org/officeDocument/2006/relationships/image" Target="../media/image66.wmf"/><Relationship Id="rId5" Type="http://schemas.openxmlformats.org/officeDocument/2006/relationships/oleObject" Target="../embeddings/oleObject15.bin"/><Relationship Id="rId4" Type="http://schemas.openxmlformats.org/officeDocument/2006/relationships/image" Target="../media/image65.emf"/><Relationship Id="rId3" Type="http://schemas.openxmlformats.org/officeDocument/2006/relationships/image" Target="../media/image53.png"/><Relationship Id="rId2" Type="http://schemas.openxmlformats.org/officeDocument/2006/relationships/image" Target="../media/image14.png"/><Relationship Id="rId11" Type="http://schemas.openxmlformats.org/officeDocument/2006/relationships/notesSlide" Target="../notesSlides/notesSlide20.xml"/><Relationship Id="rId10" Type="http://schemas.openxmlformats.org/officeDocument/2006/relationships/vmlDrawing" Target="../drawings/vmlDrawing7.vml"/><Relationship Id="rId1" Type="http://schemas.openxmlformats.org/officeDocument/2006/relationships/image" Target="../media/image52.png"/></Relationships>
</file>

<file path=ppt/slides/_rels/slide21.xml.rels><?xml version="1.0" encoding="UTF-8" standalone="yes"?>
<Relationships xmlns="http://schemas.openxmlformats.org/package/2006/relationships"><Relationship Id="rId9" Type="http://schemas.openxmlformats.org/officeDocument/2006/relationships/image" Target="../media/image71.wmf"/><Relationship Id="rId8" Type="http://schemas.openxmlformats.org/officeDocument/2006/relationships/oleObject" Target="../embeddings/oleObject18.bin"/><Relationship Id="rId7" Type="http://schemas.openxmlformats.org/officeDocument/2006/relationships/image" Target="../media/image70.emf"/><Relationship Id="rId6" Type="http://schemas.openxmlformats.org/officeDocument/2006/relationships/image" Target="../media/image69.png"/><Relationship Id="rId5" Type="http://schemas.openxmlformats.org/officeDocument/2006/relationships/image" Target="../media/image68.wmf"/><Relationship Id="rId4" Type="http://schemas.openxmlformats.org/officeDocument/2006/relationships/oleObject" Target="../embeddings/oleObject17.bin"/><Relationship Id="rId3" Type="http://schemas.openxmlformats.org/officeDocument/2006/relationships/image" Target="../media/image53.png"/><Relationship Id="rId2" Type="http://schemas.openxmlformats.org/officeDocument/2006/relationships/image" Target="../media/image14.png"/><Relationship Id="rId14" Type="http://schemas.openxmlformats.org/officeDocument/2006/relationships/notesSlide" Target="../notesSlides/notesSlide21.xml"/><Relationship Id="rId13" Type="http://schemas.openxmlformats.org/officeDocument/2006/relationships/vmlDrawing" Target="../drawings/vmlDrawing8.vml"/><Relationship Id="rId12" Type="http://schemas.openxmlformats.org/officeDocument/2006/relationships/slideLayout" Target="../slideLayouts/slideLayout2.xml"/><Relationship Id="rId11" Type="http://schemas.openxmlformats.org/officeDocument/2006/relationships/image" Target="../media/image72.wmf"/><Relationship Id="rId10" Type="http://schemas.openxmlformats.org/officeDocument/2006/relationships/oleObject" Target="../embeddings/oleObject19.bin"/><Relationship Id="rId1" Type="http://schemas.openxmlformats.org/officeDocument/2006/relationships/image" Target="../media/image52.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6.png"/><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image" Target="../media/image73.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25.emf"/><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 Id="rId3" Type="http://schemas.openxmlformats.org/officeDocument/2006/relationships/image" Target="../media/image26.emf"/><Relationship Id="rId2" Type="http://schemas.openxmlformats.org/officeDocument/2006/relationships/image" Target="../media/image24.png"/><Relationship Id="rId1"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wmf"/><Relationship Id="rId3" Type="http://schemas.openxmlformats.org/officeDocument/2006/relationships/oleObject" Target="../embeddings/oleObject1.bin"/><Relationship Id="rId2" Type="http://schemas.openxmlformats.org/officeDocument/2006/relationships/image" Target="../media/image29.pn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3212" y="2294310"/>
            <a:ext cx="1248443" cy="1134690"/>
          </a:xfrm>
          <a:prstGeom prst="rect">
            <a:avLst/>
          </a:prstGeom>
        </p:spPr>
      </p:pic>
      <p:sp>
        <p:nvSpPr>
          <p:cNvPr id="12" name="Rectangle 11"/>
          <p:cNvSpPr/>
          <p:nvPr/>
        </p:nvSpPr>
        <p:spPr>
          <a:xfrm>
            <a:off x="4555657" y="2608536"/>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1</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5643" b="33898"/>
          <a:stretch>
            <a:fillRect/>
          </a:stretch>
        </p:blipFill>
        <p:spPr bwMode="auto">
          <a:xfrm>
            <a:off x="4333221" y="2480450"/>
            <a:ext cx="780685" cy="33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5520281" y="2307528"/>
            <a:ext cx="5146131" cy="1008894"/>
          </a:xfrm>
          <a:prstGeom prst="roundRect">
            <a:avLst>
              <a:gd name="adj" fmla="val 8013"/>
            </a:avLst>
          </a:prstGeom>
          <a:solidFill>
            <a:srgbClr val="0E3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2" y="381000"/>
            <a:ext cx="3211080" cy="65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a:off x="655512" y="853029"/>
            <a:ext cx="289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6212" y="336652"/>
            <a:ext cx="2845850" cy="44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12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6815" y="1495759"/>
            <a:ext cx="4706197" cy="93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1299"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11464" r="11382" b="32194"/>
          <a:stretch>
            <a:fillRect/>
          </a:stretch>
        </p:blipFill>
        <p:spPr bwMode="auto">
          <a:xfrm>
            <a:off x="6018212" y="2323017"/>
            <a:ext cx="4199731" cy="877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04276" y="1943100"/>
            <a:ext cx="1153285" cy="2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1749424" y="2362200"/>
            <a:ext cx="7543800" cy="477054"/>
          </a:xfrm>
          <a:prstGeom prst="rect">
            <a:avLst/>
          </a:prstGeom>
          <a:noFill/>
        </p:spPr>
        <p:txBody>
          <a:bodyPr wrap="square" rtlCol="0">
            <a:spAutoFit/>
          </a:bodyPr>
          <a:lstStyle/>
          <a:p>
            <a:pPr marL="457200" indent="-457200" algn="just">
              <a:buFont typeface="Wingdings" panose="05000000000000000000" pitchFamily="2" charset="2"/>
              <a:buChar char="q"/>
            </a:pPr>
            <a:r>
              <a:rPr lang="en-US" sz="2500" b="1" smtClean="0">
                <a:latin typeface="Arial" panose="020B0604020202020204" pitchFamily="34" charset="0"/>
                <a:cs typeface="Arial" panose="020B0604020202020204" pitchFamily="34" charset="0"/>
              </a:rPr>
              <a:t>Diện </a:t>
            </a:r>
            <a:r>
              <a:rPr lang="en-US" sz="2500" b="1">
                <a:latin typeface="Arial" panose="020B0604020202020204" pitchFamily="34" charset="0"/>
                <a:cs typeface="Arial" panose="020B0604020202020204" pitchFamily="34" charset="0"/>
              </a:rPr>
              <a:t>tích xung quanh của hình </a:t>
            </a:r>
            <a:r>
              <a:rPr lang="en-US" sz="2500" b="1" smtClean="0">
                <a:latin typeface="Arial" panose="020B0604020202020204" pitchFamily="34" charset="0"/>
                <a:cs typeface="Arial" panose="020B0604020202020204" pitchFamily="34" charset="0"/>
              </a:rPr>
              <a:t>trụ là :</a:t>
            </a:r>
            <a:endParaRPr lang="vi-VN" sz="2500" b="1">
              <a:solidFill>
                <a:srgbClr val="C00000"/>
              </a:solidFill>
              <a:latin typeface="Arial" panose="020B0604020202020204" pitchFamily="34" charset="0"/>
              <a:cs typeface="Arial" panose="020B0604020202020204" pitchFamily="34" charset="0"/>
            </a:endParaRPr>
          </a:p>
        </p:txBody>
      </p:sp>
      <p:pic>
        <p:nvPicPr>
          <p:cNvPr id="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70" y="68992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1666730" y="733426"/>
            <a:ext cx="10142682" cy="1095374"/>
          </a:xfrm>
          <a:prstGeom prst="roundRect">
            <a:avLst>
              <a:gd name="adj" fmla="val 3674"/>
            </a:avLst>
          </a:prstGeom>
          <a:solidFill>
            <a:srgbClr val="DBD2E4"/>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4" name="TextBox 23"/>
          <p:cNvSpPr txBox="1"/>
          <p:nvPr/>
        </p:nvSpPr>
        <p:spPr>
          <a:xfrm>
            <a:off x="1751012" y="780149"/>
            <a:ext cx="9829800" cy="892530"/>
          </a:xfrm>
          <a:prstGeom prst="rect">
            <a:avLst/>
          </a:prstGeom>
          <a:noFill/>
        </p:spPr>
        <p:txBody>
          <a:bodyPr wrap="square" lIns="121899" tIns="60949" rIns="121899" bIns="60949" rtlCol="0">
            <a:spAutoFit/>
          </a:bodyPr>
          <a:lstStyle/>
          <a:p>
            <a:pPr algn="just"/>
            <a:r>
              <a:rPr lang="en-US" sz="2500" b="1" smtClean="0">
                <a:latin typeface="Arial" panose="020B0604020202020204" pitchFamily="34" charset="0"/>
                <a:cs typeface="Arial" panose="020B0604020202020204" pitchFamily="34" charset="0"/>
              </a:rPr>
              <a:t>Tính diện tích xung quanh của hình trụ có bán kính đáy là 2m và chiều cao là 3m.</a:t>
            </a:r>
            <a:endParaRPr lang="vi-VN" sz="2500" b="1">
              <a:latin typeface="Arial" panose="020B0604020202020204" pitchFamily="34" charset="0"/>
              <a:cs typeface="Arial" panose="020B0604020202020204" pitchFamily="34" charset="0"/>
            </a:endParaRPr>
          </a:p>
        </p:txBody>
      </p:sp>
      <p:sp>
        <p:nvSpPr>
          <p:cNvPr id="25" name="Rectangle 24"/>
          <p:cNvSpPr/>
          <p:nvPr/>
        </p:nvSpPr>
        <p:spPr>
          <a:xfrm>
            <a:off x="691676" y="1085850"/>
            <a:ext cx="517065" cy="769441"/>
          </a:xfrm>
          <a:prstGeom prst="rect">
            <a:avLst/>
          </a:prstGeom>
        </p:spPr>
        <p:txBody>
          <a:bodyPr wrap="none">
            <a:spAutoFit/>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sp>
        <p:nvSpPr>
          <p:cNvPr id="16" name="AutoShape 4"/>
          <p:cNvSpPr>
            <a:spLocks noChangeArrowheads="1"/>
          </p:cNvSpPr>
          <p:nvPr/>
        </p:nvSpPr>
        <p:spPr bwMode="gray">
          <a:xfrm>
            <a:off x="447214" y="95249"/>
            <a:ext cx="6180598" cy="438151"/>
          </a:xfrm>
          <a:prstGeom prst="roundRect">
            <a:avLst>
              <a:gd name="adj" fmla="val 50000"/>
            </a:avLst>
          </a:prstGeom>
          <a:solidFill>
            <a:schemeClr val="accent5">
              <a:lumMod val="50000"/>
            </a:schemeClr>
          </a:solidFill>
          <a:ln w="38100" algn="ctr">
            <a:solidFill>
              <a:srgbClr val="FFFFFF"/>
            </a:solidFill>
            <a:rou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900" b="1" smtClean="0">
                <a:solidFill>
                  <a:schemeClr val="bg1"/>
                </a:solidFill>
                <a:latin typeface="Arial" panose="020B0604020202020204" pitchFamily="34" charset="0"/>
                <a:cs typeface="Arial" panose="020B0604020202020204" pitchFamily="34" charset="0"/>
              </a:rPr>
              <a:t>  </a:t>
            </a:r>
            <a:r>
              <a:rPr lang="en-US" sz="2000" b="1" smtClean="0">
                <a:solidFill>
                  <a:schemeClr val="bg1"/>
                </a:solidFill>
                <a:latin typeface="Arial" panose="020B0604020202020204" pitchFamily="34" charset="0"/>
                <a:cs typeface="Arial" panose="020B0604020202020204" pitchFamily="34" charset="0"/>
              </a:rPr>
              <a:t>2 . DIỆN TÍCH XUNG QUANH CỦA HÌNH TRỤ .</a:t>
            </a:r>
            <a:endParaRPr lang="vi-VN" sz="2000" b="1">
              <a:solidFill>
                <a:schemeClr val="bg1"/>
              </a:solidFill>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nvGraphicFramePr>
        <p:xfrm>
          <a:off x="2378679" y="2819400"/>
          <a:ext cx="5804477" cy="832716"/>
        </p:xfrm>
        <a:graphic>
          <a:graphicData uri="http://schemas.openxmlformats.org/presentationml/2006/ole">
            <mc:AlternateContent xmlns:mc="http://schemas.openxmlformats.org/markup-compatibility/2006">
              <mc:Choice xmlns:v="urn:schemas-microsoft-com:vml" Requires="v">
                <p:oleObj spid="_x0000_s927822" name="Equation" r:id="rId3" imgW="48768000" imgH="7010400" progId="Equation.DSMT4">
                  <p:embed/>
                </p:oleObj>
              </mc:Choice>
              <mc:Fallback>
                <p:oleObj name="Equation" r:id="rId3" imgW="48768000" imgH="7010400" progId="Equation.DSMT4">
                  <p:embed/>
                  <p:pic>
                    <p:nvPicPr>
                      <p:cNvPr id="0" name="Object 1"/>
                      <p:cNvPicPr>
                        <a:picLocks noChangeAspect="1" noChangeArrowheads="1"/>
                      </p:cNvPicPr>
                      <p:nvPr/>
                    </p:nvPicPr>
                    <p:blipFill>
                      <a:blip r:embed="rId4"/>
                      <a:srcRect/>
                      <a:stretch>
                        <a:fillRect/>
                      </a:stretch>
                    </p:blipFill>
                    <p:spPr bwMode="auto">
                      <a:xfrm>
                        <a:off x="2378679" y="2819400"/>
                        <a:ext cx="5804477" cy="83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7805" name="Picture 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33350" y="2057400"/>
            <a:ext cx="2399348" cy="269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47214" y="2700218"/>
            <a:ext cx="7957325" cy="861774"/>
          </a:xfrm>
          <a:prstGeom prst="rect">
            <a:avLst/>
          </a:prstGeom>
          <a:noFill/>
        </p:spPr>
        <p:txBody>
          <a:bodyPr wrap="square" rtlCol="0">
            <a:spAutoFit/>
          </a:bodyPr>
          <a:lstStyle/>
          <a:p>
            <a:pPr marL="457200" indent="-457200" algn="just">
              <a:buFont typeface="Wingdings" panose="05000000000000000000" pitchFamily="2" charset="2"/>
              <a:buChar char="q"/>
            </a:pPr>
            <a:r>
              <a:rPr lang="vi-VN" sz="2500" b="1">
                <a:latin typeface="Arial" panose="020B0604020202020204" pitchFamily="34" charset="0"/>
                <a:cs typeface="Arial" panose="020B0604020202020204" pitchFamily="34" charset="0"/>
              </a:rPr>
              <a:t>Diện tích thép xung quanh cần để sản xuất 1 thùng phuy </a:t>
            </a:r>
            <a:r>
              <a:rPr lang="vi-VN" sz="2500" b="1" smtClean="0">
                <a:latin typeface="Arial" panose="020B0604020202020204" pitchFamily="34" charset="0"/>
                <a:cs typeface="Arial" panose="020B0604020202020204" pitchFamily="34" charset="0"/>
              </a:rPr>
              <a:t>là:</a:t>
            </a:r>
            <a:r>
              <a:rPr lang="en-US" sz="2500" b="1" smtClean="0">
                <a:latin typeface="Arial" panose="020B0604020202020204" pitchFamily="34" charset="0"/>
                <a:cs typeface="Arial" panose="020B0604020202020204" pitchFamily="34" charset="0"/>
              </a:rPr>
              <a:t> </a:t>
            </a:r>
            <a:endParaRPr lang="en-US" sz="2500" b="1">
              <a:solidFill>
                <a:srgbClr val="C00000"/>
              </a:solidFill>
              <a:latin typeface="Arial" panose="020B0604020202020204" pitchFamily="34" charset="0"/>
              <a:cs typeface="Arial" panose="020B0604020202020204" pitchFamily="34" charset="0"/>
            </a:endParaRPr>
          </a:p>
        </p:txBody>
      </p:sp>
      <p:pic>
        <p:nvPicPr>
          <p:cNvPr id="25" name="Picture 4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883149" y="2391896"/>
            <a:ext cx="1153285" cy="2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70309" y="695326"/>
            <a:ext cx="11706626" cy="1590674"/>
            <a:chOff x="178986" y="828972"/>
            <a:chExt cx="11706626" cy="1590674"/>
          </a:xfrm>
        </p:grpSpPr>
        <p:pic>
          <p:nvPicPr>
            <p:cNvPr id="6164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986" y="832450"/>
              <a:ext cx="1642311" cy="142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979612" y="828972"/>
              <a:ext cx="9906000" cy="1590674"/>
            </a:xfrm>
            <a:prstGeom prst="roundRect">
              <a:avLst>
                <a:gd name="adj" fmla="val 5381"/>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0" name="TextBox 19"/>
            <p:cNvSpPr txBox="1"/>
            <p:nvPr/>
          </p:nvSpPr>
          <p:spPr>
            <a:xfrm>
              <a:off x="2140689" y="857546"/>
              <a:ext cx="9601200" cy="1477305"/>
            </a:xfrm>
            <a:prstGeom prst="rect">
              <a:avLst/>
            </a:prstGeom>
            <a:noFill/>
          </p:spPr>
          <p:txBody>
            <a:bodyPr wrap="square" lIns="121899" tIns="60949" rIns="121899" bIns="60949" rtlCol="0">
              <a:spAutoFit/>
            </a:bodyPr>
            <a:lstStyle/>
            <a:p>
              <a:pPr algn="just"/>
              <a:r>
                <a:rPr lang="vi-VN" sz="2200" b="1">
                  <a:latin typeface="Arial" panose="020B0604020202020204" pitchFamily="34" charset="0"/>
                  <a:cs typeface="Arial" panose="020B0604020202020204" pitchFamily="34" charset="0"/>
                </a:rPr>
                <a:t>Một nhà máy dự định sản xuất thùng phuy đựng dầu nhớt dạng hình trụ có đường kính đáy 0,6 m và chiều cao 0,9 m (Hình 7). Bỏ qua diện tích các mép thùng, hãy tính diện tích thép cần để sản xuất 100 thùng phuy như vậy (kết quả làm tròn đến hàng phần trăm</a:t>
              </a:r>
              <a:r>
                <a:rPr lang="vi-VN" sz="2200" b="1" smtClean="0">
                  <a:latin typeface="Arial" panose="020B0604020202020204" pitchFamily="34" charset="0"/>
                  <a:cs typeface="Arial" panose="020B0604020202020204" pitchFamily="34" charset="0"/>
                </a:rPr>
                <a:t>).</a:t>
              </a:r>
              <a:endParaRPr lang="vi-VN" sz="2200" b="1">
                <a:latin typeface="Arial" panose="020B0604020202020204" pitchFamily="34" charset="0"/>
                <a:cs typeface="Arial" panose="020B0604020202020204" pitchFamily="34" charset="0"/>
              </a:endParaRPr>
            </a:p>
          </p:txBody>
        </p:sp>
        <p:pic>
          <p:nvPicPr>
            <p:cNvPr id="7516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4370"/>
            <a:stretch>
              <a:fillRect/>
            </a:stretch>
          </p:blipFill>
          <p:spPr bwMode="auto">
            <a:xfrm>
              <a:off x="254809" y="1032098"/>
              <a:ext cx="1490663"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AutoShape 4"/>
          <p:cNvSpPr>
            <a:spLocks noChangeArrowheads="1"/>
          </p:cNvSpPr>
          <p:nvPr/>
        </p:nvSpPr>
        <p:spPr bwMode="gray">
          <a:xfrm>
            <a:off x="447214" y="95249"/>
            <a:ext cx="6180598" cy="438151"/>
          </a:xfrm>
          <a:prstGeom prst="roundRect">
            <a:avLst>
              <a:gd name="adj" fmla="val 50000"/>
            </a:avLst>
          </a:prstGeom>
          <a:solidFill>
            <a:schemeClr val="accent5">
              <a:lumMod val="50000"/>
            </a:schemeClr>
          </a:solidFill>
          <a:ln w="38100" algn="ctr">
            <a:solidFill>
              <a:srgbClr val="FFFFFF"/>
            </a:solidFill>
            <a:rou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900" b="1" smtClean="0">
                <a:solidFill>
                  <a:schemeClr val="bg1"/>
                </a:solidFill>
                <a:latin typeface="Arial" panose="020B0604020202020204" pitchFamily="34" charset="0"/>
                <a:cs typeface="Arial" panose="020B0604020202020204" pitchFamily="34" charset="0"/>
              </a:rPr>
              <a:t>  </a:t>
            </a:r>
            <a:r>
              <a:rPr lang="en-US" sz="2000" b="1" smtClean="0">
                <a:solidFill>
                  <a:schemeClr val="bg1"/>
                </a:solidFill>
                <a:latin typeface="Arial" panose="020B0604020202020204" pitchFamily="34" charset="0"/>
                <a:cs typeface="Arial" panose="020B0604020202020204" pitchFamily="34" charset="0"/>
              </a:rPr>
              <a:t>2 . DIỆN TÍCH XUNG QUANH CỦA HÌNH TRỤ .</a:t>
            </a:r>
            <a:endParaRPr lang="vi-VN" sz="2000" b="1">
              <a:solidFill>
                <a:schemeClr val="bg1"/>
              </a:solidFill>
              <a:latin typeface="Arial" panose="020B0604020202020204" pitchFamily="34" charset="0"/>
              <a:cs typeface="Arial" panose="020B0604020202020204" pitchFamily="34" charset="0"/>
            </a:endParaRPr>
          </a:p>
        </p:txBody>
      </p:sp>
      <p:pic>
        <p:nvPicPr>
          <p:cNvPr id="9615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1012" y="2443266"/>
            <a:ext cx="2036052" cy="3500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nvGraphicFramePr>
        <p:xfrm>
          <a:off x="1335243" y="3495675"/>
          <a:ext cx="6569075" cy="688975"/>
        </p:xfrm>
        <a:graphic>
          <a:graphicData uri="http://schemas.openxmlformats.org/presentationml/2006/ole">
            <mc:AlternateContent xmlns:mc="http://schemas.openxmlformats.org/markup-compatibility/2006">
              <mc:Choice xmlns:v="urn:schemas-microsoft-com:vml" Requires="v">
                <p:oleObj spid="_x0000_s961580" name="Equation" r:id="rId5" imgW="66751200" imgH="7010400" progId="Equation.DSMT4">
                  <p:embed/>
                </p:oleObj>
              </mc:Choice>
              <mc:Fallback>
                <p:oleObj name="Equation" r:id="rId5" imgW="66751200" imgH="7010400" progId="Equation.DSMT4">
                  <p:embed/>
                  <p:pic>
                    <p:nvPicPr>
                      <p:cNvPr id="0" name="Object 2"/>
                      <p:cNvPicPr>
                        <a:picLocks noChangeAspect="1" noChangeArrowheads="1"/>
                      </p:cNvPicPr>
                      <p:nvPr/>
                    </p:nvPicPr>
                    <p:blipFill>
                      <a:blip r:embed="rId6"/>
                      <a:srcRect/>
                      <a:stretch>
                        <a:fillRect/>
                      </a:stretch>
                    </p:blipFill>
                    <p:spPr bwMode="auto">
                      <a:xfrm>
                        <a:off x="1335243" y="3495675"/>
                        <a:ext cx="65690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760412" y="4114800"/>
            <a:ext cx="7547289" cy="475615"/>
          </a:xfrm>
          <a:prstGeom prst="rect">
            <a:avLst/>
          </a:prstGeom>
          <a:noFill/>
        </p:spPr>
        <p:txBody>
          <a:bodyPr wrap="square" rtlCol="0">
            <a:spAutoFit/>
          </a:bodyPr>
          <a:lstStyle/>
          <a:p>
            <a:pPr algn="just"/>
            <a:r>
              <a:rPr lang="vi-VN" sz="2500" b="1">
                <a:latin typeface="Arial" panose="020B0604020202020204" pitchFamily="34" charset="0"/>
                <a:cs typeface="Arial" panose="020B0604020202020204" pitchFamily="34" charset="0"/>
              </a:rPr>
              <a:t>Diện tích </a:t>
            </a:r>
            <a:r>
              <a:rPr lang="en-US" sz="2500" b="1" smtClean="0">
                <a:latin typeface="Arial" panose="020B0604020202020204" pitchFamily="34" charset="0"/>
                <a:cs typeface="Arial" panose="020B0604020202020204" pitchFamily="34" charset="0"/>
              </a:rPr>
              <a:t>toàn phần của một thùng ph</a:t>
            </a:r>
            <a:r>
              <a:rPr lang="en-SG" altLang="en-US" sz="2500" b="1" smtClean="0">
                <a:latin typeface="Arial" panose="020B0604020202020204" pitchFamily="34" charset="0"/>
                <a:cs typeface="Arial" panose="020B0604020202020204" pitchFamily="34" charset="0"/>
              </a:rPr>
              <a:t>uy</a:t>
            </a:r>
            <a:r>
              <a:rPr lang="en-US" sz="2500" b="1" smtClean="0">
                <a:latin typeface="Arial" panose="020B0604020202020204" pitchFamily="34" charset="0"/>
                <a:cs typeface="Arial" panose="020B0604020202020204" pitchFamily="34" charset="0"/>
              </a:rPr>
              <a:t> là :</a:t>
            </a:r>
            <a:endParaRPr lang="en-US" sz="2500" b="1">
              <a:solidFill>
                <a:srgbClr val="C00000"/>
              </a:solidFill>
              <a:latin typeface="Arial" panose="020B0604020202020204" pitchFamily="34" charset="0"/>
              <a:cs typeface="Arial" panose="020B0604020202020204" pitchFamily="34" charset="0"/>
            </a:endParaRPr>
          </a:p>
        </p:txBody>
      </p:sp>
      <p:graphicFrame>
        <p:nvGraphicFramePr>
          <p:cNvPr id="19" name="Object 18"/>
          <p:cNvGraphicFramePr>
            <a:graphicFrameLocks noChangeAspect="1"/>
          </p:cNvGraphicFramePr>
          <p:nvPr/>
        </p:nvGraphicFramePr>
        <p:xfrm>
          <a:off x="892174" y="4477152"/>
          <a:ext cx="7529512" cy="1227138"/>
        </p:xfrm>
        <a:graphic>
          <a:graphicData uri="http://schemas.openxmlformats.org/presentationml/2006/ole">
            <mc:AlternateContent xmlns:mc="http://schemas.openxmlformats.org/markup-compatibility/2006">
              <mc:Choice xmlns:v="urn:schemas-microsoft-com:vml" Requires="v">
                <p:oleObj spid="_x0000_s961581" name="Equation" r:id="rId7" imgW="76504800" imgH="12496800" progId="Equation.DSMT4">
                  <p:embed/>
                </p:oleObj>
              </mc:Choice>
              <mc:Fallback>
                <p:oleObj name="Equation" r:id="rId7" imgW="76504800" imgH="12496800" progId="Equation.DSMT4">
                  <p:embed/>
                  <p:pic>
                    <p:nvPicPr>
                      <p:cNvPr id="0" name="Picture 961580"/>
                      <p:cNvPicPr>
                        <a:picLocks noChangeAspect="1" noChangeArrowheads="1"/>
                      </p:cNvPicPr>
                      <p:nvPr/>
                    </p:nvPicPr>
                    <p:blipFill>
                      <a:blip r:embed="rId8"/>
                      <a:srcRect/>
                      <a:stretch>
                        <a:fillRect/>
                      </a:stretch>
                    </p:blipFill>
                    <p:spPr bwMode="auto">
                      <a:xfrm>
                        <a:off x="892174" y="4477152"/>
                        <a:ext cx="7529512"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760412" y="5657046"/>
            <a:ext cx="8077200" cy="477054"/>
          </a:xfrm>
          <a:prstGeom prst="rect">
            <a:avLst/>
          </a:prstGeom>
          <a:noFill/>
        </p:spPr>
        <p:txBody>
          <a:bodyPr wrap="square" rtlCol="0">
            <a:spAutoFit/>
          </a:bodyPr>
          <a:lstStyle/>
          <a:p>
            <a:pPr algn="just"/>
            <a:r>
              <a:rPr lang="vi-VN" sz="2500" b="1">
                <a:latin typeface="Arial" panose="020B0604020202020204" pitchFamily="34" charset="0"/>
                <a:cs typeface="Arial" panose="020B0604020202020204" pitchFamily="34" charset="0"/>
              </a:rPr>
              <a:t>Diện tích thép cần để sản xuất 100 thùng phuy </a:t>
            </a:r>
            <a:r>
              <a:rPr lang="vi-VN" sz="2500" b="1" smtClean="0">
                <a:latin typeface="Arial" panose="020B0604020202020204" pitchFamily="34" charset="0"/>
                <a:cs typeface="Arial" panose="020B0604020202020204" pitchFamily="34" charset="0"/>
              </a:rPr>
              <a:t>là:</a:t>
            </a:r>
            <a:endParaRPr lang="en-US" sz="2500" b="1">
              <a:solidFill>
                <a:srgbClr val="C00000"/>
              </a:solidFill>
              <a:latin typeface="Arial" panose="020B0604020202020204" pitchFamily="34" charset="0"/>
              <a:cs typeface="Arial" panose="020B0604020202020204" pitchFamily="34" charset="0"/>
            </a:endParaRPr>
          </a:p>
        </p:txBody>
      </p:sp>
      <p:graphicFrame>
        <p:nvGraphicFramePr>
          <p:cNvPr id="23" name="Object 22"/>
          <p:cNvGraphicFramePr>
            <a:graphicFrameLocks noChangeAspect="1"/>
          </p:cNvGraphicFramePr>
          <p:nvPr/>
        </p:nvGraphicFramePr>
        <p:xfrm>
          <a:off x="1940772" y="6169025"/>
          <a:ext cx="4410075" cy="688975"/>
        </p:xfrm>
        <a:graphic>
          <a:graphicData uri="http://schemas.openxmlformats.org/presentationml/2006/ole">
            <mc:AlternateContent xmlns:mc="http://schemas.openxmlformats.org/markup-compatibility/2006">
              <mc:Choice xmlns:v="urn:schemas-microsoft-com:vml" Requires="v">
                <p:oleObj spid="_x0000_s961582" name="Equation" r:id="rId9" imgW="44805600" imgH="7010400" progId="Equation.DSMT4">
                  <p:embed/>
                </p:oleObj>
              </mc:Choice>
              <mc:Fallback>
                <p:oleObj name="Equation" r:id="rId9" imgW="44805600" imgH="7010400" progId="Equation.DSMT4">
                  <p:embed/>
                  <p:pic>
                    <p:nvPicPr>
                      <p:cNvPr id="0" name="Picture 961581"/>
                      <p:cNvPicPr>
                        <a:picLocks noChangeAspect="1" noChangeArrowheads="1"/>
                      </p:cNvPicPr>
                      <p:nvPr/>
                    </p:nvPicPr>
                    <p:blipFill>
                      <a:blip r:embed="rId10"/>
                      <a:srcRect/>
                      <a:stretch>
                        <a:fillRect/>
                      </a:stretch>
                    </p:blipFill>
                    <p:spPr bwMode="auto">
                      <a:xfrm>
                        <a:off x="1940772" y="6169025"/>
                        <a:ext cx="44100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8"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70412" y="3349748"/>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4"/>
          <p:cNvSpPr>
            <a:spLocks noChangeArrowheads="1"/>
          </p:cNvSpPr>
          <p:nvPr/>
        </p:nvSpPr>
        <p:spPr bwMode="gray">
          <a:xfrm>
            <a:off x="447214" y="95249"/>
            <a:ext cx="4199398" cy="438151"/>
          </a:xfrm>
          <a:prstGeom prst="roundRect">
            <a:avLst>
              <a:gd name="adj" fmla="val 50000"/>
            </a:avLst>
          </a:prstGeom>
          <a:solidFill>
            <a:schemeClr val="accent5">
              <a:lumMod val="50000"/>
            </a:schemeClr>
          </a:solidFill>
          <a:ln w="38100" algn="ctr">
            <a:solidFill>
              <a:srgbClr val="FFFFFF"/>
            </a:solidFill>
            <a:rou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900" b="1" smtClean="0">
                <a:solidFill>
                  <a:schemeClr val="bg1"/>
                </a:solidFill>
                <a:latin typeface="Arial" panose="020B0604020202020204" pitchFamily="34" charset="0"/>
                <a:cs typeface="Arial" panose="020B0604020202020204" pitchFamily="34" charset="0"/>
              </a:rPr>
              <a:t>  </a:t>
            </a:r>
            <a:r>
              <a:rPr lang="en-US" sz="2000" b="1" smtClean="0">
                <a:solidFill>
                  <a:schemeClr val="bg1"/>
                </a:solidFill>
                <a:latin typeface="Arial" panose="020B0604020202020204" pitchFamily="34" charset="0"/>
                <a:cs typeface="Arial" panose="020B0604020202020204" pitchFamily="34" charset="0"/>
              </a:rPr>
              <a:t>3 . THỂ TÍCH CỦA HÌNH TRỤ .</a:t>
            </a:r>
            <a:endParaRPr lang="vi-VN" sz="2000" b="1">
              <a:solidFill>
                <a:schemeClr val="bg1"/>
              </a:solidFill>
              <a:latin typeface="Arial" panose="020B0604020202020204" pitchFamily="34" charset="0"/>
              <a:cs typeface="Arial" panose="020B0604020202020204" pitchFamily="34" charset="0"/>
            </a:endParaRPr>
          </a:p>
        </p:txBody>
      </p:sp>
      <p:sp>
        <p:nvSpPr>
          <p:cNvPr id="27" name="TextBox 26"/>
          <p:cNvSpPr txBox="1"/>
          <p:nvPr/>
        </p:nvSpPr>
        <p:spPr>
          <a:xfrm>
            <a:off x="455612" y="3654981"/>
            <a:ext cx="6858000" cy="861774"/>
          </a:xfrm>
          <a:prstGeom prst="rect">
            <a:avLst/>
          </a:prstGeom>
          <a:noFill/>
        </p:spPr>
        <p:txBody>
          <a:bodyPr wrap="square" rtlCol="0">
            <a:spAutoFit/>
          </a:bodyPr>
          <a:lstStyle/>
          <a:p>
            <a:pPr marL="457200" indent="-457200">
              <a:buFont typeface="+mj-lt"/>
              <a:buAutoNum type="alphaLcParenR"/>
            </a:pPr>
            <a:r>
              <a:rPr lang="vi-VN" sz="2500" b="1" smtClean="0">
                <a:latin typeface="Arial" panose="020B0604020202020204" pitchFamily="34" charset="0"/>
                <a:cs typeface="Arial" panose="020B0604020202020204" pitchFamily="34" charset="0"/>
              </a:rPr>
              <a:t>Thể </a:t>
            </a:r>
            <a:r>
              <a:rPr lang="vi-VN" sz="2500" b="1">
                <a:latin typeface="Arial" panose="020B0604020202020204" pitchFamily="34" charset="0"/>
                <a:cs typeface="Arial" panose="020B0604020202020204" pitchFamily="34" charset="0"/>
              </a:rPr>
              <a:t>tích V của lượng nước trong bình A là: </a:t>
            </a:r>
            <a:r>
              <a:rPr lang="en-US" sz="2500" b="1" smtClean="0">
                <a:latin typeface="Arial" panose="020B0604020202020204" pitchFamily="34" charset="0"/>
                <a:cs typeface="Arial" panose="020B0604020202020204" pitchFamily="34" charset="0"/>
              </a:rPr>
              <a:t>     </a:t>
            </a:r>
            <a:r>
              <a:rPr lang="vi-VN" sz="2500" b="1" smtClean="0">
                <a:latin typeface="Arial" panose="020B0604020202020204" pitchFamily="34" charset="0"/>
                <a:cs typeface="Arial" panose="020B0604020202020204" pitchFamily="34" charset="0"/>
              </a:rPr>
              <a:t>V </a:t>
            </a:r>
            <a:r>
              <a:rPr lang="vi-VN" sz="2500" b="1">
                <a:latin typeface="Arial" panose="020B0604020202020204" pitchFamily="34" charset="0"/>
                <a:cs typeface="Arial" panose="020B0604020202020204" pitchFamily="34" charset="0"/>
              </a:rPr>
              <a:t>= </a:t>
            </a:r>
            <a:r>
              <a:rPr lang="vi-VN" sz="2500" b="1" smtClean="0">
                <a:latin typeface="Arial" panose="020B0604020202020204" pitchFamily="34" charset="0"/>
                <a:cs typeface="Arial" panose="020B0604020202020204" pitchFamily="34" charset="0"/>
              </a:rPr>
              <a:t>S.h</a:t>
            </a:r>
            <a:endParaRPr lang="en-US" sz="2500" b="1">
              <a:solidFill>
                <a:schemeClr val="tx1"/>
              </a:solidFill>
              <a:latin typeface="Arial" panose="020B0604020202020204" pitchFamily="34" charset="0"/>
              <a:cs typeface="Arial" panose="020B0604020202020204" pitchFamily="34" charset="0"/>
            </a:endParaRPr>
          </a:p>
        </p:txBody>
      </p:sp>
      <p:sp>
        <p:nvSpPr>
          <p:cNvPr id="25" name="TextBox 24"/>
          <p:cNvSpPr txBox="1"/>
          <p:nvPr/>
        </p:nvSpPr>
        <p:spPr>
          <a:xfrm>
            <a:off x="874712" y="4535805"/>
            <a:ext cx="6019800" cy="861774"/>
          </a:xfrm>
          <a:prstGeom prst="rect">
            <a:avLst/>
          </a:prstGeom>
          <a:noFill/>
        </p:spPr>
        <p:txBody>
          <a:bodyPr wrap="square" rtlCol="0">
            <a:spAutoFit/>
          </a:bodyPr>
          <a:lstStyle/>
          <a:p>
            <a:r>
              <a:rPr lang="vi-VN" sz="2500" b="1">
                <a:latin typeface="Arial" panose="020B0604020202020204" pitchFamily="34" charset="0"/>
                <a:cs typeface="Arial" panose="020B0604020202020204" pitchFamily="34" charset="0"/>
              </a:rPr>
              <a:t>Thể tích V của lượng nước trong bình B là: V = </a:t>
            </a:r>
            <a:r>
              <a:rPr lang="vi-VN" sz="2500" b="1" smtClean="0">
                <a:latin typeface="Arial" panose="020B0604020202020204" pitchFamily="34" charset="0"/>
                <a:cs typeface="Arial" panose="020B0604020202020204" pitchFamily="34" charset="0"/>
              </a:rPr>
              <a:t>S.</a:t>
            </a:r>
            <a:r>
              <a:rPr lang="en-US" sz="2500" b="1" smtClean="0">
                <a:latin typeface="Arial" panose="020B0604020202020204" pitchFamily="34" charset="0"/>
                <a:cs typeface="Arial" panose="020B0604020202020204" pitchFamily="34" charset="0"/>
              </a:rPr>
              <a:t>h .</a:t>
            </a:r>
            <a:endParaRPr lang="en-US" sz="2500" b="1">
              <a:solidFill>
                <a:schemeClr val="tx1"/>
              </a:solidFill>
              <a:latin typeface="Arial" panose="020B0604020202020204" pitchFamily="34" charset="0"/>
              <a:cs typeface="Arial" panose="020B0604020202020204" pitchFamily="34" charset="0"/>
            </a:endParaRPr>
          </a:p>
        </p:txBody>
      </p:sp>
      <p:grpSp>
        <p:nvGrpSpPr>
          <p:cNvPr id="2" name="Group 1"/>
          <p:cNvGrpSpPr/>
          <p:nvPr/>
        </p:nvGrpSpPr>
        <p:grpSpPr>
          <a:xfrm>
            <a:off x="379412" y="717740"/>
            <a:ext cx="11514598" cy="2502514"/>
            <a:chOff x="379412" y="717740"/>
            <a:chExt cx="11514598" cy="2502514"/>
          </a:xfrm>
        </p:grpSpPr>
        <p:sp>
          <p:nvSpPr>
            <p:cNvPr id="17" name="Rounded Rectangle 16"/>
            <p:cNvSpPr/>
            <p:nvPr/>
          </p:nvSpPr>
          <p:spPr>
            <a:xfrm>
              <a:off x="379412" y="717740"/>
              <a:ext cx="11514598" cy="2502513"/>
            </a:xfrm>
            <a:prstGeom prst="roundRect">
              <a:avLst>
                <a:gd name="adj" fmla="val 3662"/>
              </a:avLst>
            </a:prstGeom>
            <a:solidFill>
              <a:srgbClr val="CDE8EF"/>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836612" y="727264"/>
              <a:ext cx="10904998" cy="2492990"/>
            </a:xfrm>
            <a:prstGeom prst="rect">
              <a:avLst/>
            </a:prstGeom>
            <a:noFill/>
          </p:spPr>
          <p:txBody>
            <a:bodyPr wrap="square" rtlCol="0">
              <a:spAutoFit/>
            </a:bodyPr>
            <a:lstStyle/>
            <a:p>
              <a:pPr algn="just"/>
              <a:r>
                <a:rPr lang="en-US" b="1" smtClean="0">
                  <a:latin typeface="Arial" panose="020B0604020202020204" pitchFamily="34" charset="0"/>
                  <a:cs typeface="Arial" panose="020B0604020202020204" pitchFamily="34" charset="0"/>
                </a:rPr>
                <a:t>          </a:t>
              </a:r>
              <a:r>
                <a:rPr lang="vi-VN" sz="2200" b="1">
                  <a:latin typeface="Arial" panose="020B0604020202020204" pitchFamily="34" charset="0"/>
                  <a:cs typeface="Arial" panose="020B0604020202020204" pitchFamily="34" charset="0"/>
                </a:rPr>
                <a:t>Cho hai cái bình có cùng diện tích đáy: bình A có dạng hình hộp chữ nhật, hình B có dạng hình trụ. Ban đầu cả hai bình đều không chứa nước. Người ta đổ cùng một lượng nước vào hai bình thì thấy chiều cao của mực nước hai bình bằng nhau (Hình 8). Gọi S là diện tích đáy và h là chiều cao của mực nước mỗi bình.a) Tính thể tích V của lượng nước trong bình A theo S và h. Từ đó, dự đoán thể tích của lượng nước trong bình B.b) Gọi r là bán kính đáy hình B. Hãy tính thể tích nước trong bình B theo r và </a:t>
              </a:r>
              <a:r>
                <a:rPr lang="vi-VN" sz="2200" b="1" smtClean="0">
                  <a:latin typeface="Arial" panose="020B0604020202020204" pitchFamily="34" charset="0"/>
                  <a:cs typeface="Arial" panose="020B0604020202020204" pitchFamily="34" charset="0"/>
                </a:rPr>
                <a:t>h.</a:t>
              </a:r>
              <a:endParaRPr lang="en-US" sz="2200" b="1" smtClean="0">
                <a:latin typeface="Arial" panose="020B0604020202020204" pitchFamily="34" charset="0"/>
                <a:cs typeface="Arial" panose="020B0604020202020204" pitchFamily="34" charset="0"/>
              </a:endParaRPr>
            </a:p>
          </p:txBody>
        </p:sp>
        <p:pic>
          <p:nvPicPr>
            <p:cNvPr id="962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2" y="783105"/>
              <a:ext cx="990600" cy="46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625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0787" y="3349748"/>
            <a:ext cx="408622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47214" y="5397579"/>
            <a:ext cx="6858000" cy="861774"/>
          </a:xfrm>
          <a:prstGeom prst="rect">
            <a:avLst/>
          </a:prstGeom>
          <a:noFill/>
        </p:spPr>
        <p:txBody>
          <a:bodyPr wrap="square" rtlCol="0">
            <a:spAutoFit/>
          </a:bodyPr>
          <a:lstStyle/>
          <a:p>
            <a:pPr marL="457200" indent="-457200">
              <a:buFont typeface="+mj-lt"/>
              <a:buAutoNum type="alphaLcParenR" startAt="2"/>
            </a:pPr>
            <a:r>
              <a:rPr lang="vi-VN" sz="2500" b="1">
                <a:latin typeface="Arial" panose="020B0604020202020204" pitchFamily="34" charset="0"/>
                <a:cs typeface="Arial" panose="020B0604020202020204" pitchFamily="34" charset="0"/>
              </a:rPr>
              <a:t>Thể tích V của lượng nước trong bình B </a:t>
            </a:r>
            <a:r>
              <a:rPr lang="vi-VN" sz="2500" b="1" smtClean="0">
                <a:latin typeface="Arial" panose="020B0604020202020204" pitchFamily="34" charset="0"/>
                <a:cs typeface="Arial" panose="020B0604020202020204" pitchFamily="34" charset="0"/>
              </a:rPr>
              <a:t>là</a:t>
            </a:r>
            <a:r>
              <a:rPr lang="en-US" sz="2500" b="1" smtClean="0">
                <a:latin typeface="Arial" panose="020B0604020202020204" pitchFamily="34" charset="0"/>
                <a:cs typeface="Arial" panose="020B0604020202020204" pitchFamily="34" charset="0"/>
              </a:rPr>
              <a:t> </a:t>
            </a:r>
            <a:r>
              <a:rPr lang="vi-VN" sz="2500" b="1" smtClean="0">
                <a:latin typeface="Arial" panose="020B0604020202020204" pitchFamily="34" charset="0"/>
                <a:cs typeface="Arial" panose="020B0604020202020204" pitchFamily="34" charset="0"/>
              </a:rPr>
              <a:t>:</a:t>
            </a:r>
            <a:r>
              <a:rPr lang="en-US" sz="2500" b="1" smtClean="0">
                <a:latin typeface="Arial" panose="020B0604020202020204" pitchFamily="34" charset="0"/>
                <a:cs typeface="Arial" panose="020B0604020202020204" pitchFamily="34" charset="0"/>
              </a:rPr>
              <a:t> </a:t>
            </a:r>
            <a:r>
              <a:rPr lang="vi-VN" sz="2500" b="1" smtClean="0">
                <a:latin typeface="Arial" panose="020B0604020202020204" pitchFamily="34" charset="0"/>
                <a:cs typeface="Arial" panose="020B0604020202020204" pitchFamily="34" charset="0"/>
              </a:rPr>
              <a:t> </a:t>
            </a:r>
            <a:r>
              <a:rPr lang="vi-VN" sz="2500" b="1">
                <a:latin typeface="Arial" panose="020B0604020202020204" pitchFamily="34" charset="0"/>
                <a:cs typeface="Arial" panose="020B0604020202020204" pitchFamily="34" charset="0"/>
              </a:rPr>
              <a:t>V = S.h = </a:t>
            </a:r>
            <a:r>
              <a:rPr lang="el-GR" sz="2500" b="1" smtClean="0">
                <a:latin typeface="Arial" panose="020B0604020202020204" pitchFamily="34" charset="0"/>
                <a:cs typeface="Arial" panose="020B0604020202020204" pitchFamily="34" charset="0"/>
              </a:rPr>
              <a:t>π</a:t>
            </a:r>
            <a:r>
              <a:rPr lang="vi-VN" sz="2500" b="1" smtClean="0">
                <a:latin typeface="Arial" panose="020B0604020202020204" pitchFamily="34" charset="0"/>
                <a:cs typeface="Arial" panose="020B0604020202020204" pitchFamily="34" charset="0"/>
              </a:rPr>
              <a:t>r</a:t>
            </a:r>
            <a:r>
              <a:rPr lang="vi-VN" sz="2500" b="1" baseline="30000" smtClean="0">
                <a:latin typeface="Arial" panose="020B0604020202020204" pitchFamily="34" charset="0"/>
                <a:cs typeface="Arial" panose="020B0604020202020204" pitchFamily="34" charset="0"/>
              </a:rPr>
              <a:t>2</a:t>
            </a:r>
            <a:r>
              <a:rPr lang="vi-VN" sz="2500" b="1" smtClean="0">
                <a:latin typeface="Arial" panose="020B0604020202020204" pitchFamily="34" charset="0"/>
                <a:cs typeface="Arial" panose="020B0604020202020204" pitchFamily="34" charset="0"/>
              </a:rPr>
              <a:t>h.</a:t>
            </a:r>
            <a:endParaRPr lang="en-US" sz="2500" b="1">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62565"/>
                                        </p:tgtEl>
                                        <p:attrNameLst>
                                          <p:attrName>style.visibility</p:attrName>
                                        </p:attrNameLst>
                                      </p:cBhvr>
                                      <p:to>
                                        <p:strVal val="visible"/>
                                      </p:to>
                                    </p:set>
                                    <p:animEffect transition="in" filter="wipe(left)">
                                      <p:cBhvr>
                                        <p:cTn id="11" dur="500"/>
                                        <p:tgtEl>
                                          <p:spTgt spid="96256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5"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3420" y="754956"/>
            <a:ext cx="11680792" cy="1912044"/>
            <a:chOff x="433420" y="712477"/>
            <a:chExt cx="11680792" cy="1912044"/>
          </a:xfrm>
        </p:grpSpPr>
        <p:sp>
          <p:nvSpPr>
            <p:cNvPr id="19" name="Rounded Rectangle 18"/>
            <p:cNvSpPr/>
            <p:nvPr/>
          </p:nvSpPr>
          <p:spPr>
            <a:xfrm>
              <a:off x="433420" y="712477"/>
              <a:ext cx="11353800" cy="1649723"/>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663413" y="890826"/>
              <a:ext cx="10581076" cy="477054"/>
            </a:xfrm>
            <a:prstGeom prst="rect">
              <a:avLst/>
            </a:prstGeom>
            <a:noFill/>
          </p:spPr>
          <p:txBody>
            <a:bodyPr wrap="square" rtlCol="0">
              <a:spAutoFit/>
            </a:bodyPr>
            <a:lstStyle/>
            <a:p>
              <a:pPr marL="457200" indent="-457200" algn="just">
                <a:buFont typeface="Wingdings" panose="05000000000000000000" pitchFamily="2" charset="2"/>
                <a:buChar char="q"/>
              </a:pPr>
              <a:r>
                <a:rPr lang="en-US" sz="2500" b="1" smtClean="0">
                  <a:latin typeface="Arial" panose="020B0604020202020204" pitchFamily="34" charset="0"/>
                  <a:cs typeface="Arial" panose="020B0604020202020204" pitchFamily="34" charset="0"/>
                </a:rPr>
                <a:t>Thể tích V của hình trụ có bán kính đáy r và chiều cao h là :</a:t>
              </a:r>
              <a:endParaRPr lang="en-US" sz="2500" b="1">
                <a:solidFill>
                  <a:schemeClr val="tx1"/>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1101774" y="1537338"/>
              <a:ext cx="1012438" cy="1087183"/>
            </a:xfrm>
            <a:prstGeom prst="rect">
              <a:avLst/>
            </a:prstGeom>
          </p:spPr>
        </p:pic>
        <mc:AlternateContent xmlns:mc="http://schemas.openxmlformats.org/markup-compatibility/2006">
          <mc:Choice xmlns:a14="http://schemas.microsoft.com/office/drawing/2010/main" Requires="a14">
            <p:sp>
              <p:nvSpPr>
                <p:cNvPr id="15" name="TextBox 14"/>
                <p:cNvSpPr txBox="1"/>
                <p:nvPr/>
              </p:nvSpPr>
              <p:spPr>
                <a:xfrm>
                  <a:off x="2360612" y="1367880"/>
                  <a:ext cx="7738499" cy="584775"/>
                </a:xfrm>
                <a:prstGeom prst="rect">
                  <a:avLst/>
                </a:prstGeom>
                <a:noFill/>
              </p:spPr>
              <p:txBody>
                <a:bodyPr wrap="square" rtlCol="0">
                  <a:spAutoFit/>
                </a:bodyPr>
                <a:lstStyle/>
                <a:p>
                  <a:pPr algn="just"/>
                  <a:r>
                    <a:rPr lang="en-US" sz="3200" b="1" smtClean="0">
                      <a:solidFill>
                        <a:srgbClr val="C00000"/>
                      </a:solidFill>
                      <a:latin typeface="Arial" panose="020B0604020202020204" pitchFamily="34" charset="0"/>
                      <a:cs typeface="Arial" panose="020B0604020202020204" pitchFamily="34" charset="0"/>
                    </a:rPr>
                    <a:t>V = S . h = </a:t>
                  </a:r>
                  <a14:m>
                    <m:oMath xmlns:m="http://schemas.openxmlformats.org/officeDocument/2006/math">
                      <m:r>
                        <a:rPr lang="en-US" sz="3200" b="1" i="1" smtClean="0">
                          <a:solidFill>
                            <a:srgbClr val="C00000"/>
                          </a:solidFill>
                          <a:latin typeface="Cambria Math" panose="02040503050406030204"/>
                          <a:ea typeface="Cambria Math" panose="02040503050406030204"/>
                          <a:cs typeface="Arial" panose="020B0604020202020204" pitchFamily="34" charset="0"/>
                        </a:rPr>
                        <m:t>𝝅</m:t>
                      </m:r>
                    </m:oMath>
                  </a14:m>
                  <a:r>
                    <a:rPr lang="en-US" sz="3200" b="1" smtClean="0">
                      <a:solidFill>
                        <a:srgbClr val="C00000"/>
                      </a:solidFill>
                      <a:latin typeface="Arial" panose="020B0604020202020204" pitchFamily="34" charset="0"/>
                      <a:cs typeface="Arial" panose="020B0604020202020204" pitchFamily="34" charset="0"/>
                    </a:rPr>
                    <a:t>r</a:t>
                  </a:r>
                  <a:r>
                    <a:rPr lang="en-US" sz="3200" b="1" baseline="30000" smtClean="0">
                      <a:solidFill>
                        <a:srgbClr val="C00000"/>
                      </a:solidFill>
                      <a:latin typeface="Arial" panose="020B0604020202020204" pitchFamily="34" charset="0"/>
                      <a:cs typeface="Arial" panose="020B0604020202020204" pitchFamily="34" charset="0"/>
                    </a:rPr>
                    <a:t>2</a:t>
                  </a:r>
                  <a:r>
                    <a:rPr lang="en-US" sz="3200" b="1" smtClean="0">
                      <a:solidFill>
                        <a:srgbClr val="C00000"/>
                      </a:solidFill>
                      <a:latin typeface="Arial" panose="020B0604020202020204" pitchFamily="34" charset="0"/>
                      <a:cs typeface="Arial" panose="020B0604020202020204" pitchFamily="34" charset="0"/>
                    </a:rPr>
                    <a:t>h  </a:t>
                  </a:r>
                  <a:r>
                    <a:rPr lang="en-US" sz="2200" b="1" smtClean="0">
                      <a:latin typeface="Arial" panose="020B0604020202020204" pitchFamily="34" charset="0"/>
                      <a:cs typeface="Arial" panose="020B0604020202020204" pitchFamily="34" charset="0"/>
                    </a:rPr>
                    <a:t>( S là diện tích đáy của hình trụ)</a:t>
                  </a:r>
                  <a:endParaRPr lang="en-US" sz="2200" b="1">
                    <a:latin typeface="Arial" panose="020B0604020202020204" pitchFamily="34" charset="0"/>
                    <a:cs typeface="Arial" panose="020B0604020202020204" pitchFamily="34"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2360612" y="1367880"/>
                  <a:ext cx="7738499" cy="584775"/>
                </a:xfrm>
                <a:prstGeom prst="rect">
                  <a:avLst/>
                </a:prstGeom>
                <a:blipFill rotWithShape="1">
                  <a:blip r:embed="rId2"/>
                </a:blipFill>
              </p:spPr>
              <p:txBody>
                <a:bodyPr/>
                <a:lstStyle/>
                <a:p>
                  <a:r>
                    <a:rPr lang="en-US" altLang="en-US">
                      <a:noFill/>
                    </a:rPr>
                    <a:t> </a:t>
                  </a:r>
                </a:p>
              </p:txBody>
            </p:sp>
          </mc:Fallback>
        </mc:AlternateContent>
      </p:grpSp>
      <p:pic>
        <p:nvPicPr>
          <p:cNvPr id="746572" name="Picture 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456417" y="5779149"/>
            <a:ext cx="1657795" cy="128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4"/>
          <p:cNvSpPr>
            <a:spLocks noChangeArrowheads="1"/>
          </p:cNvSpPr>
          <p:nvPr/>
        </p:nvSpPr>
        <p:spPr bwMode="gray">
          <a:xfrm>
            <a:off x="447214" y="95249"/>
            <a:ext cx="4199398" cy="438151"/>
          </a:xfrm>
          <a:prstGeom prst="roundRect">
            <a:avLst>
              <a:gd name="adj" fmla="val 50000"/>
            </a:avLst>
          </a:prstGeom>
          <a:solidFill>
            <a:schemeClr val="accent5">
              <a:lumMod val="50000"/>
            </a:schemeClr>
          </a:solidFill>
          <a:ln w="38100" algn="ctr">
            <a:solidFill>
              <a:srgbClr val="FFFFFF"/>
            </a:solidFill>
            <a:rou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900" b="1" smtClean="0">
                <a:solidFill>
                  <a:schemeClr val="bg1"/>
                </a:solidFill>
                <a:latin typeface="Arial" panose="020B0604020202020204" pitchFamily="34" charset="0"/>
                <a:cs typeface="Arial" panose="020B0604020202020204" pitchFamily="34" charset="0"/>
              </a:rPr>
              <a:t>  </a:t>
            </a:r>
            <a:r>
              <a:rPr lang="en-US" sz="2000" b="1" smtClean="0">
                <a:solidFill>
                  <a:schemeClr val="bg1"/>
                </a:solidFill>
                <a:latin typeface="Arial" panose="020B0604020202020204" pitchFamily="34" charset="0"/>
                <a:cs typeface="Arial" panose="020B0604020202020204" pitchFamily="34" charset="0"/>
              </a:rPr>
              <a:t>3 . THỂ TÍCH CỦA HÌNH TRỤ .</a:t>
            </a:r>
            <a:endParaRPr lang="vi-VN" sz="2000" b="1">
              <a:solidFill>
                <a:schemeClr val="bg1"/>
              </a:solidFill>
              <a:latin typeface="Arial" panose="020B0604020202020204" pitchFamily="34" charset="0"/>
              <a:cs typeface="Arial" panose="020B0604020202020204" pitchFamily="34" charset="0"/>
            </a:endParaRPr>
          </a:p>
        </p:txBody>
      </p:sp>
      <p:pic>
        <p:nvPicPr>
          <p:cNvPr id="9635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6406" y="2552604"/>
            <a:ext cx="2558606" cy="32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63588"/>
                                        </p:tgtEl>
                                        <p:attrNameLst>
                                          <p:attrName>style.visibility</p:attrName>
                                        </p:attrNameLst>
                                      </p:cBhvr>
                                      <p:to>
                                        <p:strVal val="visible"/>
                                      </p:to>
                                    </p:set>
                                    <p:animEffect transition="in" filter="wipe(left)">
                                      <p:cBhvr>
                                        <p:cTn id="11" dur="500"/>
                                        <p:tgtEl>
                                          <p:spTgt spid="963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04276" y="1943100"/>
            <a:ext cx="1153285" cy="2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1509018" y="2342346"/>
            <a:ext cx="4890194" cy="477054"/>
          </a:xfrm>
          <a:prstGeom prst="rect">
            <a:avLst/>
          </a:prstGeom>
          <a:noFill/>
        </p:spPr>
        <p:txBody>
          <a:bodyPr wrap="square" rtlCol="0">
            <a:spAutoFit/>
          </a:bodyPr>
          <a:lstStyle/>
          <a:p>
            <a:pPr marL="457200" indent="-457200" algn="just">
              <a:buFont typeface="Wingdings" panose="05000000000000000000" pitchFamily="2" charset="2"/>
              <a:buChar char="q"/>
            </a:pPr>
            <a:r>
              <a:rPr lang="en-US" sz="2500" b="1" smtClean="0">
                <a:latin typeface="Arial" panose="020B0604020202020204" pitchFamily="34" charset="0"/>
                <a:cs typeface="Arial" panose="020B0604020202020204" pitchFamily="34" charset="0"/>
              </a:rPr>
              <a:t>Thể tích của hình trụ là :</a:t>
            </a:r>
            <a:endParaRPr lang="vi-VN" sz="2500" b="1">
              <a:solidFill>
                <a:srgbClr val="C00000"/>
              </a:solidFill>
              <a:latin typeface="Arial" panose="020B0604020202020204" pitchFamily="34" charset="0"/>
              <a:cs typeface="Arial" panose="020B0604020202020204" pitchFamily="34" charset="0"/>
            </a:endParaRPr>
          </a:p>
        </p:txBody>
      </p:sp>
      <p:pic>
        <p:nvPicPr>
          <p:cNvPr id="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70" y="68992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1666730" y="733426"/>
            <a:ext cx="10142682" cy="1095374"/>
          </a:xfrm>
          <a:prstGeom prst="roundRect">
            <a:avLst>
              <a:gd name="adj" fmla="val 3674"/>
            </a:avLst>
          </a:prstGeom>
          <a:solidFill>
            <a:srgbClr val="DBD2E4"/>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4" name="TextBox 23"/>
          <p:cNvSpPr txBox="1"/>
          <p:nvPr/>
        </p:nvSpPr>
        <p:spPr>
          <a:xfrm>
            <a:off x="1751012" y="914400"/>
            <a:ext cx="9829800" cy="507809"/>
          </a:xfrm>
          <a:prstGeom prst="rect">
            <a:avLst/>
          </a:prstGeom>
          <a:noFill/>
        </p:spPr>
        <p:txBody>
          <a:bodyPr wrap="square" lIns="121899" tIns="60949" rIns="121899" bIns="60949" rtlCol="0">
            <a:spAutoFit/>
          </a:bodyPr>
          <a:lstStyle/>
          <a:p>
            <a:pPr algn="just"/>
            <a:r>
              <a:rPr lang="en-US" sz="2500" b="1" smtClean="0">
                <a:latin typeface="Arial" panose="020B0604020202020204" pitchFamily="34" charset="0"/>
                <a:cs typeface="Arial" panose="020B0604020202020204" pitchFamily="34" charset="0"/>
              </a:rPr>
              <a:t>Tính thể tích của hình trụ có bán kính đáy 10m, chiều cao 15m</a:t>
            </a:r>
            <a:endParaRPr lang="vi-VN" sz="2500" b="1">
              <a:latin typeface="Arial" panose="020B0604020202020204" pitchFamily="34" charset="0"/>
              <a:cs typeface="Arial" panose="020B0604020202020204" pitchFamily="34" charset="0"/>
            </a:endParaRPr>
          </a:p>
        </p:txBody>
      </p:sp>
      <p:sp>
        <p:nvSpPr>
          <p:cNvPr id="25" name="Rectangle 24"/>
          <p:cNvSpPr/>
          <p:nvPr/>
        </p:nvSpPr>
        <p:spPr>
          <a:xfrm>
            <a:off x="701201" y="1066800"/>
            <a:ext cx="517065" cy="769441"/>
          </a:xfrm>
          <a:prstGeom prst="rect">
            <a:avLst/>
          </a:prstGeom>
        </p:spPr>
        <p:txBody>
          <a:bodyPr wrap="none">
            <a:spAutoFit/>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3</a:t>
            </a:r>
            <a:endParaRPr lang="en-US" sz="4000" b="1" spc="67">
              <a:ln w="11430"/>
              <a:effectLst>
                <a:outerShdw blurRad="76200" dist="50800" dir="5400000" algn="tl" rotWithShape="0">
                  <a:srgbClr val="000000">
                    <a:alpha val="65000"/>
                  </a:srgbClr>
                </a:outerShdw>
              </a:effectLst>
              <a:latin typeface=".VnCentury SchoolbookH" pitchFamily="34" charset="0"/>
            </a:endParaRPr>
          </a:p>
        </p:txBody>
      </p:sp>
      <p:graphicFrame>
        <p:nvGraphicFramePr>
          <p:cNvPr id="2" name="Object 1"/>
          <p:cNvGraphicFramePr>
            <a:graphicFrameLocks noChangeAspect="1"/>
          </p:cNvGraphicFramePr>
          <p:nvPr/>
        </p:nvGraphicFramePr>
        <p:xfrm>
          <a:off x="2208212" y="2814046"/>
          <a:ext cx="6347340" cy="834621"/>
        </p:xfrm>
        <a:graphic>
          <a:graphicData uri="http://schemas.openxmlformats.org/presentationml/2006/ole">
            <mc:AlternateContent xmlns:mc="http://schemas.openxmlformats.org/markup-compatibility/2006">
              <mc:Choice xmlns:v="urn:schemas-microsoft-com:vml" Requires="v">
                <p:oleObj spid="_x0000_s929844" name="Equation" r:id="rId3" imgW="53340000" imgH="7010400" progId="Equation.DSMT4">
                  <p:embed/>
                </p:oleObj>
              </mc:Choice>
              <mc:Fallback>
                <p:oleObj name="Equation" r:id="rId3" imgW="53340000" imgH="7010400" progId="Equation.DSMT4">
                  <p:embed/>
                  <p:pic>
                    <p:nvPicPr>
                      <p:cNvPr id="0" name="Picture 929843"/>
                      <p:cNvPicPr>
                        <a:picLocks noChangeAspect="1" noChangeArrowheads="1"/>
                      </p:cNvPicPr>
                      <p:nvPr/>
                    </p:nvPicPr>
                    <p:blipFill>
                      <a:blip r:embed="rId4"/>
                      <a:srcRect/>
                      <a:stretch>
                        <a:fillRect/>
                      </a:stretch>
                    </p:blipFill>
                    <p:spPr bwMode="auto">
                      <a:xfrm>
                        <a:off x="2208212" y="2814046"/>
                        <a:ext cx="6347340" cy="8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AutoShape 4"/>
          <p:cNvSpPr>
            <a:spLocks noChangeArrowheads="1"/>
          </p:cNvSpPr>
          <p:nvPr/>
        </p:nvSpPr>
        <p:spPr bwMode="gray">
          <a:xfrm>
            <a:off x="447214" y="95249"/>
            <a:ext cx="4199398" cy="438151"/>
          </a:xfrm>
          <a:prstGeom prst="roundRect">
            <a:avLst>
              <a:gd name="adj" fmla="val 50000"/>
            </a:avLst>
          </a:prstGeom>
          <a:solidFill>
            <a:schemeClr val="accent5">
              <a:lumMod val="50000"/>
            </a:schemeClr>
          </a:solidFill>
          <a:ln w="38100" algn="ctr">
            <a:solidFill>
              <a:srgbClr val="FFFFFF"/>
            </a:solidFill>
            <a:rou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900" b="1" smtClean="0">
                <a:solidFill>
                  <a:schemeClr val="bg1"/>
                </a:solidFill>
                <a:latin typeface="Arial" panose="020B0604020202020204" pitchFamily="34" charset="0"/>
                <a:cs typeface="Arial" panose="020B0604020202020204" pitchFamily="34" charset="0"/>
              </a:rPr>
              <a:t>  </a:t>
            </a:r>
            <a:r>
              <a:rPr lang="en-US" sz="2000" b="1" smtClean="0">
                <a:solidFill>
                  <a:schemeClr val="bg1"/>
                </a:solidFill>
                <a:latin typeface="Arial" panose="020B0604020202020204" pitchFamily="34" charset="0"/>
                <a:cs typeface="Arial" panose="020B0604020202020204" pitchFamily="34" charset="0"/>
              </a:rPr>
              <a:t>3 . THỂ TÍCH CỦA HÌNH TRỤ .</a:t>
            </a:r>
            <a:endParaRPr lang="vi-VN" sz="2000" b="1">
              <a:solidFill>
                <a:schemeClr val="bg1"/>
              </a:solidFill>
              <a:latin typeface="Arial" panose="020B0604020202020204" pitchFamily="34" charset="0"/>
              <a:cs typeface="Arial" panose="020B0604020202020204" pitchFamily="34" charset="0"/>
            </a:endParaRPr>
          </a:p>
        </p:txBody>
      </p:sp>
      <p:pic>
        <p:nvPicPr>
          <p:cNvPr id="929832" name="Picture 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2774" y="1905000"/>
            <a:ext cx="2892838" cy="282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118912" y="2521166"/>
            <a:ext cx="1153285" cy="2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77848" y="2951946"/>
            <a:ext cx="6119774" cy="477054"/>
          </a:xfrm>
          <a:prstGeom prst="rect">
            <a:avLst/>
          </a:prstGeom>
          <a:noFill/>
        </p:spPr>
        <p:txBody>
          <a:bodyPr wrap="square" rtlCol="0">
            <a:spAutoFit/>
          </a:bodyPr>
          <a:lstStyle/>
          <a:p>
            <a:pPr marL="457200" indent="-457200" algn="just">
              <a:buFont typeface="Wingdings" panose="05000000000000000000" pitchFamily="2" charset="2"/>
              <a:buChar char="§"/>
            </a:pPr>
            <a:r>
              <a:rPr lang="en-US" sz="2500" b="1" smtClean="0">
                <a:latin typeface="Arial" panose="020B0604020202020204" pitchFamily="34" charset="0"/>
                <a:cs typeface="Arial" panose="020B0604020202020204" pitchFamily="34" charset="0"/>
              </a:rPr>
              <a:t>Thể tích của bể là : </a:t>
            </a:r>
            <a:endParaRPr lang="vi-VN" sz="2500" b="1">
              <a:solidFill>
                <a:srgbClr val="C00000"/>
              </a:solidFill>
              <a:latin typeface="Arial" panose="020B0604020202020204" pitchFamily="34" charset="0"/>
              <a:cs typeface="Arial" panose="020B0604020202020204" pitchFamily="34" charset="0"/>
            </a:endParaRPr>
          </a:p>
        </p:txBody>
      </p:sp>
      <p:sp>
        <p:nvSpPr>
          <p:cNvPr id="8" name="Rounded Rectangle 7"/>
          <p:cNvSpPr/>
          <p:nvPr/>
        </p:nvSpPr>
        <p:spPr>
          <a:xfrm>
            <a:off x="1979612" y="705741"/>
            <a:ext cx="9906000" cy="1718229"/>
          </a:xfrm>
          <a:prstGeom prst="roundRect">
            <a:avLst>
              <a:gd name="adj" fmla="val 5381"/>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055811" y="762000"/>
            <a:ext cx="9677401" cy="1661971"/>
          </a:xfrm>
          <a:prstGeom prst="rect">
            <a:avLst/>
          </a:prstGeom>
          <a:noFill/>
        </p:spPr>
        <p:txBody>
          <a:bodyPr wrap="square" lIns="121899" tIns="60949" rIns="121899" bIns="60949" rtlCol="0">
            <a:spAutoFit/>
          </a:bodyPr>
          <a:lstStyle/>
          <a:p>
            <a:pPr algn="just"/>
            <a:r>
              <a:rPr lang="vi-VN" sz="2500" b="1">
                <a:latin typeface="Arial" panose="020B0604020202020204" pitchFamily="34" charset="0"/>
                <a:cs typeface="Arial" panose="020B0604020202020204" pitchFamily="34" charset="0"/>
              </a:rPr>
              <a:t>Phần bên trong của một cái bể hình trụ có chiều cao </a:t>
            </a:r>
            <a:r>
              <a:rPr lang="vi-VN" sz="2500" b="1" smtClean="0">
                <a:latin typeface="Arial" panose="020B0604020202020204" pitchFamily="34" charset="0"/>
                <a:cs typeface="Arial" panose="020B0604020202020204" pitchFamily="34" charset="0"/>
              </a:rPr>
              <a:t>2,1m </a:t>
            </a:r>
            <a:r>
              <a:rPr lang="vi-VN" sz="2500" b="1">
                <a:latin typeface="Arial" panose="020B0604020202020204" pitchFamily="34" charset="0"/>
                <a:cs typeface="Arial" panose="020B0604020202020204" pitchFamily="34" charset="0"/>
              </a:rPr>
              <a:t>và bán kính đáy 1,5 m. Tính thể tích lượng nước trong bể biết mực nước bằng </a:t>
            </a:r>
            <a:r>
              <a:rPr lang="en-US" sz="2500" b="1" smtClean="0">
                <a:latin typeface="Arial" panose="020B0604020202020204" pitchFamily="34" charset="0"/>
                <a:cs typeface="Arial" panose="020B0604020202020204" pitchFamily="34" charset="0"/>
              </a:rPr>
              <a:t>2/3 </a:t>
            </a:r>
            <a:r>
              <a:rPr lang="vi-VN" sz="2500" b="1" smtClean="0">
                <a:latin typeface="Arial" panose="020B0604020202020204" pitchFamily="34" charset="0"/>
                <a:cs typeface="Arial" panose="020B0604020202020204" pitchFamily="34" charset="0"/>
              </a:rPr>
              <a:t>chiều </a:t>
            </a:r>
            <a:r>
              <a:rPr lang="vi-VN" sz="2500" b="1">
                <a:latin typeface="Arial" panose="020B0604020202020204" pitchFamily="34" charset="0"/>
                <a:cs typeface="Arial" panose="020B0604020202020204" pitchFamily="34" charset="0"/>
              </a:rPr>
              <a:t>cao của bể (kết quả làm tròn đến hàng đơn vị</a:t>
            </a:r>
            <a:r>
              <a:rPr lang="vi-VN" sz="2500" b="1" smtClean="0">
                <a:latin typeface="Arial" panose="020B0604020202020204" pitchFamily="34" charset="0"/>
                <a:cs typeface="Arial" panose="020B0604020202020204" pitchFamily="34" charset="0"/>
              </a:rPr>
              <a:t>).</a:t>
            </a:r>
            <a:endParaRPr lang="vi-VN" sz="2500" b="1">
              <a:latin typeface="Arial" panose="020B0604020202020204" pitchFamily="34" charset="0"/>
              <a:cs typeface="Arial" panose="020B0604020202020204" pitchFamily="34" charset="0"/>
            </a:endParaRPr>
          </a:p>
        </p:txBody>
      </p:sp>
      <p:grpSp>
        <p:nvGrpSpPr>
          <p:cNvPr id="3" name="Group 2"/>
          <p:cNvGrpSpPr/>
          <p:nvPr/>
        </p:nvGrpSpPr>
        <p:grpSpPr>
          <a:xfrm>
            <a:off x="227012" y="666750"/>
            <a:ext cx="1642311" cy="1426433"/>
            <a:chOff x="227012" y="666750"/>
            <a:chExt cx="1642311" cy="1426433"/>
          </a:xfrm>
        </p:grpSpPr>
        <p:pic>
          <p:nvPicPr>
            <p:cNvPr id="7260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012" y="66675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ectangle 48"/>
            <p:cNvSpPr/>
            <p:nvPr/>
          </p:nvSpPr>
          <p:spPr>
            <a:xfrm>
              <a:off x="789634" y="120266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7505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181" b="19663"/>
            <a:stretch>
              <a:fillRect/>
            </a:stretch>
          </p:blipFill>
          <p:spPr bwMode="auto">
            <a:xfrm>
              <a:off x="486877" y="812076"/>
              <a:ext cx="1015528" cy="570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AutoShape 4"/>
          <p:cNvSpPr>
            <a:spLocks noChangeArrowheads="1"/>
          </p:cNvSpPr>
          <p:nvPr/>
        </p:nvSpPr>
        <p:spPr bwMode="gray">
          <a:xfrm>
            <a:off x="447214" y="95249"/>
            <a:ext cx="4199398" cy="438151"/>
          </a:xfrm>
          <a:prstGeom prst="roundRect">
            <a:avLst>
              <a:gd name="adj" fmla="val 50000"/>
            </a:avLst>
          </a:prstGeom>
          <a:solidFill>
            <a:schemeClr val="accent5">
              <a:lumMod val="50000"/>
            </a:schemeClr>
          </a:solidFill>
          <a:ln w="38100" algn="ctr">
            <a:solidFill>
              <a:srgbClr val="FFFFFF"/>
            </a:solidFill>
            <a:rou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900" b="1" smtClean="0">
                <a:solidFill>
                  <a:schemeClr val="bg1"/>
                </a:solidFill>
                <a:latin typeface="Arial" panose="020B0604020202020204" pitchFamily="34" charset="0"/>
                <a:cs typeface="Arial" panose="020B0604020202020204" pitchFamily="34" charset="0"/>
              </a:rPr>
              <a:t>  </a:t>
            </a:r>
            <a:r>
              <a:rPr lang="en-US" sz="2000" b="1" smtClean="0">
                <a:solidFill>
                  <a:schemeClr val="bg1"/>
                </a:solidFill>
                <a:latin typeface="Arial" panose="020B0604020202020204" pitchFamily="34" charset="0"/>
                <a:cs typeface="Arial" panose="020B0604020202020204" pitchFamily="34" charset="0"/>
              </a:rPr>
              <a:t>3 . THỂ TÍCH CỦA HÌNH TRỤ .</a:t>
            </a:r>
            <a:endParaRPr lang="vi-VN" sz="2000" b="1">
              <a:solidFill>
                <a:schemeClr val="bg1"/>
              </a:solidFill>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nvGraphicFramePr>
        <p:xfrm>
          <a:off x="1342303" y="3429000"/>
          <a:ext cx="6199909" cy="757671"/>
        </p:xfrm>
        <a:graphic>
          <a:graphicData uri="http://schemas.openxmlformats.org/presentationml/2006/ole">
            <mc:AlternateContent xmlns:mc="http://schemas.openxmlformats.org/markup-compatibility/2006">
              <mc:Choice xmlns:v="urn:schemas-microsoft-com:vml" Requires="v">
                <p:oleObj spid="_x0000_s964635" name="Equation" r:id="rId4" imgW="57302400" imgH="7010400" progId="Equation.DSMT4">
                  <p:embed/>
                </p:oleObj>
              </mc:Choice>
              <mc:Fallback>
                <p:oleObj name="Equation" r:id="rId4" imgW="57302400" imgH="7010400" progId="Equation.DSMT4">
                  <p:embed/>
                  <p:pic>
                    <p:nvPicPr>
                      <p:cNvPr id="0" name="Object 2"/>
                      <p:cNvPicPr>
                        <a:picLocks noChangeAspect="1" noChangeArrowheads="1"/>
                      </p:cNvPicPr>
                      <p:nvPr/>
                    </p:nvPicPr>
                    <p:blipFill>
                      <a:blip r:embed="rId5"/>
                      <a:srcRect/>
                      <a:stretch>
                        <a:fillRect/>
                      </a:stretch>
                    </p:blipFill>
                    <p:spPr bwMode="auto">
                      <a:xfrm>
                        <a:off x="1342303" y="3429000"/>
                        <a:ext cx="6199909" cy="75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577848" y="4191000"/>
            <a:ext cx="6119774" cy="477054"/>
          </a:xfrm>
          <a:prstGeom prst="rect">
            <a:avLst/>
          </a:prstGeom>
          <a:noFill/>
        </p:spPr>
        <p:txBody>
          <a:bodyPr wrap="square" rtlCol="0">
            <a:spAutoFit/>
          </a:bodyPr>
          <a:lstStyle/>
          <a:p>
            <a:pPr marL="457200" indent="-457200" algn="just">
              <a:buFont typeface="Wingdings" panose="05000000000000000000" pitchFamily="2" charset="2"/>
              <a:buChar char="§"/>
            </a:pPr>
            <a:r>
              <a:rPr lang="en-US" sz="2500" b="1" smtClean="0">
                <a:latin typeface="Arial" panose="020B0604020202020204" pitchFamily="34" charset="0"/>
                <a:cs typeface="Arial" panose="020B0604020202020204" pitchFamily="34" charset="0"/>
              </a:rPr>
              <a:t>Thể tích lượng nước trong bể là : </a:t>
            </a:r>
            <a:endParaRPr lang="vi-VN" sz="2500" b="1">
              <a:solidFill>
                <a:srgbClr val="C00000"/>
              </a:solidFill>
              <a:latin typeface="Arial" panose="020B0604020202020204" pitchFamily="34" charset="0"/>
              <a:cs typeface="Arial" panose="020B0604020202020204" pitchFamily="34" charset="0"/>
            </a:endParaRPr>
          </a:p>
        </p:txBody>
      </p:sp>
      <p:graphicFrame>
        <p:nvGraphicFramePr>
          <p:cNvPr id="20" name="Object 19"/>
          <p:cNvGraphicFramePr>
            <a:graphicFrameLocks noChangeAspect="1"/>
          </p:cNvGraphicFramePr>
          <p:nvPr/>
        </p:nvGraphicFramePr>
        <p:xfrm>
          <a:off x="1575491" y="4628285"/>
          <a:ext cx="5375852" cy="1086715"/>
        </p:xfrm>
        <a:graphic>
          <a:graphicData uri="http://schemas.openxmlformats.org/presentationml/2006/ole">
            <mc:AlternateContent xmlns:mc="http://schemas.openxmlformats.org/markup-compatibility/2006">
              <mc:Choice xmlns:v="urn:schemas-microsoft-com:vml" Requires="v">
                <p:oleObj spid="_x0000_s964636" name="Equation" r:id="rId6" imgW="49682400" imgH="10058400" progId="Equation.DSMT4">
                  <p:embed/>
                </p:oleObj>
              </mc:Choice>
              <mc:Fallback>
                <p:oleObj name="Equation" r:id="rId6" imgW="49682400" imgH="10058400" progId="Equation.DSMT4">
                  <p:embed/>
                  <p:pic>
                    <p:nvPicPr>
                      <p:cNvPr id="0" name="Picture 964635"/>
                      <p:cNvPicPr>
                        <a:picLocks noChangeAspect="1" noChangeArrowheads="1"/>
                      </p:cNvPicPr>
                      <p:nvPr/>
                    </p:nvPicPr>
                    <p:blipFill>
                      <a:blip r:embed="rId7"/>
                      <a:srcRect/>
                      <a:stretch>
                        <a:fillRect/>
                      </a:stretch>
                    </p:blipFill>
                    <p:spPr bwMode="auto">
                      <a:xfrm>
                        <a:off x="1575491" y="4628285"/>
                        <a:ext cx="5375852" cy="10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6461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64549" y="2639668"/>
            <a:ext cx="34480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0440983" y="5638800"/>
            <a:ext cx="1746254" cy="1354444"/>
          </a:xfrm>
          <a:prstGeom prst="rect">
            <a:avLst/>
          </a:prstGeom>
        </p:spPr>
      </p:pic>
      <p:pic>
        <p:nvPicPr>
          <p:cNvPr id="6348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2" y="1219200"/>
            <a:ext cx="895032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827212" y="114300"/>
            <a:ext cx="10134600" cy="739699"/>
          </a:xfrm>
          <a:prstGeom prst="roundRect">
            <a:avLst>
              <a:gd name="adj" fmla="val 5381"/>
            </a:avLst>
          </a:prstGeom>
          <a:solidFill>
            <a:srgbClr val="CAE6EE"/>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chemeClr val="accent5">
                  <a:lumMod val="50000"/>
                </a:schemeClr>
              </a:solidFill>
            </a:endParaRPr>
          </a:p>
        </p:txBody>
      </p:sp>
      <p:pic>
        <p:nvPicPr>
          <p:cNvPr id="11"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4612" y="139154"/>
            <a:ext cx="1642311" cy="142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6629" y="3735986"/>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055812" y="254191"/>
            <a:ext cx="9744075" cy="507809"/>
          </a:xfrm>
          <a:prstGeom prst="rect">
            <a:avLst/>
          </a:prstGeom>
          <a:noFill/>
        </p:spPr>
        <p:txBody>
          <a:bodyPr wrap="square" lIns="121899" tIns="60949" rIns="121899" bIns="60949" rtlCol="0">
            <a:spAutoFit/>
          </a:bodyPr>
          <a:lstStyle/>
          <a:p>
            <a:pPr algn="just"/>
            <a:r>
              <a:rPr lang="vi-VN" sz="2500" b="1">
                <a:latin typeface="Arial" panose="020B0604020202020204" pitchFamily="34" charset="0"/>
                <a:cs typeface="Arial" panose="020B0604020202020204" pitchFamily="34" charset="0"/>
              </a:rPr>
              <a:t>Trong các hình sau đây, hình nào là hình </a:t>
            </a:r>
            <a:r>
              <a:rPr lang="vi-VN" sz="2500" b="1" smtClean="0">
                <a:latin typeface="Arial" panose="020B0604020202020204" pitchFamily="34" charset="0"/>
                <a:cs typeface="Arial" panose="020B0604020202020204" pitchFamily="34" charset="0"/>
              </a:rPr>
              <a:t>trụ?</a:t>
            </a:r>
            <a:endParaRPr lang="vi-VN" sz="2500" b="1">
              <a:latin typeface="Arial" panose="020B0604020202020204" pitchFamily="34" charset="0"/>
              <a:cs typeface="Arial" panose="020B0604020202020204" pitchFamily="34" charset="0"/>
            </a:endParaRPr>
          </a:p>
        </p:txBody>
      </p:sp>
      <p:sp>
        <p:nvSpPr>
          <p:cNvPr id="49" name="Rectangle 48"/>
          <p:cNvSpPr/>
          <p:nvPr/>
        </p:nvSpPr>
        <p:spPr>
          <a:xfrm>
            <a:off x="665408" y="602159"/>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5400" b="1" spc="67">
              <a:ln w="11430"/>
              <a:effectLst>
                <a:outerShdw blurRad="76200" dist="50800" dir="5400000" algn="tl" rotWithShape="0">
                  <a:srgbClr val="000000">
                    <a:alpha val="65000"/>
                  </a:srgbClr>
                </a:outerShdw>
              </a:effectLst>
              <a:latin typeface=".VnCentury SchoolbookH" pitchFamily="34" charset="0"/>
            </a:endParaRPr>
          </a:p>
        </p:txBody>
      </p:sp>
      <p:pic>
        <p:nvPicPr>
          <p:cNvPr id="63590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6965" b="35594"/>
          <a:stretch>
            <a:fillRect/>
          </a:stretch>
        </p:blipFill>
        <p:spPr bwMode="auto">
          <a:xfrm>
            <a:off x="385321" y="353695"/>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2894012" y="4191000"/>
            <a:ext cx="6049963" cy="492443"/>
          </a:xfrm>
          <a:prstGeom prst="rect">
            <a:avLst/>
          </a:prstGeom>
          <a:noFill/>
        </p:spPr>
        <p:txBody>
          <a:bodyPr wrap="square" rtlCol="0">
            <a:spAutoFit/>
          </a:bodyPr>
          <a:lstStyle/>
          <a:p>
            <a:pPr marL="457200" indent="-457200" algn="just">
              <a:buFont typeface="Wingdings" panose="05000000000000000000" pitchFamily="2" charset="2"/>
              <a:buChar char="q"/>
            </a:pPr>
            <a:r>
              <a:rPr lang="vi-VN" sz="2600" b="1">
                <a:latin typeface="Arial" panose="020B0604020202020204" pitchFamily="34" charset="0"/>
                <a:cs typeface="Arial" panose="020B0604020202020204" pitchFamily="34" charset="0"/>
              </a:rPr>
              <a:t>Hình b và Hình d là hình </a:t>
            </a:r>
            <a:r>
              <a:rPr lang="vi-VN" sz="2600" b="1" smtClean="0">
                <a:latin typeface="Arial" panose="020B0604020202020204" pitchFamily="34" charset="0"/>
                <a:cs typeface="Arial" panose="020B0604020202020204" pitchFamily="34" charset="0"/>
              </a:rPr>
              <a:t>trụ.</a:t>
            </a:r>
            <a:endParaRPr lang="vi-VN" sz="2600" b="1">
              <a:solidFill>
                <a:srgbClr val="C00000"/>
              </a:solidFill>
              <a:latin typeface="Arial" panose="020B0604020202020204" pitchFamily="34" charset="0"/>
              <a:cs typeface="Arial" panose="020B0604020202020204" pitchFamily="34" charset="0"/>
            </a:endParaRPr>
          </a:p>
        </p:txBody>
      </p:sp>
      <p:grpSp>
        <p:nvGrpSpPr>
          <p:cNvPr id="4" name="Group 3"/>
          <p:cNvGrpSpPr/>
          <p:nvPr/>
        </p:nvGrpSpPr>
        <p:grpSpPr>
          <a:xfrm>
            <a:off x="2817812" y="923925"/>
            <a:ext cx="7829550" cy="2733675"/>
            <a:chOff x="2970212" y="1143000"/>
            <a:chExt cx="7829550" cy="2733675"/>
          </a:xfrm>
        </p:grpSpPr>
        <p:pic>
          <p:nvPicPr>
            <p:cNvPr id="945184"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0212" y="1143000"/>
              <a:ext cx="69342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5186"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9066212" y="1524000"/>
              <a:ext cx="127635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827212" y="186779"/>
            <a:ext cx="10134600" cy="1032421"/>
          </a:xfrm>
          <a:prstGeom prst="roundRect">
            <a:avLst>
              <a:gd name="adj" fmla="val 5381"/>
            </a:avLst>
          </a:prstGeom>
          <a:solidFill>
            <a:srgbClr val="CAE6EE"/>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chemeClr val="accent5">
                  <a:lumMod val="50000"/>
                </a:schemeClr>
              </a:solidFill>
            </a:endParaRPr>
          </a:p>
        </p:txBody>
      </p:sp>
      <p:pic>
        <p:nvPicPr>
          <p:cNvPr id="11"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4612" y="139154"/>
            <a:ext cx="1642311" cy="142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3555" y="13716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055812" y="254191"/>
            <a:ext cx="9744075" cy="892530"/>
          </a:xfrm>
          <a:prstGeom prst="rect">
            <a:avLst/>
          </a:prstGeom>
          <a:noFill/>
        </p:spPr>
        <p:txBody>
          <a:bodyPr wrap="square" lIns="121899" tIns="60949" rIns="121899" bIns="60949" rtlCol="0">
            <a:spAutoFit/>
          </a:bodyPr>
          <a:lstStyle/>
          <a:p>
            <a:pPr algn="just"/>
            <a:r>
              <a:rPr lang="vi-VN" sz="2500" b="1">
                <a:latin typeface="Arial" panose="020B0604020202020204" pitchFamily="34" charset="0"/>
                <a:cs typeface="Arial" panose="020B0604020202020204" pitchFamily="34" charset="0"/>
              </a:rPr>
              <a:t>Tìm chiều cao, bán kính đáy và diện tích xung quanh, thể tích của mỗi hình trụ </a:t>
            </a:r>
            <a:r>
              <a:rPr lang="vi-VN" sz="2500" b="1" smtClean="0">
                <a:latin typeface="Arial" panose="020B0604020202020204" pitchFamily="34" charset="0"/>
                <a:cs typeface="Arial" panose="020B0604020202020204" pitchFamily="34" charset="0"/>
              </a:rPr>
              <a:t>sau:</a:t>
            </a:r>
            <a:endParaRPr lang="vi-VN" sz="2500" b="1">
              <a:latin typeface="Arial" panose="020B0604020202020204" pitchFamily="34" charset="0"/>
              <a:cs typeface="Arial" panose="020B0604020202020204" pitchFamily="34" charset="0"/>
            </a:endParaRPr>
          </a:p>
        </p:txBody>
      </p:sp>
      <p:sp>
        <p:nvSpPr>
          <p:cNvPr id="49" name="Rectangle 48"/>
          <p:cNvSpPr/>
          <p:nvPr/>
        </p:nvSpPr>
        <p:spPr>
          <a:xfrm>
            <a:off x="665408" y="602159"/>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2</a:t>
            </a:r>
            <a:endParaRPr lang="en-US" sz="5400" b="1" spc="67">
              <a:ln w="11430"/>
              <a:effectLst>
                <a:outerShdw blurRad="76200" dist="50800" dir="5400000" algn="tl" rotWithShape="0">
                  <a:srgbClr val="000000">
                    <a:alpha val="65000"/>
                  </a:srgbClr>
                </a:outerShdw>
              </a:effectLst>
              <a:latin typeface=".VnCentury SchoolbookH" pitchFamily="34" charset="0"/>
            </a:endParaRPr>
          </a:p>
        </p:txBody>
      </p:sp>
      <p:pic>
        <p:nvPicPr>
          <p:cNvPr id="63590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6965" b="35594"/>
          <a:stretch>
            <a:fillRect/>
          </a:stretch>
        </p:blipFill>
        <p:spPr bwMode="auto">
          <a:xfrm>
            <a:off x="385321" y="353695"/>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531812" y="1676400"/>
            <a:ext cx="3054792" cy="492443"/>
          </a:xfrm>
          <a:prstGeom prst="rect">
            <a:avLst/>
          </a:prstGeom>
          <a:noFill/>
        </p:spPr>
        <p:txBody>
          <a:bodyPr wrap="square" rtlCol="0">
            <a:spAutoFit/>
          </a:bodyPr>
          <a:lstStyle/>
          <a:p>
            <a:pPr marL="457200" indent="-457200" algn="just">
              <a:buFont typeface="Wingdings" panose="05000000000000000000" pitchFamily="2" charset="2"/>
              <a:buChar char="q"/>
            </a:pPr>
            <a:r>
              <a:rPr lang="en-US" sz="2500" b="1" smtClean="0">
                <a:latin typeface="Arial" panose="020B0604020202020204" pitchFamily="34" charset="0"/>
                <a:cs typeface="Arial" panose="020B0604020202020204" pitchFamily="34" charset="0"/>
              </a:rPr>
              <a:t>Xét hình trụ a :</a:t>
            </a:r>
            <a:endParaRPr lang="vi-VN" sz="2500" b="1">
              <a:solidFill>
                <a:srgbClr val="C00000"/>
              </a:solidFill>
              <a:latin typeface="Arial" panose="020B0604020202020204" pitchFamily="34" charset="0"/>
              <a:cs typeface="Arial" panose="020B0604020202020204" pitchFamily="34" charset="0"/>
            </a:endParaRPr>
          </a:p>
        </p:txBody>
      </p:sp>
      <p:pic>
        <p:nvPicPr>
          <p:cNvPr id="9656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4612" y="1389548"/>
            <a:ext cx="4038285" cy="305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21420" y="4443845"/>
            <a:ext cx="1810537" cy="233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nvGraphicFramePr>
        <p:xfrm>
          <a:off x="1027907" y="2064068"/>
          <a:ext cx="5545754" cy="688792"/>
        </p:xfrm>
        <a:graphic>
          <a:graphicData uri="http://schemas.openxmlformats.org/presentationml/2006/ole">
            <mc:AlternateContent xmlns:mc="http://schemas.openxmlformats.org/markup-compatibility/2006">
              <mc:Choice xmlns:v="urn:schemas-microsoft-com:vml" Requires="v">
                <p:oleObj spid="_x0000_s965677" name="Equation" r:id="rId6" imgW="56388000" imgH="7010400" progId="Equation.DSMT4">
                  <p:embed/>
                </p:oleObj>
              </mc:Choice>
              <mc:Fallback>
                <p:oleObj name="Equation" r:id="rId6" imgW="56388000" imgH="7010400" progId="Equation.DSMT4">
                  <p:embed/>
                  <p:pic>
                    <p:nvPicPr>
                      <p:cNvPr id="0" name="Object 1"/>
                      <p:cNvPicPr>
                        <a:picLocks noChangeAspect="1" noChangeArrowheads="1"/>
                      </p:cNvPicPr>
                      <p:nvPr/>
                    </p:nvPicPr>
                    <p:blipFill>
                      <a:blip r:embed="rId7"/>
                      <a:srcRect/>
                      <a:stretch>
                        <a:fillRect/>
                      </a:stretch>
                    </p:blipFill>
                    <p:spPr bwMode="auto">
                      <a:xfrm>
                        <a:off x="1027907" y="2064068"/>
                        <a:ext cx="5545754" cy="68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1214437" y="2667000"/>
          <a:ext cx="6175375" cy="688398"/>
        </p:xfrm>
        <a:graphic>
          <a:graphicData uri="http://schemas.openxmlformats.org/presentationml/2006/ole">
            <mc:AlternateContent xmlns:mc="http://schemas.openxmlformats.org/markup-compatibility/2006">
              <mc:Choice xmlns:v="urn:schemas-microsoft-com:vml" Requires="v">
                <p:oleObj spid="_x0000_s965678" name="Equation" r:id="rId8" imgW="62788800" imgH="7010400" progId="Equation.DSMT4">
                  <p:embed/>
                </p:oleObj>
              </mc:Choice>
              <mc:Fallback>
                <p:oleObj name="Equation" r:id="rId8" imgW="62788800" imgH="7010400" progId="Equation.DSMT4">
                  <p:embed/>
                  <p:pic>
                    <p:nvPicPr>
                      <p:cNvPr id="0" name="Picture 965677"/>
                      <p:cNvPicPr>
                        <a:picLocks noChangeAspect="1" noChangeArrowheads="1"/>
                      </p:cNvPicPr>
                      <p:nvPr/>
                    </p:nvPicPr>
                    <p:blipFill>
                      <a:blip r:embed="rId9"/>
                      <a:srcRect/>
                      <a:stretch>
                        <a:fillRect/>
                      </a:stretch>
                    </p:blipFill>
                    <p:spPr bwMode="auto">
                      <a:xfrm>
                        <a:off x="1214437" y="2667000"/>
                        <a:ext cx="6175375" cy="6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427845" y="3352800"/>
            <a:ext cx="3054792" cy="492443"/>
          </a:xfrm>
          <a:prstGeom prst="rect">
            <a:avLst/>
          </a:prstGeom>
          <a:noFill/>
        </p:spPr>
        <p:txBody>
          <a:bodyPr wrap="square" rtlCol="0">
            <a:spAutoFit/>
          </a:bodyPr>
          <a:lstStyle/>
          <a:p>
            <a:pPr marL="457200" indent="-457200" algn="just">
              <a:buFont typeface="Wingdings" panose="05000000000000000000" pitchFamily="2" charset="2"/>
              <a:buChar char="q"/>
            </a:pPr>
            <a:r>
              <a:rPr lang="en-US" sz="2500" b="1" smtClean="0">
                <a:latin typeface="Arial" panose="020B0604020202020204" pitchFamily="34" charset="0"/>
                <a:cs typeface="Arial" panose="020B0604020202020204" pitchFamily="34" charset="0"/>
              </a:rPr>
              <a:t>Xét hình trụ b :</a:t>
            </a:r>
            <a:endParaRPr lang="vi-VN" sz="2500" b="1">
              <a:solidFill>
                <a:srgbClr val="C00000"/>
              </a:solidFill>
              <a:latin typeface="Arial" panose="020B0604020202020204" pitchFamily="34" charset="0"/>
              <a:cs typeface="Arial" panose="020B0604020202020204" pitchFamily="34" charset="0"/>
            </a:endParaRPr>
          </a:p>
        </p:txBody>
      </p:sp>
      <p:graphicFrame>
        <p:nvGraphicFramePr>
          <p:cNvPr id="21" name="Object 20"/>
          <p:cNvGraphicFramePr>
            <a:graphicFrameLocks noChangeAspect="1"/>
          </p:cNvGraphicFramePr>
          <p:nvPr/>
        </p:nvGraphicFramePr>
        <p:xfrm>
          <a:off x="998538" y="3810000"/>
          <a:ext cx="5395912" cy="688975"/>
        </p:xfrm>
        <a:graphic>
          <a:graphicData uri="http://schemas.openxmlformats.org/presentationml/2006/ole">
            <mc:AlternateContent xmlns:mc="http://schemas.openxmlformats.org/markup-compatibility/2006">
              <mc:Choice xmlns:v="urn:schemas-microsoft-com:vml" Requires="v">
                <p:oleObj spid="_x0000_s965679" name="Equation" r:id="rId10" imgW="54864000" imgH="7010400" progId="Equation.DSMT4">
                  <p:embed/>
                </p:oleObj>
              </mc:Choice>
              <mc:Fallback>
                <p:oleObj name="Equation" r:id="rId10" imgW="54864000" imgH="7010400" progId="Equation.DSMT4">
                  <p:embed/>
                  <p:pic>
                    <p:nvPicPr>
                      <p:cNvPr id="0" name="Picture 965678"/>
                      <p:cNvPicPr>
                        <a:picLocks noChangeAspect="1" noChangeArrowheads="1"/>
                      </p:cNvPicPr>
                      <p:nvPr/>
                    </p:nvPicPr>
                    <p:blipFill>
                      <a:blip r:embed="rId11"/>
                      <a:srcRect/>
                      <a:stretch>
                        <a:fillRect/>
                      </a:stretch>
                    </p:blipFill>
                    <p:spPr bwMode="auto">
                      <a:xfrm>
                        <a:off x="998538" y="3810000"/>
                        <a:ext cx="539591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nvGraphicFramePr>
        <p:xfrm>
          <a:off x="1185863" y="4413250"/>
          <a:ext cx="6026150" cy="687388"/>
        </p:xfrm>
        <a:graphic>
          <a:graphicData uri="http://schemas.openxmlformats.org/presentationml/2006/ole">
            <mc:AlternateContent xmlns:mc="http://schemas.openxmlformats.org/markup-compatibility/2006">
              <mc:Choice xmlns:v="urn:schemas-microsoft-com:vml" Requires="v">
                <p:oleObj spid="_x0000_s965680" name="Equation" r:id="rId12" imgW="61264800" imgH="7010400" progId="Equation.DSMT4">
                  <p:embed/>
                </p:oleObj>
              </mc:Choice>
              <mc:Fallback>
                <p:oleObj name="Equation" r:id="rId12" imgW="61264800" imgH="7010400" progId="Equation.DSMT4">
                  <p:embed/>
                  <p:pic>
                    <p:nvPicPr>
                      <p:cNvPr id="0" name="Picture 965679"/>
                      <p:cNvPicPr>
                        <a:picLocks noChangeAspect="1" noChangeArrowheads="1"/>
                      </p:cNvPicPr>
                      <p:nvPr/>
                    </p:nvPicPr>
                    <p:blipFill>
                      <a:blip r:embed="rId13"/>
                      <a:srcRect/>
                      <a:stretch>
                        <a:fillRect/>
                      </a:stretch>
                    </p:blipFill>
                    <p:spPr bwMode="auto">
                      <a:xfrm>
                        <a:off x="1185863" y="4413250"/>
                        <a:ext cx="602615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454832" y="5105400"/>
            <a:ext cx="3054792" cy="492443"/>
          </a:xfrm>
          <a:prstGeom prst="rect">
            <a:avLst/>
          </a:prstGeom>
          <a:noFill/>
        </p:spPr>
        <p:txBody>
          <a:bodyPr wrap="square" rtlCol="0">
            <a:spAutoFit/>
          </a:bodyPr>
          <a:lstStyle/>
          <a:p>
            <a:pPr marL="457200" indent="-457200" algn="just">
              <a:buFont typeface="Wingdings" panose="05000000000000000000" pitchFamily="2" charset="2"/>
              <a:buChar char="q"/>
            </a:pPr>
            <a:r>
              <a:rPr lang="en-US" sz="2500" b="1" smtClean="0">
                <a:latin typeface="Arial" panose="020B0604020202020204" pitchFamily="34" charset="0"/>
                <a:cs typeface="Arial" panose="020B0604020202020204" pitchFamily="34" charset="0"/>
              </a:rPr>
              <a:t>Xét hình trụ c :</a:t>
            </a:r>
            <a:endParaRPr lang="vi-VN" sz="2500" b="1">
              <a:solidFill>
                <a:srgbClr val="C00000"/>
              </a:solidFill>
              <a:latin typeface="Arial" panose="020B0604020202020204" pitchFamily="34" charset="0"/>
              <a:cs typeface="Arial" panose="020B0604020202020204" pitchFamily="34" charset="0"/>
            </a:endParaRPr>
          </a:p>
        </p:txBody>
      </p:sp>
      <p:graphicFrame>
        <p:nvGraphicFramePr>
          <p:cNvPr id="26" name="Object 25"/>
          <p:cNvGraphicFramePr>
            <a:graphicFrameLocks noChangeAspect="1"/>
          </p:cNvGraphicFramePr>
          <p:nvPr/>
        </p:nvGraphicFramePr>
        <p:xfrm>
          <a:off x="1039813" y="5529263"/>
          <a:ext cx="5367337" cy="688975"/>
        </p:xfrm>
        <a:graphic>
          <a:graphicData uri="http://schemas.openxmlformats.org/presentationml/2006/ole">
            <mc:AlternateContent xmlns:mc="http://schemas.openxmlformats.org/markup-compatibility/2006">
              <mc:Choice xmlns:v="urn:schemas-microsoft-com:vml" Requires="v">
                <p:oleObj spid="_x0000_s965681" name="Equation" r:id="rId14" imgW="54559200" imgH="7010400" progId="Equation.DSMT4">
                  <p:embed/>
                </p:oleObj>
              </mc:Choice>
              <mc:Fallback>
                <p:oleObj name="Equation" r:id="rId14" imgW="54559200" imgH="7010400" progId="Equation.DSMT4">
                  <p:embed/>
                  <p:pic>
                    <p:nvPicPr>
                      <p:cNvPr id="0" name="Picture 965680"/>
                      <p:cNvPicPr>
                        <a:picLocks noChangeAspect="1" noChangeArrowheads="1"/>
                      </p:cNvPicPr>
                      <p:nvPr/>
                    </p:nvPicPr>
                    <p:blipFill>
                      <a:blip r:embed="rId15"/>
                      <a:srcRect/>
                      <a:stretch>
                        <a:fillRect/>
                      </a:stretch>
                    </p:blipFill>
                    <p:spPr bwMode="auto">
                      <a:xfrm>
                        <a:off x="1039813" y="5529263"/>
                        <a:ext cx="53673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nvGraphicFramePr>
        <p:xfrm>
          <a:off x="1241425" y="6191250"/>
          <a:ext cx="5967413" cy="568325"/>
        </p:xfrm>
        <a:graphic>
          <a:graphicData uri="http://schemas.openxmlformats.org/presentationml/2006/ole">
            <mc:AlternateContent xmlns:mc="http://schemas.openxmlformats.org/markup-compatibility/2006">
              <mc:Choice xmlns:v="urn:schemas-microsoft-com:vml" Requires="v">
                <p:oleObj spid="_x0000_s965682" name="Equation" r:id="rId16" imgW="60655200" imgH="5791200" progId="Equation.DSMT4">
                  <p:embed/>
                </p:oleObj>
              </mc:Choice>
              <mc:Fallback>
                <p:oleObj name="Equation" r:id="rId16" imgW="60655200" imgH="5791200" progId="Equation.DSMT4">
                  <p:embed/>
                  <p:pic>
                    <p:nvPicPr>
                      <p:cNvPr id="0" name="Picture 965681"/>
                      <p:cNvPicPr>
                        <a:picLocks noChangeAspect="1" noChangeArrowheads="1"/>
                      </p:cNvPicPr>
                      <p:nvPr/>
                    </p:nvPicPr>
                    <p:blipFill>
                      <a:blip r:embed="rId17"/>
                      <a:srcRect/>
                      <a:stretch>
                        <a:fillRect/>
                      </a:stretch>
                    </p:blipFill>
                    <p:spPr bwMode="auto">
                      <a:xfrm>
                        <a:off x="1241425" y="6191250"/>
                        <a:ext cx="5967413"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0"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827212" y="186779"/>
            <a:ext cx="10134600" cy="1032421"/>
          </a:xfrm>
          <a:prstGeom prst="roundRect">
            <a:avLst>
              <a:gd name="adj" fmla="val 5381"/>
            </a:avLst>
          </a:prstGeom>
          <a:solidFill>
            <a:srgbClr val="CAE6EE"/>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chemeClr val="accent5">
                  <a:lumMod val="50000"/>
                </a:schemeClr>
              </a:solidFill>
            </a:endParaRPr>
          </a:p>
        </p:txBody>
      </p:sp>
      <p:pic>
        <p:nvPicPr>
          <p:cNvPr id="11"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4612" y="139154"/>
            <a:ext cx="1642311" cy="142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0014" y="1256706"/>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055812" y="299613"/>
            <a:ext cx="9744075" cy="538587"/>
          </a:xfrm>
          <a:prstGeom prst="rect">
            <a:avLst/>
          </a:prstGeom>
          <a:noFill/>
        </p:spPr>
        <p:txBody>
          <a:bodyPr wrap="square" lIns="121899" tIns="60949" rIns="121899" bIns="60949" rtlCol="0">
            <a:spAutoFit/>
          </a:bodyPr>
          <a:lstStyle/>
          <a:p>
            <a:pPr algn="just"/>
            <a:r>
              <a:rPr lang="vi-VN" sz="2700" b="1">
                <a:latin typeface="Arial" panose="020B0604020202020204" pitchFamily="34" charset="0"/>
                <a:cs typeface="Arial" panose="020B0604020202020204" pitchFamily="34" charset="0"/>
              </a:rPr>
              <a:t>Tạo lập hình trụ có bán kính đáy 4 cm, chiều cao 7 </a:t>
            </a:r>
            <a:r>
              <a:rPr lang="vi-VN" sz="2700" b="1" smtClean="0">
                <a:latin typeface="Arial" panose="020B0604020202020204" pitchFamily="34" charset="0"/>
                <a:cs typeface="Arial" panose="020B0604020202020204" pitchFamily="34" charset="0"/>
              </a:rPr>
              <a:t>cm.</a:t>
            </a:r>
            <a:endParaRPr lang="vi-VN" sz="2700" b="1">
              <a:latin typeface="Arial" panose="020B0604020202020204" pitchFamily="34" charset="0"/>
              <a:cs typeface="Arial" panose="020B0604020202020204" pitchFamily="34" charset="0"/>
            </a:endParaRPr>
          </a:p>
        </p:txBody>
      </p:sp>
      <p:sp>
        <p:nvSpPr>
          <p:cNvPr id="49" name="Rectangle 48"/>
          <p:cNvSpPr/>
          <p:nvPr/>
        </p:nvSpPr>
        <p:spPr>
          <a:xfrm>
            <a:off x="665408" y="602159"/>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3</a:t>
            </a:r>
            <a:endParaRPr lang="en-US" sz="5400" b="1" spc="67">
              <a:ln w="11430"/>
              <a:effectLst>
                <a:outerShdw blurRad="76200" dist="50800" dir="5400000" algn="tl" rotWithShape="0">
                  <a:srgbClr val="000000">
                    <a:alpha val="65000"/>
                  </a:srgbClr>
                </a:outerShdw>
              </a:effectLst>
              <a:latin typeface=".VnCentury SchoolbookH" pitchFamily="34" charset="0"/>
            </a:endParaRPr>
          </a:p>
        </p:txBody>
      </p:sp>
      <p:pic>
        <p:nvPicPr>
          <p:cNvPr id="63590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6965" b="35594"/>
          <a:stretch>
            <a:fillRect/>
          </a:stretch>
        </p:blipFill>
        <p:spPr bwMode="auto">
          <a:xfrm>
            <a:off x="385321" y="353695"/>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639256" y="1568845"/>
            <a:ext cx="11199812" cy="861774"/>
          </a:xfrm>
          <a:prstGeom prst="rect">
            <a:avLst/>
          </a:prstGeom>
          <a:noFill/>
        </p:spPr>
        <p:txBody>
          <a:bodyPr wrap="square" rtlCol="0">
            <a:spAutoFit/>
          </a:bodyPr>
          <a:lstStyle/>
          <a:p>
            <a:pPr marL="457200" indent="-457200" algn="just">
              <a:buFont typeface="Arial" panose="020B0604020202020204" pitchFamily="34" charset="0"/>
              <a:buChar char="•"/>
            </a:pPr>
            <a:r>
              <a:rPr lang="vi-VN" sz="2500" b="1" i="1" smtClean="0">
                <a:solidFill>
                  <a:srgbClr val="C00000"/>
                </a:solidFill>
                <a:latin typeface="Arial" panose="020B0604020202020204" pitchFamily="34" charset="0"/>
                <a:cs typeface="Arial" panose="020B0604020202020204" pitchFamily="34" charset="0"/>
              </a:rPr>
              <a:t>Bước </a:t>
            </a:r>
            <a:r>
              <a:rPr lang="vi-VN" sz="2500" b="1" i="1">
                <a:solidFill>
                  <a:srgbClr val="C00000"/>
                </a:solidFill>
                <a:latin typeface="Arial" panose="020B0604020202020204" pitchFamily="34" charset="0"/>
                <a:cs typeface="Arial" panose="020B0604020202020204" pitchFamily="34" charset="0"/>
              </a:rPr>
              <a:t>1:</a:t>
            </a:r>
            <a:r>
              <a:rPr lang="vi-VN" sz="2500" b="1">
                <a:latin typeface="Arial" panose="020B0604020202020204" pitchFamily="34" charset="0"/>
                <a:cs typeface="Arial" panose="020B0604020202020204" pitchFamily="34" charset="0"/>
              </a:rPr>
              <a:t> Cắt một tấm bìa hình chữ nhật có cạnh 7 cm và cạnh 8</a:t>
            </a:r>
            <a:r>
              <a:rPr lang="el-GR" sz="2500" b="1" smtClean="0">
                <a:latin typeface="Arial" panose="020B0604020202020204" pitchFamily="34" charset="0"/>
                <a:cs typeface="Arial" panose="020B0604020202020204" pitchFamily="34" charset="0"/>
              </a:rPr>
              <a:t>π</a:t>
            </a:r>
            <a:r>
              <a:rPr lang="vi-VN" sz="2500" b="1" smtClean="0">
                <a:latin typeface="Arial" panose="020B0604020202020204" pitchFamily="34" charset="0"/>
                <a:cs typeface="Arial" panose="020B0604020202020204" pitchFamily="34" charset="0"/>
              </a:rPr>
              <a:t>cm (≈</a:t>
            </a:r>
            <a:r>
              <a:rPr lang="vi-VN" sz="2500" b="1">
                <a:latin typeface="Arial" panose="020B0604020202020204" pitchFamily="34" charset="0"/>
                <a:cs typeface="Arial" panose="020B0604020202020204" pitchFamily="34" charset="0"/>
              </a:rPr>
              <a:t> 25 cm</a:t>
            </a:r>
            <a:r>
              <a:rPr lang="vi-VN" sz="2500" b="1" smtClean="0">
                <a:latin typeface="Arial" panose="020B0604020202020204" pitchFamily="34" charset="0"/>
                <a:cs typeface="Arial" panose="020B0604020202020204" pitchFamily="34" charset="0"/>
              </a:rPr>
              <a:t>).</a:t>
            </a:r>
            <a:endParaRPr lang="vi-VN" sz="2500" b="1">
              <a:solidFill>
                <a:srgbClr val="C00000"/>
              </a:solidFill>
              <a:latin typeface="Arial" panose="020B0604020202020204" pitchFamily="34" charset="0"/>
              <a:cs typeface="Arial" panose="020B0604020202020204" pitchFamily="34" charset="0"/>
            </a:endParaRPr>
          </a:p>
        </p:txBody>
      </p:sp>
      <p:sp>
        <p:nvSpPr>
          <p:cNvPr id="23" name="TextBox 22"/>
          <p:cNvSpPr txBox="1"/>
          <p:nvPr/>
        </p:nvSpPr>
        <p:spPr>
          <a:xfrm>
            <a:off x="531812" y="5105400"/>
            <a:ext cx="11095038" cy="861774"/>
          </a:xfrm>
          <a:prstGeom prst="rect">
            <a:avLst/>
          </a:prstGeom>
          <a:noFill/>
        </p:spPr>
        <p:txBody>
          <a:bodyPr wrap="square" rtlCol="0">
            <a:spAutoFit/>
          </a:bodyPr>
          <a:lstStyle/>
          <a:p>
            <a:pPr marL="457200" indent="-457200" algn="just">
              <a:buFont typeface="Arial" panose="020B0604020202020204" pitchFamily="34" charset="0"/>
              <a:buChar char="•"/>
            </a:pPr>
            <a:r>
              <a:rPr lang="vi-VN" sz="2500" b="1" i="1">
                <a:solidFill>
                  <a:srgbClr val="C00000"/>
                </a:solidFill>
                <a:latin typeface="Arial" panose="020B0604020202020204" pitchFamily="34" charset="0"/>
                <a:cs typeface="Arial" panose="020B0604020202020204" pitchFamily="34" charset="0"/>
              </a:rPr>
              <a:t>Bước 2:</a:t>
            </a:r>
            <a:r>
              <a:rPr lang="vi-VN" sz="2500" b="1">
                <a:latin typeface="Arial" panose="020B0604020202020204" pitchFamily="34" charset="0"/>
                <a:cs typeface="Arial" panose="020B0604020202020204" pitchFamily="34" charset="0"/>
              </a:rPr>
              <a:t> Ghép hai cạnh 7 cm của tấm bìa lại với nhau sao cho hai cạnh 8</a:t>
            </a:r>
            <a:r>
              <a:rPr lang="el-GR" sz="2500" b="1" smtClean="0">
                <a:latin typeface="Arial" panose="020B0604020202020204" pitchFamily="34" charset="0"/>
                <a:cs typeface="Arial" panose="020B0604020202020204" pitchFamily="34" charset="0"/>
              </a:rPr>
              <a:t>π</a:t>
            </a:r>
            <a:r>
              <a:rPr lang="vi-VN" sz="2500" b="1" smtClean="0">
                <a:latin typeface="Arial" panose="020B0604020202020204" pitchFamily="34" charset="0"/>
                <a:cs typeface="Arial" panose="020B0604020202020204" pitchFamily="34" charset="0"/>
              </a:rPr>
              <a:t>cm </a:t>
            </a:r>
            <a:r>
              <a:rPr lang="vi-VN" sz="2500" b="1">
                <a:latin typeface="Arial" panose="020B0604020202020204" pitchFamily="34" charset="0"/>
                <a:cs typeface="Arial" panose="020B0604020202020204" pitchFamily="34" charset="0"/>
              </a:rPr>
              <a:t>được uốn cong tạo thành hai đường </a:t>
            </a:r>
            <a:r>
              <a:rPr lang="vi-VN" sz="2500" b="1" smtClean="0">
                <a:latin typeface="Arial" panose="020B0604020202020204" pitchFamily="34" charset="0"/>
                <a:cs typeface="Arial" panose="020B0604020202020204" pitchFamily="34" charset="0"/>
              </a:rPr>
              <a:t>tròn.</a:t>
            </a:r>
            <a:endParaRPr lang="vi-VN" sz="2500" b="1">
              <a:solidFill>
                <a:srgbClr val="C00000"/>
              </a:solidFill>
              <a:latin typeface="Arial" panose="020B0604020202020204" pitchFamily="34" charset="0"/>
              <a:cs typeface="Arial" panose="020B0604020202020204" pitchFamily="34" charset="0"/>
            </a:endParaRPr>
          </a:p>
        </p:txBody>
      </p:sp>
      <p:sp>
        <p:nvSpPr>
          <p:cNvPr id="28" name="TextBox 27"/>
          <p:cNvSpPr txBox="1"/>
          <p:nvPr/>
        </p:nvSpPr>
        <p:spPr>
          <a:xfrm>
            <a:off x="531812" y="5943600"/>
            <a:ext cx="11125200" cy="861774"/>
          </a:xfrm>
          <a:prstGeom prst="rect">
            <a:avLst/>
          </a:prstGeom>
          <a:noFill/>
        </p:spPr>
        <p:txBody>
          <a:bodyPr wrap="square" rtlCol="0">
            <a:spAutoFit/>
          </a:bodyPr>
          <a:lstStyle/>
          <a:p>
            <a:pPr marL="457200" indent="-457200" algn="just">
              <a:buFont typeface="Arial" panose="020B0604020202020204" pitchFamily="34" charset="0"/>
              <a:buChar char="•"/>
            </a:pPr>
            <a:r>
              <a:rPr lang="vi-VN" sz="2500" b="1" i="1">
                <a:solidFill>
                  <a:srgbClr val="C00000"/>
                </a:solidFill>
                <a:latin typeface="Arial" panose="020B0604020202020204" pitchFamily="34" charset="0"/>
                <a:cs typeface="Arial" panose="020B0604020202020204" pitchFamily="34" charset="0"/>
              </a:rPr>
              <a:t>Bước 3: </a:t>
            </a:r>
            <a:r>
              <a:rPr lang="vi-VN" sz="2500" b="1">
                <a:latin typeface="Arial" panose="020B0604020202020204" pitchFamily="34" charset="0"/>
                <a:cs typeface="Arial" panose="020B0604020202020204" pitchFamily="34" charset="0"/>
              </a:rPr>
              <a:t>Cắt hai tấm bìa hình tròn bán kính 4 cm rồi dán vào hai đường tròn vừa tạo thành ở Bước 2, ta được chiếc hộp như yêu </a:t>
            </a:r>
            <a:r>
              <a:rPr lang="vi-VN" sz="2500" b="1" smtClean="0">
                <a:latin typeface="Arial" panose="020B0604020202020204" pitchFamily="34" charset="0"/>
                <a:cs typeface="Arial" panose="020B0604020202020204" pitchFamily="34" charset="0"/>
              </a:rPr>
              <a:t>cầu.</a:t>
            </a:r>
            <a:endParaRPr lang="vi-VN" sz="2500" b="1">
              <a:solidFill>
                <a:srgbClr val="C00000"/>
              </a:solidFill>
              <a:latin typeface="Arial" panose="020B0604020202020204" pitchFamily="34" charset="0"/>
              <a:cs typeface="Arial" panose="020B0604020202020204" pitchFamily="34" charset="0"/>
            </a:endParaRPr>
          </a:p>
        </p:txBody>
      </p:sp>
      <p:pic>
        <p:nvPicPr>
          <p:cNvPr id="9666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5812" y="2037832"/>
            <a:ext cx="8931275"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66659"/>
                                        </p:tgtEl>
                                        <p:attrNameLst>
                                          <p:attrName>style.visibility</p:attrName>
                                        </p:attrNameLst>
                                      </p:cBhvr>
                                      <p:to>
                                        <p:strVal val="visible"/>
                                      </p:to>
                                    </p:set>
                                    <p:animEffect transition="in" filter="wipe(left)">
                                      <p:cBhvr>
                                        <p:cTn id="11" dur="500"/>
                                        <p:tgtEl>
                                          <p:spTgt spid="96665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3"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609012" y="2590800"/>
            <a:ext cx="2022764" cy="3886345"/>
            <a:chOff x="8609012" y="2590800"/>
            <a:chExt cx="2022764" cy="3886345"/>
          </a:xfrm>
        </p:grpSpPr>
        <p:pic>
          <p:nvPicPr>
            <p:cNvPr id="952327"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61412" y="2590800"/>
              <a:ext cx="1870364" cy="340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8609012" y="5953925"/>
              <a:ext cx="1371600" cy="523220"/>
            </a:xfrm>
            <a:prstGeom prst="rect">
              <a:avLst/>
            </a:prstGeom>
            <a:noFill/>
          </p:spPr>
          <p:txBody>
            <a:bodyPr wrap="square" rtlCol="0">
              <a:spAutoFit/>
            </a:bodyPr>
            <a:lstStyle/>
            <a:p>
              <a:pPr algn="ctr"/>
              <a:r>
                <a:rPr lang="en-US" sz="1400" b="1" i="1" smtClean="0">
                  <a:latin typeface="Arial" panose="020B0604020202020204" pitchFamily="34" charset="0"/>
                  <a:cs typeface="Arial" panose="020B0604020202020204" pitchFamily="34" charset="0"/>
                </a:rPr>
                <a:t>H</a:t>
              </a:r>
              <a:r>
                <a:rPr lang="vi-VN" sz="1400" b="1" i="1" smtClean="0">
                  <a:latin typeface="Arial" panose="020B0604020202020204" pitchFamily="34" charset="0"/>
                  <a:cs typeface="Arial" panose="020B0604020202020204" pitchFamily="34" charset="0"/>
                </a:rPr>
                <a:t>ộp </a:t>
              </a:r>
              <a:r>
                <a:rPr lang="vi-VN" sz="1400" b="1" i="1">
                  <a:latin typeface="Arial" panose="020B0604020202020204" pitchFamily="34" charset="0"/>
                  <a:cs typeface="Arial" panose="020B0604020202020204" pitchFamily="34" charset="0"/>
                </a:rPr>
                <a:t>đựng trái cầu lông</a:t>
              </a:r>
              <a:endParaRPr lang="en-US" sz="1400" i="1"/>
            </a:p>
          </p:txBody>
        </p:sp>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0" y="115169"/>
            <a:ext cx="2209800" cy="475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912812" y="609600"/>
            <a:ext cx="9753600" cy="2588571"/>
            <a:chOff x="150812" y="609600"/>
            <a:chExt cx="9753600" cy="2588571"/>
          </a:xfrm>
        </p:grpSpPr>
        <p:grpSp>
          <p:nvGrpSpPr>
            <p:cNvPr id="32" name="Group 31"/>
            <p:cNvGrpSpPr/>
            <p:nvPr/>
          </p:nvGrpSpPr>
          <p:grpSpPr>
            <a:xfrm>
              <a:off x="646464" y="894352"/>
              <a:ext cx="9257948" cy="1696448"/>
              <a:chOff x="873354" y="840611"/>
              <a:chExt cx="11047688" cy="1696448"/>
            </a:xfrm>
          </p:grpSpPr>
          <p:sp>
            <p:nvSpPr>
              <p:cNvPr id="34" name="Rounded Rectangle 33"/>
              <p:cNvSpPr/>
              <p:nvPr/>
            </p:nvSpPr>
            <p:spPr>
              <a:xfrm>
                <a:off x="873354" y="840611"/>
                <a:ext cx="11047688" cy="1696448"/>
              </a:xfrm>
              <a:prstGeom prst="roundRect">
                <a:avLst>
                  <a:gd name="adj" fmla="val 4061"/>
                </a:avLst>
              </a:prstGeom>
              <a:solidFill>
                <a:schemeClr val="accent5">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755627" y="974815"/>
                <a:ext cx="9801691" cy="1246495"/>
              </a:xfrm>
              <a:prstGeom prst="rect">
                <a:avLst/>
              </a:prstGeom>
              <a:noFill/>
            </p:spPr>
            <p:txBody>
              <a:bodyPr wrap="square" rtlCol="0">
                <a:spAutoFit/>
              </a:bodyPr>
              <a:lstStyle/>
              <a:p>
                <a:pPr algn="just"/>
                <a:r>
                  <a:rPr lang="en-US" sz="2000" b="1" smtClean="0">
                    <a:latin typeface="Arial" panose="020B0604020202020204" pitchFamily="34" charset="0"/>
                    <a:cs typeface="Arial" panose="020B0604020202020204" pitchFamily="34" charset="0"/>
                  </a:rPr>
                  <a:t>      </a:t>
                </a:r>
                <a:r>
                  <a:rPr lang="en-US" sz="2500" b="1" smtClean="0">
                    <a:latin typeface="Arial" panose="020B0604020202020204" pitchFamily="34" charset="0"/>
                    <a:cs typeface="Arial" panose="020B0604020202020204" pitchFamily="34" charset="0"/>
                  </a:rPr>
                  <a:t>Cuộn giấy in trong nhà máy, hộp sữa, hộp đựng trái cầu lông như hình bên có đặc điểm gì chung? Trong thực tế có đồ vật nào có hình dạng tương tự.</a:t>
                </a:r>
                <a:endParaRPr lang="vi-VN" sz="2500" b="1">
                  <a:latin typeface="Arial" panose="020B0604020202020204" pitchFamily="34" charset="0"/>
                  <a:cs typeface="Arial" panose="020B0604020202020204" pitchFamily="34" charset="0"/>
                </a:endParaRPr>
              </a:p>
            </p:txBody>
          </p:sp>
        </p:grpSp>
        <p:pic>
          <p:nvPicPr>
            <p:cNvPr id="7444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2" y="609600"/>
              <a:ext cx="1010355" cy="99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729" y="1582176"/>
              <a:ext cx="1366910" cy="1615995"/>
            </a:xfrm>
            <a:prstGeom prst="rect">
              <a:avLst/>
            </a:prstGeom>
          </p:spPr>
        </p:pic>
      </p:grpSp>
      <p:grpSp>
        <p:nvGrpSpPr>
          <p:cNvPr id="3" name="Group 2"/>
          <p:cNvGrpSpPr/>
          <p:nvPr/>
        </p:nvGrpSpPr>
        <p:grpSpPr>
          <a:xfrm>
            <a:off x="2104808" y="3200400"/>
            <a:ext cx="2618004" cy="3041852"/>
            <a:chOff x="2104808" y="3200400"/>
            <a:chExt cx="2618004" cy="3041852"/>
          </a:xfrm>
        </p:grpSpPr>
        <p:pic>
          <p:nvPicPr>
            <p:cNvPr id="95232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331" t="17501" r="31535" b="15727"/>
            <a:stretch>
              <a:fillRect/>
            </a:stretch>
          </p:blipFill>
          <p:spPr bwMode="auto">
            <a:xfrm>
              <a:off x="2104808" y="3200400"/>
              <a:ext cx="2618004" cy="264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28010" y="5934475"/>
              <a:ext cx="1371600" cy="307777"/>
            </a:xfrm>
            <a:prstGeom prst="rect">
              <a:avLst/>
            </a:prstGeom>
            <a:noFill/>
          </p:spPr>
          <p:txBody>
            <a:bodyPr wrap="square" rtlCol="0">
              <a:spAutoFit/>
            </a:bodyPr>
            <a:lstStyle/>
            <a:p>
              <a:pPr algn="ctr"/>
              <a:r>
                <a:rPr lang="en-US" sz="1400" b="1" i="1">
                  <a:latin typeface="Arial" panose="020B0604020202020204" pitchFamily="34" charset="0"/>
                  <a:cs typeface="Arial" panose="020B0604020202020204" pitchFamily="34" charset="0"/>
                </a:rPr>
                <a:t>Cuộn giấy in</a:t>
              </a:r>
              <a:endParaRPr lang="en-US" sz="1400" i="1"/>
            </a:p>
          </p:txBody>
        </p:sp>
      </p:grpSp>
      <p:grpSp>
        <p:nvGrpSpPr>
          <p:cNvPr id="9" name="Group 8"/>
          <p:cNvGrpSpPr/>
          <p:nvPr/>
        </p:nvGrpSpPr>
        <p:grpSpPr>
          <a:xfrm>
            <a:off x="5561012" y="3200400"/>
            <a:ext cx="2147455" cy="3061302"/>
            <a:chOff x="5561012" y="3200400"/>
            <a:chExt cx="2147455" cy="3061302"/>
          </a:xfrm>
        </p:grpSpPr>
        <p:pic>
          <p:nvPicPr>
            <p:cNvPr id="952325"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144" r="20749" b="3058"/>
            <a:stretch>
              <a:fillRect/>
            </a:stretch>
          </p:blipFill>
          <p:spPr bwMode="auto">
            <a:xfrm>
              <a:off x="5561012" y="3200400"/>
              <a:ext cx="2147455" cy="27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948939" y="5953925"/>
              <a:ext cx="1371600" cy="307777"/>
            </a:xfrm>
            <a:prstGeom prst="rect">
              <a:avLst/>
            </a:prstGeom>
            <a:noFill/>
          </p:spPr>
          <p:txBody>
            <a:bodyPr wrap="square" rtlCol="0">
              <a:spAutoFit/>
            </a:bodyPr>
            <a:lstStyle/>
            <a:p>
              <a:pPr algn="ctr"/>
              <a:r>
                <a:rPr lang="en-US" sz="1400" b="1" i="1" smtClean="0">
                  <a:latin typeface="Arial" panose="020B0604020202020204" pitchFamily="34" charset="0"/>
                  <a:cs typeface="Arial" panose="020B0604020202020204" pitchFamily="34" charset="0"/>
                </a:rPr>
                <a:t>Hộp sữa</a:t>
              </a:r>
              <a:endParaRPr lang="en-US" sz="1400" i="1"/>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827212" y="186779"/>
            <a:ext cx="10134600" cy="1774805"/>
          </a:xfrm>
          <a:prstGeom prst="roundRect">
            <a:avLst>
              <a:gd name="adj" fmla="val 5381"/>
            </a:avLst>
          </a:prstGeom>
          <a:solidFill>
            <a:srgbClr val="CAE6EE"/>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chemeClr val="accent5">
                  <a:lumMod val="50000"/>
                </a:schemeClr>
              </a:solidFill>
            </a:endParaRPr>
          </a:p>
        </p:txBody>
      </p:sp>
      <p:pic>
        <p:nvPicPr>
          <p:cNvPr id="11"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4612" y="139154"/>
            <a:ext cx="1642311" cy="142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7001" y="2138362"/>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79612" y="232938"/>
            <a:ext cx="9744075" cy="1661971"/>
          </a:xfrm>
          <a:prstGeom prst="rect">
            <a:avLst/>
          </a:prstGeom>
          <a:noFill/>
        </p:spPr>
        <p:txBody>
          <a:bodyPr wrap="square" lIns="121899" tIns="60949" rIns="121899" bIns="60949" rtlCol="0">
            <a:spAutoFit/>
          </a:bodyPr>
          <a:lstStyle/>
          <a:p>
            <a:pPr algn="just"/>
            <a:r>
              <a:rPr lang="vi-VN" sz="2500" b="1">
                <a:latin typeface="Arial" panose="020B0604020202020204" pitchFamily="34" charset="0"/>
                <a:cs typeface="Arial" panose="020B0604020202020204" pitchFamily="34" charset="0"/>
              </a:rPr>
              <a:t>Phần bên trong một chiếc thùng có dạng hình trụ với bán kính đáy 0,6 m , chiều cao 0,8 m. Người ta muốn sơn mặt bên trong hình trụ (bao gồm mặt đáy). Hỏi diện tích cần sơn là bao nhiêu (kết quả làm tròn đến hàng phần trăm</a:t>
            </a:r>
            <a:r>
              <a:rPr lang="vi-VN" sz="2500" b="1" smtClean="0">
                <a:latin typeface="Arial" panose="020B0604020202020204" pitchFamily="34" charset="0"/>
                <a:cs typeface="Arial" panose="020B0604020202020204" pitchFamily="34" charset="0"/>
              </a:rPr>
              <a:t>).</a:t>
            </a:r>
            <a:endParaRPr lang="vi-VN" sz="2500" b="1">
              <a:latin typeface="Arial" panose="020B0604020202020204" pitchFamily="34" charset="0"/>
              <a:cs typeface="Arial" panose="020B0604020202020204" pitchFamily="34" charset="0"/>
            </a:endParaRPr>
          </a:p>
        </p:txBody>
      </p:sp>
      <p:sp>
        <p:nvSpPr>
          <p:cNvPr id="49" name="Rectangle 48"/>
          <p:cNvSpPr/>
          <p:nvPr/>
        </p:nvSpPr>
        <p:spPr>
          <a:xfrm>
            <a:off x="665408" y="602159"/>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4</a:t>
            </a:r>
            <a:endParaRPr lang="en-US" sz="5400" b="1" spc="67">
              <a:ln w="11430"/>
              <a:effectLst>
                <a:outerShdw blurRad="76200" dist="50800" dir="5400000" algn="tl" rotWithShape="0">
                  <a:srgbClr val="000000">
                    <a:alpha val="65000"/>
                  </a:srgbClr>
                </a:outerShdw>
              </a:effectLst>
              <a:latin typeface=".VnCentury SchoolbookH" pitchFamily="34" charset="0"/>
            </a:endParaRPr>
          </a:p>
        </p:txBody>
      </p:sp>
      <p:pic>
        <p:nvPicPr>
          <p:cNvPr id="63590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6965" b="35594"/>
          <a:stretch>
            <a:fillRect/>
          </a:stretch>
        </p:blipFill>
        <p:spPr bwMode="auto">
          <a:xfrm>
            <a:off x="385321" y="353695"/>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912812" y="2519362"/>
            <a:ext cx="6140956" cy="477054"/>
          </a:xfrm>
          <a:prstGeom prst="rect">
            <a:avLst/>
          </a:prstGeom>
          <a:noFill/>
        </p:spPr>
        <p:txBody>
          <a:bodyPr wrap="square" rtlCol="0">
            <a:spAutoFit/>
          </a:bodyPr>
          <a:lstStyle/>
          <a:p>
            <a:pPr marL="571500" indent="-571500" algn="just">
              <a:buFont typeface="Wingdings" panose="05000000000000000000" pitchFamily="2" charset="2"/>
              <a:buChar char="q"/>
            </a:pPr>
            <a:r>
              <a:rPr lang="en-US" sz="2500" b="1" smtClean="0">
                <a:latin typeface="Arial" panose="020B0604020202020204" pitchFamily="34" charset="0"/>
                <a:cs typeface="Arial" panose="020B0604020202020204" pitchFamily="34" charset="0"/>
              </a:rPr>
              <a:t>Diện tích cần sơn là :</a:t>
            </a:r>
            <a:endParaRPr lang="vi-VN" sz="2500" b="1">
              <a:solidFill>
                <a:srgbClr val="C00000"/>
              </a:solidFill>
              <a:latin typeface="Arial" panose="020B0604020202020204" pitchFamily="34" charset="0"/>
              <a:cs typeface="Arial" panose="020B0604020202020204" pitchFamily="34" charset="0"/>
            </a:endParaRPr>
          </a:p>
        </p:txBody>
      </p:sp>
      <p:pic>
        <p:nvPicPr>
          <p:cNvPr id="9676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3259" y="2057400"/>
            <a:ext cx="3048953" cy="312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nvGraphicFramePr>
        <p:xfrm>
          <a:off x="1550988" y="3090862"/>
          <a:ext cx="4846637" cy="723900"/>
        </p:xfrm>
        <a:graphic>
          <a:graphicData uri="http://schemas.openxmlformats.org/presentationml/2006/ole">
            <mc:AlternateContent xmlns:mc="http://schemas.openxmlformats.org/markup-compatibility/2006">
              <mc:Choice xmlns:v="urn:schemas-microsoft-com:vml" Requires="v">
                <p:oleObj spid="_x0000_s967691" name="Equation" r:id="rId5" imgW="44805600" imgH="6705600" progId="Equation.DSMT4">
                  <p:embed/>
                </p:oleObj>
              </mc:Choice>
              <mc:Fallback>
                <p:oleObj name="Equation" r:id="rId5" imgW="44805600" imgH="6705600" progId="Equation.DSMT4">
                  <p:embed/>
                  <p:pic>
                    <p:nvPicPr>
                      <p:cNvPr id="0" name="Object 1"/>
                      <p:cNvPicPr>
                        <a:picLocks noChangeAspect="1" noChangeArrowheads="1"/>
                      </p:cNvPicPr>
                      <p:nvPr/>
                    </p:nvPicPr>
                    <p:blipFill>
                      <a:blip r:embed="rId6"/>
                      <a:srcRect/>
                      <a:stretch>
                        <a:fillRect/>
                      </a:stretch>
                    </p:blipFill>
                    <p:spPr bwMode="auto">
                      <a:xfrm>
                        <a:off x="1550988" y="3090862"/>
                        <a:ext cx="48466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2132012" y="3814762"/>
          <a:ext cx="5572125" cy="757238"/>
        </p:xfrm>
        <a:graphic>
          <a:graphicData uri="http://schemas.openxmlformats.org/presentationml/2006/ole">
            <mc:AlternateContent xmlns:mc="http://schemas.openxmlformats.org/markup-compatibility/2006">
              <mc:Choice xmlns:v="urn:schemas-microsoft-com:vml" Requires="v">
                <p:oleObj spid="_x0000_s967692" name="Equation" r:id="rId7" imgW="51511200" imgH="7010400" progId="Equation.DSMT4">
                  <p:embed/>
                </p:oleObj>
              </mc:Choice>
              <mc:Fallback>
                <p:oleObj name="Equation" r:id="rId7" imgW="51511200" imgH="7010400" progId="Equation.DSMT4">
                  <p:embed/>
                  <p:pic>
                    <p:nvPicPr>
                      <p:cNvPr id="0" name="Picture 967691"/>
                      <p:cNvPicPr>
                        <a:picLocks noChangeAspect="1" noChangeArrowheads="1"/>
                      </p:cNvPicPr>
                      <p:nvPr/>
                    </p:nvPicPr>
                    <p:blipFill>
                      <a:blip r:embed="rId8"/>
                      <a:srcRect/>
                      <a:stretch>
                        <a:fillRect/>
                      </a:stretch>
                    </p:blipFill>
                    <p:spPr bwMode="auto">
                      <a:xfrm>
                        <a:off x="2132012" y="3814762"/>
                        <a:ext cx="55721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827212" y="186779"/>
            <a:ext cx="10134600" cy="1774805"/>
          </a:xfrm>
          <a:prstGeom prst="roundRect">
            <a:avLst>
              <a:gd name="adj" fmla="val 5381"/>
            </a:avLst>
          </a:prstGeom>
          <a:solidFill>
            <a:srgbClr val="CAE6EE"/>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chemeClr val="accent5">
                  <a:lumMod val="50000"/>
                </a:schemeClr>
              </a:solidFill>
            </a:endParaRPr>
          </a:p>
        </p:txBody>
      </p:sp>
      <p:pic>
        <p:nvPicPr>
          <p:cNvPr id="11"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4612" y="139154"/>
            <a:ext cx="1642311" cy="142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7001" y="2138362"/>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79612" y="232938"/>
            <a:ext cx="9744075" cy="1661971"/>
          </a:xfrm>
          <a:prstGeom prst="rect">
            <a:avLst/>
          </a:prstGeom>
          <a:noFill/>
        </p:spPr>
        <p:txBody>
          <a:bodyPr wrap="square" lIns="121899" tIns="60949" rIns="121899" bIns="60949" rtlCol="0">
            <a:spAutoFit/>
          </a:bodyPr>
          <a:lstStyle/>
          <a:p>
            <a:pPr algn="just"/>
            <a:r>
              <a:rPr lang="vi-VN" sz="2500" b="1">
                <a:latin typeface="Arial" panose="020B0604020202020204" pitchFamily="34" charset="0"/>
                <a:cs typeface="Arial" panose="020B0604020202020204" pitchFamily="34" charset="0"/>
              </a:rPr>
              <a:t>Một bể nước hình trụ có bán kính R = 1,2 m (tính từ tâm bể đến mép ngoài), bề dày của thành bể là b = 0,05 m, chiều cao lòng bể là h = 1,6 m (Hình 12). Tính dung tích của bế nước (kết quả làm tròn đến hàng phần trăm</a:t>
            </a:r>
            <a:r>
              <a:rPr lang="vi-VN" sz="2500" b="1" smtClean="0">
                <a:latin typeface="Arial" panose="020B0604020202020204" pitchFamily="34" charset="0"/>
                <a:cs typeface="Arial" panose="020B0604020202020204" pitchFamily="34" charset="0"/>
              </a:rPr>
              <a:t>).</a:t>
            </a:r>
            <a:endParaRPr lang="vi-VN" sz="2500" b="1">
              <a:latin typeface="Arial" panose="020B0604020202020204" pitchFamily="34" charset="0"/>
              <a:cs typeface="Arial" panose="020B0604020202020204" pitchFamily="34" charset="0"/>
            </a:endParaRPr>
          </a:p>
        </p:txBody>
      </p:sp>
      <p:sp>
        <p:nvSpPr>
          <p:cNvPr id="49" name="Rectangle 48"/>
          <p:cNvSpPr/>
          <p:nvPr/>
        </p:nvSpPr>
        <p:spPr>
          <a:xfrm>
            <a:off x="578501" y="602159"/>
            <a:ext cx="690880" cy="9220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SG" altLang="en-US" sz="5400" b="1" spc="67">
                <a:ln w="11430"/>
                <a:effectLst>
                  <a:outerShdw blurRad="76200" dist="50800" dir="5400000" algn="tl" rotWithShape="0">
                    <a:srgbClr val="000000">
                      <a:alpha val="65000"/>
                    </a:srgbClr>
                  </a:outerShdw>
                </a:effectLst>
                <a:latin typeface=".VnCentury SchoolbookH" pitchFamily="34" charset="0"/>
              </a:rPr>
              <a:t>5</a:t>
            </a:r>
            <a:endParaRPr lang="en-SG" altLang="en-US" sz="5400" b="1" spc="67">
              <a:ln w="11430"/>
              <a:effectLst>
                <a:outerShdw blurRad="76200" dist="50800" dir="5400000" algn="tl" rotWithShape="0">
                  <a:srgbClr val="000000">
                    <a:alpha val="65000"/>
                  </a:srgbClr>
                </a:outerShdw>
              </a:effectLst>
              <a:latin typeface=".VnCentury SchoolbookH" pitchFamily="34" charset="0"/>
            </a:endParaRPr>
          </a:p>
        </p:txBody>
      </p:sp>
      <p:pic>
        <p:nvPicPr>
          <p:cNvPr id="63590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6965" b="35594"/>
          <a:stretch>
            <a:fillRect/>
          </a:stretch>
        </p:blipFill>
        <p:spPr bwMode="auto">
          <a:xfrm>
            <a:off x="385321" y="353695"/>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912812" y="2519362"/>
            <a:ext cx="6140956" cy="477054"/>
          </a:xfrm>
          <a:prstGeom prst="rect">
            <a:avLst/>
          </a:prstGeom>
          <a:noFill/>
        </p:spPr>
        <p:txBody>
          <a:bodyPr wrap="square" rtlCol="0">
            <a:spAutoFit/>
          </a:bodyPr>
          <a:lstStyle/>
          <a:p>
            <a:pPr marL="571500" indent="-571500" algn="just">
              <a:buFont typeface="Wingdings" panose="05000000000000000000" pitchFamily="2" charset="2"/>
              <a:buChar char="§"/>
            </a:pPr>
            <a:r>
              <a:rPr lang="en-US" sz="2500" b="1" smtClean="0">
                <a:latin typeface="Arial" panose="020B0604020202020204" pitchFamily="34" charset="0"/>
                <a:cs typeface="Arial" panose="020B0604020202020204" pitchFamily="34" charset="0"/>
              </a:rPr>
              <a:t>Thể tích hình trụ ngoài là :</a:t>
            </a:r>
            <a:endParaRPr lang="vi-VN" sz="2500" b="1">
              <a:solidFill>
                <a:srgbClr val="C00000"/>
              </a:solidFill>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nvGraphicFramePr>
        <p:xfrm>
          <a:off x="1783230" y="3048000"/>
          <a:ext cx="5770563" cy="755650"/>
        </p:xfrm>
        <a:graphic>
          <a:graphicData uri="http://schemas.openxmlformats.org/presentationml/2006/ole">
            <mc:AlternateContent xmlns:mc="http://schemas.openxmlformats.org/markup-compatibility/2006">
              <mc:Choice xmlns:v="urn:schemas-microsoft-com:vml" Requires="v">
                <p:oleObj spid="_x0000_s968718" name="Equation" r:id="rId4" imgW="53340000" imgH="7010400" progId="Equation.DSMT4">
                  <p:embed/>
                </p:oleObj>
              </mc:Choice>
              <mc:Fallback>
                <p:oleObj name="Equation" r:id="rId4" imgW="53340000" imgH="7010400" progId="Equation.DSMT4">
                  <p:embed/>
                  <p:pic>
                    <p:nvPicPr>
                      <p:cNvPr id="0" name="Picture 968717"/>
                      <p:cNvPicPr>
                        <a:picLocks noChangeAspect="1" noChangeArrowheads="1"/>
                      </p:cNvPicPr>
                      <p:nvPr/>
                    </p:nvPicPr>
                    <p:blipFill>
                      <a:blip r:embed="rId5"/>
                      <a:srcRect/>
                      <a:stretch>
                        <a:fillRect/>
                      </a:stretch>
                    </p:blipFill>
                    <p:spPr bwMode="auto">
                      <a:xfrm>
                        <a:off x="1783230" y="3048000"/>
                        <a:ext cx="57705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p:cNvGrpSpPr/>
          <p:nvPr/>
        </p:nvGrpSpPr>
        <p:grpSpPr>
          <a:xfrm>
            <a:off x="8685212" y="2057400"/>
            <a:ext cx="2730541" cy="3822499"/>
            <a:chOff x="8835981" y="2057400"/>
            <a:chExt cx="2730541" cy="3822499"/>
          </a:xfrm>
        </p:grpSpPr>
        <p:pic>
          <p:nvPicPr>
            <p:cNvPr id="9687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5981" y="2057400"/>
              <a:ext cx="2730541" cy="337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870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28212" y="5432224"/>
              <a:ext cx="9048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TextBox 15"/>
          <p:cNvSpPr txBox="1"/>
          <p:nvPr/>
        </p:nvSpPr>
        <p:spPr>
          <a:xfrm>
            <a:off x="893777" y="3744812"/>
            <a:ext cx="6140956" cy="477054"/>
          </a:xfrm>
          <a:prstGeom prst="rect">
            <a:avLst/>
          </a:prstGeom>
          <a:noFill/>
        </p:spPr>
        <p:txBody>
          <a:bodyPr wrap="square" rtlCol="0">
            <a:spAutoFit/>
          </a:bodyPr>
          <a:lstStyle/>
          <a:p>
            <a:pPr marL="571500" indent="-571500" algn="just">
              <a:buFont typeface="Wingdings" panose="05000000000000000000" pitchFamily="2" charset="2"/>
              <a:buChar char="§"/>
            </a:pPr>
            <a:r>
              <a:rPr lang="en-US" sz="2500" b="1" smtClean="0">
                <a:latin typeface="Arial" panose="020B0604020202020204" pitchFamily="34" charset="0"/>
                <a:cs typeface="Arial" panose="020B0604020202020204" pitchFamily="34" charset="0"/>
              </a:rPr>
              <a:t>Thể tích hình trụ bên trong là :</a:t>
            </a:r>
            <a:endParaRPr lang="vi-VN" sz="2500" b="1">
              <a:solidFill>
                <a:srgbClr val="C00000"/>
              </a:solidFill>
              <a:latin typeface="Arial" panose="020B0604020202020204" pitchFamily="34" charset="0"/>
              <a:cs typeface="Arial" panose="020B0604020202020204" pitchFamily="34" charset="0"/>
            </a:endParaRPr>
          </a:p>
        </p:txBody>
      </p:sp>
      <p:graphicFrame>
        <p:nvGraphicFramePr>
          <p:cNvPr id="17" name="Object 16"/>
          <p:cNvGraphicFramePr>
            <a:graphicFrameLocks noChangeAspect="1"/>
          </p:cNvGraphicFramePr>
          <p:nvPr/>
        </p:nvGraphicFramePr>
        <p:xfrm>
          <a:off x="2132012" y="4221866"/>
          <a:ext cx="4056063" cy="623887"/>
        </p:xfrm>
        <a:graphic>
          <a:graphicData uri="http://schemas.openxmlformats.org/presentationml/2006/ole">
            <mc:AlternateContent xmlns:mc="http://schemas.openxmlformats.org/markup-compatibility/2006">
              <mc:Choice xmlns:v="urn:schemas-microsoft-com:vml" Requires="v">
                <p:oleObj spid="_x0000_s968719" name="Equation" r:id="rId8" imgW="37490400" imgH="5791200" progId="Equation.DSMT4">
                  <p:embed/>
                </p:oleObj>
              </mc:Choice>
              <mc:Fallback>
                <p:oleObj name="Equation" r:id="rId8" imgW="37490400" imgH="5791200" progId="Equation.DSMT4">
                  <p:embed/>
                  <p:pic>
                    <p:nvPicPr>
                      <p:cNvPr id="0" name="Picture 968718"/>
                      <p:cNvPicPr>
                        <a:picLocks noChangeAspect="1" noChangeArrowheads="1"/>
                      </p:cNvPicPr>
                      <p:nvPr/>
                    </p:nvPicPr>
                    <p:blipFill>
                      <a:blip r:embed="rId9"/>
                      <a:srcRect/>
                      <a:stretch>
                        <a:fillRect/>
                      </a:stretch>
                    </p:blipFill>
                    <p:spPr bwMode="auto">
                      <a:xfrm>
                        <a:off x="2132012" y="4221866"/>
                        <a:ext cx="4056063"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nvGraphicFramePr>
        <p:xfrm>
          <a:off x="2589212" y="4873423"/>
          <a:ext cx="5308600" cy="754063"/>
        </p:xfrm>
        <a:graphic>
          <a:graphicData uri="http://schemas.openxmlformats.org/presentationml/2006/ole">
            <mc:AlternateContent xmlns:mc="http://schemas.openxmlformats.org/markup-compatibility/2006">
              <mc:Choice xmlns:v="urn:schemas-microsoft-com:vml" Requires="v">
                <p:oleObj spid="_x0000_s968720" name="Equation" r:id="rId10" imgW="49072800" imgH="7010400" progId="Equation.DSMT4">
                  <p:embed/>
                </p:oleObj>
              </mc:Choice>
              <mc:Fallback>
                <p:oleObj name="Equation" r:id="rId10" imgW="49072800" imgH="7010400" progId="Equation.DSMT4">
                  <p:embed/>
                  <p:pic>
                    <p:nvPicPr>
                      <p:cNvPr id="0" name="Picture 968719"/>
                      <p:cNvPicPr>
                        <a:picLocks noChangeAspect="1" noChangeArrowheads="1"/>
                      </p:cNvPicPr>
                      <p:nvPr/>
                    </p:nvPicPr>
                    <p:blipFill>
                      <a:blip r:embed="rId11"/>
                      <a:srcRect/>
                      <a:stretch>
                        <a:fillRect/>
                      </a:stretch>
                    </p:blipFill>
                    <p:spPr bwMode="auto">
                      <a:xfrm>
                        <a:off x="2589212" y="4873423"/>
                        <a:ext cx="53086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1446212" y="5562600"/>
            <a:ext cx="6172200" cy="861774"/>
          </a:xfrm>
          <a:prstGeom prst="rect">
            <a:avLst/>
          </a:prstGeom>
          <a:noFill/>
        </p:spPr>
        <p:txBody>
          <a:bodyPr wrap="square" rtlCol="0">
            <a:spAutoFit/>
          </a:bodyPr>
          <a:lstStyle/>
          <a:p>
            <a:r>
              <a:rPr lang="vi-VN" sz="2500" b="1">
                <a:latin typeface="Arial" panose="020B0604020202020204" pitchFamily="34" charset="0"/>
                <a:cs typeface="Arial" panose="020B0604020202020204" pitchFamily="34" charset="0"/>
              </a:rPr>
              <a:t>Dung tích của bể nước là: </a:t>
            </a:r>
            <a:br>
              <a:rPr lang="en-US" sz="2500" b="1" smtClean="0">
                <a:latin typeface="Arial" panose="020B0604020202020204" pitchFamily="34" charset="0"/>
                <a:cs typeface="Arial" panose="020B0604020202020204" pitchFamily="34" charset="0"/>
              </a:rPr>
            </a:br>
            <a:r>
              <a:rPr lang="en-US" sz="2500" b="1" smtClean="0">
                <a:latin typeface="Arial" panose="020B0604020202020204" pitchFamily="34" charset="0"/>
                <a:cs typeface="Arial" panose="020B0604020202020204" pitchFamily="34" charset="0"/>
              </a:rPr>
              <a:t>              </a:t>
            </a:r>
            <a:r>
              <a:rPr lang="vi-VN" sz="2500" b="1" smtClean="0">
                <a:latin typeface="Arial" panose="020B0604020202020204" pitchFamily="34" charset="0"/>
                <a:cs typeface="Arial" panose="020B0604020202020204" pitchFamily="34" charset="0"/>
              </a:rPr>
              <a:t>V </a:t>
            </a:r>
            <a:r>
              <a:rPr lang="vi-VN" sz="2500" b="1">
                <a:latin typeface="Arial" panose="020B0604020202020204" pitchFamily="34" charset="0"/>
                <a:cs typeface="Arial" panose="020B0604020202020204" pitchFamily="34" charset="0"/>
              </a:rPr>
              <a:t>– V’ = 7,24 – 6,65 = </a:t>
            </a:r>
            <a:r>
              <a:rPr lang="vi-VN" sz="2500" b="1" smtClean="0">
                <a:solidFill>
                  <a:srgbClr val="C00000"/>
                </a:solidFill>
                <a:latin typeface="Arial" panose="020B0604020202020204" pitchFamily="34" charset="0"/>
                <a:cs typeface="Arial" panose="020B0604020202020204" pitchFamily="34" charset="0"/>
              </a:rPr>
              <a:t>0,59</a:t>
            </a:r>
            <a:r>
              <a:rPr lang="vi-VN" sz="2500" b="1" smtClean="0">
                <a:latin typeface="Arial" panose="020B0604020202020204" pitchFamily="34" charset="0"/>
                <a:cs typeface="Arial" panose="020B0604020202020204" pitchFamily="34" charset="0"/>
              </a:rPr>
              <a:t>(m</a:t>
            </a:r>
            <a:r>
              <a:rPr lang="vi-VN" sz="2500" b="1" baseline="30000" smtClean="0">
                <a:latin typeface="Arial" panose="020B0604020202020204" pitchFamily="34" charset="0"/>
                <a:cs typeface="Arial" panose="020B0604020202020204" pitchFamily="34" charset="0"/>
              </a:rPr>
              <a:t>3</a:t>
            </a:r>
            <a:r>
              <a:rPr lang="vi-VN" sz="2500" b="1" smtClean="0">
                <a:latin typeface="Arial" panose="020B0604020202020204" pitchFamily="34" charset="0"/>
                <a:cs typeface="Arial" panose="020B0604020202020204" pitchFamily="34" charset="0"/>
              </a:rPr>
              <a:t>).</a:t>
            </a:r>
            <a:endParaRPr lang="vi-VN" sz="2500" b="1">
              <a:solidFill>
                <a:srgbClr val="C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7" name="Rectangle 13"/>
          <p:cNvSpPr/>
          <p:nvPr/>
        </p:nvSpPr>
        <p:spPr>
          <a:xfrm>
            <a:off x="-812588" y="473582"/>
            <a:ext cx="5463146" cy="5927218"/>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9"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43" t="17982" r="12601" b="22046"/>
          <a:stretch>
            <a:fillRect/>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471" t="11198" r="6916" b="28723"/>
          <a:stretch>
            <a:fillRect/>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55" t="19121" r="17589" b="20906"/>
          <a:stretch>
            <a:fillRect/>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600" fill="hold"/>
                                        <p:tgtEl>
                                          <p:spTgt spid="9"/>
                                        </p:tgtEl>
                                        <p:attrNameLst>
                                          <p:attrName>ppt_x</p:attrName>
                                        </p:attrNameLst>
                                      </p:cBhvr>
                                      <p:tavLst>
                                        <p:tav tm="0">
                                          <p:val>
                                            <p:strVal val="0-#ppt_w/2"/>
                                          </p:val>
                                        </p:tav>
                                        <p:tav tm="100000">
                                          <p:val>
                                            <p:strVal val="#ppt_x"/>
                                          </p:val>
                                        </p:tav>
                                      </p:tavLst>
                                    </p:anim>
                                    <p:anim calcmode="lin" valueType="num">
                                      <p:cBhvr additive="base">
                                        <p:cTn id="17" dur="6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65612" y="22860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AutoShape 4"/>
          <p:cNvSpPr>
            <a:spLocks noChangeArrowheads="1"/>
          </p:cNvSpPr>
          <p:nvPr/>
        </p:nvSpPr>
        <p:spPr bwMode="gray">
          <a:xfrm>
            <a:off x="447213" y="95249"/>
            <a:ext cx="2370599" cy="438151"/>
          </a:xfrm>
          <a:prstGeom prst="roundRect">
            <a:avLst>
              <a:gd name="adj" fmla="val 50000"/>
            </a:avLst>
          </a:prstGeom>
          <a:solidFill>
            <a:schemeClr val="accent5">
              <a:lumMod val="50000"/>
            </a:schemeClr>
          </a:solidFill>
          <a:ln w="38100" algn="ctr">
            <a:solidFill>
              <a:srgbClr val="FFFFFF"/>
            </a:solidFill>
            <a:rou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900" b="1" smtClean="0">
                <a:solidFill>
                  <a:schemeClr val="bg1"/>
                </a:solidFill>
                <a:latin typeface="Arial" panose="020B0604020202020204" pitchFamily="34" charset="0"/>
                <a:cs typeface="Arial" panose="020B0604020202020204" pitchFamily="34" charset="0"/>
              </a:rPr>
              <a:t>  </a:t>
            </a:r>
            <a:r>
              <a:rPr lang="en-US" sz="2000" b="1" smtClean="0">
                <a:solidFill>
                  <a:schemeClr val="bg1"/>
                </a:solidFill>
                <a:latin typeface="Arial" panose="020B0604020202020204" pitchFamily="34" charset="0"/>
                <a:cs typeface="Arial" panose="020B0604020202020204" pitchFamily="34" charset="0"/>
              </a:rPr>
              <a:t>1  . HÌNH TRỤ .</a:t>
            </a:r>
            <a:endParaRPr lang="vi-VN" sz="2000" b="1">
              <a:solidFill>
                <a:schemeClr val="bg1"/>
              </a:solidFill>
              <a:latin typeface="Arial" panose="020B0604020202020204" pitchFamily="34" charset="0"/>
              <a:cs typeface="Arial" panose="020B0604020202020204" pitchFamily="34" charset="0"/>
            </a:endParaRPr>
          </a:p>
        </p:txBody>
      </p:sp>
      <p:grpSp>
        <p:nvGrpSpPr>
          <p:cNvPr id="2" name="Group 1"/>
          <p:cNvGrpSpPr/>
          <p:nvPr/>
        </p:nvGrpSpPr>
        <p:grpSpPr>
          <a:xfrm>
            <a:off x="379412" y="685799"/>
            <a:ext cx="11506200" cy="1447801"/>
            <a:chOff x="379412" y="685799"/>
            <a:chExt cx="11506200" cy="1447801"/>
          </a:xfrm>
        </p:grpSpPr>
        <p:sp>
          <p:nvSpPr>
            <p:cNvPr id="17" name="Rounded Rectangle 16"/>
            <p:cNvSpPr/>
            <p:nvPr/>
          </p:nvSpPr>
          <p:spPr>
            <a:xfrm>
              <a:off x="379412" y="685799"/>
              <a:ext cx="11506200" cy="1447801"/>
            </a:xfrm>
            <a:prstGeom prst="roundRect">
              <a:avLst>
                <a:gd name="adj" fmla="val 3662"/>
              </a:avLst>
            </a:prstGeom>
            <a:solidFill>
              <a:srgbClr val="CDE8EF"/>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632512" y="742949"/>
              <a:ext cx="9567300" cy="1246495"/>
            </a:xfrm>
            <a:prstGeom prst="rect">
              <a:avLst/>
            </a:prstGeom>
            <a:noFill/>
          </p:spPr>
          <p:txBody>
            <a:bodyPr wrap="square" rtlCol="0">
              <a:spAutoFit/>
            </a:bodyPr>
            <a:lstStyle/>
            <a:p>
              <a:r>
                <a:rPr lang="vi-VN" sz="2500" b="1" smtClean="0">
                  <a:latin typeface="Arial" panose="020B0604020202020204" pitchFamily="34" charset="0"/>
                  <a:cs typeface="Arial" panose="020B0604020202020204" pitchFamily="34" charset="0"/>
                </a:rPr>
                <a:t>Cho </a:t>
              </a:r>
              <a:r>
                <a:rPr lang="vi-VN" sz="2500" b="1">
                  <a:latin typeface="Arial" panose="020B0604020202020204" pitchFamily="34" charset="0"/>
                  <a:cs typeface="Arial" panose="020B0604020202020204" pitchFamily="34" charset="0"/>
                </a:rPr>
                <a:t>tấm bìa có dạng hình chữ nhật AA’O’O (Hình 1a). </a:t>
              </a:r>
              <a:endParaRPr lang="en-US" sz="2500" b="1" smtClean="0">
                <a:latin typeface="Arial" panose="020B0604020202020204" pitchFamily="34" charset="0"/>
                <a:cs typeface="Arial" panose="020B0604020202020204" pitchFamily="34" charset="0"/>
              </a:endParaRPr>
            </a:p>
            <a:p>
              <a:r>
                <a:rPr lang="vi-VN" sz="2500" b="1" smtClean="0">
                  <a:latin typeface="Arial" panose="020B0604020202020204" pitchFamily="34" charset="0"/>
                  <a:cs typeface="Arial" panose="020B0604020202020204" pitchFamily="34" charset="0"/>
                </a:rPr>
                <a:t>Khi </a:t>
              </a:r>
              <a:r>
                <a:rPr lang="vi-VN" sz="2500" b="1">
                  <a:latin typeface="Arial" panose="020B0604020202020204" pitchFamily="34" charset="0"/>
                  <a:cs typeface="Arial" panose="020B0604020202020204" pitchFamily="34" charset="0"/>
                </a:rPr>
                <a:t>quay tấm bìa một vòng quanh OO’ cố định thì hình tạo ra giống với đồ vật quen thuộc </a:t>
              </a:r>
              <a:r>
                <a:rPr lang="vi-VN" sz="2500" b="1" smtClean="0">
                  <a:latin typeface="Arial" panose="020B0604020202020204" pitchFamily="34" charset="0"/>
                  <a:cs typeface="Arial" panose="020B0604020202020204" pitchFamily="34" charset="0"/>
                </a:rPr>
                <a:t>nào?</a:t>
              </a:r>
              <a:endParaRPr lang="vi-VN" sz="2500" b="1">
                <a:latin typeface="Arial" panose="020B0604020202020204" pitchFamily="34" charset="0"/>
                <a:cs typeface="Arial" panose="020B0604020202020204" pitchFamily="34" charset="0"/>
              </a:endParaRPr>
            </a:p>
          </p:txBody>
        </p:sp>
        <p:pic>
          <p:nvPicPr>
            <p:cNvPr id="7454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2550" b="30086"/>
            <a:stretch>
              <a:fillRect/>
            </a:stretch>
          </p:blipFill>
          <p:spPr bwMode="auto">
            <a:xfrm>
              <a:off x="379412" y="765289"/>
              <a:ext cx="1099705" cy="410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349250" y="2743200"/>
            <a:ext cx="6629400" cy="1246495"/>
          </a:xfrm>
          <a:prstGeom prst="rect">
            <a:avLst/>
          </a:prstGeom>
          <a:noFill/>
        </p:spPr>
        <p:txBody>
          <a:bodyPr wrap="square" rtlCol="0">
            <a:spAutoFit/>
          </a:bodyPr>
          <a:lstStyle/>
          <a:p>
            <a:pPr marL="457200" indent="-457200" algn="just">
              <a:buFont typeface="Wingdings" panose="05000000000000000000" pitchFamily="2" charset="2"/>
              <a:buChar char="q"/>
            </a:pPr>
            <a:r>
              <a:rPr lang="vi-VN" sz="2500" b="1">
                <a:latin typeface="Arial" panose="020B0604020202020204" pitchFamily="34" charset="0"/>
                <a:cs typeface="Arial" panose="020B0604020202020204" pitchFamily="34" charset="0"/>
              </a:rPr>
              <a:t>Khi quay tấm bìa một vòng quanh cạnh OO’ cố định thì tạo ra giống với hộp sữa đặc, hộp đựng cầu </a:t>
            </a:r>
            <a:r>
              <a:rPr lang="vi-VN" sz="2500" b="1" smtClean="0">
                <a:latin typeface="Arial" panose="020B0604020202020204" pitchFamily="34" charset="0"/>
                <a:cs typeface="Arial" panose="020B0604020202020204" pitchFamily="34" charset="0"/>
              </a:rPr>
              <a:t>lông...</a:t>
            </a:r>
            <a:endParaRPr lang="vi-VN" sz="2800" b="1">
              <a:solidFill>
                <a:schemeClr val="accent2">
                  <a:lumMod val="75000"/>
                </a:schemeClr>
              </a:solidFill>
              <a:latin typeface="Arial" panose="020B0604020202020204" pitchFamily="34" charset="0"/>
              <a:cs typeface="Arial" panose="020B0604020202020204" pitchFamily="34" charset="0"/>
            </a:endParaRPr>
          </a:p>
        </p:txBody>
      </p:sp>
      <p:pic>
        <p:nvPicPr>
          <p:cNvPr id="9543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12" y="2286000"/>
            <a:ext cx="443865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54371"/>
                                        </p:tgtEl>
                                        <p:attrNameLst>
                                          <p:attrName>style.visibility</p:attrName>
                                        </p:attrNameLst>
                                      </p:cBhvr>
                                      <p:to>
                                        <p:strVal val="visible"/>
                                      </p:to>
                                    </p:set>
                                    <p:animEffect transition="in" filter="wipe(left)">
                                      <p:cBhvr>
                                        <p:cTn id="11" dur="500"/>
                                        <p:tgtEl>
                                          <p:spTgt spid="95437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3212" y="712477"/>
            <a:ext cx="11912600" cy="4946706"/>
            <a:chOff x="303212" y="712477"/>
            <a:chExt cx="11912600" cy="4946706"/>
          </a:xfrm>
        </p:grpSpPr>
        <p:sp>
          <p:nvSpPr>
            <p:cNvPr id="19" name="Rounded Rectangle 18"/>
            <p:cNvSpPr/>
            <p:nvPr/>
          </p:nvSpPr>
          <p:spPr>
            <a:xfrm>
              <a:off x="303212" y="712477"/>
              <a:ext cx="11582400" cy="4773923"/>
            </a:xfrm>
            <a:prstGeom prst="roundRect">
              <a:avLst>
                <a:gd name="adj" fmla="val 3662"/>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33205" y="788675"/>
              <a:ext cx="10581076" cy="861774"/>
            </a:xfrm>
            <a:prstGeom prst="rect">
              <a:avLst/>
            </a:prstGeom>
            <a:noFill/>
          </p:spPr>
          <p:txBody>
            <a:bodyPr wrap="square" rtlCol="0">
              <a:spAutoFit/>
            </a:bodyPr>
            <a:lstStyle/>
            <a:p>
              <a:pPr marL="457200" indent="-457200" algn="just">
                <a:buFont typeface="Wingdings" panose="05000000000000000000" pitchFamily="2" charset="2"/>
                <a:buChar char="q"/>
              </a:pPr>
              <a:r>
                <a:rPr lang="en-US" sz="2500" b="1" smtClean="0">
                  <a:latin typeface="Arial" panose="020B0604020202020204" pitchFamily="34" charset="0"/>
                  <a:cs typeface="Arial" panose="020B0604020202020204" pitchFamily="34" charset="0"/>
                </a:rPr>
                <a:t>Khi quay hình chữ nhật AA’O’O một vòng quanh cạnh OO’ cố định ta được một hình trụ. (Hình 2)</a:t>
              </a:r>
              <a:endParaRPr lang="en-US" sz="2500" b="1">
                <a:solidFill>
                  <a:schemeClr val="tx1"/>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1203374" y="4572000"/>
              <a:ext cx="1012438" cy="1087183"/>
            </a:xfrm>
            <a:prstGeom prst="rect">
              <a:avLst/>
            </a:prstGeom>
          </p:spPr>
        </p:pic>
        <p:pic>
          <p:nvPicPr>
            <p:cNvPr id="9553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4053" y="1406207"/>
              <a:ext cx="3581559" cy="293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46572" name="Picture 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456417" y="5779149"/>
            <a:ext cx="1657795" cy="128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31812" y="1676400"/>
            <a:ext cx="7686870" cy="1246495"/>
          </a:xfrm>
          <a:prstGeom prst="rect">
            <a:avLst/>
          </a:prstGeom>
          <a:noFill/>
        </p:spPr>
        <p:txBody>
          <a:bodyPr wrap="square" rtlCol="0">
            <a:spAutoFit/>
          </a:bodyPr>
          <a:lstStyle/>
          <a:p>
            <a:pPr marL="457200" indent="-457200" algn="just">
              <a:buFont typeface="Arial" panose="020B0604020202020204" pitchFamily="34" charset="0"/>
              <a:buChar char="•"/>
            </a:pPr>
            <a:r>
              <a:rPr lang="en-US" sz="2500" b="1" smtClean="0">
                <a:latin typeface="Arial" panose="020B0604020202020204" pitchFamily="34" charset="0"/>
                <a:cs typeface="Arial" panose="020B0604020202020204" pitchFamily="34" charset="0"/>
              </a:rPr>
              <a:t>Cạnh OA, O’A’ quét thành 2 hình tròn có cùng bán kính gọi là </a:t>
            </a:r>
            <a:r>
              <a:rPr lang="en-US" sz="2500" b="1" i="1" smtClean="0">
                <a:solidFill>
                  <a:srgbClr val="C00000"/>
                </a:solidFill>
                <a:latin typeface="Arial" panose="020B0604020202020204" pitchFamily="34" charset="0"/>
                <a:cs typeface="Arial" panose="020B0604020202020204" pitchFamily="34" charset="0"/>
              </a:rPr>
              <a:t>hai đáy </a:t>
            </a:r>
            <a:r>
              <a:rPr lang="en-US" sz="2500" b="1" smtClean="0">
                <a:latin typeface="Arial" panose="020B0604020202020204" pitchFamily="34" charset="0"/>
                <a:cs typeface="Arial" panose="020B0604020202020204" pitchFamily="34" charset="0"/>
              </a:rPr>
              <a:t>của hình trụ, bán kính của đáy gọi là bán kính đáy của hình trụ.</a:t>
            </a:r>
            <a:endParaRPr lang="en-US" sz="2500" b="1">
              <a:solidFill>
                <a:schemeClr val="tx1"/>
              </a:solidFill>
              <a:latin typeface="Arial" panose="020B0604020202020204" pitchFamily="34" charset="0"/>
              <a:cs typeface="Arial" panose="020B0604020202020204" pitchFamily="34" charset="0"/>
            </a:endParaRPr>
          </a:p>
        </p:txBody>
      </p:sp>
      <p:sp>
        <p:nvSpPr>
          <p:cNvPr id="13" name="TextBox 12"/>
          <p:cNvSpPr txBox="1"/>
          <p:nvPr/>
        </p:nvSpPr>
        <p:spPr>
          <a:xfrm>
            <a:off x="531812" y="2893040"/>
            <a:ext cx="7686870" cy="1246495"/>
          </a:xfrm>
          <a:prstGeom prst="rect">
            <a:avLst/>
          </a:prstGeom>
          <a:noFill/>
        </p:spPr>
        <p:txBody>
          <a:bodyPr wrap="square" rtlCol="0">
            <a:spAutoFit/>
          </a:bodyPr>
          <a:lstStyle/>
          <a:p>
            <a:pPr marL="457200" indent="-457200" algn="just">
              <a:buFont typeface="Arial" panose="020B0604020202020204" pitchFamily="34" charset="0"/>
              <a:buChar char="•"/>
            </a:pPr>
            <a:r>
              <a:rPr lang="en-US" sz="2500" b="1" smtClean="0">
                <a:latin typeface="Arial" panose="020B0604020202020204" pitchFamily="34" charset="0"/>
                <a:cs typeface="Arial" panose="020B0604020202020204" pitchFamily="34" charset="0"/>
              </a:rPr>
              <a:t>Cạnh AA’ quét thành </a:t>
            </a:r>
            <a:r>
              <a:rPr lang="en-US" sz="2500" b="1" i="1" smtClean="0">
                <a:solidFill>
                  <a:srgbClr val="C00000"/>
                </a:solidFill>
                <a:latin typeface="Arial" panose="020B0604020202020204" pitchFamily="34" charset="0"/>
                <a:cs typeface="Arial" panose="020B0604020202020204" pitchFamily="34" charset="0"/>
              </a:rPr>
              <a:t>mặt xung quanh </a:t>
            </a:r>
            <a:r>
              <a:rPr lang="en-US" sz="2500" b="1" smtClean="0">
                <a:latin typeface="Arial" panose="020B0604020202020204" pitchFamily="34" charset="0"/>
                <a:cs typeface="Arial" panose="020B0604020202020204" pitchFamily="34" charset="0"/>
              </a:rPr>
              <a:t>của hình trụ, mỗi vị trí của AA’ được coi là một </a:t>
            </a:r>
            <a:r>
              <a:rPr lang="en-US" sz="2500" b="1" i="1" smtClean="0">
                <a:solidFill>
                  <a:srgbClr val="C00000"/>
                </a:solidFill>
                <a:latin typeface="Arial" panose="020B0604020202020204" pitchFamily="34" charset="0"/>
                <a:cs typeface="Arial" panose="020B0604020202020204" pitchFamily="34" charset="0"/>
              </a:rPr>
              <a:t>đường sinh.</a:t>
            </a:r>
            <a:endParaRPr lang="en-US" sz="2500" b="1" i="1">
              <a:solidFill>
                <a:srgbClr val="C00000"/>
              </a:solidFill>
              <a:latin typeface="Arial" panose="020B0604020202020204" pitchFamily="34" charset="0"/>
              <a:cs typeface="Arial" panose="020B0604020202020204" pitchFamily="34" charset="0"/>
            </a:endParaRPr>
          </a:p>
        </p:txBody>
      </p:sp>
      <p:sp>
        <p:nvSpPr>
          <p:cNvPr id="14" name="TextBox 13"/>
          <p:cNvSpPr txBox="1"/>
          <p:nvPr/>
        </p:nvSpPr>
        <p:spPr>
          <a:xfrm>
            <a:off x="531812" y="4139535"/>
            <a:ext cx="7686870" cy="1246495"/>
          </a:xfrm>
          <a:prstGeom prst="rect">
            <a:avLst/>
          </a:prstGeom>
          <a:noFill/>
        </p:spPr>
        <p:txBody>
          <a:bodyPr wrap="square" rtlCol="0">
            <a:spAutoFit/>
          </a:bodyPr>
          <a:lstStyle/>
          <a:p>
            <a:pPr marL="457200" indent="-457200" algn="just">
              <a:buFont typeface="Arial" panose="020B0604020202020204" pitchFamily="34" charset="0"/>
              <a:buChar char="•"/>
            </a:pPr>
            <a:r>
              <a:rPr lang="en-US" sz="2500" b="1" smtClean="0">
                <a:latin typeface="Arial" panose="020B0604020202020204" pitchFamily="34" charset="0"/>
                <a:cs typeface="Arial" panose="020B0604020202020204" pitchFamily="34" charset="0"/>
              </a:rPr>
              <a:t>Độ dài đoạn OO’ gọi là </a:t>
            </a:r>
            <a:r>
              <a:rPr lang="en-US" sz="2500" b="1" i="1" smtClean="0">
                <a:solidFill>
                  <a:srgbClr val="C00000"/>
                </a:solidFill>
                <a:latin typeface="Arial" panose="020B0604020202020204" pitchFamily="34" charset="0"/>
                <a:cs typeface="Arial" panose="020B0604020202020204" pitchFamily="34" charset="0"/>
              </a:rPr>
              <a:t>chiều cao </a:t>
            </a:r>
            <a:r>
              <a:rPr lang="en-US" sz="2500" b="1" smtClean="0">
                <a:latin typeface="Arial" panose="020B0604020202020204" pitchFamily="34" charset="0"/>
                <a:cs typeface="Arial" panose="020B0604020202020204" pitchFamily="34" charset="0"/>
              </a:rPr>
              <a:t>của hình trụ. Các đường sinh có độ dài bằng nhau và bằng chiều cao của hình trụ.</a:t>
            </a:r>
            <a:endParaRPr lang="en-US" sz="2500" b="1">
              <a:solidFill>
                <a:schemeClr val="tx1"/>
              </a:solidFill>
              <a:latin typeface="Arial" panose="020B0604020202020204" pitchFamily="34" charset="0"/>
              <a:cs typeface="Arial" panose="020B0604020202020204" pitchFamily="34" charset="0"/>
            </a:endParaRPr>
          </a:p>
        </p:txBody>
      </p:sp>
      <p:sp>
        <p:nvSpPr>
          <p:cNvPr id="18" name="AutoShape 4"/>
          <p:cNvSpPr>
            <a:spLocks noChangeArrowheads="1"/>
          </p:cNvSpPr>
          <p:nvPr/>
        </p:nvSpPr>
        <p:spPr bwMode="gray">
          <a:xfrm>
            <a:off x="447213" y="95249"/>
            <a:ext cx="2370599" cy="438151"/>
          </a:xfrm>
          <a:prstGeom prst="roundRect">
            <a:avLst>
              <a:gd name="adj" fmla="val 50000"/>
            </a:avLst>
          </a:prstGeom>
          <a:solidFill>
            <a:schemeClr val="accent5">
              <a:lumMod val="50000"/>
            </a:schemeClr>
          </a:solidFill>
          <a:ln w="38100" algn="ctr">
            <a:solidFill>
              <a:srgbClr val="FFFFFF"/>
            </a:solidFill>
            <a:rou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900" b="1" smtClean="0">
                <a:solidFill>
                  <a:schemeClr val="bg1"/>
                </a:solidFill>
                <a:latin typeface="Arial" panose="020B0604020202020204" pitchFamily="34" charset="0"/>
                <a:cs typeface="Arial" panose="020B0604020202020204" pitchFamily="34" charset="0"/>
              </a:rPr>
              <a:t>  </a:t>
            </a:r>
            <a:r>
              <a:rPr lang="en-US" sz="2000" b="1" smtClean="0">
                <a:solidFill>
                  <a:schemeClr val="bg1"/>
                </a:solidFill>
                <a:latin typeface="Arial" panose="020B0604020202020204" pitchFamily="34" charset="0"/>
                <a:cs typeface="Arial" panose="020B0604020202020204" pitchFamily="34" charset="0"/>
              </a:rPr>
              <a:t>1  . HÌNH TRỤ .</a:t>
            </a:r>
            <a:endParaRPr lang="vi-VN" sz="2000" b="1">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46612" y="2144268"/>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883256" y="2563505"/>
            <a:ext cx="7116156" cy="1246495"/>
          </a:xfrm>
          <a:prstGeom prst="rect">
            <a:avLst/>
          </a:prstGeom>
          <a:noFill/>
        </p:spPr>
        <p:txBody>
          <a:bodyPr wrap="square" rtlCol="0">
            <a:spAutoFit/>
          </a:bodyPr>
          <a:lstStyle/>
          <a:p>
            <a:pPr marL="457200" indent="-457200" algn="just">
              <a:buFont typeface="Wingdings" panose="05000000000000000000" pitchFamily="2" charset="2"/>
              <a:buChar char="q"/>
            </a:pPr>
            <a:r>
              <a:rPr lang="en-US" sz="2500" b="1" smtClean="0">
                <a:latin typeface="Arial" panose="020B0604020202020204" pitchFamily="34" charset="0"/>
                <a:cs typeface="Arial" panose="020B0604020202020204" pitchFamily="34" charset="0"/>
              </a:rPr>
              <a:t>Hình trụ ở Hình 3 có : </a:t>
            </a:r>
            <a:r>
              <a:rPr lang="en-US" sz="2500" b="1" smtClean="0">
                <a:solidFill>
                  <a:srgbClr val="C00000"/>
                </a:solidFill>
                <a:latin typeface="Arial" panose="020B0604020202020204" pitchFamily="34" charset="0"/>
                <a:cs typeface="Arial" panose="020B0604020202020204" pitchFamily="34" charset="0"/>
              </a:rPr>
              <a:t>r</a:t>
            </a:r>
            <a:r>
              <a:rPr lang="en-US" sz="2500" b="1" smtClean="0">
                <a:latin typeface="Arial" panose="020B0604020202020204" pitchFamily="34" charset="0"/>
                <a:cs typeface="Arial" panose="020B0604020202020204" pitchFamily="34" charset="0"/>
              </a:rPr>
              <a:t> là bán kính đáy , AA’ là đường sinh , h là độ dài đường sinh và cũng là chiều cao của hình trụ đó.</a:t>
            </a:r>
            <a:endParaRPr lang="vi-VN" sz="2500" b="1">
              <a:solidFill>
                <a:srgbClr val="C00000"/>
              </a:solidFill>
              <a:latin typeface="Arial" panose="020B0604020202020204" pitchFamily="34" charset="0"/>
              <a:cs typeface="Arial" panose="020B0604020202020204" pitchFamily="34" charset="0"/>
            </a:endParaRPr>
          </a:p>
        </p:txBody>
      </p:sp>
      <p:pic>
        <p:nvPicPr>
          <p:cNvPr id="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70" y="68992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1666730" y="714376"/>
            <a:ext cx="10142682" cy="1266824"/>
          </a:xfrm>
          <a:prstGeom prst="roundRect">
            <a:avLst>
              <a:gd name="adj" fmla="val 3674"/>
            </a:avLst>
          </a:prstGeom>
          <a:solidFill>
            <a:srgbClr val="DBD2E4"/>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4" name="TextBox 23"/>
          <p:cNvSpPr txBox="1"/>
          <p:nvPr/>
        </p:nvSpPr>
        <p:spPr>
          <a:xfrm>
            <a:off x="1751012" y="860070"/>
            <a:ext cx="9829800" cy="892530"/>
          </a:xfrm>
          <a:prstGeom prst="rect">
            <a:avLst/>
          </a:prstGeom>
          <a:noFill/>
        </p:spPr>
        <p:txBody>
          <a:bodyPr wrap="square" lIns="121899" tIns="60949" rIns="121899" bIns="60949" rtlCol="0">
            <a:spAutoFit/>
          </a:bodyPr>
          <a:lstStyle/>
          <a:p>
            <a:pPr algn="just"/>
            <a:r>
              <a:rPr lang="en-US" sz="2500" b="1" smtClean="0">
                <a:latin typeface="Arial" panose="020B0604020202020204" pitchFamily="34" charset="0"/>
                <a:cs typeface="Arial" panose="020B0604020202020204" pitchFamily="34" charset="0"/>
              </a:rPr>
              <a:t>Quan sát và cho biết bán kính đáy, đường sinh, độ dài đường sinh và chiều cao của hình trụ trong Hình 3 .</a:t>
            </a:r>
            <a:endParaRPr lang="vi-VN" sz="2500" b="1">
              <a:latin typeface="Arial" panose="020B0604020202020204" pitchFamily="34" charset="0"/>
              <a:cs typeface="Arial" panose="020B0604020202020204" pitchFamily="34" charset="0"/>
            </a:endParaRPr>
          </a:p>
        </p:txBody>
      </p:sp>
      <p:sp>
        <p:nvSpPr>
          <p:cNvPr id="25" name="Rectangle 24"/>
          <p:cNvSpPr/>
          <p:nvPr/>
        </p:nvSpPr>
        <p:spPr>
          <a:xfrm>
            <a:off x="730856" y="1123950"/>
            <a:ext cx="457754" cy="646331"/>
          </a:xfrm>
          <a:prstGeom prst="rect">
            <a:avLst/>
          </a:prstGeom>
        </p:spPr>
        <p:txBody>
          <a:bodyPr wrap="none">
            <a:spAutoFit/>
          </a:bodyPr>
          <a:lstStyle/>
          <a:p>
            <a:pPr algn="ctr"/>
            <a:r>
              <a:rPr lang="en-US" sz="3600" b="1" spc="67" smtClean="0">
                <a:ln w="11430"/>
                <a:effectLst>
                  <a:outerShdw blurRad="76200" dist="50800" dir="5400000" algn="tl" rotWithShape="0">
                    <a:srgbClr val="000000">
                      <a:alpha val="65000"/>
                    </a:srgbClr>
                  </a:outerShdw>
                </a:effectLst>
                <a:latin typeface=".VnCentury SchoolbookH" pitchFamily="34" charset="0"/>
              </a:rPr>
              <a:t>1</a:t>
            </a:r>
            <a:endParaRPr lang="en-US" sz="4000" b="1" spc="67">
              <a:ln w="11430"/>
              <a:effectLst>
                <a:outerShdw blurRad="76200" dist="50800" dir="5400000" algn="tl" rotWithShape="0">
                  <a:srgbClr val="000000">
                    <a:alpha val="65000"/>
                  </a:srgbClr>
                </a:outerShdw>
              </a:effectLst>
              <a:latin typeface=".VnCentury SchoolbookH" pitchFamily="34" charset="0"/>
            </a:endParaRPr>
          </a:p>
        </p:txBody>
      </p:sp>
      <p:sp>
        <p:nvSpPr>
          <p:cNvPr id="12" name="AutoShape 4"/>
          <p:cNvSpPr>
            <a:spLocks noChangeArrowheads="1"/>
          </p:cNvSpPr>
          <p:nvPr/>
        </p:nvSpPr>
        <p:spPr bwMode="gray">
          <a:xfrm>
            <a:off x="447213" y="95249"/>
            <a:ext cx="2370599" cy="438151"/>
          </a:xfrm>
          <a:prstGeom prst="roundRect">
            <a:avLst>
              <a:gd name="adj" fmla="val 50000"/>
            </a:avLst>
          </a:prstGeom>
          <a:solidFill>
            <a:schemeClr val="accent5">
              <a:lumMod val="50000"/>
            </a:schemeClr>
          </a:solidFill>
          <a:ln w="38100" algn="ctr">
            <a:solidFill>
              <a:srgbClr val="FFFFFF"/>
            </a:solidFill>
            <a:rou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900" b="1" smtClean="0">
                <a:solidFill>
                  <a:schemeClr val="bg1"/>
                </a:solidFill>
                <a:latin typeface="Arial" panose="020B0604020202020204" pitchFamily="34" charset="0"/>
                <a:cs typeface="Arial" panose="020B0604020202020204" pitchFamily="34" charset="0"/>
              </a:rPr>
              <a:t>  </a:t>
            </a:r>
            <a:r>
              <a:rPr lang="en-US" sz="2000" b="1" smtClean="0">
                <a:solidFill>
                  <a:schemeClr val="bg1"/>
                </a:solidFill>
                <a:latin typeface="Arial" panose="020B0604020202020204" pitchFamily="34" charset="0"/>
                <a:cs typeface="Arial" panose="020B0604020202020204" pitchFamily="34" charset="0"/>
              </a:rPr>
              <a:t>1  . HÌNH TRỤ .</a:t>
            </a:r>
            <a:endParaRPr lang="vi-VN" sz="2000" b="1">
              <a:solidFill>
                <a:schemeClr val="bg1"/>
              </a:solidFill>
              <a:latin typeface="Arial" panose="020B0604020202020204" pitchFamily="34" charset="0"/>
              <a:cs typeface="Arial" panose="020B0604020202020204" pitchFamily="34" charset="0"/>
            </a:endParaRPr>
          </a:p>
        </p:txBody>
      </p:sp>
      <p:pic>
        <p:nvPicPr>
          <p:cNvPr id="9564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2649" y="2138866"/>
            <a:ext cx="3276600" cy="334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027612" y="2093183"/>
            <a:ext cx="1153285" cy="2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032038" y="2514600"/>
            <a:ext cx="6119774" cy="477054"/>
          </a:xfrm>
          <a:prstGeom prst="rect">
            <a:avLst/>
          </a:prstGeom>
          <a:noFill/>
        </p:spPr>
        <p:txBody>
          <a:bodyPr wrap="square" rtlCol="0">
            <a:spAutoFit/>
          </a:bodyPr>
          <a:lstStyle/>
          <a:p>
            <a:pPr marL="457200" indent="-457200" algn="just">
              <a:buFont typeface="Wingdings" panose="05000000000000000000" pitchFamily="2" charset="2"/>
              <a:buChar char="§"/>
            </a:pPr>
            <a:r>
              <a:rPr lang="vi-VN" sz="2500" b="1">
                <a:latin typeface="Arial" panose="020B0604020202020204" pitchFamily="34" charset="0"/>
                <a:cs typeface="Arial" panose="020B0604020202020204" pitchFamily="34" charset="0"/>
              </a:rPr>
              <a:t>Đường sinh của hình trụ là </a:t>
            </a:r>
            <a:r>
              <a:rPr lang="vi-VN" sz="2500" b="1" smtClean="0">
                <a:latin typeface="Arial" panose="020B0604020202020204" pitchFamily="34" charset="0"/>
                <a:cs typeface="Arial" panose="020B0604020202020204" pitchFamily="34" charset="0"/>
              </a:rPr>
              <a:t>CD.</a:t>
            </a:r>
            <a:endParaRPr lang="vi-VN" sz="2500" b="1">
              <a:solidFill>
                <a:srgbClr val="C00000"/>
              </a:solidFill>
              <a:latin typeface="Arial" panose="020B0604020202020204" pitchFamily="34" charset="0"/>
              <a:cs typeface="Arial" panose="020B0604020202020204" pitchFamily="34" charset="0"/>
            </a:endParaRPr>
          </a:p>
        </p:txBody>
      </p:sp>
      <p:sp>
        <p:nvSpPr>
          <p:cNvPr id="8" name="Rounded Rectangle 7"/>
          <p:cNvSpPr/>
          <p:nvPr/>
        </p:nvSpPr>
        <p:spPr>
          <a:xfrm>
            <a:off x="1979612" y="705742"/>
            <a:ext cx="9906000" cy="1199258"/>
          </a:xfrm>
          <a:prstGeom prst="roundRect">
            <a:avLst>
              <a:gd name="adj" fmla="val 5381"/>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055811" y="762000"/>
            <a:ext cx="9677401" cy="892530"/>
          </a:xfrm>
          <a:prstGeom prst="rect">
            <a:avLst/>
          </a:prstGeom>
          <a:noFill/>
        </p:spPr>
        <p:txBody>
          <a:bodyPr wrap="square" lIns="121899" tIns="60949" rIns="121899" bIns="60949" rtlCol="0">
            <a:spAutoFit/>
          </a:bodyPr>
          <a:lstStyle/>
          <a:p>
            <a:pPr algn="just"/>
            <a:r>
              <a:rPr lang="vi-VN" sz="2500" b="1">
                <a:latin typeface="Arial" panose="020B0604020202020204" pitchFamily="34" charset="0"/>
                <a:cs typeface="Arial" panose="020B0604020202020204" pitchFamily="34" charset="0"/>
              </a:rPr>
              <a:t>Quan sát và cho biết đường sinh, độ dài bán kính đáy và chiều cao của hình trụ trong Hình </a:t>
            </a:r>
            <a:r>
              <a:rPr lang="vi-VN" sz="2500" b="1" smtClean="0">
                <a:latin typeface="Arial" panose="020B0604020202020204" pitchFamily="34" charset="0"/>
                <a:cs typeface="Arial" panose="020B0604020202020204" pitchFamily="34" charset="0"/>
              </a:rPr>
              <a:t>4.</a:t>
            </a:r>
            <a:endParaRPr lang="vi-VN" sz="2500" b="1">
              <a:latin typeface="Arial" panose="020B0604020202020204" pitchFamily="34" charset="0"/>
              <a:cs typeface="Arial" panose="020B0604020202020204" pitchFamily="34" charset="0"/>
            </a:endParaRPr>
          </a:p>
        </p:txBody>
      </p:sp>
      <p:grpSp>
        <p:nvGrpSpPr>
          <p:cNvPr id="3" name="Group 2"/>
          <p:cNvGrpSpPr/>
          <p:nvPr/>
        </p:nvGrpSpPr>
        <p:grpSpPr>
          <a:xfrm>
            <a:off x="227012" y="666750"/>
            <a:ext cx="1642311" cy="1426433"/>
            <a:chOff x="227012" y="666750"/>
            <a:chExt cx="1642311" cy="1426433"/>
          </a:xfrm>
        </p:grpSpPr>
        <p:pic>
          <p:nvPicPr>
            <p:cNvPr id="7260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012" y="66675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ectangle 48"/>
            <p:cNvSpPr/>
            <p:nvPr/>
          </p:nvSpPr>
          <p:spPr>
            <a:xfrm>
              <a:off x="789634" y="120266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7505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181" b="19663"/>
            <a:stretch>
              <a:fillRect/>
            </a:stretch>
          </p:blipFill>
          <p:spPr bwMode="auto">
            <a:xfrm>
              <a:off x="486877" y="812076"/>
              <a:ext cx="1015528" cy="570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AutoShape 4"/>
          <p:cNvSpPr>
            <a:spLocks noChangeArrowheads="1"/>
          </p:cNvSpPr>
          <p:nvPr/>
        </p:nvSpPr>
        <p:spPr bwMode="gray">
          <a:xfrm>
            <a:off x="447213" y="95249"/>
            <a:ext cx="2370599" cy="438151"/>
          </a:xfrm>
          <a:prstGeom prst="roundRect">
            <a:avLst>
              <a:gd name="adj" fmla="val 50000"/>
            </a:avLst>
          </a:prstGeom>
          <a:solidFill>
            <a:schemeClr val="accent5">
              <a:lumMod val="50000"/>
            </a:schemeClr>
          </a:solidFill>
          <a:ln w="38100" algn="ctr">
            <a:solidFill>
              <a:srgbClr val="FFFFFF"/>
            </a:solidFill>
            <a:rou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900" b="1" smtClean="0">
                <a:solidFill>
                  <a:schemeClr val="bg1"/>
                </a:solidFill>
                <a:latin typeface="Arial" panose="020B0604020202020204" pitchFamily="34" charset="0"/>
                <a:cs typeface="Arial" panose="020B0604020202020204" pitchFamily="34" charset="0"/>
              </a:rPr>
              <a:t>  </a:t>
            </a:r>
            <a:r>
              <a:rPr lang="en-US" sz="2000" b="1" smtClean="0">
                <a:solidFill>
                  <a:schemeClr val="bg1"/>
                </a:solidFill>
                <a:latin typeface="Arial" panose="020B0604020202020204" pitchFamily="34" charset="0"/>
                <a:cs typeface="Arial" panose="020B0604020202020204" pitchFamily="34" charset="0"/>
              </a:rPr>
              <a:t>1  . HÌNH TRỤ .</a:t>
            </a:r>
            <a:endParaRPr lang="vi-VN" sz="2000" b="1">
              <a:solidFill>
                <a:schemeClr val="bg1"/>
              </a:solidFill>
              <a:latin typeface="Arial" panose="020B0604020202020204" pitchFamily="34" charset="0"/>
              <a:cs typeface="Arial" panose="020B0604020202020204" pitchFamily="34" charset="0"/>
            </a:endParaRPr>
          </a:p>
        </p:txBody>
      </p:sp>
      <p:pic>
        <p:nvPicPr>
          <p:cNvPr id="9574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2812" y="1962579"/>
            <a:ext cx="2483168" cy="3740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2032038" y="3100388"/>
            <a:ext cx="6119774" cy="477054"/>
          </a:xfrm>
          <a:prstGeom prst="rect">
            <a:avLst/>
          </a:prstGeom>
          <a:noFill/>
        </p:spPr>
        <p:txBody>
          <a:bodyPr wrap="square" rtlCol="0">
            <a:spAutoFit/>
          </a:bodyPr>
          <a:lstStyle/>
          <a:p>
            <a:pPr marL="457200" indent="-457200" algn="just">
              <a:buFont typeface="Wingdings" panose="05000000000000000000" pitchFamily="2" charset="2"/>
              <a:buChar char="§"/>
            </a:pPr>
            <a:r>
              <a:rPr lang="vi-VN" sz="2500" b="1">
                <a:latin typeface="Arial" panose="020B0604020202020204" pitchFamily="34" charset="0"/>
                <a:cs typeface="Arial" panose="020B0604020202020204" pitchFamily="34" charset="0"/>
              </a:rPr>
              <a:t>Độ dài bán kính đáy là: 2 </a:t>
            </a:r>
            <a:r>
              <a:rPr lang="vi-VN" sz="2500" b="1" smtClean="0">
                <a:latin typeface="Arial" panose="020B0604020202020204" pitchFamily="34" charset="0"/>
                <a:cs typeface="Arial" panose="020B0604020202020204" pitchFamily="34" charset="0"/>
              </a:rPr>
              <a:t>cm.</a:t>
            </a:r>
            <a:endParaRPr lang="vi-VN" sz="2500" b="1">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2032038" y="3686175"/>
            <a:ext cx="6119774" cy="477054"/>
          </a:xfrm>
          <a:prstGeom prst="rect">
            <a:avLst/>
          </a:prstGeom>
          <a:noFill/>
        </p:spPr>
        <p:txBody>
          <a:bodyPr wrap="square" rtlCol="0">
            <a:spAutoFit/>
          </a:bodyPr>
          <a:lstStyle/>
          <a:p>
            <a:pPr marL="457200" indent="-457200" algn="just">
              <a:buFont typeface="Wingdings" panose="05000000000000000000" pitchFamily="2" charset="2"/>
              <a:buChar char="§"/>
            </a:pPr>
            <a:r>
              <a:rPr lang="vi-VN" sz="2500" b="1">
                <a:latin typeface="Arial" panose="020B0604020202020204" pitchFamily="34" charset="0"/>
                <a:cs typeface="Arial" panose="020B0604020202020204" pitchFamily="34" charset="0"/>
              </a:rPr>
              <a:t>Chiều cao hình trụ là: 6 </a:t>
            </a:r>
            <a:r>
              <a:rPr lang="vi-VN" sz="2500" b="1" smtClean="0">
                <a:latin typeface="Arial" panose="020B0604020202020204" pitchFamily="34" charset="0"/>
                <a:cs typeface="Arial" panose="020B0604020202020204" pitchFamily="34" charset="0"/>
              </a:rPr>
              <a:t>cm.</a:t>
            </a:r>
            <a:endParaRPr lang="vi-VN" sz="2500" b="1">
              <a:solidFill>
                <a:srgbClr val="C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979612" y="705741"/>
            <a:ext cx="9906000" cy="2641559"/>
          </a:xfrm>
          <a:prstGeom prst="roundRect">
            <a:avLst>
              <a:gd name="adj" fmla="val 5381"/>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055811" y="762000"/>
            <a:ext cx="9677401" cy="2585301"/>
          </a:xfrm>
          <a:prstGeom prst="rect">
            <a:avLst/>
          </a:prstGeom>
          <a:noFill/>
        </p:spPr>
        <p:txBody>
          <a:bodyPr wrap="square" lIns="121899" tIns="60949" rIns="121899" bIns="60949" rtlCol="0">
            <a:spAutoFit/>
          </a:bodyPr>
          <a:lstStyle/>
          <a:p>
            <a:pPr algn="just"/>
            <a:r>
              <a:rPr lang="vi-VN" sz="2000" b="1">
                <a:latin typeface="Arial" panose="020B0604020202020204" pitchFamily="34" charset="0"/>
                <a:cs typeface="Arial" panose="020B0604020202020204" pitchFamily="34" charset="0"/>
              </a:rPr>
              <a:t>Tạo lập chiếc hộp dạng hình trụ có chiều cao 10 cm, bán kính đáy 3 cm theo hướng dẫn sau</a:t>
            </a:r>
            <a:r>
              <a:rPr lang="vi-VN" sz="2000" b="1" smtClean="0">
                <a:latin typeface="Arial" panose="020B0604020202020204" pitchFamily="34" charset="0"/>
                <a:cs typeface="Arial" panose="020B0604020202020204" pitchFamily="34" charset="0"/>
              </a:rPr>
              <a:t>:</a:t>
            </a:r>
            <a:endParaRPr lang="en-US" sz="2000" b="1" smtClean="0">
              <a:latin typeface="Arial" panose="020B0604020202020204" pitchFamily="34" charset="0"/>
              <a:cs typeface="Arial" panose="020B0604020202020204" pitchFamily="34" charset="0"/>
            </a:endParaRPr>
          </a:p>
          <a:p>
            <a:pPr algn="just"/>
            <a:r>
              <a:rPr lang="vi-VN" sz="2000" b="1" i="1" smtClean="0">
                <a:latin typeface="Arial" panose="020B0604020202020204" pitchFamily="34" charset="0"/>
                <a:cs typeface="Arial" panose="020B0604020202020204" pitchFamily="34" charset="0"/>
              </a:rPr>
              <a:t>Bước </a:t>
            </a:r>
            <a:r>
              <a:rPr lang="vi-VN" sz="2000" b="1" i="1">
                <a:latin typeface="Arial" panose="020B0604020202020204" pitchFamily="34" charset="0"/>
                <a:cs typeface="Arial" panose="020B0604020202020204" pitchFamily="34" charset="0"/>
              </a:rPr>
              <a:t>1</a:t>
            </a:r>
            <a:r>
              <a:rPr lang="vi-VN" sz="2000" b="1">
                <a:latin typeface="Arial" panose="020B0604020202020204" pitchFamily="34" charset="0"/>
                <a:cs typeface="Arial" panose="020B0604020202020204" pitchFamily="34" charset="0"/>
              </a:rPr>
              <a:t>: cắt một tấm bìa hình chữ nhật có cạnh 10 cm và cạnh 6</a:t>
            </a:r>
            <a:r>
              <a:rPr lang="el-GR" sz="2000" b="1" smtClean="0">
                <a:latin typeface="Arial" panose="020B0604020202020204" pitchFamily="34" charset="0"/>
                <a:cs typeface="Arial" panose="020B0604020202020204" pitchFamily="34" charset="0"/>
              </a:rPr>
              <a:t>π</a:t>
            </a:r>
            <a:r>
              <a:rPr lang="vi-VN" sz="2000" b="1" smtClean="0">
                <a:latin typeface="Arial" panose="020B0604020202020204" pitchFamily="34" charset="0"/>
                <a:cs typeface="Arial" panose="020B0604020202020204" pitchFamily="34" charset="0"/>
              </a:rPr>
              <a:t>cm </a:t>
            </a:r>
            <a:r>
              <a:rPr lang="vi-VN" sz="2000" b="1">
                <a:latin typeface="Arial" panose="020B0604020202020204" pitchFamily="34" charset="0"/>
                <a:cs typeface="Arial" panose="020B0604020202020204" pitchFamily="34" charset="0"/>
              </a:rPr>
              <a:t>(</a:t>
            </a:r>
            <a:r>
              <a:rPr lang="vi-VN" sz="2000" b="1" smtClean="0">
                <a:latin typeface="Arial" panose="020B0604020202020204" pitchFamily="34" charset="0"/>
                <a:cs typeface="Arial" panose="020B0604020202020204" pitchFamily="34" charset="0"/>
              </a:rPr>
              <a:t>≈</a:t>
            </a:r>
            <a:r>
              <a:rPr lang="vi-VN" sz="2000" b="1">
                <a:latin typeface="Arial" panose="020B0604020202020204" pitchFamily="34" charset="0"/>
                <a:cs typeface="Arial" panose="020B0604020202020204" pitchFamily="34" charset="0"/>
              </a:rPr>
              <a:t> </a:t>
            </a:r>
            <a:r>
              <a:rPr lang="vi-VN" sz="2000" b="1" smtClean="0">
                <a:latin typeface="Arial" panose="020B0604020202020204" pitchFamily="34" charset="0"/>
                <a:cs typeface="Arial" panose="020B0604020202020204" pitchFamily="34" charset="0"/>
              </a:rPr>
              <a:t>19cm</a:t>
            </a:r>
            <a:r>
              <a:rPr lang="vi-VN" sz="2000" b="1">
                <a:latin typeface="Arial" panose="020B0604020202020204" pitchFamily="34" charset="0"/>
                <a:cs typeface="Arial" panose="020B0604020202020204" pitchFamily="34" charset="0"/>
              </a:rPr>
              <a:t>) (Hình 5a</a:t>
            </a:r>
            <a:r>
              <a:rPr lang="vi-VN" sz="2000" b="1" smtClean="0">
                <a:latin typeface="Arial" panose="020B0604020202020204" pitchFamily="34" charset="0"/>
                <a:cs typeface="Arial" panose="020B0604020202020204" pitchFamily="34" charset="0"/>
              </a:rPr>
              <a:t>).</a:t>
            </a:r>
            <a:endParaRPr lang="en-US" sz="2000" b="1" smtClean="0">
              <a:latin typeface="Arial" panose="020B0604020202020204" pitchFamily="34" charset="0"/>
              <a:cs typeface="Arial" panose="020B0604020202020204" pitchFamily="34" charset="0"/>
            </a:endParaRPr>
          </a:p>
          <a:p>
            <a:pPr algn="just"/>
            <a:r>
              <a:rPr lang="vi-VN" sz="2000" b="1" smtClean="0">
                <a:latin typeface="Arial" panose="020B0604020202020204" pitchFamily="34" charset="0"/>
                <a:cs typeface="Arial" panose="020B0604020202020204" pitchFamily="34" charset="0"/>
              </a:rPr>
              <a:t>Bước </a:t>
            </a:r>
            <a:r>
              <a:rPr lang="vi-VN" sz="2000" b="1">
                <a:latin typeface="Arial" panose="020B0604020202020204" pitchFamily="34" charset="0"/>
                <a:cs typeface="Arial" panose="020B0604020202020204" pitchFamily="34" charset="0"/>
              </a:rPr>
              <a:t>2: ghép hai cạnh 10 cm của tấm bìa lại với nhau sao cho hai cạnh 6</a:t>
            </a:r>
            <a:r>
              <a:rPr lang="el-GR" sz="2000" b="1" smtClean="0">
                <a:latin typeface="Arial" panose="020B0604020202020204" pitchFamily="34" charset="0"/>
                <a:cs typeface="Arial" panose="020B0604020202020204" pitchFamily="34" charset="0"/>
              </a:rPr>
              <a:t>π</a:t>
            </a:r>
            <a:r>
              <a:rPr lang="vi-VN" sz="2000" b="1" smtClean="0">
                <a:latin typeface="Arial" panose="020B0604020202020204" pitchFamily="34" charset="0"/>
                <a:cs typeface="Arial" panose="020B0604020202020204" pitchFamily="34" charset="0"/>
              </a:rPr>
              <a:t>cm </a:t>
            </a:r>
            <a:r>
              <a:rPr lang="vi-VN" sz="2000" b="1">
                <a:latin typeface="Arial" panose="020B0604020202020204" pitchFamily="34" charset="0"/>
                <a:cs typeface="Arial" panose="020B0604020202020204" pitchFamily="34" charset="0"/>
              </a:rPr>
              <a:t>được uốn cong tạo thành hai đường tròn như Hình 5b</a:t>
            </a:r>
            <a:r>
              <a:rPr lang="vi-VN" sz="2000" b="1" smtClean="0">
                <a:latin typeface="Arial" panose="020B0604020202020204" pitchFamily="34" charset="0"/>
                <a:cs typeface="Arial" panose="020B0604020202020204" pitchFamily="34" charset="0"/>
              </a:rPr>
              <a:t>.</a:t>
            </a:r>
            <a:endParaRPr lang="en-US" sz="2000" b="1" smtClean="0">
              <a:latin typeface="Arial" panose="020B0604020202020204" pitchFamily="34" charset="0"/>
              <a:cs typeface="Arial" panose="020B0604020202020204" pitchFamily="34" charset="0"/>
            </a:endParaRPr>
          </a:p>
          <a:p>
            <a:pPr algn="just"/>
            <a:r>
              <a:rPr lang="vi-VN" sz="2000" b="1" smtClean="0">
                <a:latin typeface="Arial" panose="020B0604020202020204" pitchFamily="34" charset="0"/>
                <a:cs typeface="Arial" panose="020B0604020202020204" pitchFamily="34" charset="0"/>
              </a:rPr>
              <a:t>Bước </a:t>
            </a:r>
            <a:r>
              <a:rPr lang="vi-VN" sz="2000" b="1">
                <a:latin typeface="Arial" panose="020B0604020202020204" pitchFamily="34" charset="0"/>
                <a:cs typeface="Arial" panose="020B0604020202020204" pitchFamily="34" charset="0"/>
              </a:rPr>
              <a:t>3: Cắt hai tấm bìa hình tròn bán kính </a:t>
            </a:r>
            <a:r>
              <a:rPr lang="vi-VN" sz="2000" b="1" smtClean="0">
                <a:latin typeface="Arial" panose="020B0604020202020204" pitchFamily="34" charset="0"/>
                <a:cs typeface="Arial" panose="020B0604020202020204" pitchFamily="34" charset="0"/>
              </a:rPr>
              <a:t>3cm </a:t>
            </a:r>
            <a:r>
              <a:rPr lang="vi-VN" sz="2000" b="1">
                <a:latin typeface="Arial" panose="020B0604020202020204" pitchFamily="34" charset="0"/>
                <a:cs typeface="Arial" panose="020B0604020202020204" pitchFamily="34" charset="0"/>
              </a:rPr>
              <a:t>rồi dán vào hai đường tròn vừa tạo thành ở Bước 2, ta được chiếc hộp như yêu cầu (Hình 5c</a:t>
            </a:r>
            <a:r>
              <a:rPr lang="vi-VN" sz="2000" b="1" smtClean="0">
                <a:latin typeface="Arial" panose="020B0604020202020204" pitchFamily="34" charset="0"/>
                <a:cs typeface="Arial" panose="020B0604020202020204" pitchFamily="34" charset="0"/>
              </a:rPr>
              <a:t>).</a:t>
            </a:r>
            <a:endParaRPr lang="vi-VN" sz="2000" b="1">
              <a:latin typeface="Arial" panose="020B0604020202020204" pitchFamily="34" charset="0"/>
              <a:cs typeface="Arial" panose="020B0604020202020204" pitchFamily="34" charset="0"/>
            </a:endParaRPr>
          </a:p>
        </p:txBody>
      </p:sp>
      <p:grpSp>
        <p:nvGrpSpPr>
          <p:cNvPr id="3" name="Group 2"/>
          <p:cNvGrpSpPr/>
          <p:nvPr/>
        </p:nvGrpSpPr>
        <p:grpSpPr>
          <a:xfrm>
            <a:off x="227012" y="666750"/>
            <a:ext cx="1642311" cy="1426433"/>
            <a:chOff x="227012" y="666750"/>
            <a:chExt cx="1642311" cy="1426433"/>
          </a:xfrm>
        </p:grpSpPr>
        <p:pic>
          <p:nvPicPr>
            <p:cNvPr id="72601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7012" y="66675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ectangle 48"/>
            <p:cNvSpPr/>
            <p:nvPr/>
          </p:nvSpPr>
          <p:spPr>
            <a:xfrm>
              <a:off x="789634" y="120266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7505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181" b="19663"/>
            <a:stretch>
              <a:fillRect/>
            </a:stretch>
          </p:blipFill>
          <p:spPr bwMode="auto">
            <a:xfrm>
              <a:off x="486877" y="812076"/>
              <a:ext cx="1015528" cy="570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AutoShape 4"/>
          <p:cNvSpPr>
            <a:spLocks noChangeArrowheads="1"/>
          </p:cNvSpPr>
          <p:nvPr/>
        </p:nvSpPr>
        <p:spPr bwMode="gray">
          <a:xfrm>
            <a:off x="447213" y="95249"/>
            <a:ext cx="2370599" cy="438151"/>
          </a:xfrm>
          <a:prstGeom prst="roundRect">
            <a:avLst>
              <a:gd name="adj" fmla="val 50000"/>
            </a:avLst>
          </a:prstGeom>
          <a:solidFill>
            <a:schemeClr val="accent5">
              <a:lumMod val="50000"/>
            </a:schemeClr>
          </a:solidFill>
          <a:ln w="38100" algn="ctr">
            <a:solidFill>
              <a:srgbClr val="FFFFFF"/>
            </a:solidFill>
            <a:rou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900" b="1" smtClean="0">
                <a:solidFill>
                  <a:schemeClr val="bg1"/>
                </a:solidFill>
                <a:latin typeface="Arial" panose="020B0604020202020204" pitchFamily="34" charset="0"/>
                <a:cs typeface="Arial" panose="020B0604020202020204" pitchFamily="34" charset="0"/>
              </a:rPr>
              <a:t>  </a:t>
            </a:r>
            <a:r>
              <a:rPr lang="en-US" sz="2000" b="1" smtClean="0">
                <a:solidFill>
                  <a:schemeClr val="bg1"/>
                </a:solidFill>
                <a:latin typeface="Arial" panose="020B0604020202020204" pitchFamily="34" charset="0"/>
                <a:cs typeface="Arial" panose="020B0604020202020204" pitchFamily="34" charset="0"/>
              </a:rPr>
              <a:t>1  . HÌNH TRỤ .</a:t>
            </a:r>
            <a:endParaRPr lang="vi-VN" sz="2000" b="1">
              <a:solidFill>
                <a:schemeClr val="bg1"/>
              </a:solidFill>
              <a:latin typeface="Arial" panose="020B0604020202020204" pitchFamily="34" charset="0"/>
              <a:cs typeface="Arial" panose="020B0604020202020204" pitchFamily="34" charset="0"/>
            </a:endParaRPr>
          </a:p>
        </p:txBody>
      </p:sp>
      <p:pic>
        <p:nvPicPr>
          <p:cNvPr id="9584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9323" y="3657600"/>
            <a:ext cx="39243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846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7212" y="3476625"/>
            <a:ext cx="23622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847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6112" y="3429000"/>
            <a:ext cx="24003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58468"/>
                                        </p:tgtEl>
                                        <p:attrNameLst>
                                          <p:attrName>style.visibility</p:attrName>
                                        </p:attrNameLst>
                                      </p:cBhvr>
                                      <p:to>
                                        <p:strVal val="visible"/>
                                      </p:to>
                                    </p:set>
                                    <p:animEffect transition="in" filter="wipe(left)">
                                      <p:cBhvr>
                                        <p:cTn id="7" dur="500"/>
                                        <p:tgtEl>
                                          <p:spTgt spid="9584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58469"/>
                                        </p:tgtEl>
                                        <p:attrNameLst>
                                          <p:attrName>style.visibility</p:attrName>
                                        </p:attrNameLst>
                                      </p:cBhvr>
                                      <p:to>
                                        <p:strVal val="visible"/>
                                      </p:to>
                                    </p:set>
                                    <p:animEffect transition="in" filter="wipe(left)">
                                      <p:cBhvr>
                                        <p:cTn id="12" dur="500"/>
                                        <p:tgtEl>
                                          <p:spTgt spid="9584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58470"/>
                                        </p:tgtEl>
                                        <p:attrNameLst>
                                          <p:attrName>style.visibility</p:attrName>
                                        </p:attrNameLst>
                                      </p:cBhvr>
                                      <p:to>
                                        <p:strVal val="visible"/>
                                      </p:to>
                                    </p:set>
                                    <p:animEffect transition="in" filter="wipe(left)">
                                      <p:cBhvr>
                                        <p:cTn id="17" dur="500"/>
                                        <p:tgtEl>
                                          <p:spTgt spid="958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84612" y="253365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379412" y="717741"/>
            <a:ext cx="11514598" cy="1720659"/>
            <a:chOff x="447214" y="1144094"/>
            <a:chExt cx="11514598" cy="1720659"/>
          </a:xfrm>
        </p:grpSpPr>
        <p:sp>
          <p:nvSpPr>
            <p:cNvPr id="17" name="Rounded Rectangle 16"/>
            <p:cNvSpPr/>
            <p:nvPr/>
          </p:nvSpPr>
          <p:spPr>
            <a:xfrm>
              <a:off x="447214" y="1144094"/>
              <a:ext cx="11514598" cy="1720659"/>
            </a:xfrm>
            <a:prstGeom prst="roundRect">
              <a:avLst>
                <a:gd name="adj" fmla="val 3662"/>
              </a:avLst>
            </a:prstGeom>
            <a:solidFill>
              <a:srgbClr val="CDE8EF"/>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904414" y="1153617"/>
              <a:ext cx="10904998" cy="1631216"/>
            </a:xfrm>
            <a:prstGeom prst="rect">
              <a:avLst/>
            </a:prstGeom>
            <a:noFill/>
          </p:spPr>
          <p:txBody>
            <a:bodyPr wrap="square" rtlCol="0">
              <a:spAutoFit/>
            </a:bodyPr>
            <a:lstStyle/>
            <a:p>
              <a:pPr algn="just"/>
              <a:r>
                <a:rPr lang="en-US" b="1" smtClean="0">
                  <a:latin typeface="Arial" panose="020B0604020202020204" pitchFamily="34" charset="0"/>
                  <a:cs typeface="Arial" panose="020B0604020202020204" pitchFamily="34" charset="0"/>
                </a:rPr>
                <a:t>          </a:t>
              </a:r>
              <a:r>
                <a:rPr lang="vi-VN" sz="2500" b="1">
                  <a:latin typeface="Arial" panose="020B0604020202020204" pitchFamily="34" charset="0"/>
                  <a:cs typeface="Arial" panose="020B0604020202020204" pitchFamily="34" charset="0"/>
                </a:rPr>
                <a:t>Hình khai triển của một hình trụ có bán kính đáy r, chiều cao h (Hình 6a) gồm hai hình tròn và một hình chữ nhật (Hình 6b). Diện tích của hình chữ nhật trong Hình 6b được gọi là diện tích xung quanh của hình </a:t>
              </a:r>
              <a:r>
                <a:rPr lang="vi-VN" sz="2500" b="1" smtClean="0">
                  <a:latin typeface="Arial" panose="020B0604020202020204" pitchFamily="34" charset="0"/>
                  <a:cs typeface="Arial" panose="020B0604020202020204" pitchFamily="34" charset="0"/>
                </a:rPr>
                <a:t>trụ</a:t>
              </a:r>
              <a:r>
                <a:rPr lang="en-US" sz="2500" b="1" smtClean="0">
                  <a:latin typeface="Arial" panose="020B0604020202020204" pitchFamily="34" charset="0"/>
                  <a:cs typeface="Arial" panose="020B0604020202020204" pitchFamily="34" charset="0"/>
                </a:rPr>
                <a:t>. </a:t>
              </a:r>
              <a:r>
                <a:rPr lang="vi-VN" sz="2500" b="1" smtClean="0">
                  <a:latin typeface="Arial" panose="020B0604020202020204" pitchFamily="34" charset="0"/>
                  <a:cs typeface="Arial" panose="020B0604020202020204" pitchFamily="34" charset="0"/>
                </a:rPr>
                <a:t>Hãy </a:t>
              </a:r>
              <a:r>
                <a:rPr lang="vi-VN" sz="2500" b="1">
                  <a:latin typeface="Arial" panose="020B0604020202020204" pitchFamily="34" charset="0"/>
                  <a:cs typeface="Arial" panose="020B0604020202020204" pitchFamily="34" charset="0"/>
                </a:rPr>
                <a:t>tính diện tích xung quanh của hình trụ theo r và </a:t>
              </a:r>
              <a:r>
                <a:rPr lang="vi-VN" sz="2500" b="1" smtClean="0">
                  <a:latin typeface="Arial" panose="020B0604020202020204" pitchFamily="34" charset="0"/>
                  <a:cs typeface="Arial" panose="020B0604020202020204" pitchFamily="34" charset="0"/>
                </a:rPr>
                <a:t>h.</a:t>
              </a:r>
              <a:endParaRPr lang="en-US" sz="2500" b="1" smtClean="0">
                <a:latin typeface="Arial" panose="020B0604020202020204" pitchFamily="34" charset="0"/>
                <a:cs typeface="Arial" panose="020B0604020202020204" pitchFamily="34" charset="0"/>
              </a:endParaRPr>
            </a:p>
          </p:txBody>
        </p:sp>
        <p:pic>
          <p:nvPicPr>
            <p:cNvPr id="7536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 r="6942" b="29238"/>
            <a:stretch>
              <a:fillRect/>
            </a:stretch>
          </p:blipFill>
          <p:spPr bwMode="auto">
            <a:xfrm>
              <a:off x="455612" y="1159778"/>
              <a:ext cx="1168904" cy="41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AutoShape 4"/>
          <p:cNvSpPr>
            <a:spLocks noChangeArrowheads="1"/>
          </p:cNvSpPr>
          <p:nvPr/>
        </p:nvSpPr>
        <p:spPr bwMode="gray">
          <a:xfrm>
            <a:off x="447214" y="95249"/>
            <a:ext cx="6180598" cy="438151"/>
          </a:xfrm>
          <a:prstGeom prst="roundRect">
            <a:avLst>
              <a:gd name="adj" fmla="val 50000"/>
            </a:avLst>
          </a:prstGeom>
          <a:solidFill>
            <a:schemeClr val="accent5">
              <a:lumMod val="50000"/>
            </a:schemeClr>
          </a:solidFill>
          <a:ln w="38100" algn="ctr">
            <a:solidFill>
              <a:srgbClr val="FFFFFF"/>
            </a:solidFill>
            <a:rou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900" b="1" smtClean="0">
                <a:solidFill>
                  <a:schemeClr val="bg1"/>
                </a:solidFill>
                <a:latin typeface="Arial" panose="020B0604020202020204" pitchFamily="34" charset="0"/>
                <a:cs typeface="Arial" panose="020B0604020202020204" pitchFamily="34" charset="0"/>
              </a:rPr>
              <a:t>  </a:t>
            </a:r>
            <a:r>
              <a:rPr lang="en-US" sz="2000" b="1" smtClean="0">
                <a:solidFill>
                  <a:schemeClr val="bg1"/>
                </a:solidFill>
                <a:latin typeface="Arial" panose="020B0604020202020204" pitchFamily="34" charset="0"/>
                <a:cs typeface="Arial" panose="020B0604020202020204" pitchFamily="34" charset="0"/>
              </a:rPr>
              <a:t>2 . DIỆN TÍCH XUNG QUANH CỦA HÌNH TRỤ .</a:t>
            </a:r>
            <a:endParaRPr lang="vi-VN" sz="2000" b="1">
              <a:solidFill>
                <a:schemeClr val="bg1"/>
              </a:solidFill>
              <a:latin typeface="Arial" panose="020B0604020202020204" pitchFamily="34" charset="0"/>
              <a:cs typeface="Arial" panose="020B0604020202020204" pitchFamily="34" charset="0"/>
            </a:endParaRPr>
          </a:p>
        </p:txBody>
      </p:sp>
      <p:sp>
        <p:nvSpPr>
          <p:cNvPr id="27" name="TextBox 26"/>
          <p:cNvSpPr txBox="1"/>
          <p:nvPr/>
        </p:nvSpPr>
        <p:spPr>
          <a:xfrm>
            <a:off x="684212" y="2951946"/>
            <a:ext cx="6324600" cy="477054"/>
          </a:xfrm>
          <a:prstGeom prst="rect">
            <a:avLst/>
          </a:prstGeom>
          <a:noFill/>
        </p:spPr>
        <p:txBody>
          <a:bodyPr wrap="square" rtlCol="0">
            <a:spAutoFit/>
          </a:bodyPr>
          <a:lstStyle/>
          <a:p>
            <a:pPr marL="457200" indent="-457200">
              <a:buFont typeface="Wingdings" panose="05000000000000000000" pitchFamily="2" charset="2"/>
              <a:buChar char="q"/>
            </a:pPr>
            <a:r>
              <a:rPr lang="en-US" sz="2500" b="1">
                <a:latin typeface="Arial" panose="020B0604020202020204" pitchFamily="34" charset="0"/>
                <a:cs typeface="Arial" panose="020B0604020202020204" pitchFamily="34" charset="0"/>
              </a:rPr>
              <a:t>Diện tích xung quanh của hình trụ là: </a:t>
            </a:r>
            <a:endParaRPr lang="en-US" sz="2500" b="1">
              <a:solidFill>
                <a:schemeClr val="tx1"/>
              </a:solidFill>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nvGraphicFramePr>
        <p:xfrm>
          <a:off x="2829660" y="3429000"/>
          <a:ext cx="1994214" cy="557822"/>
        </p:xfrm>
        <a:graphic>
          <a:graphicData uri="http://schemas.openxmlformats.org/presentationml/2006/ole">
            <mc:AlternateContent xmlns:mc="http://schemas.openxmlformats.org/markup-compatibility/2006">
              <mc:Choice xmlns:v="urn:schemas-microsoft-com:vml" Requires="v">
                <p:oleObj spid="_x0000_s959510" name="Equation" r:id="rId3" imgW="15240000" imgH="4267200" progId="Equation.DSMT4">
                  <p:embed/>
                </p:oleObj>
              </mc:Choice>
              <mc:Fallback>
                <p:oleObj name="Equation" r:id="rId3" imgW="15240000" imgH="4267200" progId="Equation.DSMT4">
                  <p:embed/>
                  <p:pic>
                    <p:nvPicPr>
                      <p:cNvPr id="0" name="Object 1"/>
                      <p:cNvPicPr>
                        <a:picLocks noChangeAspect="1" noChangeArrowheads="1"/>
                      </p:cNvPicPr>
                      <p:nvPr/>
                    </p:nvPicPr>
                    <p:blipFill>
                      <a:blip r:embed="rId4"/>
                      <a:srcRect/>
                      <a:stretch>
                        <a:fillRect/>
                      </a:stretch>
                    </p:blipFill>
                    <p:spPr bwMode="auto">
                      <a:xfrm>
                        <a:off x="2829660" y="3429000"/>
                        <a:ext cx="1994214" cy="55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5949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3112" y="2533650"/>
            <a:ext cx="45339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59492"/>
                                        </p:tgtEl>
                                        <p:attrNameLst>
                                          <p:attrName>style.visibility</p:attrName>
                                        </p:attrNameLst>
                                      </p:cBhvr>
                                      <p:to>
                                        <p:strVal val="visible"/>
                                      </p:to>
                                    </p:set>
                                    <p:animEffect transition="in" filter="wipe(left)">
                                      <p:cBhvr>
                                        <p:cTn id="11" dur="500"/>
                                        <p:tgtEl>
                                          <p:spTgt spid="95949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3420" y="754956"/>
            <a:ext cx="11680792" cy="1912044"/>
            <a:chOff x="433420" y="712477"/>
            <a:chExt cx="11680792" cy="1912044"/>
          </a:xfrm>
        </p:grpSpPr>
        <p:sp>
          <p:nvSpPr>
            <p:cNvPr id="19" name="Rounded Rectangle 18"/>
            <p:cNvSpPr/>
            <p:nvPr/>
          </p:nvSpPr>
          <p:spPr>
            <a:xfrm>
              <a:off x="433420" y="712477"/>
              <a:ext cx="11353800" cy="1649723"/>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663413" y="890826"/>
              <a:ext cx="10581076" cy="861774"/>
            </a:xfrm>
            <a:prstGeom prst="rect">
              <a:avLst/>
            </a:prstGeom>
            <a:noFill/>
          </p:spPr>
          <p:txBody>
            <a:bodyPr wrap="square" rtlCol="0">
              <a:spAutoFit/>
            </a:bodyPr>
            <a:lstStyle/>
            <a:p>
              <a:pPr marL="457200" indent="-457200" algn="just">
                <a:buFont typeface="Wingdings" panose="05000000000000000000" pitchFamily="2" charset="2"/>
                <a:buChar char="q"/>
              </a:pPr>
              <a:r>
                <a:rPr lang="en-US" sz="2500" b="1" smtClean="0">
                  <a:latin typeface="Arial" panose="020B0604020202020204" pitchFamily="34" charset="0"/>
                  <a:cs typeface="Arial" panose="020B0604020202020204" pitchFamily="34" charset="0"/>
                </a:rPr>
                <a:t>Diện tích xung quanh S</a:t>
              </a:r>
              <a:r>
                <a:rPr lang="en-US" sz="2500" b="1" baseline="-25000" smtClean="0">
                  <a:latin typeface="Arial" panose="020B0604020202020204" pitchFamily="34" charset="0"/>
                  <a:cs typeface="Arial" panose="020B0604020202020204" pitchFamily="34" charset="0"/>
                </a:rPr>
                <a:t>xq</a:t>
              </a:r>
              <a:r>
                <a:rPr lang="en-US" sz="2500" b="1" smtClean="0">
                  <a:latin typeface="Arial" panose="020B0604020202020204" pitchFamily="34" charset="0"/>
                  <a:cs typeface="Arial" panose="020B0604020202020204" pitchFamily="34" charset="0"/>
                </a:rPr>
                <a:t> của hình trụ có bán kính đáy r và chiều cao h là :</a:t>
              </a:r>
              <a:endParaRPr lang="en-US" sz="2500" b="1">
                <a:solidFill>
                  <a:schemeClr val="tx1"/>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1101774" y="1537338"/>
              <a:ext cx="1012438" cy="1087183"/>
            </a:xfrm>
            <a:prstGeom prst="rect">
              <a:avLst/>
            </a:prstGeom>
          </p:spPr>
        </p:pic>
        <mc:AlternateContent xmlns:mc="http://schemas.openxmlformats.org/markup-compatibility/2006">
          <mc:Choice xmlns:a14="http://schemas.microsoft.com/office/drawing/2010/main" Requires="a14">
            <p:sp>
              <p:nvSpPr>
                <p:cNvPr id="15" name="TextBox 14"/>
                <p:cNvSpPr txBox="1"/>
                <p:nvPr/>
              </p:nvSpPr>
              <p:spPr>
                <a:xfrm>
                  <a:off x="4548220" y="1561296"/>
                  <a:ext cx="2667000" cy="584775"/>
                </a:xfrm>
                <a:prstGeom prst="rect">
                  <a:avLst/>
                </a:prstGeom>
                <a:noFill/>
              </p:spPr>
              <p:txBody>
                <a:bodyPr wrap="square" rtlCol="0">
                  <a:spAutoFit/>
                </a:bodyPr>
                <a:lstStyle/>
                <a:p>
                  <a:pPr algn="just"/>
                  <a:r>
                    <a:rPr lang="en-US" sz="3200" b="1" smtClean="0">
                      <a:solidFill>
                        <a:srgbClr val="C00000"/>
                      </a:solidFill>
                      <a:latin typeface="Arial" panose="020B0604020202020204" pitchFamily="34" charset="0"/>
                      <a:cs typeface="Arial" panose="020B0604020202020204" pitchFamily="34" charset="0"/>
                    </a:rPr>
                    <a:t>S</a:t>
                  </a:r>
                  <a:r>
                    <a:rPr lang="en-US" sz="3200" b="1" baseline="-25000" smtClean="0">
                      <a:solidFill>
                        <a:srgbClr val="C00000"/>
                      </a:solidFill>
                      <a:latin typeface="Arial" panose="020B0604020202020204" pitchFamily="34" charset="0"/>
                      <a:cs typeface="Arial" panose="020B0604020202020204" pitchFamily="34" charset="0"/>
                    </a:rPr>
                    <a:t>xq</a:t>
                  </a:r>
                  <a:r>
                    <a:rPr lang="en-US" sz="3200" b="1" smtClean="0">
                      <a:solidFill>
                        <a:srgbClr val="C00000"/>
                      </a:solidFill>
                      <a:latin typeface="Arial" panose="020B0604020202020204" pitchFamily="34" charset="0"/>
                      <a:cs typeface="Arial" panose="020B0604020202020204" pitchFamily="34" charset="0"/>
                    </a:rPr>
                    <a:t> = 2</a:t>
                  </a:r>
                  <a14:m>
                    <m:oMath xmlns:m="http://schemas.openxmlformats.org/officeDocument/2006/math">
                      <m:r>
                        <a:rPr lang="en-US" sz="3200" b="1" i="1" smtClean="0">
                          <a:solidFill>
                            <a:srgbClr val="C00000"/>
                          </a:solidFill>
                          <a:latin typeface="Cambria Math" panose="02040503050406030204"/>
                          <a:ea typeface="Cambria Math" panose="02040503050406030204"/>
                          <a:cs typeface="Arial" panose="020B0604020202020204" pitchFamily="34" charset="0"/>
                        </a:rPr>
                        <m:t>𝝅</m:t>
                      </m:r>
                    </m:oMath>
                  </a14:m>
                  <a:r>
                    <a:rPr lang="en-US" sz="3200" b="1" smtClean="0">
                      <a:solidFill>
                        <a:srgbClr val="C00000"/>
                      </a:solidFill>
                      <a:latin typeface="Arial" panose="020B0604020202020204" pitchFamily="34" charset="0"/>
                      <a:cs typeface="Arial" panose="020B0604020202020204" pitchFamily="34" charset="0"/>
                    </a:rPr>
                    <a:t>rh</a:t>
                  </a:r>
                  <a:endParaRPr lang="en-US" sz="3200" b="1">
                    <a:solidFill>
                      <a:srgbClr val="C00000"/>
                    </a:solidFill>
                    <a:latin typeface="Arial" panose="020B0604020202020204" pitchFamily="34" charset="0"/>
                    <a:cs typeface="Arial" panose="020B0604020202020204" pitchFamily="34"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4548220" y="1561296"/>
                  <a:ext cx="2667000" cy="584775"/>
                </a:xfrm>
                <a:prstGeom prst="rect">
                  <a:avLst/>
                </a:prstGeom>
                <a:blipFill rotWithShape="1">
                  <a:blip r:embed="rId2"/>
                </a:blipFill>
              </p:spPr>
              <p:txBody>
                <a:bodyPr/>
                <a:lstStyle/>
                <a:p>
                  <a:r>
                    <a:rPr lang="en-US" altLang="en-US">
                      <a:noFill/>
                    </a:rPr>
                    <a:t> </a:t>
                  </a:r>
                </a:p>
              </p:txBody>
            </p:sp>
          </mc:Fallback>
        </mc:AlternateContent>
      </p:grpSp>
      <p:pic>
        <p:nvPicPr>
          <p:cNvPr id="746572" name="Picture 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456417" y="5779149"/>
            <a:ext cx="1657795" cy="128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836612" y="2858378"/>
            <a:ext cx="10165117" cy="861774"/>
          </a:xfrm>
          <a:prstGeom prst="rect">
            <a:avLst/>
          </a:prstGeom>
          <a:solidFill>
            <a:schemeClr val="accent5">
              <a:lumMod val="20000"/>
              <a:lumOff val="80000"/>
            </a:schemeClr>
          </a:solidFill>
        </p:spPr>
        <p:txBody>
          <a:bodyPr wrap="square" rtlCol="0">
            <a:spAutoFit/>
          </a:bodyPr>
          <a:lstStyle/>
          <a:p>
            <a:pPr marL="457200" indent="-457200" algn="just">
              <a:buFont typeface="Wingdings" panose="05000000000000000000" pitchFamily="2" charset="2"/>
              <a:buChar char="q"/>
            </a:pPr>
            <a:r>
              <a:rPr lang="en-US" sz="2500" b="1" i="1" smtClean="0">
                <a:solidFill>
                  <a:srgbClr val="C00000"/>
                </a:solidFill>
                <a:latin typeface="Arial" panose="020B0604020202020204" pitchFamily="34" charset="0"/>
                <a:cs typeface="Arial" panose="020B0604020202020204" pitchFamily="34" charset="0"/>
              </a:rPr>
              <a:t>Chú ý : </a:t>
            </a:r>
            <a:r>
              <a:rPr lang="en-US" sz="2500" b="1" smtClean="0">
                <a:latin typeface="Arial" panose="020B0604020202020204" pitchFamily="34" charset="0"/>
                <a:cs typeface="Arial" panose="020B0604020202020204" pitchFamily="34" charset="0"/>
              </a:rPr>
              <a:t>Diện tích toàn phần của hình trụ bằng tổng diện tích xung quanh và diện tích hai đáy.</a:t>
            </a:r>
            <a:endParaRPr lang="en-US" sz="2500" b="1">
              <a:solidFill>
                <a:schemeClr val="tx1"/>
              </a:solidFill>
              <a:latin typeface="Arial" panose="020B0604020202020204" pitchFamily="34" charset="0"/>
              <a:cs typeface="Arial" panose="020B0604020202020204" pitchFamily="34" charset="0"/>
            </a:endParaRPr>
          </a:p>
        </p:txBody>
      </p:sp>
      <p:sp>
        <p:nvSpPr>
          <p:cNvPr id="16" name="AutoShape 4"/>
          <p:cNvSpPr>
            <a:spLocks noChangeArrowheads="1"/>
          </p:cNvSpPr>
          <p:nvPr/>
        </p:nvSpPr>
        <p:spPr bwMode="gray">
          <a:xfrm>
            <a:off x="447214" y="95249"/>
            <a:ext cx="6180598" cy="438151"/>
          </a:xfrm>
          <a:prstGeom prst="roundRect">
            <a:avLst>
              <a:gd name="adj" fmla="val 50000"/>
            </a:avLst>
          </a:prstGeom>
          <a:solidFill>
            <a:schemeClr val="accent5">
              <a:lumMod val="50000"/>
            </a:schemeClr>
          </a:solidFill>
          <a:ln w="38100" algn="ctr">
            <a:solidFill>
              <a:srgbClr val="FFFFFF"/>
            </a:solidFill>
            <a:rou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900" b="1" smtClean="0">
                <a:solidFill>
                  <a:schemeClr val="bg1"/>
                </a:solidFill>
                <a:latin typeface="Arial" panose="020B0604020202020204" pitchFamily="34" charset="0"/>
                <a:cs typeface="Arial" panose="020B0604020202020204" pitchFamily="34" charset="0"/>
              </a:rPr>
              <a:t>  </a:t>
            </a:r>
            <a:r>
              <a:rPr lang="en-US" sz="2000" b="1" smtClean="0">
                <a:solidFill>
                  <a:schemeClr val="bg1"/>
                </a:solidFill>
                <a:latin typeface="Arial" panose="020B0604020202020204" pitchFamily="34" charset="0"/>
                <a:cs typeface="Arial" panose="020B0604020202020204" pitchFamily="34" charset="0"/>
              </a:rPr>
              <a:t>2 . DIỆN TÍCH XUNG QUANH CỦA HÌNH TRỤ .</a:t>
            </a:r>
            <a:endParaRPr lang="vi-VN" sz="2000" b="1">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5405</Words>
  <Application>WPS Slides</Application>
  <PresentationFormat>Custom</PresentationFormat>
  <Paragraphs>164</Paragraphs>
  <Slides>22</Slides>
  <Notes>21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19</vt:i4>
      </vt:variant>
      <vt:variant>
        <vt:lpstr>幻灯片标题</vt:lpstr>
      </vt:variant>
      <vt:variant>
        <vt:i4>22</vt:i4>
      </vt:variant>
    </vt:vector>
  </HeadingPairs>
  <TitlesOfParts>
    <vt:vector size="51" baseType="lpstr">
      <vt:lpstr>Arial</vt:lpstr>
      <vt:lpstr>SimSun</vt:lpstr>
      <vt:lpstr>Wingdings</vt:lpstr>
      <vt:lpstr>.VnCentury SchoolbookH</vt:lpstr>
      <vt:lpstr>Segoe Print</vt:lpstr>
      <vt:lpstr>Cambria Math</vt:lpstr>
      <vt:lpstr>Calibri</vt:lpstr>
      <vt:lpstr>Microsoft YaHei</vt:lpstr>
      <vt:lpstr>Arial Unicode MS</vt:lpstr>
      <vt:lpstr>Office Theme</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2052</cp:revision>
  <dcterms:created xsi:type="dcterms:W3CDTF">2021-08-04T05:24:00Z</dcterms:created>
  <dcterms:modified xsi:type="dcterms:W3CDTF">2025-04-05T02:14:28Z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9DDCF6C4F5CE4F4CB45236C7CB389AAE_12</vt:lpwstr>
  </property>
  <property fmtid="{D5CDD505-2E9C-101B-9397-08002B2CF9AE}" pid="3" name="KSOProductBuildVer">
    <vt:lpwstr>1033-12.2.0.20782</vt:lpwstr>
  </property>
</Properties>
</file>