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wav" ContentType="audio/x-wav"/>
  <Default Extension="png" ContentType="image/png"/>
  <Default Extension="emf" ContentType="image/x-emf"/>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685" r:id="rId3"/>
    <p:sldId id="606" r:id="rId5"/>
    <p:sldId id="607" r:id="rId6"/>
    <p:sldId id="610" r:id="rId7"/>
    <p:sldId id="707" r:id="rId8"/>
    <p:sldId id="790" r:id="rId9"/>
    <p:sldId id="761" r:id="rId10"/>
    <p:sldId id="791" r:id="rId11"/>
    <p:sldId id="792" r:id="rId12"/>
    <p:sldId id="762" r:id="rId13"/>
    <p:sldId id="763" r:id="rId14"/>
    <p:sldId id="744" r:id="rId15"/>
    <p:sldId id="794" r:id="rId16"/>
    <p:sldId id="795" r:id="rId17"/>
    <p:sldId id="796" r:id="rId18"/>
    <p:sldId id="797" r:id="rId19"/>
    <p:sldId id="798" r:id="rId20"/>
    <p:sldId id="799" r:id="rId21"/>
    <p:sldId id="632" r:id="rId22"/>
    <p:sldId id="634" r:id="rId23"/>
    <p:sldId id="800" r:id="rId24"/>
    <p:sldId id="803" r:id="rId25"/>
    <p:sldId id="804" r:id="rId26"/>
    <p:sldId id="801" r:id="rId27"/>
    <p:sldId id="802" r:id="rId28"/>
    <p:sldId id="805" r:id="rId29"/>
    <p:sldId id="806" r:id="rId30"/>
    <p:sldId id="640" r:id="rId31"/>
  </p:sldIdLst>
  <p:sldSz cx="12188825" cy="6858000"/>
  <p:notesSz cx="6858000" cy="9144000"/>
  <p:defaultText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6565" algn="l" defTabSz="1219200" rtl="0" eaLnBrk="1" latinLnBrk="0" hangingPunct="1">
      <a:defRPr sz="2400" kern="1200">
        <a:solidFill>
          <a:schemeClr val="tx1"/>
        </a:solidFill>
        <a:latin typeface="+mn-lt"/>
        <a:ea typeface="+mn-ea"/>
        <a:cs typeface="+mn-cs"/>
      </a:defRPr>
    </a:lvl8pPr>
    <a:lvl9pPr marL="4876165" algn="l" defTabSz="1219200"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E8867AD-EF16-4402-9E9E-3FA5D933B004}">
          <p14:sldIdLst>
            <p14:sldId id="685"/>
            <p14:sldId id="606"/>
            <p14:sldId id="607"/>
            <p14:sldId id="610"/>
            <p14:sldId id="707"/>
            <p14:sldId id="790"/>
            <p14:sldId id="761"/>
            <p14:sldId id="791"/>
            <p14:sldId id="792"/>
            <p14:sldId id="762"/>
            <p14:sldId id="763"/>
            <p14:sldId id="744"/>
            <p14:sldId id="794"/>
            <p14:sldId id="795"/>
            <p14:sldId id="796"/>
            <p14:sldId id="797"/>
            <p14:sldId id="798"/>
            <p14:sldId id="799"/>
            <p14:sldId id="632"/>
            <p14:sldId id="634"/>
            <p14:sldId id="800"/>
            <p14:sldId id="803"/>
            <p14:sldId id="804"/>
            <p14:sldId id="801"/>
            <p14:sldId id="802"/>
            <p14:sldId id="805"/>
            <p14:sldId id="806"/>
            <p14:sldId id="640"/>
          </p14:sldIdLst>
        </p14:section>
      </p14:sectionLst>
    </p:ext>
    <p:ext uri="{EFAFB233-063F-42B5-8137-9DF3F51BA10A}">
      <p15:sldGuideLst xmlns:p15="http://schemas.microsoft.com/office/powerpoint/2012/main">
        <p15:guide id="1" orient="horz" pos="2160" userDrawn="1">
          <p15:clr>
            <a:srgbClr val="A4A3A4"/>
          </p15:clr>
        </p15:guide>
        <p15:guide id="2" pos="385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F4DB"/>
    <a:srgbClr val="E5F6DE"/>
    <a:srgbClr val="DEF3D5"/>
    <a:srgbClr val="C4E9B5"/>
    <a:srgbClr val="0E3E16"/>
    <a:srgbClr val="0B2F11"/>
    <a:srgbClr val="0F4117"/>
    <a:srgbClr val="0C3613"/>
    <a:srgbClr val="1B4955"/>
    <a:srgbClr val="1633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94" autoAdjust="0"/>
    <p:restoredTop sz="94719" autoAdjust="0"/>
  </p:normalViewPr>
  <p:slideViewPr>
    <p:cSldViewPr showGuides="1">
      <p:cViewPr>
        <p:scale>
          <a:sx n="100" d="100"/>
          <a:sy n="100" d="100"/>
        </p:scale>
        <p:origin x="-108" y="-180"/>
      </p:cViewPr>
      <p:guideLst>
        <p:guide orient="horz" pos="2160"/>
        <p:guide pos="3850"/>
      </p:guideLst>
    </p:cSldViewPr>
  </p:slideViewPr>
  <p:notesTextViewPr>
    <p:cViewPr>
      <p:scale>
        <a:sx n="50" d="100"/>
        <a:sy n="5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22.wmf"/><Relationship Id="rId7" Type="http://schemas.openxmlformats.org/officeDocument/2006/relationships/image" Target="../media/image21.wmf"/><Relationship Id="rId6" Type="http://schemas.openxmlformats.org/officeDocument/2006/relationships/image" Target="../media/image20.wmf"/><Relationship Id="rId5" Type="http://schemas.openxmlformats.org/officeDocument/2006/relationships/image" Target="../media/image19.wmf"/><Relationship Id="rId4" Type="http://schemas.openxmlformats.org/officeDocument/2006/relationships/image" Target="../media/image18.wmf"/><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s>
</file>

<file path=ppt/drawings/_rels/vmlDrawing10.vml.rels><?xml version="1.0" encoding="UTF-8" standalone="yes"?>
<Relationships xmlns="http://schemas.openxmlformats.org/package/2006/relationships"><Relationship Id="rId5" Type="http://schemas.openxmlformats.org/officeDocument/2006/relationships/image" Target="../media/image90.wmf"/><Relationship Id="rId4" Type="http://schemas.openxmlformats.org/officeDocument/2006/relationships/image" Target="../media/image89.wmf"/><Relationship Id="rId3" Type="http://schemas.openxmlformats.org/officeDocument/2006/relationships/image" Target="../media/image88.wmf"/><Relationship Id="rId2" Type="http://schemas.openxmlformats.org/officeDocument/2006/relationships/image" Target="../media/image86.wmf"/><Relationship Id="rId1" Type="http://schemas.openxmlformats.org/officeDocument/2006/relationships/image" Target="../media/image85.wmf"/></Relationships>
</file>

<file path=ppt/drawings/_rels/vmlDrawing11.vml.rels><?xml version="1.0" encoding="UTF-8" standalone="yes"?>
<Relationships xmlns="http://schemas.openxmlformats.org/package/2006/relationships"><Relationship Id="rId4" Type="http://schemas.openxmlformats.org/officeDocument/2006/relationships/image" Target="../media/image97.wmf"/><Relationship Id="rId3" Type="http://schemas.openxmlformats.org/officeDocument/2006/relationships/image" Target="../media/image96.wmf"/><Relationship Id="rId2" Type="http://schemas.openxmlformats.org/officeDocument/2006/relationships/image" Target="../media/image95.wmf"/><Relationship Id="rId1" Type="http://schemas.openxmlformats.org/officeDocument/2006/relationships/image" Target="../media/image92.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99.wmf"/><Relationship Id="rId1" Type="http://schemas.openxmlformats.org/officeDocument/2006/relationships/image" Target="../media/image98.wmf"/></Relationships>
</file>

<file path=ppt/drawings/_rels/vmlDrawing13.vml.rels><?xml version="1.0" encoding="UTF-8" standalone="yes"?>
<Relationships xmlns="http://schemas.openxmlformats.org/package/2006/relationships"><Relationship Id="rId4" Type="http://schemas.openxmlformats.org/officeDocument/2006/relationships/image" Target="../media/image110.wmf"/><Relationship Id="rId3" Type="http://schemas.openxmlformats.org/officeDocument/2006/relationships/image" Target="../media/image109.wmf"/><Relationship Id="rId2" Type="http://schemas.openxmlformats.org/officeDocument/2006/relationships/image" Target="../media/image108.wmf"/><Relationship Id="rId1" Type="http://schemas.openxmlformats.org/officeDocument/2006/relationships/image" Target="../media/image107.wmf"/></Relationships>
</file>

<file path=ppt/drawings/_rels/vmlDrawing14.vml.rels><?xml version="1.0" encoding="UTF-8" standalone="yes"?>
<Relationships xmlns="http://schemas.openxmlformats.org/package/2006/relationships"><Relationship Id="rId4" Type="http://schemas.openxmlformats.org/officeDocument/2006/relationships/image" Target="../media/image121.wmf"/><Relationship Id="rId3" Type="http://schemas.openxmlformats.org/officeDocument/2006/relationships/image" Target="../media/image120.wmf"/><Relationship Id="rId2" Type="http://schemas.openxmlformats.org/officeDocument/2006/relationships/image" Target="../media/image119.wmf"/><Relationship Id="rId1" Type="http://schemas.openxmlformats.org/officeDocument/2006/relationships/image" Target="../media/image118.wmf"/></Relationships>
</file>

<file path=ppt/drawings/_rels/vmlDrawing15.vml.rels><?xml version="1.0" encoding="UTF-8" standalone="yes"?>
<Relationships xmlns="http://schemas.openxmlformats.org/package/2006/relationships"><Relationship Id="rId6" Type="http://schemas.openxmlformats.org/officeDocument/2006/relationships/image" Target="../media/image131.wmf"/><Relationship Id="rId5" Type="http://schemas.openxmlformats.org/officeDocument/2006/relationships/image" Target="../media/image130.wmf"/><Relationship Id="rId4" Type="http://schemas.openxmlformats.org/officeDocument/2006/relationships/image" Target="../media/image129.wmf"/><Relationship Id="rId3" Type="http://schemas.openxmlformats.org/officeDocument/2006/relationships/image" Target="../media/image128.wmf"/><Relationship Id="rId2" Type="http://schemas.openxmlformats.org/officeDocument/2006/relationships/image" Target="../media/image127.wmf"/><Relationship Id="rId1" Type="http://schemas.openxmlformats.org/officeDocument/2006/relationships/image" Target="../media/image126.wmf"/></Relationships>
</file>

<file path=ppt/drawings/_rels/vmlDrawing16.vml.rels><?xml version="1.0" encoding="UTF-8" standalone="yes"?>
<Relationships xmlns="http://schemas.openxmlformats.org/package/2006/relationships"><Relationship Id="rId8" Type="http://schemas.openxmlformats.org/officeDocument/2006/relationships/image" Target="../media/image141.wmf"/><Relationship Id="rId7" Type="http://schemas.openxmlformats.org/officeDocument/2006/relationships/image" Target="../media/image140.wmf"/><Relationship Id="rId6" Type="http://schemas.openxmlformats.org/officeDocument/2006/relationships/image" Target="../media/image139.wmf"/><Relationship Id="rId5" Type="http://schemas.openxmlformats.org/officeDocument/2006/relationships/image" Target="../media/image138.wmf"/><Relationship Id="rId4" Type="http://schemas.openxmlformats.org/officeDocument/2006/relationships/image" Target="../media/image137.wmf"/><Relationship Id="rId3" Type="http://schemas.openxmlformats.org/officeDocument/2006/relationships/image" Target="../media/image136.wmf"/><Relationship Id="rId2" Type="http://schemas.openxmlformats.org/officeDocument/2006/relationships/image" Target="../media/image135.wmf"/><Relationship Id="rId1" Type="http://schemas.openxmlformats.org/officeDocument/2006/relationships/image" Target="../media/image133.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145.wmf"/><Relationship Id="rId1" Type="http://schemas.openxmlformats.org/officeDocument/2006/relationships/image" Target="../media/image142.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149.wmf"/><Relationship Id="rId1" Type="http://schemas.openxmlformats.org/officeDocument/2006/relationships/image" Target="../media/image148.wmf"/></Relationships>
</file>

<file path=ppt/drawings/_rels/vmlDrawing19.vml.rels><?xml version="1.0" encoding="UTF-8" standalone="yes"?>
<Relationships xmlns="http://schemas.openxmlformats.org/package/2006/relationships"><Relationship Id="rId6" Type="http://schemas.openxmlformats.org/officeDocument/2006/relationships/image" Target="../media/image157.wmf"/><Relationship Id="rId5" Type="http://schemas.openxmlformats.org/officeDocument/2006/relationships/image" Target="../media/image156.wmf"/><Relationship Id="rId4" Type="http://schemas.openxmlformats.org/officeDocument/2006/relationships/image" Target="../media/image155.wmf"/><Relationship Id="rId3" Type="http://schemas.openxmlformats.org/officeDocument/2006/relationships/image" Target="../media/image154.wmf"/><Relationship Id="rId2" Type="http://schemas.openxmlformats.org/officeDocument/2006/relationships/image" Target="../media/image153.wmf"/><Relationship Id="rId1" Type="http://schemas.openxmlformats.org/officeDocument/2006/relationships/image" Target="../media/image15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62.wmf"/><Relationship Id="rId2" Type="http://schemas.openxmlformats.org/officeDocument/2006/relationships/image" Target="../media/image160.wmf"/><Relationship Id="rId1" Type="http://schemas.openxmlformats.org/officeDocument/2006/relationships/image" Target="../media/image158.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wmf"/></Relationships>
</file>

<file path=ppt/drawings/_rels/vmlDrawing4.vml.rels><?xml version="1.0" encoding="UTF-8" standalone="yes"?>
<Relationships xmlns="http://schemas.openxmlformats.org/package/2006/relationships"><Relationship Id="rId4" Type="http://schemas.openxmlformats.org/officeDocument/2006/relationships/image" Target="../media/image37.wmf"/><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3.w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53.wmf"/><Relationship Id="rId7" Type="http://schemas.openxmlformats.org/officeDocument/2006/relationships/image" Target="../media/image52.wmf"/><Relationship Id="rId6" Type="http://schemas.openxmlformats.org/officeDocument/2006/relationships/image" Target="../media/image51.wmf"/><Relationship Id="rId5" Type="http://schemas.openxmlformats.org/officeDocument/2006/relationships/image" Target="../media/image50.wmf"/><Relationship Id="rId4" Type="http://schemas.openxmlformats.org/officeDocument/2006/relationships/image" Target="../media/image48.wmf"/><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image" Target="../media/image41.wmf"/></Relationships>
</file>

<file path=ppt/drawings/_rels/vmlDrawing6.vml.rels><?xml version="1.0" encoding="UTF-8" standalone="yes"?>
<Relationships xmlns="http://schemas.openxmlformats.org/package/2006/relationships"><Relationship Id="rId4" Type="http://schemas.openxmlformats.org/officeDocument/2006/relationships/image" Target="../media/image60.wmf"/><Relationship Id="rId3" Type="http://schemas.openxmlformats.org/officeDocument/2006/relationships/image" Target="../media/image59.wmf"/><Relationship Id="rId2" Type="http://schemas.openxmlformats.org/officeDocument/2006/relationships/image" Target="../media/image57.wmf"/><Relationship Id="rId1" Type="http://schemas.openxmlformats.org/officeDocument/2006/relationships/image" Target="../media/image56.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68.wmf"/><Relationship Id="rId1" Type="http://schemas.openxmlformats.org/officeDocument/2006/relationships/image" Target="../media/image67.wmf"/></Relationships>
</file>

<file path=ppt/drawings/_rels/vmlDrawing8.vml.rels><?xml version="1.0" encoding="UTF-8" standalone="yes"?>
<Relationships xmlns="http://schemas.openxmlformats.org/package/2006/relationships"><Relationship Id="rId4" Type="http://schemas.openxmlformats.org/officeDocument/2006/relationships/image" Target="../media/image77.wmf"/><Relationship Id="rId3" Type="http://schemas.openxmlformats.org/officeDocument/2006/relationships/image" Target="../media/image76.wmf"/><Relationship Id="rId2" Type="http://schemas.openxmlformats.org/officeDocument/2006/relationships/image" Target="../media/image75.wmf"/><Relationship Id="rId1" Type="http://schemas.openxmlformats.org/officeDocument/2006/relationships/image" Target="../media/image74.wmf"/></Relationships>
</file>

<file path=ppt/drawings/_rels/vmlDrawing9.vml.rels><?xml version="1.0" encoding="UTF-8" standalone="yes"?>
<Relationships xmlns="http://schemas.openxmlformats.org/package/2006/relationships"><Relationship Id="rId6" Type="http://schemas.openxmlformats.org/officeDocument/2006/relationships/image" Target="../media/image84.wmf"/><Relationship Id="rId5" Type="http://schemas.openxmlformats.org/officeDocument/2006/relationships/image" Target="../media/image83.wmf"/><Relationship Id="rId4" Type="http://schemas.openxmlformats.org/officeDocument/2006/relationships/image" Target="../media/image82.wmf"/><Relationship Id="rId3" Type="http://schemas.openxmlformats.org/officeDocument/2006/relationships/image" Target="../media/image80.wmf"/><Relationship Id="rId2" Type="http://schemas.openxmlformats.org/officeDocument/2006/relationships/image" Target="../media/image79.wmf"/><Relationship Id="rId1" Type="http://schemas.openxmlformats.org/officeDocument/2006/relationships/image" Target="../media/image7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8553F7-B9DF-40E4-9460-D9E3E4AC60BE}" type="datetimeFigureOut">
              <a:rPr lang="en-US" smtClean="0"/>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6F3B7D-E3BB-4AF2-97E7-41990B22480D}"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1219200" rtl="0" eaLnBrk="1" latinLnBrk="0" hangingPunct="1">
      <a:defRPr sz="1600" kern="1200">
        <a:solidFill>
          <a:schemeClr val="tx1"/>
        </a:solidFill>
        <a:latin typeface="+mn-lt"/>
        <a:ea typeface="+mn-ea"/>
        <a:cs typeface="+mn-cs"/>
      </a:defRPr>
    </a:lvl1pPr>
    <a:lvl2pPr marL="609600" algn="l" defTabSz="1219200" rtl="0" eaLnBrk="1" latinLnBrk="0" hangingPunct="1">
      <a:defRPr sz="1600" kern="1200">
        <a:solidFill>
          <a:schemeClr val="tx1"/>
        </a:solidFill>
        <a:latin typeface="+mn-lt"/>
        <a:ea typeface="+mn-ea"/>
        <a:cs typeface="+mn-cs"/>
      </a:defRPr>
    </a:lvl2pPr>
    <a:lvl3pPr marL="1219200" algn="l" defTabSz="1219200" rtl="0" eaLnBrk="1" latinLnBrk="0" hangingPunct="1">
      <a:defRPr sz="1600" kern="1200">
        <a:solidFill>
          <a:schemeClr val="tx1"/>
        </a:solidFill>
        <a:latin typeface="+mn-lt"/>
        <a:ea typeface="+mn-ea"/>
        <a:cs typeface="+mn-cs"/>
      </a:defRPr>
    </a:lvl3pPr>
    <a:lvl4pPr marL="1828165" algn="l" defTabSz="1219200" rtl="0" eaLnBrk="1" latinLnBrk="0" hangingPunct="1">
      <a:defRPr sz="1600" kern="1200">
        <a:solidFill>
          <a:schemeClr val="tx1"/>
        </a:solidFill>
        <a:latin typeface="+mn-lt"/>
        <a:ea typeface="+mn-ea"/>
        <a:cs typeface="+mn-cs"/>
      </a:defRPr>
    </a:lvl4pPr>
    <a:lvl5pPr marL="2437765" algn="l" defTabSz="1219200" rtl="0" eaLnBrk="1" latinLnBrk="0" hangingPunct="1">
      <a:defRPr sz="1600" kern="1200">
        <a:solidFill>
          <a:schemeClr val="tx1"/>
        </a:solidFill>
        <a:latin typeface="+mn-lt"/>
        <a:ea typeface="+mn-ea"/>
        <a:cs typeface="+mn-cs"/>
      </a:defRPr>
    </a:lvl5pPr>
    <a:lvl6pPr marL="3047365" algn="l" defTabSz="1219200" rtl="0" eaLnBrk="1" latinLnBrk="0" hangingPunct="1">
      <a:defRPr sz="1600" kern="1200">
        <a:solidFill>
          <a:schemeClr val="tx1"/>
        </a:solidFill>
        <a:latin typeface="+mn-lt"/>
        <a:ea typeface="+mn-ea"/>
        <a:cs typeface="+mn-cs"/>
      </a:defRPr>
    </a:lvl6pPr>
    <a:lvl7pPr marL="3656965" algn="l" defTabSz="1219200" rtl="0" eaLnBrk="1" latinLnBrk="0" hangingPunct="1">
      <a:defRPr sz="1600" kern="1200">
        <a:solidFill>
          <a:schemeClr val="tx1"/>
        </a:solidFill>
        <a:latin typeface="+mn-lt"/>
        <a:ea typeface="+mn-ea"/>
        <a:cs typeface="+mn-cs"/>
      </a:defRPr>
    </a:lvl7pPr>
    <a:lvl8pPr marL="4266565" algn="l" defTabSz="1219200" rtl="0" eaLnBrk="1" latinLnBrk="0" hangingPunct="1">
      <a:defRPr sz="1600" kern="1200">
        <a:solidFill>
          <a:schemeClr val="tx1"/>
        </a:solidFill>
        <a:latin typeface="+mn-lt"/>
        <a:ea typeface="+mn-ea"/>
        <a:cs typeface="+mn-cs"/>
      </a:defRPr>
    </a:lvl8pPr>
    <a:lvl9pPr marL="4876165" algn="l" defTabSz="121920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965" indent="0" algn="ctr">
              <a:buNone/>
              <a:defRPr>
                <a:solidFill>
                  <a:schemeClr val="tx1">
                    <a:tint val="75000"/>
                  </a:schemeClr>
                </a:solidFill>
              </a:defRPr>
            </a:lvl7pPr>
            <a:lvl8pPr marL="4266565" indent="0" algn="ctr">
              <a:buNone/>
              <a:defRPr>
                <a:solidFill>
                  <a:schemeClr val="tx1">
                    <a:tint val="75000"/>
                  </a:schemeClr>
                </a:solidFill>
              </a:defRPr>
            </a:lvl8pPr>
            <a:lvl9pPr marL="487616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06374"/>
            <a:ext cx="2742486"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06374"/>
            <a:ext cx="8024310" cy="4387851"/>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100">
                <a:solidFill>
                  <a:schemeClr val="tx1">
                    <a:tint val="75000"/>
                  </a:schemeClr>
                </a:solidFill>
              </a:defRPr>
            </a:lvl3pPr>
            <a:lvl4pPr marL="1828165" indent="0">
              <a:buNone/>
              <a:defRPr sz="1900">
                <a:solidFill>
                  <a:schemeClr val="tx1">
                    <a:tint val="75000"/>
                  </a:schemeClr>
                </a:solidFill>
              </a:defRPr>
            </a:lvl4pPr>
            <a:lvl5pPr marL="2437765" indent="0">
              <a:buNone/>
              <a:defRPr sz="1900">
                <a:solidFill>
                  <a:schemeClr val="tx1">
                    <a:tint val="75000"/>
                  </a:schemeClr>
                </a:solidFill>
              </a:defRPr>
            </a:lvl5pPr>
            <a:lvl6pPr marL="3047365" indent="0">
              <a:buNone/>
              <a:defRPr sz="1900">
                <a:solidFill>
                  <a:schemeClr val="tx1">
                    <a:tint val="75000"/>
                  </a:schemeClr>
                </a:solidFill>
              </a:defRPr>
            </a:lvl6pPr>
            <a:lvl7pPr marL="3656965" indent="0">
              <a:buNone/>
              <a:defRPr sz="1900">
                <a:solidFill>
                  <a:schemeClr val="tx1">
                    <a:tint val="75000"/>
                  </a:schemeClr>
                </a:solidFill>
              </a:defRPr>
            </a:lvl7pPr>
            <a:lvl8pPr marL="4266565" indent="0">
              <a:buNone/>
              <a:defRPr sz="1900">
                <a:solidFill>
                  <a:schemeClr val="tx1">
                    <a:tint val="75000"/>
                  </a:schemeClr>
                </a:solidFill>
              </a:defRPr>
            </a:lvl8pPr>
            <a:lvl9pPr marL="4876165" indent="0">
              <a:buNone/>
              <a:defRPr sz="19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BF611894-28B8-4005-BA35-73238799DD5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5986"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BF611894-28B8-4005-BA35-73238799DD5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7"/>
            <a:ext cx="10969943"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200" b="1"/>
            </a:lvl1pPr>
            <a:lvl2pPr marL="609600" indent="0">
              <a:buNone/>
              <a:defRPr sz="2700" b="1"/>
            </a:lvl2pPr>
            <a:lvl3pPr marL="1219200" indent="0">
              <a:buNone/>
              <a:defRPr sz="2400" b="1"/>
            </a:lvl3pPr>
            <a:lvl4pPr marL="1828165" indent="0">
              <a:buNone/>
              <a:defRPr sz="2100" b="1"/>
            </a:lvl4pPr>
            <a:lvl5pPr marL="2437765" indent="0">
              <a:buNone/>
              <a:defRPr sz="2100" b="1"/>
            </a:lvl5pPr>
            <a:lvl6pPr marL="3047365" indent="0">
              <a:buNone/>
              <a:defRPr sz="2100" b="1"/>
            </a:lvl6pPr>
            <a:lvl7pPr marL="3656965" indent="0">
              <a:buNone/>
              <a:defRPr sz="2100" b="1"/>
            </a:lvl7pPr>
            <a:lvl8pPr marL="4266565" indent="0">
              <a:buNone/>
              <a:defRPr sz="2100" b="1"/>
            </a:lvl8pPr>
            <a:lvl9pPr marL="4876165" indent="0">
              <a:buNone/>
              <a:defRPr sz="21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3200" b="1"/>
            </a:lvl1pPr>
            <a:lvl2pPr marL="609600" indent="0">
              <a:buNone/>
              <a:defRPr sz="2700" b="1"/>
            </a:lvl2pPr>
            <a:lvl3pPr marL="1219200" indent="0">
              <a:buNone/>
              <a:defRPr sz="2400" b="1"/>
            </a:lvl3pPr>
            <a:lvl4pPr marL="1828165" indent="0">
              <a:buNone/>
              <a:defRPr sz="2100" b="1"/>
            </a:lvl4pPr>
            <a:lvl5pPr marL="2437765" indent="0">
              <a:buNone/>
              <a:defRPr sz="2100" b="1"/>
            </a:lvl5pPr>
            <a:lvl6pPr marL="3047365" indent="0">
              <a:buNone/>
              <a:defRPr sz="2100" b="1"/>
            </a:lvl6pPr>
            <a:lvl7pPr marL="3656965" indent="0">
              <a:buNone/>
              <a:defRPr sz="2100" b="1"/>
            </a:lvl7pPr>
            <a:lvl8pPr marL="4266565" indent="0">
              <a:buNone/>
              <a:defRPr sz="2100" b="1"/>
            </a:lvl8pPr>
            <a:lvl9pPr marL="4876165" indent="0">
              <a:buNone/>
              <a:defRPr sz="21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BF611894-28B8-4005-BA35-73238799DD5F}"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E06FD8-449D-4F0F-BCDD-5B30A88EA0EC}"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611894-28B8-4005-BA35-73238799DD5F}"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E06FD8-449D-4F0F-BCDD-5B30A88EA0EC}"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611894-28B8-4005-BA35-73238799DD5F}"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E06FD8-449D-4F0F-BCDD-5B30A88EA0EC}"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5492" y="27305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900"/>
            </a:lvl1pPr>
            <a:lvl2pPr marL="609600" indent="0">
              <a:buNone/>
              <a:defRPr sz="1600"/>
            </a:lvl2pPr>
            <a:lvl3pPr marL="1219200" indent="0">
              <a:buNone/>
              <a:defRPr sz="1300"/>
            </a:lvl3pPr>
            <a:lvl4pPr marL="1828165" indent="0">
              <a:buNone/>
              <a:defRPr sz="1200"/>
            </a:lvl4pPr>
            <a:lvl5pPr marL="2437765" indent="0">
              <a:buNone/>
              <a:defRPr sz="1200"/>
            </a:lvl5pPr>
            <a:lvl6pPr marL="3047365" indent="0">
              <a:buNone/>
              <a:defRPr sz="1200"/>
            </a:lvl6pPr>
            <a:lvl7pPr marL="3656965" indent="0">
              <a:buNone/>
              <a:defRPr sz="1200"/>
            </a:lvl7pPr>
            <a:lvl8pPr marL="4266565" indent="0">
              <a:buNone/>
              <a:defRPr sz="1200"/>
            </a:lvl8pPr>
            <a:lvl9pPr marL="4876165" indent="0">
              <a:buNone/>
              <a:defRPr sz="12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BF611894-28B8-4005-BA35-73238799DD5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600" indent="0">
              <a:buNone/>
              <a:defRPr sz="3700"/>
            </a:lvl2pPr>
            <a:lvl3pPr marL="1219200" indent="0">
              <a:buNone/>
              <a:defRPr sz="3200"/>
            </a:lvl3pPr>
            <a:lvl4pPr marL="1828165" indent="0">
              <a:buNone/>
              <a:defRPr sz="2700"/>
            </a:lvl4pPr>
            <a:lvl5pPr marL="2437765" indent="0">
              <a:buNone/>
              <a:defRPr sz="2700"/>
            </a:lvl5pPr>
            <a:lvl6pPr marL="3047365" indent="0">
              <a:buNone/>
              <a:defRPr sz="2700"/>
            </a:lvl6pPr>
            <a:lvl7pPr marL="3656965" indent="0">
              <a:buNone/>
              <a:defRPr sz="2700"/>
            </a:lvl7pPr>
            <a:lvl8pPr marL="4266565" indent="0">
              <a:buNone/>
              <a:defRPr sz="2700"/>
            </a:lvl8pPr>
            <a:lvl9pPr marL="4876165" indent="0">
              <a:buNone/>
              <a:defRPr sz="27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900"/>
            </a:lvl1pPr>
            <a:lvl2pPr marL="609600" indent="0">
              <a:buNone/>
              <a:defRPr sz="1600"/>
            </a:lvl2pPr>
            <a:lvl3pPr marL="1219200" indent="0">
              <a:buNone/>
              <a:defRPr sz="1300"/>
            </a:lvl3pPr>
            <a:lvl4pPr marL="1828165" indent="0">
              <a:buNone/>
              <a:defRPr sz="1200"/>
            </a:lvl4pPr>
            <a:lvl5pPr marL="2437765" indent="0">
              <a:buNone/>
              <a:defRPr sz="1200"/>
            </a:lvl5pPr>
            <a:lvl6pPr marL="3047365" indent="0">
              <a:buNone/>
              <a:defRPr sz="1200"/>
            </a:lvl6pPr>
            <a:lvl7pPr marL="3656965" indent="0">
              <a:buNone/>
              <a:defRPr sz="1200"/>
            </a:lvl7pPr>
            <a:lvl8pPr marL="4266565" indent="0">
              <a:buNone/>
              <a:defRPr sz="1200"/>
            </a:lvl8pPr>
            <a:lvl9pPr marL="4876165" indent="0">
              <a:buNone/>
              <a:defRPr sz="12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BF611894-28B8-4005-BA35-73238799DD5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7"/>
            <a:ext cx="10969943" cy="1143000"/>
          </a:xfrm>
          <a:prstGeom prst="rect">
            <a:avLst/>
          </a:prstGeom>
        </p:spPr>
        <p:txBody>
          <a:bodyPr vert="horz" lIns="121899" tIns="60949" rIns="121899" bIns="6094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121899" tIns="60949" rIns="121899" bIns="60949"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BF611894-28B8-4005-BA35-73238799DD5F}" type="datetimeFigureOut">
              <a:rPr lang="en-US" smtClean="0"/>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fld id="{D0E06FD8-449D-4F0F-BCDD-5B30A88EA0EC}"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3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6565" algn="l" defTabSz="1219200" rtl="0" eaLnBrk="1" latinLnBrk="0" hangingPunct="1">
        <a:defRPr sz="2400" kern="1200">
          <a:solidFill>
            <a:schemeClr val="tx1"/>
          </a:solidFill>
          <a:latin typeface="+mn-lt"/>
          <a:ea typeface="+mn-ea"/>
          <a:cs typeface="+mn-cs"/>
        </a:defRPr>
      </a:lvl8pPr>
      <a:lvl9pPr marL="4876165"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0" Type="http://schemas.openxmlformats.org/officeDocument/2006/relationships/notesSlide" Target="../notesSlides/notesSlide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image" Target="../media/image71.emf"/><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xml"/><Relationship Id="rId3" Type="http://schemas.openxmlformats.org/officeDocument/2006/relationships/image" Target="../media/image72.emf"/><Relationship Id="rId2" Type="http://schemas.openxmlformats.org/officeDocument/2006/relationships/image" Target="../media/image24.png"/><Relationship Id="rId1" Type="http://schemas.openxmlformats.org/officeDocument/2006/relationships/image" Target="../media/image23.png"/></Relationships>
</file>

<file path=ppt/slides/_rels/slide12.xml.rels><?xml version="1.0" encoding="UTF-8" standalone="yes"?>
<Relationships xmlns="http://schemas.openxmlformats.org/package/2006/relationships"><Relationship Id="rId9" Type="http://schemas.openxmlformats.org/officeDocument/2006/relationships/image" Target="../media/image76.wmf"/><Relationship Id="rId8" Type="http://schemas.openxmlformats.org/officeDocument/2006/relationships/oleObject" Target="../embeddings/oleObject32.bin"/><Relationship Id="rId7" Type="http://schemas.openxmlformats.org/officeDocument/2006/relationships/image" Target="../media/image75.wmf"/><Relationship Id="rId6" Type="http://schemas.openxmlformats.org/officeDocument/2006/relationships/oleObject" Target="../embeddings/oleObject31.bin"/><Relationship Id="rId5" Type="http://schemas.openxmlformats.org/officeDocument/2006/relationships/image" Target="../media/image74.wmf"/><Relationship Id="rId4" Type="http://schemas.openxmlformats.org/officeDocument/2006/relationships/oleObject" Target="../embeddings/oleObject30.bin"/><Relationship Id="rId3" Type="http://schemas.openxmlformats.org/officeDocument/2006/relationships/image" Target="../media/image73.emf"/><Relationship Id="rId2" Type="http://schemas.openxmlformats.org/officeDocument/2006/relationships/image" Target="../media/image27.png"/><Relationship Id="rId14" Type="http://schemas.openxmlformats.org/officeDocument/2006/relationships/notesSlide" Target="../notesSlides/notesSlide12.xml"/><Relationship Id="rId13" Type="http://schemas.openxmlformats.org/officeDocument/2006/relationships/vmlDrawing" Target="../drawings/vmlDrawing8.vml"/><Relationship Id="rId12" Type="http://schemas.openxmlformats.org/officeDocument/2006/relationships/slideLayout" Target="../slideLayouts/slideLayout2.xml"/><Relationship Id="rId11" Type="http://schemas.openxmlformats.org/officeDocument/2006/relationships/image" Target="../media/image77.wmf"/><Relationship Id="rId10" Type="http://schemas.openxmlformats.org/officeDocument/2006/relationships/oleObject" Target="../embeddings/oleObject33.bin"/><Relationship Id="rId1" Type="http://schemas.openxmlformats.org/officeDocument/2006/relationships/image" Target="../media/image26.png"/></Relationships>
</file>

<file path=ppt/slides/_rels/slide13.xml.rels><?xml version="1.0" encoding="UTF-8" standalone="yes"?>
<Relationships xmlns="http://schemas.openxmlformats.org/package/2006/relationships"><Relationship Id="rId9" Type="http://schemas.openxmlformats.org/officeDocument/2006/relationships/image" Target="../media/image81.emf"/><Relationship Id="rId8" Type="http://schemas.openxmlformats.org/officeDocument/2006/relationships/image" Target="../media/image80.wmf"/><Relationship Id="rId7" Type="http://schemas.openxmlformats.org/officeDocument/2006/relationships/oleObject" Target="../embeddings/oleObject36.bin"/><Relationship Id="rId6" Type="http://schemas.openxmlformats.org/officeDocument/2006/relationships/image" Target="../media/image79.wmf"/><Relationship Id="rId5" Type="http://schemas.openxmlformats.org/officeDocument/2006/relationships/oleObject" Target="../embeddings/oleObject35.bin"/><Relationship Id="rId4" Type="http://schemas.openxmlformats.org/officeDocument/2006/relationships/image" Target="../media/image78.wmf"/><Relationship Id="rId3" Type="http://schemas.openxmlformats.org/officeDocument/2006/relationships/oleObject" Target="../embeddings/oleObject34.bin"/><Relationship Id="rId2" Type="http://schemas.openxmlformats.org/officeDocument/2006/relationships/image" Target="../media/image27.png"/><Relationship Id="rId18" Type="http://schemas.openxmlformats.org/officeDocument/2006/relationships/notesSlide" Target="../notesSlides/notesSlide13.xml"/><Relationship Id="rId17" Type="http://schemas.openxmlformats.org/officeDocument/2006/relationships/vmlDrawing" Target="../drawings/vmlDrawing9.vml"/><Relationship Id="rId16" Type="http://schemas.openxmlformats.org/officeDocument/2006/relationships/slideLayout" Target="../slideLayouts/slideLayout2.xml"/><Relationship Id="rId15" Type="http://schemas.openxmlformats.org/officeDocument/2006/relationships/image" Target="../media/image84.wmf"/><Relationship Id="rId14" Type="http://schemas.openxmlformats.org/officeDocument/2006/relationships/oleObject" Target="../embeddings/oleObject39.bin"/><Relationship Id="rId13" Type="http://schemas.openxmlformats.org/officeDocument/2006/relationships/image" Target="../media/image83.wmf"/><Relationship Id="rId12" Type="http://schemas.openxmlformats.org/officeDocument/2006/relationships/oleObject" Target="../embeddings/oleObject38.bin"/><Relationship Id="rId11" Type="http://schemas.openxmlformats.org/officeDocument/2006/relationships/image" Target="../media/image82.wmf"/><Relationship Id="rId10" Type="http://schemas.openxmlformats.org/officeDocument/2006/relationships/oleObject" Target="../embeddings/oleObject37.bin"/><Relationship Id="rId1" Type="http://schemas.openxmlformats.org/officeDocument/2006/relationships/image" Target="../media/image26.png"/></Relationships>
</file>

<file path=ppt/slides/_rels/slide14.xml.rels><?xml version="1.0" encoding="UTF-8" standalone="yes"?>
<Relationships xmlns="http://schemas.openxmlformats.org/package/2006/relationships"><Relationship Id="rId9" Type="http://schemas.openxmlformats.org/officeDocument/2006/relationships/image" Target="../media/image88.wmf"/><Relationship Id="rId8" Type="http://schemas.openxmlformats.org/officeDocument/2006/relationships/oleObject" Target="../embeddings/oleObject42.bin"/><Relationship Id="rId7" Type="http://schemas.openxmlformats.org/officeDocument/2006/relationships/image" Target="../media/image87.emf"/><Relationship Id="rId6" Type="http://schemas.openxmlformats.org/officeDocument/2006/relationships/image" Target="../media/image86.wmf"/><Relationship Id="rId5" Type="http://schemas.openxmlformats.org/officeDocument/2006/relationships/oleObject" Target="../embeddings/oleObject41.bin"/><Relationship Id="rId4" Type="http://schemas.openxmlformats.org/officeDocument/2006/relationships/image" Target="../media/image85.wmf"/><Relationship Id="rId3" Type="http://schemas.openxmlformats.org/officeDocument/2006/relationships/oleObject" Target="../embeddings/oleObject40.bin"/><Relationship Id="rId2" Type="http://schemas.openxmlformats.org/officeDocument/2006/relationships/image" Target="../media/image27.png"/><Relationship Id="rId16" Type="http://schemas.openxmlformats.org/officeDocument/2006/relationships/notesSlide" Target="../notesSlides/notesSlide14.xml"/><Relationship Id="rId15" Type="http://schemas.openxmlformats.org/officeDocument/2006/relationships/vmlDrawing" Target="../drawings/vmlDrawing10.vml"/><Relationship Id="rId14" Type="http://schemas.openxmlformats.org/officeDocument/2006/relationships/slideLayout" Target="../slideLayouts/slideLayout2.xml"/><Relationship Id="rId13" Type="http://schemas.openxmlformats.org/officeDocument/2006/relationships/image" Target="../media/image90.wmf"/><Relationship Id="rId12" Type="http://schemas.openxmlformats.org/officeDocument/2006/relationships/oleObject" Target="../embeddings/oleObject44.bin"/><Relationship Id="rId11" Type="http://schemas.openxmlformats.org/officeDocument/2006/relationships/image" Target="../media/image89.wmf"/><Relationship Id="rId10" Type="http://schemas.openxmlformats.org/officeDocument/2006/relationships/oleObject" Target="../embeddings/oleObject43.bin"/><Relationship Id="rId1" Type="http://schemas.openxmlformats.org/officeDocument/2006/relationships/image" Target="../media/image26.png"/></Relationships>
</file>

<file path=ppt/slides/_rels/slide15.xml.rels><?xml version="1.0" encoding="UTF-8" standalone="yes"?>
<Relationships xmlns="http://schemas.openxmlformats.org/package/2006/relationships"><Relationship Id="rId9" Type="http://schemas.openxmlformats.org/officeDocument/2006/relationships/image" Target="../media/image95.wmf"/><Relationship Id="rId8" Type="http://schemas.openxmlformats.org/officeDocument/2006/relationships/oleObject" Target="../embeddings/oleObject46.bin"/><Relationship Id="rId7" Type="http://schemas.openxmlformats.org/officeDocument/2006/relationships/image" Target="../media/image94.emf"/><Relationship Id="rId6" Type="http://schemas.openxmlformats.org/officeDocument/2006/relationships/image" Target="../media/image93.png"/><Relationship Id="rId5" Type="http://schemas.openxmlformats.org/officeDocument/2006/relationships/image" Target="../media/image92.wmf"/><Relationship Id="rId4" Type="http://schemas.openxmlformats.org/officeDocument/2006/relationships/oleObject" Target="../embeddings/oleObject45.bin"/><Relationship Id="rId3" Type="http://schemas.openxmlformats.org/officeDocument/2006/relationships/image" Target="../media/image91.png"/><Relationship Id="rId2" Type="http://schemas.openxmlformats.org/officeDocument/2006/relationships/image" Target="../media/image27.png"/><Relationship Id="rId16" Type="http://schemas.openxmlformats.org/officeDocument/2006/relationships/notesSlide" Target="../notesSlides/notesSlide15.xml"/><Relationship Id="rId15" Type="http://schemas.openxmlformats.org/officeDocument/2006/relationships/vmlDrawing" Target="../drawings/vmlDrawing11.vml"/><Relationship Id="rId14" Type="http://schemas.openxmlformats.org/officeDocument/2006/relationships/slideLayout" Target="../slideLayouts/slideLayout2.xml"/><Relationship Id="rId13" Type="http://schemas.openxmlformats.org/officeDocument/2006/relationships/image" Target="../media/image97.wmf"/><Relationship Id="rId12" Type="http://schemas.openxmlformats.org/officeDocument/2006/relationships/oleObject" Target="../embeddings/oleObject48.bin"/><Relationship Id="rId11" Type="http://schemas.openxmlformats.org/officeDocument/2006/relationships/image" Target="../media/image96.wmf"/><Relationship Id="rId10" Type="http://schemas.openxmlformats.org/officeDocument/2006/relationships/oleObject" Target="../embeddings/oleObject47.bin"/><Relationship Id="rId1" Type="http://schemas.openxmlformats.org/officeDocument/2006/relationships/image" Target="../media/image26.png"/></Relationships>
</file>

<file path=ppt/slides/_rels/slide16.xml.rels><?xml version="1.0" encoding="UTF-8" standalone="yes"?>
<Relationships xmlns="http://schemas.openxmlformats.org/package/2006/relationships"><Relationship Id="rId9" Type="http://schemas.openxmlformats.org/officeDocument/2006/relationships/image" Target="../media/image99.wmf"/><Relationship Id="rId8" Type="http://schemas.openxmlformats.org/officeDocument/2006/relationships/oleObject" Target="../embeddings/oleObject50.bin"/><Relationship Id="rId7" Type="http://schemas.openxmlformats.org/officeDocument/2006/relationships/image" Target="../media/image94.emf"/><Relationship Id="rId6" Type="http://schemas.openxmlformats.org/officeDocument/2006/relationships/image" Target="../media/image93.png"/><Relationship Id="rId5" Type="http://schemas.openxmlformats.org/officeDocument/2006/relationships/image" Target="../media/image98.wmf"/><Relationship Id="rId4" Type="http://schemas.openxmlformats.org/officeDocument/2006/relationships/oleObject" Target="../embeddings/oleObject49.bin"/><Relationship Id="rId3" Type="http://schemas.openxmlformats.org/officeDocument/2006/relationships/image" Target="../media/image91.png"/><Relationship Id="rId2" Type="http://schemas.openxmlformats.org/officeDocument/2006/relationships/image" Target="../media/image27.png"/><Relationship Id="rId12" Type="http://schemas.openxmlformats.org/officeDocument/2006/relationships/notesSlide" Target="../notesSlides/notesSlide16.xml"/><Relationship Id="rId11" Type="http://schemas.openxmlformats.org/officeDocument/2006/relationships/vmlDrawing" Target="../drawings/vmlDrawing12.vml"/><Relationship Id="rId10" Type="http://schemas.openxmlformats.org/officeDocument/2006/relationships/slideLayout" Target="../slideLayouts/slideLayout2.xml"/><Relationship Id="rId1" Type="http://schemas.openxmlformats.org/officeDocument/2006/relationships/image" Target="../media/image26.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2.xml"/><Relationship Id="rId4" Type="http://schemas.openxmlformats.org/officeDocument/2006/relationships/image" Target="../media/image103.emf"/><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image" Target="../media/image100.png"/></Relationships>
</file>

<file path=ppt/slides/_rels/slide18.xml.rels><?xml version="1.0" encoding="UTF-8" standalone="yes"?>
<Relationships xmlns="http://schemas.openxmlformats.org/package/2006/relationships"><Relationship Id="rId9" Type="http://schemas.openxmlformats.org/officeDocument/2006/relationships/oleObject" Target="../embeddings/oleObject52.bin"/><Relationship Id="rId8" Type="http://schemas.openxmlformats.org/officeDocument/2006/relationships/image" Target="../media/image107.wmf"/><Relationship Id="rId7" Type="http://schemas.openxmlformats.org/officeDocument/2006/relationships/oleObject" Target="../embeddings/oleObject51.bin"/><Relationship Id="rId6" Type="http://schemas.openxmlformats.org/officeDocument/2006/relationships/image" Target="../media/image106.emf"/><Relationship Id="rId5" Type="http://schemas.openxmlformats.org/officeDocument/2006/relationships/image" Target="../media/image105.png"/><Relationship Id="rId4" Type="http://schemas.openxmlformats.org/officeDocument/2006/relationships/image" Target="../media/image65.png"/><Relationship Id="rId3" Type="http://schemas.openxmlformats.org/officeDocument/2006/relationships/image" Target="../media/image104.png"/><Relationship Id="rId2" Type="http://schemas.openxmlformats.org/officeDocument/2006/relationships/image" Target="../media/image64.png"/><Relationship Id="rId17" Type="http://schemas.openxmlformats.org/officeDocument/2006/relationships/notesSlide" Target="../notesSlides/notesSlide18.xml"/><Relationship Id="rId16" Type="http://schemas.openxmlformats.org/officeDocument/2006/relationships/vmlDrawing" Target="../drawings/vmlDrawing13.vml"/><Relationship Id="rId15" Type="http://schemas.openxmlformats.org/officeDocument/2006/relationships/slideLayout" Target="../slideLayouts/slideLayout2.xml"/><Relationship Id="rId14" Type="http://schemas.openxmlformats.org/officeDocument/2006/relationships/image" Target="../media/image110.wmf"/><Relationship Id="rId13" Type="http://schemas.openxmlformats.org/officeDocument/2006/relationships/oleObject" Target="../embeddings/oleObject54.bin"/><Relationship Id="rId12" Type="http://schemas.openxmlformats.org/officeDocument/2006/relationships/image" Target="../media/image109.wmf"/><Relationship Id="rId11" Type="http://schemas.openxmlformats.org/officeDocument/2006/relationships/oleObject" Target="../embeddings/oleObject53.bin"/><Relationship Id="rId10" Type="http://schemas.openxmlformats.org/officeDocument/2006/relationships/image" Target="../media/image108.wmf"/><Relationship Id="rId1" Type="http://schemas.openxmlformats.org/officeDocument/2006/relationships/image" Target="../media/image26.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2.xml"/><Relationship Id="rId2" Type="http://schemas.openxmlformats.org/officeDocument/2006/relationships/image" Target="../media/image112.png"/><Relationship Id="rId1" Type="http://schemas.openxmlformats.org/officeDocument/2006/relationships/image" Target="../media/image111.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20.xml.rels><?xml version="1.0" encoding="UTF-8" standalone="yes"?>
<Relationships xmlns="http://schemas.openxmlformats.org/package/2006/relationships"><Relationship Id="rId9" Type="http://schemas.openxmlformats.org/officeDocument/2006/relationships/oleObject" Target="../embeddings/oleObject56.bin"/><Relationship Id="rId8" Type="http://schemas.openxmlformats.org/officeDocument/2006/relationships/image" Target="../media/image118.wmf"/><Relationship Id="rId7" Type="http://schemas.openxmlformats.org/officeDocument/2006/relationships/oleObject" Target="../embeddings/oleObject55.bin"/><Relationship Id="rId6" Type="http://schemas.openxmlformats.org/officeDocument/2006/relationships/image" Target="../media/image117.png"/><Relationship Id="rId5" Type="http://schemas.openxmlformats.org/officeDocument/2006/relationships/image" Target="../media/image116.emf"/><Relationship Id="rId4" Type="http://schemas.openxmlformats.org/officeDocument/2006/relationships/image" Target="../media/image115.png"/><Relationship Id="rId3" Type="http://schemas.openxmlformats.org/officeDocument/2006/relationships/image" Target="../media/image114.png"/><Relationship Id="rId2" Type="http://schemas.openxmlformats.org/officeDocument/2006/relationships/image" Target="../media/image26.png"/><Relationship Id="rId17" Type="http://schemas.openxmlformats.org/officeDocument/2006/relationships/notesSlide" Target="../notesSlides/notesSlide20.xml"/><Relationship Id="rId16" Type="http://schemas.openxmlformats.org/officeDocument/2006/relationships/vmlDrawing" Target="../drawings/vmlDrawing14.vml"/><Relationship Id="rId15" Type="http://schemas.openxmlformats.org/officeDocument/2006/relationships/slideLayout" Target="../slideLayouts/slideLayout2.xml"/><Relationship Id="rId14" Type="http://schemas.openxmlformats.org/officeDocument/2006/relationships/image" Target="../media/image121.wmf"/><Relationship Id="rId13" Type="http://schemas.openxmlformats.org/officeDocument/2006/relationships/oleObject" Target="../embeddings/oleObject58.bin"/><Relationship Id="rId12" Type="http://schemas.openxmlformats.org/officeDocument/2006/relationships/image" Target="../media/image120.wmf"/><Relationship Id="rId11" Type="http://schemas.openxmlformats.org/officeDocument/2006/relationships/oleObject" Target="../embeddings/oleObject57.bin"/><Relationship Id="rId10" Type="http://schemas.openxmlformats.org/officeDocument/2006/relationships/image" Target="../media/image119.wmf"/><Relationship Id="rId1" Type="http://schemas.openxmlformats.org/officeDocument/2006/relationships/image" Target="../media/image113.png"/></Relationships>
</file>

<file path=ppt/slides/_rels/slide21.xml.rels><?xml version="1.0" encoding="UTF-8" standalone="yes"?>
<Relationships xmlns="http://schemas.openxmlformats.org/package/2006/relationships"><Relationship Id="rId9" Type="http://schemas.openxmlformats.org/officeDocument/2006/relationships/image" Target="../media/image126.wmf"/><Relationship Id="rId8" Type="http://schemas.openxmlformats.org/officeDocument/2006/relationships/oleObject" Target="../embeddings/oleObject59.bin"/><Relationship Id="rId7" Type="http://schemas.openxmlformats.org/officeDocument/2006/relationships/image" Target="../media/image125.png"/><Relationship Id="rId6" Type="http://schemas.openxmlformats.org/officeDocument/2006/relationships/image" Target="../media/image124.emf"/><Relationship Id="rId5" Type="http://schemas.openxmlformats.org/officeDocument/2006/relationships/image" Target="../media/image123.emf"/><Relationship Id="rId4" Type="http://schemas.openxmlformats.org/officeDocument/2006/relationships/image" Target="../media/image115.png"/><Relationship Id="rId3" Type="http://schemas.openxmlformats.org/officeDocument/2006/relationships/image" Target="../media/image122.png"/><Relationship Id="rId22" Type="http://schemas.openxmlformats.org/officeDocument/2006/relationships/notesSlide" Target="../notesSlides/notesSlide21.xml"/><Relationship Id="rId21" Type="http://schemas.openxmlformats.org/officeDocument/2006/relationships/vmlDrawing" Target="../drawings/vmlDrawing15.vml"/><Relationship Id="rId20" Type="http://schemas.openxmlformats.org/officeDocument/2006/relationships/slideLayout" Target="../slideLayouts/slideLayout2.xml"/><Relationship Id="rId2" Type="http://schemas.openxmlformats.org/officeDocument/2006/relationships/image" Target="../media/image26.png"/><Relationship Id="rId19" Type="http://schemas.openxmlformats.org/officeDocument/2006/relationships/image" Target="../media/image131.wmf"/><Relationship Id="rId18" Type="http://schemas.openxmlformats.org/officeDocument/2006/relationships/oleObject" Target="../embeddings/oleObject64.bin"/><Relationship Id="rId17" Type="http://schemas.openxmlformats.org/officeDocument/2006/relationships/image" Target="../media/image130.wmf"/><Relationship Id="rId16" Type="http://schemas.openxmlformats.org/officeDocument/2006/relationships/oleObject" Target="../embeddings/oleObject63.bin"/><Relationship Id="rId15" Type="http://schemas.openxmlformats.org/officeDocument/2006/relationships/image" Target="../media/image129.wmf"/><Relationship Id="rId14" Type="http://schemas.openxmlformats.org/officeDocument/2006/relationships/oleObject" Target="../embeddings/oleObject62.bin"/><Relationship Id="rId13" Type="http://schemas.openxmlformats.org/officeDocument/2006/relationships/image" Target="../media/image128.wmf"/><Relationship Id="rId12" Type="http://schemas.openxmlformats.org/officeDocument/2006/relationships/oleObject" Target="../embeddings/oleObject61.bin"/><Relationship Id="rId11" Type="http://schemas.openxmlformats.org/officeDocument/2006/relationships/image" Target="../media/image127.wmf"/><Relationship Id="rId10" Type="http://schemas.openxmlformats.org/officeDocument/2006/relationships/oleObject" Target="../embeddings/oleObject60.bin"/><Relationship Id="rId1" Type="http://schemas.openxmlformats.org/officeDocument/2006/relationships/image" Target="../media/image113.png"/></Relationships>
</file>

<file path=ppt/slides/_rels/slide22.xml.rels><?xml version="1.0" encoding="UTF-8" standalone="yes"?>
<Relationships xmlns="http://schemas.openxmlformats.org/package/2006/relationships"><Relationship Id="rId9" Type="http://schemas.openxmlformats.org/officeDocument/2006/relationships/image" Target="../media/image136.wmf"/><Relationship Id="rId8" Type="http://schemas.openxmlformats.org/officeDocument/2006/relationships/oleObject" Target="../embeddings/oleObject67.bin"/><Relationship Id="rId7" Type="http://schemas.openxmlformats.org/officeDocument/2006/relationships/image" Target="../media/image135.wmf"/><Relationship Id="rId6" Type="http://schemas.openxmlformats.org/officeDocument/2006/relationships/oleObject" Target="../embeddings/oleObject66.bin"/><Relationship Id="rId5" Type="http://schemas.openxmlformats.org/officeDocument/2006/relationships/image" Target="../media/image134.png"/><Relationship Id="rId4" Type="http://schemas.openxmlformats.org/officeDocument/2006/relationships/image" Target="../media/image133.wmf"/><Relationship Id="rId3" Type="http://schemas.openxmlformats.org/officeDocument/2006/relationships/oleObject" Target="../embeddings/oleObject65.bin"/><Relationship Id="rId22" Type="http://schemas.openxmlformats.org/officeDocument/2006/relationships/notesSlide" Target="../notesSlides/notesSlide22.xml"/><Relationship Id="rId21" Type="http://schemas.openxmlformats.org/officeDocument/2006/relationships/vmlDrawing" Target="../drawings/vmlDrawing16.vml"/><Relationship Id="rId20" Type="http://schemas.openxmlformats.org/officeDocument/2006/relationships/slideLayout" Target="../slideLayouts/slideLayout2.xml"/><Relationship Id="rId2" Type="http://schemas.openxmlformats.org/officeDocument/2006/relationships/image" Target="../media/image132.png"/><Relationship Id="rId19" Type="http://schemas.openxmlformats.org/officeDocument/2006/relationships/image" Target="../media/image141.wmf"/><Relationship Id="rId18" Type="http://schemas.openxmlformats.org/officeDocument/2006/relationships/oleObject" Target="../embeddings/oleObject72.bin"/><Relationship Id="rId17" Type="http://schemas.openxmlformats.org/officeDocument/2006/relationships/image" Target="../media/image140.wmf"/><Relationship Id="rId16" Type="http://schemas.openxmlformats.org/officeDocument/2006/relationships/oleObject" Target="../embeddings/oleObject71.bin"/><Relationship Id="rId15" Type="http://schemas.openxmlformats.org/officeDocument/2006/relationships/image" Target="../media/image139.wmf"/><Relationship Id="rId14" Type="http://schemas.openxmlformats.org/officeDocument/2006/relationships/oleObject" Target="../embeddings/oleObject70.bin"/><Relationship Id="rId13" Type="http://schemas.openxmlformats.org/officeDocument/2006/relationships/image" Target="../media/image138.wmf"/><Relationship Id="rId12" Type="http://schemas.openxmlformats.org/officeDocument/2006/relationships/oleObject" Target="../embeddings/oleObject69.bin"/><Relationship Id="rId11" Type="http://schemas.openxmlformats.org/officeDocument/2006/relationships/image" Target="../media/image137.wmf"/><Relationship Id="rId10" Type="http://schemas.openxmlformats.org/officeDocument/2006/relationships/oleObject" Target="../embeddings/oleObject68.bin"/><Relationship Id="rId1" Type="http://schemas.openxmlformats.org/officeDocument/2006/relationships/image" Target="../media/image26.png"/></Relationships>
</file>

<file path=ppt/slides/_rels/slide23.xml.rels><?xml version="1.0" encoding="UTF-8" standalone="yes"?>
<Relationships xmlns="http://schemas.openxmlformats.org/package/2006/relationships"><Relationship Id="rId9" Type="http://schemas.openxmlformats.org/officeDocument/2006/relationships/image" Target="../media/image122.png"/><Relationship Id="rId8" Type="http://schemas.openxmlformats.org/officeDocument/2006/relationships/image" Target="../media/image113.png"/><Relationship Id="rId7" Type="http://schemas.openxmlformats.org/officeDocument/2006/relationships/image" Target="../media/image145.wmf"/><Relationship Id="rId6" Type="http://schemas.openxmlformats.org/officeDocument/2006/relationships/oleObject" Target="../embeddings/oleObject74.bin"/><Relationship Id="rId5" Type="http://schemas.openxmlformats.org/officeDocument/2006/relationships/image" Target="../media/image144.png"/><Relationship Id="rId4" Type="http://schemas.openxmlformats.org/officeDocument/2006/relationships/image" Target="../media/image143.emf"/><Relationship Id="rId3" Type="http://schemas.openxmlformats.org/officeDocument/2006/relationships/image" Target="../media/image142.wmf"/><Relationship Id="rId2" Type="http://schemas.openxmlformats.org/officeDocument/2006/relationships/oleObject" Target="../embeddings/oleObject73.bin"/><Relationship Id="rId13" Type="http://schemas.openxmlformats.org/officeDocument/2006/relationships/notesSlide" Target="../notesSlides/notesSlide23.xml"/><Relationship Id="rId12" Type="http://schemas.openxmlformats.org/officeDocument/2006/relationships/vmlDrawing" Target="../drawings/vmlDrawing17.vml"/><Relationship Id="rId11" Type="http://schemas.openxmlformats.org/officeDocument/2006/relationships/slideLayout" Target="../slideLayouts/slideLayout2.xml"/><Relationship Id="rId10" Type="http://schemas.openxmlformats.org/officeDocument/2006/relationships/image" Target="../media/image115.png"/><Relationship Id="rId1" Type="http://schemas.openxmlformats.org/officeDocument/2006/relationships/image" Target="../media/image26.png"/></Relationships>
</file>

<file path=ppt/slides/_rels/slide24.xml.rels><?xml version="1.0" encoding="UTF-8" standalone="yes"?>
<Relationships xmlns="http://schemas.openxmlformats.org/package/2006/relationships"><Relationship Id="rId9" Type="http://schemas.openxmlformats.org/officeDocument/2006/relationships/image" Target="../media/image149.wmf"/><Relationship Id="rId8" Type="http://schemas.openxmlformats.org/officeDocument/2006/relationships/oleObject" Target="../embeddings/oleObject76.bin"/><Relationship Id="rId7" Type="http://schemas.openxmlformats.org/officeDocument/2006/relationships/image" Target="../media/image148.wmf"/><Relationship Id="rId6" Type="http://schemas.openxmlformats.org/officeDocument/2006/relationships/oleObject" Target="../embeddings/oleObject75.bin"/><Relationship Id="rId5" Type="http://schemas.openxmlformats.org/officeDocument/2006/relationships/image" Target="../media/image147.png"/><Relationship Id="rId4" Type="http://schemas.openxmlformats.org/officeDocument/2006/relationships/image" Target="../media/image146.png"/><Relationship Id="rId3" Type="http://schemas.openxmlformats.org/officeDocument/2006/relationships/image" Target="../media/image115.png"/><Relationship Id="rId2" Type="http://schemas.openxmlformats.org/officeDocument/2006/relationships/image" Target="../media/image26.png"/><Relationship Id="rId12" Type="http://schemas.openxmlformats.org/officeDocument/2006/relationships/notesSlide" Target="../notesSlides/notesSlide24.xml"/><Relationship Id="rId11" Type="http://schemas.openxmlformats.org/officeDocument/2006/relationships/vmlDrawing" Target="../drawings/vmlDrawing18.vml"/><Relationship Id="rId10" Type="http://schemas.openxmlformats.org/officeDocument/2006/relationships/slideLayout" Target="../slideLayouts/slideLayout2.xml"/><Relationship Id="rId1" Type="http://schemas.openxmlformats.org/officeDocument/2006/relationships/image" Target="../media/image113.png"/></Relationships>
</file>

<file path=ppt/slides/_rels/slide25.xml.rels><?xml version="1.0" encoding="UTF-8" standalone="yes"?>
<Relationships xmlns="http://schemas.openxmlformats.org/package/2006/relationships"><Relationship Id="rId9" Type="http://schemas.openxmlformats.org/officeDocument/2006/relationships/image" Target="../media/image153.wmf"/><Relationship Id="rId8" Type="http://schemas.openxmlformats.org/officeDocument/2006/relationships/oleObject" Target="../embeddings/oleObject78.bin"/><Relationship Id="rId7" Type="http://schemas.openxmlformats.org/officeDocument/2006/relationships/image" Target="../media/image152.wmf"/><Relationship Id="rId6" Type="http://schemas.openxmlformats.org/officeDocument/2006/relationships/oleObject" Target="../embeddings/oleObject77.bin"/><Relationship Id="rId5" Type="http://schemas.openxmlformats.org/officeDocument/2006/relationships/image" Target="../media/image151.emf"/><Relationship Id="rId4" Type="http://schemas.openxmlformats.org/officeDocument/2006/relationships/image" Target="../media/image115.png"/><Relationship Id="rId3" Type="http://schemas.openxmlformats.org/officeDocument/2006/relationships/image" Target="../media/image150.png"/><Relationship Id="rId20" Type="http://schemas.openxmlformats.org/officeDocument/2006/relationships/notesSlide" Target="../notesSlides/notesSlide25.xml"/><Relationship Id="rId2" Type="http://schemas.openxmlformats.org/officeDocument/2006/relationships/image" Target="../media/image26.png"/><Relationship Id="rId19" Type="http://schemas.openxmlformats.org/officeDocument/2006/relationships/vmlDrawing" Target="../drawings/vmlDrawing19.vml"/><Relationship Id="rId18" Type="http://schemas.openxmlformats.org/officeDocument/2006/relationships/slideLayout" Target="../slideLayouts/slideLayout2.xml"/><Relationship Id="rId17" Type="http://schemas.openxmlformats.org/officeDocument/2006/relationships/image" Target="../media/image157.wmf"/><Relationship Id="rId16" Type="http://schemas.openxmlformats.org/officeDocument/2006/relationships/oleObject" Target="../embeddings/oleObject82.bin"/><Relationship Id="rId15" Type="http://schemas.openxmlformats.org/officeDocument/2006/relationships/image" Target="../media/image156.wmf"/><Relationship Id="rId14" Type="http://schemas.openxmlformats.org/officeDocument/2006/relationships/oleObject" Target="../embeddings/oleObject81.bin"/><Relationship Id="rId13" Type="http://schemas.openxmlformats.org/officeDocument/2006/relationships/image" Target="../media/image155.wmf"/><Relationship Id="rId12" Type="http://schemas.openxmlformats.org/officeDocument/2006/relationships/oleObject" Target="../embeddings/oleObject80.bin"/><Relationship Id="rId11" Type="http://schemas.openxmlformats.org/officeDocument/2006/relationships/image" Target="../media/image154.wmf"/><Relationship Id="rId10" Type="http://schemas.openxmlformats.org/officeDocument/2006/relationships/oleObject" Target="../embeddings/oleObject79.bin"/><Relationship Id="rId1" Type="http://schemas.openxmlformats.org/officeDocument/2006/relationships/image" Target="../media/image113.png"/></Relationships>
</file>

<file path=ppt/slides/_rels/slide26.xml.rels><?xml version="1.0" encoding="UTF-8" standalone="yes"?>
<Relationships xmlns="http://schemas.openxmlformats.org/package/2006/relationships"><Relationship Id="rId9" Type="http://schemas.openxmlformats.org/officeDocument/2006/relationships/image" Target="../media/image160.wmf"/><Relationship Id="rId8" Type="http://schemas.openxmlformats.org/officeDocument/2006/relationships/oleObject" Target="../embeddings/oleObject84.bin"/><Relationship Id="rId7" Type="http://schemas.openxmlformats.org/officeDocument/2006/relationships/image" Target="../media/image159.png"/><Relationship Id="rId6" Type="http://schemas.openxmlformats.org/officeDocument/2006/relationships/image" Target="../media/image158.wmf"/><Relationship Id="rId5" Type="http://schemas.openxmlformats.org/officeDocument/2006/relationships/oleObject" Target="../embeddings/oleObject83.bin"/><Relationship Id="rId4" Type="http://schemas.openxmlformats.org/officeDocument/2006/relationships/image" Target="../media/image151.emf"/><Relationship Id="rId3" Type="http://schemas.openxmlformats.org/officeDocument/2006/relationships/image" Target="../media/image115.png"/><Relationship Id="rId2" Type="http://schemas.openxmlformats.org/officeDocument/2006/relationships/image" Target="../media/image150.png"/><Relationship Id="rId15" Type="http://schemas.openxmlformats.org/officeDocument/2006/relationships/notesSlide" Target="../notesSlides/notesSlide26.xml"/><Relationship Id="rId14" Type="http://schemas.openxmlformats.org/officeDocument/2006/relationships/vmlDrawing" Target="../drawings/vmlDrawing20.vml"/><Relationship Id="rId13" Type="http://schemas.openxmlformats.org/officeDocument/2006/relationships/slideLayout" Target="../slideLayouts/slideLayout2.xml"/><Relationship Id="rId12" Type="http://schemas.openxmlformats.org/officeDocument/2006/relationships/image" Target="../media/image162.wmf"/><Relationship Id="rId11" Type="http://schemas.openxmlformats.org/officeDocument/2006/relationships/oleObject" Target="../embeddings/oleObject85.bin"/><Relationship Id="rId10" Type="http://schemas.openxmlformats.org/officeDocument/2006/relationships/image" Target="../media/image161.png"/><Relationship Id="rId1" Type="http://schemas.openxmlformats.org/officeDocument/2006/relationships/image" Target="../media/image113.png"/></Relationships>
</file>

<file path=ppt/slides/_rels/slide27.xml.rels><?xml version="1.0" encoding="UTF-8" standalone="yes"?>
<Relationships xmlns="http://schemas.openxmlformats.org/package/2006/relationships"><Relationship Id="rId7" Type="http://schemas.openxmlformats.org/officeDocument/2006/relationships/notesSlide" Target="../notesSlides/notesSlide27.xml"/><Relationship Id="rId6" Type="http://schemas.openxmlformats.org/officeDocument/2006/relationships/slideLayout" Target="../slideLayouts/slideLayout2.xml"/><Relationship Id="rId5" Type="http://schemas.openxmlformats.org/officeDocument/2006/relationships/image" Target="../media/image163.png"/><Relationship Id="rId4" Type="http://schemas.openxmlformats.org/officeDocument/2006/relationships/image" Target="../media/image151.emf"/><Relationship Id="rId3" Type="http://schemas.openxmlformats.org/officeDocument/2006/relationships/image" Target="../media/image115.png"/><Relationship Id="rId2" Type="http://schemas.openxmlformats.org/officeDocument/2006/relationships/image" Target="../media/image150.png"/><Relationship Id="rId1" Type="http://schemas.openxmlformats.org/officeDocument/2006/relationships/image" Target="../media/image113.png"/></Relationships>
</file>

<file path=ppt/slides/_rels/slide28.xml.rels><?xml version="1.0" encoding="UTF-8" standalone="yes"?>
<Relationships xmlns="http://schemas.openxmlformats.org/package/2006/relationships"><Relationship Id="rId9" Type="http://schemas.openxmlformats.org/officeDocument/2006/relationships/notesSlide" Target="../notesSlides/notesSlide28.xml"/><Relationship Id="rId8" Type="http://schemas.openxmlformats.org/officeDocument/2006/relationships/slideLayout" Target="../slideLayouts/slideLayout2.xml"/><Relationship Id="rId7" Type="http://schemas.openxmlformats.org/officeDocument/2006/relationships/image" Target="../media/image168.png"/><Relationship Id="rId6" Type="http://schemas.microsoft.com/office/2007/relationships/media" Target="../media/audio1.wav"/><Relationship Id="rId5" Type="http://schemas.openxmlformats.org/officeDocument/2006/relationships/audio" Target="../media/audio1.wav"/><Relationship Id="rId4" Type="http://schemas.openxmlformats.org/officeDocument/2006/relationships/image" Target="../media/image167.png"/><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image" Target="../media/image164.png"/></Relationships>
</file>

<file path=ppt/slides/_rels/slide3.xml.rels><?xml version="1.0" encoding="UTF-8" standalone="yes"?>
<Relationships xmlns="http://schemas.openxmlformats.org/package/2006/relationships"><Relationship Id="rId9" Type="http://schemas.openxmlformats.org/officeDocument/2006/relationships/image" Target="../media/image17.wmf"/><Relationship Id="rId8" Type="http://schemas.openxmlformats.org/officeDocument/2006/relationships/oleObject" Target="../embeddings/oleObject3.bin"/><Relationship Id="rId7" Type="http://schemas.openxmlformats.org/officeDocument/2006/relationships/image" Target="../media/image16.wmf"/><Relationship Id="rId6" Type="http://schemas.openxmlformats.org/officeDocument/2006/relationships/oleObject" Target="../embeddings/oleObject2.bin"/><Relationship Id="rId5" Type="http://schemas.openxmlformats.org/officeDocument/2006/relationships/image" Target="../media/image15.wmf"/><Relationship Id="rId4" Type="http://schemas.openxmlformats.org/officeDocument/2006/relationships/oleObject" Target="../embeddings/oleObject1.bin"/><Relationship Id="rId3" Type="http://schemas.openxmlformats.org/officeDocument/2006/relationships/image" Target="../media/image14.emf"/><Relationship Id="rId22" Type="http://schemas.openxmlformats.org/officeDocument/2006/relationships/notesSlide" Target="../notesSlides/notesSlide3.xml"/><Relationship Id="rId21" Type="http://schemas.openxmlformats.org/officeDocument/2006/relationships/vmlDrawing" Target="../drawings/vmlDrawing1.vml"/><Relationship Id="rId20" Type="http://schemas.openxmlformats.org/officeDocument/2006/relationships/slideLayout" Target="../slideLayouts/slideLayout2.xml"/><Relationship Id="rId2" Type="http://schemas.openxmlformats.org/officeDocument/2006/relationships/image" Target="../media/image13.png"/><Relationship Id="rId19" Type="http://schemas.openxmlformats.org/officeDocument/2006/relationships/image" Target="../media/image22.wmf"/><Relationship Id="rId18" Type="http://schemas.openxmlformats.org/officeDocument/2006/relationships/oleObject" Target="../embeddings/oleObject8.bin"/><Relationship Id="rId17" Type="http://schemas.openxmlformats.org/officeDocument/2006/relationships/image" Target="../media/image21.wmf"/><Relationship Id="rId16" Type="http://schemas.openxmlformats.org/officeDocument/2006/relationships/oleObject" Target="../embeddings/oleObject7.bin"/><Relationship Id="rId15" Type="http://schemas.openxmlformats.org/officeDocument/2006/relationships/image" Target="../media/image20.wmf"/><Relationship Id="rId14" Type="http://schemas.openxmlformats.org/officeDocument/2006/relationships/oleObject" Target="../embeddings/oleObject6.bin"/><Relationship Id="rId13" Type="http://schemas.openxmlformats.org/officeDocument/2006/relationships/image" Target="../media/image19.wmf"/><Relationship Id="rId12" Type="http://schemas.openxmlformats.org/officeDocument/2006/relationships/oleObject" Target="../embeddings/oleObject5.bin"/><Relationship Id="rId11" Type="http://schemas.openxmlformats.org/officeDocument/2006/relationships/image" Target="../media/image18.wmf"/><Relationship Id="rId10" Type="http://schemas.openxmlformats.org/officeDocument/2006/relationships/oleObject" Target="../embeddings/oleObject4.bin"/><Relationship Id="rId1"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vmlDrawing" Target="../drawings/vmlDrawing2.vml"/><Relationship Id="rId6" Type="http://schemas.openxmlformats.org/officeDocument/2006/relationships/slideLayout" Target="../slideLayouts/slideLayout2.xml"/><Relationship Id="rId5" Type="http://schemas.openxmlformats.org/officeDocument/2006/relationships/image" Target="../media/image25.wmf"/><Relationship Id="rId4" Type="http://schemas.openxmlformats.org/officeDocument/2006/relationships/oleObject" Target="../embeddings/oleObject9.bin"/><Relationship Id="rId3" Type="http://schemas.openxmlformats.org/officeDocument/2006/relationships/image" Target="../media/image14.emf"/><Relationship Id="rId2" Type="http://schemas.openxmlformats.org/officeDocument/2006/relationships/image" Target="../media/image24.png"/><Relationship Id="rId1" Type="http://schemas.openxmlformats.org/officeDocument/2006/relationships/image" Target="../media/image23.png"/></Relationships>
</file>

<file path=ppt/slides/_rels/slide5.xml.rels><?xml version="1.0" encoding="UTF-8" standalone="yes"?>
<Relationships xmlns="http://schemas.openxmlformats.org/package/2006/relationships"><Relationship Id="rId9" Type="http://schemas.openxmlformats.org/officeDocument/2006/relationships/vmlDrawing" Target="../drawings/vmlDrawing3.vml"/><Relationship Id="rId8" Type="http://schemas.openxmlformats.org/officeDocument/2006/relationships/slideLayout" Target="../slideLayouts/slideLayout2.xml"/><Relationship Id="rId7" Type="http://schemas.openxmlformats.org/officeDocument/2006/relationships/image" Target="../media/image30.emf"/><Relationship Id="rId6" Type="http://schemas.openxmlformats.org/officeDocument/2006/relationships/image" Target="../media/image29.wmf"/><Relationship Id="rId5" Type="http://schemas.openxmlformats.org/officeDocument/2006/relationships/oleObject" Target="../embeddings/oleObject11.bin"/><Relationship Id="rId4" Type="http://schemas.openxmlformats.org/officeDocument/2006/relationships/image" Target="../media/image28.wmf"/><Relationship Id="rId3" Type="http://schemas.openxmlformats.org/officeDocument/2006/relationships/oleObject" Target="../embeddings/oleObject10.bin"/><Relationship Id="rId2" Type="http://schemas.openxmlformats.org/officeDocument/2006/relationships/image" Target="../media/image27.png"/><Relationship Id="rId10" Type="http://schemas.openxmlformats.org/officeDocument/2006/relationships/notesSlide" Target="../notesSlides/notesSlide5.xml"/><Relationship Id="rId1" Type="http://schemas.openxmlformats.org/officeDocument/2006/relationships/image" Target="../media/image26.png"/></Relationships>
</file>

<file path=ppt/slides/_rels/slide6.xml.rels><?xml version="1.0" encoding="UTF-8" standalone="yes"?>
<Relationships xmlns="http://schemas.openxmlformats.org/package/2006/relationships"><Relationship Id="rId9" Type="http://schemas.openxmlformats.org/officeDocument/2006/relationships/image" Target="../media/image35.wmf"/><Relationship Id="rId8" Type="http://schemas.openxmlformats.org/officeDocument/2006/relationships/oleObject" Target="../embeddings/oleObject13.bin"/><Relationship Id="rId7" Type="http://schemas.openxmlformats.org/officeDocument/2006/relationships/image" Target="../media/image34.png"/><Relationship Id="rId6" Type="http://schemas.openxmlformats.org/officeDocument/2006/relationships/image" Target="../media/image33.wmf"/><Relationship Id="rId5" Type="http://schemas.openxmlformats.org/officeDocument/2006/relationships/oleObject" Target="../embeddings/oleObject12.bin"/><Relationship Id="rId4" Type="http://schemas.openxmlformats.org/officeDocument/2006/relationships/image" Target="../media/image32.png"/><Relationship Id="rId3" Type="http://schemas.openxmlformats.org/officeDocument/2006/relationships/image" Target="../media/image27.png"/><Relationship Id="rId2" Type="http://schemas.openxmlformats.org/officeDocument/2006/relationships/image" Target="../media/image31.png"/><Relationship Id="rId18" Type="http://schemas.openxmlformats.org/officeDocument/2006/relationships/notesSlide" Target="../notesSlides/notesSlide6.xml"/><Relationship Id="rId17" Type="http://schemas.openxmlformats.org/officeDocument/2006/relationships/vmlDrawing" Target="../drawings/vmlDrawing4.vml"/><Relationship Id="rId16" Type="http://schemas.openxmlformats.org/officeDocument/2006/relationships/slideLayout" Target="../slideLayouts/slideLayout2.xml"/><Relationship Id="rId15" Type="http://schemas.openxmlformats.org/officeDocument/2006/relationships/image" Target="../media/image39.emf"/><Relationship Id="rId14" Type="http://schemas.openxmlformats.org/officeDocument/2006/relationships/image" Target="../media/image38.emf"/><Relationship Id="rId13" Type="http://schemas.openxmlformats.org/officeDocument/2006/relationships/image" Target="../media/image37.wmf"/><Relationship Id="rId12" Type="http://schemas.openxmlformats.org/officeDocument/2006/relationships/oleObject" Target="../embeddings/oleObject15.bin"/><Relationship Id="rId11" Type="http://schemas.openxmlformats.org/officeDocument/2006/relationships/image" Target="../media/image36.wmf"/><Relationship Id="rId10" Type="http://schemas.openxmlformats.org/officeDocument/2006/relationships/oleObject" Target="../embeddings/oleObject14.bin"/><Relationship Id="rId1" Type="http://schemas.openxmlformats.org/officeDocument/2006/relationships/image" Target="../media/image26.png"/></Relationships>
</file>

<file path=ppt/slides/_rels/slide7.xml.rels><?xml version="1.0" encoding="UTF-8" standalone="yes"?>
<Relationships xmlns="http://schemas.openxmlformats.org/package/2006/relationships"><Relationship Id="rId9" Type="http://schemas.openxmlformats.org/officeDocument/2006/relationships/oleObject" Target="../embeddings/oleObject17.bin"/><Relationship Id="rId8" Type="http://schemas.openxmlformats.org/officeDocument/2006/relationships/image" Target="../media/image45.emf"/><Relationship Id="rId7" Type="http://schemas.openxmlformats.org/officeDocument/2006/relationships/image" Target="../media/image44.png"/><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wmf"/><Relationship Id="rId3" Type="http://schemas.openxmlformats.org/officeDocument/2006/relationships/oleObject" Target="../embeddings/oleObject16.bin"/><Relationship Id="rId27" Type="http://schemas.openxmlformats.org/officeDocument/2006/relationships/notesSlide" Target="../notesSlides/notesSlide7.xml"/><Relationship Id="rId26" Type="http://schemas.openxmlformats.org/officeDocument/2006/relationships/vmlDrawing" Target="../drawings/vmlDrawing5.vml"/><Relationship Id="rId25" Type="http://schemas.openxmlformats.org/officeDocument/2006/relationships/slideLayout" Target="../slideLayouts/slideLayout2.xml"/><Relationship Id="rId24" Type="http://schemas.openxmlformats.org/officeDocument/2006/relationships/image" Target="../media/image54.emf"/><Relationship Id="rId23" Type="http://schemas.openxmlformats.org/officeDocument/2006/relationships/image" Target="../media/image53.wmf"/><Relationship Id="rId22" Type="http://schemas.openxmlformats.org/officeDocument/2006/relationships/oleObject" Target="../embeddings/oleObject23.bin"/><Relationship Id="rId21" Type="http://schemas.openxmlformats.org/officeDocument/2006/relationships/image" Target="../media/image52.wmf"/><Relationship Id="rId20" Type="http://schemas.openxmlformats.org/officeDocument/2006/relationships/oleObject" Target="../embeddings/oleObject22.bin"/><Relationship Id="rId2" Type="http://schemas.openxmlformats.org/officeDocument/2006/relationships/image" Target="../media/image40.png"/><Relationship Id="rId19" Type="http://schemas.openxmlformats.org/officeDocument/2006/relationships/image" Target="../media/image51.wmf"/><Relationship Id="rId18" Type="http://schemas.openxmlformats.org/officeDocument/2006/relationships/oleObject" Target="../embeddings/oleObject21.bin"/><Relationship Id="rId17" Type="http://schemas.openxmlformats.org/officeDocument/2006/relationships/image" Target="../media/image50.wmf"/><Relationship Id="rId16" Type="http://schemas.openxmlformats.org/officeDocument/2006/relationships/oleObject" Target="../embeddings/oleObject20.bin"/><Relationship Id="rId15" Type="http://schemas.openxmlformats.org/officeDocument/2006/relationships/image" Target="../media/image49.png"/><Relationship Id="rId14" Type="http://schemas.openxmlformats.org/officeDocument/2006/relationships/image" Target="../media/image48.wmf"/><Relationship Id="rId13" Type="http://schemas.openxmlformats.org/officeDocument/2006/relationships/oleObject" Target="../embeddings/oleObject19.bin"/><Relationship Id="rId12" Type="http://schemas.openxmlformats.org/officeDocument/2006/relationships/image" Target="../media/image47.wmf"/><Relationship Id="rId11" Type="http://schemas.openxmlformats.org/officeDocument/2006/relationships/oleObject" Target="../embeddings/oleObject18.bin"/><Relationship Id="rId10" Type="http://schemas.openxmlformats.org/officeDocument/2006/relationships/image" Target="../media/image46.wmf"/><Relationship Id="rId1" Type="http://schemas.openxmlformats.org/officeDocument/2006/relationships/image" Target="../media/image26.png"/></Relationships>
</file>

<file path=ppt/slides/_rels/slide8.xml.rels><?xml version="1.0" encoding="UTF-8" standalone="yes"?>
<Relationships xmlns="http://schemas.openxmlformats.org/package/2006/relationships"><Relationship Id="rId9" Type="http://schemas.openxmlformats.org/officeDocument/2006/relationships/image" Target="../media/image58.png"/><Relationship Id="rId8" Type="http://schemas.openxmlformats.org/officeDocument/2006/relationships/image" Target="../media/image57.wmf"/><Relationship Id="rId7" Type="http://schemas.openxmlformats.org/officeDocument/2006/relationships/oleObject" Target="../embeddings/oleObject25.bin"/><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56.wmf"/><Relationship Id="rId3" Type="http://schemas.openxmlformats.org/officeDocument/2006/relationships/oleObject" Target="../embeddings/oleObject24.bin"/><Relationship Id="rId2" Type="http://schemas.openxmlformats.org/officeDocument/2006/relationships/image" Target="../media/image55.png"/><Relationship Id="rId18" Type="http://schemas.openxmlformats.org/officeDocument/2006/relationships/notesSlide" Target="../notesSlides/notesSlide8.xml"/><Relationship Id="rId17" Type="http://schemas.openxmlformats.org/officeDocument/2006/relationships/vmlDrawing" Target="../drawings/vmlDrawing6.vml"/><Relationship Id="rId16" Type="http://schemas.openxmlformats.org/officeDocument/2006/relationships/slideLayout" Target="../slideLayouts/slideLayout2.xml"/><Relationship Id="rId15" Type="http://schemas.openxmlformats.org/officeDocument/2006/relationships/image" Target="../media/image62.emf"/><Relationship Id="rId14" Type="http://schemas.openxmlformats.org/officeDocument/2006/relationships/image" Target="../media/image61.emf"/><Relationship Id="rId13" Type="http://schemas.openxmlformats.org/officeDocument/2006/relationships/image" Target="../media/image60.wmf"/><Relationship Id="rId12" Type="http://schemas.openxmlformats.org/officeDocument/2006/relationships/oleObject" Target="../embeddings/oleObject27.bin"/><Relationship Id="rId11" Type="http://schemas.openxmlformats.org/officeDocument/2006/relationships/image" Target="../media/image59.wmf"/><Relationship Id="rId10" Type="http://schemas.openxmlformats.org/officeDocument/2006/relationships/oleObject" Target="../embeddings/oleObject26.bin"/><Relationship Id="rId1" Type="http://schemas.openxmlformats.org/officeDocument/2006/relationships/image" Target="../media/image12.png"/></Relationships>
</file>

<file path=ppt/slides/_rels/slide9.xml.rels><?xml version="1.0" encoding="UTF-8" standalone="yes"?>
<Relationships xmlns="http://schemas.openxmlformats.org/package/2006/relationships"><Relationship Id="rId9" Type="http://schemas.openxmlformats.org/officeDocument/2006/relationships/image" Target="../media/image68.wmf"/><Relationship Id="rId8" Type="http://schemas.openxmlformats.org/officeDocument/2006/relationships/oleObject" Target="../embeddings/oleObject29.bin"/><Relationship Id="rId7" Type="http://schemas.openxmlformats.org/officeDocument/2006/relationships/image" Target="../media/image67.wmf"/><Relationship Id="rId6" Type="http://schemas.openxmlformats.org/officeDocument/2006/relationships/oleObject" Target="../embeddings/oleObject28.bin"/><Relationship Id="rId5" Type="http://schemas.openxmlformats.org/officeDocument/2006/relationships/image" Target="../media/image66.png"/><Relationship Id="rId4" Type="http://schemas.openxmlformats.org/officeDocument/2006/relationships/image" Target="../media/image65.png"/><Relationship Id="rId3" Type="http://schemas.openxmlformats.org/officeDocument/2006/relationships/image" Target="../media/image64.png"/><Relationship Id="rId2" Type="http://schemas.openxmlformats.org/officeDocument/2006/relationships/image" Target="../media/image26.png"/><Relationship Id="rId12" Type="http://schemas.openxmlformats.org/officeDocument/2006/relationships/notesSlide" Target="../notesSlides/notesSlide9.xml"/><Relationship Id="rId11" Type="http://schemas.openxmlformats.org/officeDocument/2006/relationships/vmlDrawing" Target="../drawings/vmlDrawing7.vml"/><Relationship Id="rId10" Type="http://schemas.openxmlformats.org/officeDocument/2006/relationships/slideLayout" Target="../slideLayouts/slideLayout2.xml"/><Relationship Id="rId1"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4113212" y="2389560"/>
            <a:ext cx="1248443" cy="1134690"/>
            <a:chOff x="4189412" y="2141910"/>
            <a:chExt cx="1248443" cy="113469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89412" y="2141910"/>
              <a:ext cx="1248443" cy="1134690"/>
            </a:xfrm>
            <a:prstGeom prst="rect">
              <a:avLst/>
            </a:prstGeom>
          </p:spPr>
        </p:pic>
        <p:sp>
          <p:nvSpPr>
            <p:cNvPr id="12" name="Rectangle 11"/>
            <p:cNvSpPr/>
            <p:nvPr/>
          </p:nvSpPr>
          <p:spPr>
            <a:xfrm>
              <a:off x="4631857" y="2456136"/>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2</a:t>
              </a:r>
              <a:endParaRPr lang="en-US" sz="6600" b="1" spc="67">
                <a:ln w="11430"/>
                <a:effectLst>
                  <a:outerShdw blurRad="76200" dist="50800" dir="5400000" algn="tl" rotWithShape="0">
                    <a:srgbClr val="000000">
                      <a:alpha val="65000"/>
                    </a:srgbClr>
                  </a:outerShdw>
                </a:effectLst>
                <a:latin typeface=".VnCentury SchoolbookH" pitchFamily="34" charset="0"/>
              </a:endParaRPr>
            </a:p>
          </p:txBody>
        </p:sp>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5643" b="33898"/>
            <a:stretch>
              <a:fillRect/>
            </a:stretch>
          </p:blipFill>
          <p:spPr bwMode="auto">
            <a:xfrm>
              <a:off x="4409421" y="2328050"/>
              <a:ext cx="780685" cy="338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012" y="381000"/>
            <a:ext cx="3211080" cy="653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Straight Connector 14"/>
          <p:cNvCxnSpPr/>
          <p:nvPr/>
        </p:nvCxnSpPr>
        <p:spPr>
          <a:xfrm>
            <a:off x="655512" y="853029"/>
            <a:ext cx="289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8364402" y="228600"/>
            <a:ext cx="3461019" cy="806223"/>
            <a:chOff x="8364402" y="228600"/>
            <a:chExt cx="3461019" cy="806223"/>
          </a:xfrm>
        </p:grpSpPr>
        <p:sp>
          <p:nvSpPr>
            <p:cNvPr id="3" name="Rectangle 2"/>
            <p:cNvSpPr/>
            <p:nvPr/>
          </p:nvSpPr>
          <p:spPr>
            <a:xfrm>
              <a:off x="8456612" y="228600"/>
              <a:ext cx="3276600" cy="8062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4402" y="371475"/>
              <a:ext cx="3461019"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6268" y="1393013"/>
            <a:ext cx="5492750"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5361655" y="2419351"/>
            <a:ext cx="5990557" cy="1030423"/>
            <a:chOff x="5361655" y="2419351"/>
            <a:chExt cx="5990557" cy="1030423"/>
          </a:xfrm>
        </p:grpSpPr>
        <p:sp>
          <p:nvSpPr>
            <p:cNvPr id="2" name="Rounded Rectangle 1"/>
            <p:cNvSpPr/>
            <p:nvPr/>
          </p:nvSpPr>
          <p:spPr>
            <a:xfrm>
              <a:off x="5456237" y="2419351"/>
              <a:ext cx="5895975" cy="1030422"/>
            </a:xfrm>
            <a:prstGeom prst="roundRect">
              <a:avLst>
                <a:gd name="adj" fmla="val 8013"/>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046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1655" y="2470925"/>
              <a:ext cx="5990557" cy="74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0467"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b="26126"/>
            <a:stretch>
              <a:fillRect/>
            </a:stretch>
          </p:blipFill>
          <p:spPr bwMode="auto">
            <a:xfrm>
              <a:off x="6086475" y="2899756"/>
              <a:ext cx="4492625" cy="550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247075" y="3622452"/>
            <a:ext cx="1153285" cy="2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AutoShape 4"/>
          <p:cNvSpPr>
            <a:spLocks noChangeArrowheads="1"/>
          </p:cNvSpPr>
          <p:nvPr/>
        </p:nvSpPr>
        <p:spPr bwMode="gray">
          <a:xfrm>
            <a:off x="303212" y="95249"/>
            <a:ext cx="3886199" cy="438151"/>
          </a:xfrm>
          <a:prstGeom prst="roundRect">
            <a:avLst>
              <a:gd name="adj" fmla="val 50000"/>
            </a:avLst>
          </a:prstGeom>
          <a:solidFill>
            <a:schemeClr val="accent5">
              <a:lumMod val="50000"/>
            </a:schemeClr>
          </a:solidFill>
          <a:ln w="38100" algn="ctr">
            <a:solidFill>
              <a:srgbClr val="FFFFFF"/>
            </a:solidFill>
            <a:rou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sz="1900" b="1" smtClean="0">
                <a:solidFill>
                  <a:schemeClr val="bg1"/>
                </a:solidFill>
                <a:latin typeface="Arial" panose="020B0604020202020204" pitchFamily="34" charset="0"/>
                <a:cs typeface="Arial" panose="020B0604020202020204" pitchFamily="34" charset="0"/>
              </a:rPr>
              <a:t>  2  . GIẢI TAM GIÁC VUÔNG </a:t>
            </a:r>
            <a:endParaRPr lang="vi-VN" sz="1900" b="1">
              <a:solidFill>
                <a:schemeClr val="bg1"/>
              </a:solidFill>
              <a:latin typeface="Arial" panose="020B0604020202020204" pitchFamily="34" charset="0"/>
              <a:cs typeface="Arial" panose="020B0604020202020204" pitchFamily="34" charset="0"/>
            </a:endParaRPr>
          </a:p>
        </p:txBody>
      </p:sp>
      <p:grpSp>
        <p:nvGrpSpPr>
          <p:cNvPr id="5" name="Group 4"/>
          <p:cNvGrpSpPr/>
          <p:nvPr/>
        </p:nvGrpSpPr>
        <p:grpSpPr>
          <a:xfrm>
            <a:off x="387349" y="723900"/>
            <a:ext cx="11506200" cy="3292186"/>
            <a:chOff x="387349" y="723900"/>
            <a:chExt cx="11506200" cy="3292186"/>
          </a:xfrm>
        </p:grpSpPr>
        <p:grpSp>
          <p:nvGrpSpPr>
            <p:cNvPr id="2" name="Group 1"/>
            <p:cNvGrpSpPr/>
            <p:nvPr/>
          </p:nvGrpSpPr>
          <p:grpSpPr>
            <a:xfrm>
              <a:off x="387349" y="723900"/>
              <a:ext cx="11506200" cy="1284595"/>
              <a:chOff x="387349" y="723900"/>
              <a:chExt cx="11506200" cy="1284595"/>
            </a:xfrm>
          </p:grpSpPr>
          <p:sp>
            <p:nvSpPr>
              <p:cNvPr id="17" name="Rounded Rectangle 16"/>
              <p:cNvSpPr/>
              <p:nvPr/>
            </p:nvSpPr>
            <p:spPr>
              <a:xfrm>
                <a:off x="387349" y="723900"/>
                <a:ext cx="11506200" cy="1284595"/>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1049668" y="762000"/>
                <a:ext cx="10759744" cy="1246495"/>
              </a:xfrm>
              <a:prstGeom prst="rect">
                <a:avLst/>
              </a:prstGeom>
              <a:noFill/>
            </p:spPr>
            <p:txBody>
              <a:bodyPr wrap="square" rtlCol="0">
                <a:spAutoFit/>
              </a:bodyPr>
              <a:lstStyle/>
              <a:p>
                <a:r>
                  <a:rPr lang="en-US" sz="2500" b="1" smtClean="0">
                    <a:latin typeface="Arial" panose="020B0604020202020204" pitchFamily="34" charset="0"/>
                    <a:cs typeface="Arial" panose="020B0604020202020204" pitchFamily="34" charset="0"/>
                  </a:rPr>
                  <a:t>        Cho tam giác ABC (Hình 5) . Em hãy cho biết trong các tr</a:t>
                </a:r>
                <a:r>
                  <a:rPr lang="vi-VN" sz="2500" b="1" smtClean="0">
                    <a:latin typeface="Arial" panose="020B0604020202020204" pitchFamily="34" charset="0"/>
                    <a:cs typeface="Arial" panose="020B0604020202020204" pitchFamily="34" charset="0"/>
                  </a:rPr>
                  <a:t>ường hợp</a:t>
                </a:r>
                <a:r>
                  <a:rPr lang="en-US" sz="2500" b="1" smtClean="0">
                    <a:latin typeface="Arial" panose="020B0604020202020204" pitchFamily="34" charset="0"/>
                    <a:cs typeface="Arial" panose="020B0604020202020204" pitchFamily="34" charset="0"/>
                  </a:rPr>
                  <a:t> nào sau đây, ta có thể tính được tất cả các cạnh và các góc của tam giác . Giải thích cách tính.</a:t>
                </a:r>
                <a:endParaRPr lang="vi-VN" sz="2500" b="1">
                  <a:latin typeface="Arial" panose="020B0604020202020204" pitchFamily="34" charset="0"/>
                  <a:cs typeface="Arial" panose="020B0604020202020204" pitchFamily="34" charset="0"/>
                </a:endParaRPr>
              </a:p>
            </p:txBody>
          </p:sp>
          <p:pic>
            <p:nvPicPr>
              <p:cNvPr id="2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50" y="742950"/>
                <a:ext cx="1189037"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8376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3812" y="2133600"/>
              <a:ext cx="6830580" cy="1463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763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90407" y="1981200"/>
              <a:ext cx="2814205" cy="2034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TextBox 11"/>
          <p:cNvSpPr txBox="1"/>
          <p:nvPr/>
        </p:nvSpPr>
        <p:spPr>
          <a:xfrm>
            <a:off x="366710" y="3886200"/>
            <a:ext cx="11671301" cy="769441"/>
          </a:xfrm>
          <a:prstGeom prst="rect">
            <a:avLst/>
          </a:prstGeom>
          <a:noFill/>
        </p:spPr>
        <p:txBody>
          <a:bodyPr wrap="square" rtlCol="0">
            <a:spAutoFit/>
          </a:bodyPr>
          <a:lstStyle/>
          <a:p>
            <a:pPr marL="342900" indent="-342900">
              <a:buFont typeface="Arial" panose="020B0604020202020204" pitchFamily="34" charset="0"/>
              <a:buChar char="•"/>
            </a:pPr>
            <a:r>
              <a:rPr lang="vi-VN" sz="2200" b="1" i="1">
                <a:solidFill>
                  <a:srgbClr val="C00000"/>
                </a:solidFill>
                <a:latin typeface="Arial" panose="020B0604020202020204" pitchFamily="34" charset="0"/>
                <a:cs typeface="Arial" panose="020B0604020202020204" pitchFamily="34" charset="0"/>
              </a:rPr>
              <a:t>Trường </a:t>
            </a:r>
            <a:r>
              <a:rPr lang="vi-VN" sz="2200" b="1" i="1">
                <a:solidFill>
                  <a:srgbClr val="C00000"/>
                </a:solidFill>
                <a:latin typeface="Arial" panose="020B0604020202020204" pitchFamily="34" charset="0"/>
                <a:cs typeface="Arial" panose="020B0604020202020204" pitchFamily="34" charset="0"/>
              </a:rPr>
              <a:t>hợp </a:t>
            </a:r>
            <a:r>
              <a:rPr lang="vi-VN" sz="2200" b="1" i="1" smtClean="0">
                <a:solidFill>
                  <a:srgbClr val="C00000"/>
                </a:solidFill>
                <a:latin typeface="Arial" panose="020B0604020202020204" pitchFamily="34" charset="0"/>
                <a:cs typeface="Arial" panose="020B0604020202020204" pitchFamily="34" charset="0"/>
              </a:rPr>
              <a:t>1</a:t>
            </a:r>
            <a:r>
              <a:rPr lang="en-US" sz="2200" b="1" smtClean="0">
                <a:latin typeface="Arial" panose="020B0604020202020204" pitchFamily="34" charset="0"/>
                <a:cs typeface="Arial" panose="020B0604020202020204" pitchFamily="34" charset="0"/>
              </a:rPr>
              <a:t>:</a:t>
            </a:r>
            <a:r>
              <a:rPr lang="vi-VN" sz="2200" b="1" smtClean="0">
                <a:latin typeface="Arial" panose="020B0604020202020204" pitchFamily="34" charset="0"/>
                <a:cs typeface="Arial" panose="020B0604020202020204" pitchFamily="34" charset="0"/>
              </a:rPr>
              <a:t> </a:t>
            </a:r>
            <a:r>
              <a:rPr lang="vi-VN" sz="2200" b="1">
                <a:latin typeface="Arial" panose="020B0604020202020204" pitchFamily="34" charset="0"/>
                <a:cs typeface="Arial" panose="020B0604020202020204" pitchFamily="34" charset="0"/>
              </a:rPr>
              <a:t>khi biết độ dài hai cạnh của tam giác vuông thì ta sẽ tìm được cạnh còn lại (áp dụng định lí Pythagore) và các góc (áp dụng tỉ số lượng giác).</a:t>
            </a:r>
            <a:endParaRPr lang="vi-VN" sz="2200" b="1">
              <a:latin typeface="Arial" panose="020B0604020202020204" pitchFamily="34" charset="0"/>
              <a:cs typeface="Arial" panose="020B0604020202020204" pitchFamily="34" charset="0"/>
            </a:endParaRPr>
          </a:p>
        </p:txBody>
      </p:sp>
      <p:sp>
        <p:nvSpPr>
          <p:cNvPr id="13" name="TextBox 12"/>
          <p:cNvSpPr txBox="1"/>
          <p:nvPr/>
        </p:nvSpPr>
        <p:spPr>
          <a:xfrm>
            <a:off x="366710" y="4623820"/>
            <a:ext cx="11671301" cy="769441"/>
          </a:xfrm>
          <a:prstGeom prst="rect">
            <a:avLst/>
          </a:prstGeom>
          <a:noFill/>
        </p:spPr>
        <p:txBody>
          <a:bodyPr wrap="square" rtlCol="0">
            <a:spAutoFit/>
          </a:bodyPr>
          <a:lstStyle/>
          <a:p>
            <a:pPr marL="342900" indent="-342900">
              <a:buFont typeface="Arial" panose="020B0604020202020204" pitchFamily="34" charset="0"/>
              <a:buChar char="•"/>
            </a:pPr>
            <a:r>
              <a:rPr lang="vi-VN" sz="2200" b="1" i="1">
                <a:solidFill>
                  <a:srgbClr val="C00000"/>
                </a:solidFill>
                <a:latin typeface="Arial" panose="020B0604020202020204" pitchFamily="34" charset="0"/>
                <a:cs typeface="Arial" panose="020B0604020202020204" pitchFamily="34" charset="0"/>
              </a:rPr>
              <a:t>Trường </a:t>
            </a:r>
            <a:r>
              <a:rPr lang="vi-VN" sz="2200" b="1" i="1">
                <a:solidFill>
                  <a:srgbClr val="C00000"/>
                </a:solidFill>
                <a:latin typeface="Arial" panose="020B0604020202020204" pitchFamily="34" charset="0"/>
                <a:cs typeface="Arial" panose="020B0604020202020204" pitchFamily="34" charset="0"/>
              </a:rPr>
              <a:t>hợp </a:t>
            </a:r>
            <a:r>
              <a:rPr lang="vi-VN" sz="2200" b="1" i="1" smtClean="0">
                <a:solidFill>
                  <a:srgbClr val="C00000"/>
                </a:solidFill>
                <a:latin typeface="Arial" panose="020B0604020202020204" pitchFamily="34" charset="0"/>
                <a:cs typeface="Arial" panose="020B0604020202020204" pitchFamily="34" charset="0"/>
              </a:rPr>
              <a:t>2</a:t>
            </a:r>
            <a:r>
              <a:rPr lang="en-US" sz="2200" b="1" smtClean="0">
                <a:latin typeface="Arial" panose="020B0604020202020204" pitchFamily="34" charset="0"/>
                <a:cs typeface="Arial" panose="020B0604020202020204" pitchFamily="34" charset="0"/>
              </a:rPr>
              <a:t>:</a:t>
            </a:r>
            <a:r>
              <a:rPr lang="vi-VN" sz="2200" b="1" smtClean="0">
                <a:latin typeface="Arial" panose="020B0604020202020204" pitchFamily="34" charset="0"/>
                <a:cs typeface="Arial" panose="020B0604020202020204" pitchFamily="34" charset="0"/>
              </a:rPr>
              <a:t> </a:t>
            </a:r>
            <a:r>
              <a:rPr lang="vi-VN" sz="2200" b="1">
                <a:latin typeface="Arial" panose="020B0604020202020204" pitchFamily="34" charset="0"/>
                <a:cs typeface="Arial" panose="020B0604020202020204" pitchFamily="34" charset="0"/>
              </a:rPr>
              <a:t>khi biết được số đo hai góc thì ta tính được số đo của góc còn </a:t>
            </a:r>
            <a:r>
              <a:rPr lang="vi-VN" sz="2200" b="1">
                <a:latin typeface="Arial" panose="020B0604020202020204" pitchFamily="34" charset="0"/>
                <a:cs typeface="Arial" panose="020B0604020202020204" pitchFamily="34" charset="0"/>
              </a:rPr>
              <a:t>lại </a:t>
            </a:r>
            <a:r>
              <a:rPr lang="vi-VN" sz="2200" b="1" smtClean="0">
                <a:latin typeface="Arial" panose="020B0604020202020204" pitchFamily="34" charset="0"/>
                <a:cs typeface="Arial" panose="020B0604020202020204" pitchFamily="34" charset="0"/>
              </a:rPr>
              <a:t>nhưng </a:t>
            </a:r>
            <a:r>
              <a:rPr lang="vi-VN" sz="2200" b="1">
                <a:latin typeface="Arial" panose="020B0604020202020204" pitchFamily="34" charset="0"/>
                <a:cs typeface="Arial" panose="020B0604020202020204" pitchFamily="34" charset="0"/>
              </a:rPr>
              <a:t>chưa đủ dữ kiện để tính độ dài các cạnh của tam </a:t>
            </a:r>
            <a:r>
              <a:rPr lang="vi-VN" sz="2200" b="1">
                <a:latin typeface="Arial" panose="020B0604020202020204" pitchFamily="34" charset="0"/>
                <a:cs typeface="Arial" panose="020B0604020202020204" pitchFamily="34" charset="0"/>
              </a:rPr>
              <a:t>giác</a:t>
            </a:r>
            <a:r>
              <a:rPr lang="vi-VN" sz="2200" b="1" smtClean="0">
                <a:latin typeface="Arial" panose="020B0604020202020204" pitchFamily="34" charset="0"/>
                <a:cs typeface="Arial" panose="020B0604020202020204" pitchFamily="34" charset="0"/>
              </a:rPr>
              <a:t>.</a:t>
            </a:r>
            <a:endParaRPr lang="vi-VN" sz="2200" b="1">
              <a:latin typeface="Arial" panose="020B0604020202020204" pitchFamily="34" charset="0"/>
              <a:cs typeface="Arial" panose="020B0604020202020204" pitchFamily="34" charset="0"/>
            </a:endParaRPr>
          </a:p>
        </p:txBody>
      </p:sp>
      <p:sp>
        <p:nvSpPr>
          <p:cNvPr id="14" name="TextBox 13"/>
          <p:cNvSpPr txBox="1"/>
          <p:nvPr/>
        </p:nvSpPr>
        <p:spPr>
          <a:xfrm>
            <a:off x="336547" y="5374211"/>
            <a:ext cx="11671301" cy="769441"/>
          </a:xfrm>
          <a:prstGeom prst="rect">
            <a:avLst/>
          </a:prstGeom>
          <a:noFill/>
        </p:spPr>
        <p:txBody>
          <a:bodyPr wrap="square" rtlCol="0">
            <a:spAutoFit/>
          </a:bodyPr>
          <a:lstStyle/>
          <a:p>
            <a:pPr marL="342900" indent="-342900">
              <a:buFont typeface="Arial" panose="020B0604020202020204" pitchFamily="34" charset="0"/>
              <a:buChar char="•"/>
            </a:pPr>
            <a:r>
              <a:rPr lang="vi-VN" sz="2200" b="1" i="1">
                <a:solidFill>
                  <a:srgbClr val="C00000"/>
                </a:solidFill>
                <a:latin typeface="Arial" panose="020B0604020202020204" pitchFamily="34" charset="0"/>
                <a:cs typeface="Arial" panose="020B0604020202020204" pitchFamily="34" charset="0"/>
              </a:rPr>
              <a:t>Trường </a:t>
            </a:r>
            <a:r>
              <a:rPr lang="vi-VN" sz="2200" b="1" i="1">
                <a:solidFill>
                  <a:srgbClr val="C00000"/>
                </a:solidFill>
                <a:latin typeface="Arial" panose="020B0604020202020204" pitchFamily="34" charset="0"/>
                <a:cs typeface="Arial" panose="020B0604020202020204" pitchFamily="34" charset="0"/>
              </a:rPr>
              <a:t>hợp </a:t>
            </a:r>
            <a:r>
              <a:rPr lang="vi-VN" sz="2200" b="1" i="1" smtClean="0">
                <a:solidFill>
                  <a:srgbClr val="C00000"/>
                </a:solidFill>
                <a:latin typeface="Arial" panose="020B0604020202020204" pitchFamily="34" charset="0"/>
                <a:cs typeface="Arial" panose="020B0604020202020204" pitchFamily="34" charset="0"/>
              </a:rPr>
              <a:t>3</a:t>
            </a:r>
            <a:r>
              <a:rPr lang="en-US" sz="2200" b="1" smtClean="0">
                <a:latin typeface="Arial" panose="020B0604020202020204" pitchFamily="34" charset="0"/>
                <a:cs typeface="Arial" panose="020B0604020202020204" pitchFamily="34" charset="0"/>
              </a:rPr>
              <a:t>:</a:t>
            </a:r>
            <a:r>
              <a:rPr lang="vi-VN" sz="2200" b="1" smtClean="0">
                <a:latin typeface="Arial" panose="020B0604020202020204" pitchFamily="34" charset="0"/>
                <a:cs typeface="Arial" panose="020B0604020202020204" pitchFamily="34" charset="0"/>
              </a:rPr>
              <a:t> </a:t>
            </a:r>
            <a:r>
              <a:rPr lang="vi-VN" sz="2200" b="1">
                <a:latin typeface="Arial" panose="020B0604020202020204" pitchFamily="34" charset="0"/>
                <a:cs typeface="Arial" panose="020B0604020202020204" pitchFamily="34" charset="0"/>
              </a:rPr>
              <a:t>khi biết một cạnh và một góc của tam giác vuông ta sẽ tìm được cạnh còn lại và các góc (áp dụng tỉ số lượng </a:t>
            </a:r>
            <a:r>
              <a:rPr lang="vi-VN" sz="2200" b="1">
                <a:latin typeface="Arial" panose="020B0604020202020204" pitchFamily="34" charset="0"/>
                <a:cs typeface="Arial" panose="020B0604020202020204" pitchFamily="34" charset="0"/>
              </a:rPr>
              <a:t>giác</a:t>
            </a:r>
            <a:r>
              <a:rPr lang="vi-VN" sz="2200" b="1" smtClean="0">
                <a:latin typeface="Arial" panose="020B0604020202020204" pitchFamily="34" charset="0"/>
                <a:cs typeface="Arial" panose="020B0604020202020204" pitchFamily="34" charset="0"/>
              </a:rPr>
              <a:t>).</a:t>
            </a:r>
            <a:endParaRPr lang="vi-VN" sz="2200" b="1">
              <a:latin typeface="Arial" panose="020B0604020202020204" pitchFamily="34" charset="0"/>
              <a:cs typeface="Arial" panose="020B0604020202020204" pitchFamily="34" charset="0"/>
            </a:endParaRPr>
          </a:p>
        </p:txBody>
      </p:sp>
      <p:sp>
        <p:nvSpPr>
          <p:cNvPr id="15" name="TextBox 14"/>
          <p:cNvSpPr txBox="1"/>
          <p:nvPr/>
        </p:nvSpPr>
        <p:spPr>
          <a:xfrm>
            <a:off x="683415" y="6077927"/>
            <a:ext cx="10977564" cy="769441"/>
          </a:xfrm>
          <a:prstGeom prst="rect">
            <a:avLst/>
          </a:prstGeom>
          <a:noFill/>
        </p:spPr>
        <p:txBody>
          <a:bodyPr wrap="square" rtlCol="0">
            <a:spAutoFit/>
          </a:bodyPr>
          <a:lstStyle/>
          <a:p>
            <a:r>
              <a:rPr lang="vi-VN" sz="2200" b="1" smtClean="0">
                <a:latin typeface="Arial" panose="020B0604020202020204" pitchFamily="34" charset="0"/>
                <a:cs typeface="Arial" panose="020B0604020202020204" pitchFamily="34" charset="0"/>
              </a:rPr>
              <a:t>Vậy </a:t>
            </a:r>
            <a:r>
              <a:rPr lang="vi-VN" sz="2200" b="1">
                <a:latin typeface="Arial" panose="020B0604020202020204" pitchFamily="34" charset="0"/>
                <a:cs typeface="Arial" panose="020B0604020202020204" pitchFamily="34" charset="0"/>
              </a:rPr>
              <a:t>trong các trường hợp đã cho, trường hợp 1 và trường hợp 3 ta có thể tính được tất cả các cạnh và các góc của tam </a:t>
            </a:r>
            <a:r>
              <a:rPr lang="vi-VN" sz="2200" b="1">
                <a:latin typeface="Arial" panose="020B0604020202020204" pitchFamily="34" charset="0"/>
                <a:cs typeface="Arial" panose="020B0604020202020204" pitchFamily="34" charset="0"/>
              </a:rPr>
              <a:t>giác</a:t>
            </a:r>
            <a:r>
              <a:rPr lang="vi-VN" sz="2200" b="1" smtClean="0">
                <a:latin typeface="Arial" panose="020B0604020202020204" pitchFamily="34" charset="0"/>
                <a:cs typeface="Arial" panose="020B0604020202020204" pitchFamily="34" charset="0"/>
              </a:rPr>
              <a:t>.</a:t>
            </a:r>
            <a:endParaRPr lang="vi-VN" sz="2200" b="1">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35748" y="762001"/>
            <a:ext cx="11068146" cy="1653100"/>
            <a:chOff x="635748" y="914400"/>
            <a:chExt cx="11068146" cy="1653100"/>
          </a:xfrm>
        </p:grpSpPr>
        <p:sp>
          <p:nvSpPr>
            <p:cNvPr id="19" name="Rounded Rectangle 18"/>
            <p:cNvSpPr/>
            <p:nvPr/>
          </p:nvSpPr>
          <p:spPr>
            <a:xfrm>
              <a:off x="635748" y="914400"/>
              <a:ext cx="10763563" cy="1371600"/>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3" name="Picture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10590212" y="1371599"/>
              <a:ext cx="1113682" cy="1195901"/>
            </a:xfrm>
            <a:prstGeom prst="rect">
              <a:avLst/>
            </a:prstGeom>
          </p:spPr>
        </p:pic>
        <p:sp>
          <p:nvSpPr>
            <p:cNvPr id="17" name="TextBox 16"/>
            <p:cNvSpPr txBox="1"/>
            <p:nvPr/>
          </p:nvSpPr>
          <p:spPr>
            <a:xfrm>
              <a:off x="1141412" y="1050269"/>
              <a:ext cx="9448800" cy="954107"/>
            </a:xfrm>
            <a:prstGeom prst="rect">
              <a:avLst/>
            </a:prstGeom>
            <a:noFill/>
          </p:spPr>
          <p:txBody>
            <a:bodyPr wrap="square" rtlCol="0">
              <a:spAutoFit/>
            </a:bodyPr>
            <a:lstStyle/>
            <a:p>
              <a:pPr marL="342900" indent="-342900">
                <a:buFont typeface="Arial" panose="020B0604020202020204" pitchFamily="34" charset="0"/>
                <a:buChar char="•"/>
              </a:pPr>
              <a:r>
                <a:rPr lang="en-US" sz="2800" b="1" smtClean="0">
                  <a:solidFill>
                    <a:schemeClr val="tx1"/>
                  </a:solidFill>
                  <a:latin typeface="Arial" panose="020B0604020202020204" pitchFamily="34" charset="0"/>
                  <a:cs typeface="Arial" panose="020B0604020202020204" pitchFamily="34" charset="0"/>
                </a:rPr>
                <a:t>Giải một tam giác vuông là tính các cạnh và các góc của tam giác đó.</a:t>
              </a:r>
              <a:endParaRPr lang="en-US" sz="2800" b="1" smtClean="0">
                <a:solidFill>
                  <a:schemeClr val="tx1"/>
                </a:solidFill>
                <a:latin typeface="Arial" panose="020B0604020202020204" pitchFamily="34" charset="0"/>
                <a:cs typeface="Arial" panose="020B0604020202020204" pitchFamily="34" charset="0"/>
              </a:endParaRPr>
            </a:p>
          </p:txBody>
        </p:sp>
      </p:grpSp>
      <p:pic>
        <p:nvPicPr>
          <p:cNvPr id="12" name="Picture 7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0487524" y="5715000"/>
            <a:ext cx="1823574" cy="141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865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4630" y="2133600"/>
            <a:ext cx="3405188"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AutoShape 4"/>
          <p:cNvSpPr>
            <a:spLocks noChangeArrowheads="1"/>
          </p:cNvSpPr>
          <p:nvPr/>
        </p:nvSpPr>
        <p:spPr bwMode="gray">
          <a:xfrm>
            <a:off x="303212" y="95249"/>
            <a:ext cx="3886199" cy="438151"/>
          </a:xfrm>
          <a:prstGeom prst="roundRect">
            <a:avLst>
              <a:gd name="adj" fmla="val 50000"/>
            </a:avLst>
          </a:prstGeom>
          <a:solidFill>
            <a:schemeClr val="accent5">
              <a:lumMod val="50000"/>
            </a:schemeClr>
          </a:solidFill>
          <a:ln w="38100" algn="ctr">
            <a:solidFill>
              <a:srgbClr val="FFFFFF"/>
            </a:solidFill>
            <a:rou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sz="1900" b="1" smtClean="0">
                <a:solidFill>
                  <a:schemeClr val="bg1"/>
                </a:solidFill>
                <a:latin typeface="Arial" panose="020B0604020202020204" pitchFamily="34" charset="0"/>
                <a:cs typeface="Arial" panose="020B0604020202020204" pitchFamily="34" charset="0"/>
              </a:rPr>
              <a:t>  2  . GIẢI TAM GIÁC VUÔNG </a:t>
            </a:r>
            <a:endParaRPr lang="vi-VN" sz="1900" b="1">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38659"/>
                                        </p:tgtEl>
                                        <p:attrNameLst>
                                          <p:attrName>style.visibility</p:attrName>
                                        </p:attrNameLst>
                                      </p:cBhvr>
                                      <p:to>
                                        <p:strVal val="visible"/>
                                      </p:to>
                                    </p:set>
                                    <p:animEffect transition="in" filter="wipe(left)">
                                      <p:cBhvr>
                                        <p:cTn id="11" dur="500"/>
                                        <p:tgtEl>
                                          <p:spTgt spid="838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731441" y="1981611"/>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1827212" y="2362200"/>
            <a:ext cx="6324600" cy="477054"/>
          </a:xfrm>
          <a:prstGeom prst="rect">
            <a:avLst/>
          </a:prstGeom>
          <a:noFill/>
        </p:spPr>
        <p:txBody>
          <a:bodyPr wrap="square" rtlCol="0">
            <a:spAutoFit/>
          </a:bodyPr>
          <a:lstStyle/>
          <a:p>
            <a:r>
              <a:rPr lang="en-US" sz="2500" b="1" smtClean="0">
                <a:latin typeface="Arial" panose="020B0604020202020204" pitchFamily="34" charset="0"/>
                <a:cs typeface="Arial" panose="020B0604020202020204" pitchFamily="34" charset="0"/>
              </a:rPr>
              <a:t>a) Xét tam giác ABC vuông tại A, ta có :</a:t>
            </a:r>
            <a:endParaRPr lang="vi-VN" sz="2500" b="1">
              <a:latin typeface="Arial" panose="020B0604020202020204" pitchFamily="34" charset="0"/>
              <a:cs typeface="Arial" panose="020B0604020202020204" pitchFamily="34" charset="0"/>
            </a:endParaRPr>
          </a:p>
        </p:txBody>
      </p:sp>
      <p:grpSp>
        <p:nvGrpSpPr>
          <p:cNvPr id="2" name="Group 1"/>
          <p:cNvGrpSpPr/>
          <p:nvPr/>
        </p:nvGrpSpPr>
        <p:grpSpPr>
          <a:xfrm>
            <a:off x="173344" y="681077"/>
            <a:ext cx="11821950" cy="1451841"/>
            <a:chOff x="173344" y="747752"/>
            <a:chExt cx="11821950" cy="1451841"/>
          </a:xfrm>
        </p:grpSpPr>
        <p:pic>
          <p:nvPicPr>
            <p:cNvPr id="2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344" y="747752"/>
              <a:ext cx="1496579" cy="14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ounded Rectangle 22"/>
            <p:cNvSpPr/>
            <p:nvPr/>
          </p:nvSpPr>
          <p:spPr>
            <a:xfrm>
              <a:off x="1700212" y="806745"/>
              <a:ext cx="10295082" cy="1012530"/>
            </a:xfrm>
            <a:prstGeom prst="roundRect">
              <a:avLst>
                <a:gd name="adj" fmla="val 5590"/>
              </a:avLst>
            </a:prstGeom>
            <a:solidFill>
              <a:srgbClr val="DBD2E4"/>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4" name="TextBox 23"/>
            <p:cNvSpPr txBox="1"/>
            <p:nvPr/>
          </p:nvSpPr>
          <p:spPr>
            <a:xfrm>
              <a:off x="1936894" y="828675"/>
              <a:ext cx="9948718" cy="923307"/>
            </a:xfrm>
            <a:prstGeom prst="rect">
              <a:avLst/>
            </a:prstGeom>
            <a:noFill/>
          </p:spPr>
          <p:txBody>
            <a:bodyPr wrap="square" lIns="121899" tIns="60949" rIns="121899" bIns="60949" rtlCol="0">
              <a:spAutoFit/>
            </a:bodyPr>
            <a:lstStyle/>
            <a:p>
              <a:pPr algn="just"/>
              <a:r>
                <a:rPr lang="en-US" sz="2600" b="1" smtClean="0">
                  <a:latin typeface="Arial" panose="020B0604020202020204" pitchFamily="34" charset="0"/>
                  <a:cs typeface="Arial" panose="020B0604020202020204" pitchFamily="34" charset="0"/>
                </a:rPr>
                <a:t>Giải các tam giác vuông ở Hình 6. Làm tròn kết quả độ dài đến hàng đơn vị và số đo góc đến độ.</a:t>
              </a:r>
              <a:endParaRPr lang="vi-VN" sz="2600" b="1">
                <a:latin typeface="Arial" panose="020B0604020202020204" pitchFamily="34" charset="0"/>
                <a:cs typeface="Arial" panose="020B0604020202020204" pitchFamily="34" charset="0"/>
              </a:endParaRPr>
            </a:p>
          </p:txBody>
        </p:sp>
        <p:sp>
          <p:nvSpPr>
            <p:cNvPr id="25" name="Rectangle 24"/>
            <p:cNvSpPr/>
            <p:nvPr/>
          </p:nvSpPr>
          <p:spPr>
            <a:xfrm>
              <a:off x="715628" y="1247775"/>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3</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grpSp>
      <p:sp>
        <p:nvSpPr>
          <p:cNvPr id="37" name="AutoShape 4"/>
          <p:cNvSpPr>
            <a:spLocks noChangeArrowheads="1"/>
          </p:cNvSpPr>
          <p:nvPr/>
        </p:nvSpPr>
        <p:spPr bwMode="gray">
          <a:xfrm>
            <a:off x="303212" y="95249"/>
            <a:ext cx="3886199" cy="438151"/>
          </a:xfrm>
          <a:prstGeom prst="roundRect">
            <a:avLst>
              <a:gd name="adj" fmla="val 50000"/>
            </a:avLst>
          </a:prstGeom>
          <a:solidFill>
            <a:schemeClr val="accent5">
              <a:lumMod val="50000"/>
            </a:schemeClr>
          </a:solidFill>
          <a:ln w="38100" algn="ctr">
            <a:solidFill>
              <a:srgbClr val="FFFFFF"/>
            </a:solidFill>
            <a:rou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sz="1900" b="1" smtClean="0">
                <a:solidFill>
                  <a:schemeClr val="bg1"/>
                </a:solidFill>
                <a:latin typeface="Arial" panose="020B0604020202020204" pitchFamily="34" charset="0"/>
                <a:cs typeface="Arial" panose="020B0604020202020204" pitchFamily="34" charset="0"/>
              </a:rPr>
              <a:t>  2  . GIẢI TAM GIÁC VUÔNG </a:t>
            </a:r>
            <a:endParaRPr lang="vi-VN" sz="1900" b="1">
              <a:solidFill>
                <a:schemeClr val="bg1"/>
              </a:solidFill>
              <a:latin typeface="Arial" panose="020B0604020202020204" pitchFamily="34" charset="0"/>
              <a:cs typeface="Arial" panose="020B0604020202020204" pitchFamily="34" charset="0"/>
            </a:endParaRPr>
          </a:p>
        </p:txBody>
      </p:sp>
      <p:pic>
        <p:nvPicPr>
          <p:cNvPr id="819250" name="Picture 5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2846" r="74263"/>
          <a:stretch>
            <a:fillRect/>
          </a:stretch>
        </p:blipFill>
        <p:spPr bwMode="auto">
          <a:xfrm>
            <a:off x="9017638" y="1974244"/>
            <a:ext cx="2841936" cy="2445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Object 3"/>
          <p:cNvGraphicFramePr>
            <a:graphicFrameLocks noChangeAspect="1"/>
          </p:cNvGraphicFramePr>
          <p:nvPr/>
        </p:nvGraphicFramePr>
        <p:xfrm>
          <a:off x="3866500" y="2831860"/>
          <a:ext cx="2685761" cy="991466"/>
        </p:xfrm>
        <a:graphic>
          <a:graphicData uri="http://schemas.openxmlformats.org/presentationml/2006/ole">
            <mc:AlternateContent xmlns:mc="http://schemas.openxmlformats.org/markup-compatibility/2006">
              <mc:Choice xmlns:v="urn:schemas-microsoft-com:vml" Requires="v">
                <p:oleObj spid="_x0000_s819361" name="Equation" r:id="rId4" imgW="27432000" imgH="10058400" progId="Equation.DSMT4">
                  <p:embed/>
                </p:oleObj>
              </mc:Choice>
              <mc:Fallback>
                <p:oleObj name="Equation" r:id="rId4" imgW="27432000" imgH="10058400" progId="Equation.DSMT4">
                  <p:embed/>
                  <p:pic>
                    <p:nvPicPr>
                      <p:cNvPr id="0" name="Object 17"/>
                      <p:cNvPicPr>
                        <a:picLocks noChangeAspect="1" noChangeArrowheads="1"/>
                      </p:cNvPicPr>
                      <p:nvPr/>
                    </p:nvPicPr>
                    <p:blipFill>
                      <a:blip r:embed="rId5"/>
                      <a:srcRect/>
                      <a:stretch>
                        <a:fillRect/>
                      </a:stretch>
                    </p:blipFill>
                    <p:spPr bwMode="auto">
                      <a:xfrm>
                        <a:off x="3866500" y="2831860"/>
                        <a:ext cx="2685761" cy="991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8" name="TextBox 47"/>
          <p:cNvSpPr txBox="1"/>
          <p:nvPr/>
        </p:nvSpPr>
        <p:spPr>
          <a:xfrm>
            <a:off x="2104385" y="3989387"/>
            <a:ext cx="1600201" cy="477054"/>
          </a:xfrm>
          <a:prstGeom prst="rect">
            <a:avLst/>
          </a:prstGeom>
          <a:noFill/>
        </p:spPr>
        <p:txBody>
          <a:bodyPr wrap="square" rtlCol="0">
            <a:spAutoFit/>
          </a:bodyPr>
          <a:lstStyle/>
          <a:p>
            <a:r>
              <a:rPr lang="en-US" sz="2500" b="1" smtClean="0">
                <a:latin typeface="Arial" panose="020B0604020202020204" pitchFamily="34" charset="0"/>
                <a:cs typeface="Arial" panose="020B0604020202020204" pitchFamily="34" charset="0"/>
              </a:rPr>
              <a:t>Suy ra :</a:t>
            </a:r>
            <a:endParaRPr lang="vi-VN" sz="2500" b="1">
              <a:latin typeface="Arial" panose="020B0604020202020204" pitchFamily="34" charset="0"/>
              <a:cs typeface="Arial" panose="020B0604020202020204" pitchFamily="34" charset="0"/>
            </a:endParaRPr>
          </a:p>
        </p:txBody>
      </p:sp>
      <p:graphicFrame>
        <p:nvGraphicFramePr>
          <p:cNvPr id="50" name="Object 49"/>
          <p:cNvGraphicFramePr>
            <a:graphicFrameLocks noChangeAspect="1"/>
          </p:cNvGraphicFramePr>
          <p:nvPr/>
        </p:nvGraphicFramePr>
        <p:xfrm>
          <a:off x="3502025" y="3897312"/>
          <a:ext cx="1373188" cy="750888"/>
        </p:xfrm>
        <a:graphic>
          <a:graphicData uri="http://schemas.openxmlformats.org/presentationml/2006/ole">
            <mc:AlternateContent xmlns:mc="http://schemas.openxmlformats.org/markup-compatibility/2006">
              <mc:Choice xmlns:v="urn:schemas-microsoft-com:vml" Requires="v">
                <p:oleObj spid="_x0000_s819362" name="Equation" r:id="rId6" imgW="14020800" imgH="7620000" progId="Equation.DSMT4">
                  <p:embed/>
                </p:oleObj>
              </mc:Choice>
              <mc:Fallback>
                <p:oleObj name="Equation" r:id="rId6" imgW="14020800" imgH="7620000" progId="Equation.DSMT4">
                  <p:embed/>
                  <p:pic>
                    <p:nvPicPr>
                      <p:cNvPr id="0" name="Picture 819361"/>
                      <p:cNvPicPr>
                        <a:picLocks noChangeAspect="1" noChangeArrowheads="1"/>
                      </p:cNvPicPr>
                      <p:nvPr/>
                    </p:nvPicPr>
                    <p:blipFill>
                      <a:blip r:embed="rId7"/>
                      <a:srcRect/>
                      <a:stretch>
                        <a:fillRect/>
                      </a:stretch>
                    </p:blipFill>
                    <p:spPr bwMode="auto">
                      <a:xfrm>
                        <a:off x="3502025" y="3897312"/>
                        <a:ext cx="1373188"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5" name="Object 54"/>
          <p:cNvGraphicFramePr>
            <a:graphicFrameLocks noChangeAspect="1"/>
          </p:cNvGraphicFramePr>
          <p:nvPr/>
        </p:nvGraphicFramePr>
        <p:xfrm>
          <a:off x="4860925" y="3897312"/>
          <a:ext cx="3224213" cy="750888"/>
        </p:xfrm>
        <a:graphic>
          <a:graphicData uri="http://schemas.openxmlformats.org/presentationml/2006/ole">
            <mc:AlternateContent xmlns:mc="http://schemas.openxmlformats.org/markup-compatibility/2006">
              <mc:Choice xmlns:v="urn:schemas-microsoft-com:vml" Requires="v">
                <p:oleObj spid="_x0000_s819363" name="Equation" r:id="rId8" imgW="32918400" imgH="7620000" progId="Equation.DSMT4">
                  <p:embed/>
                </p:oleObj>
              </mc:Choice>
              <mc:Fallback>
                <p:oleObj name="Equation" r:id="rId8" imgW="32918400" imgH="7620000" progId="Equation.DSMT4">
                  <p:embed/>
                  <p:pic>
                    <p:nvPicPr>
                      <p:cNvPr id="0" name="Picture 819362"/>
                      <p:cNvPicPr>
                        <a:picLocks noChangeAspect="1" noChangeArrowheads="1"/>
                      </p:cNvPicPr>
                      <p:nvPr/>
                    </p:nvPicPr>
                    <p:blipFill>
                      <a:blip r:embed="rId9"/>
                      <a:srcRect/>
                      <a:stretch>
                        <a:fillRect/>
                      </a:stretch>
                    </p:blipFill>
                    <p:spPr bwMode="auto">
                      <a:xfrm>
                        <a:off x="4860925" y="3897312"/>
                        <a:ext cx="3224213"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6" name="TextBox 55"/>
          <p:cNvSpPr txBox="1"/>
          <p:nvPr/>
        </p:nvSpPr>
        <p:spPr>
          <a:xfrm>
            <a:off x="2104385" y="4674542"/>
            <a:ext cx="6885627" cy="477054"/>
          </a:xfrm>
          <a:prstGeom prst="rect">
            <a:avLst/>
          </a:prstGeom>
          <a:noFill/>
        </p:spPr>
        <p:txBody>
          <a:bodyPr wrap="square" rtlCol="0">
            <a:spAutoFit/>
          </a:bodyPr>
          <a:lstStyle/>
          <a:p>
            <a:r>
              <a:rPr lang="en-US" sz="2500" b="1" smtClean="0">
                <a:latin typeface="Arial" panose="020B0604020202020204" pitchFamily="34" charset="0"/>
                <a:cs typeface="Arial" panose="020B0604020202020204" pitchFamily="34" charset="0"/>
              </a:rPr>
              <a:t>Theo định lí Pythagore , ta có :</a:t>
            </a:r>
            <a:endParaRPr lang="vi-VN" sz="2500" b="1">
              <a:latin typeface="Arial" panose="020B0604020202020204" pitchFamily="34" charset="0"/>
              <a:cs typeface="Arial" panose="020B0604020202020204" pitchFamily="34" charset="0"/>
            </a:endParaRPr>
          </a:p>
        </p:txBody>
      </p:sp>
      <p:graphicFrame>
        <p:nvGraphicFramePr>
          <p:cNvPr id="57" name="Object 56"/>
          <p:cNvGraphicFramePr>
            <a:graphicFrameLocks noChangeAspect="1"/>
          </p:cNvGraphicFramePr>
          <p:nvPr/>
        </p:nvGraphicFramePr>
        <p:xfrm>
          <a:off x="1240155" y="5478780"/>
          <a:ext cx="4988560" cy="546735"/>
        </p:xfrm>
        <a:graphic>
          <a:graphicData uri="http://schemas.openxmlformats.org/presentationml/2006/ole">
            <mc:AlternateContent xmlns:mc="http://schemas.openxmlformats.org/markup-compatibility/2006">
              <mc:Choice xmlns:v="urn:schemas-microsoft-com:vml" Requires="v">
                <p:oleObj spid="_x0000_s819364" name="Equation" r:id="rId10" imgW="2362200" imgH="254000" progId="Equation.DSMT4">
                  <p:embed/>
                </p:oleObj>
              </mc:Choice>
              <mc:Fallback>
                <p:oleObj name="Equation" r:id="rId10" imgW="2362200" imgH="254000" progId="Equation.DSMT4">
                  <p:embed/>
                  <p:pic>
                    <p:nvPicPr>
                      <p:cNvPr id="0" name="Picture 819363"/>
                      <p:cNvPicPr>
                        <a:picLocks noChangeAspect="1" noChangeArrowheads="1"/>
                      </p:cNvPicPr>
                      <p:nvPr/>
                    </p:nvPicPr>
                    <p:blipFill>
                      <a:blip r:embed="rId11"/>
                      <a:srcRect/>
                      <a:stretch>
                        <a:fillRect/>
                      </a:stretch>
                    </p:blipFill>
                    <p:spPr bwMode="auto">
                      <a:xfrm>
                        <a:off x="1240155" y="5478780"/>
                        <a:ext cx="4988560" cy="54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19250"/>
                                        </p:tgtEl>
                                        <p:attrNameLst>
                                          <p:attrName>style.visibility</p:attrName>
                                        </p:attrNameLst>
                                      </p:cBhvr>
                                      <p:to>
                                        <p:strVal val="visible"/>
                                      </p:to>
                                    </p:set>
                                    <p:animEffect transition="in" filter="wipe(left)">
                                      <p:cBhvr>
                                        <p:cTn id="11" dur="500"/>
                                        <p:tgtEl>
                                          <p:spTgt spid="81925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ipe(left)">
                                      <p:cBhvr>
                                        <p:cTn id="20" dur="500"/>
                                        <p:tgtEl>
                                          <p:spTgt spid="36"/>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wipe(left)">
                                      <p:cBhvr>
                                        <p:cTn id="29" dur="500"/>
                                        <p:tgtEl>
                                          <p:spTgt spid="48"/>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wipe(left)">
                                      <p:cBhvr>
                                        <p:cTn id="33" dur="500"/>
                                        <p:tgtEl>
                                          <p:spTgt spid="5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wipe(left)">
                                      <p:cBhvr>
                                        <p:cTn id="38" dur="500"/>
                                        <p:tgtEl>
                                          <p:spTgt spid="5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wipe(left)">
                                      <p:cBhvr>
                                        <p:cTn id="43" dur="500"/>
                                        <p:tgtEl>
                                          <p:spTgt spid="56"/>
                                        </p:tgtEl>
                                      </p:cBhvr>
                                    </p:animEffect>
                                  </p:childTnLst>
                                </p:cTn>
                              </p:par>
                            </p:childTnLst>
                          </p:cTn>
                        </p:par>
                        <p:par>
                          <p:cTn id="44" fill="hold">
                            <p:stCondLst>
                              <p:cond delay="500"/>
                            </p:stCondLst>
                            <p:childTnLst>
                              <p:par>
                                <p:cTn id="45" presetID="22" presetClass="entr" presetSubtype="8" fill="hold" nodeType="after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wipe(left)">
                                      <p:cBhvr>
                                        <p:cTn id="4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8" grpId="0"/>
      <p:bldP spid="5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731441" y="1981611"/>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1827212" y="2362200"/>
            <a:ext cx="6324600" cy="477054"/>
          </a:xfrm>
          <a:prstGeom prst="rect">
            <a:avLst/>
          </a:prstGeom>
          <a:noFill/>
        </p:spPr>
        <p:txBody>
          <a:bodyPr wrap="square" rtlCol="0">
            <a:spAutoFit/>
          </a:bodyPr>
          <a:lstStyle/>
          <a:p>
            <a:r>
              <a:rPr lang="en-US" sz="2500" b="1" smtClean="0">
                <a:latin typeface="Arial" panose="020B0604020202020204" pitchFamily="34" charset="0"/>
                <a:cs typeface="Arial" panose="020B0604020202020204" pitchFamily="34" charset="0"/>
              </a:rPr>
              <a:t>b) Xét tam giác DEF vuông tại D, ta có :</a:t>
            </a:r>
            <a:endParaRPr lang="vi-VN" sz="2500" b="1">
              <a:latin typeface="Arial" panose="020B0604020202020204" pitchFamily="34" charset="0"/>
              <a:cs typeface="Arial" panose="020B0604020202020204" pitchFamily="34" charset="0"/>
            </a:endParaRPr>
          </a:p>
        </p:txBody>
      </p:sp>
      <p:grpSp>
        <p:nvGrpSpPr>
          <p:cNvPr id="2" name="Group 1"/>
          <p:cNvGrpSpPr/>
          <p:nvPr/>
        </p:nvGrpSpPr>
        <p:grpSpPr>
          <a:xfrm>
            <a:off x="173344" y="681077"/>
            <a:ext cx="11821950" cy="1451841"/>
            <a:chOff x="173344" y="747752"/>
            <a:chExt cx="11821950" cy="1451841"/>
          </a:xfrm>
        </p:grpSpPr>
        <p:pic>
          <p:nvPicPr>
            <p:cNvPr id="2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344" y="747752"/>
              <a:ext cx="1496579" cy="14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ounded Rectangle 22"/>
            <p:cNvSpPr/>
            <p:nvPr/>
          </p:nvSpPr>
          <p:spPr>
            <a:xfrm>
              <a:off x="1700212" y="806745"/>
              <a:ext cx="10295082" cy="1012530"/>
            </a:xfrm>
            <a:prstGeom prst="roundRect">
              <a:avLst>
                <a:gd name="adj" fmla="val 5590"/>
              </a:avLst>
            </a:prstGeom>
            <a:solidFill>
              <a:srgbClr val="DBD2E4"/>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4" name="TextBox 23"/>
            <p:cNvSpPr txBox="1"/>
            <p:nvPr/>
          </p:nvSpPr>
          <p:spPr>
            <a:xfrm>
              <a:off x="1936894" y="828675"/>
              <a:ext cx="9948718" cy="923307"/>
            </a:xfrm>
            <a:prstGeom prst="rect">
              <a:avLst/>
            </a:prstGeom>
            <a:noFill/>
          </p:spPr>
          <p:txBody>
            <a:bodyPr wrap="square" lIns="121899" tIns="60949" rIns="121899" bIns="60949" rtlCol="0">
              <a:spAutoFit/>
            </a:bodyPr>
            <a:lstStyle/>
            <a:p>
              <a:pPr algn="just"/>
              <a:r>
                <a:rPr lang="en-US" sz="2600" b="1" smtClean="0">
                  <a:latin typeface="Arial" panose="020B0604020202020204" pitchFamily="34" charset="0"/>
                  <a:cs typeface="Arial" panose="020B0604020202020204" pitchFamily="34" charset="0"/>
                </a:rPr>
                <a:t>Giải các tam giác vuông ở Hình 6. Làm tròn kết quả độ dài đến hàng đơn vị và số đo góc đến độ.</a:t>
              </a:r>
              <a:endParaRPr lang="vi-VN" sz="2600" b="1">
                <a:latin typeface="Arial" panose="020B0604020202020204" pitchFamily="34" charset="0"/>
                <a:cs typeface="Arial" panose="020B0604020202020204" pitchFamily="34" charset="0"/>
              </a:endParaRPr>
            </a:p>
          </p:txBody>
        </p:sp>
        <p:sp>
          <p:nvSpPr>
            <p:cNvPr id="25" name="Rectangle 24"/>
            <p:cNvSpPr/>
            <p:nvPr/>
          </p:nvSpPr>
          <p:spPr>
            <a:xfrm>
              <a:off x="715628" y="1247775"/>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3</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grpSp>
      <p:sp>
        <p:nvSpPr>
          <p:cNvPr id="37" name="AutoShape 4"/>
          <p:cNvSpPr>
            <a:spLocks noChangeArrowheads="1"/>
          </p:cNvSpPr>
          <p:nvPr/>
        </p:nvSpPr>
        <p:spPr bwMode="gray">
          <a:xfrm>
            <a:off x="303212" y="95249"/>
            <a:ext cx="3886199" cy="438151"/>
          </a:xfrm>
          <a:prstGeom prst="roundRect">
            <a:avLst>
              <a:gd name="adj" fmla="val 50000"/>
            </a:avLst>
          </a:prstGeom>
          <a:solidFill>
            <a:schemeClr val="accent5">
              <a:lumMod val="50000"/>
            </a:schemeClr>
          </a:solidFill>
          <a:ln w="38100" algn="ctr">
            <a:solidFill>
              <a:srgbClr val="FFFFFF"/>
            </a:solidFill>
            <a:rou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sz="1900" b="1" smtClean="0">
                <a:solidFill>
                  <a:schemeClr val="bg1"/>
                </a:solidFill>
                <a:latin typeface="Arial" panose="020B0604020202020204" pitchFamily="34" charset="0"/>
                <a:cs typeface="Arial" panose="020B0604020202020204" pitchFamily="34" charset="0"/>
              </a:rPr>
              <a:t>  2  . GIẢI TAM GIÁC VUÔNG </a:t>
            </a:r>
            <a:endParaRPr lang="vi-VN" sz="1900" b="1">
              <a:solidFill>
                <a:schemeClr val="bg1"/>
              </a:solidFill>
              <a:latin typeface="Arial" panose="020B0604020202020204" pitchFamily="34" charset="0"/>
              <a:cs typeface="Arial" panose="020B0604020202020204" pitchFamily="34" charset="0"/>
            </a:endParaRPr>
          </a:p>
        </p:txBody>
      </p:sp>
      <p:graphicFrame>
        <p:nvGraphicFramePr>
          <p:cNvPr id="4" name="Object 3"/>
          <p:cNvGraphicFramePr>
            <a:graphicFrameLocks noChangeAspect="1"/>
          </p:cNvGraphicFramePr>
          <p:nvPr/>
        </p:nvGraphicFramePr>
        <p:xfrm>
          <a:off x="3493391" y="2813050"/>
          <a:ext cx="3071812" cy="541338"/>
        </p:xfrm>
        <a:graphic>
          <a:graphicData uri="http://schemas.openxmlformats.org/presentationml/2006/ole">
            <mc:AlternateContent xmlns:mc="http://schemas.openxmlformats.org/markup-compatibility/2006">
              <mc:Choice xmlns:v="urn:schemas-microsoft-com:vml" Requires="v">
                <p:oleObj spid="_x0000_s839846" name="Equation" r:id="rId3" imgW="31394400" imgH="5486400" progId="Equation.DSMT4">
                  <p:embed/>
                </p:oleObj>
              </mc:Choice>
              <mc:Fallback>
                <p:oleObj name="Equation" r:id="rId3" imgW="31394400" imgH="5486400" progId="Equation.DSMT4">
                  <p:embed/>
                  <p:pic>
                    <p:nvPicPr>
                      <p:cNvPr id="0" name="Picture 839845"/>
                      <p:cNvPicPr>
                        <a:picLocks noChangeAspect="1" noChangeArrowheads="1"/>
                      </p:cNvPicPr>
                      <p:nvPr/>
                    </p:nvPicPr>
                    <p:blipFill>
                      <a:blip r:embed="rId4"/>
                      <a:srcRect/>
                      <a:stretch>
                        <a:fillRect/>
                      </a:stretch>
                    </p:blipFill>
                    <p:spPr bwMode="auto">
                      <a:xfrm>
                        <a:off x="3493391" y="2813050"/>
                        <a:ext cx="3071812"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0" name="Object 49"/>
          <p:cNvGraphicFramePr>
            <a:graphicFrameLocks noChangeAspect="1"/>
          </p:cNvGraphicFramePr>
          <p:nvPr/>
        </p:nvGraphicFramePr>
        <p:xfrm>
          <a:off x="3493391" y="3581400"/>
          <a:ext cx="2506663" cy="390525"/>
        </p:xfrm>
        <a:graphic>
          <a:graphicData uri="http://schemas.openxmlformats.org/presentationml/2006/ole">
            <mc:AlternateContent xmlns:mc="http://schemas.openxmlformats.org/markup-compatibility/2006">
              <mc:Choice xmlns:v="urn:schemas-microsoft-com:vml" Requires="v">
                <p:oleObj spid="_x0000_s839847" name="Equation" r:id="rId5" imgW="25603200" imgH="3962400" progId="Equation.DSMT4">
                  <p:embed/>
                </p:oleObj>
              </mc:Choice>
              <mc:Fallback>
                <p:oleObj name="Equation" r:id="rId5" imgW="25603200" imgH="3962400" progId="Equation.DSMT4">
                  <p:embed/>
                  <p:pic>
                    <p:nvPicPr>
                      <p:cNvPr id="0" name="Picture 839846"/>
                      <p:cNvPicPr>
                        <a:picLocks noChangeAspect="1" noChangeArrowheads="1"/>
                      </p:cNvPicPr>
                      <p:nvPr/>
                    </p:nvPicPr>
                    <p:blipFill>
                      <a:blip r:embed="rId6"/>
                      <a:srcRect/>
                      <a:stretch>
                        <a:fillRect/>
                      </a:stretch>
                    </p:blipFill>
                    <p:spPr bwMode="auto">
                      <a:xfrm>
                        <a:off x="3493391" y="3581400"/>
                        <a:ext cx="250666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7" name="Object 56"/>
          <p:cNvGraphicFramePr>
            <a:graphicFrameLocks noChangeAspect="1"/>
          </p:cNvGraphicFramePr>
          <p:nvPr/>
        </p:nvGraphicFramePr>
        <p:xfrm>
          <a:off x="3484559" y="4648200"/>
          <a:ext cx="1881188" cy="990600"/>
        </p:xfrm>
        <a:graphic>
          <a:graphicData uri="http://schemas.openxmlformats.org/presentationml/2006/ole">
            <mc:AlternateContent xmlns:mc="http://schemas.openxmlformats.org/markup-compatibility/2006">
              <mc:Choice xmlns:v="urn:schemas-microsoft-com:vml" Requires="v">
                <p:oleObj spid="_x0000_s839848" name="Equation" r:id="rId7" imgW="19202400" imgH="10058400" progId="Equation.DSMT4">
                  <p:embed/>
                </p:oleObj>
              </mc:Choice>
              <mc:Fallback>
                <p:oleObj name="Equation" r:id="rId7" imgW="19202400" imgH="10058400" progId="Equation.DSMT4">
                  <p:embed/>
                  <p:pic>
                    <p:nvPicPr>
                      <p:cNvPr id="0" name="Picture 839847"/>
                      <p:cNvPicPr>
                        <a:picLocks noChangeAspect="1" noChangeArrowheads="1"/>
                      </p:cNvPicPr>
                      <p:nvPr/>
                    </p:nvPicPr>
                    <p:blipFill>
                      <a:blip r:embed="rId8"/>
                      <a:srcRect/>
                      <a:stretch>
                        <a:fillRect/>
                      </a:stretch>
                    </p:blipFill>
                    <p:spPr bwMode="auto">
                      <a:xfrm>
                        <a:off x="3484559" y="4648200"/>
                        <a:ext cx="18811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39682"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82292" y="1827688"/>
            <a:ext cx="3855720" cy="2294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9" name="Object 18"/>
          <p:cNvGraphicFramePr>
            <a:graphicFrameLocks noChangeAspect="1"/>
          </p:cNvGraphicFramePr>
          <p:nvPr/>
        </p:nvGraphicFramePr>
        <p:xfrm>
          <a:off x="5247001" y="4307364"/>
          <a:ext cx="100965" cy="20320"/>
        </p:xfrm>
        <a:graphic>
          <a:graphicData uri="http://schemas.openxmlformats.org/presentationml/2006/ole">
            <mc:AlternateContent xmlns:mc="http://schemas.openxmlformats.org/markup-compatibility/2006">
              <mc:Choice xmlns:v="urn:schemas-microsoft-com:vml" Requires="v">
                <p:oleObj spid="_x0000_s839849" name="Equation" r:id="rId10" imgW="1028700" imgH="203200" progId="Equation.DSMT4">
                  <p:embed/>
                </p:oleObj>
              </mc:Choice>
              <mc:Fallback>
                <p:oleObj name="Equation" r:id="rId10" imgW="1028700" imgH="203200" progId="Equation.DSMT4">
                  <p:embed/>
                  <p:pic>
                    <p:nvPicPr>
                      <p:cNvPr id="0" name="Picture 839848"/>
                      <p:cNvPicPr>
                        <a:picLocks noChangeAspect="1" noChangeArrowheads="1"/>
                      </p:cNvPicPr>
                      <p:nvPr/>
                    </p:nvPicPr>
                    <p:blipFill>
                      <a:blip r:embed="rId11"/>
                      <a:srcRect/>
                      <a:stretch>
                        <a:fillRect/>
                      </a:stretch>
                    </p:blipFill>
                    <p:spPr bwMode="auto">
                      <a:xfrm>
                        <a:off x="5247001" y="4307364"/>
                        <a:ext cx="100965" cy="2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 name="Group 2"/>
          <p:cNvGrpSpPr/>
          <p:nvPr/>
        </p:nvGrpSpPr>
        <p:grpSpPr>
          <a:xfrm>
            <a:off x="5578571" y="4688532"/>
            <a:ext cx="2602133" cy="990600"/>
            <a:chOff x="5578571" y="4688532"/>
            <a:chExt cx="2602133" cy="990600"/>
          </a:xfrm>
        </p:grpSpPr>
        <p:sp>
          <p:nvSpPr>
            <p:cNvPr id="20" name="TextBox 19"/>
            <p:cNvSpPr txBox="1"/>
            <p:nvPr/>
          </p:nvSpPr>
          <p:spPr>
            <a:xfrm>
              <a:off x="5578571" y="4953000"/>
              <a:ext cx="842965" cy="461665"/>
            </a:xfrm>
            <a:prstGeom prst="rect">
              <a:avLst/>
            </a:prstGeom>
            <a:noFill/>
          </p:spPr>
          <p:txBody>
            <a:bodyPr wrap="square" rtlCol="0">
              <a:spAutoFit/>
            </a:bodyPr>
            <a:lstStyle/>
            <a:p>
              <a:r>
                <a:rPr lang="en-US" b="1" smtClean="0">
                  <a:latin typeface="Arial" panose="020B0604020202020204" pitchFamily="34" charset="0"/>
                  <a:cs typeface="Arial" panose="020B0604020202020204" pitchFamily="34" charset="0"/>
                </a:rPr>
                <a:t>nên</a:t>
              </a:r>
              <a:endParaRPr lang="vi-VN" b="1">
                <a:latin typeface="Arial" panose="020B0604020202020204" pitchFamily="34" charset="0"/>
                <a:cs typeface="Arial" panose="020B0604020202020204" pitchFamily="34" charset="0"/>
              </a:endParaRPr>
            </a:p>
          </p:txBody>
        </p:sp>
        <p:graphicFrame>
          <p:nvGraphicFramePr>
            <p:cNvPr id="21" name="Object 20"/>
            <p:cNvGraphicFramePr>
              <a:graphicFrameLocks noChangeAspect="1"/>
            </p:cNvGraphicFramePr>
            <p:nvPr/>
          </p:nvGraphicFramePr>
          <p:xfrm>
            <a:off x="6329679" y="4688532"/>
            <a:ext cx="1851025" cy="990600"/>
          </p:xfrm>
          <a:graphic>
            <a:graphicData uri="http://schemas.openxmlformats.org/presentationml/2006/ole">
              <mc:AlternateContent xmlns:mc="http://schemas.openxmlformats.org/markup-compatibility/2006">
                <mc:Choice xmlns:v="urn:schemas-microsoft-com:vml" Requires="v">
                  <p:oleObj spid="_x0000_s839850" name="Equation" r:id="rId12" imgW="18897600" imgH="10058400" progId="Equation.DSMT4">
                    <p:embed/>
                  </p:oleObj>
                </mc:Choice>
                <mc:Fallback>
                  <p:oleObj name="Equation" r:id="rId12" imgW="18897600" imgH="10058400" progId="Equation.DSMT4">
                    <p:embed/>
                    <p:pic>
                      <p:nvPicPr>
                        <p:cNvPr id="0" name="Picture 839849"/>
                        <p:cNvPicPr>
                          <a:picLocks noChangeAspect="1" noChangeArrowheads="1"/>
                        </p:cNvPicPr>
                        <p:nvPr/>
                      </p:nvPicPr>
                      <p:blipFill>
                        <a:blip r:embed="rId13"/>
                        <a:srcRect/>
                        <a:stretch>
                          <a:fillRect/>
                        </a:stretch>
                      </p:blipFill>
                      <p:spPr bwMode="auto">
                        <a:xfrm>
                          <a:off x="6329679" y="4688532"/>
                          <a:ext cx="18510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26" name="Object 25"/>
          <p:cNvGraphicFramePr>
            <a:graphicFrameLocks noChangeAspect="1"/>
          </p:cNvGraphicFramePr>
          <p:nvPr/>
        </p:nvGraphicFramePr>
        <p:xfrm>
          <a:off x="8185150" y="4687888"/>
          <a:ext cx="2089150" cy="990600"/>
        </p:xfrm>
        <a:graphic>
          <a:graphicData uri="http://schemas.openxmlformats.org/presentationml/2006/ole">
            <mc:AlternateContent xmlns:mc="http://schemas.openxmlformats.org/markup-compatibility/2006">
              <mc:Choice xmlns:v="urn:schemas-microsoft-com:vml" Requires="v">
                <p:oleObj spid="_x0000_s839851" name="Equation" r:id="rId14" imgW="21336000" imgH="10058400" progId="Equation.DSMT4">
                  <p:embed/>
                </p:oleObj>
              </mc:Choice>
              <mc:Fallback>
                <p:oleObj name="Equation" r:id="rId14" imgW="21336000" imgH="10058400" progId="Equation.DSMT4">
                  <p:embed/>
                  <p:pic>
                    <p:nvPicPr>
                      <p:cNvPr id="0" name="Picture 839850"/>
                      <p:cNvPicPr>
                        <a:picLocks noChangeAspect="1" noChangeArrowheads="1"/>
                      </p:cNvPicPr>
                      <p:nvPr/>
                    </p:nvPicPr>
                    <p:blipFill>
                      <a:blip r:embed="rId15"/>
                      <a:srcRect/>
                      <a:stretch>
                        <a:fillRect/>
                      </a:stretch>
                    </p:blipFill>
                    <p:spPr bwMode="auto">
                      <a:xfrm>
                        <a:off x="8185150" y="4687888"/>
                        <a:ext cx="20891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39682"/>
                                        </p:tgtEl>
                                        <p:attrNameLst>
                                          <p:attrName>style.visibility</p:attrName>
                                        </p:attrNameLst>
                                      </p:cBhvr>
                                      <p:to>
                                        <p:strVal val="visible"/>
                                      </p:to>
                                    </p:set>
                                    <p:animEffect transition="in" filter="wipe(left)">
                                      <p:cBhvr>
                                        <p:cTn id="11" dur="500"/>
                                        <p:tgtEl>
                                          <p:spTgt spid="83968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ipe(left)">
                                      <p:cBhvr>
                                        <p:cTn id="20" dur="500"/>
                                        <p:tgtEl>
                                          <p:spTgt spid="36"/>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wipe(left)">
                                      <p:cBhvr>
                                        <p:cTn id="29" dur="500"/>
                                        <p:tgtEl>
                                          <p:spTgt spid="5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7"/>
                                        </p:tgtEl>
                                        <p:attrNameLst>
                                          <p:attrName>style.visibility</p:attrName>
                                        </p:attrNameLst>
                                      </p:cBhvr>
                                      <p:to>
                                        <p:strVal val="visible"/>
                                      </p:to>
                                    </p:set>
                                    <p:animEffect transition="in" filter="wipe(left)">
                                      <p:cBhvr>
                                        <p:cTn id="39" dur="500"/>
                                        <p:tgtEl>
                                          <p:spTgt spid="5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wipe(left)">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left)">
                                      <p:cBhvr>
                                        <p:cTn id="4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987924" y="1888986"/>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2055812" y="2362200"/>
            <a:ext cx="6324600" cy="477054"/>
          </a:xfrm>
          <a:prstGeom prst="rect">
            <a:avLst/>
          </a:prstGeom>
          <a:noFill/>
        </p:spPr>
        <p:txBody>
          <a:bodyPr wrap="square" rtlCol="0">
            <a:spAutoFit/>
          </a:bodyPr>
          <a:lstStyle/>
          <a:p>
            <a:r>
              <a:rPr lang="en-US" sz="2500" b="1" smtClean="0">
                <a:latin typeface="Arial" panose="020B0604020202020204" pitchFamily="34" charset="0"/>
                <a:cs typeface="Arial" panose="020B0604020202020204" pitchFamily="34" charset="0"/>
              </a:rPr>
              <a:t>a) Xét tam giác PQR vuông tại P, ta có :</a:t>
            </a:r>
            <a:endParaRPr lang="vi-VN" sz="2500" b="1">
              <a:latin typeface="Arial" panose="020B0604020202020204" pitchFamily="34" charset="0"/>
              <a:cs typeface="Arial" panose="020B0604020202020204" pitchFamily="34" charset="0"/>
            </a:endParaRPr>
          </a:p>
        </p:txBody>
      </p:sp>
      <p:grpSp>
        <p:nvGrpSpPr>
          <p:cNvPr id="2" name="Group 1"/>
          <p:cNvGrpSpPr/>
          <p:nvPr/>
        </p:nvGrpSpPr>
        <p:grpSpPr>
          <a:xfrm>
            <a:off x="173344" y="681077"/>
            <a:ext cx="11821950" cy="1451841"/>
            <a:chOff x="173344" y="747752"/>
            <a:chExt cx="11821950" cy="1451841"/>
          </a:xfrm>
        </p:grpSpPr>
        <p:pic>
          <p:nvPicPr>
            <p:cNvPr id="2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344" y="747752"/>
              <a:ext cx="1496579" cy="14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ounded Rectangle 22"/>
            <p:cNvSpPr/>
            <p:nvPr/>
          </p:nvSpPr>
          <p:spPr>
            <a:xfrm>
              <a:off x="1700212" y="806745"/>
              <a:ext cx="10295082" cy="1012530"/>
            </a:xfrm>
            <a:prstGeom prst="roundRect">
              <a:avLst>
                <a:gd name="adj" fmla="val 5590"/>
              </a:avLst>
            </a:prstGeom>
            <a:solidFill>
              <a:srgbClr val="DBD2E4"/>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4" name="TextBox 23"/>
            <p:cNvSpPr txBox="1"/>
            <p:nvPr/>
          </p:nvSpPr>
          <p:spPr>
            <a:xfrm>
              <a:off x="1936894" y="828675"/>
              <a:ext cx="9948718" cy="923307"/>
            </a:xfrm>
            <a:prstGeom prst="rect">
              <a:avLst/>
            </a:prstGeom>
            <a:noFill/>
          </p:spPr>
          <p:txBody>
            <a:bodyPr wrap="square" lIns="121899" tIns="60949" rIns="121899" bIns="60949" rtlCol="0">
              <a:spAutoFit/>
            </a:bodyPr>
            <a:lstStyle/>
            <a:p>
              <a:pPr algn="just"/>
              <a:r>
                <a:rPr lang="en-US" sz="2600" b="1" smtClean="0">
                  <a:latin typeface="Arial" panose="020B0604020202020204" pitchFamily="34" charset="0"/>
                  <a:cs typeface="Arial" panose="020B0604020202020204" pitchFamily="34" charset="0"/>
                </a:rPr>
                <a:t>Giải các tam giác vuông ở Hình 6. Làm tròn kết quả độ dài đến hàng đơn vị và số đo góc đến độ.</a:t>
              </a:r>
              <a:endParaRPr lang="vi-VN" sz="2600" b="1">
                <a:latin typeface="Arial" panose="020B0604020202020204" pitchFamily="34" charset="0"/>
                <a:cs typeface="Arial" panose="020B0604020202020204" pitchFamily="34" charset="0"/>
              </a:endParaRPr>
            </a:p>
          </p:txBody>
        </p:sp>
        <p:sp>
          <p:nvSpPr>
            <p:cNvPr id="25" name="Rectangle 24"/>
            <p:cNvSpPr/>
            <p:nvPr/>
          </p:nvSpPr>
          <p:spPr>
            <a:xfrm>
              <a:off x="715628" y="1247775"/>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3</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grpSp>
      <p:sp>
        <p:nvSpPr>
          <p:cNvPr id="37" name="AutoShape 4"/>
          <p:cNvSpPr>
            <a:spLocks noChangeArrowheads="1"/>
          </p:cNvSpPr>
          <p:nvPr/>
        </p:nvSpPr>
        <p:spPr bwMode="gray">
          <a:xfrm>
            <a:off x="303212" y="95249"/>
            <a:ext cx="3886199" cy="438151"/>
          </a:xfrm>
          <a:prstGeom prst="roundRect">
            <a:avLst>
              <a:gd name="adj" fmla="val 50000"/>
            </a:avLst>
          </a:prstGeom>
          <a:solidFill>
            <a:schemeClr val="accent5">
              <a:lumMod val="50000"/>
            </a:schemeClr>
          </a:solidFill>
          <a:ln w="38100" algn="ctr">
            <a:solidFill>
              <a:srgbClr val="FFFFFF"/>
            </a:solidFill>
            <a:rou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sz="1900" b="1" smtClean="0">
                <a:solidFill>
                  <a:schemeClr val="bg1"/>
                </a:solidFill>
                <a:latin typeface="Arial" panose="020B0604020202020204" pitchFamily="34" charset="0"/>
                <a:cs typeface="Arial" panose="020B0604020202020204" pitchFamily="34" charset="0"/>
              </a:rPr>
              <a:t>  2  . GIẢI TAM GIÁC VUÔNG </a:t>
            </a:r>
            <a:endParaRPr lang="vi-VN" sz="1900" b="1">
              <a:solidFill>
                <a:schemeClr val="bg1"/>
              </a:solidFill>
              <a:latin typeface="Arial" panose="020B0604020202020204" pitchFamily="34" charset="0"/>
              <a:cs typeface="Arial" panose="020B0604020202020204" pitchFamily="34" charset="0"/>
            </a:endParaRPr>
          </a:p>
        </p:txBody>
      </p:sp>
      <p:graphicFrame>
        <p:nvGraphicFramePr>
          <p:cNvPr id="4" name="Object 3"/>
          <p:cNvGraphicFramePr>
            <a:graphicFrameLocks noChangeAspect="1"/>
          </p:cNvGraphicFramePr>
          <p:nvPr/>
        </p:nvGraphicFramePr>
        <p:xfrm>
          <a:off x="3555305" y="2819400"/>
          <a:ext cx="2684462" cy="1052512"/>
        </p:xfrm>
        <a:graphic>
          <a:graphicData uri="http://schemas.openxmlformats.org/presentationml/2006/ole">
            <mc:AlternateContent xmlns:mc="http://schemas.openxmlformats.org/markup-compatibility/2006">
              <mc:Choice xmlns:v="urn:schemas-microsoft-com:vml" Requires="v">
                <p:oleObj spid="_x0000_s840838" name="Equation" r:id="rId3" imgW="27432000" imgH="10668000" progId="Equation.DSMT4">
                  <p:embed/>
                </p:oleObj>
              </mc:Choice>
              <mc:Fallback>
                <p:oleObj name="Equation" r:id="rId3" imgW="27432000" imgH="10668000" progId="Equation.DSMT4">
                  <p:embed/>
                  <p:pic>
                    <p:nvPicPr>
                      <p:cNvPr id="0" name="Picture 840837"/>
                      <p:cNvPicPr>
                        <a:picLocks noChangeAspect="1" noChangeArrowheads="1"/>
                      </p:cNvPicPr>
                      <p:nvPr/>
                    </p:nvPicPr>
                    <p:blipFill>
                      <a:blip r:embed="rId4"/>
                      <a:srcRect/>
                      <a:stretch>
                        <a:fillRect/>
                      </a:stretch>
                    </p:blipFill>
                    <p:spPr bwMode="auto">
                      <a:xfrm>
                        <a:off x="3555305" y="2819400"/>
                        <a:ext cx="2684462"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0" name="Object 49"/>
          <p:cNvGraphicFramePr>
            <a:graphicFrameLocks noChangeAspect="1"/>
          </p:cNvGraphicFramePr>
          <p:nvPr/>
        </p:nvGraphicFramePr>
        <p:xfrm>
          <a:off x="3124201" y="5710237"/>
          <a:ext cx="3014662" cy="690563"/>
        </p:xfrm>
        <a:graphic>
          <a:graphicData uri="http://schemas.openxmlformats.org/presentationml/2006/ole">
            <mc:AlternateContent xmlns:mc="http://schemas.openxmlformats.org/markup-compatibility/2006">
              <mc:Choice xmlns:v="urn:schemas-microsoft-com:vml" Requires="v">
                <p:oleObj spid="_x0000_s840839" name="Equation" r:id="rId5" imgW="30784800" imgH="7010400" progId="Equation.DSMT4">
                  <p:embed/>
                </p:oleObj>
              </mc:Choice>
              <mc:Fallback>
                <p:oleObj name="Equation" r:id="rId5" imgW="30784800" imgH="7010400" progId="Equation.DSMT4">
                  <p:embed/>
                  <p:pic>
                    <p:nvPicPr>
                      <p:cNvPr id="0" name="Picture 840838"/>
                      <p:cNvPicPr>
                        <a:picLocks noChangeAspect="1" noChangeArrowheads="1"/>
                      </p:cNvPicPr>
                      <p:nvPr/>
                    </p:nvPicPr>
                    <p:blipFill>
                      <a:blip r:embed="rId6"/>
                      <a:srcRect/>
                      <a:stretch>
                        <a:fillRect/>
                      </a:stretch>
                    </p:blipFill>
                    <p:spPr bwMode="auto">
                      <a:xfrm>
                        <a:off x="3124201" y="5710237"/>
                        <a:ext cx="3014662"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4070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22835" y="1828800"/>
            <a:ext cx="2525078" cy="2598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2371725" y="3809999"/>
            <a:ext cx="2846387" cy="779463"/>
            <a:chOff x="4946969" y="4794100"/>
            <a:chExt cx="2846387" cy="779463"/>
          </a:xfrm>
        </p:grpSpPr>
        <p:sp>
          <p:nvSpPr>
            <p:cNvPr id="28" name="TextBox 27"/>
            <p:cNvSpPr txBox="1"/>
            <p:nvPr/>
          </p:nvSpPr>
          <p:spPr>
            <a:xfrm>
              <a:off x="4946969" y="4953000"/>
              <a:ext cx="1550767" cy="477054"/>
            </a:xfrm>
            <a:prstGeom prst="rect">
              <a:avLst/>
            </a:prstGeom>
            <a:noFill/>
          </p:spPr>
          <p:txBody>
            <a:bodyPr wrap="square" rtlCol="0">
              <a:spAutoFit/>
            </a:bodyPr>
            <a:lstStyle/>
            <a:p>
              <a:r>
                <a:rPr lang="en-US" sz="2500" b="1">
                  <a:latin typeface="Arial" panose="020B0604020202020204" pitchFamily="34" charset="0"/>
                  <a:cs typeface="Arial" panose="020B0604020202020204" pitchFamily="34" charset="0"/>
                </a:rPr>
                <a:t>Suy ra :</a:t>
              </a:r>
              <a:endParaRPr lang="vi-VN" sz="2500" b="1">
                <a:latin typeface="Arial" panose="020B0604020202020204" pitchFamily="34" charset="0"/>
                <a:cs typeface="Arial" panose="020B0604020202020204" pitchFamily="34" charset="0"/>
              </a:endParaRPr>
            </a:p>
          </p:txBody>
        </p:sp>
        <p:graphicFrame>
          <p:nvGraphicFramePr>
            <p:cNvPr id="29" name="Object 28"/>
            <p:cNvGraphicFramePr>
              <a:graphicFrameLocks noChangeAspect="1"/>
            </p:cNvGraphicFramePr>
            <p:nvPr/>
          </p:nvGraphicFramePr>
          <p:xfrm>
            <a:off x="6420169" y="4794100"/>
            <a:ext cx="1373187" cy="779463"/>
          </p:xfrm>
          <a:graphic>
            <a:graphicData uri="http://schemas.openxmlformats.org/presentationml/2006/ole">
              <mc:AlternateContent xmlns:mc="http://schemas.openxmlformats.org/markup-compatibility/2006">
                <mc:Choice xmlns:v="urn:schemas-microsoft-com:vml" Requires="v">
                  <p:oleObj spid="_x0000_s840840" name="Equation" r:id="rId8" imgW="14020800" imgH="7924800" progId="Equation.DSMT4">
                    <p:embed/>
                  </p:oleObj>
                </mc:Choice>
                <mc:Fallback>
                  <p:oleObj name="Equation" r:id="rId8" imgW="14020800" imgH="7924800" progId="Equation.DSMT4">
                    <p:embed/>
                    <p:pic>
                      <p:nvPicPr>
                        <p:cNvPr id="0" name="Picture 840839"/>
                        <p:cNvPicPr>
                          <a:picLocks noChangeAspect="1" noChangeArrowheads="1"/>
                        </p:cNvPicPr>
                        <p:nvPr/>
                      </p:nvPicPr>
                      <p:blipFill>
                        <a:blip r:embed="rId9"/>
                        <a:srcRect/>
                        <a:stretch>
                          <a:fillRect/>
                        </a:stretch>
                      </p:blipFill>
                      <p:spPr bwMode="auto">
                        <a:xfrm>
                          <a:off x="6420169" y="4794100"/>
                          <a:ext cx="1373187"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30" name="TextBox 29"/>
          <p:cNvSpPr txBox="1"/>
          <p:nvPr/>
        </p:nvSpPr>
        <p:spPr>
          <a:xfrm>
            <a:off x="2326553" y="5253335"/>
            <a:ext cx="4910859" cy="477054"/>
          </a:xfrm>
          <a:prstGeom prst="rect">
            <a:avLst/>
          </a:prstGeom>
          <a:noFill/>
        </p:spPr>
        <p:txBody>
          <a:bodyPr wrap="square" rtlCol="0">
            <a:spAutoFit/>
          </a:bodyPr>
          <a:lstStyle/>
          <a:p>
            <a:r>
              <a:rPr lang="en-US" sz="2500" b="1">
                <a:latin typeface="Arial" panose="020B0604020202020204" pitchFamily="34" charset="0"/>
                <a:cs typeface="Arial" panose="020B0604020202020204" pitchFamily="34" charset="0"/>
              </a:rPr>
              <a:t>Theo định lí Pythagore, ta có :</a:t>
            </a:r>
            <a:endParaRPr lang="vi-VN" sz="2500" b="1">
              <a:latin typeface="Arial" panose="020B0604020202020204" pitchFamily="34" charset="0"/>
              <a:cs typeface="Arial" panose="020B0604020202020204" pitchFamily="34" charset="0"/>
            </a:endParaRPr>
          </a:p>
        </p:txBody>
      </p:sp>
      <p:graphicFrame>
        <p:nvGraphicFramePr>
          <p:cNvPr id="31" name="Object 30"/>
          <p:cNvGraphicFramePr>
            <a:graphicFrameLocks noChangeAspect="1"/>
          </p:cNvGraphicFramePr>
          <p:nvPr/>
        </p:nvGraphicFramePr>
        <p:xfrm>
          <a:off x="6094412" y="5730389"/>
          <a:ext cx="2447925" cy="600075"/>
        </p:xfrm>
        <a:graphic>
          <a:graphicData uri="http://schemas.openxmlformats.org/presentationml/2006/ole">
            <mc:AlternateContent xmlns:mc="http://schemas.openxmlformats.org/markup-compatibility/2006">
              <mc:Choice xmlns:v="urn:schemas-microsoft-com:vml" Requires="v">
                <p:oleObj spid="_x0000_s840841" name="Equation" r:id="rId10" imgW="24993600" imgH="6096000" progId="Equation.DSMT4">
                  <p:embed/>
                </p:oleObj>
              </mc:Choice>
              <mc:Fallback>
                <p:oleObj name="Equation" r:id="rId10" imgW="24993600" imgH="6096000" progId="Equation.DSMT4">
                  <p:embed/>
                  <p:pic>
                    <p:nvPicPr>
                      <p:cNvPr id="0" name="Picture 840840"/>
                      <p:cNvPicPr>
                        <a:picLocks noChangeAspect="1" noChangeArrowheads="1"/>
                      </p:cNvPicPr>
                      <p:nvPr/>
                    </p:nvPicPr>
                    <p:blipFill>
                      <a:blip r:embed="rId11"/>
                      <a:srcRect/>
                      <a:stretch>
                        <a:fillRect/>
                      </a:stretch>
                    </p:blipFill>
                    <p:spPr bwMode="auto">
                      <a:xfrm>
                        <a:off x="6094412" y="5730389"/>
                        <a:ext cx="24479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 name="Object 31"/>
          <p:cNvGraphicFramePr>
            <a:graphicFrameLocks noChangeAspect="1"/>
          </p:cNvGraphicFramePr>
          <p:nvPr/>
        </p:nvGraphicFramePr>
        <p:xfrm>
          <a:off x="3808412" y="4430564"/>
          <a:ext cx="3073400" cy="630237"/>
        </p:xfrm>
        <a:graphic>
          <a:graphicData uri="http://schemas.openxmlformats.org/presentationml/2006/ole">
            <mc:AlternateContent xmlns:mc="http://schemas.openxmlformats.org/markup-compatibility/2006">
              <mc:Choice xmlns:v="urn:schemas-microsoft-com:vml" Requires="v">
                <p:oleObj spid="_x0000_s840842" name="Equation" r:id="rId12" imgW="31394400" imgH="6400800" progId="Equation.DSMT4">
                  <p:embed/>
                </p:oleObj>
              </mc:Choice>
              <mc:Fallback>
                <p:oleObj name="Equation" r:id="rId12" imgW="31394400" imgH="6400800" progId="Equation.DSMT4">
                  <p:embed/>
                  <p:pic>
                    <p:nvPicPr>
                      <p:cNvPr id="0" name="Picture 840841"/>
                      <p:cNvPicPr>
                        <a:picLocks noChangeAspect="1" noChangeArrowheads="1"/>
                      </p:cNvPicPr>
                      <p:nvPr/>
                    </p:nvPicPr>
                    <p:blipFill>
                      <a:blip r:embed="rId13"/>
                      <a:srcRect/>
                      <a:stretch>
                        <a:fillRect/>
                      </a:stretch>
                    </p:blipFill>
                    <p:spPr bwMode="auto">
                      <a:xfrm>
                        <a:off x="3808412" y="4430564"/>
                        <a:ext cx="3073400"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40706"/>
                                        </p:tgtEl>
                                        <p:attrNameLst>
                                          <p:attrName>style.visibility</p:attrName>
                                        </p:attrNameLst>
                                      </p:cBhvr>
                                      <p:to>
                                        <p:strVal val="visible"/>
                                      </p:to>
                                    </p:set>
                                    <p:animEffect transition="in" filter="wipe(left)">
                                      <p:cBhvr>
                                        <p:cTn id="11" dur="500"/>
                                        <p:tgtEl>
                                          <p:spTgt spid="84070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ipe(left)">
                                      <p:cBhvr>
                                        <p:cTn id="20" dur="500"/>
                                        <p:tgtEl>
                                          <p:spTgt spid="36"/>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left)">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left)">
                                      <p:cBhvr>
                                        <p:cTn id="39" dur="500"/>
                                        <p:tgtEl>
                                          <p:spTgt spid="30"/>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wipe(left)">
                                      <p:cBhvr>
                                        <p:cTn id="43" dur="500"/>
                                        <p:tgtEl>
                                          <p:spTgt spid="5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left)">
                                      <p:cBhvr>
                                        <p:cTn id="4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353617" y="316728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751753" y="3581400"/>
            <a:ext cx="6324600" cy="477054"/>
          </a:xfrm>
          <a:prstGeom prst="rect">
            <a:avLst/>
          </a:prstGeom>
          <a:noFill/>
        </p:spPr>
        <p:txBody>
          <a:bodyPr wrap="square" rtlCol="0">
            <a:spAutoFit/>
          </a:bodyPr>
          <a:lstStyle/>
          <a:p>
            <a:r>
              <a:rPr lang="en-US" sz="2500" b="1" smtClean="0">
                <a:latin typeface="Arial" panose="020B0604020202020204" pitchFamily="34" charset="0"/>
                <a:cs typeface="Arial" panose="020B0604020202020204" pitchFamily="34" charset="0"/>
              </a:rPr>
              <a:t>a) Xét tam giác BQA vuông tại B, ta có :</a:t>
            </a:r>
            <a:endParaRPr lang="vi-VN" sz="2500" b="1">
              <a:latin typeface="Arial" panose="020B0604020202020204" pitchFamily="34" charset="0"/>
              <a:cs typeface="Arial" panose="020B0604020202020204" pitchFamily="34" charset="0"/>
            </a:endParaRPr>
          </a:p>
        </p:txBody>
      </p:sp>
      <p:grpSp>
        <p:nvGrpSpPr>
          <p:cNvPr id="2" name="Group 1"/>
          <p:cNvGrpSpPr/>
          <p:nvPr/>
        </p:nvGrpSpPr>
        <p:grpSpPr>
          <a:xfrm>
            <a:off x="173344" y="681077"/>
            <a:ext cx="11821950" cy="2339596"/>
            <a:chOff x="173344" y="747752"/>
            <a:chExt cx="11821950" cy="2339596"/>
          </a:xfrm>
        </p:grpSpPr>
        <p:pic>
          <p:nvPicPr>
            <p:cNvPr id="2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344" y="747752"/>
              <a:ext cx="1496579" cy="14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ounded Rectangle 22"/>
            <p:cNvSpPr/>
            <p:nvPr/>
          </p:nvSpPr>
          <p:spPr>
            <a:xfrm>
              <a:off x="1700212" y="806744"/>
              <a:ext cx="10295082" cy="2280603"/>
            </a:xfrm>
            <a:prstGeom prst="roundRect">
              <a:avLst>
                <a:gd name="adj" fmla="val 5590"/>
              </a:avLst>
            </a:prstGeom>
            <a:solidFill>
              <a:srgbClr val="DBD2E4"/>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mc:Choice xmlns:a14="http://schemas.microsoft.com/office/drawing/2010/main" Requires="a14">
            <p:sp>
              <p:nvSpPr>
                <p:cNvPr id="24" name="TextBox 23"/>
                <p:cNvSpPr txBox="1"/>
                <p:nvPr/>
              </p:nvSpPr>
              <p:spPr>
                <a:xfrm>
                  <a:off x="1936894" y="828675"/>
                  <a:ext cx="9948718" cy="2258673"/>
                </a:xfrm>
                <a:prstGeom prst="rect">
                  <a:avLst/>
                </a:prstGeom>
                <a:noFill/>
              </p:spPr>
              <p:txBody>
                <a:bodyPr wrap="square" lIns="121899" tIns="60949" rIns="121899" bIns="60949" rtlCol="0">
                  <a:spAutoFit/>
                </a:bodyPr>
                <a:lstStyle/>
                <a:p>
                  <a:pPr algn="just"/>
                  <a:r>
                    <a:rPr lang="en-US" sz="2300" b="1" smtClean="0">
                      <a:latin typeface="Arial" panose="020B0604020202020204" pitchFamily="34" charset="0"/>
                      <a:cs typeface="Arial" panose="020B0604020202020204" pitchFamily="34" charset="0"/>
                    </a:rPr>
                    <a:t>Hai con thuyền P và Q cách nhau 300m và thẳng hàng với chân B của tháp hải đăng trên bờ biển (Hình 7). Từ P và Q, người ta nhìn thấy tháp hải đăng dưới các góc </a:t>
                  </a:r>
                  <a14:m>
                    <m:oMath xmlns:m="http://schemas.openxmlformats.org/officeDocument/2006/math">
                      <m:acc>
                        <m:accPr>
                          <m:ctrlPr>
                            <a:rPr lang="en-US" sz="2300" b="1" i="1" smtClean="0">
                              <a:latin typeface="Cambria Math" panose="02040503050406030204"/>
                              <a:cs typeface="Arial" panose="020B0604020202020204" pitchFamily="34" charset="0"/>
                            </a:rPr>
                          </m:ctrlPr>
                        </m:accPr>
                        <m:e>
                          <m:r>
                            <a:rPr lang="en-US" sz="2300" b="1" i="1" smtClean="0">
                              <a:latin typeface="Cambria Math" panose="02040503050406030204"/>
                              <a:cs typeface="Arial" panose="020B0604020202020204" pitchFamily="34" charset="0"/>
                            </a:rPr>
                            <m:t>𝑩𝑷𝑨</m:t>
                          </m:r>
                        </m:e>
                      </m:acc>
                      <m:r>
                        <a:rPr lang="en-US" sz="2300" b="1" i="1" smtClean="0">
                          <a:latin typeface="Cambria Math" panose="02040503050406030204"/>
                          <a:cs typeface="Arial" panose="020B0604020202020204" pitchFamily="34" charset="0"/>
                        </a:rPr>
                        <m:t>=</m:t>
                      </m:r>
                      <m:sSup>
                        <m:sSupPr>
                          <m:ctrlPr>
                            <a:rPr lang="en-US" sz="2300" b="1" i="1" smtClean="0">
                              <a:latin typeface="Cambria Math" panose="02040503050406030204"/>
                              <a:cs typeface="Arial" panose="020B0604020202020204" pitchFamily="34" charset="0"/>
                            </a:rPr>
                          </m:ctrlPr>
                        </m:sSupPr>
                        <m:e>
                          <m:r>
                            <a:rPr lang="en-US" sz="2300" b="1" i="1" smtClean="0">
                              <a:latin typeface="Cambria Math" panose="02040503050406030204"/>
                              <a:cs typeface="Arial" panose="020B0604020202020204" pitchFamily="34" charset="0"/>
                            </a:rPr>
                            <m:t>𝟏𝟒</m:t>
                          </m:r>
                        </m:e>
                        <m:sup>
                          <m:r>
                            <a:rPr lang="en-US" sz="2300" b="1" i="1" smtClean="0">
                              <a:latin typeface="Cambria Math" panose="02040503050406030204"/>
                              <a:cs typeface="Arial" panose="020B0604020202020204" pitchFamily="34" charset="0"/>
                            </a:rPr>
                            <m:t>𝟎</m:t>
                          </m:r>
                        </m:sup>
                      </m:sSup>
                    </m:oMath>
                  </a14:m>
                  <a:r>
                    <a:rPr lang="en-US" sz="2300" b="1" smtClean="0">
                      <a:latin typeface="Arial" panose="020B0604020202020204" pitchFamily="34" charset="0"/>
                      <a:cs typeface="Arial" panose="020B0604020202020204" pitchFamily="34" charset="0"/>
                    </a:rPr>
                    <a:t> và </a:t>
                  </a:r>
                  <a14:m>
                    <m:oMath xmlns:m="http://schemas.openxmlformats.org/officeDocument/2006/math">
                      <m:acc>
                        <m:accPr>
                          <m:ctrlPr>
                            <a:rPr lang="en-US" sz="2300" b="1" i="1">
                              <a:latin typeface="Cambria Math" panose="02040503050406030204"/>
                              <a:cs typeface="Arial" panose="020B0604020202020204" pitchFamily="34" charset="0"/>
                            </a:rPr>
                          </m:ctrlPr>
                        </m:accPr>
                        <m:e>
                          <m:r>
                            <a:rPr lang="en-US" sz="2300" b="1" i="1">
                              <a:latin typeface="Cambria Math" panose="02040503050406030204"/>
                              <a:cs typeface="Arial" panose="020B0604020202020204" pitchFamily="34" charset="0"/>
                            </a:rPr>
                            <m:t>𝑩</m:t>
                          </m:r>
                          <m:r>
                            <a:rPr lang="en-US" sz="2300" b="1" i="1" smtClean="0">
                              <a:latin typeface="Cambria Math" panose="02040503050406030204"/>
                              <a:cs typeface="Arial" panose="020B0604020202020204" pitchFamily="34" charset="0"/>
                            </a:rPr>
                            <m:t>𝑸</m:t>
                          </m:r>
                          <m:r>
                            <a:rPr lang="en-US" sz="2300" b="1" i="1">
                              <a:latin typeface="Cambria Math" panose="02040503050406030204"/>
                              <a:cs typeface="Arial" panose="020B0604020202020204" pitchFamily="34" charset="0"/>
                            </a:rPr>
                            <m:t>𝑨</m:t>
                          </m:r>
                        </m:e>
                      </m:acc>
                      <m:r>
                        <a:rPr lang="en-US" sz="2300" b="1" i="1">
                          <a:latin typeface="Cambria Math" panose="02040503050406030204"/>
                          <a:cs typeface="Arial" panose="020B0604020202020204" pitchFamily="34" charset="0"/>
                        </a:rPr>
                        <m:t>=</m:t>
                      </m:r>
                      <m:sSup>
                        <m:sSupPr>
                          <m:ctrlPr>
                            <a:rPr lang="en-US" sz="2300" b="1" i="1">
                              <a:latin typeface="Cambria Math" panose="02040503050406030204"/>
                              <a:cs typeface="Arial" panose="020B0604020202020204" pitchFamily="34" charset="0"/>
                            </a:rPr>
                          </m:ctrlPr>
                        </m:sSupPr>
                        <m:e>
                          <m:r>
                            <a:rPr lang="en-US" sz="2300" b="1" i="1" smtClean="0">
                              <a:latin typeface="Cambria Math" panose="02040503050406030204"/>
                              <a:cs typeface="Arial" panose="020B0604020202020204" pitchFamily="34" charset="0"/>
                            </a:rPr>
                            <m:t>𝟒𝟐</m:t>
                          </m:r>
                        </m:e>
                        <m:sup>
                          <m:r>
                            <a:rPr lang="en-US" sz="2300" b="1" i="1">
                              <a:latin typeface="Cambria Math" panose="02040503050406030204"/>
                              <a:cs typeface="Arial" panose="020B0604020202020204" pitchFamily="34" charset="0"/>
                            </a:rPr>
                            <m:t>𝟎</m:t>
                          </m:r>
                        </m:sup>
                      </m:sSup>
                    </m:oMath>
                  </a14:m>
                  <a:r>
                    <a:rPr lang="en-US" sz="2300" b="1">
                      <a:latin typeface="Arial" panose="020B0604020202020204" pitchFamily="34" charset="0"/>
                      <a:cs typeface="Arial" panose="020B0604020202020204" pitchFamily="34" charset="0"/>
                    </a:rPr>
                    <a:t> . Đặt h = AB là chiều cao của tháp hải đăng </a:t>
                  </a:r>
                  <a:endParaRPr lang="en-US" sz="2300" b="1" smtClean="0">
                    <a:latin typeface="Arial" panose="020B0604020202020204" pitchFamily="34" charset="0"/>
                    <a:cs typeface="Arial" panose="020B0604020202020204" pitchFamily="34" charset="0"/>
                  </a:endParaRPr>
                </a:p>
                <a:p>
                  <a:pPr marL="457200" indent="-457200" algn="just">
                    <a:buAutoNum type="alphaLcParenR"/>
                  </a:pPr>
                  <a:r>
                    <a:rPr lang="en-US" sz="2300" b="1" smtClean="0">
                      <a:latin typeface="Arial" panose="020B0604020202020204" pitchFamily="34" charset="0"/>
                      <a:cs typeface="Arial" panose="020B0604020202020204" pitchFamily="34" charset="0"/>
                    </a:rPr>
                    <a:t>Tính BQ và BP theo h</a:t>
                  </a:r>
                  <a:endParaRPr lang="en-US" sz="2300" b="1" smtClean="0">
                    <a:latin typeface="Arial" panose="020B0604020202020204" pitchFamily="34" charset="0"/>
                    <a:cs typeface="Arial" panose="020B0604020202020204" pitchFamily="34" charset="0"/>
                  </a:endParaRPr>
                </a:p>
                <a:p>
                  <a:pPr marL="457200" indent="-457200" algn="just">
                    <a:buAutoNum type="alphaLcParenR"/>
                  </a:pPr>
                  <a:r>
                    <a:rPr lang="en-US" sz="2300" b="1" smtClean="0">
                      <a:latin typeface="Arial" panose="020B0604020202020204" pitchFamily="34" charset="0"/>
                      <a:cs typeface="Arial" panose="020B0604020202020204" pitchFamily="34" charset="0"/>
                    </a:rPr>
                    <a:t>Tính chiều cao của </a:t>
                  </a:r>
                  <a:r>
                    <a:rPr lang="en-US" sz="2300" b="1">
                      <a:latin typeface="Arial" panose="020B0604020202020204" pitchFamily="34" charset="0"/>
                      <a:cs typeface="Arial" panose="020B0604020202020204" pitchFamily="34" charset="0"/>
                    </a:rPr>
                    <a:t>tháp hải đăng </a:t>
                  </a:r>
                  <a:r>
                    <a:rPr lang="en-US" sz="2300" b="1" smtClean="0">
                      <a:latin typeface="Arial" panose="020B0604020202020204" pitchFamily="34" charset="0"/>
                      <a:cs typeface="Arial" panose="020B0604020202020204" pitchFamily="34" charset="0"/>
                    </a:rPr>
                    <a:t>( làm tròn đến hàng phần mười)</a:t>
                  </a:r>
                  <a:endParaRPr lang="vi-VN" sz="2300" b="1">
                    <a:latin typeface="Arial" panose="020B0604020202020204" pitchFamily="34" charset="0"/>
                    <a:cs typeface="Arial" panose="020B0604020202020204" pitchFamily="34" charset="0"/>
                  </a:endParaRPr>
                </a:p>
              </p:txBody>
            </p:sp>
          </mc:Choice>
          <mc:Fallback>
            <p:sp>
              <p:nvSpPr>
                <p:cNvPr id="24" name="TextBox 23"/>
                <p:cNvSpPr txBox="1">
                  <a:spLocks noRot="1" noChangeAspect="1" noMove="1" noResize="1" noEditPoints="1" noAdjustHandles="1" noChangeArrowheads="1" noChangeShapeType="1" noTextEdit="1"/>
                </p:cNvSpPr>
                <p:nvPr/>
              </p:nvSpPr>
              <p:spPr>
                <a:xfrm>
                  <a:off x="1936894" y="828675"/>
                  <a:ext cx="9948718" cy="2258673"/>
                </a:xfrm>
                <a:prstGeom prst="rect">
                  <a:avLst/>
                </a:prstGeom>
                <a:blipFill rotWithShape="1">
                  <a:blip r:embed="rId3"/>
                </a:blipFill>
              </p:spPr>
              <p:txBody>
                <a:bodyPr/>
                <a:lstStyle/>
                <a:p>
                  <a:r>
                    <a:rPr lang="en-US" altLang="en-US">
                      <a:noFill/>
                    </a:rPr>
                    <a:t> </a:t>
                  </a:r>
                </a:p>
              </p:txBody>
            </p:sp>
          </mc:Fallback>
        </mc:AlternateContent>
        <p:sp>
          <p:nvSpPr>
            <p:cNvPr id="25" name="Rectangle 24"/>
            <p:cNvSpPr/>
            <p:nvPr/>
          </p:nvSpPr>
          <p:spPr>
            <a:xfrm>
              <a:off x="715628" y="1247775"/>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4</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grpSp>
      <p:sp>
        <p:nvSpPr>
          <p:cNvPr id="37" name="AutoShape 4"/>
          <p:cNvSpPr>
            <a:spLocks noChangeArrowheads="1"/>
          </p:cNvSpPr>
          <p:nvPr/>
        </p:nvSpPr>
        <p:spPr bwMode="gray">
          <a:xfrm>
            <a:off x="303212" y="95249"/>
            <a:ext cx="3886199" cy="438151"/>
          </a:xfrm>
          <a:prstGeom prst="roundRect">
            <a:avLst>
              <a:gd name="adj" fmla="val 50000"/>
            </a:avLst>
          </a:prstGeom>
          <a:solidFill>
            <a:schemeClr val="accent5">
              <a:lumMod val="50000"/>
            </a:schemeClr>
          </a:solidFill>
          <a:ln w="38100" algn="ctr">
            <a:solidFill>
              <a:srgbClr val="FFFFFF"/>
            </a:solidFill>
            <a:rou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sz="1900" b="1" smtClean="0">
                <a:solidFill>
                  <a:schemeClr val="bg1"/>
                </a:solidFill>
                <a:latin typeface="Arial" panose="020B0604020202020204" pitchFamily="34" charset="0"/>
                <a:cs typeface="Arial" panose="020B0604020202020204" pitchFamily="34" charset="0"/>
              </a:rPr>
              <a:t>  2  . GIẢI TAM GIÁC VUÔNG </a:t>
            </a:r>
            <a:endParaRPr lang="vi-VN" sz="1900" b="1">
              <a:solidFill>
                <a:schemeClr val="bg1"/>
              </a:solidFill>
              <a:latin typeface="Arial" panose="020B0604020202020204" pitchFamily="34" charset="0"/>
              <a:cs typeface="Arial" panose="020B0604020202020204" pitchFamily="34" charset="0"/>
            </a:endParaRPr>
          </a:p>
        </p:txBody>
      </p:sp>
      <p:graphicFrame>
        <p:nvGraphicFramePr>
          <p:cNvPr id="4" name="Object 3"/>
          <p:cNvGraphicFramePr>
            <a:graphicFrameLocks noChangeAspect="1"/>
          </p:cNvGraphicFramePr>
          <p:nvPr/>
        </p:nvGraphicFramePr>
        <p:xfrm>
          <a:off x="989012" y="4086454"/>
          <a:ext cx="1789545" cy="956830"/>
        </p:xfrm>
        <a:graphic>
          <a:graphicData uri="http://schemas.openxmlformats.org/presentationml/2006/ole">
            <mc:AlternateContent xmlns:mc="http://schemas.openxmlformats.org/markup-compatibility/2006">
              <mc:Choice xmlns:v="urn:schemas-microsoft-com:vml" Requires="v">
                <p:oleObj spid="_x0000_s841824" name="Equation" r:id="rId4" imgW="20116800" imgH="10668000" progId="Equation.DSMT4">
                  <p:embed/>
                </p:oleObj>
              </mc:Choice>
              <mc:Fallback>
                <p:oleObj name="Equation" r:id="rId4" imgW="20116800" imgH="10668000" progId="Equation.DSMT4">
                  <p:embed/>
                  <p:pic>
                    <p:nvPicPr>
                      <p:cNvPr id="0" name="Picture 841823"/>
                      <p:cNvPicPr>
                        <a:picLocks noChangeAspect="1" noChangeArrowheads="1"/>
                      </p:cNvPicPr>
                      <p:nvPr/>
                    </p:nvPicPr>
                    <p:blipFill>
                      <a:blip r:embed="rId5"/>
                      <a:srcRect/>
                      <a:stretch>
                        <a:fillRect/>
                      </a:stretch>
                    </p:blipFill>
                    <p:spPr bwMode="auto">
                      <a:xfrm>
                        <a:off x="989012" y="4086454"/>
                        <a:ext cx="1789545" cy="956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 name="Group 2"/>
          <p:cNvGrpSpPr/>
          <p:nvPr/>
        </p:nvGrpSpPr>
        <p:grpSpPr>
          <a:xfrm>
            <a:off x="7237412" y="3104853"/>
            <a:ext cx="4757882" cy="2089606"/>
            <a:chOff x="6842269" y="3104853"/>
            <a:chExt cx="5153025" cy="2089606"/>
          </a:xfrm>
        </p:grpSpPr>
        <p:pic>
          <p:nvPicPr>
            <p:cNvPr id="841731"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b="16189"/>
            <a:stretch>
              <a:fillRect/>
            </a:stretch>
          </p:blipFill>
          <p:spPr bwMode="auto">
            <a:xfrm>
              <a:off x="6842269" y="3104853"/>
              <a:ext cx="5153025" cy="1724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173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78299" y="4702016"/>
              <a:ext cx="890588"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6" name="Group 25"/>
          <p:cNvGrpSpPr/>
          <p:nvPr/>
        </p:nvGrpSpPr>
        <p:grpSpPr>
          <a:xfrm>
            <a:off x="2999491" y="4086224"/>
            <a:ext cx="4055918" cy="927965"/>
            <a:chOff x="5578571" y="4719215"/>
            <a:chExt cx="4055918" cy="927965"/>
          </a:xfrm>
        </p:grpSpPr>
        <p:sp>
          <p:nvSpPr>
            <p:cNvPr id="33" name="TextBox 32"/>
            <p:cNvSpPr txBox="1"/>
            <p:nvPr/>
          </p:nvSpPr>
          <p:spPr>
            <a:xfrm>
              <a:off x="5578571" y="4953000"/>
              <a:ext cx="842965" cy="461665"/>
            </a:xfrm>
            <a:prstGeom prst="rect">
              <a:avLst/>
            </a:prstGeom>
            <a:noFill/>
          </p:spPr>
          <p:txBody>
            <a:bodyPr wrap="square" rtlCol="0">
              <a:spAutoFit/>
            </a:bodyPr>
            <a:lstStyle/>
            <a:p>
              <a:r>
                <a:rPr lang="en-US" b="1" smtClean="0">
                  <a:latin typeface="Arial" panose="020B0604020202020204" pitchFamily="34" charset="0"/>
                  <a:cs typeface="Arial" panose="020B0604020202020204" pitchFamily="34" charset="0"/>
                </a:rPr>
                <a:t>nên</a:t>
              </a:r>
              <a:endParaRPr lang="vi-VN" b="1">
                <a:latin typeface="Arial" panose="020B0604020202020204" pitchFamily="34" charset="0"/>
                <a:cs typeface="Arial" panose="020B0604020202020204" pitchFamily="34" charset="0"/>
              </a:endParaRPr>
            </a:p>
          </p:txBody>
        </p:sp>
        <p:graphicFrame>
          <p:nvGraphicFramePr>
            <p:cNvPr id="34" name="Object 33"/>
            <p:cNvGraphicFramePr>
              <a:graphicFrameLocks noChangeAspect="1"/>
            </p:cNvGraphicFramePr>
            <p:nvPr/>
          </p:nvGraphicFramePr>
          <p:xfrm>
            <a:off x="6188171" y="4719215"/>
            <a:ext cx="3446318" cy="927965"/>
          </p:xfrm>
          <a:graphic>
            <a:graphicData uri="http://schemas.openxmlformats.org/presentationml/2006/ole">
              <mc:AlternateContent xmlns:mc="http://schemas.openxmlformats.org/markup-compatibility/2006">
                <mc:Choice xmlns:v="urn:schemas-microsoft-com:vml" Requires="v">
                  <p:oleObj spid="_x0000_s841825" name="Equation" r:id="rId8" imgW="38709600" imgH="10363200" progId="Equation.DSMT4">
                    <p:embed/>
                  </p:oleObj>
                </mc:Choice>
                <mc:Fallback>
                  <p:oleObj name="Equation" r:id="rId8" imgW="38709600" imgH="10363200" progId="Equation.DSMT4">
                    <p:embed/>
                    <p:pic>
                      <p:nvPicPr>
                        <p:cNvPr id="0" name="Picture 841824"/>
                        <p:cNvPicPr>
                          <a:picLocks noChangeAspect="1" noChangeArrowheads="1"/>
                        </p:cNvPicPr>
                        <p:nvPr/>
                      </p:nvPicPr>
                      <p:blipFill>
                        <a:blip r:embed="rId9"/>
                        <a:srcRect/>
                        <a:stretch>
                          <a:fillRect/>
                        </a:stretch>
                      </p:blipFill>
                      <p:spPr bwMode="auto">
                        <a:xfrm>
                          <a:off x="6188171" y="4719215"/>
                          <a:ext cx="3446318" cy="927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35" name="TextBox 34"/>
          <p:cNvSpPr txBox="1"/>
          <p:nvPr/>
        </p:nvSpPr>
        <p:spPr>
          <a:xfrm>
            <a:off x="740640" y="5229224"/>
            <a:ext cx="6324600" cy="477054"/>
          </a:xfrm>
          <a:prstGeom prst="rect">
            <a:avLst/>
          </a:prstGeom>
          <a:noFill/>
        </p:spPr>
        <p:txBody>
          <a:bodyPr wrap="square" rtlCol="0">
            <a:spAutoFit/>
          </a:bodyPr>
          <a:lstStyle/>
          <a:p>
            <a:r>
              <a:rPr lang="en-US" sz="2500" b="1">
                <a:latin typeface="Arial" panose="020B0604020202020204" pitchFamily="34" charset="0"/>
                <a:cs typeface="Arial" panose="020B0604020202020204" pitchFamily="34" charset="0"/>
              </a:rPr>
              <a:t>Xét tam giác BPA vuông tại B, ta có :</a:t>
            </a:r>
            <a:endParaRPr lang="vi-VN" sz="2500" b="1">
              <a:latin typeface="Arial" panose="020B0604020202020204" pitchFamily="34" charset="0"/>
              <a:cs typeface="Arial" panose="020B0604020202020204" pitchFamily="34" charset="0"/>
            </a:endParaRPr>
          </a:p>
        </p:txBody>
      </p:sp>
      <p:graphicFrame>
        <p:nvGraphicFramePr>
          <p:cNvPr id="38" name="Object 37"/>
          <p:cNvGraphicFramePr>
            <a:graphicFrameLocks noChangeAspect="1"/>
          </p:cNvGraphicFramePr>
          <p:nvPr/>
        </p:nvGraphicFramePr>
        <p:xfrm>
          <a:off x="989013" y="5740399"/>
          <a:ext cx="1789112" cy="901700"/>
        </p:xfrm>
        <a:graphic>
          <a:graphicData uri="http://schemas.openxmlformats.org/presentationml/2006/ole">
            <mc:AlternateContent xmlns:mc="http://schemas.openxmlformats.org/markup-compatibility/2006">
              <mc:Choice xmlns:v="urn:schemas-microsoft-com:vml" Requires="v">
                <p:oleObj spid="_x0000_s841826" name="Equation" r:id="rId10" imgW="20116800" imgH="10058400" progId="Equation.DSMT4">
                  <p:embed/>
                </p:oleObj>
              </mc:Choice>
              <mc:Fallback>
                <p:oleObj name="Equation" r:id="rId10" imgW="20116800" imgH="10058400" progId="Equation.DSMT4">
                  <p:embed/>
                  <p:pic>
                    <p:nvPicPr>
                      <p:cNvPr id="0" name="Picture 841825"/>
                      <p:cNvPicPr>
                        <a:picLocks noChangeAspect="1" noChangeArrowheads="1"/>
                      </p:cNvPicPr>
                      <p:nvPr/>
                    </p:nvPicPr>
                    <p:blipFill>
                      <a:blip r:embed="rId11"/>
                      <a:srcRect/>
                      <a:stretch>
                        <a:fillRect/>
                      </a:stretch>
                    </p:blipFill>
                    <p:spPr bwMode="auto">
                      <a:xfrm>
                        <a:off x="989013" y="5740399"/>
                        <a:ext cx="1789112"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9" name="Group 38"/>
          <p:cNvGrpSpPr/>
          <p:nvPr/>
        </p:nvGrpSpPr>
        <p:grpSpPr>
          <a:xfrm>
            <a:off x="2999491" y="5713412"/>
            <a:ext cx="4161721" cy="927100"/>
            <a:chOff x="5578571" y="4719354"/>
            <a:chExt cx="4161721" cy="927100"/>
          </a:xfrm>
        </p:grpSpPr>
        <p:sp>
          <p:nvSpPr>
            <p:cNvPr id="40" name="TextBox 39"/>
            <p:cNvSpPr txBox="1"/>
            <p:nvPr/>
          </p:nvSpPr>
          <p:spPr>
            <a:xfrm>
              <a:off x="5578571" y="4953000"/>
              <a:ext cx="842965" cy="461665"/>
            </a:xfrm>
            <a:prstGeom prst="rect">
              <a:avLst/>
            </a:prstGeom>
            <a:noFill/>
          </p:spPr>
          <p:txBody>
            <a:bodyPr wrap="square" rtlCol="0">
              <a:spAutoFit/>
            </a:bodyPr>
            <a:lstStyle/>
            <a:p>
              <a:r>
                <a:rPr lang="en-US" b="1" smtClean="0">
                  <a:latin typeface="Arial" panose="020B0604020202020204" pitchFamily="34" charset="0"/>
                  <a:cs typeface="Arial" panose="020B0604020202020204" pitchFamily="34" charset="0"/>
                </a:rPr>
                <a:t>nên</a:t>
              </a:r>
              <a:endParaRPr lang="vi-VN" b="1">
                <a:latin typeface="Arial" panose="020B0604020202020204" pitchFamily="34" charset="0"/>
                <a:cs typeface="Arial" panose="020B0604020202020204" pitchFamily="34" charset="0"/>
              </a:endParaRPr>
            </a:p>
          </p:txBody>
        </p:sp>
        <p:graphicFrame>
          <p:nvGraphicFramePr>
            <p:cNvPr id="41" name="Object 40"/>
            <p:cNvGraphicFramePr>
              <a:graphicFrameLocks noChangeAspect="1"/>
            </p:cNvGraphicFramePr>
            <p:nvPr/>
          </p:nvGraphicFramePr>
          <p:xfrm>
            <a:off x="6347804" y="4719354"/>
            <a:ext cx="3392488" cy="927100"/>
          </p:xfrm>
          <a:graphic>
            <a:graphicData uri="http://schemas.openxmlformats.org/presentationml/2006/ole">
              <mc:AlternateContent xmlns:mc="http://schemas.openxmlformats.org/markup-compatibility/2006">
                <mc:Choice xmlns:v="urn:schemas-microsoft-com:vml" Requires="v">
                  <p:oleObj spid="_x0000_s841827" name="Equation" r:id="rId12" imgW="38100000" imgH="10363200" progId="Equation.DSMT4">
                    <p:embed/>
                  </p:oleObj>
                </mc:Choice>
                <mc:Fallback>
                  <p:oleObj name="Equation" r:id="rId12" imgW="38100000" imgH="10363200" progId="Equation.DSMT4">
                    <p:embed/>
                    <p:pic>
                      <p:nvPicPr>
                        <p:cNvPr id="0" name="Picture 841826"/>
                        <p:cNvPicPr>
                          <a:picLocks noChangeAspect="1" noChangeArrowheads="1"/>
                        </p:cNvPicPr>
                        <p:nvPr/>
                      </p:nvPicPr>
                      <p:blipFill>
                        <a:blip r:embed="rId13"/>
                        <a:srcRect/>
                        <a:stretch>
                          <a:fillRect/>
                        </a:stretch>
                      </p:blipFill>
                      <p:spPr bwMode="auto">
                        <a:xfrm>
                          <a:off x="6347804" y="4719354"/>
                          <a:ext cx="3392488"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ipe(left)">
                                      <p:cBhvr>
                                        <p:cTn id="20" dur="500"/>
                                        <p:tgtEl>
                                          <p:spTgt spid="36"/>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left)">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left)">
                                      <p:cBhvr>
                                        <p:cTn id="34" dur="500"/>
                                        <p:tgtEl>
                                          <p:spTgt spid="35"/>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left)">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wipe(left)">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722812" y="3104492"/>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836612" y="3505200"/>
            <a:ext cx="6324600" cy="477054"/>
          </a:xfrm>
          <a:prstGeom prst="rect">
            <a:avLst/>
          </a:prstGeom>
          <a:noFill/>
        </p:spPr>
        <p:txBody>
          <a:bodyPr wrap="square" rtlCol="0">
            <a:spAutoFit/>
          </a:bodyPr>
          <a:lstStyle/>
          <a:p>
            <a:r>
              <a:rPr lang="en-US" sz="2500" b="1" smtClean="0">
                <a:latin typeface="Arial" panose="020B0604020202020204" pitchFamily="34" charset="0"/>
                <a:cs typeface="Arial" panose="020B0604020202020204" pitchFamily="34" charset="0"/>
              </a:rPr>
              <a:t>b) Ta có : BP – BQ = 300 . Suy ra :</a:t>
            </a:r>
            <a:endParaRPr lang="vi-VN" sz="2500" b="1">
              <a:latin typeface="Arial" panose="020B0604020202020204" pitchFamily="34" charset="0"/>
              <a:cs typeface="Arial" panose="020B0604020202020204" pitchFamily="34" charset="0"/>
            </a:endParaRPr>
          </a:p>
        </p:txBody>
      </p:sp>
      <p:grpSp>
        <p:nvGrpSpPr>
          <p:cNvPr id="2" name="Group 1"/>
          <p:cNvGrpSpPr/>
          <p:nvPr/>
        </p:nvGrpSpPr>
        <p:grpSpPr>
          <a:xfrm>
            <a:off x="173344" y="681077"/>
            <a:ext cx="11821950" cy="2339596"/>
            <a:chOff x="173344" y="747752"/>
            <a:chExt cx="11821950" cy="2339596"/>
          </a:xfrm>
        </p:grpSpPr>
        <p:pic>
          <p:nvPicPr>
            <p:cNvPr id="2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344" y="747752"/>
              <a:ext cx="1496579" cy="14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ounded Rectangle 22"/>
            <p:cNvSpPr/>
            <p:nvPr/>
          </p:nvSpPr>
          <p:spPr>
            <a:xfrm>
              <a:off x="1700212" y="806744"/>
              <a:ext cx="10295082" cy="2280603"/>
            </a:xfrm>
            <a:prstGeom prst="roundRect">
              <a:avLst>
                <a:gd name="adj" fmla="val 5590"/>
              </a:avLst>
            </a:prstGeom>
            <a:solidFill>
              <a:srgbClr val="DBD2E4"/>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mc:Choice xmlns:a14="http://schemas.microsoft.com/office/drawing/2010/main" Requires="a14">
            <p:sp>
              <p:nvSpPr>
                <p:cNvPr id="24" name="TextBox 23"/>
                <p:cNvSpPr txBox="1"/>
                <p:nvPr/>
              </p:nvSpPr>
              <p:spPr>
                <a:xfrm>
                  <a:off x="1936894" y="828675"/>
                  <a:ext cx="9948718" cy="2258673"/>
                </a:xfrm>
                <a:prstGeom prst="rect">
                  <a:avLst/>
                </a:prstGeom>
                <a:noFill/>
              </p:spPr>
              <p:txBody>
                <a:bodyPr wrap="square" lIns="121899" tIns="60949" rIns="121899" bIns="60949" rtlCol="0">
                  <a:spAutoFit/>
                </a:bodyPr>
                <a:lstStyle/>
                <a:p>
                  <a:pPr algn="just"/>
                  <a:r>
                    <a:rPr lang="en-US" sz="2300" b="1" smtClean="0">
                      <a:latin typeface="Arial" panose="020B0604020202020204" pitchFamily="34" charset="0"/>
                      <a:cs typeface="Arial" panose="020B0604020202020204" pitchFamily="34" charset="0"/>
                    </a:rPr>
                    <a:t>Hai con thuyền P và Q cách nhau 300m và thẳng hàng với chân B của tháp hải đăng trên bờ biển (Hình 7). Từ P và Q, người ta nhìn thấy tháp hải đăng dưới các góc </a:t>
                  </a:r>
                  <a14:m>
                    <m:oMath xmlns:m="http://schemas.openxmlformats.org/officeDocument/2006/math">
                      <m:acc>
                        <m:accPr>
                          <m:ctrlPr>
                            <a:rPr lang="en-US" sz="2300" b="1" i="1" smtClean="0">
                              <a:latin typeface="Cambria Math" panose="02040503050406030204"/>
                              <a:cs typeface="Arial" panose="020B0604020202020204" pitchFamily="34" charset="0"/>
                            </a:rPr>
                          </m:ctrlPr>
                        </m:accPr>
                        <m:e>
                          <m:r>
                            <a:rPr lang="en-US" sz="2300" b="1" i="1" smtClean="0">
                              <a:latin typeface="Cambria Math" panose="02040503050406030204"/>
                              <a:cs typeface="Arial" panose="020B0604020202020204" pitchFamily="34" charset="0"/>
                            </a:rPr>
                            <m:t>𝑩𝑷𝑨</m:t>
                          </m:r>
                        </m:e>
                      </m:acc>
                      <m:r>
                        <a:rPr lang="en-US" sz="2300" b="1" i="1" smtClean="0">
                          <a:latin typeface="Cambria Math" panose="02040503050406030204"/>
                          <a:cs typeface="Arial" panose="020B0604020202020204" pitchFamily="34" charset="0"/>
                        </a:rPr>
                        <m:t>=</m:t>
                      </m:r>
                      <m:sSup>
                        <m:sSupPr>
                          <m:ctrlPr>
                            <a:rPr lang="en-US" sz="2300" b="1" i="1" smtClean="0">
                              <a:latin typeface="Cambria Math" panose="02040503050406030204"/>
                              <a:cs typeface="Arial" panose="020B0604020202020204" pitchFamily="34" charset="0"/>
                            </a:rPr>
                          </m:ctrlPr>
                        </m:sSupPr>
                        <m:e>
                          <m:r>
                            <a:rPr lang="en-US" sz="2300" b="1" i="1" smtClean="0">
                              <a:latin typeface="Cambria Math" panose="02040503050406030204"/>
                              <a:cs typeface="Arial" panose="020B0604020202020204" pitchFamily="34" charset="0"/>
                            </a:rPr>
                            <m:t>𝟏𝟒</m:t>
                          </m:r>
                        </m:e>
                        <m:sup>
                          <m:r>
                            <a:rPr lang="en-US" sz="2300" b="1" i="1" smtClean="0">
                              <a:latin typeface="Cambria Math" panose="02040503050406030204"/>
                              <a:cs typeface="Arial" panose="020B0604020202020204" pitchFamily="34" charset="0"/>
                            </a:rPr>
                            <m:t>𝟎</m:t>
                          </m:r>
                        </m:sup>
                      </m:sSup>
                    </m:oMath>
                  </a14:m>
                  <a:r>
                    <a:rPr lang="en-US" sz="2300" b="1" smtClean="0">
                      <a:latin typeface="Arial" panose="020B0604020202020204" pitchFamily="34" charset="0"/>
                      <a:cs typeface="Arial" panose="020B0604020202020204" pitchFamily="34" charset="0"/>
                    </a:rPr>
                    <a:t> và </a:t>
                  </a:r>
                  <a14:m>
                    <m:oMath xmlns:m="http://schemas.openxmlformats.org/officeDocument/2006/math">
                      <m:acc>
                        <m:accPr>
                          <m:ctrlPr>
                            <a:rPr lang="en-US" sz="2300" b="1" i="1">
                              <a:latin typeface="Cambria Math" panose="02040503050406030204"/>
                              <a:cs typeface="Arial" panose="020B0604020202020204" pitchFamily="34" charset="0"/>
                            </a:rPr>
                          </m:ctrlPr>
                        </m:accPr>
                        <m:e>
                          <m:r>
                            <a:rPr lang="en-US" sz="2300" b="1" i="1">
                              <a:latin typeface="Cambria Math" panose="02040503050406030204"/>
                              <a:cs typeface="Arial" panose="020B0604020202020204" pitchFamily="34" charset="0"/>
                            </a:rPr>
                            <m:t>𝑩</m:t>
                          </m:r>
                          <m:r>
                            <a:rPr lang="en-US" sz="2300" b="1" i="1" smtClean="0">
                              <a:latin typeface="Cambria Math" panose="02040503050406030204"/>
                              <a:cs typeface="Arial" panose="020B0604020202020204" pitchFamily="34" charset="0"/>
                            </a:rPr>
                            <m:t>𝑸</m:t>
                          </m:r>
                          <m:r>
                            <a:rPr lang="en-US" sz="2300" b="1" i="1">
                              <a:latin typeface="Cambria Math" panose="02040503050406030204"/>
                              <a:cs typeface="Arial" panose="020B0604020202020204" pitchFamily="34" charset="0"/>
                            </a:rPr>
                            <m:t>𝑨</m:t>
                          </m:r>
                        </m:e>
                      </m:acc>
                      <m:r>
                        <a:rPr lang="en-US" sz="2300" b="1" i="1">
                          <a:latin typeface="Cambria Math" panose="02040503050406030204"/>
                          <a:cs typeface="Arial" panose="020B0604020202020204" pitchFamily="34" charset="0"/>
                        </a:rPr>
                        <m:t>=</m:t>
                      </m:r>
                      <m:sSup>
                        <m:sSupPr>
                          <m:ctrlPr>
                            <a:rPr lang="en-US" sz="2300" b="1" i="1">
                              <a:latin typeface="Cambria Math" panose="02040503050406030204"/>
                              <a:cs typeface="Arial" panose="020B0604020202020204" pitchFamily="34" charset="0"/>
                            </a:rPr>
                          </m:ctrlPr>
                        </m:sSupPr>
                        <m:e>
                          <m:r>
                            <a:rPr lang="en-US" sz="2300" b="1" i="1" smtClean="0">
                              <a:latin typeface="Cambria Math" panose="02040503050406030204"/>
                              <a:cs typeface="Arial" panose="020B0604020202020204" pitchFamily="34" charset="0"/>
                            </a:rPr>
                            <m:t>𝟒𝟐</m:t>
                          </m:r>
                        </m:e>
                        <m:sup>
                          <m:r>
                            <a:rPr lang="en-US" sz="2300" b="1" i="1">
                              <a:latin typeface="Cambria Math" panose="02040503050406030204"/>
                              <a:cs typeface="Arial" panose="020B0604020202020204" pitchFamily="34" charset="0"/>
                            </a:rPr>
                            <m:t>𝟎</m:t>
                          </m:r>
                        </m:sup>
                      </m:sSup>
                    </m:oMath>
                  </a14:m>
                  <a:r>
                    <a:rPr lang="en-US" sz="2300" b="1">
                      <a:latin typeface="Arial" panose="020B0604020202020204" pitchFamily="34" charset="0"/>
                      <a:cs typeface="Arial" panose="020B0604020202020204" pitchFamily="34" charset="0"/>
                    </a:rPr>
                    <a:t> . Đặt h = AB là chiều cao của tháp hải đăng </a:t>
                  </a:r>
                  <a:endParaRPr lang="en-US" sz="2300" b="1" smtClean="0">
                    <a:latin typeface="Arial" panose="020B0604020202020204" pitchFamily="34" charset="0"/>
                    <a:cs typeface="Arial" panose="020B0604020202020204" pitchFamily="34" charset="0"/>
                  </a:endParaRPr>
                </a:p>
                <a:p>
                  <a:pPr marL="457200" indent="-457200" algn="just">
                    <a:buAutoNum type="alphaLcParenR"/>
                  </a:pPr>
                  <a:r>
                    <a:rPr lang="en-US" sz="2300" b="1" smtClean="0">
                      <a:latin typeface="Arial" panose="020B0604020202020204" pitchFamily="34" charset="0"/>
                      <a:cs typeface="Arial" panose="020B0604020202020204" pitchFamily="34" charset="0"/>
                    </a:rPr>
                    <a:t>Tính BQ và BP theo h</a:t>
                  </a:r>
                  <a:endParaRPr lang="en-US" sz="2300" b="1" smtClean="0">
                    <a:latin typeface="Arial" panose="020B0604020202020204" pitchFamily="34" charset="0"/>
                    <a:cs typeface="Arial" panose="020B0604020202020204" pitchFamily="34" charset="0"/>
                  </a:endParaRPr>
                </a:p>
                <a:p>
                  <a:pPr marL="457200" indent="-457200" algn="just">
                    <a:buAutoNum type="alphaLcParenR"/>
                  </a:pPr>
                  <a:r>
                    <a:rPr lang="en-US" sz="2300" b="1" smtClean="0">
                      <a:latin typeface="Arial" panose="020B0604020202020204" pitchFamily="34" charset="0"/>
                      <a:cs typeface="Arial" panose="020B0604020202020204" pitchFamily="34" charset="0"/>
                    </a:rPr>
                    <a:t>Tính chiều cao của </a:t>
                  </a:r>
                  <a:r>
                    <a:rPr lang="en-US" sz="2300" b="1">
                      <a:latin typeface="Arial" panose="020B0604020202020204" pitchFamily="34" charset="0"/>
                      <a:cs typeface="Arial" panose="020B0604020202020204" pitchFamily="34" charset="0"/>
                    </a:rPr>
                    <a:t>tháp hải đăng </a:t>
                  </a:r>
                  <a:r>
                    <a:rPr lang="en-US" sz="2300" b="1" smtClean="0">
                      <a:latin typeface="Arial" panose="020B0604020202020204" pitchFamily="34" charset="0"/>
                      <a:cs typeface="Arial" panose="020B0604020202020204" pitchFamily="34" charset="0"/>
                    </a:rPr>
                    <a:t>( làm tròn đến hàng phần mười)</a:t>
                  </a:r>
                  <a:endParaRPr lang="vi-VN" sz="2300" b="1">
                    <a:latin typeface="Arial" panose="020B0604020202020204" pitchFamily="34" charset="0"/>
                    <a:cs typeface="Arial" panose="020B0604020202020204" pitchFamily="34" charset="0"/>
                  </a:endParaRPr>
                </a:p>
              </p:txBody>
            </p:sp>
          </mc:Choice>
          <mc:Fallback>
            <p:sp>
              <p:nvSpPr>
                <p:cNvPr id="24" name="TextBox 23"/>
                <p:cNvSpPr txBox="1">
                  <a:spLocks noRot="1" noChangeAspect="1" noMove="1" noResize="1" noEditPoints="1" noAdjustHandles="1" noChangeArrowheads="1" noChangeShapeType="1" noTextEdit="1"/>
                </p:cNvSpPr>
                <p:nvPr/>
              </p:nvSpPr>
              <p:spPr>
                <a:xfrm>
                  <a:off x="1936894" y="828675"/>
                  <a:ext cx="9948718" cy="2258673"/>
                </a:xfrm>
                <a:prstGeom prst="rect">
                  <a:avLst/>
                </a:prstGeom>
                <a:blipFill rotWithShape="1">
                  <a:blip r:embed="rId3"/>
                </a:blipFill>
              </p:spPr>
              <p:txBody>
                <a:bodyPr/>
                <a:lstStyle/>
                <a:p>
                  <a:r>
                    <a:rPr lang="en-US" altLang="en-US">
                      <a:noFill/>
                    </a:rPr>
                    <a:t> </a:t>
                  </a:r>
                </a:p>
              </p:txBody>
            </p:sp>
          </mc:Fallback>
        </mc:AlternateContent>
        <p:sp>
          <p:nvSpPr>
            <p:cNvPr id="25" name="Rectangle 24"/>
            <p:cNvSpPr/>
            <p:nvPr/>
          </p:nvSpPr>
          <p:spPr>
            <a:xfrm>
              <a:off x="715628" y="1247775"/>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4</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grpSp>
      <p:sp>
        <p:nvSpPr>
          <p:cNvPr id="37" name="AutoShape 4"/>
          <p:cNvSpPr>
            <a:spLocks noChangeArrowheads="1"/>
          </p:cNvSpPr>
          <p:nvPr/>
        </p:nvSpPr>
        <p:spPr bwMode="gray">
          <a:xfrm>
            <a:off x="303212" y="95249"/>
            <a:ext cx="3886199" cy="438151"/>
          </a:xfrm>
          <a:prstGeom prst="roundRect">
            <a:avLst>
              <a:gd name="adj" fmla="val 50000"/>
            </a:avLst>
          </a:prstGeom>
          <a:solidFill>
            <a:schemeClr val="accent5">
              <a:lumMod val="50000"/>
            </a:schemeClr>
          </a:solidFill>
          <a:ln w="38100" algn="ctr">
            <a:solidFill>
              <a:srgbClr val="FFFFFF"/>
            </a:solidFill>
            <a:rou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sz="1900" b="1" smtClean="0">
                <a:solidFill>
                  <a:schemeClr val="bg1"/>
                </a:solidFill>
                <a:latin typeface="Arial" panose="020B0604020202020204" pitchFamily="34" charset="0"/>
                <a:cs typeface="Arial" panose="020B0604020202020204" pitchFamily="34" charset="0"/>
              </a:rPr>
              <a:t>  2  . GIẢI TAM GIÁC VUÔNG </a:t>
            </a:r>
            <a:endParaRPr lang="vi-VN" sz="1900" b="1">
              <a:solidFill>
                <a:schemeClr val="bg1"/>
              </a:solidFill>
              <a:latin typeface="Arial" panose="020B0604020202020204" pitchFamily="34" charset="0"/>
              <a:cs typeface="Arial" panose="020B0604020202020204" pitchFamily="34" charset="0"/>
            </a:endParaRPr>
          </a:p>
        </p:txBody>
      </p:sp>
      <p:graphicFrame>
        <p:nvGraphicFramePr>
          <p:cNvPr id="4" name="Object 3"/>
          <p:cNvGraphicFramePr>
            <a:graphicFrameLocks noChangeAspect="1"/>
          </p:cNvGraphicFramePr>
          <p:nvPr/>
        </p:nvGraphicFramePr>
        <p:xfrm>
          <a:off x="2246152" y="3886200"/>
          <a:ext cx="3362325" cy="930275"/>
        </p:xfrm>
        <a:graphic>
          <a:graphicData uri="http://schemas.openxmlformats.org/presentationml/2006/ole">
            <mc:AlternateContent xmlns:mc="http://schemas.openxmlformats.org/markup-compatibility/2006">
              <mc:Choice xmlns:v="urn:schemas-microsoft-com:vml" Requires="v">
                <p:oleObj spid="_x0000_s842800" name="Equation" r:id="rId4" imgW="37795200" imgH="10363200" progId="Equation.DSMT4">
                  <p:embed/>
                </p:oleObj>
              </mc:Choice>
              <mc:Fallback>
                <p:oleObj name="Equation" r:id="rId4" imgW="37795200" imgH="10363200" progId="Equation.DSMT4">
                  <p:embed/>
                  <p:pic>
                    <p:nvPicPr>
                      <p:cNvPr id="0" name="Picture 842799"/>
                      <p:cNvPicPr>
                        <a:picLocks noChangeAspect="1" noChangeArrowheads="1"/>
                      </p:cNvPicPr>
                      <p:nvPr/>
                    </p:nvPicPr>
                    <p:blipFill>
                      <a:blip r:embed="rId5"/>
                      <a:srcRect/>
                      <a:stretch>
                        <a:fillRect/>
                      </a:stretch>
                    </p:blipFill>
                    <p:spPr bwMode="auto">
                      <a:xfrm>
                        <a:off x="2246152" y="3886200"/>
                        <a:ext cx="3362325"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 name="Group 2"/>
          <p:cNvGrpSpPr/>
          <p:nvPr/>
        </p:nvGrpSpPr>
        <p:grpSpPr>
          <a:xfrm>
            <a:off x="7237412" y="3104853"/>
            <a:ext cx="4757882" cy="2089606"/>
            <a:chOff x="6842269" y="3104853"/>
            <a:chExt cx="5153025" cy="2089606"/>
          </a:xfrm>
        </p:grpSpPr>
        <p:pic>
          <p:nvPicPr>
            <p:cNvPr id="841731"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b="16189"/>
            <a:stretch>
              <a:fillRect/>
            </a:stretch>
          </p:blipFill>
          <p:spPr bwMode="auto">
            <a:xfrm>
              <a:off x="6842269" y="3104853"/>
              <a:ext cx="5153025" cy="1724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173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78299" y="4702016"/>
              <a:ext cx="890588"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5" name="TextBox 34"/>
          <p:cNvSpPr txBox="1"/>
          <p:nvPr/>
        </p:nvSpPr>
        <p:spPr>
          <a:xfrm>
            <a:off x="836612" y="6248400"/>
            <a:ext cx="9906000" cy="477054"/>
          </a:xfrm>
          <a:prstGeom prst="rect">
            <a:avLst/>
          </a:prstGeom>
          <a:noFill/>
        </p:spPr>
        <p:txBody>
          <a:bodyPr wrap="square" rtlCol="0">
            <a:spAutoFit/>
          </a:bodyPr>
          <a:lstStyle/>
          <a:p>
            <a:r>
              <a:rPr lang="en-US" sz="2500" b="1" smtClean="0">
                <a:latin typeface="Arial" panose="020B0604020202020204" pitchFamily="34" charset="0"/>
                <a:cs typeface="Arial" panose="020B0604020202020204" pitchFamily="34" charset="0"/>
              </a:rPr>
              <a:t>Vậy chiều cao của tháp hải đăng là khoảng </a:t>
            </a:r>
            <a:r>
              <a:rPr lang="en-US" sz="2500" b="1" smtClean="0">
                <a:solidFill>
                  <a:srgbClr val="C00000"/>
                </a:solidFill>
                <a:latin typeface="Arial" panose="020B0604020202020204" pitchFamily="34" charset="0"/>
                <a:cs typeface="Arial" panose="020B0604020202020204" pitchFamily="34" charset="0"/>
              </a:rPr>
              <a:t>103,4</a:t>
            </a:r>
            <a:r>
              <a:rPr lang="en-US" sz="2500" b="1" smtClean="0">
                <a:latin typeface="Arial" panose="020B0604020202020204" pitchFamily="34" charset="0"/>
                <a:cs typeface="Arial" panose="020B0604020202020204" pitchFamily="34" charset="0"/>
              </a:rPr>
              <a:t>m</a:t>
            </a:r>
            <a:endParaRPr lang="vi-VN" sz="2500" b="1">
              <a:latin typeface="Arial" panose="020B0604020202020204" pitchFamily="34" charset="0"/>
              <a:cs typeface="Arial" panose="020B0604020202020204" pitchFamily="34" charset="0"/>
            </a:endParaRPr>
          </a:p>
        </p:txBody>
      </p:sp>
      <p:graphicFrame>
        <p:nvGraphicFramePr>
          <p:cNvPr id="27" name="Object 26"/>
          <p:cNvGraphicFramePr>
            <a:graphicFrameLocks noChangeAspect="1"/>
          </p:cNvGraphicFramePr>
          <p:nvPr/>
        </p:nvGraphicFramePr>
        <p:xfrm>
          <a:off x="2214562" y="4805362"/>
          <a:ext cx="4718050" cy="1366838"/>
        </p:xfrm>
        <a:graphic>
          <a:graphicData uri="http://schemas.openxmlformats.org/presentationml/2006/ole">
            <mc:AlternateContent xmlns:mc="http://schemas.openxmlformats.org/markup-compatibility/2006">
              <mc:Choice xmlns:v="urn:schemas-microsoft-com:vml" Requires="v">
                <p:oleObj spid="_x0000_s842801" name="Equation" r:id="rId8" imgW="53035200" imgH="15240000" progId="Equation.DSMT4">
                  <p:embed/>
                </p:oleObj>
              </mc:Choice>
              <mc:Fallback>
                <p:oleObj name="Equation" r:id="rId8" imgW="53035200" imgH="15240000" progId="Equation.DSMT4">
                  <p:embed/>
                  <p:pic>
                    <p:nvPicPr>
                      <p:cNvPr id="0" name="Picture 842800"/>
                      <p:cNvPicPr>
                        <a:picLocks noChangeAspect="1" noChangeArrowheads="1"/>
                      </p:cNvPicPr>
                      <p:nvPr/>
                    </p:nvPicPr>
                    <p:blipFill>
                      <a:blip r:embed="rId9"/>
                      <a:srcRect/>
                      <a:stretch>
                        <a:fillRect/>
                      </a:stretch>
                    </p:blipFill>
                    <p:spPr bwMode="auto">
                      <a:xfrm>
                        <a:off x="2214562" y="4805362"/>
                        <a:ext cx="4718050"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left)">
                                      <p:cBhvr>
                                        <p:cTn id="2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4"/>
          <p:cNvSpPr>
            <a:spLocks noChangeArrowheads="1"/>
          </p:cNvSpPr>
          <p:nvPr/>
        </p:nvSpPr>
        <p:spPr bwMode="gray">
          <a:xfrm>
            <a:off x="303212" y="95249"/>
            <a:ext cx="3886199" cy="438151"/>
          </a:xfrm>
          <a:prstGeom prst="roundRect">
            <a:avLst>
              <a:gd name="adj" fmla="val 50000"/>
            </a:avLst>
          </a:prstGeom>
          <a:solidFill>
            <a:schemeClr val="accent5">
              <a:lumMod val="50000"/>
            </a:schemeClr>
          </a:solidFill>
          <a:ln w="38100" algn="ctr">
            <a:solidFill>
              <a:srgbClr val="FFFFFF"/>
            </a:solidFill>
            <a:rou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sz="1900" b="1" smtClean="0">
                <a:solidFill>
                  <a:schemeClr val="bg1"/>
                </a:solidFill>
                <a:latin typeface="Arial" panose="020B0604020202020204" pitchFamily="34" charset="0"/>
                <a:cs typeface="Arial" panose="020B0604020202020204" pitchFamily="34" charset="0"/>
              </a:rPr>
              <a:t>  2  . GIẢI TAM GIÁC VUÔNG </a:t>
            </a:r>
            <a:endParaRPr lang="vi-VN" sz="1900" b="1">
              <a:solidFill>
                <a:schemeClr val="bg1"/>
              </a:solidFill>
              <a:latin typeface="Arial" panose="020B0604020202020204" pitchFamily="34" charset="0"/>
              <a:cs typeface="Arial" panose="020B0604020202020204" pitchFamily="34" charset="0"/>
            </a:endParaRPr>
          </a:p>
        </p:txBody>
      </p:sp>
      <p:grpSp>
        <p:nvGrpSpPr>
          <p:cNvPr id="7" name="Group 6"/>
          <p:cNvGrpSpPr/>
          <p:nvPr/>
        </p:nvGrpSpPr>
        <p:grpSpPr>
          <a:xfrm>
            <a:off x="337978" y="859912"/>
            <a:ext cx="11110887" cy="1959488"/>
            <a:chOff x="337978" y="859912"/>
            <a:chExt cx="11110887" cy="1959488"/>
          </a:xfrm>
        </p:grpSpPr>
        <p:sp>
          <p:nvSpPr>
            <p:cNvPr id="16" name="Rounded Rectangle 15"/>
            <p:cNvSpPr/>
            <p:nvPr/>
          </p:nvSpPr>
          <p:spPr>
            <a:xfrm>
              <a:off x="833674" y="967050"/>
              <a:ext cx="10615191" cy="1852350"/>
            </a:xfrm>
            <a:prstGeom prst="roundRect">
              <a:avLst>
                <a:gd name="adj" fmla="val 3662"/>
              </a:avLst>
            </a:prstGeom>
            <a:solidFill>
              <a:schemeClr val="bg2"/>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mc:Choice xmlns:a14="http://schemas.microsoft.com/office/drawing/2010/main" Requires="a14">
            <p:sp>
              <p:nvSpPr>
                <p:cNvPr id="17" name="TextBox 16"/>
                <p:cNvSpPr txBox="1"/>
                <p:nvPr/>
              </p:nvSpPr>
              <p:spPr>
                <a:xfrm>
                  <a:off x="1484140" y="1106055"/>
                  <a:ext cx="9639472" cy="1656992"/>
                </a:xfrm>
                <a:prstGeom prst="rect">
                  <a:avLst/>
                </a:prstGeom>
                <a:noFill/>
              </p:spPr>
              <p:txBody>
                <a:bodyPr wrap="square" rtlCol="0">
                  <a:spAutoFit/>
                </a:bodyPr>
                <a:lstStyle/>
                <a:p>
                  <a:pPr algn="just"/>
                  <a:r>
                    <a:rPr lang="en-US" sz="2500" b="1" smtClean="0">
                      <a:latin typeface="Arial" panose="020B0604020202020204" pitchFamily="34" charset="0"/>
                      <a:cs typeface="Arial" panose="020B0604020202020204" pitchFamily="34" charset="0"/>
                    </a:rPr>
                    <a:t>Trong đo đạc, khi người quan sát có hướng nhìn ngang theo tia Ox (Hình 8) thì :</a:t>
                  </a:r>
                  <a:endParaRPr lang="en-US" sz="2500" b="1" smtClean="0">
                    <a:latin typeface="Arial" panose="020B0604020202020204" pitchFamily="34" charset="0"/>
                    <a:cs typeface="Arial" panose="020B0604020202020204" pitchFamily="34" charset="0"/>
                  </a:endParaRPr>
                </a:p>
                <a:p>
                  <a:pPr marL="342900" indent="-342900" algn="just">
                    <a:buFontTx/>
                    <a:buChar char="-"/>
                  </a:pPr>
                  <a:r>
                    <a:rPr lang="en-US" sz="2500" b="1" smtClean="0">
                      <a:latin typeface="Arial" panose="020B0604020202020204" pitchFamily="34" charset="0"/>
                      <a:cs typeface="Arial" panose="020B0604020202020204" pitchFamily="34" charset="0"/>
                    </a:rPr>
                    <a:t>Góc </a:t>
                  </a:r>
                  <a14:m>
                    <m:oMath xmlns:m="http://schemas.openxmlformats.org/officeDocument/2006/math">
                      <m:acc>
                        <m:accPr>
                          <m:ctrlPr>
                            <a:rPr lang="en-US" sz="2500" b="1" i="1" smtClean="0">
                              <a:latin typeface="Cambria Math" panose="02040503050406030204"/>
                              <a:cs typeface="Arial" panose="020B0604020202020204" pitchFamily="34" charset="0"/>
                            </a:rPr>
                          </m:ctrlPr>
                        </m:accPr>
                        <m:e>
                          <m:r>
                            <a:rPr lang="en-US" sz="2500" b="1" i="1" smtClean="0">
                              <a:latin typeface="Cambria Math" panose="02040503050406030204"/>
                              <a:cs typeface="Arial" panose="020B0604020202020204" pitchFamily="34" charset="0"/>
                            </a:rPr>
                            <m:t>𝒙𝑶𝑨</m:t>
                          </m:r>
                        </m:e>
                      </m:acc>
                    </m:oMath>
                  </a14:m>
                  <a:r>
                    <a:rPr lang="en-US" sz="2500" b="1" smtClean="0">
                      <a:latin typeface="Arial" panose="020B0604020202020204" pitchFamily="34" charset="0"/>
                      <a:cs typeface="Arial" panose="020B0604020202020204" pitchFamily="34" charset="0"/>
                    </a:rPr>
                    <a:t> gọi là góc nghiêng lên hay góc nâng</a:t>
                  </a:r>
                  <a:endParaRPr lang="en-US" sz="2500" b="1" smtClean="0">
                    <a:latin typeface="Arial" panose="020B0604020202020204" pitchFamily="34" charset="0"/>
                    <a:cs typeface="Arial" panose="020B0604020202020204" pitchFamily="34" charset="0"/>
                  </a:endParaRPr>
                </a:p>
                <a:p>
                  <a:pPr marL="342900" indent="-342900" algn="just">
                    <a:buFontTx/>
                    <a:buChar char="-"/>
                  </a:pPr>
                  <a:r>
                    <a:rPr lang="en-US" sz="2500" b="1" smtClean="0">
                      <a:latin typeface="Arial" panose="020B0604020202020204" pitchFamily="34" charset="0"/>
                      <a:cs typeface="Arial" panose="020B0604020202020204" pitchFamily="34" charset="0"/>
                    </a:rPr>
                    <a:t>Góc </a:t>
                  </a:r>
                  <a14:m>
                    <m:oMath xmlns:m="http://schemas.openxmlformats.org/officeDocument/2006/math">
                      <m:acc>
                        <m:accPr>
                          <m:ctrlPr>
                            <a:rPr lang="en-US" sz="2500" b="1" i="1">
                              <a:latin typeface="Cambria Math" panose="02040503050406030204"/>
                              <a:cs typeface="Arial" panose="020B0604020202020204" pitchFamily="34" charset="0"/>
                            </a:rPr>
                          </m:ctrlPr>
                        </m:accPr>
                        <m:e>
                          <m:r>
                            <a:rPr lang="en-US" sz="2500" b="1" i="1">
                              <a:latin typeface="Cambria Math" panose="02040503050406030204"/>
                              <a:cs typeface="Arial" panose="020B0604020202020204" pitchFamily="34" charset="0"/>
                            </a:rPr>
                            <m:t>𝒙𝑶</m:t>
                          </m:r>
                          <m:r>
                            <a:rPr lang="en-US" sz="2500" b="1" i="1" smtClean="0">
                              <a:latin typeface="Cambria Math" panose="02040503050406030204"/>
                              <a:cs typeface="Arial" panose="020B0604020202020204" pitchFamily="34" charset="0"/>
                            </a:rPr>
                            <m:t>𝑩</m:t>
                          </m:r>
                        </m:e>
                      </m:acc>
                    </m:oMath>
                  </a14:m>
                  <a:r>
                    <a:rPr lang="en-US" sz="2500" b="1">
                      <a:latin typeface="Arial" panose="020B0604020202020204" pitchFamily="34" charset="0"/>
                      <a:cs typeface="Arial" panose="020B0604020202020204" pitchFamily="34" charset="0"/>
                    </a:rPr>
                    <a:t> gọi là góc </a:t>
                  </a:r>
                  <a:r>
                    <a:rPr lang="en-US" sz="2500" b="1" smtClean="0">
                      <a:latin typeface="Arial" panose="020B0604020202020204" pitchFamily="34" charset="0"/>
                      <a:cs typeface="Arial" panose="020B0604020202020204" pitchFamily="34" charset="0"/>
                    </a:rPr>
                    <a:t>nghiêng xuống hay góc hạ.</a:t>
                  </a:r>
                  <a:endParaRPr lang="vi-VN" sz="2500" b="1">
                    <a:latin typeface="Arial" panose="020B0604020202020204" pitchFamily="34" charset="0"/>
                    <a:cs typeface="Arial" panose="020B0604020202020204" pitchFamily="34" charset="0"/>
                  </a:endParaRPr>
                </a:p>
              </p:txBody>
            </p:sp>
          </mc:Choice>
          <mc:Fallback>
            <p:sp>
              <p:nvSpPr>
                <p:cNvPr id="17" name="TextBox 16"/>
                <p:cNvSpPr txBox="1">
                  <a:spLocks noRot="1" noChangeAspect="1" noMove="1" noResize="1" noEditPoints="1" noAdjustHandles="1" noChangeArrowheads="1" noChangeShapeType="1" noTextEdit="1"/>
                </p:cNvSpPr>
                <p:nvPr/>
              </p:nvSpPr>
              <p:spPr>
                <a:xfrm>
                  <a:off x="1484140" y="1106055"/>
                  <a:ext cx="9639472" cy="1656992"/>
                </a:xfrm>
                <a:prstGeom prst="rect">
                  <a:avLst/>
                </a:prstGeom>
                <a:blipFill rotWithShape="1">
                  <a:blip r:embed="rId1"/>
                </a:blipFill>
              </p:spPr>
              <p:txBody>
                <a:bodyPr/>
                <a:lstStyle/>
                <a:p>
                  <a:r>
                    <a:rPr lang="en-US" altLang="en-US">
                      <a:noFill/>
                    </a:rPr>
                    <a:t> </a:t>
                  </a:r>
                </a:p>
              </p:txBody>
            </p:sp>
          </mc:Fallback>
        </mc:AlternateContent>
        <p:pic>
          <p:nvPicPr>
            <p:cNvPr id="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978" y="859912"/>
              <a:ext cx="1032034" cy="932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a:off x="4057776" y="3121723"/>
            <a:ext cx="3941636" cy="2922937"/>
            <a:chOff x="4057776" y="3121723"/>
            <a:chExt cx="3941636" cy="2922937"/>
          </a:xfrm>
        </p:grpSpPr>
        <p:grpSp>
          <p:nvGrpSpPr>
            <p:cNvPr id="6" name="Group 5"/>
            <p:cNvGrpSpPr/>
            <p:nvPr/>
          </p:nvGrpSpPr>
          <p:grpSpPr>
            <a:xfrm>
              <a:off x="4057776" y="3121723"/>
              <a:ext cx="3941636" cy="2443353"/>
              <a:chOff x="3829176" y="3121724"/>
              <a:chExt cx="3941636" cy="2443353"/>
            </a:xfrm>
          </p:grpSpPr>
          <p:pic>
            <p:nvPicPr>
              <p:cNvPr id="8437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9176" y="3121724"/>
                <a:ext cx="3941636" cy="2443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829176" y="3121724"/>
                <a:ext cx="3941636" cy="2443353"/>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4378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3412" y="5552217"/>
              <a:ext cx="890588"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431486" y="2438400"/>
            <a:ext cx="7796526" cy="477054"/>
          </a:xfrm>
          <a:prstGeom prst="rect">
            <a:avLst/>
          </a:prstGeom>
          <a:noFill/>
        </p:spPr>
        <p:txBody>
          <a:bodyPr wrap="square" rtlCol="0">
            <a:spAutoFit/>
          </a:bodyPr>
          <a:lstStyle/>
          <a:p>
            <a:pPr marL="514350" indent="-514350" algn="just">
              <a:buFont typeface="Wingdings" panose="05000000000000000000" pitchFamily="2" charset="2"/>
              <a:buChar char="v"/>
            </a:pPr>
            <a:r>
              <a:rPr lang="en-US" sz="2500" b="1">
                <a:latin typeface="Arial" panose="020B0604020202020204" pitchFamily="34" charset="0"/>
                <a:cs typeface="Arial" panose="020B0604020202020204" pitchFamily="34" charset="0"/>
              </a:rPr>
              <a:t>Xét tam giác OHA vuông tại H, </a:t>
            </a:r>
            <a:r>
              <a:rPr lang="en-US" sz="2500" b="1">
                <a:latin typeface="Arial" panose="020B0604020202020204" pitchFamily="34" charset="0"/>
                <a:cs typeface="Arial" panose="020B0604020202020204" pitchFamily="34" charset="0"/>
              </a:rPr>
              <a:t>ta </a:t>
            </a:r>
            <a:r>
              <a:rPr lang="en-US" sz="2500" b="1" smtClean="0">
                <a:latin typeface="Arial" panose="020B0604020202020204" pitchFamily="34" charset="0"/>
                <a:cs typeface="Arial" panose="020B0604020202020204" pitchFamily="34" charset="0"/>
              </a:rPr>
              <a:t>có :</a:t>
            </a:r>
            <a:endParaRPr lang="en-US" sz="2500" b="1">
              <a:solidFill>
                <a:schemeClr val="accent2">
                  <a:lumMod val="75000"/>
                </a:schemeClr>
              </a:solidFill>
              <a:latin typeface="Arial" panose="020B0604020202020204" pitchFamily="34" charset="0"/>
              <a:cs typeface="Arial" panose="020B0604020202020204" pitchFamily="34" charset="0"/>
            </a:endParaRPr>
          </a:p>
        </p:txBody>
      </p:sp>
      <p:pic>
        <p:nvPicPr>
          <p:cNvPr id="25" name="Picture 4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341812" y="2075357"/>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170309" y="703909"/>
            <a:ext cx="11706626" cy="1429691"/>
            <a:chOff x="178986" y="832450"/>
            <a:chExt cx="11706626" cy="1429691"/>
          </a:xfrm>
        </p:grpSpPr>
        <p:pic>
          <p:nvPicPr>
            <p:cNvPr id="6164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986" y="832450"/>
              <a:ext cx="1642311" cy="142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1979612" y="863527"/>
              <a:ext cx="9906000" cy="1231584"/>
            </a:xfrm>
            <a:prstGeom prst="roundRect">
              <a:avLst>
                <a:gd name="adj" fmla="val 5381"/>
              </a:avLst>
            </a:prstGeom>
            <a:solidFill>
              <a:schemeClr val="accent3">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mc:Choice xmlns:a14="http://schemas.microsoft.com/office/drawing/2010/main" Requires="a14">
            <p:sp>
              <p:nvSpPr>
                <p:cNvPr id="20" name="TextBox 19"/>
                <p:cNvSpPr txBox="1"/>
                <p:nvPr/>
              </p:nvSpPr>
              <p:spPr>
                <a:xfrm>
                  <a:off x="2293089" y="975723"/>
                  <a:ext cx="9391650" cy="905418"/>
                </a:xfrm>
                <a:prstGeom prst="rect">
                  <a:avLst/>
                </a:prstGeom>
                <a:noFill/>
              </p:spPr>
              <p:txBody>
                <a:bodyPr wrap="square" lIns="121899" tIns="60949" rIns="121899" bIns="60949" rtlCol="0">
                  <a:spAutoFit/>
                </a:bodyPr>
                <a:lstStyle/>
                <a:p>
                  <a:pPr algn="just"/>
                  <a:r>
                    <a:rPr lang="en-US" sz="2500" b="1" smtClean="0">
                      <a:latin typeface="Arial" panose="020B0604020202020204" pitchFamily="34" charset="0"/>
                      <a:cs typeface="Arial" panose="020B0604020202020204" pitchFamily="34" charset="0"/>
                    </a:rPr>
                    <a:t>Trong Hình 9, cho OH = 4m , </a:t>
                  </a:r>
                  <a14:m>
                    <m:oMath xmlns:m="http://schemas.openxmlformats.org/officeDocument/2006/math">
                      <m:acc>
                        <m:accPr>
                          <m:ctrlPr>
                            <a:rPr lang="en-US" sz="2500" b="1" i="1" smtClean="0">
                              <a:latin typeface="Cambria Math" panose="02040503050406030204"/>
                              <a:cs typeface="Arial" panose="020B0604020202020204" pitchFamily="34" charset="0"/>
                            </a:rPr>
                          </m:ctrlPr>
                        </m:accPr>
                        <m:e>
                          <m:r>
                            <a:rPr lang="en-US" sz="2500" b="1" i="1" smtClean="0">
                              <a:latin typeface="Cambria Math" panose="02040503050406030204"/>
                              <a:cs typeface="Arial" panose="020B0604020202020204" pitchFamily="34" charset="0"/>
                            </a:rPr>
                            <m:t>𝑯𝑶𝑩</m:t>
                          </m:r>
                        </m:e>
                      </m:acc>
                      <m:r>
                        <a:rPr lang="en-US" sz="2500" b="1" i="1" smtClean="0">
                          <a:latin typeface="Cambria Math" panose="02040503050406030204"/>
                          <a:cs typeface="Arial" panose="020B0604020202020204" pitchFamily="34" charset="0"/>
                        </a:rPr>
                        <m:t>=</m:t>
                      </m:r>
                      <m:sSup>
                        <m:sSupPr>
                          <m:ctrlPr>
                            <a:rPr lang="en-US" sz="2500" b="1" i="1" smtClean="0">
                              <a:latin typeface="Cambria Math" panose="02040503050406030204"/>
                              <a:cs typeface="Arial" panose="020B0604020202020204" pitchFamily="34" charset="0"/>
                            </a:rPr>
                          </m:ctrlPr>
                        </m:sSupPr>
                        <m:e>
                          <m:r>
                            <a:rPr lang="en-US" sz="2500" b="1" i="1" smtClean="0">
                              <a:latin typeface="Cambria Math" panose="02040503050406030204"/>
                              <a:cs typeface="Arial" panose="020B0604020202020204" pitchFamily="34" charset="0"/>
                            </a:rPr>
                            <m:t>𝟐𝟖</m:t>
                          </m:r>
                        </m:e>
                        <m:sup>
                          <m:r>
                            <a:rPr lang="en-US" sz="2500" b="1" i="1" smtClean="0">
                              <a:latin typeface="Cambria Math" panose="02040503050406030204"/>
                              <a:cs typeface="Arial" panose="020B0604020202020204" pitchFamily="34" charset="0"/>
                            </a:rPr>
                            <m:t>𝟎</m:t>
                          </m:r>
                        </m:sup>
                      </m:sSup>
                    </m:oMath>
                  </a14:m>
                  <a:r>
                    <a:rPr lang="en-US" sz="2500" b="1" smtClean="0">
                      <a:latin typeface="Arial" panose="020B0604020202020204" pitchFamily="34" charset="0"/>
                      <a:cs typeface="Arial" panose="020B0604020202020204" pitchFamily="34" charset="0"/>
                    </a:rPr>
                    <a:t> </a:t>
                  </a:r>
                  <a:endParaRPr lang="en-US" sz="2500" b="1" smtClean="0">
                    <a:latin typeface="Arial" panose="020B0604020202020204" pitchFamily="34" charset="0"/>
                    <a:cs typeface="Arial" panose="020B0604020202020204" pitchFamily="34" charset="0"/>
                  </a:endParaRPr>
                </a:p>
                <a:p>
                  <a:pPr algn="just"/>
                  <a:r>
                    <a:rPr lang="en-US" sz="2500" b="1" smtClean="0">
                      <a:latin typeface="Arial" panose="020B0604020202020204" pitchFamily="34" charset="0"/>
                      <a:cs typeface="Arial" panose="020B0604020202020204" pitchFamily="34" charset="0"/>
                    </a:rPr>
                    <a:t>Tính chiều cao AB của cây .</a:t>
                  </a:r>
                  <a:endParaRPr lang="vi-VN" sz="2500" b="1">
                    <a:latin typeface="Arial" panose="020B0604020202020204" pitchFamily="34" charset="0"/>
                    <a:cs typeface="Arial" panose="020B0604020202020204" pitchFamily="34" charset="0"/>
                  </a:endParaRPr>
                </a:p>
              </p:txBody>
            </p:sp>
          </mc:Choice>
          <mc:Fallback>
            <p:sp>
              <p:nvSpPr>
                <p:cNvPr id="20" name="TextBox 19"/>
                <p:cNvSpPr txBox="1">
                  <a:spLocks noRot="1" noChangeAspect="1" noMove="1" noResize="1" noEditPoints="1" noAdjustHandles="1" noChangeArrowheads="1" noChangeShapeType="1" noTextEdit="1"/>
                </p:cNvSpPr>
                <p:nvPr/>
              </p:nvSpPr>
              <p:spPr>
                <a:xfrm>
                  <a:off x="2293089" y="975723"/>
                  <a:ext cx="9391650" cy="905418"/>
                </a:xfrm>
                <a:prstGeom prst="rect">
                  <a:avLst/>
                </a:prstGeom>
                <a:blipFill rotWithShape="1">
                  <a:blip r:embed="rId3"/>
                </a:blipFill>
              </p:spPr>
              <p:txBody>
                <a:bodyPr/>
                <a:lstStyle/>
                <a:p>
                  <a:r>
                    <a:rPr lang="en-US" altLang="en-US">
                      <a:noFill/>
                    </a:rPr>
                    <a:t> </a:t>
                  </a:r>
                </a:p>
              </p:txBody>
            </p:sp>
          </mc:Fallback>
        </mc:AlternateContent>
        <p:pic>
          <p:nvPicPr>
            <p:cNvPr id="7516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24370"/>
            <a:stretch>
              <a:fillRect/>
            </a:stretch>
          </p:blipFill>
          <p:spPr bwMode="auto">
            <a:xfrm>
              <a:off x="440162" y="944670"/>
              <a:ext cx="1119957" cy="536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732484" y="1325670"/>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2</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grpSp>
      <p:sp>
        <p:nvSpPr>
          <p:cNvPr id="12" name="AutoShape 4"/>
          <p:cNvSpPr>
            <a:spLocks noChangeArrowheads="1"/>
          </p:cNvSpPr>
          <p:nvPr/>
        </p:nvSpPr>
        <p:spPr bwMode="gray">
          <a:xfrm>
            <a:off x="303212" y="95249"/>
            <a:ext cx="3886199" cy="438151"/>
          </a:xfrm>
          <a:prstGeom prst="roundRect">
            <a:avLst>
              <a:gd name="adj" fmla="val 50000"/>
            </a:avLst>
          </a:prstGeom>
          <a:solidFill>
            <a:schemeClr val="accent5">
              <a:lumMod val="50000"/>
            </a:schemeClr>
          </a:solidFill>
          <a:ln w="38100" algn="ctr">
            <a:solidFill>
              <a:srgbClr val="FFFFFF"/>
            </a:solidFill>
            <a:rou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sz="1900" b="1" smtClean="0">
                <a:solidFill>
                  <a:schemeClr val="bg1"/>
                </a:solidFill>
                <a:latin typeface="Arial" panose="020B0604020202020204" pitchFamily="34" charset="0"/>
                <a:cs typeface="Arial" panose="020B0604020202020204" pitchFamily="34" charset="0"/>
              </a:rPr>
              <a:t>  2  . GIẢI TAM GIÁC VUÔNG </a:t>
            </a:r>
            <a:endParaRPr lang="vi-VN" sz="1900" b="1">
              <a:solidFill>
                <a:schemeClr val="bg1"/>
              </a:solidFill>
              <a:latin typeface="Arial" panose="020B0604020202020204" pitchFamily="34" charset="0"/>
              <a:cs typeface="Arial" panose="020B0604020202020204" pitchFamily="34" charset="0"/>
            </a:endParaRPr>
          </a:p>
        </p:txBody>
      </p:sp>
      <p:grpSp>
        <p:nvGrpSpPr>
          <p:cNvPr id="2" name="Group 1"/>
          <p:cNvGrpSpPr/>
          <p:nvPr/>
        </p:nvGrpSpPr>
        <p:grpSpPr>
          <a:xfrm>
            <a:off x="8386412" y="2114550"/>
            <a:ext cx="3423000" cy="3500942"/>
            <a:chOff x="8062862" y="2114550"/>
            <a:chExt cx="3423000" cy="3500942"/>
          </a:xfrm>
        </p:grpSpPr>
        <p:pic>
          <p:nvPicPr>
            <p:cNvPr id="84480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2862" y="2133600"/>
              <a:ext cx="3423000" cy="3031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8151812" y="2114550"/>
              <a:ext cx="3334050" cy="3050191"/>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480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59130" y="5123049"/>
              <a:ext cx="890588"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3" name="Object 2"/>
          <p:cNvGraphicFramePr>
            <a:graphicFrameLocks noChangeAspect="1"/>
          </p:cNvGraphicFramePr>
          <p:nvPr/>
        </p:nvGraphicFramePr>
        <p:xfrm>
          <a:off x="1280909" y="2919444"/>
          <a:ext cx="3117579" cy="530162"/>
        </p:xfrm>
        <a:graphic>
          <a:graphicData uri="http://schemas.openxmlformats.org/presentationml/2006/ole">
            <mc:AlternateContent xmlns:mc="http://schemas.openxmlformats.org/markup-compatibility/2006">
              <mc:Choice xmlns:v="urn:schemas-microsoft-com:vml" Requires="v">
                <p:oleObj spid="_x0000_s845861" name="Equation" r:id="rId7" imgW="28956000" imgH="4876800" progId="Equation.DSMT4">
                  <p:embed/>
                </p:oleObj>
              </mc:Choice>
              <mc:Fallback>
                <p:oleObj name="Equation" r:id="rId7" imgW="28956000" imgH="4876800" progId="Equation.DSMT4">
                  <p:embed/>
                  <p:pic>
                    <p:nvPicPr>
                      <p:cNvPr id="0" name="Object 3"/>
                      <p:cNvPicPr>
                        <a:picLocks noChangeAspect="1" noChangeArrowheads="1"/>
                      </p:cNvPicPr>
                      <p:nvPr/>
                    </p:nvPicPr>
                    <p:blipFill>
                      <a:blip r:embed="rId8"/>
                      <a:srcRect/>
                      <a:stretch>
                        <a:fillRect/>
                      </a:stretch>
                    </p:blipFill>
                    <p:spPr bwMode="auto">
                      <a:xfrm>
                        <a:off x="1280909" y="2919444"/>
                        <a:ext cx="3117579" cy="53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nvGraphicFramePr>
        <p:xfrm>
          <a:off x="4313713" y="2930843"/>
          <a:ext cx="3609499" cy="761365"/>
        </p:xfrm>
        <a:graphic>
          <a:graphicData uri="http://schemas.openxmlformats.org/presentationml/2006/ole">
            <mc:AlternateContent xmlns:mc="http://schemas.openxmlformats.org/markup-compatibility/2006">
              <mc:Choice xmlns:v="urn:schemas-microsoft-com:vml" Requires="v">
                <p:oleObj spid="_x0000_s845862" name="Equation" r:id="rId9" imgW="33528000" imgH="7010400" progId="Equation.DSMT4">
                  <p:embed/>
                </p:oleObj>
              </mc:Choice>
              <mc:Fallback>
                <p:oleObj name="Equation" r:id="rId9" imgW="33528000" imgH="7010400" progId="Equation.DSMT4">
                  <p:embed/>
                  <p:pic>
                    <p:nvPicPr>
                      <p:cNvPr id="0" name="Picture 845861"/>
                      <p:cNvPicPr>
                        <a:picLocks noChangeAspect="1" noChangeArrowheads="1"/>
                      </p:cNvPicPr>
                      <p:nvPr/>
                    </p:nvPicPr>
                    <p:blipFill>
                      <a:blip r:embed="rId10"/>
                      <a:srcRect/>
                      <a:stretch>
                        <a:fillRect/>
                      </a:stretch>
                    </p:blipFill>
                    <p:spPr bwMode="auto">
                      <a:xfrm>
                        <a:off x="4313713" y="2930843"/>
                        <a:ext cx="3609499" cy="761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TextBox 18"/>
          <p:cNvSpPr txBox="1"/>
          <p:nvPr/>
        </p:nvSpPr>
        <p:spPr>
          <a:xfrm>
            <a:off x="912812" y="3637746"/>
            <a:ext cx="7315198" cy="477054"/>
          </a:xfrm>
          <a:prstGeom prst="rect">
            <a:avLst/>
          </a:prstGeom>
          <a:noFill/>
        </p:spPr>
        <p:txBody>
          <a:bodyPr wrap="square" rtlCol="0">
            <a:spAutoFit/>
          </a:bodyPr>
          <a:lstStyle/>
          <a:p>
            <a:pPr algn="just"/>
            <a:r>
              <a:rPr lang="en-US" sz="2500" b="1">
                <a:latin typeface="Arial" panose="020B0604020202020204" pitchFamily="34" charset="0"/>
                <a:cs typeface="Arial" panose="020B0604020202020204" pitchFamily="34" charset="0"/>
              </a:rPr>
              <a:t>Xét tam giác OHB vuông tại H, ta có</a:t>
            </a:r>
            <a:endParaRPr lang="en-US" sz="2500" b="1">
              <a:solidFill>
                <a:schemeClr val="accent2">
                  <a:lumMod val="75000"/>
                </a:schemeClr>
              </a:solidFill>
              <a:latin typeface="Arial" panose="020B0604020202020204" pitchFamily="34" charset="0"/>
              <a:cs typeface="Arial" panose="020B0604020202020204" pitchFamily="34" charset="0"/>
            </a:endParaRPr>
          </a:p>
        </p:txBody>
      </p:sp>
      <p:graphicFrame>
        <p:nvGraphicFramePr>
          <p:cNvPr id="21" name="Object 20"/>
          <p:cNvGraphicFramePr>
            <a:graphicFrameLocks noChangeAspect="1"/>
          </p:cNvGraphicFramePr>
          <p:nvPr/>
        </p:nvGraphicFramePr>
        <p:xfrm>
          <a:off x="1283732" y="4124245"/>
          <a:ext cx="3050699" cy="530860"/>
        </p:xfrm>
        <a:graphic>
          <a:graphicData uri="http://schemas.openxmlformats.org/presentationml/2006/ole">
            <mc:AlternateContent xmlns:mc="http://schemas.openxmlformats.org/markup-compatibility/2006">
              <mc:Choice xmlns:v="urn:schemas-microsoft-com:vml" Requires="v">
                <p:oleObj spid="_x0000_s845863" name="Equation" r:id="rId11" imgW="28346400" imgH="4876800" progId="Equation.DSMT4">
                  <p:embed/>
                </p:oleObj>
              </mc:Choice>
              <mc:Fallback>
                <p:oleObj name="Equation" r:id="rId11" imgW="28346400" imgH="4876800" progId="Equation.DSMT4">
                  <p:embed/>
                  <p:pic>
                    <p:nvPicPr>
                      <p:cNvPr id="0" name="Picture 845862"/>
                      <p:cNvPicPr>
                        <a:picLocks noChangeAspect="1" noChangeArrowheads="1"/>
                      </p:cNvPicPr>
                      <p:nvPr/>
                    </p:nvPicPr>
                    <p:blipFill>
                      <a:blip r:embed="rId12"/>
                      <a:srcRect/>
                      <a:stretch>
                        <a:fillRect/>
                      </a:stretch>
                    </p:blipFill>
                    <p:spPr bwMode="auto">
                      <a:xfrm>
                        <a:off x="1283732" y="4124245"/>
                        <a:ext cx="3050699" cy="53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nvGraphicFramePr>
        <p:xfrm>
          <a:off x="4302124" y="4113688"/>
          <a:ext cx="3544888" cy="763112"/>
        </p:xfrm>
        <a:graphic>
          <a:graphicData uri="http://schemas.openxmlformats.org/presentationml/2006/ole">
            <mc:AlternateContent xmlns:mc="http://schemas.openxmlformats.org/markup-compatibility/2006">
              <mc:Choice xmlns:v="urn:schemas-microsoft-com:vml" Requires="v">
                <p:oleObj spid="_x0000_s845864" name="Equation" r:id="rId13" imgW="32918400" imgH="7010400" progId="Equation.DSMT4">
                  <p:embed/>
                </p:oleObj>
              </mc:Choice>
              <mc:Fallback>
                <p:oleObj name="Equation" r:id="rId13" imgW="32918400" imgH="7010400" progId="Equation.DSMT4">
                  <p:embed/>
                  <p:pic>
                    <p:nvPicPr>
                      <p:cNvPr id="0" name="Picture 845863"/>
                      <p:cNvPicPr>
                        <a:picLocks noChangeAspect="1" noChangeArrowheads="1"/>
                      </p:cNvPicPr>
                      <p:nvPr/>
                    </p:nvPicPr>
                    <p:blipFill>
                      <a:blip r:embed="rId14"/>
                      <a:srcRect/>
                      <a:stretch>
                        <a:fillRect/>
                      </a:stretch>
                    </p:blipFill>
                    <p:spPr bwMode="auto">
                      <a:xfrm>
                        <a:off x="4302124" y="4113688"/>
                        <a:ext cx="3544888" cy="76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 name="TextBox 23"/>
          <p:cNvSpPr txBox="1"/>
          <p:nvPr/>
        </p:nvSpPr>
        <p:spPr>
          <a:xfrm>
            <a:off x="836612" y="4648200"/>
            <a:ext cx="7330445" cy="1175258"/>
          </a:xfrm>
          <a:prstGeom prst="rect">
            <a:avLst/>
          </a:prstGeom>
          <a:noFill/>
        </p:spPr>
        <p:txBody>
          <a:bodyPr wrap="square" rtlCol="0">
            <a:spAutoFit/>
          </a:bodyPr>
          <a:lstStyle/>
          <a:p>
            <a:pPr>
              <a:lnSpc>
                <a:spcPct val="150000"/>
              </a:lnSpc>
            </a:pPr>
            <a:r>
              <a:rPr lang="en-US" sz="2500" b="1">
                <a:latin typeface="Arial" panose="020B0604020202020204" pitchFamily="34" charset="0"/>
                <a:cs typeface="Arial" panose="020B0604020202020204" pitchFamily="34" charset="0"/>
              </a:rPr>
              <a:t>Chiều cao AB của cây là</a:t>
            </a:r>
            <a:r>
              <a:rPr lang="en-US" sz="2500" b="1">
                <a:latin typeface="Arial" panose="020B0604020202020204" pitchFamily="34" charset="0"/>
                <a:cs typeface="Arial" panose="020B0604020202020204" pitchFamily="34" charset="0"/>
              </a:rPr>
              <a:t>: </a:t>
            </a:r>
            <a:br>
              <a:rPr lang="en-US" sz="2500" b="1" smtClean="0">
                <a:latin typeface="Arial" panose="020B0604020202020204" pitchFamily="34" charset="0"/>
                <a:cs typeface="Arial" panose="020B0604020202020204" pitchFamily="34" charset="0"/>
              </a:rPr>
            </a:br>
            <a:r>
              <a:rPr lang="en-US" sz="2500" b="1" smtClean="0">
                <a:latin typeface="Arial" panose="020B0604020202020204" pitchFamily="34" charset="0"/>
                <a:cs typeface="Arial" panose="020B0604020202020204" pitchFamily="34" charset="0"/>
              </a:rPr>
              <a:t>	AB = AH </a:t>
            </a:r>
            <a:r>
              <a:rPr lang="en-US" sz="2500" b="1">
                <a:latin typeface="Arial" panose="020B0604020202020204" pitchFamily="34" charset="0"/>
                <a:cs typeface="Arial" panose="020B0604020202020204" pitchFamily="34" charset="0"/>
              </a:rPr>
              <a:t>+ HB ≈ 3,6 + 2,1 = </a:t>
            </a:r>
            <a:r>
              <a:rPr lang="en-US" sz="2500" b="1">
                <a:solidFill>
                  <a:srgbClr val="C00000"/>
                </a:solidFill>
                <a:latin typeface="Arial" panose="020B0604020202020204" pitchFamily="34" charset="0"/>
                <a:cs typeface="Arial" panose="020B0604020202020204" pitchFamily="34" charset="0"/>
              </a:rPr>
              <a:t>5,7</a:t>
            </a:r>
            <a:r>
              <a:rPr lang="en-US" sz="2500" b="1">
                <a:latin typeface="Arial" panose="020B0604020202020204" pitchFamily="34" charset="0"/>
                <a:cs typeface="Arial" panose="020B0604020202020204" pitchFamily="34" charset="0"/>
              </a:rPr>
              <a:t> (m).</a:t>
            </a:r>
            <a:endParaRPr lang="en-US" sz="2500" b="1">
              <a:solidFill>
                <a:schemeClr val="accent2">
                  <a:lumMod val="75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left)">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left)">
                                      <p:cBhvr>
                                        <p:cTn id="4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9"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10440983" y="5638800"/>
            <a:ext cx="1746254" cy="1354444"/>
          </a:xfrm>
          <a:prstGeom prst="rect">
            <a:avLst/>
          </a:prstGeom>
        </p:spPr>
      </p:pic>
      <p:pic>
        <p:nvPicPr>
          <p:cNvPr id="6348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0012" y="1219200"/>
            <a:ext cx="8950325" cy="421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Cơ cấu dân số theo giới là gì? Công thức tính và Ý nghĩ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6"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44499" y="66317"/>
            <a:ext cx="2720181"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1" name="Group 30"/>
          <p:cNvGrpSpPr/>
          <p:nvPr/>
        </p:nvGrpSpPr>
        <p:grpSpPr>
          <a:xfrm>
            <a:off x="608010" y="838200"/>
            <a:ext cx="7310512" cy="2469003"/>
            <a:chOff x="771523" y="854041"/>
            <a:chExt cx="7310512" cy="2469003"/>
          </a:xfrm>
        </p:grpSpPr>
        <p:grpSp>
          <p:nvGrpSpPr>
            <p:cNvPr id="32" name="Group 31"/>
            <p:cNvGrpSpPr/>
            <p:nvPr/>
          </p:nvGrpSpPr>
          <p:grpSpPr>
            <a:xfrm>
              <a:off x="771523" y="854041"/>
              <a:ext cx="6934201" cy="1981200"/>
              <a:chOff x="831674" y="856452"/>
              <a:chExt cx="8274715" cy="1981200"/>
            </a:xfrm>
          </p:grpSpPr>
          <p:sp>
            <p:nvSpPr>
              <p:cNvPr id="34" name="Rounded Rectangle 33"/>
              <p:cNvSpPr/>
              <p:nvPr/>
            </p:nvSpPr>
            <p:spPr>
              <a:xfrm>
                <a:off x="831674" y="856452"/>
                <a:ext cx="8274715" cy="1981200"/>
              </a:xfrm>
              <a:prstGeom prst="roundRect">
                <a:avLst>
                  <a:gd name="adj" fmla="val 4061"/>
                </a:avLst>
              </a:prstGeom>
              <a:solidFill>
                <a:schemeClr val="accent5">
                  <a:lumMod val="20000"/>
                  <a:lumOff val="80000"/>
                </a:schemeClr>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1195400" y="1049571"/>
                <a:ext cx="7356900" cy="1384995"/>
              </a:xfrm>
              <a:prstGeom prst="rect">
                <a:avLst/>
              </a:prstGeom>
              <a:noFill/>
            </p:spPr>
            <p:txBody>
              <a:bodyPr wrap="square" rtlCol="0">
                <a:spAutoFit/>
              </a:bodyPr>
              <a:lstStyle/>
              <a:p>
                <a:pPr algn="just"/>
                <a:r>
                  <a:rPr lang="en-US" sz="2800" b="1" smtClean="0">
                    <a:latin typeface="Arial" panose="020B0604020202020204" pitchFamily="34" charset="0"/>
                    <a:cs typeface="Arial" panose="020B0604020202020204" pitchFamily="34" charset="0"/>
                  </a:rPr>
                  <a:t>Làm thế nào để tính chiều cao BC khi biết khoảng cách AB và góc A trong hình bên ?</a:t>
                </a:r>
                <a:endParaRPr lang="vi-VN" sz="2800" b="1">
                  <a:latin typeface="Arial" panose="020B0604020202020204" pitchFamily="34" charset="0"/>
                  <a:cs typeface="Arial" panose="020B0604020202020204" pitchFamily="34" charset="0"/>
                </a:endParaRPr>
              </a:p>
            </p:txBody>
          </p:sp>
        </p:grpSp>
        <p:pic>
          <p:nvPicPr>
            <p:cNvPr id="33" name="Picture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715125" y="1707049"/>
              <a:ext cx="1366910" cy="1615995"/>
            </a:xfrm>
            <a:prstGeom prst="rect">
              <a:avLst/>
            </a:prstGeom>
          </p:spPr>
        </p:pic>
      </p:grpSp>
      <p:pic>
        <p:nvPicPr>
          <p:cNvPr id="8314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7200" t="15086"/>
          <a:stretch>
            <a:fillRect/>
          </a:stretch>
        </p:blipFill>
        <p:spPr bwMode="auto">
          <a:xfrm>
            <a:off x="7973162" y="802183"/>
            <a:ext cx="3862494" cy="2497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31490"/>
                                        </p:tgtEl>
                                        <p:attrNameLst>
                                          <p:attrName>style.visibility</p:attrName>
                                        </p:attrNameLst>
                                      </p:cBhvr>
                                      <p:to>
                                        <p:strVal val="visible"/>
                                      </p:to>
                                    </p:set>
                                    <p:animEffect transition="in" filter="wipe(left)">
                                      <p:cBhvr>
                                        <p:cTn id="11" dur="500"/>
                                        <p:tgtEl>
                                          <p:spTgt spid="831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903412" y="158412"/>
            <a:ext cx="9982200" cy="1213188"/>
          </a:xfrm>
          <a:prstGeom prst="roundRect">
            <a:avLst>
              <a:gd name="adj" fmla="val 5381"/>
            </a:avLst>
          </a:prstGeom>
          <a:solidFill>
            <a:srgbClr val="CAE6EE"/>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chemeClr val="accent5">
                  <a:lumMod val="50000"/>
                </a:schemeClr>
              </a:solidFill>
            </a:endParaRPr>
          </a:p>
        </p:txBody>
      </p:sp>
      <p:pic>
        <p:nvPicPr>
          <p:cNvPr id="11"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50812" y="139154"/>
            <a:ext cx="1642311" cy="142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6612" y="152400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10" name="TextBox 9"/>
              <p:cNvSpPr txBox="1"/>
              <p:nvPr/>
            </p:nvSpPr>
            <p:spPr>
              <a:xfrm>
                <a:off x="2284412" y="273668"/>
                <a:ext cx="9601200" cy="1021732"/>
              </a:xfrm>
              <a:prstGeom prst="rect">
                <a:avLst/>
              </a:prstGeom>
              <a:noFill/>
            </p:spPr>
            <p:txBody>
              <a:bodyPr wrap="square" lIns="121899" tIns="60949" rIns="121899" bIns="60949" rtlCol="0">
                <a:spAutoFit/>
              </a:bodyPr>
              <a:lstStyle/>
              <a:p>
                <a:r>
                  <a:rPr lang="en-US" sz="2800" b="1" smtClean="0">
                    <a:latin typeface="Arial" panose="020B0604020202020204" pitchFamily="34" charset="0"/>
                    <a:cs typeface="Arial" panose="020B0604020202020204" pitchFamily="34" charset="0"/>
                  </a:rPr>
                  <a:t>Tính các cạnh của hình chữ nhật ABCD</a:t>
                </a:r>
                <a:endParaRPr lang="en-US" sz="2800" b="1" smtClean="0">
                  <a:latin typeface="Arial" panose="020B0604020202020204" pitchFamily="34" charset="0"/>
                  <a:cs typeface="Arial" panose="020B0604020202020204" pitchFamily="34" charset="0"/>
                </a:endParaRPr>
              </a:p>
              <a:p>
                <a:r>
                  <a:rPr lang="en-US" sz="2800" b="1" smtClean="0">
                    <a:latin typeface="Arial" panose="020B0604020202020204" pitchFamily="34" charset="0"/>
                    <a:cs typeface="Arial" panose="020B0604020202020204" pitchFamily="34" charset="0"/>
                  </a:rPr>
                  <a:t>Biết AC = 16cm và </a:t>
                </a:r>
                <a14:m>
                  <m:oMath xmlns:m="http://schemas.openxmlformats.org/officeDocument/2006/math">
                    <m:acc>
                      <m:accPr>
                        <m:ctrlPr>
                          <a:rPr lang="en-US" sz="2800" b="1" i="1" smtClean="0">
                            <a:latin typeface="Cambria Math" panose="02040503050406030204"/>
                            <a:cs typeface="Arial" panose="020B0604020202020204" pitchFamily="34" charset="0"/>
                          </a:rPr>
                        </m:ctrlPr>
                      </m:accPr>
                      <m:e>
                        <m:r>
                          <a:rPr lang="en-US" sz="2800" b="1" i="1" smtClean="0">
                            <a:latin typeface="Cambria Math" panose="02040503050406030204"/>
                            <a:cs typeface="Arial" panose="020B0604020202020204" pitchFamily="34" charset="0"/>
                          </a:rPr>
                          <m:t>𝑩𝑨𝑪</m:t>
                        </m:r>
                      </m:e>
                    </m:acc>
                    <m:r>
                      <a:rPr lang="en-US" sz="2800" b="1" i="1" smtClean="0">
                        <a:latin typeface="Cambria Math" panose="02040503050406030204"/>
                        <a:cs typeface="Arial" panose="020B0604020202020204" pitchFamily="34" charset="0"/>
                      </a:rPr>
                      <m:t>=</m:t>
                    </m:r>
                    <m:sSup>
                      <m:sSupPr>
                        <m:ctrlPr>
                          <a:rPr lang="en-US" sz="2800" b="1" i="1" smtClean="0">
                            <a:latin typeface="Cambria Math" panose="02040503050406030204"/>
                            <a:cs typeface="Arial" panose="020B0604020202020204" pitchFamily="34" charset="0"/>
                          </a:rPr>
                        </m:ctrlPr>
                      </m:sSupPr>
                      <m:e>
                        <m:r>
                          <a:rPr lang="en-US" sz="2800" b="1" i="1" smtClean="0">
                            <a:latin typeface="Cambria Math" panose="02040503050406030204"/>
                            <a:cs typeface="Arial" panose="020B0604020202020204" pitchFamily="34" charset="0"/>
                          </a:rPr>
                          <m:t>𝟔𝟖</m:t>
                        </m:r>
                      </m:e>
                      <m:sup>
                        <m:r>
                          <a:rPr lang="en-US" sz="2800" b="1" i="1" smtClean="0">
                            <a:latin typeface="Cambria Math" panose="02040503050406030204"/>
                            <a:cs typeface="Arial" panose="020B0604020202020204" pitchFamily="34" charset="0"/>
                          </a:rPr>
                          <m:t>𝟎</m:t>
                        </m:r>
                      </m:sup>
                    </m:sSup>
                  </m:oMath>
                </a14:m>
                <a:r>
                  <a:rPr lang="en-US" sz="2800" b="1" smtClean="0">
                    <a:latin typeface="Arial" panose="020B0604020202020204" pitchFamily="34" charset="0"/>
                    <a:cs typeface="Arial" panose="020B0604020202020204" pitchFamily="34" charset="0"/>
                  </a:rPr>
                  <a:t> (Hình 10)</a:t>
                </a:r>
                <a:endParaRPr lang="vi-VN" sz="2800" b="1">
                  <a:latin typeface="Arial" panose="020B0604020202020204" pitchFamily="34" charset="0"/>
                  <a:cs typeface="Arial" panose="020B0604020202020204" pitchFamily="34"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2284412" y="273668"/>
                <a:ext cx="9601200" cy="1021732"/>
              </a:xfrm>
              <a:prstGeom prst="rect">
                <a:avLst/>
              </a:prstGeom>
              <a:blipFill rotWithShape="1">
                <a:blip r:embed="rId3"/>
                <a:stretch>
                  <a:fillRect l="-3" t="-60" r="3"/>
                </a:stretch>
              </a:blipFill>
            </p:spPr>
            <p:txBody>
              <a:bodyPr/>
              <a:lstStyle/>
              <a:p>
                <a:r>
                  <a:rPr lang="en-US" altLang="en-US">
                    <a:noFill/>
                  </a:rPr>
                  <a:t> </a:t>
                </a:r>
              </a:p>
            </p:txBody>
          </p:sp>
        </mc:Fallback>
      </mc:AlternateContent>
      <p:sp>
        <p:nvSpPr>
          <p:cNvPr id="49" name="Rectangle 48"/>
          <p:cNvSpPr/>
          <p:nvPr/>
        </p:nvSpPr>
        <p:spPr>
          <a:xfrm>
            <a:off x="741608" y="602159"/>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1</a:t>
            </a:r>
            <a:endParaRPr lang="en-US" sz="5400" b="1" spc="67">
              <a:ln w="11430"/>
              <a:effectLst>
                <a:outerShdw blurRad="76200" dist="50800" dir="5400000" algn="tl" rotWithShape="0">
                  <a:srgbClr val="000000">
                    <a:alpha val="65000"/>
                  </a:srgbClr>
                </a:outerShdw>
              </a:effectLst>
              <a:latin typeface=".VnCentury SchoolbookH" pitchFamily="34" charset="0"/>
            </a:endParaRPr>
          </a:p>
        </p:txBody>
      </p:sp>
      <p:pic>
        <p:nvPicPr>
          <p:cNvPr id="63590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16965" b="35594"/>
          <a:stretch>
            <a:fillRect/>
          </a:stretch>
        </p:blipFill>
        <p:spPr bwMode="auto">
          <a:xfrm>
            <a:off x="461521" y="353695"/>
            <a:ext cx="978765" cy="382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4315" name="Picture 16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08962" y="1371600"/>
            <a:ext cx="3676650"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12" name="TextBox 11"/>
              <p:cNvSpPr txBox="1"/>
              <p:nvPr/>
            </p:nvSpPr>
            <p:spPr>
              <a:xfrm>
                <a:off x="338714" y="1905000"/>
                <a:ext cx="7796526" cy="489942"/>
              </a:xfrm>
              <a:prstGeom prst="rect">
                <a:avLst/>
              </a:prstGeom>
              <a:noFill/>
            </p:spPr>
            <p:txBody>
              <a:bodyPr wrap="square" rtlCol="0">
                <a:spAutoFit/>
              </a:bodyPr>
              <a:lstStyle/>
              <a:p>
                <a:pPr marL="514350" indent="-514350" algn="just">
                  <a:buFont typeface="Wingdings" panose="05000000000000000000" pitchFamily="2" charset="2"/>
                  <a:buChar char="v"/>
                </a:pPr>
                <a:r>
                  <a:rPr lang="en-US" sz="2500" b="1" smtClean="0">
                    <a:latin typeface="Arial" panose="020B0604020202020204" pitchFamily="34" charset="0"/>
                    <a:cs typeface="Arial" panose="020B0604020202020204" pitchFamily="34" charset="0"/>
                  </a:rPr>
                  <a:t>Xét tam giác ABC vuông tại </a:t>
                </a:r>
                <a:r>
                  <a:rPr lang="en-US" sz="2500" b="1">
                    <a:latin typeface="Arial" panose="020B0604020202020204" pitchFamily="34" charset="0"/>
                    <a:cs typeface="Arial" panose="020B0604020202020204" pitchFamily="34" charset="0"/>
                  </a:rPr>
                  <a:t>B </a:t>
                </a:r>
                <a:r>
                  <a:rPr lang="en-US" sz="2500" b="1" smtClean="0">
                    <a:latin typeface="Arial" panose="020B0604020202020204" pitchFamily="34" charset="0"/>
                    <a:cs typeface="Arial" panose="020B0604020202020204" pitchFamily="34" charset="0"/>
                  </a:rPr>
                  <a:t>có </a:t>
                </a:r>
                <a14:m>
                  <m:oMath xmlns:m="http://schemas.openxmlformats.org/officeDocument/2006/math">
                    <m:acc>
                      <m:accPr>
                        <m:ctrlPr>
                          <a:rPr lang="en-US" sz="2500" b="1" i="1" smtClean="0">
                            <a:latin typeface="Cambria Math" panose="02040503050406030204"/>
                            <a:cs typeface="Arial" panose="020B0604020202020204" pitchFamily="34" charset="0"/>
                          </a:rPr>
                        </m:ctrlPr>
                      </m:accPr>
                      <m:e>
                        <m:r>
                          <a:rPr lang="en-US" sz="2500" b="1" i="1" smtClean="0">
                            <a:latin typeface="Cambria Math" panose="02040503050406030204"/>
                            <a:cs typeface="Arial" panose="020B0604020202020204" pitchFamily="34" charset="0"/>
                          </a:rPr>
                          <m:t>𝑩𝑨𝑪</m:t>
                        </m:r>
                      </m:e>
                    </m:acc>
                    <m:r>
                      <a:rPr lang="en-US" sz="2500" b="1" i="1" smtClean="0">
                        <a:latin typeface="Cambria Math" panose="02040503050406030204"/>
                        <a:cs typeface="Arial" panose="020B0604020202020204" pitchFamily="34" charset="0"/>
                      </a:rPr>
                      <m:t>=</m:t>
                    </m:r>
                    <m:sSup>
                      <m:sSupPr>
                        <m:ctrlPr>
                          <a:rPr lang="en-US" sz="2500" b="1" i="1" smtClean="0">
                            <a:latin typeface="Cambria Math" panose="02040503050406030204"/>
                            <a:cs typeface="Arial" panose="020B0604020202020204" pitchFamily="34" charset="0"/>
                          </a:rPr>
                        </m:ctrlPr>
                      </m:sSupPr>
                      <m:e>
                        <m:r>
                          <a:rPr lang="en-US" sz="2500" b="1" i="1" smtClean="0">
                            <a:latin typeface="Cambria Math" panose="02040503050406030204"/>
                            <a:cs typeface="Arial" panose="020B0604020202020204" pitchFamily="34" charset="0"/>
                          </a:rPr>
                          <m:t>𝟔𝟖</m:t>
                        </m:r>
                      </m:e>
                      <m:sup>
                        <m:r>
                          <a:rPr lang="en-US" sz="2500" b="1" i="1" smtClean="0">
                            <a:latin typeface="Cambria Math" panose="02040503050406030204"/>
                            <a:cs typeface="Arial" panose="020B0604020202020204" pitchFamily="34" charset="0"/>
                          </a:rPr>
                          <m:t>𝟎</m:t>
                        </m:r>
                      </m:sup>
                    </m:sSup>
                  </m:oMath>
                </a14:m>
                <a:endParaRPr lang="en-US" sz="2500" b="1">
                  <a:solidFill>
                    <a:schemeClr val="accent2">
                      <a:lumMod val="75000"/>
                    </a:schemeClr>
                  </a:solidFill>
                  <a:latin typeface="Arial" panose="020B0604020202020204" pitchFamily="34" charset="0"/>
                  <a:cs typeface="Arial" panose="020B0604020202020204" pitchFamily="34" charset="0"/>
                </a:endParaRPr>
              </a:p>
            </p:txBody>
          </p:sp>
        </mc:Choice>
        <mc:Fallback>
          <p:sp>
            <p:nvSpPr>
              <p:cNvPr id="12" name="TextBox 11"/>
              <p:cNvSpPr txBox="1">
                <a:spLocks noRot="1" noChangeAspect="1" noMove="1" noResize="1" noEditPoints="1" noAdjustHandles="1" noChangeArrowheads="1" noChangeShapeType="1" noTextEdit="1"/>
              </p:cNvSpPr>
              <p:nvPr/>
            </p:nvSpPr>
            <p:spPr>
              <a:xfrm>
                <a:off x="338714" y="1905000"/>
                <a:ext cx="7796526" cy="489942"/>
              </a:xfrm>
              <a:prstGeom prst="rect">
                <a:avLst/>
              </a:prstGeom>
              <a:blipFill rotWithShape="1">
                <a:blip r:embed="rId6"/>
                <a:stretch>
                  <a:fillRect l="-3" r="3" b="73"/>
                </a:stretch>
              </a:blipFill>
            </p:spPr>
            <p:txBody>
              <a:bodyPr/>
              <a:lstStyle/>
              <a:p>
                <a:r>
                  <a:rPr lang="en-US" altLang="en-US">
                    <a:noFill/>
                  </a:rPr>
                  <a:t> </a:t>
                </a:r>
              </a:p>
            </p:txBody>
          </p:sp>
        </mc:Fallback>
      </mc:AlternateContent>
      <p:graphicFrame>
        <p:nvGraphicFramePr>
          <p:cNvPr id="13" name="Object 12"/>
          <p:cNvGraphicFramePr>
            <a:graphicFrameLocks noChangeAspect="1"/>
          </p:cNvGraphicFramePr>
          <p:nvPr/>
        </p:nvGraphicFramePr>
        <p:xfrm>
          <a:off x="912812" y="2404467"/>
          <a:ext cx="3413125" cy="627063"/>
        </p:xfrm>
        <a:graphic>
          <a:graphicData uri="http://schemas.openxmlformats.org/presentationml/2006/ole">
            <mc:AlternateContent xmlns:mc="http://schemas.openxmlformats.org/markup-compatibility/2006">
              <mc:Choice xmlns:v="urn:schemas-microsoft-com:vml" Requires="v">
                <p:oleObj spid="_x0000_s846877" name="Equation" r:id="rId7" imgW="31699200" imgH="5791200" progId="Equation.DSMT4">
                  <p:embed/>
                </p:oleObj>
              </mc:Choice>
              <mc:Fallback>
                <p:oleObj name="Equation" r:id="rId7" imgW="31699200" imgH="5791200" progId="Equation.DSMT4">
                  <p:embed/>
                  <p:pic>
                    <p:nvPicPr>
                      <p:cNvPr id="0" name="Picture 846876"/>
                      <p:cNvPicPr>
                        <a:picLocks noChangeAspect="1" noChangeArrowheads="1"/>
                      </p:cNvPicPr>
                      <p:nvPr/>
                    </p:nvPicPr>
                    <p:blipFill>
                      <a:blip r:embed="rId8"/>
                      <a:srcRect/>
                      <a:stretch>
                        <a:fillRect/>
                      </a:stretch>
                    </p:blipFill>
                    <p:spPr bwMode="auto">
                      <a:xfrm>
                        <a:off x="912812" y="2404467"/>
                        <a:ext cx="3413125"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nvGraphicFramePr>
        <p:xfrm>
          <a:off x="4314824" y="2490787"/>
          <a:ext cx="3578225" cy="758825"/>
        </p:xfrm>
        <a:graphic>
          <a:graphicData uri="http://schemas.openxmlformats.org/presentationml/2006/ole">
            <mc:AlternateContent xmlns:mc="http://schemas.openxmlformats.org/markup-compatibility/2006">
              <mc:Choice xmlns:v="urn:schemas-microsoft-com:vml" Requires="v">
                <p:oleObj spid="_x0000_s846878" name="Equation" r:id="rId9" imgW="33223200" imgH="7010400" progId="Equation.DSMT4">
                  <p:embed/>
                </p:oleObj>
              </mc:Choice>
              <mc:Fallback>
                <p:oleObj name="Equation" r:id="rId9" imgW="33223200" imgH="7010400" progId="Equation.DSMT4">
                  <p:embed/>
                  <p:pic>
                    <p:nvPicPr>
                      <p:cNvPr id="0" name="Picture 846877"/>
                      <p:cNvPicPr>
                        <a:picLocks noChangeAspect="1" noChangeArrowheads="1"/>
                      </p:cNvPicPr>
                      <p:nvPr/>
                    </p:nvPicPr>
                    <p:blipFill>
                      <a:blip r:embed="rId10"/>
                      <a:srcRect/>
                      <a:stretch>
                        <a:fillRect/>
                      </a:stretch>
                    </p:blipFill>
                    <p:spPr bwMode="auto">
                      <a:xfrm>
                        <a:off x="4314824" y="2490787"/>
                        <a:ext cx="3578225"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TextBox 14"/>
          <p:cNvSpPr txBox="1"/>
          <p:nvPr/>
        </p:nvSpPr>
        <p:spPr>
          <a:xfrm>
            <a:off x="950903" y="4038600"/>
            <a:ext cx="9944109" cy="861774"/>
          </a:xfrm>
          <a:prstGeom prst="rect">
            <a:avLst/>
          </a:prstGeom>
          <a:noFill/>
        </p:spPr>
        <p:txBody>
          <a:bodyPr wrap="square" rtlCol="0">
            <a:spAutoFit/>
          </a:bodyPr>
          <a:lstStyle/>
          <a:p>
            <a:pPr algn="just"/>
            <a:r>
              <a:rPr lang="vi-VN" sz="2500" b="1">
                <a:latin typeface="Arial" panose="020B0604020202020204" pitchFamily="34" charset="0"/>
                <a:cs typeface="Arial" panose="020B0604020202020204" pitchFamily="34" charset="0"/>
              </a:rPr>
              <a:t>Vậy độ dài các cạnh của hình chữ nhật ABCD là </a:t>
            </a:r>
            <a:r>
              <a:rPr lang="vi-VN" sz="2500" b="1">
                <a:latin typeface="Arial" panose="020B0604020202020204" pitchFamily="34" charset="0"/>
                <a:cs typeface="Arial" panose="020B0604020202020204" pitchFamily="34" charset="0"/>
              </a:rPr>
              <a:t>AB </a:t>
            </a:r>
            <a:r>
              <a:rPr lang="vi-VN" sz="2500" b="1" smtClean="0">
                <a:latin typeface="Arial" panose="020B0604020202020204" pitchFamily="34" charset="0"/>
                <a:cs typeface="Arial" panose="020B0604020202020204" pitchFamily="34" charset="0"/>
              </a:rPr>
              <a:t>=</a:t>
            </a:r>
            <a:r>
              <a:rPr lang="en-US" sz="2500" b="1" smtClean="0">
                <a:latin typeface="Arial" panose="020B0604020202020204" pitchFamily="34" charset="0"/>
                <a:cs typeface="Arial" panose="020B0604020202020204" pitchFamily="34" charset="0"/>
              </a:rPr>
              <a:t> CD =</a:t>
            </a:r>
            <a:r>
              <a:rPr lang="vi-VN" sz="2500" b="1" smtClean="0">
                <a:latin typeface="Arial" panose="020B0604020202020204" pitchFamily="34" charset="0"/>
                <a:cs typeface="Arial" panose="020B0604020202020204" pitchFamily="34" charset="0"/>
              </a:rPr>
              <a:t> </a:t>
            </a:r>
            <a:r>
              <a:rPr lang="vi-VN" sz="2500" b="1">
                <a:latin typeface="Arial" panose="020B0604020202020204" pitchFamily="34" charset="0"/>
                <a:cs typeface="Arial" panose="020B0604020202020204" pitchFamily="34" charset="0"/>
              </a:rPr>
              <a:t>6 cm và BC </a:t>
            </a:r>
            <a:r>
              <a:rPr lang="vi-VN" sz="2500" b="1">
                <a:latin typeface="Arial" panose="020B0604020202020204" pitchFamily="34" charset="0"/>
                <a:cs typeface="Arial" panose="020B0604020202020204" pitchFamily="34" charset="0"/>
              </a:rPr>
              <a:t>= </a:t>
            </a:r>
            <a:r>
              <a:rPr lang="en-US" sz="2500" b="1" smtClean="0">
                <a:latin typeface="Arial" panose="020B0604020202020204" pitchFamily="34" charset="0"/>
                <a:cs typeface="Arial" panose="020B0604020202020204" pitchFamily="34" charset="0"/>
              </a:rPr>
              <a:t>AD = </a:t>
            </a:r>
            <a:r>
              <a:rPr lang="vi-VN" sz="2500" b="1" smtClean="0">
                <a:latin typeface="Arial" panose="020B0604020202020204" pitchFamily="34" charset="0"/>
                <a:cs typeface="Arial" panose="020B0604020202020204" pitchFamily="34" charset="0"/>
              </a:rPr>
              <a:t>14,8 cm</a:t>
            </a:r>
            <a:r>
              <a:rPr lang="en-US" sz="2500" b="1" smtClean="0">
                <a:latin typeface="Arial" panose="020B0604020202020204" pitchFamily="34" charset="0"/>
                <a:cs typeface="Arial" panose="020B0604020202020204" pitchFamily="34" charset="0"/>
              </a:rPr>
              <a:t> .</a:t>
            </a:r>
            <a:endParaRPr lang="en-US" sz="2500" b="1">
              <a:solidFill>
                <a:schemeClr val="accent2">
                  <a:lumMod val="75000"/>
                </a:schemeClr>
              </a:solidFill>
              <a:latin typeface="Arial" panose="020B0604020202020204" pitchFamily="34" charset="0"/>
              <a:cs typeface="Arial" panose="020B0604020202020204" pitchFamily="34" charset="0"/>
            </a:endParaRPr>
          </a:p>
        </p:txBody>
      </p:sp>
      <p:graphicFrame>
        <p:nvGraphicFramePr>
          <p:cNvPr id="16" name="Object 15"/>
          <p:cNvGraphicFramePr>
            <a:graphicFrameLocks noChangeAspect="1"/>
          </p:cNvGraphicFramePr>
          <p:nvPr/>
        </p:nvGraphicFramePr>
        <p:xfrm>
          <a:off x="919163" y="3190875"/>
          <a:ext cx="3379787" cy="627063"/>
        </p:xfrm>
        <a:graphic>
          <a:graphicData uri="http://schemas.openxmlformats.org/presentationml/2006/ole">
            <mc:AlternateContent xmlns:mc="http://schemas.openxmlformats.org/markup-compatibility/2006">
              <mc:Choice xmlns:v="urn:schemas-microsoft-com:vml" Requires="v">
                <p:oleObj spid="_x0000_s846879" name="Equation" r:id="rId11" imgW="31394400" imgH="5791200" progId="Equation.DSMT4">
                  <p:embed/>
                </p:oleObj>
              </mc:Choice>
              <mc:Fallback>
                <p:oleObj name="Equation" r:id="rId11" imgW="31394400" imgH="5791200" progId="Equation.DSMT4">
                  <p:embed/>
                  <p:pic>
                    <p:nvPicPr>
                      <p:cNvPr id="0" name="Picture 846878"/>
                      <p:cNvPicPr>
                        <a:picLocks noChangeAspect="1" noChangeArrowheads="1"/>
                      </p:cNvPicPr>
                      <p:nvPr/>
                    </p:nvPicPr>
                    <p:blipFill>
                      <a:blip r:embed="rId12"/>
                      <a:srcRect/>
                      <a:stretch>
                        <a:fillRect/>
                      </a:stretch>
                    </p:blipFill>
                    <p:spPr bwMode="auto">
                      <a:xfrm>
                        <a:off x="919163" y="3190875"/>
                        <a:ext cx="33797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nvGraphicFramePr>
        <p:xfrm>
          <a:off x="4341812" y="3276600"/>
          <a:ext cx="4038600" cy="758825"/>
        </p:xfrm>
        <a:graphic>
          <a:graphicData uri="http://schemas.openxmlformats.org/presentationml/2006/ole">
            <mc:AlternateContent xmlns:mc="http://schemas.openxmlformats.org/markup-compatibility/2006">
              <mc:Choice xmlns:v="urn:schemas-microsoft-com:vml" Requires="v">
                <p:oleObj spid="_x0000_s846880" name="Equation" r:id="rId13" imgW="37490400" imgH="7010400" progId="Equation.DSMT4">
                  <p:embed/>
                </p:oleObj>
              </mc:Choice>
              <mc:Fallback>
                <p:oleObj name="Equation" r:id="rId13" imgW="37490400" imgH="7010400" progId="Equation.DSMT4">
                  <p:embed/>
                  <p:pic>
                    <p:nvPicPr>
                      <p:cNvPr id="0" name="Picture 846879"/>
                      <p:cNvPicPr>
                        <a:picLocks noChangeAspect="1" noChangeArrowheads="1"/>
                      </p:cNvPicPr>
                      <p:nvPr/>
                    </p:nvPicPr>
                    <p:blipFill>
                      <a:blip r:embed="rId14"/>
                      <a:srcRect/>
                      <a:stretch>
                        <a:fillRect/>
                      </a:stretch>
                    </p:blipFill>
                    <p:spPr bwMode="auto">
                      <a:xfrm>
                        <a:off x="4341812" y="3276600"/>
                        <a:ext cx="40386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903412" y="158412"/>
            <a:ext cx="9982200" cy="1790116"/>
          </a:xfrm>
          <a:prstGeom prst="roundRect">
            <a:avLst>
              <a:gd name="adj" fmla="val 5381"/>
            </a:avLst>
          </a:prstGeom>
          <a:solidFill>
            <a:srgbClr val="CAE6EE"/>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chemeClr val="accent5">
                  <a:lumMod val="50000"/>
                </a:schemeClr>
              </a:solidFill>
            </a:endParaRPr>
          </a:p>
        </p:txBody>
      </p:sp>
      <p:pic>
        <p:nvPicPr>
          <p:cNvPr id="11"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50812" y="139154"/>
            <a:ext cx="1642311" cy="142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5395" y="2061772"/>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10" name="TextBox 9"/>
              <p:cNvSpPr txBox="1"/>
              <p:nvPr/>
            </p:nvSpPr>
            <p:spPr>
              <a:xfrm>
                <a:off x="2074862" y="273668"/>
                <a:ext cx="9829800" cy="1674860"/>
              </a:xfrm>
              <a:prstGeom prst="rect">
                <a:avLst/>
              </a:prstGeom>
              <a:noFill/>
            </p:spPr>
            <p:txBody>
              <a:bodyPr wrap="square" lIns="121899" tIns="60949" rIns="121899" bIns="60949" rtlCol="0">
                <a:spAutoFit/>
              </a:bodyPr>
              <a:lstStyle/>
              <a:p>
                <a:r>
                  <a:rPr lang="en-US" sz="2500" b="1" smtClean="0">
                    <a:latin typeface="Arial" panose="020B0604020202020204" pitchFamily="34" charset="0"/>
                    <a:cs typeface="Arial" panose="020B0604020202020204" pitchFamily="34" charset="0"/>
                  </a:rPr>
                  <a:t>Cho tam giác ABC có BC = 20cm, </a:t>
                </a:r>
                <a14:m>
                  <m:oMath xmlns:m="http://schemas.openxmlformats.org/officeDocument/2006/math">
                    <m:acc>
                      <m:accPr>
                        <m:ctrlPr>
                          <a:rPr lang="en-US" sz="2500" b="1" i="1" smtClean="0">
                            <a:latin typeface="Cambria Math" panose="02040503050406030204"/>
                            <a:cs typeface="Arial" panose="020B0604020202020204" pitchFamily="34" charset="0"/>
                          </a:rPr>
                        </m:ctrlPr>
                      </m:accPr>
                      <m:e>
                        <m:r>
                          <a:rPr lang="en-US" sz="2500" b="1" i="1" smtClean="0">
                            <a:latin typeface="Cambria Math" panose="02040503050406030204"/>
                            <a:cs typeface="Arial" panose="020B0604020202020204" pitchFamily="34" charset="0"/>
                          </a:rPr>
                          <m:t>𝑨𝑩𝑪</m:t>
                        </m:r>
                      </m:e>
                    </m:acc>
                    <m:r>
                      <a:rPr lang="en-US" sz="2500" b="1" i="1" smtClean="0">
                        <a:latin typeface="Cambria Math" panose="02040503050406030204"/>
                        <a:cs typeface="Arial" panose="020B0604020202020204" pitchFamily="34" charset="0"/>
                      </a:rPr>
                      <m:t>=</m:t>
                    </m:r>
                    <m:sSup>
                      <m:sSupPr>
                        <m:ctrlPr>
                          <a:rPr lang="en-US" sz="2500" b="1" i="1" smtClean="0">
                            <a:latin typeface="Cambria Math" panose="02040503050406030204"/>
                            <a:cs typeface="Arial" panose="020B0604020202020204" pitchFamily="34" charset="0"/>
                          </a:rPr>
                        </m:ctrlPr>
                      </m:sSupPr>
                      <m:e>
                        <m:r>
                          <a:rPr lang="en-US" sz="2500" b="1" i="1" smtClean="0">
                            <a:latin typeface="Cambria Math" panose="02040503050406030204"/>
                            <a:cs typeface="Arial" panose="020B0604020202020204" pitchFamily="34" charset="0"/>
                          </a:rPr>
                          <m:t>𝟐𝟐</m:t>
                        </m:r>
                      </m:e>
                      <m:sup>
                        <m:r>
                          <a:rPr lang="en-US" sz="2500" b="1" i="1" smtClean="0">
                            <a:latin typeface="Cambria Math" panose="02040503050406030204"/>
                            <a:cs typeface="Arial" panose="020B0604020202020204" pitchFamily="34" charset="0"/>
                          </a:rPr>
                          <m:t>𝟎</m:t>
                        </m:r>
                      </m:sup>
                    </m:sSup>
                  </m:oMath>
                </a14:m>
                <a:r>
                  <a:rPr lang="en-US" sz="2500" b="1" smtClean="0">
                    <a:latin typeface="Arial" panose="020B0604020202020204" pitchFamily="34" charset="0"/>
                    <a:cs typeface="Arial" panose="020B0604020202020204" pitchFamily="34" charset="0"/>
                  </a:rPr>
                  <a:t> , </a:t>
                </a:r>
                <a14:m>
                  <m:oMath xmlns:m="http://schemas.openxmlformats.org/officeDocument/2006/math">
                    <m:acc>
                      <m:accPr>
                        <m:ctrlPr>
                          <a:rPr lang="en-US" sz="2500" b="1" i="1" smtClean="0">
                            <a:latin typeface="Cambria Math" panose="02040503050406030204"/>
                            <a:cs typeface="Arial" panose="020B0604020202020204" pitchFamily="34" charset="0"/>
                          </a:rPr>
                        </m:ctrlPr>
                      </m:accPr>
                      <m:e>
                        <m:r>
                          <a:rPr lang="en-US" sz="2500" b="1" i="1" smtClean="0">
                            <a:latin typeface="Cambria Math" panose="02040503050406030204"/>
                            <a:cs typeface="Arial" panose="020B0604020202020204" pitchFamily="34" charset="0"/>
                          </a:rPr>
                          <m:t>𝑨𝑪𝑩</m:t>
                        </m:r>
                      </m:e>
                    </m:acc>
                    <m:r>
                      <a:rPr lang="en-US" sz="2500" b="1" i="1" smtClean="0">
                        <a:latin typeface="Cambria Math" panose="02040503050406030204"/>
                        <a:cs typeface="Arial" panose="020B0604020202020204" pitchFamily="34" charset="0"/>
                      </a:rPr>
                      <m:t>=</m:t>
                    </m:r>
                    <m:sSup>
                      <m:sSupPr>
                        <m:ctrlPr>
                          <a:rPr lang="en-US" sz="2500" b="1" i="1" smtClean="0">
                            <a:latin typeface="Cambria Math" panose="02040503050406030204"/>
                            <a:cs typeface="Arial" panose="020B0604020202020204" pitchFamily="34" charset="0"/>
                          </a:rPr>
                        </m:ctrlPr>
                      </m:sSupPr>
                      <m:e>
                        <m:r>
                          <a:rPr lang="en-US" sz="2500" b="1" i="1" smtClean="0">
                            <a:latin typeface="Cambria Math" panose="02040503050406030204"/>
                            <a:cs typeface="Arial" panose="020B0604020202020204" pitchFamily="34" charset="0"/>
                          </a:rPr>
                          <m:t>𝟑𝟎</m:t>
                        </m:r>
                      </m:e>
                      <m:sup>
                        <m:r>
                          <a:rPr lang="en-US" sz="2500" b="1" i="1" smtClean="0">
                            <a:latin typeface="Cambria Math" panose="02040503050406030204"/>
                            <a:cs typeface="Arial" panose="020B0604020202020204" pitchFamily="34" charset="0"/>
                          </a:rPr>
                          <m:t>𝟎</m:t>
                        </m:r>
                      </m:sup>
                    </m:sSup>
                  </m:oMath>
                </a14:m>
                <a:endParaRPr lang="en-US" sz="2500" b="1" smtClean="0">
                  <a:latin typeface="Arial" panose="020B0604020202020204" pitchFamily="34" charset="0"/>
                  <a:cs typeface="Arial" panose="020B0604020202020204" pitchFamily="34" charset="0"/>
                </a:endParaRPr>
              </a:p>
              <a:p>
                <a:pPr marL="914400" indent="-514350">
                  <a:buAutoNum type="alphaLcParenR"/>
                </a:pPr>
                <a:r>
                  <a:rPr lang="en-US" sz="2500" b="1" smtClean="0">
                    <a:latin typeface="Arial" panose="020B0604020202020204" pitchFamily="34" charset="0"/>
                    <a:cs typeface="Arial" panose="020B0604020202020204" pitchFamily="34" charset="0"/>
                  </a:rPr>
                  <a:t>Tính khoảng cách từ điểm B đến </a:t>
                </a:r>
                <a:r>
                  <a:rPr lang="vi-VN" sz="2500" b="1" smtClean="0">
                    <a:latin typeface="Arial" panose="020B0604020202020204" pitchFamily="34" charset="0"/>
                    <a:cs typeface="Arial" panose="020B0604020202020204" pitchFamily="34" charset="0"/>
                  </a:rPr>
                  <a:t>đường thẳng</a:t>
                </a:r>
                <a:r>
                  <a:rPr lang="en-US" sz="2500" b="1" smtClean="0">
                    <a:latin typeface="Arial" panose="020B0604020202020204" pitchFamily="34" charset="0"/>
                    <a:cs typeface="Arial" panose="020B0604020202020204" pitchFamily="34" charset="0"/>
                  </a:rPr>
                  <a:t> AC</a:t>
                </a:r>
                <a:endParaRPr lang="en-US" sz="2500" b="1" smtClean="0">
                  <a:latin typeface="Arial" panose="020B0604020202020204" pitchFamily="34" charset="0"/>
                  <a:cs typeface="Arial" panose="020B0604020202020204" pitchFamily="34" charset="0"/>
                </a:endParaRPr>
              </a:p>
              <a:p>
                <a:pPr marL="914400" indent="-514350">
                  <a:buAutoNum type="alphaLcParenR"/>
                </a:pPr>
                <a:r>
                  <a:rPr lang="en-US" sz="2500" b="1" smtClean="0">
                    <a:latin typeface="Arial" panose="020B0604020202020204" pitchFamily="34" charset="0"/>
                    <a:cs typeface="Arial" panose="020B0604020202020204" pitchFamily="34" charset="0"/>
                  </a:rPr>
                  <a:t>Tính các cạnh và các góc còn lại của tam giác BAC</a:t>
                </a:r>
                <a:endParaRPr lang="en-US" sz="2500" b="1" smtClean="0">
                  <a:latin typeface="Arial" panose="020B0604020202020204" pitchFamily="34" charset="0"/>
                  <a:cs typeface="Arial" panose="020B0604020202020204" pitchFamily="34" charset="0"/>
                </a:endParaRPr>
              </a:p>
              <a:p>
                <a:pPr marL="914400" indent="-514350">
                  <a:buAutoNum type="alphaLcParenR"/>
                </a:pPr>
                <a:r>
                  <a:rPr lang="en-US" sz="2500" b="1" smtClean="0">
                    <a:latin typeface="Arial" panose="020B0604020202020204" pitchFamily="34" charset="0"/>
                    <a:cs typeface="Arial" panose="020B0604020202020204" pitchFamily="34" charset="0"/>
                  </a:rPr>
                  <a:t>Tính khoảng cách từ điểm A đến </a:t>
                </a:r>
                <a:r>
                  <a:rPr lang="vi-VN" sz="2500" b="1" smtClean="0">
                    <a:latin typeface="Arial" panose="020B0604020202020204" pitchFamily="34" charset="0"/>
                    <a:cs typeface="Arial" panose="020B0604020202020204" pitchFamily="34" charset="0"/>
                  </a:rPr>
                  <a:t>đường thẳng</a:t>
                </a:r>
                <a:r>
                  <a:rPr lang="en-US" sz="2500" b="1" smtClean="0">
                    <a:latin typeface="Arial" panose="020B0604020202020204" pitchFamily="34" charset="0"/>
                    <a:cs typeface="Arial" panose="020B0604020202020204" pitchFamily="34" charset="0"/>
                  </a:rPr>
                  <a:t> BC</a:t>
                </a:r>
                <a:endParaRPr lang="vi-VN" sz="2500" b="1">
                  <a:latin typeface="Arial" panose="020B0604020202020204" pitchFamily="34" charset="0"/>
                  <a:cs typeface="Arial" panose="020B0604020202020204" pitchFamily="34"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2074862" y="273668"/>
                <a:ext cx="9829800" cy="1674860"/>
              </a:xfrm>
              <a:prstGeom prst="rect">
                <a:avLst/>
              </a:prstGeom>
              <a:blipFill rotWithShape="1">
                <a:blip r:embed="rId3"/>
                <a:stretch>
                  <a:fillRect l="-3" t="-37" r="3" b="21"/>
                </a:stretch>
              </a:blipFill>
            </p:spPr>
            <p:txBody>
              <a:bodyPr/>
              <a:lstStyle/>
              <a:p>
                <a:r>
                  <a:rPr lang="en-US" altLang="en-US">
                    <a:noFill/>
                  </a:rPr>
                  <a:t> </a:t>
                </a:r>
              </a:p>
            </p:txBody>
          </p:sp>
        </mc:Fallback>
      </mc:AlternateContent>
      <p:sp>
        <p:nvSpPr>
          <p:cNvPr id="49" name="Rectangle 48"/>
          <p:cNvSpPr/>
          <p:nvPr/>
        </p:nvSpPr>
        <p:spPr>
          <a:xfrm>
            <a:off x="684458" y="602159"/>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2</a:t>
            </a:r>
            <a:endParaRPr lang="en-US" sz="5400" b="1" spc="67">
              <a:ln w="11430"/>
              <a:effectLst>
                <a:outerShdw blurRad="76200" dist="50800" dir="5400000" algn="tl" rotWithShape="0">
                  <a:srgbClr val="000000">
                    <a:alpha val="65000"/>
                  </a:srgbClr>
                </a:outerShdw>
              </a:effectLst>
              <a:latin typeface=".VnCentury SchoolbookH" pitchFamily="34" charset="0"/>
            </a:endParaRPr>
          </a:p>
        </p:txBody>
      </p:sp>
      <p:pic>
        <p:nvPicPr>
          <p:cNvPr id="63590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16965" b="35594"/>
          <a:stretch>
            <a:fillRect/>
          </a:stretch>
        </p:blipFill>
        <p:spPr bwMode="auto">
          <a:xfrm>
            <a:off x="404371" y="353695"/>
            <a:ext cx="978765" cy="382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78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08887" y="2057400"/>
            <a:ext cx="4295775"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787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08887" y="2809875"/>
            <a:ext cx="4295775"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267132" y="2362200"/>
            <a:ext cx="7796526" cy="477054"/>
          </a:xfrm>
          <a:prstGeom prst="rect">
            <a:avLst/>
          </a:prstGeom>
          <a:noFill/>
        </p:spPr>
        <p:txBody>
          <a:bodyPr wrap="square" rtlCol="0">
            <a:spAutoFit/>
          </a:bodyPr>
          <a:lstStyle/>
          <a:p>
            <a:pPr algn="just"/>
            <a:r>
              <a:rPr lang="vi-VN" sz="2500" b="1">
                <a:latin typeface="Arial" panose="020B0604020202020204" pitchFamily="34" charset="0"/>
                <a:cs typeface="Arial" panose="020B0604020202020204" pitchFamily="34" charset="0"/>
              </a:rPr>
              <a:t>a) Gọi BH là đường cao hạ từ B xuống </a:t>
            </a:r>
            <a:r>
              <a:rPr lang="vi-VN" sz="2500" b="1">
                <a:latin typeface="Arial" panose="020B0604020202020204" pitchFamily="34" charset="0"/>
                <a:cs typeface="Arial" panose="020B0604020202020204" pitchFamily="34" charset="0"/>
              </a:rPr>
              <a:t>AC</a:t>
            </a:r>
            <a:r>
              <a:rPr lang="vi-VN" sz="2500" b="1" smtClean="0">
                <a:latin typeface="Arial" panose="020B0604020202020204" pitchFamily="34" charset="0"/>
                <a:cs typeface="Arial" panose="020B0604020202020204" pitchFamily="34" charset="0"/>
              </a:rPr>
              <a:t>.</a:t>
            </a:r>
            <a:endParaRPr lang="vi-VN" sz="2500" b="1">
              <a:latin typeface="Arial" panose="020B0604020202020204" pitchFamily="34" charset="0"/>
              <a:cs typeface="Arial" panose="020B0604020202020204" pitchFamily="34" charset="0"/>
            </a:endParaRPr>
          </a:p>
        </p:txBody>
      </p:sp>
      <p:sp>
        <p:nvSpPr>
          <p:cNvPr id="14" name="TextBox 13"/>
          <p:cNvSpPr txBox="1"/>
          <p:nvPr/>
        </p:nvSpPr>
        <p:spPr>
          <a:xfrm>
            <a:off x="616627" y="2819400"/>
            <a:ext cx="6523947" cy="861774"/>
          </a:xfrm>
          <a:prstGeom prst="rect">
            <a:avLst/>
          </a:prstGeom>
          <a:noFill/>
        </p:spPr>
        <p:txBody>
          <a:bodyPr wrap="square" rtlCol="0">
            <a:spAutoFit/>
          </a:bodyPr>
          <a:lstStyle/>
          <a:p>
            <a:pPr algn="just"/>
            <a:r>
              <a:rPr lang="vi-VN" sz="2500" b="1">
                <a:latin typeface="Arial" panose="020B0604020202020204" pitchFamily="34" charset="0"/>
                <a:cs typeface="Arial" panose="020B0604020202020204" pitchFamily="34" charset="0"/>
              </a:rPr>
              <a:t>Khi đó, BH là khoảng cách từ điểm B đến đường thẳng AC.</a:t>
            </a:r>
            <a:endParaRPr lang="vi-VN" sz="2500" b="1">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5" name="TextBox 14"/>
              <p:cNvSpPr txBox="1"/>
              <p:nvPr/>
            </p:nvSpPr>
            <p:spPr>
              <a:xfrm>
                <a:off x="616627" y="3657600"/>
                <a:ext cx="6523947" cy="489942"/>
              </a:xfrm>
              <a:prstGeom prst="rect">
                <a:avLst/>
              </a:prstGeom>
              <a:noFill/>
            </p:spPr>
            <p:txBody>
              <a:bodyPr wrap="square" rtlCol="0">
                <a:spAutoFit/>
              </a:bodyPr>
              <a:lstStyle/>
              <a:p>
                <a:pPr algn="just"/>
                <a:r>
                  <a:rPr lang="pl-PL" sz="2500" b="1" smtClean="0">
                    <a:latin typeface="Arial" panose="020B0604020202020204" pitchFamily="34" charset="0"/>
                    <a:cs typeface="Arial" panose="020B0604020202020204" pitchFamily="34" charset="0"/>
                  </a:rPr>
                  <a:t>Xét tam giác </a:t>
                </a:r>
                <a:r>
                  <a:rPr lang="pl-PL" sz="2500" b="1">
                    <a:latin typeface="Arial" panose="020B0604020202020204" pitchFamily="34" charset="0"/>
                    <a:cs typeface="Arial" panose="020B0604020202020204" pitchFamily="34" charset="0"/>
                  </a:rPr>
                  <a:t>BHC </a:t>
                </a:r>
                <a:r>
                  <a:rPr lang="pl-PL" sz="2500" b="1" smtClean="0">
                    <a:latin typeface="Arial" panose="020B0604020202020204" pitchFamily="34" charset="0"/>
                    <a:cs typeface="Arial" panose="020B0604020202020204" pitchFamily="34" charset="0"/>
                  </a:rPr>
                  <a:t>có</a:t>
                </a:r>
                <a:r>
                  <a:rPr lang="en-US" sz="2500" b="1" smtClean="0">
                    <a:latin typeface="Arial" panose="020B0604020202020204" pitchFamily="34" charset="0"/>
                    <a:cs typeface="Arial" panose="020B0604020202020204" pitchFamily="34" charset="0"/>
                  </a:rPr>
                  <a:t> </a:t>
                </a:r>
                <a14:m>
                  <m:oMath xmlns:m="http://schemas.openxmlformats.org/officeDocument/2006/math">
                    <m:acc>
                      <m:accPr>
                        <m:ctrlPr>
                          <a:rPr lang="en-US" sz="2500" b="1" i="1" smtClean="0">
                            <a:latin typeface="Cambria Math" panose="02040503050406030204"/>
                            <a:cs typeface="Arial" panose="020B0604020202020204" pitchFamily="34" charset="0"/>
                          </a:rPr>
                        </m:ctrlPr>
                      </m:accPr>
                      <m:e>
                        <m:r>
                          <a:rPr lang="en-US" sz="2500" b="1" i="1" smtClean="0">
                            <a:latin typeface="Cambria Math" panose="02040503050406030204"/>
                            <a:cs typeface="Arial" panose="020B0604020202020204" pitchFamily="34" charset="0"/>
                          </a:rPr>
                          <m:t>𝑨𝑪𝑯</m:t>
                        </m:r>
                      </m:e>
                    </m:acc>
                    <m:r>
                      <a:rPr lang="en-US" sz="2500" b="1" i="1" smtClean="0">
                        <a:latin typeface="Cambria Math" panose="02040503050406030204"/>
                        <a:cs typeface="Arial" panose="020B0604020202020204" pitchFamily="34" charset="0"/>
                      </a:rPr>
                      <m:t>=</m:t>
                    </m:r>
                    <m:sSup>
                      <m:sSupPr>
                        <m:ctrlPr>
                          <a:rPr lang="en-US" sz="2500" b="1" i="1" smtClean="0">
                            <a:latin typeface="Cambria Math" panose="02040503050406030204"/>
                            <a:cs typeface="Arial" panose="020B0604020202020204" pitchFamily="34" charset="0"/>
                          </a:rPr>
                        </m:ctrlPr>
                      </m:sSupPr>
                      <m:e>
                        <m:r>
                          <a:rPr lang="en-US" sz="2500" b="1" i="1" smtClean="0">
                            <a:latin typeface="Cambria Math" panose="02040503050406030204"/>
                            <a:cs typeface="Arial" panose="020B0604020202020204" pitchFamily="34" charset="0"/>
                          </a:rPr>
                          <m:t>𝟑𝟎</m:t>
                        </m:r>
                      </m:e>
                      <m:sup>
                        <m:r>
                          <a:rPr lang="en-US" sz="2500" b="1" i="1" smtClean="0">
                            <a:latin typeface="Cambria Math" panose="02040503050406030204"/>
                            <a:cs typeface="Arial" panose="020B0604020202020204" pitchFamily="34" charset="0"/>
                          </a:rPr>
                          <m:t>𝟎</m:t>
                        </m:r>
                      </m:sup>
                    </m:sSup>
                  </m:oMath>
                </a14:m>
                <a:r>
                  <a:rPr lang="en-US" sz="2500" b="1" smtClean="0">
                    <a:latin typeface="Arial" panose="020B0604020202020204" pitchFamily="34" charset="0"/>
                    <a:cs typeface="Arial" panose="020B0604020202020204" pitchFamily="34" charset="0"/>
                  </a:rPr>
                  <a:t>, </a:t>
                </a:r>
                <a:r>
                  <a:rPr lang="en-US" sz="2500" b="1" smtClean="0">
                    <a:latin typeface="Arial" panose="020B0604020202020204" pitchFamily="34" charset="0"/>
                    <a:cs typeface="Arial" panose="020B0604020202020204" pitchFamily="34" charset="0"/>
                  </a:rPr>
                  <a:t>ta có :</a:t>
                </a:r>
                <a:endParaRPr lang="vi-VN" sz="2500" b="1">
                  <a:latin typeface="Arial" panose="020B0604020202020204" pitchFamily="34" charset="0"/>
                  <a:cs typeface="Arial" panose="020B0604020202020204" pitchFamily="34" charset="0"/>
                </a:endParaRPr>
              </a:p>
            </p:txBody>
          </p:sp>
        </mc:Choice>
        <mc:Fallback>
          <p:sp>
            <p:nvSpPr>
              <p:cNvPr id="15" name="TextBox 14"/>
              <p:cNvSpPr txBox="1">
                <a:spLocks noRot="1" noChangeAspect="1" noMove="1" noResize="1" noEditPoints="1" noAdjustHandles="1" noChangeArrowheads="1" noChangeShapeType="1" noTextEdit="1"/>
              </p:cNvSpPr>
              <p:nvPr/>
            </p:nvSpPr>
            <p:spPr>
              <a:xfrm>
                <a:off x="616627" y="3657600"/>
                <a:ext cx="6523947" cy="489942"/>
              </a:xfrm>
              <a:prstGeom prst="rect">
                <a:avLst/>
              </a:prstGeom>
              <a:blipFill rotWithShape="1">
                <a:blip r:embed="rId7"/>
                <a:stretch>
                  <a:fillRect l="-1" r="10" b="73"/>
                </a:stretch>
              </a:blipFill>
            </p:spPr>
            <p:txBody>
              <a:bodyPr/>
              <a:lstStyle/>
              <a:p>
                <a:r>
                  <a:rPr lang="en-US" altLang="en-US">
                    <a:noFill/>
                  </a:rPr>
                  <a:t> </a:t>
                </a:r>
              </a:p>
            </p:txBody>
          </p:sp>
        </mc:Fallback>
      </mc:AlternateContent>
      <p:graphicFrame>
        <p:nvGraphicFramePr>
          <p:cNvPr id="2" name="Object 1"/>
          <p:cNvGraphicFramePr>
            <a:graphicFrameLocks noChangeAspect="1"/>
          </p:cNvGraphicFramePr>
          <p:nvPr/>
        </p:nvGraphicFramePr>
        <p:xfrm>
          <a:off x="989012" y="4114800"/>
          <a:ext cx="2987675" cy="527050"/>
        </p:xfrm>
        <a:graphic>
          <a:graphicData uri="http://schemas.openxmlformats.org/presentationml/2006/ole">
            <mc:AlternateContent xmlns:mc="http://schemas.openxmlformats.org/markup-compatibility/2006">
              <mc:Choice xmlns:v="urn:schemas-microsoft-com:vml" Requires="v">
                <p:oleObj spid="_x0000_s847923" name="Equation" r:id="rId8" imgW="27736800" imgH="4876800" progId="Equation.DSMT4">
                  <p:embed/>
                </p:oleObj>
              </mc:Choice>
              <mc:Fallback>
                <p:oleObj name="Equation" r:id="rId8" imgW="27736800" imgH="4876800" progId="Equation.DSMT4">
                  <p:embed/>
                  <p:pic>
                    <p:nvPicPr>
                      <p:cNvPr id="0" name="Object 12"/>
                      <p:cNvPicPr>
                        <a:picLocks noChangeAspect="1" noChangeArrowheads="1"/>
                      </p:cNvPicPr>
                      <p:nvPr/>
                    </p:nvPicPr>
                    <p:blipFill>
                      <a:blip r:embed="rId9"/>
                      <a:srcRect/>
                      <a:stretch>
                        <a:fillRect/>
                      </a:stretch>
                    </p:blipFill>
                    <p:spPr bwMode="auto">
                      <a:xfrm>
                        <a:off x="989012" y="4114800"/>
                        <a:ext cx="298767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nvGraphicFramePr>
        <p:xfrm>
          <a:off x="4002086" y="4142541"/>
          <a:ext cx="3743325" cy="757238"/>
        </p:xfrm>
        <a:graphic>
          <a:graphicData uri="http://schemas.openxmlformats.org/presentationml/2006/ole">
            <mc:AlternateContent xmlns:mc="http://schemas.openxmlformats.org/markup-compatibility/2006">
              <mc:Choice xmlns:v="urn:schemas-microsoft-com:vml" Requires="v">
                <p:oleObj spid="_x0000_s847924" name="Equation" r:id="rId10" imgW="34747200" imgH="7010400" progId="Equation.DSMT4">
                  <p:embed/>
                </p:oleObj>
              </mc:Choice>
              <mc:Fallback>
                <p:oleObj name="Equation" r:id="rId10" imgW="34747200" imgH="7010400" progId="Equation.DSMT4">
                  <p:embed/>
                  <p:pic>
                    <p:nvPicPr>
                      <p:cNvPr id="0" name="Picture 847923"/>
                      <p:cNvPicPr>
                        <a:picLocks noChangeAspect="1" noChangeArrowheads="1"/>
                      </p:cNvPicPr>
                      <p:nvPr/>
                    </p:nvPicPr>
                    <p:blipFill>
                      <a:blip r:embed="rId11"/>
                      <a:srcRect/>
                      <a:stretch>
                        <a:fillRect/>
                      </a:stretch>
                    </p:blipFill>
                    <p:spPr bwMode="auto">
                      <a:xfrm>
                        <a:off x="4002086" y="4142541"/>
                        <a:ext cx="3743325"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TextBox 18"/>
          <p:cNvSpPr txBox="1"/>
          <p:nvPr/>
        </p:nvSpPr>
        <p:spPr>
          <a:xfrm>
            <a:off x="616627" y="4724400"/>
            <a:ext cx="9190947" cy="489942"/>
          </a:xfrm>
          <a:prstGeom prst="rect">
            <a:avLst/>
          </a:prstGeom>
          <a:noFill/>
        </p:spPr>
        <p:txBody>
          <a:bodyPr wrap="square" rtlCol="0">
            <a:spAutoFit/>
          </a:bodyPr>
          <a:lstStyle/>
          <a:p>
            <a:pPr algn="just"/>
            <a:r>
              <a:rPr lang="vi-VN" sz="2500" b="1">
                <a:latin typeface="Arial" panose="020B0604020202020204" pitchFamily="34" charset="0"/>
                <a:cs typeface="Arial" panose="020B0604020202020204" pitchFamily="34" charset="0"/>
              </a:rPr>
              <a:t>Vậy khoảng cách từ điểm B đến đường thẳng AC </a:t>
            </a:r>
            <a:r>
              <a:rPr lang="vi-VN" sz="2500" b="1">
                <a:latin typeface="Arial" panose="020B0604020202020204" pitchFamily="34" charset="0"/>
                <a:cs typeface="Arial" panose="020B0604020202020204" pitchFamily="34" charset="0"/>
              </a:rPr>
              <a:t>là </a:t>
            </a:r>
            <a:r>
              <a:rPr lang="vi-VN" sz="2500" b="1" smtClean="0">
                <a:solidFill>
                  <a:srgbClr val="C00000"/>
                </a:solidFill>
                <a:latin typeface="Arial" panose="020B0604020202020204" pitchFamily="34" charset="0"/>
                <a:cs typeface="Arial" panose="020B0604020202020204" pitchFamily="34" charset="0"/>
              </a:rPr>
              <a:t>10cm</a:t>
            </a:r>
            <a:r>
              <a:rPr lang="vi-VN" sz="2500" b="1">
                <a:latin typeface="Arial" panose="020B0604020202020204" pitchFamily="34" charset="0"/>
                <a:cs typeface="Arial" panose="020B0604020202020204" pitchFamily="34" charset="0"/>
              </a:rPr>
              <a:t>.</a:t>
            </a:r>
            <a:endParaRPr lang="vi-VN" sz="2500" b="1">
              <a:latin typeface="Arial" panose="020B0604020202020204" pitchFamily="34" charset="0"/>
              <a:cs typeface="Arial" panose="020B0604020202020204" pitchFamily="34" charset="0"/>
            </a:endParaRPr>
          </a:p>
        </p:txBody>
      </p:sp>
      <p:sp>
        <p:nvSpPr>
          <p:cNvPr id="21" name="TextBox 20"/>
          <p:cNvSpPr txBox="1"/>
          <p:nvPr/>
        </p:nvSpPr>
        <p:spPr>
          <a:xfrm>
            <a:off x="267132" y="5214342"/>
            <a:ext cx="4074680" cy="477054"/>
          </a:xfrm>
          <a:prstGeom prst="rect">
            <a:avLst/>
          </a:prstGeom>
          <a:noFill/>
        </p:spPr>
        <p:txBody>
          <a:bodyPr wrap="square" rtlCol="0">
            <a:spAutoFit/>
          </a:bodyPr>
          <a:lstStyle/>
          <a:p>
            <a:pPr algn="just"/>
            <a:r>
              <a:rPr lang="en-US" sz="2500" b="1" smtClean="0">
                <a:latin typeface="Arial" panose="020B0604020202020204" pitchFamily="34" charset="0"/>
                <a:cs typeface="Arial" panose="020B0604020202020204" pitchFamily="34" charset="0"/>
              </a:rPr>
              <a:t>b</a:t>
            </a:r>
            <a:r>
              <a:rPr lang="vi-VN" sz="2500" b="1" smtClean="0">
                <a:latin typeface="Arial" panose="020B0604020202020204" pitchFamily="34" charset="0"/>
                <a:cs typeface="Arial" panose="020B0604020202020204" pitchFamily="34" charset="0"/>
              </a:rPr>
              <a:t>) </a:t>
            </a:r>
            <a:r>
              <a:rPr lang="en-US" sz="2500" b="1" smtClean="0">
                <a:latin typeface="Arial" panose="020B0604020202020204" pitchFamily="34" charset="0"/>
                <a:cs typeface="Arial" panose="020B0604020202020204" pitchFamily="34" charset="0"/>
              </a:rPr>
              <a:t>Xét tam giác ABC, có :  </a:t>
            </a:r>
            <a:endParaRPr lang="vi-VN" sz="2500" b="1">
              <a:latin typeface="Arial" panose="020B0604020202020204" pitchFamily="34" charset="0"/>
              <a:cs typeface="Arial" panose="020B0604020202020204" pitchFamily="34" charset="0"/>
            </a:endParaRPr>
          </a:p>
        </p:txBody>
      </p:sp>
      <p:graphicFrame>
        <p:nvGraphicFramePr>
          <p:cNvPr id="22" name="Object 21"/>
          <p:cNvGraphicFramePr>
            <a:graphicFrameLocks noChangeAspect="1"/>
          </p:cNvGraphicFramePr>
          <p:nvPr/>
        </p:nvGraphicFramePr>
        <p:xfrm>
          <a:off x="4354741" y="5070186"/>
          <a:ext cx="4358409" cy="568614"/>
        </p:xfrm>
        <a:graphic>
          <a:graphicData uri="http://schemas.openxmlformats.org/presentationml/2006/ole">
            <mc:AlternateContent xmlns:mc="http://schemas.openxmlformats.org/markup-compatibility/2006">
              <mc:Choice xmlns:v="urn:schemas-microsoft-com:vml" Requires="v">
                <p:oleObj spid="_x0000_s847925" name="Equation" r:id="rId12" imgW="44500800" imgH="5791200" progId="Equation.DSMT4">
                  <p:embed/>
                </p:oleObj>
              </mc:Choice>
              <mc:Fallback>
                <p:oleObj name="Equation" r:id="rId12" imgW="44500800" imgH="5791200" progId="Equation.DSMT4">
                  <p:embed/>
                  <p:pic>
                    <p:nvPicPr>
                      <p:cNvPr id="0" name="Picture 847924"/>
                      <p:cNvPicPr>
                        <a:picLocks noChangeAspect="1" noChangeArrowheads="1"/>
                      </p:cNvPicPr>
                      <p:nvPr/>
                    </p:nvPicPr>
                    <p:blipFill>
                      <a:blip r:embed="rId13"/>
                      <a:srcRect/>
                      <a:stretch>
                        <a:fillRect/>
                      </a:stretch>
                    </p:blipFill>
                    <p:spPr bwMode="auto">
                      <a:xfrm>
                        <a:off x="4354741" y="5070186"/>
                        <a:ext cx="4358409" cy="56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nvGraphicFramePr>
        <p:xfrm>
          <a:off x="882640" y="5638800"/>
          <a:ext cx="5073650" cy="657225"/>
        </p:xfrm>
        <a:graphic>
          <a:graphicData uri="http://schemas.openxmlformats.org/presentationml/2006/ole">
            <mc:AlternateContent xmlns:mc="http://schemas.openxmlformats.org/markup-compatibility/2006">
              <mc:Choice xmlns:v="urn:schemas-microsoft-com:vml" Requires="v">
                <p:oleObj spid="_x0000_s847926" name="Equation" r:id="rId14" imgW="51816000" imgH="6705600" progId="Equation.DSMT4">
                  <p:embed/>
                </p:oleObj>
              </mc:Choice>
              <mc:Fallback>
                <p:oleObj name="Equation" r:id="rId14" imgW="51816000" imgH="6705600" progId="Equation.DSMT4">
                  <p:embed/>
                  <p:pic>
                    <p:nvPicPr>
                      <p:cNvPr id="0" name="Picture 847925"/>
                      <p:cNvPicPr>
                        <a:picLocks noChangeAspect="1" noChangeArrowheads="1"/>
                      </p:cNvPicPr>
                      <p:nvPr/>
                    </p:nvPicPr>
                    <p:blipFill>
                      <a:blip r:embed="rId15"/>
                      <a:srcRect/>
                      <a:stretch>
                        <a:fillRect/>
                      </a:stretch>
                    </p:blipFill>
                    <p:spPr bwMode="auto">
                      <a:xfrm>
                        <a:off x="882640" y="5638800"/>
                        <a:ext cx="507365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nvGraphicFramePr>
        <p:xfrm>
          <a:off x="5888036" y="5710446"/>
          <a:ext cx="4119563" cy="568325"/>
        </p:xfrm>
        <a:graphic>
          <a:graphicData uri="http://schemas.openxmlformats.org/presentationml/2006/ole">
            <mc:AlternateContent xmlns:mc="http://schemas.openxmlformats.org/markup-compatibility/2006">
              <mc:Choice xmlns:v="urn:schemas-microsoft-com:vml" Requires="v">
                <p:oleObj spid="_x0000_s847927" name="Equation" r:id="rId16" imgW="42062400" imgH="5791200" progId="Equation.DSMT4">
                  <p:embed/>
                </p:oleObj>
              </mc:Choice>
              <mc:Fallback>
                <p:oleObj name="Equation" r:id="rId16" imgW="42062400" imgH="5791200" progId="Equation.DSMT4">
                  <p:embed/>
                  <p:pic>
                    <p:nvPicPr>
                      <p:cNvPr id="0" name="Picture 847926"/>
                      <p:cNvPicPr>
                        <a:picLocks noChangeAspect="1" noChangeArrowheads="1"/>
                      </p:cNvPicPr>
                      <p:nvPr/>
                    </p:nvPicPr>
                    <p:blipFill>
                      <a:blip r:embed="rId17"/>
                      <a:srcRect/>
                      <a:stretch>
                        <a:fillRect/>
                      </a:stretch>
                    </p:blipFill>
                    <p:spPr bwMode="auto">
                      <a:xfrm>
                        <a:off x="5888036" y="5710446"/>
                        <a:ext cx="4119563"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25"/>
          <p:cNvGraphicFramePr>
            <a:graphicFrameLocks noChangeAspect="1"/>
          </p:cNvGraphicFramePr>
          <p:nvPr/>
        </p:nvGraphicFramePr>
        <p:xfrm>
          <a:off x="1343448" y="6172200"/>
          <a:ext cx="6238875" cy="568325"/>
        </p:xfrm>
        <a:graphic>
          <a:graphicData uri="http://schemas.openxmlformats.org/presentationml/2006/ole">
            <mc:AlternateContent xmlns:mc="http://schemas.openxmlformats.org/markup-compatibility/2006">
              <mc:Choice xmlns:v="urn:schemas-microsoft-com:vml" Requires="v">
                <p:oleObj spid="_x0000_s847928" name="Equation" r:id="rId18" imgW="63703200" imgH="5791200" progId="Equation.DSMT4">
                  <p:embed/>
                </p:oleObj>
              </mc:Choice>
              <mc:Fallback>
                <p:oleObj name="Equation" r:id="rId18" imgW="63703200" imgH="5791200" progId="Equation.DSMT4">
                  <p:embed/>
                  <p:pic>
                    <p:nvPicPr>
                      <p:cNvPr id="0" name="Picture 847927"/>
                      <p:cNvPicPr>
                        <a:picLocks noChangeAspect="1" noChangeArrowheads="1"/>
                      </p:cNvPicPr>
                      <p:nvPr/>
                    </p:nvPicPr>
                    <p:blipFill>
                      <a:blip r:embed="rId19"/>
                      <a:srcRect/>
                      <a:stretch>
                        <a:fillRect/>
                      </a:stretch>
                    </p:blipFill>
                    <p:spPr bwMode="auto">
                      <a:xfrm>
                        <a:off x="1343448" y="6172200"/>
                        <a:ext cx="6238875"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47876"/>
                                        </p:tgtEl>
                                        <p:attrNameLst>
                                          <p:attrName>style.visibility</p:attrName>
                                        </p:attrNameLst>
                                      </p:cBhvr>
                                      <p:to>
                                        <p:strVal val="visible"/>
                                      </p:to>
                                    </p:set>
                                    <p:animEffect transition="in" filter="wipe(down)">
                                      <p:cBhvr>
                                        <p:cTn id="11" dur="500"/>
                                        <p:tgtEl>
                                          <p:spTgt spid="84787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500"/>
                                        <p:tgtEl>
                                          <p:spTgt spid="21"/>
                                        </p:tgtEl>
                                      </p:cBhvr>
                                    </p:animEffect>
                                  </p:childTnLst>
                                </p:cTn>
                              </p:par>
                            </p:childTnLst>
                          </p:cTn>
                        </p:par>
                        <p:par>
                          <p:cTn id="41" fill="hold">
                            <p:stCondLst>
                              <p:cond delay="500"/>
                            </p:stCondLst>
                            <p:childTnLst>
                              <p:par>
                                <p:cTn id="42" presetID="22" presetClass="entr" presetSubtype="8"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left)">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left)">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left)">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left)">
                                      <p:cBhvr>
                                        <p:cTn id="5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9"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5395" y="156772"/>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13" name="TextBox 12"/>
              <p:cNvSpPr txBox="1"/>
              <p:nvPr/>
            </p:nvSpPr>
            <p:spPr>
              <a:xfrm>
                <a:off x="355286" y="502068"/>
                <a:ext cx="7796526" cy="488532"/>
              </a:xfrm>
              <a:prstGeom prst="rect">
                <a:avLst/>
              </a:prstGeom>
              <a:noFill/>
            </p:spPr>
            <p:txBody>
              <a:bodyPr wrap="square" rtlCol="0">
                <a:spAutoFit/>
              </a:bodyPr>
              <a:lstStyle/>
              <a:p>
                <a:pPr algn="just"/>
                <a:r>
                  <a:rPr lang="vi-VN" sz="2500" b="1" smtClean="0">
                    <a:latin typeface="Arial" panose="020B0604020202020204" pitchFamily="34" charset="0"/>
                    <a:cs typeface="Arial" panose="020B0604020202020204" pitchFamily="34" charset="0"/>
                  </a:rPr>
                  <a:t>Xét tam giác ABH vuông tại </a:t>
                </a:r>
                <a:r>
                  <a:rPr lang="vi-VN" sz="2500" b="1">
                    <a:latin typeface="Arial" panose="020B0604020202020204" pitchFamily="34" charset="0"/>
                    <a:cs typeface="Arial" panose="020B0604020202020204" pitchFamily="34" charset="0"/>
                  </a:rPr>
                  <a:t>H </a:t>
                </a:r>
                <a:r>
                  <a:rPr lang="vi-VN" sz="2500" b="1" smtClean="0">
                    <a:latin typeface="Arial" panose="020B0604020202020204" pitchFamily="34" charset="0"/>
                    <a:cs typeface="Arial" panose="020B0604020202020204" pitchFamily="34" charset="0"/>
                  </a:rPr>
                  <a:t>có</a:t>
                </a:r>
                <a:r>
                  <a:rPr lang="en-US" sz="2500" b="1" smtClean="0">
                    <a:latin typeface="Arial" panose="020B0604020202020204" pitchFamily="34" charset="0"/>
                    <a:cs typeface="Arial" panose="020B0604020202020204" pitchFamily="34" charset="0"/>
                  </a:rPr>
                  <a:t> </a:t>
                </a:r>
                <a14:m>
                  <m:oMath xmlns:m="http://schemas.openxmlformats.org/officeDocument/2006/math">
                    <m:acc>
                      <m:accPr>
                        <m:ctrlPr>
                          <a:rPr lang="en-US" sz="2500" b="1" i="1" smtClean="0">
                            <a:latin typeface="Cambria Math" panose="02040503050406030204"/>
                            <a:cs typeface="Arial" panose="020B0604020202020204" pitchFamily="34" charset="0"/>
                          </a:rPr>
                        </m:ctrlPr>
                      </m:accPr>
                      <m:e>
                        <m:r>
                          <a:rPr lang="en-US" sz="2500" b="1" i="1" smtClean="0">
                            <a:latin typeface="Cambria Math" panose="02040503050406030204"/>
                            <a:cs typeface="Arial" panose="020B0604020202020204" pitchFamily="34" charset="0"/>
                          </a:rPr>
                          <m:t>𝑩𝑨𝑯</m:t>
                        </m:r>
                      </m:e>
                    </m:acc>
                    <m:r>
                      <a:rPr lang="en-US" sz="2500" b="1" i="1" smtClean="0">
                        <a:latin typeface="Cambria Math" panose="02040503050406030204"/>
                        <a:cs typeface="Arial" panose="020B0604020202020204" pitchFamily="34" charset="0"/>
                      </a:rPr>
                      <m:t>=</m:t>
                    </m:r>
                    <m:sSup>
                      <m:sSupPr>
                        <m:ctrlPr>
                          <a:rPr lang="en-US" sz="2500" b="1" i="1" smtClean="0">
                            <a:latin typeface="Cambria Math" panose="02040503050406030204"/>
                            <a:cs typeface="Arial" panose="020B0604020202020204" pitchFamily="34" charset="0"/>
                          </a:rPr>
                        </m:ctrlPr>
                      </m:sSupPr>
                      <m:e>
                        <m:r>
                          <a:rPr lang="en-US" sz="2500" b="1" i="1" smtClean="0">
                            <a:latin typeface="Cambria Math" panose="02040503050406030204"/>
                            <a:cs typeface="Arial" panose="020B0604020202020204" pitchFamily="34" charset="0"/>
                          </a:rPr>
                          <m:t>𝟓𝟐</m:t>
                        </m:r>
                      </m:e>
                      <m:sup>
                        <m:r>
                          <a:rPr lang="en-US" sz="2500" b="1" i="1" smtClean="0">
                            <a:latin typeface="Cambria Math" panose="02040503050406030204"/>
                            <a:cs typeface="Arial" panose="020B0604020202020204" pitchFamily="34" charset="0"/>
                          </a:rPr>
                          <m:t>𝟎</m:t>
                        </m:r>
                      </m:sup>
                    </m:sSup>
                  </m:oMath>
                </a14:m>
                <a:endParaRPr lang="vi-VN" sz="2500" b="1">
                  <a:latin typeface="Arial" panose="020B0604020202020204" pitchFamily="34" charset="0"/>
                  <a:cs typeface="Arial" panose="020B0604020202020204" pitchFamily="34" charset="0"/>
                </a:endParaRPr>
              </a:p>
            </p:txBody>
          </p:sp>
        </mc:Choice>
        <mc:Fallback>
          <p:sp>
            <p:nvSpPr>
              <p:cNvPr id="13" name="TextBox 12"/>
              <p:cNvSpPr txBox="1">
                <a:spLocks noRot="1" noChangeAspect="1" noMove="1" noResize="1" noEditPoints="1" noAdjustHandles="1" noChangeArrowheads="1" noChangeShapeType="1" noTextEdit="1"/>
              </p:cNvSpPr>
              <p:nvPr/>
            </p:nvSpPr>
            <p:spPr>
              <a:xfrm>
                <a:off x="355286" y="502068"/>
                <a:ext cx="7796526" cy="488532"/>
              </a:xfrm>
              <a:prstGeom prst="rect">
                <a:avLst/>
              </a:prstGeom>
              <a:blipFill rotWithShape="1">
                <a:blip r:embed="rId2"/>
                <a:stretch>
                  <a:fillRect l="-4" t="-86" r="4"/>
                </a:stretch>
              </a:blipFill>
            </p:spPr>
            <p:txBody>
              <a:bodyPr/>
              <a:lstStyle/>
              <a:p>
                <a:r>
                  <a:rPr lang="en-US" altLang="en-US">
                    <a:noFill/>
                  </a:rPr>
                  <a:t> </a:t>
                </a:r>
              </a:p>
            </p:txBody>
          </p:sp>
        </mc:Fallback>
      </mc:AlternateContent>
      <p:graphicFrame>
        <p:nvGraphicFramePr>
          <p:cNvPr id="2" name="Object 1"/>
          <p:cNvGraphicFramePr>
            <a:graphicFrameLocks noChangeAspect="1"/>
          </p:cNvGraphicFramePr>
          <p:nvPr/>
        </p:nvGraphicFramePr>
        <p:xfrm>
          <a:off x="684212" y="1000125"/>
          <a:ext cx="2477943" cy="987136"/>
        </p:xfrm>
        <a:graphic>
          <a:graphicData uri="http://schemas.openxmlformats.org/presentationml/2006/ole">
            <mc:AlternateContent xmlns:mc="http://schemas.openxmlformats.org/markup-compatibility/2006">
              <mc:Choice xmlns:v="urn:schemas-microsoft-com:vml" Requires="v">
                <p:oleObj spid="_x0000_s848948" name="Equation" r:id="rId3" imgW="25298400" imgH="10058400" progId="Equation.DSMT4">
                  <p:embed/>
                </p:oleObj>
              </mc:Choice>
              <mc:Fallback>
                <p:oleObj name="Equation" r:id="rId3" imgW="25298400" imgH="10058400" progId="Equation.DSMT4">
                  <p:embed/>
                  <p:pic>
                    <p:nvPicPr>
                      <p:cNvPr id="0" name="Picture 848947"/>
                      <p:cNvPicPr>
                        <a:picLocks noChangeAspect="1" noChangeArrowheads="1"/>
                      </p:cNvPicPr>
                      <p:nvPr/>
                    </p:nvPicPr>
                    <p:blipFill>
                      <a:blip r:embed="rId4"/>
                      <a:srcRect/>
                      <a:stretch>
                        <a:fillRect/>
                      </a:stretch>
                    </p:blipFill>
                    <p:spPr bwMode="auto">
                      <a:xfrm>
                        <a:off x="684212" y="1000125"/>
                        <a:ext cx="2477943" cy="987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488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0812" y="0"/>
            <a:ext cx="4297363" cy="240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7" name="Object 26"/>
          <p:cNvGraphicFramePr>
            <a:graphicFrameLocks noChangeAspect="1"/>
          </p:cNvGraphicFramePr>
          <p:nvPr/>
        </p:nvGraphicFramePr>
        <p:xfrm>
          <a:off x="989012" y="2021680"/>
          <a:ext cx="2897187" cy="1077913"/>
        </p:xfrm>
        <a:graphic>
          <a:graphicData uri="http://schemas.openxmlformats.org/presentationml/2006/ole">
            <mc:AlternateContent xmlns:mc="http://schemas.openxmlformats.org/markup-compatibility/2006">
              <mc:Choice xmlns:v="urn:schemas-microsoft-com:vml" Requires="v">
                <p:oleObj spid="_x0000_s848949" name="Equation" r:id="rId6" imgW="29565600" imgH="10972800" progId="Equation.DSMT4">
                  <p:embed/>
                </p:oleObj>
              </mc:Choice>
              <mc:Fallback>
                <p:oleObj name="Equation" r:id="rId6" imgW="29565600" imgH="10972800" progId="Equation.DSMT4">
                  <p:embed/>
                  <p:pic>
                    <p:nvPicPr>
                      <p:cNvPr id="0" name="Picture 848948"/>
                      <p:cNvPicPr>
                        <a:picLocks noChangeAspect="1" noChangeArrowheads="1"/>
                      </p:cNvPicPr>
                      <p:nvPr/>
                    </p:nvPicPr>
                    <p:blipFill>
                      <a:blip r:embed="rId7"/>
                      <a:srcRect/>
                      <a:stretch>
                        <a:fillRect/>
                      </a:stretch>
                    </p:blipFill>
                    <p:spPr bwMode="auto">
                      <a:xfrm>
                        <a:off x="989012" y="2021680"/>
                        <a:ext cx="289718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 name="Object 27"/>
          <p:cNvGraphicFramePr>
            <a:graphicFrameLocks noChangeAspect="1"/>
          </p:cNvGraphicFramePr>
          <p:nvPr/>
        </p:nvGraphicFramePr>
        <p:xfrm>
          <a:off x="3960812" y="2051843"/>
          <a:ext cx="3255963" cy="1017588"/>
        </p:xfrm>
        <a:graphic>
          <a:graphicData uri="http://schemas.openxmlformats.org/presentationml/2006/ole">
            <mc:AlternateContent xmlns:mc="http://schemas.openxmlformats.org/markup-compatibility/2006">
              <mc:Choice xmlns:v="urn:schemas-microsoft-com:vml" Requires="v">
                <p:oleObj spid="_x0000_s848950" name="Equation" r:id="rId8" imgW="33223200" imgH="10363200" progId="Equation.DSMT4">
                  <p:embed/>
                </p:oleObj>
              </mc:Choice>
              <mc:Fallback>
                <p:oleObj name="Equation" r:id="rId8" imgW="33223200" imgH="10363200" progId="Equation.DSMT4">
                  <p:embed/>
                  <p:pic>
                    <p:nvPicPr>
                      <p:cNvPr id="0" name="Picture 848949"/>
                      <p:cNvPicPr>
                        <a:picLocks noChangeAspect="1" noChangeArrowheads="1"/>
                      </p:cNvPicPr>
                      <p:nvPr/>
                    </p:nvPicPr>
                    <p:blipFill>
                      <a:blip r:embed="rId9"/>
                      <a:srcRect/>
                      <a:stretch>
                        <a:fillRect/>
                      </a:stretch>
                    </p:blipFill>
                    <p:spPr bwMode="auto">
                      <a:xfrm>
                        <a:off x="3960812" y="2051843"/>
                        <a:ext cx="3255963"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 name="Object 28"/>
          <p:cNvGraphicFramePr>
            <a:graphicFrameLocks noChangeAspect="1"/>
          </p:cNvGraphicFramePr>
          <p:nvPr/>
        </p:nvGraphicFramePr>
        <p:xfrm>
          <a:off x="563563" y="3200400"/>
          <a:ext cx="2566987" cy="987425"/>
        </p:xfrm>
        <a:graphic>
          <a:graphicData uri="http://schemas.openxmlformats.org/presentationml/2006/ole">
            <mc:AlternateContent xmlns:mc="http://schemas.openxmlformats.org/markup-compatibility/2006">
              <mc:Choice xmlns:v="urn:schemas-microsoft-com:vml" Requires="v">
                <p:oleObj spid="_x0000_s848951" name="Equation" r:id="rId10" imgW="26212800" imgH="10058400" progId="Equation.DSMT4">
                  <p:embed/>
                </p:oleObj>
              </mc:Choice>
              <mc:Fallback>
                <p:oleObj name="Equation" r:id="rId10" imgW="26212800" imgH="10058400" progId="Equation.DSMT4">
                  <p:embed/>
                  <p:pic>
                    <p:nvPicPr>
                      <p:cNvPr id="0" name="Picture 848950"/>
                      <p:cNvPicPr>
                        <a:picLocks noChangeAspect="1" noChangeArrowheads="1"/>
                      </p:cNvPicPr>
                      <p:nvPr/>
                    </p:nvPicPr>
                    <p:blipFill>
                      <a:blip r:embed="rId11"/>
                      <a:srcRect/>
                      <a:stretch>
                        <a:fillRect/>
                      </a:stretch>
                    </p:blipFill>
                    <p:spPr bwMode="auto">
                      <a:xfrm>
                        <a:off x="563563" y="3200400"/>
                        <a:ext cx="2566987"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 name="Object 29"/>
          <p:cNvGraphicFramePr>
            <a:graphicFrameLocks noChangeAspect="1"/>
          </p:cNvGraphicFramePr>
          <p:nvPr/>
        </p:nvGraphicFramePr>
        <p:xfrm>
          <a:off x="3427412" y="3200400"/>
          <a:ext cx="6234113" cy="1077913"/>
        </p:xfrm>
        <a:graphic>
          <a:graphicData uri="http://schemas.openxmlformats.org/presentationml/2006/ole">
            <mc:AlternateContent xmlns:mc="http://schemas.openxmlformats.org/markup-compatibility/2006">
              <mc:Choice xmlns:v="urn:schemas-microsoft-com:vml" Requires="v">
                <p:oleObj spid="_x0000_s848952" name="Equation" r:id="rId12" imgW="63703200" imgH="10972800" progId="Equation.DSMT4">
                  <p:embed/>
                </p:oleObj>
              </mc:Choice>
              <mc:Fallback>
                <p:oleObj name="Equation" r:id="rId12" imgW="63703200" imgH="10972800" progId="Equation.DSMT4">
                  <p:embed/>
                  <p:pic>
                    <p:nvPicPr>
                      <p:cNvPr id="0" name="Picture 848951"/>
                      <p:cNvPicPr>
                        <a:picLocks noChangeAspect="1" noChangeArrowheads="1"/>
                      </p:cNvPicPr>
                      <p:nvPr/>
                    </p:nvPicPr>
                    <p:blipFill>
                      <a:blip r:embed="rId13"/>
                      <a:srcRect/>
                      <a:stretch>
                        <a:fillRect/>
                      </a:stretch>
                    </p:blipFill>
                    <p:spPr bwMode="auto">
                      <a:xfrm>
                        <a:off x="3427412" y="3200400"/>
                        <a:ext cx="623411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 name="TextBox 30"/>
          <p:cNvSpPr txBox="1"/>
          <p:nvPr/>
        </p:nvSpPr>
        <p:spPr>
          <a:xfrm>
            <a:off x="455612" y="4343400"/>
            <a:ext cx="7796526" cy="488532"/>
          </a:xfrm>
          <a:prstGeom prst="rect">
            <a:avLst/>
          </a:prstGeom>
          <a:noFill/>
        </p:spPr>
        <p:txBody>
          <a:bodyPr wrap="square" rtlCol="0">
            <a:spAutoFit/>
          </a:bodyPr>
          <a:lstStyle/>
          <a:p>
            <a:pPr algn="just"/>
            <a:r>
              <a:rPr lang="vi-VN" sz="2500" b="1" smtClean="0">
                <a:latin typeface="Arial" panose="020B0604020202020204" pitchFamily="34" charset="0"/>
                <a:cs typeface="Arial" panose="020B0604020202020204" pitchFamily="34" charset="0"/>
              </a:rPr>
              <a:t>Xét tam </a:t>
            </a:r>
            <a:r>
              <a:rPr lang="vi-VN" sz="2500" b="1" smtClean="0">
                <a:latin typeface="Arial" panose="020B0604020202020204" pitchFamily="34" charset="0"/>
                <a:cs typeface="Arial" panose="020B0604020202020204" pitchFamily="34" charset="0"/>
              </a:rPr>
              <a:t>giác </a:t>
            </a:r>
            <a:r>
              <a:rPr lang="en-US" sz="2500" b="1" smtClean="0">
                <a:latin typeface="Arial" panose="020B0604020202020204" pitchFamily="34" charset="0"/>
                <a:cs typeface="Arial" panose="020B0604020202020204" pitchFamily="34" charset="0"/>
              </a:rPr>
              <a:t>BHC</a:t>
            </a:r>
            <a:r>
              <a:rPr lang="vi-VN" sz="2500" b="1" smtClean="0">
                <a:latin typeface="Arial" panose="020B0604020202020204" pitchFamily="34" charset="0"/>
                <a:cs typeface="Arial" panose="020B0604020202020204" pitchFamily="34" charset="0"/>
              </a:rPr>
              <a:t> </a:t>
            </a:r>
            <a:r>
              <a:rPr lang="vi-VN" sz="2500" b="1" smtClean="0">
                <a:latin typeface="Arial" panose="020B0604020202020204" pitchFamily="34" charset="0"/>
                <a:cs typeface="Arial" panose="020B0604020202020204" pitchFamily="34" charset="0"/>
              </a:rPr>
              <a:t>vuông tại </a:t>
            </a:r>
            <a:r>
              <a:rPr lang="vi-VN" sz="2500" b="1">
                <a:latin typeface="Arial" panose="020B0604020202020204" pitchFamily="34" charset="0"/>
                <a:cs typeface="Arial" panose="020B0604020202020204" pitchFamily="34" charset="0"/>
              </a:rPr>
              <a:t>H </a:t>
            </a:r>
            <a:r>
              <a:rPr lang="en-US" sz="2500" b="1" smtClean="0">
                <a:latin typeface="Arial" panose="020B0604020202020204" pitchFamily="34" charset="0"/>
                <a:cs typeface="Arial" panose="020B0604020202020204" pitchFamily="34" charset="0"/>
              </a:rPr>
              <a:t>ta </a:t>
            </a:r>
            <a:r>
              <a:rPr lang="vi-VN" sz="2500" b="1" smtClean="0">
                <a:latin typeface="Arial" panose="020B0604020202020204" pitchFamily="34" charset="0"/>
                <a:cs typeface="Arial" panose="020B0604020202020204" pitchFamily="34" charset="0"/>
              </a:rPr>
              <a:t>có</a:t>
            </a:r>
            <a:r>
              <a:rPr lang="en-US" sz="2500" b="1" smtClean="0">
                <a:latin typeface="Arial" panose="020B0604020202020204" pitchFamily="34" charset="0"/>
                <a:cs typeface="Arial" panose="020B0604020202020204" pitchFamily="34" charset="0"/>
              </a:rPr>
              <a:t>:</a:t>
            </a:r>
            <a:endParaRPr lang="vi-VN" sz="2500" b="1">
              <a:latin typeface="Arial" panose="020B0604020202020204" pitchFamily="34" charset="0"/>
              <a:cs typeface="Arial" panose="020B0604020202020204" pitchFamily="34" charset="0"/>
            </a:endParaRPr>
          </a:p>
        </p:txBody>
      </p:sp>
      <p:graphicFrame>
        <p:nvGraphicFramePr>
          <p:cNvPr id="32" name="Object 31"/>
          <p:cNvGraphicFramePr>
            <a:graphicFrameLocks noChangeAspect="1"/>
          </p:cNvGraphicFramePr>
          <p:nvPr/>
        </p:nvGraphicFramePr>
        <p:xfrm>
          <a:off x="3046412" y="4819650"/>
          <a:ext cx="3101975" cy="600075"/>
        </p:xfrm>
        <a:graphic>
          <a:graphicData uri="http://schemas.openxmlformats.org/presentationml/2006/ole">
            <mc:AlternateContent xmlns:mc="http://schemas.openxmlformats.org/markup-compatibility/2006">
              <mc:Choice xmlns:v="urn:schemas-microsoft-com:vml" Requires="v">
                <p:oleObj spid="_x0000_s848953" name="Equation" r:id="rId14" imgW="31699200" imgH="6096000" progId="Equation.DSMT4">
                  <p:embed/>
                </p:oleObj>
              </mc:Choice>
              <mc:Fallback>
                <p:oleObj name="Equation" r:id="rId14" imgW="31699200" imgH="6096000" progId="Equation.DSMT4">
                  <p:embed/>
                  <p:pic>
                    <p:nvPicPr>
                      <p:cNvPr id="0" name="Picture 848952"/>
                      <p:cNvPicPr>
                        <a:picLocks noChangeAspect="1" noChangeArrowheads="1"/>
                      </p:cNvPicPr>
                      <p:nvPr/>
                    </p:nvPicPr>
                    <p:blipFill>
                      <a:blip r:embed="rId15"/>
                      <a:srcRect/>
                      <a:stretch>
                        <a:fillRect/>
                      </a:stretch>
                    </p:blipFill>
                    <p:spPr bwMode="auto">
                      <a:xfrm>
                        <a:off x="3046412" y="4819650"/>
                        <a:ext cx="31019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3" name="Object 32"/>
          <p:cNvGraphicFramePr>
            <a:graphicFrameLocks noChangeAspect="1"/>
          </p:cNvGraphicFramePr>
          <p:nvPr/>
        </p:nvGraphicFramePr>
        <p:xfrm>
          <a:off x="6094412" y="4800600"/>
          <a:ext cx="4027487" cy="781050"/>
        </p:xfrm>
        <a:graphic>
          <a:graphicData uri="http://schemas.openxmlformats.org/presentationml/2006/ole">
            <mc:AlternateContent xmlns:mc="http://schemas.openxmlformats.org/markup-compatibility/2006">
              <mc:Choice xmlns:v="urn:schemas-microsoft-com:vml" Requires="v">
                <p:oleObj spid="_x0000_s848954" name="Equation" r:id="rId16" imgW="41148000" imgH="7924800" progId="Equation.DSMT4">
                  <p:embed/>
                </p:oleObj>
              </mc:Choice>
              <mc:Fallback>
                <p:oleObj name="Equation" r:id="rId16" imgW="41148000" imgH="7924800" progId="Equation.DSMT4">
                  <p:embed/>
                  <p:pic>
                    <p:nvPicPr>
                      <p:cNvPr id="0" name="Picture 848953"/>
                      <p:cNvPicPr>
                        <a:picLocks noChangeAspect="1" noChangeArrowheads="1"/>
                      </p:cNvPicPr>
                      <p:nvPr/>
                    </p:nvPicPr>
                    <p:blipFill>
                      <a:blip r:embed="rId17"/>
                      <a:srcRect/>
                      <a:stretch>
                        <a:fillRect/>
                      </a:stretch>
                    </p:blipFill>
                    <p:spPr bwMode="auto">
                      <a:xfrm>
                        <a:off x="6094412" y="4800600"/>
                        <a:ext cx="4027487"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4" name="Object 33"/>
          <p:cNvGraphicFramePr>
            <a:graphicFrameLocks noChangeAspect="1"/>
          </p:cNvGraphicFramePr>
          <p:nvPr/>
        </p:nvGraphicFramePr>
        <p:xfrm>
          <a:off x="2970212" y="5573713"/>
          <a:ext cx="6262688" cy="750887"/>
        </p:xfrm>
        <a:graphic>
          <a:graphicData uri="http://schemas.openxmlformats.org/presentationml/2006/ole">
            <mc:AlternateContent xmlns:mc="http://schemas.openxmlformats.org/markup-compatibility/2006">
              <mc:Choice xmlns:v="urn:schemas-microsoft-com:vml" Requires="v">
                <p:oleObj spid="_x0000_s848955" name="Equation" r:id="rId18" imgW="64008000" imgH="7620000" progId="Equation.DSMT4">
                  <p:embed/>
                </p:oleObj>
              </mc:Choice>
              <mc:Fallback>
                <p:oleObj name="Equation" r:id="rId18" imgW="64008000" imgH="7620000" progId="Equation.DSMT4">
                  <p:embed/>
                  <p:pic>
                    <p:nvPicPr>
                      <p:cNvPr id="0" name="Picture 848954"/>
                      <p:cNvPicPr>
                        <a:picLocks noChangeAspect="1" noChangeArrowheads="1"/>
                      </p:cNvPicPr>
                      <p:nvPr/>
                    </p:nvPicPr>
                    <p:blipFill>
                      <a:blip r:embed="rId19"/>
                      <a:srcRect/>
                      <a:stretch>
                        <a:fillRect/>
                      </a:stretch>
                    </p:blipFill>
                    <p:spPr bwMode="auto">
                      <a:xfrm>
                        <a:off x="2970212" y="5573713"/>
                        <a:ext cx="6262688" cy="7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left)">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left)">
                                      <p:cBhvr>
                                        <p:cTn id="37" dur="500"/>
                                        <p:tgtEl>
                                          <p:spTgt spid="31"/>
                                        </p:tgtEl>
                                      </p:cBhvr>
                                    </p:animEffect>
                                  </p:childTnLst>
                                </p:cTn>
                              </p:par>
                            </p:childTnLst>
                          </p:cTn>
                        </p:par>
                        <p:par>
                          <p:cTn id="38" fill="hold">
                            <p:stCondLst>
                              <p:cond delay="500"/>
                            </p:stCondLst>
                            <p:childTnLst>
                              <p:par>
                                <p:cTn id="39" presetID="22" presetClass="entr" presetSubtype="8" fill="hold" nodeType="after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wipe(left)">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wipe(left)">
                                      <p:cBhvr>
                                        <p:cTn id="46" dur="5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wipe(left)">
                                      <p:cBhvr>
                                        <p:cTn id="5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5395" y="210523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355286" y="2526726"/>
            <a:ext cx="7796526" cy="488532"/>
          </a:xfrm>
          <a:prstGeom prst="rect">
            <a:avLst/>
          </a:prstGeom>
          <a:noFill/>
        </p:spPr>
        <p:txBody>
          <a:bodyPr wrap="square" rtlCol="0">
            <a:spAutoFit/>
          </a:bodyPr>
          <a:lstStyle/>
          <a:p>
            <a:pPr algn="just"/>
            <a:r>
              <a:rPr lang="vi-VN" sz="2500" b="1">
                <a:latin typeface="Arial" panose="020B0604020202020204" pitchFamily="34" charset="0"/>
                <a:cs typeface="Arial" panose="020B0604020202020204" pitchFamily="34" charset="0"/>
              </a:rPr>
              <a:t>c) Gọi AK là đường cao hạ từ A xuống BC.</a:t>
            </a:r>
            <a:endParaRPr lang="vi-VN" sz="2500" b="1">
              <a:latin typeface="Arial" panose="020B0604020202020204" pitchFamily="34" charset="0"/>
              <a:cs typeface="Arial" panose="020B0604020202020204" pitchFamily="34" charset="0"/>
            </a:endParaRPr>
          </a:p>
        </p:txBody>
      </p:sp>
      <p:graphicFrame>
        <p:nvGraphicFramePr>
          <p:cNvPr id="2" name="Object 1"/>
          <p:cNvGraphicFramePr>
            <a:graphicFrameLocks noChangeAspect="1"/>
          </p:cNvGraphicFramePr>
          <p:nvPr/>
        </p:nvGraphicFramePr>
        <p:xfrm>
          <a:off x="1594405" y="4783167"/>
          <a:ext cx="3445351" cy="625158"/>
        </p:xfrm>
        <a:graphic>
          <a:graphicData uri="http://schemas.openxmlformats.org/presentationml/2006/ole">
            <mc:AlternateContent xmlns:mc="http://schemas.openxmlformats.org/markup-compatibility/2006">
              <mc:Choice xmlns:v="urn:schemas-microsoft-com:vml" Requires="v">
                <p:oleObj spid="_x0000_s849935" name="Equation" r:id="rId2" imgW="32004000" imgH="5791200" progId="Equation.DSMT4">
                  <p:embed/>
                </p:oleObj>
              </mc:Choice>
              <mc:Fallback>
                <p:oleObj name="Equation" r:id="rId2" imgW="32004000" imgH="5791200" progId="Equation.DSMT4">
                  <p:embed/>
                  <p:pic>
                    <p:nvPicPr>
                      <p:cNvPr id="0" name="Picture 849934"/>
                      <p:cNvPicPr>
                        <a:picLocks noChangeAspect="1" noChangeArrowheads="1"/>
                      </p:cNvPicPr>
                      <p:nvPr/>
                    </p:nvPicPr>
                    <p:blipFill>
                      <a:blip r:embed="rId3"/>
                      <a:srcRect/>
                      <a:stretch>
                        <a:fillRect/>
                      </a:stretch>
                    </p:blipFill>
                    <p:spPr bwMode="auto">
                      <a:xfrm>
                        <a:off x="1594405" y="4783167"/>
                        <a:ext cx="3445351" cy="62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499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1937" y="1948458"/>
            <a:ext cx="4295775"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355286" y="3034308"/>
            <a:ext cx="7034526" cy="861774"/>
          </a:xfrm>
          <a:prstGeom prst="rect">
            <a:avLst/>
          </a:prstGeom>
          <a:noFill/>
        </p:spPr>
        <p:txBody>
          <a:bodyPr wrap="square" rtlCol="0">
            <a:spAutoFit/>
          </a:bodyPr>
          <a:lstStyle/>
          <a:p>
            <a:pPr algn="just"/>
            <a:r>
              <a:rPr lang="vi-VN" sz="2500" b="1">
                <a:latin typeface="Arial" panose="020B0604020202020204" pitchFamily="34" charset="0"/>
                <a:cs typeface="Arial" panose="020B0604020202020204" pitchFamily="34" charset="0"/>
              </a:rPr>
              <a:t>Khi đó, AK là khoảng cách từ điểm A đến đường thẳng </a:t>
            </a:r>
            <a:r>
              <a:rPr lang="vi-VN" sz="2500" b="1">
                <a:latin typeface="Arial" panose="020B0604020202020204" pitchFamily="34" charset="0"/>
                <a:cs typeface="Arial" panose="020B0604020202020204" pitchFamily="34" charset="0"/>
              </a:rPr>
              <a:t>BC</a:t>
            </a:r>
            <a:r>
              <a:rPr lang="vi-VN" sz="2500" b="1" smtClean="0">
                <a:latin typeface="Arial" panose="020B0604020202020204" pitchFamily="34" charset="0"/>
                <a:cs typeface="Arial" panose="020B0604020202020204" pitchFamily="34" charset="0"/>
              </a:rPr>
              <a:t>.</a:t>
            </a:r>
            <a:endParaRPr lang="vi-VN" sz="2500" b="1">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7" name="TextBox 16"/>
              <p:cNvSpPr txBox="1"/>
              <p:nvPr/>
            </p:nvSpPr>
            <p:spPr>
              <a:xfrm>
                <a:off x="363222" y="3936921"/>
                <a:ext cx="7331390" cy="874663"/>
              </a:xfrm>
              <a:prstGeom prst="rect">
                <a:avLst/>
              </a:prstGeom>
              <a:noFill/>
            </p:spPr>
            <p:txBody>
              <a:bodyPr wrap="square" rtlCol="0">
                <a:spAutoFit/>
              </a:bodyPr>
              <a:lstStyle/>
              <a:p>
                <a:pPr algn="just"/>
                <a:r>
                  <a:rPr lang="pl-PL" sz="2500" b="1" smtClean="0">
                    <a:latin typeface="Arial" panose="020B0604020202020204" pitchFamily="34" charset="0"/>
                    <a:cs typeface="Arial" panose="020B0604020202020204" pitchFamily="34" charset="0"/>
                  </a:rPr>
                  <a:t>Xét tam giác </a:t>
                </a:r>
                <a:r>
                  <a:rPr lang="pl-PL" sz="2500" b="1">
                    <a:latin typeface="Arial" panose="020B0604020202020204" pitchFamily="34" charset="0"/>
                    <a:cs typeface="Arial" panose="020B0604020202020204" pitchFamily="34" charset="0"/>
                  </a:rPr>
                  <a:t>ACK </a:t>
                </a:r>
                <a:r>
                  <a:rPr lang="pl-PL" sz="2500" b="1" smtClean="0">
                    <a:latin typeface="Arial" panose="020B0604020202020204" pitchFamily="34" charset="0"/>
                    <a:cs typeface="Arial" panose="020B0604020202020204" pitchFamily="34" charset="0"/>
                  </a:rPr>
                  <a:t>có</a:t>
                </a:r>
                <a:r>
                  <a:rPr lang="en-US" sz="2500" b="1" smtClean="0">
                    <a:latin typeface="Arial" panose="020B0604020202020204" pitchFamily="34" charset="0"/>
                    <a:cs typeface="Arial" panose="020B0604020202020204" pitchFamily="34" charset="0"/>
                  </a:rPr>
                  <a:t> </a:t>
                </a:r>
                <a14:m>
                  <m:oMath xmlns:m="http://schemas.openxmlformats.org/officeDocument/2006/math">
                    <m:acc>
                      <m:accPr>
                        <m:ctrlPr>
                          <a:rPr lang="en-US" sz="2500" b="1" i="1" smtClean="0">
                            <a:latin typeface="Cambria Math" panose="02040503050406030204"/>
                            <a:cs typeface="Arial" panose="020B0604020202020204" pitchFamily="34" charset="0"/>
                          </a:rPr>
                        </m:ctrlPr>
                      </m:accPr>
                      <m:e>
                        <m:r>
                          <a:rPr lang="en-US" sz="2500" b="1" i="1" smtClean="0">
                            <a:latin typeface="Cambria Math" panose="02040503050406030204"/>
                            <a:cs typeface="Arial" panose="020B0604020202020204" pitchFamily="34" charset="0"/>
                          </a:rPr>
                          <m:t>𝑨𝑪𝑲</m:t>
                        </m:r>
                      </m:e>
                    </m:acc>
                    <m:r>
                      <a:rPr lang="en-US" sz="2500" b="1" i="1" smtClean="0">
                        <a:latin typeface="Cambria Math" panose="02040503050406030204"/>
                        <a:cs typeface="Arial" panose="020B0604020202020204" pitchFamily="34" charset="0"/>
                      </a:rPr>
                      <m:t>=</m:t>
                    </m:r>
                    <m:sSup>
                      <m:sSupPr>
                        <m:ctrlPr>
                          <a:rPr lang="en-US" sz="2500" b="1" i="1" smtClean="0">
                            <a:latin typeface="Cambria Math" panose="02040503050406030204"/>
                            <a:cs typeface="Arial" panose="020B0604020202020204" pitchFamily="34" charset="0"/>
                          </a:rPr>
                        </m:ctrlPr>
                      </m:sSupPr>
                      <m:e>
                        <m:r>
                          <a:rPr lang="en-US" sz="2500" b="1" i="1" smtClean="0">
                            <a:latin typeface="Cambria Math" panose="02040503050406030204"/>
                            <a:cs typeface="Arial" panose="020B0604020202020204" pitchFamily="34" charset="0"/>
                          </a:rPr>
                          <m:t>𝟑𝟎</m:t>
                        </m:r>
                      </m:e>
                      <m:sup>
                        <m:r>
                          <a:rPr lang="en-US" sz="2500" b="1" i="1" smtClean="0">
                            <a:latin typeface="Cambria Math" panose="02040503050406030204"/>
                            <a:cs typeface="Arial" panose="020B0604020202020204" pitchFamily="34" charset="0"/>
                          </a:rPr>
                          <m:t>𝟎</m:t>
                        </m:r>
                      </m:sup>
                    </m:sSup>
                  </m:oMath>
                </a14:m>
                <a:r>
                  <a:rPr lang="en-US" sz="2500" b="1" smtClean="0">
                    <a:latin typeface="Arial" panose="020B0604020202020204" pitchFamily="34" charset="0"/>
                    <a:cs typeface="Arial" panose="020B0604020202020204" pitchFamily="34" charset="0"/>
                  </a:rPr>
                  <a:t> </a:t>
                </a:r>
                <a:r>
                  <a:rPr lang="en-US" sz="2500" b="1" smtClean="0">
                    <a:latin typeface="Arial" panose="020B0604020202020204" pitchFamily="34" charset="0"/>
                    <a:cs typeface="Arial" panose="020B0604020202020204" pitchFamily="34" charset="0"/>
                  </a:rPr>
                  <a:t>và AC = 9,5cm nên ta có :</a:t>
                </a:r>
                <a:endParaRPr lang="vi-VN" sz="2500" b="1">
                  <a:latin typeface="Arial" panose="020B0604020202020204" pitchFamily="34" charset="0"/>
                  <a:cs typeface="Arial" panose="020B0604020202020204" pitchFamily="34" charset="0"/>
                </a:endParaRPr>
              </a:p>
            </p:txBody>
          </p:sp>
        </mc:Choice>
        <mc:Fallback>
          <p:sp>
            <p:nvSpPr>
              <p:cNvPr id="17" name="TextBox 16"/>
              <p:cNvSpPr txBox="1">
                <a:spLocks noRot="1" noChangeAspect="1" noMove="1" noResize="1" noEditPoints="1" noAdjustHandles="1" noChangeArrowheads="1" noChangeShapeType="1" noTextEdit="1"/>
              </p:cNvSpPr>
              <p:nvPr/>
            </p:nvSpPr>
            <p:spPr>
              <a:xfrm>
                <a:off x="363222" y="3936921"/>
                <a:ext cx="7331390" cy="874663"/>
              </a:xfrm>
              <a:prstGeom prst="rect">
                <a:avLst/>
              </a:prstGeom>
              <a:blipFill rotWithShape="1">
                <a:blip r:embed="rId5"/>
                <a:stretch>
                  <a:fillRect t="-64" r="4" b="22"/>
                </a:stretch>
              </a:blipFill>
            </p:spPr>
            <p:txBody>
              <a:bodyPr/>
              <a:lstStyle/>
              <a:p>
                <a:r>
                  <a:rPr lang="en-US" altLang="en-US">
                    <a:noFill/>
                  </a:rPr>
                  <a:t> </a:t>
                </a:r>
              </a:p>
            </p:txBody>
          </p:sp>
        </mc:Fallback>
      </mc:AlternateContent>
      <p:graphicFrame>
        <p:nvGraphicFramePr>
          <p:cNvPr id="18" name="Object 17"/>
          <p:cNvGraphicFramePr>
            <a:graphicFrameLocks noChangeAspect="1"/>
          </p:cNvGraphicFramePr>
          <p:nvPr/>
        </p:nvGraphicFramePr>
        <p:xfrm>
          <a:off x="5106828" y="4885888"/>
          <a:ext cx="4035584" cy="756126"/>
        </p:xfrm>
        <a:graphic>
          <a:graphicData uri="http://schemas.openxmlformats.org/presentationml/2006/ole">
            <mc:AlternateContent xmlns:mc="http://schemas.openxmlformats.org/markup-compatibility/2006">
              <mc:Choice xmlns:v="urn:schemas-microsoft-com:vml" Requires="v">
                <p:oleObj spid="_x0000_s849936" name="Equation" r:id="rId6" imgW="37490400" imgH="7010400" progId="Equation.DSMT4">
                  <p:embed/>
                </p:oleObj>
              </mc:Choice>
              <mc:Fallback>
                <p:oleObj name="Equation" r:id="rId6" imgW="37490400" imgH="7010400" progId="Equation.DSMT4">
                  <p:embed/>
                  <p:pic>
                    <p:nvPicPr>
                      <p:cNvPr id="0" name="Picture 849935"/>
                      <p:cNvPicPr>
                        <a:picLocks noChangeAspect="1" noChangeArrowheads="1"/>
                      </p:cNvPicPr>
                      <p:nvPr/>
                    </p:nvPicPr>
                    <p:blipFill>
                      <a:blip r:embed="rId7"/>
                      <a:srcRect/>
                      <a:stretch>
                        <a:fillRect/>
                      </a:stretch>
                    </p:blipFill>
                    <p:spPr bwMode="auto">
                      <a:xfrm>
                        <a:off x="5106828" y="4885888"/>
                        <a:ext cx="4035584" cy="75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TextBox 18"/>
          <p:cNvSpPr txBox="1"/>
          <p:nvPr/>
        </p:nvSpPr>
        <p:spPr>
          <a:xfrm>
            <a:off x="390208" y="5606058"/>
            <a:ext cx="10657203" cy="489942"/>
          </a:xfrm>
          <a:prstGeom prst="rect">
            <a:avLst/>
          </a:prstGeom>
          <a:noFill/>
        </p:spPr>
        <p:txBody>
          <a:bodyPr wrap="square" rtlCol="0">
            <a:spAutoFit/>
          </a:bodyPr>
          <a:lstStyle/>
          <a:p>
            <a:pPr algn="just"/>
            <a:r>
              <a:rPr lang="vi-VN" sz="2500" b="1">
                <a:latin typeface="Arial" panose="020B0604020202020204" pitchFamily="34" charset="0"/>
                <a:cs typeface="Arial" panose="020B0604020202020204" pitchFamily="34" charset="0"/>
              </a:rPr>
              <a:t>Vậy khoảng cách từ điểm A đến đường thẳng BC khoảng </a:t>
            </a:r>
            <a:r>
              <a:rPr lang="vi-VN" sz="2500" b="1">
                <a:solidFill>
                  <a:srgbClr val="C00000"/>
                </a:solidFill>
                <a:latin typeface="Arial" panose="020B0604020202020204" pitchFamily="34" charset="0"/>
                <a:cs typeface="Arial" panose="020B0604020202020204" pitchFamily="34" charset="0"/>
              </a:rPr>
              <a:t>4,8</a:t>
            </a:r>
            <a:r>
              <a:rPr lang="vi-VN" sz="2500" b="1">
                <a:latin typeface="Arial" panose="020B0604020202020204" pitchFamily="34" charset="0"/>
                <a:cs typeface="Arial" panose="020B0604020202020204" pitchFamily="34" charset="0"/>
              </a:rPr>
              <a:t> cm.</a:t>
            </a:r>
            <a:endParaRPr lang="vi-VN" sz="2500" b="1">
              <a:latin typeface="Arial" panose="020B0604020202020204" pitchFamily="34" charset="0"/>
              <a:cs typeface="Arial" panose="020B0604020202020204" pitchFamily="34" charset="0"/>
            </a:endParaRPr>
          </a:p>
        </p:txBody>
      </p:sp>
      <p:sp>
        <p:nvSpPr>
          <p:cNvPr id="20" name="Rounded Rectangle 19"/>
          <p:cNvSpPr/>
          <p:nvPr/>
        </p:nvSpPr>
        <p:spPr>
          <a:xfrm>
            <a:off x="1903412" y="158412"/>
            <a:ext cx="9982200" cy="1790116"/>
          </a:xfrm>
          <a:prstGeom prst="roundRect">
            <a:avLst>
              <a:gd name="adj" fmla="val 5381"/>
            </a:avLst>
          </a:prstGeom>
          <a:solidFill>
            <a:srgbClr val="CAE6EE"/>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chemeClr val="accent5">
                  <a:lumMod val="50000"/>
                </a:schemeClr>
              </a:solidFill>
            </a:endParaRPr>
          </a:p>
        </p:txBody>
      </p:sp>
      <p:pic>
        <p:nvPicPr>
          <p:cNvPr id="21"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0812" y="139154"/>
            <a:ext cx="1642311" cy="142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22" name="TextBox 21"/>
              <p:cNvSpPr txBox="1"/>
              <p:nvPr/>
            </p:nvSpPr>
            <p:spPr>
              <a:xfrm>
                <a:off x="2074862" y="273668"/>
                <a:ext cx="9829800" cy="1674860"/>
              </a:xfrm>
              <a:prstGeom prst="rect">
                <a:avLst/>
              </a:prstGeom>
              <a:noFill/>
            </p:spPr>
            <p:txBody>
              <a:bodyPr wrap="square" lIns="121899" tIns="60949" rIns="121899" bIns="60949" rtlCol="0">
                <a:spAutoFit/>
              </a:bodyPr>
              <a:lstStyle/>
              <a:p>
                <a:r>
                  <a:rPr lang="en-US" sz="2500" b="1" smtClean="0">
                    <a:latin typeface="Arial" panose="020B0604020202020204" pitchFamily="34" charset="0"/>
                    <a:cs typeface="Arial" panose="020B0604020202020204" pitchFamily="34" charset="0"/>
                  </a:rPr>
                  <a:t>Cho tam giác ABC có BC = 20cm, </a:t>
                </a:r>
                <a14:m>
                  <m:oMath xmlns:m="http://schemas.openxmlformats.org/officeDocument/2006/math">
                    <m:acc>
                      <m:accPr>
                        <m:ctrlPr>
                          <a:rPr lang="en-US" sz="2500" b="1" i="1" smtClean="0">
                            <a:latin typeface="Cambria Math" panose="02040503050406030204"/>
                            <a:cs typeface="Arial" panose="020B0604020202020204" pitchFamily="34" charset="0"/>
                          </a:rPr>
                        </m:ctrlPr>
                      </m:accPr>
                      <m:e>
                        <m:r>
                          <a:rPr lang="en-US" sz="2500" b="1" i="1" smtClean="0">
                            <a:latin typeface="Cambria Math" panose="02040503050406030204"/>
                            <a:cs typeface="Arial" panose="020B0604020202020204" pitchFamily="34" charset="0"/>
                          </a:rPr>
                          <m:t>𝑨𝑩𝑪</m:t>
                        </m:r>
                      </m:e>
                    </m:acc>
                    <m:r>
                      <a:rPr lang="en-US" sz="2500" b="1" i="1" smtClean="0">
                        <a:latin typeface="Cambria Math" panose="02040503050406030204"/>
                        <a:cs typeface="Arial" panose="020B0604020202020204" pitchFamily="34" charset="0"/>
                      </a:rPr>
                      <m:t>=</m:t>
                    </m:r>
                    <m:sSup>
                      <m:sSupPr>
                        <m:ctrlPr>
                          <a:rPr lang="en-US" sz="2500" b="1" i="1" smtClean="0">
                            <a:latin typeface="Cambria Math" panose="02040503050406030204"/>
                            <a:cs typeface="Arial" panose="020B0604020202020204" pitchFamily="34" charset="0"/>
                          </a:rPr>
                        </m:ctrlPr>
                      </m:sSupPr>
                      <m:e>
                        <m:r>
                          <a:rPr lang="en-US" sz="2500" b="1" i="1" smtClean="0">
                            <a:latin typeface="Cambria Math" panose="02040503050406030204"/>
                            <a:cs typeface="Arial" panose="020B0604020202020204" pitchFamily="34" charset="0"/>
                          </a:rPr>
                          <m:t>𝟐𝟐</m:t>
                        </m:r>
                      </m:e>
                      <m:sup>
                        <m:r>
                          <a:rPr lang="en-US" sz="2500" b="1" i="1" smtClean="0">
                            <a:latin typeface="Cambria Math" panose="02040503050406030204"/>
                            <a:cs typeface="Arial" panose="020B0604020202020204" pitchFamily="34" charset="0"/>
                          </a:rPr>
                          <m:t>𝟎</m:t>
                        </m:r>
                      </m:sup>
                    </m:sSup>
                  </m:oMath>
                </a14:m>
                <a:r>
                  <a:rPr lang="en-US" sz="2500" b="1" smtClean="0">
                    <a:latin typeface="Arial" panose="020B0604020202020204" pitchFamily="34" charset="0"/>
                    <a:cs typeface="Arial" panose="020B0604020202020204" pitchFamily="34" charset="0"/>
                  </a:rPr>
                  <a:t> , </a:t>
                </a:r>
                <a14:m>
                  <m:oMath xmlns:m="http://schemas.openxmlformats.org/officeDocument/2006/math">
                    <m:acc>
                      <m:accPr>
                        <m:ctrlPr>
                          <a:rPr lang="en-US" sz="2500" b="1" i="1" smtClean="0">
                            <a:latin typeface="Cambria Math" panose="02040503050406030204"/>
                            <a:cs typeface="Arial" panose="020B0604020202020204" pitchFamily="34" charset="0"/>
                          </a:rPr>
                        </m:ctrlPr>
                      </m:accPr>
                      <m:e>
                        <m:r>
                          <a:rPr lang="en-US" sz="2500" b="1" i="1" smtClean="0">
                            <a:latin typeface="Cambria Math" panose="02040503050406030204"/>
                            <a:cs typeface="Arial" panose="020B0604020202020204" pitchFamily="34" charset="0"/>
                          </a:rPr>
                          <m:t>𝑨𝑪𝑩</m:t>
                        </m:r>
                      </m:e>
                    </m:acc>
                    <m:r>
                      <a:rPr lang="en-US" sz="2500" b="1" i="1" smtClean="0">
                        <a:latin typeface="Cambria Math" panose="02040503050406030204"/>
                        <a:cs typeface="Arial" panose="020B0604020202020204" pitchFamily="34" charset="0"/>
                      </a:rPr>
                      <m:t>=</m:t>
                    </m:r>
                    <m:sSup>
                      <m:sSupPr>
                        <m:ctrlPr>
                          <a:rPr lang="en-US" sz="2500" b="1" i="1" smtClean="0">
                            <a:latin typeface="Cambria Math" panose="02040503050406030204"/>
                            <a:cs typeface="Arial" panose="020B0604020202020204" pitchFamily="34" charset="0"/>
                          </a:rPr>
                        </m:ctrlPr>
                      </m:sSupPr>
                      <m:e>
                        <m:r>
                          <a:rPr lang="en-US" sz="2500" b="1" i="1" smtClean="0">
                            <a:latin typeface="Cambria Math" panose="02040503050406030204"/>
                            <a:cs typeface="Arial" panose="020B0604020202020204" pitchFamily="34" charset="0"/>
                          </a:rPr>
                          <m:t>𝟑𝟎</m:t>
                        </m:r>
                      </m:e>
                      <m:sup>
                        <m:r>
                          <a:rPr lang="en-US" sz="2500" b="1" i="1" smtClean="0">
                            <a:latin typeface="Cambria Math" panose="02040503050406030204"/>
                            <a:cs typeface="Arial" panose="020B0604020202020204" pitchFamily="34" charset="0"/>
                          </a:rPr>
                          <m:t>𝟎</m:t>
                        </m:r>
                      </m:sup>
                    </m:sSup>
                  </m:oMath>
                </a14:m>
                <a:endParaRPr lang="en-US" sz="2500" b="1" smtClean="0">
                  <a:latin typeface="Arial" panose="020B0604020202020204" pitchFamily="34" charset="0"/>
                  <a:cs typeface="Arial" panose="020B0604020202020204" pitchFamily="34" charset="0"/>
                </a:endParaRPr>
              </a:p>
              <a:p>
                <a:pPr marL="914400" indent="-514350">
                  <a:buAutoNum type="alphaLcParenR"/>
                </a:pPr>
                <a:r>
                  <a:rPr lang="en-US" sz="2500" b="1" smtClean="0">
                    <a:latin typeface="Arial" panose="020B0604020202020204" pitchFamily="34" charset="0"/>
                    <a:cs typeface="Arial" panose="020B0604020202020204" pitchFamily="34" charset="0"/>
                  </a:rPr>
                  <a:t>Tính khoảng cách từ điểm B đến </a:t>
                </a:r>
                <a:r>
                  <a:rPr lang="vi-VN" sz="2500" b="1" smtClean="0">
                    <a:latin typeface="Arial" panose="020B0604020202020204" pitchFamily="34" charset="0"/>
                    <a:cs typeface="Arial" panose="020B0604020202020204" pitchFamily="34" charset="0"/>
                  </a:rPr>
                  <a:t>đường thẳng</a:t>
                </a:r>
                <a:r>
                  <a:rPr lang="en-US" sz="2500" b="1" smtClean="0">
                    <a:latin typeface="Arial" panose="020B0604020202020204" pitchFamily="34" charset="0"/>
                    <a:cs typeface="Arial" panose="020B0604020202020204" pitchFamily="34" charset="0"/>
                  </a:rPr>
                  <a:t> AC</a:t>
                </a:r>
                <a:endParaRPr lang="en-US" sz="2500" b="1" smtClean="0">
                  <a:latin typeface="Arial" panose="020B0604020202020204" pitchFamily="34" charset="0"/>
                  <a:cs typeface="Arial" panose="020B0604020202020204" pitchFamily="34" charset="0"/>
                </a:endParaRPr>
              </a:p>
              <a:p>
                <a:pPr marL="914400" indent="-514350">
                  <a:buAutoNum type="alphaLcParenR"/>
                </a:pPr>
                <a:r>
                  <a:rPr lang="en-US" sz="2500" b="1" smtClean="0">
                    <a:latin typeface="Arial" panose="020B0604020202020204" pitchFamily="34" charset="0"/>
                    <a:cs typeface="Arial" panose="020B0604020202020204" pitchFamily="34" charset="0"/>
                  </a:rPr>
                  <a:t>Tính các cạnh và các góc còn lại của tam giác BAC</a:t>
                </a:r>
                <a:endParaRPr lang="en-US" sz="2500" b="1" smtClean="0">
                  <a:latin typeface="Arial" panose="020B0604020202020204" pitchFamily="34" charset="0"/>
                  <a:cs typeface="Arial" panose="020B0604020202020204" pitchFamily="34" charset="0"/>
                </a:endParaRPr>
              </a:p>
              <a:p>
                <a:pPr marL="914400" indent="-514350">
                  <a:buAutoNum type="alphaLcParenR"/>
                </a:pPr>
                <a:r>
                  <a:rPr lang="en-US" sz="2500" b="1" smtClean="0">
                    <a:latin typeface="Arial" panose="020B0604020202020204" pitchFamily="34" charset="0"/>
                    <a:cs typeface="Arial" panose="020B0604020202020204" pitchFamily="34" charset="0"/>
                  </a:rPr>
                  <a:t>Tính khoảng cách từ điểm A đến </a:t>
                </a:r>
                <a:r>
                  <a:rPr lang="vi-VN" sz="2500" b="1" smtClean="0">
                    <a:latin typeface="Arial" panose="020B0604020202020204" pitchFamily="34" charset="0"/>
                    <a:cs typeface="Arial" panose="020B0604020202020204" pitchFamily="34" charset="0"/>
                  </a:rPr>
                  <a:t>đường thẳng</a:t>
                </a:r>
                <a:r>
                  <a:rPr lang="en-US" sz="2500" b="1" smtClean="0">
                    <a:latin typeface="Arial" panose="020B0604020202020204" pitchFamily="34" charset="0"/>
                    <a:cs typeface="Arial" panose="020B0604020202020204" pitchFamily="34" charset="0"/>
                  </a:rPr>
                  <a:t> BC</a:t>
                </a:r>
                <a:endParaRPr lang="vi-VN" sz="2500" b="1">
                  <a:latin typeface="Arial" panose="020B0604020202020204" pitchFamily="34" charset="0"/>
                  <a:cs typeface="Arial" panose="020B0604020202020204" pitchFamily="34" charset="0"/>
                </a:endParaRPr>
              </a:p>
            </p:txBody>
          </p:sp>
        </mc:Choice>
        <mc:Fallback>
          <p:sp>
            <p:nvSpPr>
              <p:cNvPr id="22" name="TextBox 21"/>
              <p:cNvSpPr txBox="1">
                <a:spLocks noRot="1" noChangeAspect="1" noMove="1" noResize="1" noEditPoints="1" noAdjustHandles="1" noChangeArrowheads="1" noChangeShapeType="1" noTextEdit="1"/>
              </p:cNvSpPr>
              <p:nvPr/>
            </p:nvSpPr>
            <p:spPr>
              <a:xfrm>
                <a:off x="2074862" y="273668"/>
                <a:ext cx="9829800" cy="1674860"/>
              </a:xfrm>
              <a:prstGeom prst="rect">
                <a:avLst/>
              </a:prstGeom>
              <a:blipFill rotWithShape="1">
                <a:blip r:embed="rId9"/>
                <a:stretch>
                  <a:fillRect l="-3" t="-37" r="3" b="21"/>
                </a:stretch>
              </a:blipFill>
            </p:spPr>
            <p:txBody>
              <a:bodyPr/>
              <a:lstStyle/>
              <a:p>
                <a:r>
                  <a:rPr lang="en-US" altLang="en-US">
                    <a:noFill/>
                  </a:rPr>
                  <a:t> </a:t>
                </a:r>
              </a:p>
            </p:txBody>
          </p:sp>
        </mc:Fallback>
      </mc:AlternateContent>
      <p:sp>
        <p:nvSpPr>
          <p:cNvPr id="23" name="Rectangle 22"/>
          <p:cNvSpPr/>
          <p:nvPr/>
        </p:nvSpPr>
        <p:spPr>
          <a:xfrm>
            <a:off x="684458" y="602159"/>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2</a:t>
            </a:r>
            <a:endParaRPr lang="en-US" sz="5400" b="1" spc="67">
              <a:ln w="11430"/>
              <a:effectLst>
                <a:outerShdw blurRad="76200" dist="50800" dir="5400000" algn="tl" rotWithShape="0">
                  <a:srgbClr val="000000">
                    <a:alpha val="65000"/>
                  </a:srgbClr>
                </a:outerShdw>
              </a:effectLst>
              <a:latin typeface=".VnCentury SchoolbookH" pitchFamily="34" charset="0"/>
            </a:endParaRPr>
          </a:p>
        </p:txBody>
      </p:sp>
      <p:pic>
        <p:nvPicPr>
          <p:cNvPr id="24" name="Picture 3"/>
          <p:cNvPicPr>
            <a:picLocks noChangeAspect="1" noChangeArrowheads="1"/>
          </p:cNvPicPr>
          <p:nvPr/>
        </p:nvPicPr>
        <p:blipFill rotWithShape="1">
          <a:blip r:embed="rId10">
            <a:extLst>
              <a:ext uri="{28A0092B-C50C-407E-A947-70E740481C1C}">
                <a14:useLocalDpi xmlns:a14="http://schemas.microsoft.com/office/drawing/2010/main" val="0"/>
              </a:ext>
            </a:extLst>
          </a:blip>
          <a:srcRect r="16965" b="35594"/>
          <a:stretch>
            <a:fillRect/>
          </a:stretch>
        </p:blipFill>
        <p:spPr bwMode="auto">
          <a:xfrm>
            <a:off x="404371" y="353695"/>
            <a:ext cx="978765" cy="382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49922"/>
                                        </p:tgtEl>
                                        <p:attrNameLst>
                                          <p:attrName>style.visibility</p:attrName>
                                        </p:attrNameLst>
                                      </p:cBhvr>
                                      <p:to>
                                        <p:strVal val="visible"/>
                                      </p:to>
                                    </p:set>
                                    <p:animEffect transition="in" filter="wipe(left)">
                                      <p:cBhvr>
                                        <p:cTn id="11" dur="500"/>
                                        <p:tgtEl>
                                          <p:spTgt spid="8499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1903412" y="158412"/>
            <a:ext cx="9982200" cy="1410433"/>
          </a:xfrm>
          <a:prstGeom prst="roundRect">
            <a:avLst>
              <a:gd name="adj" fmla="val 5381"/>
            </a:avLst>
          </a:prstGeom>
          <a:solidFill>
            <a:srgbClr val="CAE6EE"/>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chemeClr val="accent5">
                  <a:lumMod val="50000"/>
                </a:schemeClr>
              </a:solidFill>
            </a:endParaRPr>
          </a:p>
        </p:txBody>
      </p:sp>
      <p:pic>
        <p:nvPicPr>
          <p:cNvPr id="12"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50812" y="139154"/>
            <a:ext cx="1642311" cy="142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4212" y="1722596"/>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074862" y="226043"/>
            <a:ext cx="9829800" cy="1323417"/>
          </a:xfrm>
          <a:prstGeom prst="rect">
            <a:avLst/>
          </a:prstGeom>
          <a:noFill/>
        </p:spPr>
        <p:txBody>
          <a:bodyPr wrap="square" lIns="121899" tIns="60949" rIns="121899" bIns="60949" rtlCol="0">
            <a:spAutoFit/>
          </a:bodyPr>
          <a:lstStyle/>
          <a:p>
            <a:r>
              <a:rPr lang="en-US" sz="2600" b="1" smtClean="0">
                <a:latin typeface="Arial" panose="020B0604020202020204" pitchFamily="34" charset="0"/>
                <a:cs typeface="Arial" panose="020B0604020202020204" pitchFamily="34" charset="0"/>
              </a:rPr>
              <a:t>Một người đẩy một vật lên hết một con dốc nghiêng một góc 35</a:t>
            </a:r>
            <a:r>
              <a:rPr lang="en-US" sz="2600" b="1" baseline="30000" smtClean="0">
                <a:latin typeface="Arial" panose="020B0604020202020204" pitchFamily="34" charset="0"/>
                <a:cs typeface="Arial" panose="020B0604020202020204" pitchFamily="34" charset="0"/>
              </a:rPr>
              <a:t>0</a:t>
            </a:r>
            <a:r>
              <a:rPr lang="en-US" sz="2600" b="1" smtClean="0">
                <a:latin typeface="Arial" panose="020B0604020202020204" pitchFamily="34" charset="0"/>
                <a:cs typeface="Arial" panose="020B0604020202020204" pitchFamily="34" charset="0"/>
              </a:rPr>
              <a:t> (Hình 11) . Tính độ cao của vật so với mặt đất biết độ dài con dốc là 4m.</a:t>
            </a:r>
            <a:endParaRPr lang="vi-VN" sz="2600" b="1">
              <a:latin typeface="Arial" panose="020B0604020202020204" pitchFamily="34" charset="0"/>
              <a:cs typeface="Arial" panose="020B0604020202020204" pitchFamily="34" charset="0"/>
            </a:endParaRPr>
          </a:p>
        </p:txBody>
      </p:sp>
      <p:sp>
        <p:nvSpPr>
          <p:cNvPr id="49" name="Rectangle 48"/>
          <p:cNvSpPr/>
          <p:nvPr/>
        </p:nvSpPr>
        <p:spPr>
          <a:xfrm>
            <a:off x="684458" y="602159"/>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3</a:t>
            </a:r>
            <a:endParaRPr lang="en-US" sz="5400" b="1" spc="67">
              <a:ln w="11430"/>
              <a:effectLst>
                <a:outerShdw blurRad="76200" dist="50800" dir="5400000" algn="tl" rotWithShape="0">
                  <a:srgbClr val="000000">
                    <a:alpha val="65000"/>
                  </a:srgbClr>
                </a:outerShdw>
              </a:effectLst>
              <a:latin typeface=".VnCentury SchoolbookH" pitchFamily="34" charset="0"/>
            </a:endParaRPr>
          </a:p>
        </p:txBody>
      </p:sp>
      <p:pic>
        <p:nvPicPr>
          <p:cNvPr id="63590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16965" b="35594"/>
          <a:stretch>
            <a:fillRect/>
          </a:stretch>
        </p:blipFill>
        <p:spPr bwMode="auto">
          <a:xfrm>
            <a:off x="404371" y="353695"/>
            <a:ext cx="978765" cy="382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3612" y="1789400"/>
            <a:ext cx="4717914" cy="2706400"/>
          </a:xfrm>
          <a:prstGeom prst="rect">
            <a:avLst/>
          </a:prstGeom>
        </p:spPr>
      </p:pic>
      <p:sp>
        <p:nvSpPr>
          <p:cNvPr id="9" name="TextBox 8"/>
          <p:cNvSpPr txBox="1"/>
          <p:nvPr/>
        </p:nvSpPr>
        <p:spPr>
          <a:xfrm>
            <a:off x="303212" y="2070936"/>
            <a:ext cx="5148704" cy="488532"/>
          </a:xfrm>
          <a:prstGeom prst="rect">
            <a:avLst/>
          </a:prstGeom>
          <a:noFill/>
        </p:spPr>
        <p:txBody>
          <a:bodyPr wrap="square" rtlCol="0">
            <a:spAutoFit/>
          </a:bodyPr>
          <a:lstStyle/>
          <a:p>
            <a:pPr marL="342900" indent="-342900" algn="just">
              <a:buFont typeface="Wingdings" panose="05000000000000000000" pitchFamily="2" charset="2"/>
              <a:buChar char="§"/>
            </a:pPr>
            <a:r>
              <a:rPr lang="en-US" sz="2500" b="1" smtClean="0">
                <a:latin typeface="Arial" panose="020B0604020202020204" pitchFamily="34" charset="0"/>
                <a:cs typeface="Arial" panose="020B0604020202020204" pitchFamily="34" charset="0"/>
              </a:rPr>
              <a:t>Gọi tên các góc như hình vẽ </a:t>
            </a:r>
            <a:endParaRPr lang="vi-VN" sz="2500" b="1">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3" name="TextBox 12"/>
              <p:cNvSpPr txBox="1"/>
              <p:nvPr/>
            </p:nvSpPr>
            <p:spPr>
              <a:xfrm>
                <a:off x="602349" y="2559468"/>
                <a:ext cx="6830767" cy="489942"/>
              </a:xfrm>
              <a:prstGeom prst="rect">
                <a:avLst/>
              </a:prstGeom>
              <a:noFill/>
            </p:spPr>
            <p:txBody>
              <a:bodyPr wrap="square" rtlCol="0">
                <a:spAutoFit/>
              </a:bodyPr>
              <a:lstStyle/>
              <a:p>
                <a:pPr algn="just"/>
                <a:r>
                  <a:rPr lang="en-US" sz="2500" b="1" smtClean="0">
                    <a:latin typeface="Arial" panose="020B0604020202020204" pitchFamily="34" charset="0"/>
                    <a:cs typeface="Arial" panose="020B0604020202020204" pitchFamily="34" charset="0"/>
                  </a:rPr>
                  <a:t>Xét tam giác ABC vuông tại </a:t>
                </a:r>
                <a:r>
                  <a:rPr lang="en-US" sz="2500" b="1">
                    <a:latin typeface="Arial" panose="020B0604020202020204" pitchFamily="34" charset="0"/>
                    <a:cs typeface="Arial" panose="020B0604020202020204" pitchFamily="34" charset="0"/>
                  </a:rPr>
                  <a:t>B </a:t>
                </a:r>
                <a:r>
                  <a:rPr lang="en-US" sz="2500" b="1" smtClean="0">
                    <a:latin typeface="Arial" panose="020B0604020202020204" pitchFamily="34" charset="0"/>
                    <a:cs typeface="Arial" panose="020B0604020202020204" pitchFamily="34" charset="0"/>
                  </a:rPr>
                  <a:t>có </a:t>
                </a:r>
                <a14:m>
                  <m:oMath xmlns:m="http://schemas.openxmlformats.org/officeDocument/2006/math">
                    <m:acc>
                      <m:accPr>
                        <m:ctrlPr>
                          <a:rPr lang="en-US" sz="2500" b="1" i="1" smtClean="0">
                            <a:latin typeface="Cambria Math" panose="02040503050406030204"/>
                            <a:cs typeface="Arial" panose="020B0604020202020204" pitchFamily="34" charset="0"/>
                          </a:rPr>
                        </m:ctrlPr>
                      </m:accPr>
                      <m:e>
                        <m:r>
                          <a:rPr lang="en-US" sz="2500" b="1" i="1" smtClean="0">
                            <a:latin typeface="Cambria Math" panose="02040503050406030204"/>
                            <a:cs typeface="Arial" panose="020B0604020202020204" pitchFamily="34" charset="0"/>
                          </a:rPr>
                          <m:t>𝑨𝑪𝑩</m:t>
                        </m:r>
                      </m:e>
                    </m:acc>
                    <m:r>
                      <a:rPr lang="en-US" sz="2500" b="1" i="1" smtClean="0">
                        <a:latin typeface="Cambria Math" panose="02040503050406030204"/>
                        <a:cs typeface="Arial" panose="020B0604020202020204" pitchFamily="34" charset="0"/>
                      </a:rPr>
                      <m:t>=</m:t>
                    </m:r>
                    <m:sSup>
                      <m:sSupPr>
                        <m:ctrlPr>
                          <a:rPr lang="en-US" sz="2500" b="1" i="1" smtClean="0">
                            <a:latin typeface="Cambria Math" panose="02040503050406030204"/>
                            <a:cs typeface="Arial" panose="020B0604020202020204" pitchFamily="34" charset="0"/>
                          </a:rPr>
                        </m:ctrlPr>
                      </m:sSupPr>
                      <m:e>
                        <m:r>
                          <a:rPr lang="en-US" sz="2500" b="1" i="1" smtClean="0">
                            <a:latin typeface="Cambria Math" panose="02040503050406030204"/>
                            <a:cs typeface="Arial" panose="020B0604020202020204" pitchFamily="34" charset="0"/>
                          </a:rPr>
                          <m:t>𝟑𝟓</m:t>
                        </m:r>
                      </m:e>
                      <m:sup>
                        <m:r>
                          <a:rPr lang="en-US" sz="2500" b="1" i="1" smtClean="0">
                            <a:latin typeface="Cambria Math" panose="02040503050406030204"/>
                            <a:cs typeface="Arial" panose="020B0604020202020204" pitchFamily="34" charset="0"/>
                          </a:rPr>
                          <m:t>𝟎</m:t>
                        </m:r>
                      </m:sup>
                    </m:sSup>
                  </m:oMath>
                </a14:m>
                <a:endParaRPr lang="vi-VN" sz="2500" b="1">
                  <a:latin typeface="Arial" panose="020B0604020202020204" pitchFamily="34" charset="0"/>
                  <a:cs typeface="Arial" panose="020B0604020202020204" pitchFamily="34" charset="0"/>
                </a:endParaRPr>
              </a:p>
            </p:txBody>
          </p:sp>
        </mc:Choice>
        <mc:Fallback>
          <p:sp>
            <p:nvSpPr>
              <p:cNvPr id="13" name="TextBox 12"/>
              <p:cNvSpPr txBox="1">
                <a:spLocks noRot="1" noChangeAspect="1" noMove="1" noResize="1" noEditPoints="1" noAdjustHandles="1" noChangeArrowheads="1" noChangeShapeType="1" noTextEdit="1"/>
              </p:cNvSpPr>
              <p:nvPr/>
            </p:nvSpPr>
            <p:spPr>
              <a:xfrm>
                <a:off x="602349" y="2559468"/>
                <a:ext cx="6830767" cy="489942"/>
              </a:xfrm>
              <a:prstGeom prst="rect">
                <a:avLst/>
              </a:prstGeom>
              <a:blipFill rotWithShape="1">
                <a:blip r:embed="rId5"/>
                <a:stretch>
                  <a:fillRect l="-5" t="-85" r="6" b="29"/>
                </a:stretch>
              </a:blipFill>
            </p:spPr>
            <p:txBody>
              <a:bodyPr/>
              <a:lstStyle/>
              <a:p>
                <a:r>
                  <a:rPr lang="en-US" altLang="en-US">
                    <a:noFill/>
                  </a:rPr>
                  <a:t> </a:t>
                </a:r>
              </a:p>
            </p:txBody>
          </p:sp>
        </mc:Fallback>
      </mc:AlternateContent>
      <p:grpSp>
        <p:nvGrpSpPr>
          <p:cNvPr id="4" name="Group 3"/>
          <p:cNvGrpSpPr/>
          <p:nvPr/>
        </p:nvGrpSpPr>
        <p:grpSpPr>
          <a:xfrm>
            <a:off x="8472351" y="1606799"/>
            <a:ext cx="3332162" cy="2670115"/>
            <a:chOff x="8609012" y="1539995"/>
            <a:chExt cx="3332162" cy="2670115"/>
          </a:xfrm>
        </p:grpSpPr>
        <p:sp>
          <p:nvSpPr>
            <p:cNvPr id="2" name="TextBox 1"/>
            <p:cNvSpPr txBox="1"/>
            <p:nvPr/>
          </p:nvSpPr>
          <p:spPr>
            <a:xfrm>
              <a:off x="11352212" y="3810000"/>
              <a:ext cx="457200" cy="400110"/>
            </a:xfrm>
            <a:prstGeom prst="rect">
              <a:avLst/>
            </a:prstGeom>
            <a:noFill/>
          </p:spPr>
          <p:txBody>
            <a:bodyPr wrap="square" rtlCol="0">
              <a:spAutoFit/>
            </a:bodyPr>
            <a:lstStyle/>
            <a:p>
              <a:pPr algn="ctr"/>
              <a:r>
                <a:rPr lang="en-US" sz="2000" b="1" smtClean="0">
                  <a:solidFill>
                    <a:srgbClr val="C00000"/>
                  </a:solidFill>
                  <a:latin typeface="Arial" panose="020B0604020202020204" pitchFamily="34" charset="0"/>
                  <a:cs typeface="Arial" panose="020B0604020202020204" pitchFamily="34" charset="0"/>
                </a:rPr>
                <a:t>A</a:t>
              </a:r>
              <a:endParaRPr lang="en-US" sz="2000" b="1">
                <a:solidFill>
                  <a:srgbClr val="C00000"/>
                </a:solidFill>
                <a:latin typeface="Arial" panose="020B0604020202020204" pitchFamily="34" charset="0"/>
                <a:cs typeface="Arial" panose="020B0604020202020204" pitchFamily="34" charset="0"/>
              </a:endParaRPr>
            </a:p>
          </p:txBody>
        </p:sp>
        <p:sp>
          <p:nvSpPr>
            <p:cNvPr id="14" name="TextBox 13"/>
            <p:cNvSpPr txBox="1"/>
            <p:nvPr/>
          </p:nvSpPr>
          <p:spPr>
            <a:xfrm>
              <a:off x="11483974" y="1539995"/>
              <a:ext cx="457200" cy="400110"/>
            </a:xfrm>
            <a:prstGeom prst="rect">
              <a:avLst/>
            </a:prstGeom>
            <a:noFill/>
          </p:spPr>
          <p:txBody>
            <a:bodyPr wrap="square" rtlCol="0">
              <a:spAutoFit/>
            </a:bodyPr>
            <a:lstStyle/>
            <a:p>
              <a:pPr algn="ctr"/>
              <a:r>
                <a:rPr lang="en-US" sz="2000" b="1" smtClean="0">
                  <a:solidFill>
                    <a:srgbClr val="C00000"/>
                  </a:solidFill>
                  <a:latin typeface="Arial" panose="020B0604020202020204" pitchFamily="34" charset="0"/>
                  <a:cs typeface="Arial" panose="020B0604020202020204" pitchFamily="34" charset="0"/>
                </a:rPr>
                <a:t>B</a:t>
              </a:r>
              <a:endParaRPr lang="en-US" sz="2000" b="1">
                <a:solidFill>
                  <a:srgbClr val="C00000"/>
                </a:solidFill>
                <a:latin typeface="Arial" panose="020B0604020202020204" pitchFamily="34" charset="0"/>
                <a:cs typeface="Arial" panose="020B0604020202020204" pitchFamily="34" charset="0"/>
              </a:endParaRPr>
            </a:p>
          </p:txBody>
        </p:sp>
        <p:sp>
          <p:nvSpPr>
            <p:cNvPr id="15" name="TextBox 14"/>
            <p:cNvSpPr txBox="1"/>
            <p:nvPr/>
          </p:nvSpPr>
          <p:spPr>
            <a:xfrm>
              <a:off x="8609012" y="3714750"/>
              <a:ext cx="457200" cy="400110"/>
            </a:xfrm>
            <a:prstGeom prst="rect">
              <a:avLst/>
            </a:prstGeom>
            <a:noFill/>
          </p:spPr>
          <p:txBody>
            <a:bodyPr wrap="square" rtlCol="0">
              <a:spAutoFit/>
            </a:bodyPr>
            <a:lstStyle/>
            <a:p>
              <a:pPr algn="ctr"/>
              <a:r>
                <a:rPr lang="en-US" sz="2000" b="1" smtClean="0">
                  <a:solidFill>
                    <a:srgbClr val="C00000"/>
                  </a:solidFill>
                  <a:latin typeface="Arial" panose="020B0604020202020204" pitchFamily="34" charset="0"/>
                  <a:cs typeface="Arial" panose="020B0604020202020204" pitchFamily="34" charset="0"/>
                </a:rPr>
                <a:t>C</a:t>
              </a:r>
              <a:endParaRPr lang="en-US" sz="2000" b="1">
                <a:solidFill>
                  <a:srgbClr val="C00000"/>
                </a:solidFill>
                <a:latin typeface="Arial" panose="020B0604020202020204" pitchFamily="34" charset="0"/>
                <a:cs typeface="Arial" panose="020B0604020202020204" pitchFamily="34" charset="0"/>
              </a:endParaRPr>
            </a:p>
          </p:txBody>
        </p:sp>
      </p:grpSp>
      <p:graphicFrame>
        <p:nvGraphicFramePr>
          <p:cNvPr id="5" name="Object 4"/>
          <p:cNvGraphicFramePr>
            <a:graphicFrameLocks noChangeAspect="1"/>
          </p:cNvGraphicFramePr>
          <p:nvPr/>
        </p:nvGraphicFramePr>
        <p:xfrm>
          <a:off x="1044575" y="3078163"/>
          <a:ext cx="3316288" cy="625475"/>
        </p:xfrm>
        <a:graphic>
          <a:graphicData uri="http://schemas.openxmlformats.org/presentationml/2006/ole">
            <mc:AlternateContent xmlns:mc="http://schemas.openxmlformats.org/markup-compatibility/2006">
              <mc:Choice xmlns:v="urn:schemas-microsoft-com:vml" Requires="v">
                <p:oleObj spid="_x0000_s850959" name="Equation" r:id="rId6" imgW="30784800" imgH="5791200" progId="Equation.DSMT4">
                  <p:embed/>
                </p:oleObj>
              </mc:Choice>
              <mc:Fallback>
                <p:oleObj name="Equation" r:id="rId6" imgW="30784800" imgH="5791200" progId="Equation.DSMT4">
                  <p:embed/>
                  <p:pic>
                    <p:nvPicPr>
                      <p:cNvPr id="0" name="Object 1"/>
                      <p:cNvPicPr>
                        <a:picLocks noChangeAspect="1" noChangeArrowheads="1"/>
                      </p:cNvPicPr>
                      <p:nvPr/>
                    </p:nvPicPr>
                    <p:blipFill>
                      <a:blip r:embed="rId7"/>
                      <a:srcRect/>
                      <a:stretch>
                        <a:fillRect/>
                      </a:stretch>
                    </p:blipFill>
                    <p:spPr bwMode="auto">
                      <a:xfrm>
                        <a:off x="1044575" y="3078163"/>
                        <a:ext cx="3316288"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nvGraphicFramePr>
        <p:xfrm>
          <a:off x="1804988" y="3811588"/>
          <a:ext cx="3513137" cy="757237"/>
        </p:xfrm>
        <a:graphic>
          <a:graphicData uri="http://schemas.openxmlformats.org/presentationml/2006/ole">
            <mc:AlternateContent xmlns:mc="http://schemas.openxmlformats.org/markup-compatibility/2006">
              <mc:Choice xmlns:v="urn:schemas-microsoft-com:vml" Requires="v">
                <p:oleObj spid="_x0000_s850960" name="Equation" r:id="rId8" imgW="32613600" imgH="7010400" progId="Equation.DSMT4">
                  <p:embed/>
                </p:oleObj>
              </mc:Choice>
              <mc:Fallback>
                <p:oleObj name="Equation" r:id="rId8" imgW="32613600" imgH="7010400" progId="Equation.DSMT4">
                  <p:embed/>
                  <p:pic>
                    <p:nvPicPr>
                      <p:cNvPr id="0" name="Picture 850959"/>
                      <p:cNvPicPr>
                        <a:picLocks noChangeAspect="1" noChangeArrowheads="1"/>
                      </p:cNvPicPr>
                      <p:nvPr/>
                    </p:nvPicPr>
                    <p:blipFill>
                      <a:blip r:embed="rId9"/>
                      <a:srcRect/>
                      <a:stretch>
                        <a:fillRect/>
                      </a:stretch>
                    </p:blipFill>
                    <p:spPr bwMode="auto">
                      <a:xfrm>
                        <a:off x="1804988" y="3811588"/>
                        <a:ext cx="35131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 name="TextBox 17"/>
          <p:cNvSpPr txBox="1"/>
          <p:nvPr/>
        </p:nvSpPr>
        <p:spPr>
          <a:xfrm>
            <a:off x="602349" y="4495800"/>
            <a:ext cx="8616263" cy="477054"/>
          </a:xfrm>
          <a:prstGeom prst="rect">
            <a:avLst/>
          </a:prstGeom>
          <a:noFill/>
        </p:spPr>
        <p:txBody>
          <a:bodyPr wrap="square" rtlCol="0">
            <a:spAutoFit/>
          </a:bodyPr>
          <a:lstStyle/>
          <a:p>
            <a:pPr algn="just"/>
            <a:r>
              <a:rPr lang="vi-VN" sz="2500" b="1">
                <a:latin typeface="Arial" panose="020B0604020202020204" pitchFamily="34" charset="0"/>
                <a:cs typeface="Arial" panose="020B0604020202020204" pitchFamily="34" charset="0"/>
              </a:rPr>
              <a:t>Vậy độ cao của vật so với mặt đất khoảng </a:t>
            </a:r>
            <a:r>
              <a:rPr lang="vi-VN" sz="2500" b="1">
                <a:solidFill>
                  <a:srgbClr val="C00000"/>
                </a:solidFill>
                <a:latin typeface="Arial" panose="020B0604020202020204" pitchFamily="34" charset="0"/>
                <a:cs typeface="Arial" panose="020B0604020202020204" pitchFamily="34" charset="0"/>
              </a:rPr>
              <a:t>2,3</a:t>
            </a:r>
            <a:r>
              <a:rPr lang="vi-VN" sz="2500" b="1">
                <a:latin typeface="Arial" panose="020B0604020202020204" pitchFamily="34" charset="0"/>
                <a:cs typeface="Arial" panose="020B0604020202020204" pitchFamily="34" charset="0"/>
              </a:rPr>
              <a:t> m.</a:t>
            </a:r>
            <a:endParaRPr lang="vi-VN" sz="2500" b="1">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903412" y="158412"/>
            <a:ext cx="9982200" cy="2325022"/>
          </a:xfrm>
          <a:prstGeom prst="roundRect">
            <a:avLst>
              <a:gd name="adj" fmla="val 5381"/>
            </a:avLst>
          </a:prstGeom>
          <a:solidFill>
            <a:srgbClr val="CAE6EE"/>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chemeClr val="accent5">
                  <a:lumMod val="50000"/>
                </a:schemeClr>
              </a:solidFill>
            </a:endParaRPr>
          </a:p>
        </p:txBody>
      </p:sp>
      <p:pic>
        <p:nvPicPr>
          <p:cNvPr id="11"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50812" y="139154"/>
            <a:ext cx="1642311" cy="142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7105" y="2606571"/>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10" name="TextBox 9"/>
              <p:cNvSpPr txBox="1"/>
              <p:nvPr/>
            </p:nvSpPr>
            <p:spPr>
              <a:xfrm>
                <a:off x="2074862" y="226043"/>
                <a:ext cx="9829800" cy="2257391"/>
              </a:xfrm>
              <a:prstGeom prst="rect">
                <a:avLst/>
              </a:prstGeom>
              <a:noFill/>
            </p:spPr>
            <p:txBody>
              <a:bodyPr wrap="square" lIns="121899" tIns="60949" rIns="121899" bIns="60949" rtlCol="0">
                <a:spAutoFit/>
              </a:bodyPr>
              <a:lstStyle/>
              <a:p>
                <a:r>
                  <a:rPr lang="en-US" sz="2300" b="1" smtClean="0">
                    <a:latin typeface="Arial" panose="020B0604020202020204" pitchFamily="34" charset="0"/>
                    <a:cs typeface="Arial" panose="020B0604020202020204" pitchFamily="34" charset="0"/>
                  </a:rPr>
                  <a:t>Lúc 6 giờ sáng, bạn An đi xe đạp từ nhà (điểm A) đến trường (điểm B). Khi đi từ A đến B, An phải đi đoạn lên dốc AC và đoạn xuống dốc CB (Hình 12). Biết Ab = 762m, </a:t>
                </a:r>
                <a14:m>
                  <m:oMath xmlns:m="http://schemas.openxmlformats.org/officeDocument/2006/math">
                    <m:acc>
                      <m:accPr>
                        <m:ctrlPr>
                          <a:rPr lang="en-US" sz="2300" b="1" i="1" smtClean="0">
                            <a:latin typeface="Cambria Math" panose="02040503050406030204"/>
                            <a:cs typeface="Arial" panose="020B0604020202020204" pitchFamily="34" charset="0"/>
                          </a:rPr>
                        </m:ctrlPr>
                      </m:accPr>
                      <m:e>
                        <m:r>
                          <a:rPr lang="en-US" sz="2300" b="1" i="1" smtClean="0">
                            <a:latin typeface="Cambria Math" panose="02040503050406030204"/>
                            <a:cs typeface="Arial" panose="020B0604020202020204" pitchFamily="34" charset="0"/>
                          </a:rPr>
                          <m:t>𝑨</m:t>
                        </m:r>
                      </m:e>
                    </m:acc>
                    <m:r>
                      <a:rPr lang="en-US" sz="2300" b="1" i="1" smtClean="0">
                        <a:latin typeface="Cambria Math" panose="02040503050406030204"/>
                        <a:cs typeface="Arial" panose="020B0604020202020204" pitchFamily="34" charset="0"/>
                      </a:rPr>
                      <m:t>=</m:t>
                    </m:r>
                    <m:sSup>
                      <m:sSupPr>
                        <m:ctrlPr>
                          <a:rPr lang="en-US" sz="2300" b="1" i="1" smtClean="0">
                            <a:latin typeface="Cambria Math" panose="02040503050406030204"/>
                            <a:cs typeface="Arial" panose="020B0604020202020204" pitchFamily="34" charset="0"/>
                          </a:rPr>
                        </m:ctrlPr>
                      </m:sSupPr>
                      <m:e>
                        <m:r>
                          <a:rPr lang="en-US" sz="2300" b="1" i="1" smtClean="0">
                            <a:latin typeface="Cambria Math" panose="02040503050406030204"/>
                            <a:cs typeface="Arial" panose="020B0604020202020204" pitchFamily="34" charset="0"/>
                          </a:rPr>
                          <m:t>𝟔</m:t>
                        </m:r>
                      </m:e>
                      <m:sup>
                        <m:r>
                          <a:rPr lang="en-US" sz="2300" b="1" i="1" smtClean="0">
                            <a:latin typeface="Cambria Math" panose="02040503050406030204"/>
                            <a:cs typeface="Arial" panose="020B0604020202020204" pitchFamily="34" charset="0"/>
                          </a:rPr>
                          <m:t>𝟎</m:t>
                        </m:r>
                      </m:sup>
                    </m:sSup>
                    <m:r>
                      <a:rPr lang="en-US" sz="2300" b="1" i="1" smtClean="0">
                        <a:latin typeface="Cambria Math" panose="02040503050406030204"/>
                        <a:cs typeface="Arial" panose="020B0604020202020204" pitchFamily="34" charset="0"/>
                      </a:rPr>
                      <m:t>,</m:t>
                    </m:r>
                    <m:acc>
                      <m:accPr>
                        <m:ctrlPr>
                          <a:rPr lang="en-US" sz="2300" b="1" i="1">
                            <a:latin typeface="Cambria Math" panose="02040503050406030204"/>
                            <a:cs typeface="Arial" panose="020B0604020202020204" pitchFamily="34" charset="0"/>
                          </a:rPr>
                        </m:ctrlPr>
                      </m:accPr>
                      <m:e>
                        <m:r>
                          <a:rPr lang="en-US" sz="2300" b="1" i="1" smtClean="0">
                            <a:latin typeface="Cambria Math" panose="02040503050406030204"/>
                            <a:cs typeface="Arial" panose="020B0604020202020204" pitchFamily="34" charset="0"/>
                          </a:rPr>
                          <m:t>𝑩</m:t>
                        </m:r>
                      </m:e>
                    </m:acc>
                    <m:r>
                      <a:rPr lang="en-US" sz="2300" b="1" i="1">
                        <a:latin typeface="Cambria Math" panose="02040503050406030204"/>
                        <a:cs typeface="Arial" panose="020B0604020202020204" pitchFamily="34" charset="0"/>
                      </a:rPr>
                      <m:t>=</m:t>
                    </m:r>
                    <m:sSup>
                      <m:sSupPr>
                        <m:ctrlPr>
                          <a:rPr lang="en-US" sz="2300" b="1" i="1">
                            <a:latin typeface="Cambria Math" panose="02040503050406030204"/>
                            <a:cs typeface="Arial" panose="020B0604020202020204" pitchFamily="34" charset="0"/>
                          </a:rPr>
                        </m:ctrlPr>
                      </m:sSupPr>
                      <m:e>
                        <m:r>
                          <a:rPr lang="en-US" sz="2300" b="1" i="1" smtClean="0">
                            <a:latin typeface="Cambria Math" panose="02040503050406030204"/>
                            <a:cs typeface="Arial" panose="020B0604020202020204" pitchFamily="34" charset="0"/>
                          </a:rPr>
                          <m:t>𝟒</m:t>
                        </m:r>
                      </m:e>
                      <m:sup>
                        <m:r>
                          <a:rPr lang="en-US" sz="2300" b="1" i="1">
                            <a:latin typeface="Cambria Math" panose="02040503050406030204"/>
                            <a:cs typeface="Arial" panose="020B0604020202020204" pitchFamily="34" charset="0"/>
                          </a:rPr>
                          <m:t>𝟎</m:t>
                        </m:r>
                      </m:sup>
                    </m:sSup>
                  </m:oMath>
                </a14:m>
                <a:endParaRPr lang="en-US" sz="2300" b="1" smtClean="0">
                  <a:latin typeface="Arial" panose="020B0604020202020204" pitchFamily="34" charset="0"/>
                  <a:cs typeface="Arial" panose="020B0604020202020204" pitchFamily="34" charset="0"/>
                </a:endParaRPr>
              </a:p>
              <a:p>
                <a:pPr marL="514350" indent="-514350">
                  <a:buAutoNum type="alphaLcParenR"/>
                </a:pPr>
                <a:r>
                  <a:rPr lang="en-US" sz="2300" b="1" smtClean="0">
                    <a:latin typeface="Arial" panose="020B0604020202020204" pitchFamily="34" charset="0"/>
                    <a:cs typeface="Arial" panose="020B0604020202020204" pitchFamily="34" charset="0"/>
                  </a:rPr>
                  <a:t>Tính chiều cao h của con dốc</a:t>
                </a:r>
                <a:endParaRPr lang="en-US" sz="2300" b="1" smtClean="0">
                  <a:latin typeface="Arial" panose="020B0604020202020204" pitchFamily="34" charset="0"/>
                  <a:cs typeface="Arial" panose="020B0604020202020204" pitchFamily="34" charset="0"/>
                </a:endParaRPr>
              </a:p>
              <a:p>
                <a:pPr marL="514350" indent="-514350">
                  <a:buAutoNum type="alphaLcParenR"/>
                </a:pPr>
                <a:r>
                  <a:rPr lang="en-US" sz="2300" b="1" smtClean="0">
                    <a:latin typeface="Arial" panose="020B0604020202020204" pitchFamily="34" charset="0"/>
                    <a:cs typeface="Arial" panose="020B0604020202020204" pitchFamily="34" charset="0"/>
                  </a:rPr>
                  <a:t>Hỏi bạn An đến trường lúc mấy giờ? Biết rằng tốc độ khi lên dốc là 4 km/h và tốc độ khi xuống dốc là 19km/h.</a:t>
                </a:r>
                <a:endParaRPr lang="vi-VN" sz="2300" b="1">
                  <a:latin typeface="Arial" panose="020B0604020202020204" pitchFamily="34" charset="0"/>
                  <a:cs typeface="Arial" panose="020B0604020202020204" pitchFamily="34"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2074862" y="226043"/>
                <a:ext cx="9829800" cy="2257391"/>
              </a:xfrm>
              <a:prstGeom prst="rect">
                <a:avLst/>
              </a:prstGeom>
              <a:blipFill rotWithShape="1">
                <a:blip r:embed="rId3"/>
                <a:stretch>
                  <a:fillRect l="-3" t="-27" r="3" b="26"/>
                </a:stretch>
              </a:blipFill>
            </p:spPr>
            <p:txBody>
              <a:bodyPr/>
              <a:lstStyle/>
              <a:p>
                <a:r>
                  <a:rPr lang="en-US" altLang="en-US">
                    <a:noFill/>
                  </a:rPr>
                  <a:t> </a:t>
                </a:r>
              </a:p>
            </p:txBody>
          </p:sp>
        </mc:Fallback>
      </mc:AlternateContent>
      <p:sp>
        <p:nvSpPr>
          <p:cNvPr id="49" name="Rectangle 48"/>
          <p:cNvSpPr/>
          <p:nvPr/>
        </p:nvSpPr>
        <p:spPr>
          <a:xfrm>
            <a:off x="684458" y="602159"/>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4</a:t>
            </a:r>
            <a:endParaRPr lang="en-US" sz="5400" b="1" spc="67">
              <a:ln w="11430"/>
              <a:effectLst>
                <a:outerShdw blurRad="76200" dist="50800" dir="5400000" algn="tl" rotWithShape="0">
                  <a:srgbClr val="000000">
                    <a:alpha val="65000"/>
                  </a:srgbClr>
                </a:outerShdw>
              </a:effectLst>
              <a:latin typeface=".VnCentury SchoolbookH" pitchFamily="34" charset="0"/>
            </a:endParaRPr>
          </a:p>
        </p:txBody>
      </p:sp>
      <p:pic>
        <p:nvPicPr>
          <p:cNvPr id="63590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16965" b="35594"/>
          <a:stretch>
            <a:fillRect/>
          </a:stretch>
        </p:blipFill>
        <p:spPr bwMode="auto">
          <a:xfrm>
            <a:off x="404371" y="353695"/>
            <a:ext cx="978765" cy="382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78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0812" y="2590800"/>
            <a:ext cx="3857625"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437014" y="2971800"/>
            <a:ext cx="5148704" cy="488532"/>
          </a:xfrm>
          <a:prstGeom prst="rect">
            <a:avLst/>
          </a:prstGeom>
          <a:noFill/>
        </p:spPr>
        <p:txBody>
          <a:bodyPr wrap="square" rtlCol="0">
            <a:spAutoFit/>
          </a:bodyPr>
          <a:lstStyle/>
          <a:p>
            <a:pPr algn="just"/>
            <a:r>
              <a:rPr lang="en-US" sz="2500" b="1">
                <a:latin typeface="Arial" panose="020B0604020202020204" pitchFamily="34" charset="0"/>
                <a:cs typeface="Arial" panose="020B0604020202020204" pitchFamily="34" charset="0"/>
              </a:rPr>
              <a:t>a) Đặt AH = x (m) (0 &lt; x &lt; 762).</a:t>
            </a:r>
            <a:endParaRPr lang="vi-VN" sz="2500" b="1">
              <a:latin typeface="Arial" panose="020B0604020202020204" pitchFamily="34" charset="0"/>
              <a:cs typeface="Arial" panose="020B0604020202020204" pitchFamily="34" charset="0"/>
            </a:endParaRPr>
          </a:p>
        </p:txBody>
      </p:sp>
      <p:sp>
        <p:nvSpPr>
          <p:cNvPr id="13" name="TextBox 12"/>
          <p:cNvSpPr txBox="1"/>
          <p:nvPr/>
        </p:nvSpPr>
        <p:spPr>
          <a:xfrm>
            <a:off x="760412" y="3473868"/>
            <a:ext cx="5148704" cy="488532"/>
          </a:xfrm>
          <a:prstGeom prst="rect">
            <a:avLst/>
          </a:prstGeom>
          <a:noFill/>
        </p:spPr>
        <p:txBody>
          <a:bodyPr wrap="square" rtlCol="0">
            <a:spAutoFit/>
          </a:bodyPr>
          <a:lstStyle/>
          <a:p>
            <a:pPr algn="just"/>
            <a:r>
              <a:rPr lang="es-ES" sz="2500" b="1">
                <a:latin typeface="Arial" panose="020B0604020202020204" pitchFamily="34" charset="0"/>
                <a:cs typeface="Arial" panose="020B0604020202020204" pitchFamily="34" charset="0"/>
              </a:rPr>
              <a:t>Suy ra BH = 762 – x (m).</a:t>
            </a:r>
            <a:endParaRPr lang="vi-VN" sz="2500" b="1">
              <a:latin typeface="Arial" panose="020B0604020202020204" pitchFamily="34" charset="0"/>
              <a:cs typeface="Arial" panose="020B0604020202020204" pitchFamily="34" charset="0"/>
            </a:endParaRPr>
          </a:p>
        </p:txBody>
      </p:sp>
      <p:sp>
        <p:nvSpPr>
          <p:cNvPr id="14" name="TextBox 13"/>
          <p:cNvSpPr txBox="1"/>
          <p:nvPr/>
        </p:nvSpPr>
        <p:spPr>
          <a:xfrm>
            <a:off x="760412" y="3962400"/>
            <a:ext cx="1314450" cy="488532"/>
          </a:xfrm>
          <a:prstGeom prst="rect">
            <a:avLst/>
          </a:prstGeom>
          <a:noFill/>
        </p:spPr>
        <p:txBody>
          <a:bodyPr wrap="square" rtlCol="0">
            <a:spAutoFit/>
          </a:bodyPr>
          <a:lstStyle/>
          <a:p>
            <a:pPr algn="just"/>
            <a:r>
              <a:rPr lang="es-ES" sz="2500" b="1" smtClean="0">
                <a:latin typeface="Arial" panose="020B0604020202020204" pitchFamily="34" charset="0"/>
                <a:cs typeface="Arial" panose="020B0604020202020204" pitchFamily="34" charset="0"/>
              </a:rPr>
              <a:t>Ta có :</a:t>
            </a:r>
            <a:endParaRPr lang="vi-VN" sz="2500" b="1">
              <a:latin typeface="Arial" panose="020B0604020202020204" pitchFamily="34" charset="0"/>
              <a:cs typeface="Arial" panose="020B0604020202020204" pitchFamily="34" charset="0"/>
            </a:endParaRPr>
          </a:p>
        </p:txBody>
      </p:sp>
      <p:graphicFrame>
        <p:nvGraphicFramePr>
          <p:cNvPr id="2" name="Object 1"/>
          <p:cNvGraphicFramePr>
            <a:graphicFrameLocks noChangeAspect="1"/>
          </p:cNvGraphicFramePr>
          <p:nvPr/>
        </p:nvGraphicFramePr>
        <p:xfrm>
          <a:off x="2278639" y="3915880"/>
          <a:ext cx="1910773" cy="479136"/>
        </p:xfrm>
        <a:graphic>
          <a:graphicData uri="http://schemas.openxmlformats.org/presentationml/2006/ole">
            <mc:AlternateContent xmlns:mc="http://schemas.openxmlformats.org/markup-compatibility/2006">
              <mc:Choice xmlns:v="urn:schemas-microsoft-com:vml" Requires="v">
                <p:oleObj spid="_x0000_s851993" name="Equation" r:id="rId6" imgW="19507200" imgH="4876800" progId="Equation.DSMT4">
                  <p:embed/>
                </p:oleObj>
              </mc:Choice>
              <mc:Fallback>
                <p:oleObj name="Equation" r:id="rId6" imgW="19507200" imgH="4876800" progId="Equation.DSMT4">
                  <p:embed/>
                  <p:pic>
                    <p:nvPicPr>
                      <p:cNvPr id="0" name="Object 4"/>
                      <p:cNvPicPr>
                        <a:picLocks noChangeAspect="1" noChangeArrowheads="1"/>
                      </p:cNvPicPr>
                      <p:nvPr/>
                    </p:nvPicPr>
                    <p:blipFill>
                      <a:blip r:embed="rId7"/>
                      <a:srcRect/>
                      <a:stretch>
                        <a:fillRect/>
                      </a:stretch>
                    </p:blipFill>
                    <p:spPr bwMode="auto">
                      <a:xfrm>
                        <a:off x="2278639" y="3915880"/>
                        <a:ext cx="1910773" cy="479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nvGraphicFramePr>
        <p:xfrm>
          <a:off x="2255621" y="4448030"/>
          <a:ext cx="3075420" cy="568614"/>
        </p:xfrm>
        <a:graphic>
          <a:graphicData uri="http://schemas.openxmlformats.org/presentationml/2006/ole">
            <mc:AlternateContent xmlns:mc="http://schemas.openxmlformats.org/markup-compatibility/2006">
              <mc:Choice xmlns:v="urn:schemas-microsoft-com:vml" Requires="v">
                <p:oleObj spid="_x0000_s851994" name="Equation" r:id="rId8" imgW="31394400" imgH="5791200" progId="Equation.DSMT4">
                  <p:embed/>
                </p:oleObj>
              </mc:Choice>
              <mc:Fallback>
                <p:oleObj name="Equation" r:id="rId8" imgW="31394400" imgH="5791200" progId="Equation.DSMT4">
                  <p:embed/>
                  <p:pic>
                    <p:nvPicPr>
                      <p:cNvPr id="0" name="Picture 851993"/>
                      <p:cNvPicPr>
                        <a:picLocks noChangeAspect="1" noChangeArrowheads="1"/>
                      </p:cNvPicPr>
                      <p:nvPr/>
                    </p:nvPicPr>
                    <p:blipFill>
                      <a:blip r:embed="rId9"/>
                      <a:srcRect/>
                      <a:stretch>
                        <a:fillRect/>
                      </a:stretch>
                    </p:blipFill>
                    <p:spPr bwMode="auto">
                      <a:xfrm>
                        <a:off x="2255621" y="4448030"/>
                        <a:ext cx="3075420" cy="56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TextBox 15"/>
          <p:cNvSpPr txBox="1"/>
          <p:nvPr/>
        </p:nvSpPr>
        <p:spPr>
          <a:xfrm>
            <a:off x="760412" y="5074068"/>
            <a:ext cx="1600200" cy="488532"/>
          </a:xfrm>
          <a:prstGeom prst="rect">
            <a:avLst/>
          </a:prstGeom>
          <a:noFill/>
        </p:spPr>
        <p:txBody>
          <a:bodyPr wrap="square" rtlCol="0">
            <a:spAutoFit/>
          </a:bodyPr>
          <a:lstStyle/>
          <a:p>
            <a:pPr algn="just"/>
            <a:r>
              <a:rPr lang="es-ES" sz="2500" b="1" smtClean="0">
                <a:latin typeface="Arial" panose="020B0604020202020204" pitchFamily="34" charset="0"/>
                <a:cs typeface="Arial" panose="020B0604020202020204" pitchFamily="34" charset="0"/>
              </a:rPr>
              <a:t>Suy ra :</a:t>
            </a:r>
            <a:endParaRPr lang="vi-VN" sz="2500" b="1">
              <a:latin typeface="Arial" panose="020B0604020202020204" pitchFamily="34" charset="0"/>
              <a:cs typeface="Arial" panose="020B0604020202020204" pitchFamily="34" charset="0"/>
            </a:endParaRPr>
          </a:p>
        </p:txBody>
      </p:sp>
      <p:graphicFrame>
        <p:nvGraphicFramePr>
          <p:cNvPr id="17" name="Object 16"/>
          <p:cNvGraphicFramePr>
            <a:graphicFrameLocks noChangeAspect="1"/>
          </p:cNvGraphicFramePr>
          <p:nvPr/>
        </p:nvGraphicFramePr>
        <p:xfrm>
          <a:off x="2488911" y="5034026"/>
          <a:ext cx="4089977" cy="568614"/>
        </p:xfrm>
        <a:graphic>
          <a:graphicData uri="http://schemas.openxmlformats.org/presentationml/2006/ole">
            <mc:AlternateContent xmlns:mc="http://schemas.openxmlformats.org/markup-compatibility/2006">
              <mc:Choice xmlns:v="urn:schemas-microsoft-com:vml" Requires="v">
                <p:oleObj spid="_x0000_s851995" name="Equation" r:id="rId10" imgW="41757600" imgH="5791200" progId="Equation.DSMT4">
                  <p:embed/>
                </p:oleObj>
              </mc:Choice>
              <mc:Fallback>
                <p:oleObj name="Equation" r:id="rId10" imgW="41757600" imgH="5791200" progId="Equation.DSMT4">
                  <p:embed/>
                  <p:pic>
                    <p:nvPicPr>
                      <p:cNvPr id="0" name="Picture 851994"/>
                      <p:cNvPicPr>
                        <a:picLocks noChangeAspect="1" noChangeArrowheads="1"/>
                      </p:cNvPicPr>
                      <p:nvPr/>
                    </p:nvPicPr>
                    <p:blipFill>
                      <a:blip r:embed="rId11"/>
                      <a:srcRect/>
                      <a:stretch>
                        <a:fillRect/>
                      </a:stretch>
                    </p:blipFill>
                    <p:spPr bwMode="auto">
                      <a:xfrm>
                        <a:off x="2488911" y="5034026"/>
                        <a:ext cx="4089977" cy="56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nvGraphicFramePr>
        <p:xfrm>
          <a:off x="2488621" y="5588072"/>
          <a:ext cx="4925580" cy="509444"/>
        </p:xfrm>
        <a:graphic>
          <a:graphicData uri="http://schemas.openxmlformats.org/presentationml/2006/ole">
            <mc:AlternateContent xmlns:mc="http://schemas.openxmlformats.org/markup-compatibility/2006">
              <mc:Choice xmlns:v="urn:schemas-microsoft-com:vml" Requires="v">
                <p:oleObj spid="_x0000_s851996" name="Equation" r:id="rId12" imgW="50292000" imgH="5181600" progId="Equation.DSMT4">
                  <p:embed/>
                </p:oleObj>
              </mc:Choice>
              <mc:Fallback>
                <p:oleObj name="Equation" r:id="rId12" imgW="50292000" imgH="5181600" progId="Equation.DSMT4">
                  <p:embed/>
                  <p:pic>
                    <p:nvPicPr>
                      <p:cNvPr id="0" name="Picture 851995"/>
                      <p:cNvPicPr>
                        <a:picLocks noChangeAspect="1" noChangeArrowheads="1"/>
                      </p:cNvPicPr>
                      <p:nvPr/>
                    </p:nvPicPr>
                    <p:blipFill>
                      <a:blip r:embed="rId13"/>
                      <a:srcRect/>
                      <a:stretch>
                        <a:fillRect/>
                      </a:stretch>
                    </p:blipFill>
                    <p:spPr bwMode="auto">
                      <a:xfrm>
                        <a:off x="2488621" y="5588072"/>
                        <a:ext cx="4925580" cy="509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nvGraphicFramePr>
        <p:xfrm>
          <a:off x="2546928" y="6167366"/>
          <a:ext cx="4805795" cy="570056"/>
        </p:xfrm>
        <a:graphic>
          <a:graphicData uri="http://schemas.openxmlformats.org/presentationml/2006/ole">
            <mc:AlternateContent xmlns:mc="http://schemas.openxmlformats.org/markup-compatibility/2006">
              <mc:Choice xmlns:v="urn:schemas-microsoft-com:vml" Requires="v">
                <p:oleObj spid="_x0000_s851997" name="Equation" r:id="rId14" imgW="49072800" imgH="5791200" progId="Equation.DSMT4">
                  <p:embed/>
                </p:oleObj>
              </mc:Choice>
              <mc:Fallback>
                <p:oleObj name="Equation" r:id="rId14" imgW="49072800" imgH="5791200" progId="Equation.DSMT4">
                  <p:embed/>
                  <p:pic>
                    <p:nvPicPr>
                      <p:cNvPr id="0" name="Picture 851996"/>
                      <p:cNvPicPr>
                        <a:picLocks noChangeAspect="1" noChangeArrowheads="1"/>
                      </p:cNvPicPr>
                      <p:nvPr/>
                    </p:nvPicPr>
                    <p:blipFill>
                      <a:blip r:embed="rId15"/>
                      <a:srcRect/>
                      <a:stretch>
                        <a:fillRect/>
                      </a:stretch>
                    </p:blipFill>
                    <p:spPr bwMode="auto">
                      <a:xfrm>
                        <a:off x="2546928" y="6167366"/>
                        <a:ext cx="4805795" cy="57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nvGraphicFramePr>
        <p:xfrm>
          <a:off x="8023225" y="5756275"/>
          <a:ext cx="3433763" cy="1049338"/>
        </p:xfrm>
        <a:graphic>
          <a:graphicData uri="http://schemas.openxmlformats.org/presentationml/2006/ole">
            <mc:AlternateContent xmlns:mc="http://schemas.openxmlformats.org/markup-compatibility/2006">
              <mc:Choice xmlns:v="urn:schemas-microsoft-com:vml" Requires="v">
                <p:oleObj spid="_x0000_s851998" name="Equation" r:id="rId16" imgW="1459865" imgH="444500" progId="Equation.DSMT4">
                  <p:embed/>
                </p:oleObj>
              </mc:Choice>
              <mc:Fallback>
                <p:oleObj name="Equation" r:id="rId16" imgW="1459865" imgH="444500" progId="Equation.DSMT4">
                  <p:embed/>
                  <p:pic>
                    <p:nvPicPr>
                      <p:cNvPr id="0" name="Object 1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023225" y="5756275"/>
                        <a:ext cx="3433763"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wipe(left)">
                                      <p:cBhvr>
                                        <p:cTn id="5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903412" y="158412"/>
            <a:ext cx="9982200" cy="2325022"/>
          </a:xfrm>
          <a:prstGeom prst="roundRect">
            <a:avLst>
              <a:gd name="adj" fmla="val 5381"/>
            </a:avLst>
          </a:prstGeom>
          <a:solidFill>
            <a:srgbClr val="CAE6EE"/>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chemeClr val="accent5">
                  <a:lumMod val="50000"/>
                </a:schemeClr>
              </a:solidFill>
            </a:endParaRPr>
          </a:p>
        </p:txBody>
      </p:sp>
      <p:pic>
        <p:nvPicPr>
          <p:cNvPr id="11"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50812" y="139154"/>
            <a:ext cx="1642311" cy="142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10" name="TextBox 9"/>
              <p:cNvSpPr txBox="1"/>
              <p:nvPr/>
            </p:nvSpPr>
            <p:spPr>
              <a:xfrm>
                <a:off x="2074862" y="226043"/>
                <a:ext cx="9829800" cy="2257391"/>
              </a:xfrm>
              <a:prstGeom prst="rect">
                <a:avLst/>
              </a:prstGeom>
              <a:noFill/>
            </p:spPr>
            <p:txBody>
              <a:bodyPr wrap="square" lIns="121899" tIns="60949" rIns="121899" bIns="60949" rtlCol="0">
                <a:spAutoFit/>
              </a:bodyPr>
              <a:lstStyle/>
              <a:p>
                <a:r>
                  <a:rPr lang="en-US" sz="2300" b="1" smtClean="0">
                    <a:latin typeface="Arial" panose="020B0604020202020204" pitchFamily="34" charset="0"/>
                    <a:cs typeface="Arial" panose="020B0604020202020204" pitchFamily="34" charset="0"/>
                  </a:rPr>
                  <a:t>Lúc 6 giờ sáng, bạn An đi xe đạp từ nhà (điểm A) đến trường (điểm B). Khi đi từ A đến B, An phải đi đoạn lên dốc AC và đoạn xuống dốc CB (Hình 12). Biết Ab = 762m, </a:t>
                </a:r>
                <a14:m>
                  <m:oMath xmlns:m="http://schemas.openxmlformats.org/officeDocument/2006/math">
                    <m:acc>
                      <m:accPr>
                        <m:ctrlPr>
                          <a:rPr lang="en-US" sz="2300" b="1" i="1" smtClean="0">
                            <a:latin typeface="Cambria Math" panose="02040503050406030204"/>
                            <a:cs typeface="Arial" panose="020B0604020202020204" pitchFamily="34" charset="0"/>
                          </a:rPr>
                        </m:ctrlPr>
                      </m:accPr>
                      <m:e>
                        <m:r>
                          <a:rPr lang="en-US" sz="2300" b="1" i="1" smtClean="0">
                            <a:latin typeface="Cambria Math" panose="02040503050406030204"/>
                            <a:cs typeface="Arial" panose="020B0604020202020204" pitchFamily="34" charset="0"/>
                          </a:rPr>
                          <m:t>𝑨</m:t>
                        </m:r>
                      </m:e>
                    </m:acc>
                    <m:r>
                      <a:rPr lang="en-US" sz="2300" b="1" i="1" smtClean="0">
                        <a:latin typeface="Cambria Math" panose="02040503050406030204"/>
                        <a:cs typeface="Arial" panose="020B0604020202020204" pitchFamily="34" charset="0"/>
                      </a:rPr>
                      <m:t>=</m:t>
                    </m:r>
                    <m:sSup>
                      <m:sSupPr>
                        <m:ctrlPr>
                          <a:rPr lang="en-US" sz="2300" b="1" i="1" smtClean="0">
                            <a:latin typeface="Cambria Math" panose="02040503050406030204"/>
                            <a:cs typeface="Arial" panose="020B0604020202020204" pitchFamily="34" charset="0"/>
                          </a:rPr>
                        </m:ctrlPr>
                      </m:sSupPr>
                      <m:e>
                        <m:r>
                          <a:rPr lang="en-US" sz="2300" b="1" i="1" smtClean="0">
                            <a:latin typeface="Cambria Math" panose="02040503050406030204"/>
                            <a:cs typeface="Arial" panose="020B0604020202020204" pitchFamily="34" charset="0"/>
                          </a:rPr>
                          <m:t>𝟔</m:t>
                        </m:r>
                      </m:e>
                      <m:sup>
                        <m:r>
                          <a:rPr lang="en-US" sz="2300" b="1" i="1" smtClean="0">
                            <a:latin typeface="Cambria Math" panose="02040503050406030204"/>
                            <a:cs typeface="Arial" panose="020B0604020202020204" pitchFamily="34" charset="0"/>
                          </a:rPr>
                          <m:t>𝟎</m:t>
                        </m:r>
                      </m:sup>
                    </m:sSup>
                    <m:r>
                      <a:rPr lang="en-US" sz="2300" b="1" i="1" smtClean="0">
                        <a:latin typeface="Cambria Math" panose="02040503050406030204"/>
                        <a:cs typeface="Arial" panose="020B0604020202020204" pitchFamily="34" charset="0"/>
                      </a:rPr>
                      <m:t>,</m:t>
                    </m:r>
                    <m:acc>
                      <m:accPr>
                        <m:ctrlPr>
                          <a:rPr lang="en-US" sz="2300" b="1" i="1">
                            <a:latin typeface="Cambria Math" panose="02040503050406030204"/>
                            <a:cs typeface="Arial" panose="020B0604020202020204" pitchFamily="34" charset="0"/>
                          </a:rPr>
                        </m:ctrlPr>
                      </m:accPr>
                      <m:e>
                        <m:r>
                          <a:rPr lang="en-US" sz="2300" b="1" i="1" smtClean="0">
                            <a:latin typeface="Cambria Math" panose="02040503050406030204"/>
                            <a:cs typeface="Arial" panose="020B0604020202020204" pitchFamily="34" charset="0"/>
                          </a:rPr>
                          <m:t>𝑩</m:t>
                        </m:r>
                      </m:e>
                    </m:acc>
                    <m:r>
                      <a:rPr lang="en-US" sz="2300" b="1" i="1">
                        <a:latin typeface="Cambria Math" panose="02040503050406030204"/>
                        <a:cs typeface="Arial" panose="020B0604020202020204" pitchFamily="34" charset="0"/>
                      </a:rPr>
                      <m:t>=</m:t>
                    </m:r>
                    <m:sSup>
                      <m:sSupPr>
                        <m:ctrlPr>
                          <a:rPr lang="en-US" sz="2300" b="1" i="1">
                            <a:latin typeface="Cambria Math" panose="02040503050406030204"/>
                            <a:cs typeface="Arial" panose="020B0604020202020204" pitchFamily="34" charset="0"/>
                          </a:rPr>
                        </m:ctrlPr>
                      </m:sSupPr>
                      <m:e>
                        <m:r>
                          <a:rPr lang="en-US" sz="2300" b="1" i="1" smtClean="0">
                            <a:latin typeface="Cambria Math" panose="02040503050406030204"/>
                            <a:cs typeface="Arial" panose="020B0604020202020204" pitchFamily="34" charset="0"/>
                          </a:rPr>
                          <m:t>𝟒</m:t>
                        </m:r>
                      </m:e>
                      <m:sup>
                        <m:r>
                          <a:rPr lang="en-US" sz="2300" b="1" i="1">
                            <a:latin typeface="Cambria Math" panose="02040503050406030204"/>
                            <a:cs typeface="Arial" panose="020B0604020202020204" pitchFamily="34" charset="0"/>
                          </a:rPr>
                          <m:t>𝟎</m:t>
                        </m:r>
                      </m:sup>
                    </m:sSup>
                  </m:oMath>
                </a14:m>
                <a:endParaRPr lang="en-US" sz="2300" b="1" smtClean="0">
                  <a:latin typeface="Arial" panose="020B0604020202020204" pitchFamily="34" charset="0"/>
                  <a:cs typeface="Arial" panose="020B0604020202020204" pitchFamily="34" charset="0"/>
                </a:endParaRPr>
              </a:p>
              <a:p>
                <a:pPr marL="514350" indent="-514350">
                  <a:buAutoNum type="alphaLcParenR"/>
                </a:pPr>
                <a:r>
                  <a:rPr lang="en-US" sz="2300" b="1" smtClean="0">
                    <a:latin typeface="Arial" panose="020B0604020202020204" pitchFamily="34" charset="0"/>
                    <a:cs typeface="Arial" panose="020B0604020202020204" pitchFamily="34" charset="0"/>
                  </a:rPr>
                  <a:t>Tính chiều cao h của con dốc</a:t>
                </a:r>
                <a:endParaRPr lang="en-US" sz="2300" b="1" smtClean="0">
                  <a:latin typeface="Arial" panose="020B0604020202020204" pitchFamily="34" charset="0"/>
                  <a:cs typeface="Arial" panose="020B0604020202020204" pitchFamily="34" charset="0"/>
                </a:endParaRPr>
              </a:p>
              <a:p>
                <a:pPr marL="514350" indent="-514350">
                  <a:buAutoNum type="alphaLcParenR"/>
                </a:pPr>
                <a:r>
                  <a:rPr lang="en-US" sz="2300" b="1" smtClean="0">
                    <a:latin typeface="Arial" panose="020B0604020202020204" pitchFamily="34" charset="0"/>
                    <a:cs typeface="Arial" panose="020B0604020202020204" pitchFamily="34" charset="0"/>
                  </a:rPr>
                  <a:t>Hỏi bạn An đến trường lúc mấy giờ? Biết rằng tốc độ khi lên dốc là 4 km/h và tốc độ khi xuống dốc là 19km/h.</a:t>
                </a:r>
                <a:endParaRPr lang="vi-VN" sz="2300" b="1">
                  <a:latin typeface="Arial" panose="020B0604020202020204" pitchFamily="34" charset="0"/>
                  <a:cs typeface="Arial" panose="020B0604020202020204" pitchFamily="34"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2074862" y="226043"/>
                <a:ext cx="9829800" cy="2257391"/>
              </a:xfrm>
              <a:prstGeom prst="rect">
                <a:avLst/>
              </a:prstGeom>
              <a:blipFill rotWithShape="1">
                <a:blip r:embed="rId2"/>
                <a:stretch>
                  <a:fillRect l="-3" t="-27" r="3" b="26"/>
                </a:stretch>
              </a:blipFill>
            </p:spPr>
            <p:txBody>
              <a:bodyPr/>
              <a:lstStyle/>
              <a:p>
                <a:r>
                  <a:rPr lang="en-US" altLang="en-US">
                    <a:noFill/>
                  </a:rPr>
                  <a:t> </a:t>
                </a:r>
              </a:p>
            </p:txBody>
          </p:sp>
        </mc:Fallback>
      </mc:AlternateContent>
      <p:sp>
        <p:nvSpPr>
          <p:cNvPr id="49" name="Rectangle 48"/>
          <p:cNvSpPr/>
          <p:nvPr/>
        </p:nvSpPr>
        <p:spPr>
          <a:xfrm>
            <a:off x="684458" y="602159"/>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4</a:t>
            </a:r>
            <a:endParaRPr lang="en-US" sz="5400" b="1" spc="67">
              <a:ln w="11430"/>
              <a:effectLst>
                <a:outerShdw blurRad="76200" dist="50800" dir="5400000" algn="tl" rotWithShape="0">
                  <a:srgbClr val="000000">
                    <a:alpha val="65000"/>
                  </a:srgbClr>
                </a:outerShdw>
              </a:effectLst>
              <a:latin typeface=".VnCentury SchoolbookH" pitchFamily="34" charset="0"/>
            </a:endParaRPr>
          </a:p>
        </p:txBody>
      </p:sp>
      <p:pic>
        <p:nvPicPr>
          <p:cNvPr id="63590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16965" b="35594"/>
          <a:stretch>
            <a:fillRect/>
          </a:stretch>
        </p:blipFill>
        <p:spPr bwMode="auto">
          <a:xfrm>
            <a:off x="404371" y="353695"/>
            <a:ext cx="978765" cy="382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78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0812" y="2590800"/>
            <a:ext cx="3857625"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611610" y="2769018"/>
            <a:ext cx="1672802" cy="488532"/>
          </a:xfrm>
          <a:prstGeom prst="rect">
            <a:avLst/>
          </a:prstGeom>
          <a:noFill/>
        </p:spPr>
        <p:txBody>
          <a:bodyPr wrap="square" rtlCol="0">
            <a:spAutoFit/>
          </a:bodyPr>
          <a:lstStyle/>
          <a:p>
            <a:pPr algn="just"/>
            <a:r>
              <a:rPr lang="en-US" sz="2500" b="1" smtClean="0">
                <a:latin typeface="Arial" panose="020B0604020202020204" pitchFamily="34" charset="0"/>
                <a:cs typeface="Arial" panose="020B0604020202020204" pitchFamily="34" charset="0"/>
              </a:rPr>
              <a:t>Do đó :</a:t>
            </a:r>
            <a:endParaRPr lang="vi-VN" sz="2500" b="1">
              <a:latin typeface="Arial" panose="020B0604020202020204" pitchFamily="34" charset="0"/>
              <a:cs typeface="Arial" panose="020B0604020202020204" pitchFamily="34" charset="0"/>
            </a:endParaRPr>
          </a:p>
        </p:txBody>
      </p:sp>
      <p:graphicFrame>
        <p:nvGraphicFramePr>
          <p:cNvPr id="19" name="Object 18"/>
          <p:cNvGraphicFramePr>
            <a:graphicFrameLocks noChangeAspect="1"/>
          </p:cNvGraphicFramePr>
          <p:nvPr/>
        </p:nvGraphicFramePr>
        <p:xfrm>
          <a:off x="2132012" y="2560913"/>
          <a:ext cx="4912066" cy="926260"/>
        </p:xfrm>
        <a:graphic>
          <a:graphicData uri="http://schemas.openxmlformats.org/presentationml/2006/ole">
            <mc:AlternateContent xmlns:mc="http://schemas.openxmlformats.org/markup-compatibility/2006">
              <mc:Choice xmlns:v="urn:schemas-microsoft-com:vml" Requires="v">
                <p:oleObj spid="_x0000_s853007" name="Equation" r:id="rId5" imgW="55168800" imgH="10363200" progId="Equation.DSMT4">
                  <p:embed/>
                </p:oleObj>
              </mc:Choice>
              <mc:Fallback>
                <p:oleObj name="Equation" r:id="rId5" imgW="55168800" imgH="10363200" progId="Equation.DSMT4">
                  <p:embed/>
                  <p:pic>
                    <p:nvPicPr>
                      <p:cNvPr id="0" name="Picture 853006"/>
                      <p:cNvPicPr>
                        <a:picLocks noChangeAspect="1" noChangeArrowheads="1"/>
                      </p:cNvPicPr>
                      <p:nvPr/>
                    </p:nvPicPr>
                    <p:blipFill>
                      <a:blip r:embed="rId6"/>
                      <a:srcRect/>
                      <a:stretch>
                        <a:fillRect/>
                      </a:stretch>
                    </p:blipFill>
                    <p:spPr bwMode="auto">
                      <a:xfrm>
                        <a:off x="2132012" y="2560913"/>
                        <a:ext cx="4912066" cy="926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 name="TextBox 20"/>
          <p:cNvSpPr txBox="1"/>
          <p:nvPr/>
        </p:nvSpPr>
        <p:spPr>
          <a:xfrm>
            <a:off x="611610" y="3505200"/>
            <a:ext cx="6702001" cy="488532"/>
          </a:xfrm>
          <a:prstGeom prst="rect">
            <a:avLst/>
          </a:prstGeom>
          <a:noFill/>
        </p:spPr>
        <p:txBody>
          <a:bodyPr wrap="square" rtlCol="0">
            <a:spAutoFit/>
          </a:bodyPr>
          <a:lstStyle/>
          <a:p>
            <a:pPr algn="just"/>
            <a:r>
              <a:rPr lang="en-US" sz="2500" b="1">
                <a:latin typeface="Arial" panose="020B0604020202020204" pitchFamily="34" charset="0"/>
                <a:cs typeface="Arial" panose="020B0604020202020204" pitchFamily="34" charset="0"/>
              </a:rPr>
              <a:t>Vậy chiều cao h của con dốc khoảng 32 m.</a:t>
            </a:r>
            <a:endParaRPr lang="vi-VN" sz="2500" b="1">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2" name="TextBox 21"/>
              <p:cNvSpPr txBox="1"/>
              <p:nvPr/>
            </p:nvSpPr>
            <p:spPr>
              <a:xfrm>
                <a:off x="404372" y="3993732"/>
                <a:ext cx="6899730" cy="488532"/>
              </a:xfrm>
              <a:prstGeom prst="rect">
                <a:avLst/>
              </a:prstGeom>
              <a:noFill/>
            </p:spPr>
            <p:txBody>
              <a:bodyPr wrap="square" rtlCol="0">
                <a:spAutoFit/>
              </a:bodyPr>
              <a:lstStyle/>
              <a:p>
                <a:pPr algn="just"/>
                <a:r>
                  <a:rPr lang="en-US" sz="2500" b="1" smtClean="0">
                    <a:latin typeface="Arial" panose="020B0604020202020204" pitchFamily="34" charset="0"/>
                    <a:cs typeface="Arial" panose="020B0604020202020204" pitchFamily="34" charset="0"/>
                  </a:rPr>
                  <a:t>b) Xét tam giác AHC vuông tại </a:t>
                </a:r>
                <a:r>
                  <a:rPr lang="en-US" sz="2500" b="1">
                    <a:latin typeface="Arial" panose="020B0604020202020204" pitchFamily="34" charset="0"/>
                    <a:cs typeface="Arial" panose="020B0604020202020204" pitchFamily="34" charset="0"/>
                  </a:rPr>
                  <a:t>H </a:t>
                </a:r>
                <a:r>
                  <a:rPr lang="en-US" sz="2500" b="1" smtClean="0">
                    <a:latin typeface="Arial" panose="020B0604020202020204" pitchFamily="34" charset="0"/>
                    <a:cs typeface="Arial" panose="020B0604020202020204" pitchFamily="34" charset="0"/>
                  </a:rPr>
                  <a:t>có </a:t>
                </a:r>
                <a14:m>
                  <m:oMath xmlns:m="http://schemas.openxmlformats.org/officeDocument/2006/math">
                    <m:acc>
                      <m:accPr>
                        <m:ctrlPr>
                          <a:rPr lang="en-US" sz="2500" b="1" i="1" smtClean="0">
                            <a:latin typeface="Cambria Math" panose="02040503050406030204"/>
                            <a:cs typeface="Arial" panose="020B0604020202020204" pitchFamily="34" charset="0"/>
                          </a:rPr>
                        </m:ctrlPr>
                      </m:accPr>
                      <m:e>
                        <m:r>
                          <a:rPr lang="en-US" sz="2500" b="1" i="1" smtClean="0">
                            <a:latin typeface="Cambria Math" panose="02040503050406030204"/>
                            <a:cs typeface="Arial" panose="020B0604020202020204" pitchFamily="34" charset="0"/>
                          </a:rPr>
                          <m:t>𝑨</m:t>
                        </m:r>
                      </m:e>
                    </m:acc>
                    <m:r>
                      <a:rPr lang="en-US" sz="2500" b="1" i="1" smtClean="0">
                        <a:latin typeface="Cambria Math" panose="02040503050406030204"/>
                        <a:cs typeface="Arial" panose="020B0604020202020204" pitchFamily="34" charset="0"/>
                      </a:rPr>
                      <m:t>=</m:t>
                    </m:r>
                    <m:sSup>
                      <m:sSupPr>
                        <m:ctrlPr>
                          <a:rPr lang="en-US" sz="2500" b="1" i="1" smtClean="0">
                            <a:latin typeface="Cambria Math" panose="02040503050406030204"/>
                            <a:cs typeface="Arial" panose="020B0604020202020204" pitchFamily="34" charset="0"/>
                          </a:rPr>
                        </m:ctrlPr>
                      </m:sSupPr>
                      <m:e>
                        <m:r>
                          <a:rPr lang="en-US" sz="2500" b="1" i="1" smtClean="0">
                            <a:latin typeface="Cambria Math" panose="02040503050406030204"/>
                            <a:cs typeface="Arial" panose="020B0604020202020204" pitchFamily="34" charset="0"/>
                          </a:rPr>
                          <m:t>𝟔</m:t>
                        </m:r>
                      </m:e>
                      <m:sup>
                        <m:r>
                          <a:rPr lang="en-US" sz="2500" b="1" i="1" smtClean="0">
                            <a:latin typeface="Cambria Math" panose="02040503050406030204"/>
                            <a:cs typeface="Arial" panose="020B0604020202020204" pitchFamily="34" charset="0"/>
                          </a:rPr>
                          <m:t>𝟎</m:t>
                        </m:r>
                      </m:sup>
                    </m:sSup>
                  </m:oMath>
                </a14:m>
                <a:endParaRPr lang="vi-VN" sz="2500" b="1">
                  <a:latin typeface="Arial" panose="020B0604020202020204" pitchFamily="34" charset="0"/>
                  <a:cs typeface="Arial" panose="020B0604020202020204" pitchFamily="34" charset="0"/>
                </a:endParaRPr>
              </a:p>
            </p:txBody>
          </p:sp>
        </mc:Choice>
        <mc:Fallback>
          <p:sp>
            <p:nvSpPr>
              <p:cNvPr id="22" name="TextBox 21"/>
              <p:cNvSpPr txBox="1">
                <a:spLocks noRot="1" noChangeAspect="1" noMove="1" noResize="1" noEditPoints="1" noAdjustHandles="1" noChangeArrowheads="1" noChangeShapeType="1" noTextEdit="1"/>
              </p:cNvSpPr>
              <p:nvPr/>
            </p:nvSpPr>
            <p:spPr>
              <a:xfrm>
                <a:off x="404372" y="3993732"/>
                <a:ext cx="6899730" cy="488532"/>
              </a:xfrm>
              <a:prstGeom prst="rect">
                <a:avLst/>
              </a:prstGeom>
              <a:blipFill rotWithShape="1">
                <a:blip r:embed="rId7"/>
                <a:stretch>
                  <a:fillRect l="-7" t="-44" r="5" b="89"/>
                </a:stretch>
              </a:blipFill>
            </p:spPr>
            <p:txBody>
              <a:bodyPr/>
              <a:lstStyle/>
              <a:p>
                <a:r>
                  <a:rPr lang="en-US" altLang="en-US">
                    <a:noFill/>
                  </a:rPr>
                  <a:t> </a:t>
                </a:r>
              </a:p>
            </p:txBody>
          </p:sp>
        </mc:Fallback>
      </mc:AlternateContent>
      <p:graphicFrame>
        <p:nvGraphicFramePr>
          <p:cNvPr id="23" name="Object 22"/>
          <p:cNvGraphicFramePr>
            <a:graphicFrameLocks noChangeAspect="1"/>
          </p:cNvGraphicFramePr>
          <p:nvPr/>
        </p:nvGraphicFramePr>
        <p:xfrm>
          <a:off x="1057275" y="4453659"/>
          <a:ext cx="6484937" cy="927100"/>
        </p:xfrm>
        <a:graphic>
          <a:graphicData uri="http://schemas.openxmlformats.org/presentationml/2006/ole">
            <mc:AlternateContent xmlns:mc="http://schemas.openxmlformats.org/markup-compatibility/2006">
              <mc:Choice xmlns:v="urn:schemas-microsoft-com:vml" Requires="v">
                <p:oleObj spid="_x0000_s853008" name="Equation" r:id="rId8" imgW="72847200" imgH="10363200" progId="Equation.DSMT4">
                  <p:embed/>
                </p:oleObj>
              </mc:Choice>
              <mc:Fallback>
                <p:oleObj name="Equation" r:id="rId8" imgW="72847200" imgH="10363200" progId="Equation.DSMT4">
                  <p:embed/>
                  <p:pic>
                    <p:nvPicPr>
                      <p:cNvPr id="0" name="Picture 853007"/>
                      <p:cNvPicPr>
                        <a:picLocks noChangeAspect="1" noChangeArrowheads="1"/>
                      </p:cNvPicPr>
                      <p:nvPr/>
                    </p:nvPicPr>
                    <p:blipFill>
                      <a:blip r:embed="rId9"/>
                      <a:srcRect/>
                      <a:stretch>
                        <a:fillRect/>
                      </a:stretch>
                    </p:blipFill>
                    <p:spPr bwMode="auto">
                      <a:xfrm>
                        <a:off x="1057275" y="4453659"/>
                        <a:ext cx="6484937"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mc:Choice xmlns:a14="http://schemas.microsoft.com/office/drawing/2010/main" Requires="a14">
          <p:sp>
            <p:nvSpPr>
              <p:cNvPr id="24" name="TextBox 23"/>
              <p:cNvSpPr txBox="1"/>
              <p:nvPr/>
            </p:nvSpPr>
            <p:spPr>
              <a:xfrm>
                <a:off x="794882" y="5334000"/>
                <a:ext cx="6899730" cy="488532"/>
              </a:xfrm>
              <a:prstGeom prst="rect">
                <a:avLst/>
              </a:prstGeom>
              <a:noFill/>
            </p:spPr>
            <p:txBody>
              <a:bodyPr wrap="square" rtlCol="0">
                <a:spAutoFit/>
              </a:bodyPr>
              <a:lstStyle/>
              <a:p>
                <a:pPr algn="just"/>
                <a:r>
                  <a:rPr lang="en-US" sz="2500" b="1" smtClean="0">
                    <a:latin typeface="Arial" panose="020B0604020202020204" pitchFamily="34" charset="0"/>
                    <a:cs typeface="Arial" panose="020B0604020202020204" pitchFamily="34" charset="0"/>
                  </a:rPr>
                  <a:t>Xét tam giác BHC vuông tại </a:t>
                </a:r>
                <a:r>
                  <a:rPr lang="en-US" sz="2500" b="1">
                    <a:latin typeface="Arial" panose="020B0604020202020204" pitchFamily="34" charset="0"/>
                    <a:cs typeface="Arial" panose="020B0604020202020204" pitchFamily="34" charset="0"/>
                  </a:rPr>
                  <a:t>H </a:t>
                </a:r>
                <a:r>
                  <a:rPr lang="en-US" sz="2500" b="1" smtClean="0">
                    <a:latin typeface="Arial" panose="020B0604020202020204" pitchFamily="34" charset="0"/>
                    <a:cs typeface="Arial" panose="020B0604020202020204" pitchFamily="34" charset="0"/>
                  </a:rPr>
                  <a:t>có </a:t>
                </a:r>
                <a14:m>
                  <m:oMath xmlns:m="http://schemas.openxmlformats.org/officeDocument/2006/math">
                    <m:acc>
                      <m:accPr>
                        <m:ctrlPr>
                          <a:rPr lang="en-US" sz="2500" b="1" i="1" smtClean="0">
                            <a:latin typeface="Cambria Math" panose="02040503050406030204"/>
                            <a:cs typeface="Arial" panose="020B0604020202020204" pitchFamily="34" charset="0"/>
                          </a:rPr>
                        </m:ctrlPr>
                      </m:accPr>
                      <m:e>
                        <m:r>
                          <a:rPr lang="en-US" sz="2500" b="1" i="1" smtClean="0">
                            <a:latin typeface="Cambria Math" panose="02040503050406030204"/>
                            <a:cs typeface="Arial" panose="020B0604020202020204" pitchFamily="34" charset="0"/>
                          </a:rPr>
                          <m:t>𝑩</m:t>
                        </m:r>
                      </m:e>
                    </m:acc>
                    <m:r>
                      <a:rPr lang="en-US" sz="2500" b="1" i="1" smtClean="0">
                        <a:latin typeface="Cambria Math" panose="02040503050406030204"/>
                        <a:cs typeface="Arial" panose="020B0604020202020204" pitchFamily="34" charset="0"/>
                      </a:rPr>
                      <m:t>=</m:t>
                    </m:r>
                    <m:sSup>
                      <m:sSupPr>
                        <m:ctrlPr>
                          <a:rPr lang="en-US" sz="2500" b="1" i="1" smtClean="0">
                            <a:latin typeface="Cambria Math" panose="02040503050406030204"/>
                            <a:cs typeface="Arial" panose="020B0604020202020204" pitchFamily="34" charset="0"/>
                          </a:rPr>
                        </m:ctrlPr>
                      </m:sSupPr>
                      <m:e>
                        <m:r>
                          <a:rPr lang="en-US" sz="2500" b="1" i="1" smtClean="0">
                            <a:latin typeface="Cambria Math" panose="02040503050406030204"/>
                            <a:cs typeface="Arial" panose="020B0604020202020204" pitchFamily="34" charset="0"/>
                          </a:rPr>
                          <m:t>𝟒</m:t>
                        </m:r>
                      </m:e>
                      <m:sup>
                        <m:r>
                          <a:rPr lang="en-US" sz="2500" b="1" i="1" smtClean="0">
                            <a:latin typeface="Cambria Math" panose="02040503050406030204"/>
                            <a:cs typeface="Arial" panose="020B0604020202020204" pitchFamily="34" charset="0"/>
                          </a:rPr>
                          <m:t>𝟎</m:t>
                        </m:r>
                      </m:sup>
                    </m:sSup>
                  </m:oMath>
                </a14:m>
                <a:endParaRPr lang="vi-VN" sz="2500" b="1">
                  <a:latin typeface="Arial" panose="020B0604020202020204" pitchFamily="34" charset="0"/>
                  <a:cs typeface="Arial" panose="020B0604020202020204" pitchFamily="34" charset="0"/>
                </a:endParaRPr>
              </a:p>
            </p:txBody>
          </p:sp>
        </mc:Choice>
        <mc:Fallback>
          <p:sp>
            <p:nvSpPr>
              <p:cNvPr id="24" name="TextBox 23"/>
              <p:cNvSpPr txBox="1">
                <a:spLocks noRot="1" noChangeAspect="1" noMove="1" noResize="1" noEditPoints="1" noAdjustHandles="1" noChangeArrowheads="1" noChangeShapeType="1" noTextEdit="1"/>
              </p:cNvSpPr>
              <p:nvPr/>
            </p:nvSpPr>
            <p:spPr>
              <a:xfrm>
                <a:off x="794882" y="5334000"/>
                <a:ext cx="6899730" cy="488532"/>
              </a:xfrm>
              <a:prstGeom prst="rect">
                <a:avLst/>
              </a:prstGeom>
              <a:blipFill rotWithShape="1">
                <a:blip r:embed="rId10"/>
                <a:stretch>
                  <a:fillRect l="-7" r="5" b="44"/>
                </a:stretch>
              </a:blipFill>
            </p:spPr>
            <p:txBody>
              <a:bodyPr/>
              <a:lstStyle/>
              <a:p>
                <a:r>
                  <a:rPr lang="en-US" altLang="en-US">
                    <a:noFill/>
                  </a:rPr>
                  <a:t> </a:t>
                </a:r>
              </a:p>
            </p:txBody>
          </p:sp>
        </mc:Fallback>
      </mc:AlternateContent>
      <p:graphicFrame>
        <p:nvGraphicFramePr>
          <p:cNvPr id="26" name="Object 25"/>
          <p:cNvGraphicFramePr>
            <a:graphicFrameLocks noChangeAspect="1"/>
          </p:cNvGraphicFramePr>
          <p:nvPr/>
        </p:nvGraphicFramePr>
        <p:xfrm>
          <a:off x="967293" y="5780802"/>
          <a:ext cx="6565900" cy="927259"/>
        </p:xfrm>
        <a:graphic>
          <a:graphicData uri="http://schemas.openxmlformats.org/presentationml/2006/ole">
            <mc:AlternateContent xmlns:mc="http://schemas.openxmlformats.org/markup-compatibility/2006">
              <mc:Choice xmlns:v="urn:schemas-microsoft-com:vml" Requires="v">
                <p:oleObj spid="_x0000_s853009" name="Equation" r:id="rId11" imgW="73761600" imgH="10363200" progId="Equation.DSMT4">
                  <p:embed/>
                </p:oleObj>
              </mc:Choice>
              <mc:Fallback>
                <p:oleObj name="Equation" r:id="rId11" imgW="73761600" imgH="10363200" progId="Equation.DSMT4">
                  <p:embed/>
                  <p:pic>
                    <p:nvPicPr>
                      <p:cNvPr id="0" name="Picture 853008"/>
                      <p:cNvPicPr>
                        <a:picLocks noChangeAspect="1" noChangeArrowheads="1"/>
                      </p:cNvPicPr>
                      <p:nvPr/>
                    </p:nvPicPr>
                    <p:blipFill>
                      <a:blip r:embed="rId12"/>
                      <a:srcRect/>
                      <a:stretch>
                        <a:fillRect/>
                      </a:stretch>
                    </p:blipFill>
                    <p:spPr bwMode="auto">
                      <a:xfrm>
                        <a:off x="967293" y="5780802"/>
                        <a:ext cx="6565900" cy="927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left)">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left)">
                                      <p:cBhvr>
                                        <p:cTn id="3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P spid="22"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903412" y="158412"/>
            <a:ext cx="9982200" cy="2325022"/>
          </a:xfrm>
          <a:prstGeom prst="roundRect">
            <a:avLst>
              <a:gd name="adj" fmla="val 5381"/>
            </a:avLst>
          </a:prstGeom>
          <a:solidFill>
            <a:srgbClr val="CAE6EE"/>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chemeClr val="accent5">
                  <a:lumMod val="50000"/>
                </a:schemeClr>
              </a:solidFill>
            </a:endParaRPr>
          </a:p>
        </p:txBody>
      </p:sp>
      <p:pic>
        <p:nvPicPr>
          <p:cNvPr id="11"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50812" y="139154"/>
            <a:ext cx="1642311" cy="142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10" name="TextBox 9"/>
              <p:cNvSpPr txBox="1"/>
              <p:nvPr/>
            </p:nvSpPr>
            <p:spPr>
              <a:xfrm>
                <a:off x="2074862" y="226043"/>
                <a:ext cx="9829800" cy="2257391"/>
              </a:xfrm>
              <a:prstGeom prst="rect">
                <a:avLst/>
              </a:prstGeom>
              <a:noFill/>
            </p:spPr>
            <p:txBody>
              <a:bodyPr wrap="square" lIns="121899" tIns="60949" rIns="121899" bIns="60949" rtlCol="0">
                <a:spAutoFit/>
              </a:bodyPr>
              <a:lstStyle/>
              <a:p>
                <a:r>
                  <a:rPr lang="en-US" sz="2300" b="1" smtClean="0">
                    <a:latin typeface="Arial" panose="020B0604020202020204" pitchFamily="34" charset="0"/>
                    <a:cs typeface="Arial" panose="020B0604020202020204" pitchFamily="34" charset="0"/>
                  </a:rPr>
                  <a:t>Lúc 6 giờ sáng, bạn An đi xe đạp từ nhà (điểm A) đến trường (điểm B). Khi đi từ A đến B, An phải đi đoạn lên dốc AC và đoạn xuống dốc CB (Hình 12). Biết Ab = 762m, </a:t>
                </a:r>
                <a14:m>
                  <m:oMath xmlns:m="http://schemas.openxmlformats.org/officeDocument/2006/math">
                    <m:acc>
                      <m:accPr>
                        <m:ctrlPr>
                          <a:rPr lang="en-US" sz="2300" b="1" i="1" smtClean="0">
                            <a:latin typeface="Cambria Math" panose="02040503050406030204"/>
                            <a:cs typeface="Arial" panose="020B0604020202020204" pitchFamily="34" charset="0"/>
                          </a:rPr>
                        </m:ctrlPr>
                      </m:accPr>
                      <m:e>
                        <m:r>
                          <a:rPr lang="en-US" sz="2300" b="1" i="1" smtClean="0">
                            <a:latin typeface="Cambria Math" panose="02040503050406030204"/>
                            <a:cs typeface="Arial" panose="020B0604020202020204" pitchFamily="34" charset="0"/>
                          </a:rPr>
                          <m:t>𝑨</m:t>
                        </m:r>
                      </m:e>
                    </m:acc>
                    <m:r>
                      <a:rPr lang="en-US" sz="2300" b="1" i="1" smtClean="0">
                        <a:latin typeface="Cambria Math" panose="02040503050406030204"/>
                        <a:cs typeface="Arial" panose="020B0604020202020204" pitchFamily="34" charset="0"/>
                      </a:rPr>
                      <m:t>=</m:t>
                    </m:r>
                    <m:sSup>
                      <m:sSupPr>
                        <m:ctrlPr>
                          <a:rPr lang="en-US" sz="2300" b="1" i="1" smtClean="0">
                            <a:latin typeface="Cambria Math" panose="02040503050406030204"/>
                            <a:cs typeface="Arial" panose="020B0604020202020204" pitchFamily="34" charset="0"/>
                          </a:rPr>
                        </m:ctrlPr>
                      </m:sSupPr>
                      <m:e>
                        <m:r>
                          <a:rPr lang="en-US" sz="2300" b="1" i="1" smtClean="0">
                            <a:latin typeface="Cambria Math" panose="02040503050406030204"/>
                            <a:cs typeface="Arial" panose="020B0604020202020204" pitchFamily="34" charset="0"/>
                          </a:rPr>
                          <m:t>𝟔</m:t>
                        </m:r>
                      </m:e>
                      <m:sup>
                        <m:r>
                          <a:rPr lang="en-US" sz="2300" b="1" i="1" smtClean="0">
                            <a:latin typeface="Cambria Math" panose="02040503050406030204"/>
                            <a:cs typeface="Arial" panose="020B0604020202020204" pitchFamily="34" charset="0"/>
                          </a:rPr>
                          <m:t>𝟎</m:t>
                        </m:r>
                      </m:sup>
                    </m:sSup>
                    <m:r>
                      <a:rPr lang="en-US" sz="2300" b="1" i="1" smtClean="0">
                        <a:latin typeface="Cambria Math" panose="02040503050406030204"/>
                        <a:cs typeface="Arial" panose="020B0604020202020204" pitchFamily="34" charset="0"/>
                      </a:rPr>
                      <m:t>,</m:t>
                    </m:r>
                    <m:acc>
                      <m:accPr>
                        <m:ctrlPr>
                          <a:rPr lang="en-US" sz="2300" b="1" i="1">
                            <a:latin typeface="Cambria Math" panose="02040503050406030204"/>
                            <a:cs typeface="Arial" panose="020B0604020202020204" pitchFamily="34" charset="0"/>
                          </a:rPr>
                        </m:ctrlPr>
                      </m:accPr>
                      <m:e>
                        <m:r>
                          <a:rPr lang="en-US" sz="2300" b="1" i="1" smtClean="0">
                            <a:latin typeface="Cambria Math" panose="02040503050406030204"/>
                            <a:cs typeface="Arial" panose="020B0604020202020204" pitchFamily="34" charset="0"/>
                          </a:rPr>
                          <m:t>𝑩</m:t>
                        </m:r>
                      </m:e>
                    </m:acc>
                    <m:r>
                      <a:rPr lang="en-US" sz="2300" b="1" i="1">
                        <a:latin typeface="Cambria Math" panose="02040503050406030204"/>
                        <a:cs typeface="Arial" panose="020B0604020202020204" pitchFamily="34" charset="0"/>
                      </a:rPr>
                      <m:t>=</m:t>
                    </m:r>
                    <m:sSup>
                      <m:sSupPr>
                        <m:ctrlPr>
                          <a:rPr lang="en-US" sz="2300" b="1" i="1">
                            <a:latin typeface="Cambria Math" panose="02040503050406030204"/>
                            <a:cs typeface="Arial" panose="020B0604020202020204" pitchFamily="34" charset="0"/>
                          </a:rPr>
                        </m:ctrlPr>
                      </m:sSupPr>
                      <m:e>
                        <m:r>
                          <a:rPr lang="en-US" sz="2300" b="1" i="1" smtClean="0">
                            <a:latin typeface="Cambria Math" panose="02040503050406030204"/>
                            <a:cs typeface="Arial" panose="020B0604020202020204" pitchFamily="34" charset="0"/>
                          </a:rPr>
                          <m:t>𝟒</m:t>
                        </m:r>
                      </m:e>
                      <m:sup>
                        <m:r>
                          <a:rPr lang="en-US" sz="2300" b="1" i="1">
                            <a:latin typeface="Cambria Math" panose="02040503050406030204"/>
                            <a:cs typeface="Arial" panose="020B0604020202020204" pitchFamily="34" charset="0"/>
                          </a:rPr>
                          <m:t>𝟎</m:t>
                        </m:r>
                      </m:sup>
                    </m:sSup>
                  </m:oMath>
                </a14:m>
                <a:endParaRPr lang="en-US" sz="2300" b="1" smtClean="0">
                  <a:latin typeface="Arial" panose="020B0604020202020204" pitchFamily="34" charset="0"/>
                  <a:cs typeface="Arial" panose="020B0604020202020204" pitchFamily="34" charset="0"/>
                </a:endParaRPr>
              </a:p>
              <a:p>
                <a:pPr marL="514350" indent="-514350">
                  <a:buAutoNum type="alphaLcParenR"/>
                </a:pPr>
                <a:r>
                  <a:rPr lang="en-US" sz="2300" b="1" smtClean="0">
                    <a:latin typeface="Arial" panose="020B0604020202020204" pitchFamily="34" charset="0"/>
                    <a:cs typeface="Arial" panose="020B0604020202020204" pitchFamily="34" charset="0"/>
                  </a:rPr>
                  <a:t>Tính chiều cao h của con dốc</a:t>
                </a:r>
                <a:endParaRPr lang="en-US" sz="2300" b="1" smtClean="0">
                  <a:latin typeface="Arial" panose="020B0604020202020204" pitchFamily="34" charset="0"/>
                  <a:cs typeface="Arial" panose="020B0604020202020204" pitchFamily="34" charset="0"/>
                </a:endParaRPr>
              </a:p>
              <a:p>
                <a:pPr marL="514350" indent="-514350">
                  <a:buAutoNum type="alphaLcParenR"/>
                </a:pPr>
                <a:r>
                  <a:rPr lang="en-US" sz="2300" b="1" smtClean="0">
                    <a:latin typeface="Arial" panose="020B0604020202020204" pitchFamily="34" charset="0"/>
                    <a:cs typeface="Arial" panose="020B0604020202020204" pitchFamily="34" charset="0"/>
                  </a:rPr>
                  <a:t>Hỏi bạn An đến trường lúc mấy giờ? Biết rằng tốc độ khi lên dốc là 4 km/h và tốc độ khi xuống dốc là 19km/h.</a:t>
                </a:r>
                <a:endParaRPr lang="vi-VN" sz="2300" b="1">
                  <a:latin typeface="Arial" panose="020B0604020202020204" pitchFamily="34" charset="0"/>
                  <a:cs typeface="Arial" panose="020B0604020202020204" pitchFamily="34"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2074862" y="226043"/>
                <a:ext cx="9829800" cy="2257391"/>
              </a:xfrm>
              <a:prstGeom prst="rect">
                <a:avLst/>
              </a:prstGeom>
              <a:blipFill rotWithShape="1">
                <a:blip r:embed="rId2"/>
                <a:stretch>
                  <a:fillRect l="-3" t="-27" r="3" b="26"/>
                </a:stretch>
              </a:blipFill>
            </p:spPr>
            <p:txBody>
              <a:bodyPr/>
              <a:lstStyle/>
              <a:p>
                <a:r>
                  <a:rPr lang="en-US" altLang="en-US">
                    <a:noFill/>
                  </a:rPr>
                  <a:t> </a:t>
                </a:r>
              </a:p>
            </p:txBody>
          </p:sp>
        </mc:Fallback>
      </mc:AlternateContent>
      <p:sp>
        <p:nvSpPr>
          <p:cNvPr id="49" name="Rectangle 48"/>
          <p:cNvSpPr/>
          <p:nvPr/>
        </p:nvSpPr>
        <p:spPr>
          <a:xfrm>
            <a:off x="684458" y="602159"/>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4</a:t>
            </a:r>
            <a:endParaRPr lang="en-US" sz="5400" b="1" spc="67">
              <a:ln w="11430"/>
              <a:effectLst>
                <a:outerShdw blurRad="76200" dist="50800" dir="5400000" algn="tl" rotWithShape="0">
                  <a:srgbClr val="000000">
                    <a:alpha val="65000"/>
                  </a:srgbClr>
                </a:outerShdw>
              </a:effectLst>
              <a:latin typeface=".VnCentury SchoolbookH" pitchFamily="34" charset="0"/>
            </a:endParaRPr>
          </a:p>
        </p:txBody>
      </p:sp>
      <p:pic>
        <p:nvPicPr>
          <p:cNvPr id="63590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16965" b="35594"/>
          <a:stretch>
            <a:fillRect/>
          </a:stretch>
        </p:blipFill>
        <p:spPr bwMode="auto">
          <a:xfrm>
            <a:off x="404371" y="353695"/>
            <a:ext cx="978765" cy="382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78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0812" y="2590800"/>
            <a:ext cx="3857625"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431358" y="2743200"/>
            <a:ext cx="6899730" cy="488532"/>
          </a:xfrm>
          <a:prstGeom prst="rect">
            <a:avLst/>
          </a:prstGeom>
          <a:noFill/>
        </p:spPr>
        <p:txBody>
          <a:bodyPr wrap="square" rtlCol="0">
            <a:spAutoFit/>
          </a:bodyPr>
          <a:lstStyle/>
          <a:p>
            <a:pPr algn="just"/>
            <a:r>
              <a:rPr lang="en-US" sz="2500" b="1" smtClean="0">
                <a:latin typeface="Arial" panose="020B0604020202020204" pitchFamily="34" charset="0"/>
                <a:cs typeface="Arial" panose="020B0604020202020204" pitchFamily="34" charset="0"/>
              </a:rPr>
              <a:t>Thời gian An đi từ nhà đến trường là :</a:t>
            </a:r>
            <a:endParaRPr lang="vi-VN" sz="2500" b="1">
              <a:latin typeface="Arial" panose="020B0604020202020204" pitchFamily="34" charset="0"/>
              <a:cs typeface="Arial" panose="020B0604020202020204" pitchFamily="34" charset="0"/>
            </a:endParaRPr>
          </a:p>
        </p:txBody>
      </p:sp>
      <p:sp>
        <p:nvSpPr>
          <p:cNvPr id="16" name="TextBox 15"/>
          <p:cNvSpPr txBox="1"/>
          <p:nvPr/>
        </p:nvSpPr>
        <p:spPr>
          <a:xfrm>
            <a:off x="431358" y="4191000"/>
            <a:ext cx="7568054" cy="861774"/>
          </a:xfrm>
          <a:prstGeom prst="rect">
            <a:avLst/>
          </a:prstGeom>
          <a:noFill/>
        </p:spPr>
        <p:txBody>
          <a:bodyPr wrap="square" rtlCol="0">
            <a:spAutoFit/>
          </a:bodyPr>
          <a:lstStyle/>
          <a:p>
            <a:pPr algn="just"/>
            <a:r>
              <a:rPr lang="vi-VN" sz="2500" b="1">
                <a:latin typeface="Arial" panose="020B0604020202020204" pitchFamily="34" charset="0"/>
                <a:cs typeface="Arial" panose="020B0604020202020204" pitchFamily="34" charset="0"/>
              </a:rPr>
              <a:t>Lúc 6 giờ sáng, bạn An đi xe đạp từ nhà và đến trường </a:t>
            </a:r>
            <a:r>
              <a:rPr lang="vi-VN" sz="2500" b="1">
                <a:latin typeface="Arial" panose="020B0604020202020204" pitchFamily="34" charset="0"/>
                <a:cs typeface="Arial" panose="020B0604020202020204" pitchFamily="34" charset="0"/>
              </a:rPr>
              <a:t>vào </a:t>
            </a:r>
            <a:r>
              <a:rPr lang="vi-VN" sz="2500" b="1" smtClean="0">
                <a:latin typeface="Arial" panose="020B0604020202020204" pitchFamily="34" charset="0"/>
                <a:cs typeface="Arial" panose="020B0604020202020204" pitchFamily="34" charset="0"/>
              </a:rPr>
              <a:t>lúc</a:t>
            </a:r>
            <a:r>
              <a:rPr lang="en-US" sz="2500" b="1" smtClean="0">
                <a:latin typeface="Arial" panose="020B0604020202020204" pitchFamily="34" charset="0"/>
                <a:cs typeface="Arial" panose="020B0604020202020204" pitchFamily="34" charset="0"/>
              </a:rPr>
              <a:t> </a:t>
            </a:r>
            <a:r>
              <a:rPr lang="vi-VN" sz="2500" b="1" smtClean="0">
                <a:latin typeface="Arial" panose="020B0604020202020204" pitchFamily="34" charset="0"/>
                <a:cs typeface="Arial" panose="020B0604020202020204" pitchFamily="34" charset="0"/>
              </a:rPr>
              <a:t>:</a:t>
            </a:r>
            <a:r>
              <a:rPr lang="en-US" sz="2500" b="1">
                <a:latin typeface="Arial" panose="020B0604020202020204" pitchFamily="34" charset="0"/>
                <a:cs typeface="Arial" panose="020B0604020202020204" pitchFamily="34" charset="0"/>
              </a:rPr>
              <a:t> 6 giờ + 6 phút = 6 giờ 6 phút.</a:t>
            </a:r>
            <a:endParaRPr lang="vi-VN" sz="2500" b="1">
              <a:latin typeface="Arial" panose="020B0604020202020204" pitchFamily="34" charset="0"/>
              <a:cs typeface="Arial" panose="020B0604020202020204" pitchFamily="34" charset="0"/>
            </a:endParaRPr>
          </a:p>
        </p:txBody>
      </p:sp>
      <p:pic>
        <p:nvPicPr>
          <p:cNvPr id="8540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3136" y="3190875"/>
            <a:ext cx="5200650"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54020"/>
                                        </p:tgtEl>
                                        <p:attrNameLst>
                                          <p:attrName>style.visibility</p:attrName>
                                        </p:attrNameLst>
                                      </p:cBhvr>
                                      <p:to>
                                        <p:strVal val="visible"/>
                                      </p:to>
                                    </p:set>
                                    <p:animEffect transition="in" filter="wipe(left)">
                                      <p:cBhvr>
                                        <p:cTn id="11" dur="500"/>
                                        <p:tgtEl>
                                          <p:spTgt spid="8540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4" name="Rectangle 13"/>
          <p:cNvSpPr/>
          <p:nvPr/>
        </p:nvSpPr>
        <p:spPr>
          <a:xfrm>
            <a:off x="-812588" y="483107"/>
            <a:ext cx="5463146" cy="5892800"/>
          </a:xfrm>
          <a:custGeom>
            <a:avLst/>
            <a:gdLst/>
            <a:ahLst/>
            <a:cxnLst/>
            <a:rect l="l" t="t" r="r" b="b"/>
            <a:pathLst>
              <a:path w="4098427" h="4419600">
                <a:moveTo>
                  <a:pt x="0" y="0"/>
                </a:moveTo>
                <a:lnTo>
                  <a:pt x="4098427" y="0"/>
                </a:lnTo>
                <a:lnTo>
                  <a:pt x="2588032" y="4419600"/>
                </a:lnTo>
                <a:lnTo>
                  <a:pt x="0" y="44196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45" name="Rectangle 15"/>
          <p:cNvSpPr/>
          <p:nvPr/>
        </p:nvSpPr>
        <p:spPr>
          <a:xfrm rot="1132070">
            <a:off x="3697390" y="-2084"/>
            <a:ext cx="1915577" cy="6882235"/>
          </a:xfrm>
          <a:custGeom>
            <a:avLst/>
            <a:gdLst/>
            <a:ahLst/>
            <a:cxnLst/>
            <a:rect l="l" t="t" r="r" b="b"/>
            <a:pathLst>
              <a:path w="1437057" h="5161676">
                <a:moveTo>
                  <a:pt x="1437057" y="0"/>
                </a:moveTo>
                <a:lnTo>
                  <a:pt x="1437057" y="4670563"/>
                </a:lnTo>
                <a:lnTo>
                  <a:pt x="0" y="5161676"/>
                </a:lnTo>
                <a:lnTo>
                  <a:pt x="0" y="491114"/>
                </a:lnTo>
                <a:close/>
              </a:path>
            </a:pathLst>
          </a:custGeom>
          <a:gradFill>
            <a:gsLst>
              <a:gs pos="0">
                <a:schemeClr val="tx1">
                  <a:alpha val="40000"/>
                </a:schemeClr>
              </a:gs>
              <a:gs pos="100000">
                <a:schemeClr val="bg1">
                  <a:alpha val="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46" name="Rectangle 15"/>
          <p:cNvSpPr/>
          <p:nvPr/>
        </p:nvSpPr>
        <p:spPr>
          <a:xfrm rot="1132070">
            <a:off x="5733438" y="-2084"/>
            <a:ext cx="1915577" cy="6882235"/>
          </a:xfrm>
          <a:custGeom>
            <a:avLst/>
            <a:gdLst/>
            <a:ahLst/>
            <a:cxnLst/>
            <a:rect l="l" t="t" r="r" b="b"/>
            <a:pathLst>
              <a:path w="1437057" h="5161676">
                <a:moveTo>
                  <a:pt x="1437057" y="0"/>
                </a:moveTo>
                <a:lnTo>
                  <a:pt x="1437057" y="4670563"/>
                </a:lnTo>
                <a:lnTo>
                  <a:pt x="0" y="5161676"/>
                </a:lnTo>
                <a:lnTo>
                  <a:pt x="0" y="491114"/>
                </a:lnTo>
                <a:close/>
              </a:path>
            </a:pathLst>
          </a:custGeom>
          <a:gradFill>
            <a:gsLst>
              <a:gs pos="0">
                <a:schemeClr val="tx1">
                  <a:alpha val="20000"/>
                </a:schemeClr>
              </a:gs>
              <a:gs pos="100000">
                <a:schemeClr val="bg1">
                  <a:alpha val="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43" t="17982" r="12601" b="22046"/>
          <a:stretch>
            <a:fillRect/>
          </a:stretch>
        </p:blipFill>
        <p:spPr bwMode="auto">
          <a:xfrm>
            <a:off x="1167199" y="869115"/>
            <a:ext cx="1660188" cy="297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6471" t="11198" r="6916" b="28723"/>
          <a:stretch>
            <a:fillRect/>
          </a:stretch>
        </p:blipFill>
        <p:spPr bwMode="auto">
          <a:xfrm>
            <a:off x="1115994" y="1219200"/>
            <a:ext cx="2507896" cy="333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055" t="19121" r="17589" b="20906"/>
          <a:stretch>
            <a:fillRect/>
          </a:stretch>
        </p:blipFill>
        <p:spPr bwMode="auto">
          <a:xfrm>
            <a:off x="990697" y="1018100"/>
            <a:ext cx="542890" cy="349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Nhac nen 2.wav">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20039012" y="-5029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0-#ppt_w/2"/>
                                          </p:val>
                                        </p:tav>
                                        <p:tav tm="100000">
                                          <p:val>
                                            <p:strVal val="#ppt_x"/>
                                          </p:val>
                                        </p:tav>
                                      </p:tavLst>
                                    </p:anim>
                                    <p:anim calcmode="lin" valueType="num">
                                      <p:cBhvr additive="base">
                                        <p:cTn id="12" dur="500" fill="hold"/>
                                        <p:tgtEl>
                                          <p:spTgt spid="4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cBhvr additive="base">
                                        <p:cTn id="16" dur="600" fill="hold"/>
                                        <p:tgtEl>
                                          <p:spTgt spid="46"/>
                                        </p:tgtEl>
                                        <p:attrNameLst>
                                          <p:attrName>ppt_x</p:attrName>
                                        </p:attrNameLst>
                                      </p:cBhvr>
                                      <p:tavLst>
                                        <p:tav tm="0">
                                          <p:val>
                                            <p:strVal val="0-#ppt_w/2"/>
                                          </p:val>
                                        </p:tav>
                                        <p:tav tm="100000">
                                          <p:val>
                                            <p:strVal val="#ppt_x"/>
                                          </p:val>
                                        </p:tav>
                                      </p:tavLst>
                                    </p:anim>
                                    <p:anim calcmode="lin" valueType="num">
                                      <p:cBhvr additive="base">
                                        <p:cTn id="17" dur="600" fill="hold"/>
                                        <p:tgtEl>
                                          <p:spTgt spid="46"/>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00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1+#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100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0-#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par>
                                <p:cTn id="26" presetID="2" presetClass="entr" presetSubtype="4" fill="hold" nodeType="withEffect">
                                  <p:stCondLst>
                                    <p:cond delay="100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par>
                          <p:cTn id="30" fill="hold">
                            <p:stCondLst>
                              <p:cond delay="1500"/>
                            </p:stCondLst>
                            <p:childTnLst>
                              <p:par>
                                <p:cTn id="31" presetID="1" presetClass="mediacall" presetSubtype="0" fill="hold" nodeType="afterEffect">
                                  <p:stCondLst>
                                    <p:cond delay="0"/>
                                  </p:stCondLst>
                                  <p:childTnLst>
                                    <p:cmd type="call" cmd="playFrom(0.0)">
                                      <p:cBhvr>
                                        <p:cTn id="32" dur="41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bldLst>
      <p:bldP spid="44" grpId="0" animBg="1"/>
      <p:bldP spid="45" grpId="0" animBg="1"/>
      <p:bldP spid="4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636327" y="3276600"/>
            <a:ext cx="1153285" cy="2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AutoShape 4"/>
          <p:cNvSpPr>
            <a:spLocks noChangeArrowheads="1"/>
          </p:cNvSpPr>
          <p:nvPr/>
        </p:nvSpPr>
        <p:spPr bwMode="gray">
          <a:xfrm>
            <a:off x="303212" y="95249"/>
            <a:ext cx="7315199" cy="438151"/>
          </a:xfrm>
          <a:prstGeom prst="roundRect">
            <a:avLst>
              <a:gd name="adj" fmla="val 50000"/>
            </a:avLst>
          </a:prstGeom>
          <a:solidFill>
            <a:schemeClr val="accent5">
              <a:lumMod val="50000"/>
            </a:schemeClr>
          </a:solidFill>
          <a:ln w="38100" algn="ctr">
            <a:solidFill>
              <a:srgbClr val="FFFFFF"/>
            </a:solidFill>
            <a:rou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sz="1900" b="1" smtClean="0">
                <a:solidFill>
                  <a:schemeClr val="bg1"/>
                </a:solidFill>
                <a:latin typeface="Arial" panose="020B0604020202020204" pitchFamily="34" charset="0"/>
                <a:cs typeface="Arial" panose="020B0604020202020204" pitchFamily="34" charset="0"/>
              </a:rPr>
              <a:t>  1  . HỆ THỨC GIỮA CẠNH VÀ GÓC CỦA TAM GIÁC VUÔNG </a:t>
            </a:r>
            <a:endParaRPr lang="vi-VN" sz="1900" b="1">
              <a:solidFill>
                <a:schemeClr val="bg1"/>
              </a:solidFill>
              <a:latin typeface="Arial" panose="020B0604020202020204" pitchFamily="34" charset="0"/>
              <a:cs typeface="Arial" panose="020B0604020202020204" pitchFamily="34" charset="0"/>
            </a:endParaRPr>
          </a:p>
        </p:txBody>
      </p:sp>
      <p:grpSp>
        <p:nvGrpSpPr>
          <p:cNvPr id="3" name="Group 2"/>
          <p:cNvGrpSpPr/>
          <p:nvPr/>
        </p:nvGrpSpPr>
        <p:grpSpPr>
          <a:xfrm>
            <a:off x="379412" y="714375"/>
            <a:ext cx="11506200" cy="2462213"/>
            <a:chOff x="379412" y="752475"/>
            <a:chExt cx="11506200" cy="2462213"/>
          </a:xfrm>
        </p:grpSpPr>
        <p:sp>
          <p:nvSpPr>
            <p:cNvPr id="17" name="Rounded Rectangle 16"/>
            <p:cNvSpPr/>
            <p:nvPr/>
          </p:nvSpPr>
          <p:spPr>
            <a:xfrm>
              <a:off x="379412" y="761999"/>
              <a:ext cx="11506200" cy="2452689"/>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1682286" y="752475"/>
              <a:ext cx="10203325" cy="2462213"/>
            </a:xfrm>
            <a:prstGeom prst="rect">
              <a:avLst/>
            </a:prstGeom>
            <a:noFill/>
          </p:spPr>
          <p:txBody>
            <a:bodyPr wrap="square" rtlCol="0">
              <a:spAutoFit/>
            </a:bodyPr>
            <a:lstStyle/>
            <a:p>
              <a:r>
                <a:rPr lang="en-US" sz="2200" b="1" smtClean="0">
                  <a:latin typeface="Arial" panose="020B0604020202020204" pitchFamily="34" charset="0"/>
                  <a:cs typeface="Arial" panose="020B0604020202020204" pitchFamily="34" charset="0"/>
                </a:rPr>
                <a:t>Cho tam giác ABC vuông tại A (Hình 1)</a:t>
              </a:r>
              <a:endParaRPr lang="en-US" sz="2200" b="1" smtClean="0">
                <a:latin typeface="Arial" panose="020B0604020202020204" pitchFamily="34" charset="0"/>
                <a:cs typeface="Arial" panose="020B0604020202020204" pitchFamily="34" charset="0"/>
              </a:endParaRPr>
            </a:p>
            <a:p>
              <a:pPr marL="457200" indent="-457200">
                <a:buAutoNum type="alphaLcParenR"/>
              </a:pPr>
              <a:r>
                <a:rPr lang="en-US" sz="2200" b="1" smtClean="0">
                  <a:latin typeface="Arial" panose="020B0604020202020204" pitchFamily="34" charset="0"/>
                  <a:cs typeface="Arial" panose="020B0604020202020204" pitchFamily="34" charset="0"/>
                </a:rPr>
                <a:t>Hãy tính sin B theo b và a, cos B theo c và a. Sử dụng các kết quả tính được để giải thích tại sao ta lại có các đẳng thức :</a:t>
              </a:r>
              <a:br>
                <a:rPr lang="en-US" sz="2200" b="1" smtClean="0">
                  <a:latin typeface="Arial" panose="020B0604020202020204" pitchFamily="34" charset="0"/>
                  <a:cs typeface="Arial" panose="020B0604020202020204" pitchFamily="34" charset="0"/>
                </a:rPr>
              </a:br>
              <a:r>
                <a:rPr lang="en-US" sz="2200" b="1" smtClean="0">
                  <a:latin typeface="Arial" panose="020B0604020202020204" pitchFamily="34" charset="0"/>
                  <a:cs typeface="Arial" panose="020B0604020202020204" pitchFamily="34" charset="0"/>
                </a:rPr>
                <a:t>	b = a.sinB  ;  c = a.cosB</a:t>
              </a:r>
              <a:endParaRPr lang="en-US" sz="2200" b="1" smtClean="0">
                <a:latin typeface="Arial" panose="020B0604020202020204" pitchFamily="34" charset="0"/>
                <a:cs typeface="Arial" panose="020B0604020202020204" pitchFamily="34" charset="0"/>
              </a:endParaRPr>
            </a:p>
            <a:p>
              <a:pPr marL="514350" indent="-514350">
                <a:buFontTx/>
                <a:buAutoNum type="alphaLcParenR"/>
              </a:pPr>
              <a:r>
                <a:rPr lang="en-US" sz="2200" b="1" smtClean="0">
                  <a:latin typeface="Arial" panose="020B0604020202020204" pitchFamily="34" charset="0"/>
                  <a:cs typeface="Arial" panose="020B0604020202020204" pitchFamily="34" charset="0"/>
                </a:rPr>
                <a:t>Hãy tính tanB theo b và c, cotB theo c và b. </a:t>
              </a:r>
              <a:r>
                <a:rPr lang="en-US" sz="2200" b="1">
                  <a:latin typeface="Arial" panose="020B0604020202020204" pitchFamily="34" charset="0"/>
                  <a:cs typeface="Arial" panose="020B0604020202020204" pitchFamily="34" charset="0"/>
                </a:rPr>
                <a:t>Sử dụng các kết quả tính được để giải thích tại sao ta lại có các đẳng thức :</a:t>
              </a:r>
              <a:br>
                <a:rPr lang="en-US" sz="2200" b="1">
                  <a:latin typeface="Arial" panose="020B0604020202020204" pitchFamily="34" charset="0"/>
                  <a:cs typeface="Arial" panose="020B0604020202020204" pitchFamily="34" charset="0"/>
                </a:rPr>
              </a:br>
              <a:r>
                <a:rPr lang="en-US" sz="2200" b="1">
                  <a:latin typeface="Arial" panose="020B0604020202020204" pitchFamily="34" charset="0"/>
                  <a:cs typeface="Arial" panose="020B0604020202020204" pitchFamily="34" charset="0"/>
                </a:rPr>
                <a:t>	b = </a:t>
              </a:r>
              <a:r>
                <a:rPr lang="en-US" sz="2200" b="1" smtClean="0">
                  <a:latin typeface="Arial" panose="020B0604020202020204" pitchFamily="34" charset="0"/>
                  <a:cs typeface="Arial" panose="020B0604020202020204" pitchFamily="34" charset="0"/>
                </a:rPr>
                <a:t>c.tanB  </a:t>
              </a:r>
              <a:r>
                <a:rPr lang="en-US" sz="2200" b="1">
                  <a:latin typeface="Arial" panose="020B0604020202020204" pitchFamily="34" charset="0"/>
                  <a:cs typeface="Arial" panose="020B0604020202020204" pitchFamily="34" charset="0"/>
                </a:rPr>
                <a:t>;  c = </a:t>
              </a:r>
              <a:r>
                <a:rPr lang="en-US" sz="2200" b="1" smtClean="0">
                  <a:latin typeface="Arial" panose="020B0604020202020204" pitchFamily="34" charset="0"/>
                  <a:cs typeface="Arial" panose="020B0604020202020204" pitchFamily="34" charset="0"/>
                </a:rPr>
                <a:t>b.cotB</a:t>
              </a:r>
              <a:endParaRPr lang="en-US" sz="2200" b="1">
                <a:latin typeface="Arial" panose="020B0604020202020204" pitchFamily="34" charset="0"/>
                <a:cs typeface="Arial" panose="020B0604020202020204" pitchFamily="34" charset="0"/>
              </a:endParaRPr>
            </a:p>
          </p:txBody>
        </p:sp>
        <p:pic>
          <p:nvPicPr>
            <p:cNvPr id="745502" name="Picture 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50" y="819149"/>
              <a:ext cx="1189037"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8325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6212" y="3186113"/>
            <a:ext cx="2238375" cy="324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529762" y="3505200"/>
            <a:ext cx="6497638" cy="446276"/>
          </a:xfrm>
          <a:prstGeom prst="rect">
            <a:avLst/>
          </a:prstGeom>
          <a:noFill/>
        </p:spPr>
        <p:txBody>
          <a:bodyPr wrap="square" rtlCol="0">
            <a:spAutoFit/>
          </a:bodyPr>
          <a:lstStyle/>
          <a:p>
            <a:pPr marL="342900" indent="-342900">
              <a:buFont typeface="Wingdings" panose="05000000000000000000" pitchFamily="2" charset="2"/>
              <a:buChar char="§"/>
            </a:pPr>
            <a:r>
              <a:rPr lang="en-US" sz="2300" b="1">
                <a:latin typeface="Arial" panose="020B0604020202020204" pitchFamily="34" charset="0"/>
                <a:cs typeface="Arial" panose="020B0604020202020204" pitchFamily="34" charset="0"/>
              </a:rPr>
              <a:t>Xét tam giác vuông ABC, ta có:</a:t>
            </a:r>
            <a:endParaRPr lang="vi-VN" sz="2300" b="1">
              <a:solidFill>
                <a:schemeClr val="tx1"/>
              </a:solidFill>
              <a:latin typeface="Arial" panose="020B0604020202020204" pitchFamily="34" charset="0"/>
              <a:cs typeface="Arial" panose="020B0604020202020204" pitchFamily="34" charset="0"/>
            </a:endParaRPr>
          </a:p>
        </p:txBody>
      </p:sp>
      <p:graphicFrame>
        <p:nvGraphicFramePr>
          <p:cNvPr id="2" name="Object 1"/>
          <p:cNvGraphicFramePr>
            <a:graphicFrameLocks noChangeAspect="1"/>
          </p:cNvGraphicFramePr>
          <p:nvPr/>
        </p:nvGraphicFramePr>
        <p:xfrm>
          <a:off x="1593849" y="3810000"/>
          <a:ext cx="2533440" cy="818677"/>
        </p:xfrm>
        <a:graphic>
          <a:graphicData uri="http://schemas.openxmlformats.org/presentationml/2006/ole">
            <mc:AlternateContent xmlns:mc="http://schemas.openxmlformats.org/markup-compatibility/2006">
              <mc:Choice xmlns:v="urn:schemas-microsoft-com:vml" Requires="v">
                <p:oleObj spid="_x0000_s843868" name="Equation" r:id="rId4" imgW="31394400" imgH="10058400" progId="Equation.DSMT4">
                  <p:embed/>
                </p:oleObj>
              </mc:Choice>
              <mc:Fallback>
                <p:oleObj name="Equation" r:id="rId4" imgW="31394400" imgH="10058400" progId="Equation.DSMT4">
                  <p:embed/>
                  <p:pic>
                    <p:nvPicPr>
                      <p:cNvPr id="0" name="Object 18"/>
                      <p:cNvPicPr>
                        <a:picLocks noChangeAspect="1" noChangeArrowheads="1"/>
                      </p:cNvPicPr>
                      <p:nvPr/>
                    </p:nvPicPr>
                    <p:blipFill>
                      <a:blip r:embed="rId5"/>
                      <a:srcRect/>
                      <a:stretch>
                        <a:fillRect/>
                      </a:stretch>
                    </p:blipFill>
                    <p:spPr bwMode="auto">
                      <a:xfrm>
                        <a:off x="1593849" y="3810000"/>
                        <a:ext cx="2533440" cy="81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nvGraphicFramePr>
        <p:xfrm>
          <a:off x="4538663" y="3990082"/>
          <a:ext cx="2202021" cy="420846"/>
        </p:xfrm>
        <a:graphic>
          <a:graphicData uri="http://schemas.openxmlformats.org/presentationml/2006/ole">
            <mc:AlternateContent xmlns:mc="http://schemas.openxmlformats.org/markup-compatibility/2006">
              <mc:Choice xmlns:v="urn:schemas-microsoft-com:vml" Requires="v">
                <p:oleObj spid="_x0000_s843869" name="Equation" r:id="rId6" imgW="22555200" imgH="4267200" progId="Equation.DSMT4">
                  <p:embed/>
                </p:oleObj>
              </mc:Choice>
              <mc:Fallback>
                <p:oleObj name="Equation" r:id="rId6" imgW="22555200" imgH="4267200" progId="Equation.DSMT4">
                  <p:embed/>
                  <p:pic>
                    <p:nvPicPr>
                      <p:cNvPr id="0" name="Picture 843868"/>
                      <p:cNvPicPr>
                        <a:picLocks noChangeAspect="1" noChangeArrowheads="1"/>
                      </p:cNvPicPr>
                      <p:nvPr/>
                    </p:nvPicPr>
                    <p:blipFill>
                      <a:blip r:embed="rId7"/>
                      <a:srcRect/>
                      <a:stretch>
                        <a:fillRect/>
                      </a:stretch>
                    </p:blipFill>
                    <p:spPr bwMode="auto">
                      <a:xfrm>
                        <a:off x="4538663" y="3990082"/>
                        <a:ext cx="2202021" cy="420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nvGraphicFramePr>
        <p:xfrm>
          <a:off x="2032239" y="4541024"/>
          <a:ext cx="2139950" cy="819150"/>
        </p:xfrm>
        <a:graphic>
          <a:graphicData uri="http://schemas.openxmlformats.org/presentationml/2006/ole">
            <mc:AlternateContent xmlns:mc="http://schemas.openxmlformats.org/markup-compatibility/2006">
              <mc:Choice xmlns:v="urn:schemas-microsoft-com:vml" Requires="v">
                <p:oleObj spid="_x0000_s843870" name="Equation" r:id="rId8" imgW="26517600" imgH="10058400" progId="Equation.DSMT4">
                  <p:embed/>
                </p:oleObj>
              </mc:Choice>
              <mc:Fallback>
                <p:oleObj name="Equation" r:id="rId8" imgW="26517600" imgH="10058400" progId="Equation.DSMT4">
                  <p:embed/>
                  <p:pic>
                    <p:nvPicPr>
                      <p:cNvPr id="0" name="Picture 843869"/>
                      <p:cNvPicPr>
                        <a:picLocks noChangeAspect="1" noChangeArrowheads="1"/>
                      </p:cNvPicPr>
                      <p:nvPr/>
                    </p:nvPicPr>
                    <p:blipFill>
                      <a:blip r:embed="rId9"/>
                      <a:srcRect/>
                      <a:stretch>
                        <a:fillRect/>
                      </a:stretch>
                    </p:blipFill>
                    <p:spPr bwMode="auto">
                      <a:xfrm>
                        <a:off x="2032239" y="4541024"/>
                        <a:ext cx="21399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nvGraphicFramePr>
        <p:xfrm>
          <a:off x="4538663" y="4764782"/>
          <a:ext cx="2231708" cy="420847"/>
        </p:xfrm>
        <a:graphic>
          <a:graphicData uri="http://schemas.openxmlformats.org/presentationml/2006/ole">
            <mc:AlternateContent xmlns:mc="http://schemas.openxmlformats.org/markup-compatibility/2006">
              <mc:Choice xmlns:v="urn:schemas-microsoft-com:vml" Requires="v">
                <p:oleObj spid="_x0000_s843871" name="Equation" r:id="rId10" imgW="22860000" imgH="4267200" progId="Equation.DSMT4">
                  <p:embed/>
                </p:oleObj>
              </mc:Choice>
              <mc:Fallback>
                <p:oleObj name="Equation" r:id="rId10" imgW="22860000" imgH="4267200" progId="Equation.DSMT4">
                  <p:embed/>
                  <p:pic>
                    <p:nvPicPr>
                      <p:cNvPr id="0" name="Picture 843870"/>
                      <p:cNvPicPr>
                        <a:picLocks noChangeAspect="1" noChangeArrowheads="1"/>
                      </p:cNvPicPr>
                      <p:nvPr/>
                    </p:nvPicPr>
                    <p:blipFill>
                      <a:blip r:embed="rId11"/>
                      <a:srcRect/>
                      <a:stretch>
                        <a:fillRect/>
                      </a:stretch>
                    </p:blipFill>
                    <p:spPr bwMode="auto">
                      <a:xfrm>
                        <a:off x="4538663" y="4764782"/>
                        <a:ext cx="2231708" cy="420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nvGraphicFramePr>
        <p:xfrm>
          <a:off x="1593849" y="5279211"/>
          <a:ext cx="2557463" cy="819150"/>
        </p:xfrm>
        <a:graphic>
          <a:graphicData uri="http://schemas.openxmlformats.org/presentationml/2006/ole">
            <mc:AlternateContent xmlns:mc="http://schemas.openxmlformats.org/markup-compatibility/2006">
              <mc:Choice xmlns:v="urn:schemas-microsoft-com:vml" Requires="v">
                <p:oleObj spid="_x0000_s843872" name="Equation" r:id="rId12" imgW="31699200" imgH="10058400" progId="Equation.DSMT4">
                  <p:embed/>
                </p:oleObj>
              </mc:Choice>
              <mc:Fallback>
                <p:oleObj name="Equation" r:id="rId12" imgW="31699200" imgH="10058400" progId="Equation.DSMT4">
                  <p:embed/>
                  <p:pic>
                    <p:nvPicPr>
                      <p:cNvPr id="0" name="Picture 843871"/>
                      <p:cNvPicPr>
                        <a:picLocks noChangeAspect="1" noChangeArrowheads="1"/>
                      </p:cNvPicPr>
                      <p:nvPr/>
                    </p:nvPicPr>
                    <p:blipFill>
                      <a:blip r:embed="rId13"/>
                      <a:srcRect/>
                      <a:stretch>
                        <a:fillRect/>
                      </a:stretch>
                    </p:blipFill>
                    <p:spPr bwMode="auto">
                      <a:xfrm>
                        <a:off x="1593849" y="5279211"/>
                        <a:ext cx="2557463"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nvGraphicFramePr>
        <p:xfrm>
          <a:off x="4538663" y="5431611"/>
          <a:ext cx="2260600" cy="420688"/>
        </p:xfrm>
        <a:graphic>
          <a:graphicData uri="http://schemas.openxmlformats.org/presentationml/2006/ole">
            <mc:AlternateContent xmlns:mc="http://schemas.openxmlformats.org/markup-compatibility/2006">
              <mc:Choice xmlns:v="urn:schemas-microsoft-com:vml" Requires="v">
                <p:oleObj spid="_x0000_s843873" name="Equation" r:id="rId14" imgW="23164800" imgH="4267200" progId="Equation.DSMT4">
                  <p:embed/>
                </p:oleObj>
              </mc:Choice>
              <mc:Fallback>
                <p:oleObj name="Equation" r:id="rId14" imgW="23164800" imgH="4267200" progId="Equation.DSMT4">
                  <p:embed/>
                  <p:pic>
                    <p:nvPicPr>
                      <p:cNvPr id="0" name="Picture 843872"/>
                      <p:cNvPicPr>
                        <a:picLocks noChangeAspect="1" noChangeArrowheads="1"/>
                      </p:cNvPicPr>
                      <p:nvPr/>
                    </p:nvPicPr>
                    <p:blipFill>
                      <a:blip r:embed="rId15"/>
                      <a:srcRect/>
                      <a:stretch>
                        <a:fillRect/>
                      </a:stretch>
                    </p:blipFill>
                    <p:spPr bwMode="auto">
                      <a:xfrm>
                        <a:off x="4538663" y="5431611"/>
                        <a:ext cx="22606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nvGraphicFramePr>
        <p:xfrm>
          <a:off x="1987087" y="5972175"/>
          <a:ext cx="2114550" cy="819150"/>
        </p:xfrm>
        <a:graphic>
          <a:graphicData uri="http://schemas.openxmlformats.org/presentationml/2006/ole">
            <mc:AlternateContent xmlns:mc="http://schemas.openxmlformats.org/markup-compatibility/2006">
              <mc:Choice xmlns:v="urn:schemas-microsoft-com:vml" Requires="v">
                <p:oleObj spid="_x0000_s843874" name="Equation" r:id="rId16" imgW="26212800" imgH="10058400" progId="Equation.DSMT4">
                  <p:embed/>
                </p:oleObj>
              </mc:Choice>
              <mc:Fallback>
                <p:oleObj name="Equation" r:id="rId16" imgW="26212800" imgH="10058400" progId="Equation.DSMT4">
                  <p:embed/>
                  <p:pic>
                    <p:nvPicPr>
                      <p:cNvPr id="0" name="Picture 843873"/>
                      <p:cNvPicPr>
                        <a:picLocks noChangeAspect="1" noChangeArrowheads="1"/>
                      </p:cNvPicPr>
                      <p:nvPr/>
                    </p:nvPicPr>
                    <p:blipFill>
                      <a:blip r:embed="rId17"/>
                      <a:srcRect/>
                      <a:stretch>
                        <a:fillRect/>
                      </a:stretch>
                    </p:blipFill>
                    <p:spPr bwMode="auto">
                      <a:xfrm>
                        <a:off x="1987087" y="5972175"/>
                        <a:ext cx="21145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nvGraphicFramePr>
        <p:xfrm>
          <a:off x="4538663" y="6184900"/>
          <a:ext cx="2171700" cy="420688"/>
        </p:xfrm>
        <a:graphic>
          <a:graphicData uri="http://schemas.openxmlformats.org/presentationml/2006/ole">
            <mc:AlternateContent xmlns:mc="http://schemas.openxmlformats.org/markup-compatibility/2006">
              <mc:Choice xmlns:v="urn:schemas-microsoft-com:vml" Requires="v">
                <p:oleObj spid="_x0000_s843875" name="Equation" r:id="rId18" imgW="22250400" imgH="4267200" progId="Equation.DSMT4">
                  <p:embed/>
                </p:oleObj>
              </mc:Choice>
              <mc:Fallback>
                <p:oleObj name="Equation" r:id="rId18" imgW="22250400" imgH="4267200" progId="Equation.DSMT4">
                  <p:embed/>
                  <p:pic>
                    <p:nvPicPr>
                      <p:cNvPr id="0" name="Picture 843874"/>
                      <p:cNvPicPr>
                        <a:picLocks noChangeAspect="1" noChangeArrowheads="1"/>
                      </p:cNvPicPr>
                      <p:nvPr/>
                    </p:nvPicPr>
                    <p:blipFill>
                      <a:blip r:embed="rId19"/>
                      <a:srcRect/>
                      <a:stretch>
                        <a:fillRect/>
                      </a:stretch>
                    </p:blipFill>
                    <p:spPr bwMode="auto">
                      <a:xfrm>
                        <a:off x="4538663" y="6184900"/>
                        <a:ext cx="21717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32515"/>
                                        </p:tgtEl>
                                        <p:attrNameLst>
                                          <p:attrName>style.visibility</p:attrName>
                                        </p:attrNameLst>
                                      </p:cBhvr>
                                      <p:to>
                                        <p:strVal val="visible"/>
                                      </p:to>
                                    </p:set>
                                    <p:animEffect transition="in" filter="wipe(left)">
                                      <p:cBhvr>
                                        <p:cTn id="11" dur="500"/>
                                        <p:tgtEl>
                                          <p:spTgt spid="8325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left)">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left)">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left)">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35748" y="762000"/>
            <a:ext cx="11320404" cy="2864973"/>
            <a:chOff x="635748" y="914400"/>
            <a:chExt cx="11320404" cy="2864973"/>
          </a:xfrm>
        </p:grpSpPr>
        <p:sp>
          <p:nvSpPr>
            <p:cNvPr id="19" name="Rounded Rectangle 18"/>
            <p:cNvSpPr/>
            <p:nvPr/>
          </p:nvSpPr>
          <p:spPr>
            <a:xfrm>
              <a:off x="635748" y="914400"/>
              <a:ext cx="10945064" cy="2590800"/>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3" name="Picture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10842470" y="2583472"/>
              <a:ext cx="1113682" cy="1195901"/>
            </a:xfrm>
            <a:prstGeom prst="rect">
              <a:avLst/>
            </a:prstGeom>
          </p:spPr>
        </p:pic>
        <p:sp>
          <p:nvSpPr>
            <p:cNvPr id="17" name="TextBox 16"/>
            <p:cNvSpPr txBox="1"/>
            <p:nvPr/>
          </p:nvSpPr>
          <p:spPr>
            <a:xfrm>
              <a:off x="795780" y="1050269"/>
              <a:ext cx="10251632" cy="492443"/>
            </a:xfrm>
            <a:prstGeom prst="rect">
              <a:avLst/>
            </a:prstGeom>
            <a:noFill/>
          </p:spPr>
          <p:txBody>
            <a:bodyPr wrap="square" rtlCol="0">
              <a:spAutoFit/>
            </a:bodyPr>
            <a:lstStyle/>
            <a:p>
              <a:pPr marL="457200" indent="-457200">
                <a:buFont typeface="Wingdings" panose="05000000000000000000" pitchFamily="2" charset="2"/>
                <a:buChar char="q"/>
              </a:pPr>
              <a:r>
                <a:rPr lang="en-US" sz="2600" b="1" i="1" smtClean="0">
                  <a:solidFill>
                    <a:srgbClr val="C00000"/>
                  </a:solidFill>
                  <a:latin typeface="Arial" panose="020B0604020202020204" pitchFamily="34" charset="0"/>
                  <a:cs typeface="Arial" panose="020B0604020202020204" pitchFamily="34" charset="0"/>
                </a:rPr>
                <a:t>Định lí </a:t>
              </a:r>
              <a:r>
                <a:rPr lang="en-US" sz="2600" b="1" smtClean="0">
                  <a:solidFill>
                    <a:srgbClr val="C00000"/>
                  </a:solidFill>
                  <a:latin typeface="Arial" panose="020B0604020202020204" pitchFamily="34" charset="0"/>
                  <a:cs typeface="Arial" panose="020B0604020202020204" pitchFamily="34" charset="0"/>
                </a:rPr>
                <a:t>: </a:t>
              </a:r>
              <a:r>
                <a:rPr lang="en-US" sz="2600" b="1" smtClean="0">
                  <a:latin typeface="Arial" panose="020B0604020202020204" pitchFamily="34" charset="0"/>
                  <a:cs typeface="Arial" panose="020B0604020202020204" pitchFamily="34" charset="0"/>
                </a:rPr>
                <a:t>Trong một tam giác vuông :</a:t>
              </a:r>
              <a:endParaRPr lang="en-US" sz="2600" b="1" smtClean="0">
                <a:solidFill>
                  <a:schemeClr val="tx1"/>
                </a:solidFill>
                <a:latin typeface="Arial" panose="020B0604020202020204" pitchFamily="34" charset="0"/>
                <a:cs typeface="Arial" panose="020B0604020202020204" pitchFamily="34" charset="0"/>
              </a:endParaRPr>
            </a:p>
          </p:txBody>
        </p:sp>
      </p:grpSp>
      <p:pic>
        <p:nvPicPr>
          <p:cNvPr id="12" name="Picture 7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0487524" y="5715000"/>
            <a:ext cx="1823574" cy="141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788986" y="1447800"/>
            <a:ext cx="10715625" cy="892552"/>
          </a:xfrm>
          <a:prstGeom prst="rect">
            <a:avLst/>
          </a:prstGeom>
          <a:noFill/>
        </p:spPr>
        <p:txBody>
          <a:bodyPr wrap="square" rtlCol="0">
            <a:spAutoFit/>
          </a:bodyPr>
          <a:lstStyle/>
          <a:p>
            <a:pPr marL="342900" indent="-342900">
              <a:buFont typeface="Arial" panose="020B0604020202020204" pitchFamily="34" charset="0"/>
              <a:buChar char="•"/>
            </a:pPr>
            <a:r>
              <a:rPr lang="en-US" sz="2600" b="1" smtClean="0">
                <a:solidFill>
                  <a:schemeClr val="tx1"/>
                </a:solidFill>
                <a:latin typeface="Arial" panose="020B0604020202020204" pitchFamily="34" charset="0"/>
                <a:cs typeface="Arial" panose="020B0604020202020204" pitchFamily="34" charset="0"/>
              </a:rPr>
              <a:t>Mỗi cạnh góc vuông bằng cạnh huyền nhân với sin góc đối hoặc nhân với côsin góc kề.</a:t>
            </a:r>
            <a:endParaRPr lang="en-US" sz="2600" b="1" smtClean="0">
              <a:solidFill>
                <a:schemeClr val="tx1"/>
              </a:solidFill>
              <a:latin typeface="Arial" panose="020B0604020202020204" pitchFamily="34" charset="0"/>
              <a:cs typeface="Arial" panose="020B0604020202020204" pitchFamily="34" charset="0"/>
            </a:endParaRPr>
          </a:p>
        </p:txBody>
      </p:sp>
      <p:sp>
        <p:nvSpPr>
          <p:cNvPr id="15" name="AutoShape 4"/>
          <p:cNvSpPr>
            <a:spLocks noChangeArrowheads="1"/>
          </p:cNvSpPr>
          <p:nvPr/>
        </p:nvSpPr>
        <p:spPr bwMode="gray">
          <a:xfrm>
            <a:off x="303212" y="95249"/>
            <a:ext cx="7315199" cy="438151"/>
          </a:xfrm>
          <a:prstGeom prst="roundRect">
            <a:avLst>
              <a:gd name="adj" fmla="val 50000"/>
            </a:avLst>
          </a:prstGeom>
          <a:solidFill>
            <a:schemeClr val="accent5">
              <a:lumMod val="50000"/>
            </a:schemeClr>
          </a:solidFill>
          <a:ln w="38100" algn="ctr">
            <a:solidFill>
              <a:srgbClr val="FFFFFF"/>
            </a:solidFill>
            <a:rou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sz="1900" b="1" smtClean="0">
                <a:solidFill>
                  <a:schemeClr val="bg1"/>
                </a:solidFill>
                <a:latin typeface="Arial" panose="020B0604020202020204" pitchFamily="34" charset="0"/>
                <a:cs typeface="Arial" panose="020B0604020202020204" pitchFamily="34" charset="0"/>
              </a:rPr>
              <a:t>  1  . HỆ THỨC GIỮA CẠNH VÀ GÓC CỦA TAM GIÁC VUÔNG </a:t>
            </a:r>
            <a:endParaRPr lang="vi-VN" sz="1900" b="1">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787399" y="2356604"/>
            <a:ext cx="10251632" cy="892552"/>
          </a:xfrm>
          <a:prstGeom prst="rect">
            <a:avLst/>
          </a:prstGeom>
          <a:noFill/>
        </p:spPr>
        <p:txBody>
          <a:bodyPr wrap="square" rtlCol="0">
            <a:spAutoFit/>
          </a:bodyPr>
          <a:lstStyle/>
          <a:p>
            <a:pPr marL="342900" indent="-342900">
              <a:buFont typeface="Arial" panose="020B0604020202020204" pitchFamily="34" charset="0"/>
              <a:buChar char="•"/>
            </a:pPr>
            <a:r>
              <a:rPr lang="en-US" sz="2600" b="1" smtClean="0">
                <a:solidFill>
                  <a:schemeClr val="tx1"/>
                </a:solidFill>
                <a:latin typeface="Arial" panose="020B0604020202020204" pitchFamily="34" charset="0"/>
                <a:cs typeface="Arial" panose="020B0604020202020204" pitchFamily="34" charset="0"/>
              </a:rPr>
              <a:t>Mỗi cạnh góc vuông bằng cạnh góc vuông còn lại nhân với tang góc đối hoặc nhân với côtang góc kề.</a:t>
            </a:r>
            <a:endParaRPr lang="en-US" sz="2600" b="1" smtClean="0">
              <a:solidFill>
                <a:schemeClr val="tx1"/>
              </a:solidFill>
              <a:latin typeface="Arial" panose="020B0604020202020204" pitchFamily="34" charset="0"/>
              <a:cs typeface="Arial" panose="020B0604020202020204" pitchFamily="34" charset="0"/>
            </a:endParaRPr>
          </a:p>
        </p:txBody>
      </p:sp>
      <p:pic>
        <p:nvPicPr>
          <p:cNvPr id="1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1812" y="3352800"/>
            <a:ext cx="2238375" cy="324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635748" y="3968474"/>
            <a:ext cx="6906464" cy="1898926"/>
            <a:chOff x="635748" y="3663674"/>
            <a:chExt cx="6906464" cy="1898926"/>
          </a:xfrm>
        </p:grpSpPr>
        <p:sp>
          <p:nvSpPr>
            <p:cNvPr id="21" name="Rounded Rectangle 20"/>
            <p:cNvSpPr/>
            <p:nvPr/>
          </p:nvSpPr>
          <p:spPr>
            <a:xfrm>
              <a:off x="635748" y="3663674"/>
              <a:ext cx="6906464" cy="1898926"/>
            </a:xfrm>
            <a:prstGeom prst="roundRect">
              <a:avLst>
                <a:gd name="adj" fmla="val 3662"/>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0" name="TextBox 19"/>
            <p:cNvSpPr txBox="1"/>
            <p:nvPr/>
          </p:nvSpPr>
          <p:spPr>
            <a:xfrm>
              <a:off x="1197196" y="3790950"/>
              <a:ext cx="2022032" cy="492443"/>
            </a:xfrm>
            <a:prstGeom prst="rect">
              <a:avLst/>
            </a:prstGeom>
            <a:noFill/>
          </p:spPr>
          <p:txBody>
            <a:bodyPr wrap="square" rtlCol="0">
              <a:spAutoFit/>
            </a:bodyPr>
            <a:lstStyle/>
            <a:p>
              <a:pPr marL="457200" indent="-457200">
                <a:buFont typeface="Wingdings" panose="05000000000000000000" pitchFamily="2" charset="2"/>
                <a:buChar char="v"/>
              </a:pPr>
              <a:r>
                <a:rPr lang="en-US" sz="2600" b="1" i="1" smtClean="0">
                  <a:solidFill>
                    <a:srgbClr val="C00000"/>
                  </a:solidFill>
                  <a:latin typeface="Arial" panose="020B0604020202020204" pitchFamily="34" charset="0"/>
                  <a:cs typeface="Arial" panose="020B0604020202020204" pitchFamily="34" charset="0"/>
                </a:rPr>
                <a:t>Cụ thể </a:t>
              </a:r>
              <a:r>
                <a:rPr lang="en-US" sz="2600" b="1" smtClean="0">
                  <a:solidFill>
                    <a:srgbClr val="C00000"/>
                  </a:solidFill>
                  <a:latin typeface="Arial" panose="020B0604020202020204" pitchFamily="34" charset="0"/>
                  <a:cs typeface="Arial" panose="020B0604020202020204" pitchFamily="34" charset="0"/>
                </a:rPr>
                <a:t>:</a:t>
              </a:r>
              <a:endParaRPr lang="en-US" sz="2600" b="1" smtClean="0">
                <a:solidFill>
                  <a:srgbClr val="C00000"/>
                </a:solidFill>
                <a:latin typeface="Arial" panose="020B0604020202020204" pitchFamily="34" charset="0"/>
                <a:cs typeface="Arial" panose="020B0604020202020204" pitchFamily="34" charset="0"/>
              </a:endParaRPr>
            </a:p>
          </p:txBody>
        </p:sp>
        <p:graphicFrame>
          <p:nvGraphicFramePr>
            <p:cNvPr id="3" name="Object 2"/>
            <p:cNvGraphicFramePr>
              <a:graphicFrameLocks noChangeAspect="1"/>
            </p:cNvGraphicFramePr>
            <p:nvPr/>
          </p:nvGraphicFramePr>
          <p:xfrm>
            <a:off x="1065212" y="4343400"/>
            <a:ext cx="6196498" cy="1033843"/>
          </p:xfrm>
          <a:graphic>
            <a:graphicData uri="http://schemas.openxmlformats.org/presentationml/2006/ole">
              <mc:AlternateContent xmlns:mc="http://schemas.openxmlformats.org/markup-compatibility/2006">
                <mc:Choice xmlns:v="urn:schemas-microsoft-com:vml" Requires="v">
                  <p:oleObj spid="_x0000_s833575" name="Equation" r:id="rId4" imgW="69799200" imgH="11582400" progId="Equation.DSMT4">
                    <p:embed/>
                  </p:oleObj>
                </mc:Choice>
                <mc:Fallback>
                  <p:oleObj name="Equation" r:id="rId4" imgW="69799200" imgH="11582400" progId="Equation.DSMT4">
                    <p:embed/>
                    <p:pic>
                      <p:nvPicPr>
                        <p:cNvPr id="0" name="Object 18"/>
                        <p:cNvPicPr>
                          <a:picLocks noChangeAspect="1" noChangeArrowheads="1"/>
                        </p:cNvPicPr>
                        <p:nvPr/>
                      </p:nvPicPr>
                      <p:blipFill>
                        <a:blip r:embed="rId5"/>
                        <a:srcRect/>
                        <a:stretch>
                          <a:fillRect/>
                        </a:stretch>
                      </p:blipFill>
                      <p:spPr bwMode="auto">
                        <a:xfrm>
                          <a:off x="1065212" y="4343400"/>
                          <a:ext cx="6196498" cy="1033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027612" y="2511425"/>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1751012" y="2895600"/>
            <a:ext cx="6497638" cy="1246495"/>
          </a:xfrm>
          <a:prstGeom prst="rect">
            <a:avLst/>
          </a:prstGeom>
          <a:noFill/>
        </p:spPr>
        <p:txBody>
          <a:bodyPr wrap="square" rtlCol="0">
            <a:spAutoFit/>
          </a:bodyPr>
          <a:lstStyle/>
          <a:p>
            <a:pPr marL="342900" indent="-342900">
              <a:buFont typeface="Arial" panose="020B0604020202020204" pitchFamily="34" charset="0"/>
              <a:buChar char="•"/>
            </a:pPr>
            <a:r>
              <a:rPr lang="en-US" sz="2500" b="1" smtClean="0">
                <a:latin typeface="Arial" panose="020B0604020202020204" pitchFamily="34" charset="0"/>
                <a:cs typeface="Arial" panose="020B0604020202020204" pitchFamily="34" charset="0"/>
              </a:rPr>
              <a:t>Tam giác vuông đã cho có cạnh huyền bằng 30cm, cạnh góc vuông x có góc kề bằng 22</a:t>
            </a:r>
            <a:r>
              <a:rPr lang="en-US" sz="2500" b="1" baseline="30000" smtClean="0">
                <a:latin typeface="Arial" panose="020B0604020202020204" pitchFamily="34" charset="0"/>
                <a:cs typeface="Arial" panose="020B0604020202020204" pitchFamily="34" charset="0"/>
              </a:rPr>
              <a:t>0</a:t>
            </a:r>
            <a:r>
              <a:rPr lang="en-US" sz="2500" b="1" smtClean="0">
                <a:latin typeface="Arial" panose="020B0604020202020204" pitchFamily="34" charset="0"/>
                <a:cs typeface="Arial" panose="020B0604020202020204" pitchFamily="34" charset="0"/>
              </a:rPr>
              <a:t> nên ta có :</a:t>
            </a:r>
            <a:endParaRPr lang="vi-VN" sz="2500" b="1">
              <a:solidFill>
                <a:schemeClr val="tx1"/>
              </a:solidFill>
              <a:latin typeface="Arial" panose="020B0604020202020204" pitchFamily="34" charset="0"/>
              <a:cs typeface="Arial" panose="020B0604020202020204" pitchFamily="34" charset="0"/>
            </a:endParaRPr>
          </a:p>
        </p:txBody>
      </p:sp>
      <p:grpSp>
        <p:nvGrpSpPr>
          <p:cNvPr id="4" name="Group 3"/>
          <p:cNvGrpSpPr/>
          <p:nvPr/>
        </p:nvGrpSpPr>
        <p:grpSpPr>
          <a:xfrm>
            <a:off x="150812" y="737544"/>
            <a:ext cx="11720442" cy="1623562"/>
            <a:chOff x="241370" y="813745"/>
            <a:chExt cx="11720442" cy="1623562"/>
          </a:xfrm>
        </p:grpSpPr>
        <p:pic>
          <p:nvPicPr>
            <p:cNvPr id="2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70" y="813745"/>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ounded Rectangle 22"/>
            <p:cNvSpPr/>
            <p:nvPr/>
          </p:nvSpPr>
          <p:spPr>
            <a:xfrm>
              <a:off x="1666730" y="838200"/>
              <a:ext cx="10295082" cy="1599107"/>
            </a:xfrm>
            <a:prstGeom prst="roundRect">
              <a:avLst>
                <a:gd name="adj" fmla="val 5590"/>
              </a:avLst>
            </a:prstGeom>
            <a:solidFill>
              <a:srgbClr val="DBD2E4"/>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4" name="TextBox 23"/>
            <p:cNvSpPr txBox="1"/>
            <p:nvPr/>
          </p:nvSpPr>
          <p:spPr>
            <a:xfrm>
              <a:off x="1993970" y="905553"/>
              <a:ext cx="9815442" cy="1415750"/>
            </a:xfrm>
            <a:prstGeom prst="rect">
              <a:avLst/>
            </a:prstGeom>
            <a:noFill/>
          </p:spPr>
          <p:txBody>
            <a:bodyPr wrap="square" lIns="121899" tIns="60949" rIns="121899" bIns="60949" rtlCol="0">
              <a:spAutoFit/>
            </a:bodyPr>
            <a:lstStyle/>
            <a:p>
              <a:pPr algn="just"/>
              <a:r>
                <a:rPr lang="en-US" sz="2800" b="1" smtClean="0">
                  <a:latin typeface="Arial" panose="020B0604020202020204" pitchFamily="34" charset="0"/>
                  <a:cs typeface="Arial" panose="020B0604020202020204" pitchFamily="34" charset="0"/>
                </a:rPr>
                <a:t>Cho tam giác vuông có cạnh huyền bằng 30cm và một góc nhọn bằng 22</a:t>
              </a:r>
              <a:r>
                <a:rPr lang="en-US" sz="2800" b="1" baseline="30000" smtClean="0">
                  <a:latin typeface="Arial" panose="020B0604020202020204" pitchFamily="34" charset="0"/>
                  <a:cs typeface="Arial" panose="020B0604020202020204" pitchFamily="34" charset="0"/>
                </a:rPr>
                <a:t>0</a:t>
              </a:r>
              <a:r>
                <a:rPr lang="en-US" sz="2800" b="1" smtClean="0">
                  <a:latin typeface="Arial" panose="020B0604020202020204" pitchFamily="34" charset="0"/>
                  <a:cs typeface="Arial" panose="020B0604020202020204" pitchFamily="34" charset="0"/>
                </a:rPr>
                <a:t> (Hình 2). </a:t>
              </a:r>
              <a:endParaRPr lang="en-US" sz="2800" b="1" smtClean="0">
                <a:latin typeface="Arial" panose="020B0604020202020204" pitchFamily="34" charset="0"/>
                <a:cs typeface="Arial" panose="020B0604020202020204" pitchFamily="34" charset="0"/>
              </a:endParaRPr>
            </a:p>
            <a:p>
              <a:pPr algn="just"/>
              <a:r>
                <a:rPr lang="en-US" sz="2800" b="1" smtClean="0">
                  <a:latin typeface="Arial" panose="020B0604020202020204" pitchFamily="34" charset="0"/>
                  <a:cs typeface="Arial" panose="020B0604020202020204" pitchFamily="34" charset="0"/>
                </a:rPr>
                <a:t>Tính x, y (làm tròn đến hàng phần trăm)</a:t>
              </a:r>
              <a:endParaRPr lang="vi-VN" sz="2800" b="1">
                <a:latin typeface="Arial" panose="020B0604020202020204" pitchFamily="34" charset="0"/>
                <a:cs typeface="Arial" panose="020B0604020202020204" pitchFamily="34" charset="0"/>
              </a:endParaRPr>
            </a:p>
          </p:txBody>
        </p:sp>
        <p:sp>
          <p:nvSpPr>
            <p:cNvPr id="25" name="Rectangle 24"/>
            <p:cNvSpPr/>
            <p:nvPr/>
          </p:nvSpPr>
          <p:spPr>
            <a:xfrm>
              <a:off x="715628" y="1247775"/>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1</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grpSp>
      <p:graphicFrame>
        <p:nvGraphicFramePr>
          <p:cNvPr id="19" name="Object 18"/>
          <p:cNvGraphicFramePr>
            <a:graphicFrameLocks noChangeAspect="1"/>
          </p:cNvGraphicFramePr>
          <p:nvPr/>
        </p:nvGraphicFramePr>
        <p:xfrm>
          <a:off x="3295650" y="4113520"/>
          <a:ext cx="4583113" cy="625475"/>
        </p:xfrm>
        <a:graphic>
          <a:graphicData uri="http://schemas.openxmlformats.org/presentationml/2006/ole">
            <mc:AlternateContent xmlns:mc="http://schemas.openxmlformats.org/markup-compatibility/2006">
              <mc:Choice xmlns:v="urn:schemas-microsoft-com:vml" Requires="v">
                <p:oleObj spid="_x0000_s748134" name="Equation" r:id="rId3" imgW="42672000" imgH="5791200" progId="Equation.DSMT4">
                  <p:embed/>
                </p:oleObj>
              </mc:Choice>
              <mc:Fallback>
                <p:oleObj name="Equation" r:id="rId3" imgW="42672000" imgH="5791200" progId="Equation.DSMT4">
                  <p:embed/>
                  <p:pic>
                    <p:nvPicPr>
                      <p:cNvPr id="0" name="Picture 748133"/>
                      <p:cNvPicPr>
                        <a:picLocks noChangeAspect="1" noChangeArrowheads="1"/>
                      </p:cNvPicPr>
                      <p:nvPr/>
                    </p:nvPicPr>
                    <p:blipFill>
                      <a:blip r:embed="rId4"/>
                      <a:srcRect/>
                      <a:stretch>
                        <a:fillRect/>
                      </a:stretch>
                    </p:blipFill>
                    <p:spPr bwMode="auto">
                      <a:xfrm>
                        <a:off x="3295650" y="4113520"/>
                        <a:ext cx="4583113"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 name="AutoShape 4"/>
          <p:cNvSpPr>
            <a:spLocks noChangeArrowheads="1"/>
          </p:cNvSpPr>
          <p:nvPr/>
        </p:nvSpPr>
        <p:spPr bwMode="gray">
          <a:xfrm>
            <a:off x="303212" y="95249"/>
            <a:ext cx="7315199" cy="438151"/>
          </a:xfrm>
          <a:prstGeom prst="roundRect">
            <a:avLst>
              <a:gd name="adj" fmla="val 50000"/>
            </a:avLst>
          </a:prstGeom>
          <a:solidFill>
            <a:schemeClr val="accent5">
              <a:lumMod val="50000"/>
            </a:schemeClr>
          </a:solidFill>
          <a:ln w="38100" algn="ctr">
            <a:solidFill>
              <a:srgbClr val="FFFFFF"/>
            </a:solidFill>
            <a:rou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sz="1900" b="1" smtClean="0">
                <a:solidFill>
                  <a:schemeClr val="bg1"/>
                </a:solidFill>
                <a:latin typeface="Arial" panose="020B0604020202020204" pitchFamily="34" charset="0"/>
                <a:cs typeface="Arial" panose="020B0604020202020204" pitchFamily="34" charset="0"/>
              </a:rPr>
              <a:t>  1  . HỆ THỨC GIỮA CẠNH VÀ GÓC CỦA TAM GIÁC VUÔNG </a:t>
            </a:r>
            <a:endParaRPr lang="vi-VN" sz="1900" b="1">
              <a:solidFill>
                <a:schemeClr val="bg1"/>
              </a:solidFill>
              <a:latin typeface="Arial" panose="020B0604020202020204" pitchFamily="34" charset="0"/>
              <a:cs typeface="Arial" panose="020B0604020202020204" pitchFamily="34" charset="0"/>
            </a:endParaRPr>
          </a:p>
        </p:txBody>
      </p:sp>
      <p:sp>
        <p:nvSpPr>
          <p:cNvPr id="28" name="TextBox 27"/>
          <p:cNvSpPr txBox="1"/>
          <p:nvPr/>
        </p:nvSpPr>
        <p:spPr>
          <a:xfrm>
            <a:off x="2000249" y="4876800"/>
            <a:ext cx="6934201" cy="477054"/>
          </a:xfrm>
          <a:prstGeom prst="rect">
            <a:avLst/>
          </a:prstGeom>
          <a:noFill/>
        </p:spPr>
        <p:txBody>
          <a:bodyPr wrap="square" rtlCol="0">
            <a:spAutoFit/>
          </a:bodyPr>
          <a:lstStyle/>
          <a:p>
            <a:r>
              <a:rPr lang="en-US" sz="2500" b="1" smtClean="0">
                <a:latin typeface="Arial" panose="020B0604020202020204" pitchFamily="34" charset="0"/>
                <a:cs typeface="Arial" panose="020B0604020202020204" pitchFamily="34" charset="0"/>
              </a:rPr>
              <a:t>Cạnh góc vuôn y có góc đối bằng 22</a:t>
            </a:r>
            <a:r>
              <a:rPr lang="en-US" sz="2500" b="1" baseline="30000" smtClean="0">
                <a:latin typeface="Arial" panose="020B0604020202020204" pitchFamily="34" charset="0"/>
                <a:cs typeface="Arial" panose="020B0604020202020204" pitchFamily="34" charset="0"/>
              </a:rPr>
              <a:t>0</a:t>
            </a:r>
            <a:r>
              <a:rPr lang="en-US" sz="2500" b="1" smtClean="0">
                <a:latin typeface="Arial" panose="020B0604020202020204" pitchFamily="34" charset="0"/>
                <a:cs typeface="Arial" panose="020B0604020202020204" pitchFamily="34" charset="0"/>
              </a:rPr>
              <a:t> nên :</a:t>
            </a:r>
            <a:endParaRPr lang="vi-VN" sz="2500" b="1">
              <a:solidFill>
                <a:schemeClr val="tx1"/>
              </a:solidFill>
              <a:latin typeface="Arial" panose="020B0604020202020204" pitchFamily="34" charset="0"/>
              <a:cs typeface="Arial" panose="020B0604020202020204" pitchFamily="34" charset="0"/>
            </a:endParaRPr>
          </a:p>
        </p:txBody>
      </p:sp>
      <p:graphicFrame>
        <p:nvGraphicFramePr>
          <p:cNvPr id="37" name="Object 36"/>
          <p:cNvGraphicFramePr>
            <a:graphicFrameLocks noChangeAspect="1"/>
          </p:cNvGraphicFramePr>
          <p:nvPr/>
        </p:nvGraphicFramePr>
        <p:xfrm>
          <a:off x="3344863" y="5410200"/>
          <a:ext cx="4484688" cy="625475"/>
        </p:xfrm>
        <a:graphic>
          <a:graphicData uri="http://schemas.openxmlformats.org/presentationml/2006/ole">
            <mc:AlternateContent xmlns:mc="http://schemas.openxmlformats.org/markup-compatibility/2006">
              <mc:Choice xmlns:v="urn:schemas-microsoft-com:vml" Requires="v">
                <p:oleObj spid="_x0000_s748135" name="Equation" r:id="rId5" imgW="41757600" imgH="5791200" progId="Equation.DSMT4">
                  <p:embed/>
                </p:oleObj>
              </mc:Choice>
              <mc:Fallback>
                <p:oleObj name="Equation" r:id="rId5" imgW="41757600" imgH="5791200" progId="Equation.DSMT4">
                  <p:embed/>
                  <p:pic>
                    <p:nvPicPr>
                      <p:cNvPr id="0" name="Picture 748134"/>
                      <p:cNvPicPr>
                        <a:picLocks noChangeAspect="1" noChangeArrowheads="1"/>
                      </p:cNvPicPr>
                      <p:nvPr/>
                    </p:nvPicPr>
                    <p:blipFill>
                      <a:blip r:embed="rId6"/>
                      <a:srcRect/>
                      <a:stretch>
                        <a:fillRect/>
                      </a:stretch>
                    </p:blipFill>
                    <p:spPr bwMode="auto">
                      <a:xfrm>
                        <a:off x="3344863" y="5410200"/>
                        <a:ext cx="4484688"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48065" name="Picture 54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51812" y="2484432"/>
            <a:ext cx="3562350" cy="2221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48065"/>
                                        </p:tgtEl>
                                        <p:attrNameLst>
                                          <p:attrName>style.visibility</p:attrName>
                                        </p:attrNameLst>
                                      </p:cBhvr>
                                      <p:to>
                                        <p:strVal val="visible"/>
                                      </p:to>
                                    </p:set>
                                    <p:animEffect transition="in" filter="wipe(left)">
                                      <p:cBhvr>
                                        <p:cTn id="11" dur="500"/>
                                        <p:tgtEl>
                                          <p:spTgt spid="74806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ipe(left)">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wipe(left)">
                                      <p:cBhvr>
                                        <p:cTn id="3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951412" y="2469057"/>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36" name="TextBox 35"/>
              <p:cNvSpPr txBox="1"/>
              <p:nvPr/>
            </p:nvSpPr>
            <p:spPr>
              <a:xfrm>
                <a:off x="1141412" y="2895600"/>
                <a:ext cx="6497638" cy="922304"/>
              </a:xfrm>
              <a:prstGeom prst="rect">
                <a:avLst/>
              </a:prstGeom>
              <a:noFill/>
            </p:spPr>
            <p:txBody>
              <a:bodyPr wrap="square" rtlCol="0">
                <a:spAutoFit/>
              </a:bodyPr>
              <a:lstStyle/>
              <a:p>
                <a:r>
                  <a:rPr lang="en-US" sz="2500" b="1" smtClean="0">
                    <a:latin typeface="Arial" panose="020B0604020202020204" pitchFamily="34" charset="0"/>
                    <a:cs typeface="Arial" panose="020B0604020202020204" pitchFamily="34" charset="0"/>
                  </a:rPr>
                  <a:t>a) Xét tam giác ABC vuông tại A, </a:t>
                </a:r>
                <a14:m>
                  <m:oMath xmlns:m="http://schemas.openxmlformats.org/officeDocument/2006/math">
                    <m:acc>
                      <m:accPr>
                        <m:ctrlPr>
                          <a:rPr lang="en-US" sz="2800" b="1" i="1">
                            <a:latin typeface="Cambria Math" panose="02040503050406030204"/>
                            <a:cs typeface="Arial" panose="020B0604020202020204" pitchFamily="34" charset="0"/>
                          </a:rPr>
                        </m:ctrlPr>
                      </m:accPr>
                      <m:e>
                        <m:r>
                          <a:rPr lang="en-US" sz="2800" b="1" i="1">
                            <a:latin typeface="Cambria Math" panose="02040503050406030204"/>
                            <a:cs typeface="Arial" panose="020B0604020202020204" pitchFamily="34" charset="0"/>
                          </a:rPr>
                          <m:t>𝑪</m:t>
                        </m:r>
                      </m:e>
                    </m:acc>
                    <m:r>
                      <a:rPr lang="en-US" sz="2800" b="1" i="1">
                        <a:latin typeface="Cambria Math" panose="02040503050406030204"/>
                        <a:cs typeface="Arial" panose="020B0604020202020204" pitchFamily="34" charset="0"/>
                      </a:rPr>
                      <m:t>=</m:t>
                    </m:r>
                    <m:sSup>
                      <m:sSupPr>
                        <m:ctrlPr>
                          <a:rPr lang="en-US" sz="2800" b="1" i="1">
                            <a:latin typeface="Cambria Math" panose="02040503050406030204"/>
                            <a:cs typeface="Arial" panose="020B0604020202020204" pitchFamily="34" charset="0"/>
                          </a:rPr>
                        </m:ctrlPr>
                      </m:sSupPr>
                      <m:e>
                        <m:r>
                          <a:rPr lang="en-US" sz="2800" b="1" i="1">
                            <a:latin typeface="Cambria Math" panose="02040503050406030204"/>
                            <a:cs typeface="Arial" panose="020B0604020202020204" pitchFamily="34" charset="0"/>
                          </a:rPr>
                          <m:t>𝟑𝟒</m:t>
                        </m:r>
                      </m:e>
                      <m:sup>
                        <m:r>
                          <a:rPr lang="en-US" sz="2800" b="1" i="1">
                            <a:latin typeface="Cambria Math" panose="02040503050406030204"/>
                            <a:cs typeface="Arial" panose="020B0604020202020204" pitchFamily="34" charset="0"/>
                          </a:rPr>
                          <m:t>𝟎</m:t>
                        </m:r>
                      </m:sup>
                    </m:sSup>
                  </m:oMath>
                </a14:m>
                <a:r>
                  <a:rPr lang="en-US" sz="2500" b="1" smtClean="0">
                    <a:latin typeface="Arial" panose="020B0604020202020204" pitchFamily="34" charset="0"/>
                    <a:cs typeface="Arial" panose="020B0604020202020204" pitchFamily="34" charset="0"/>
                  </a:rPr>
                  <a:t> </a:t>
                </a:r>
                <a:endParaRPr lang="en-US" sz="2500" b="1" smtClean="0">
                  <a:latin typeface="Arial" panose="020B0604020202020204" pitchFamily="34" charset="0"/>
                  <a:cs typeface="Arial" panose="020B0604020202020204" pitchFamily="34" charset="0"/>
                </a:endParaRPr>
              </a:p>
              <a:p>
                <a:r>
                  <a:rPr lang="en-US" sz="2500" b="1" smtClean="0">
                    <a:solidFill>
                      <a:schemeClr val="tx1"/>
                    </a:solidFill>
                    <a:latin typeface="Arial" panose="020B0604020202020204" pitchFamily="34" charset="0"/>
                    <a:cs typeface="Arial" panose="020B0604020202020204" pitchFamily="34" charset="0"/>
                  </a:rPr>
                  <a:t>    ta có :</a:t>
                </a:r>
                <a:endParaRPr lang="vi-VN" sz="2500" b="1">
                  <a:solidFill>
                    <a:schemeClr val="tx1"/>
                  </a:solidFill>
                  <a:latin typeface="Arial" panose="020B0604020202020204" pitchFamily="34" charset="0"/>
                  <a:cs typeface="Arial" panose="020B0604020202020204" pitchFamily="34" charset="0"/>
                </a:endParaRPr>
              </a:p>
            </p:txBody>
          </p:sp>
        </mc:Choice>
        <mc:Fallback>
          <p:sp>
            <p:nvSpPr>
              <p:cNvPr id="36" name="TextBox 35"/>
              <p:cNvSpPr txBox="1">
                <a:spLocks noRot="1" noChangeAspect="1" noMove="1" noResize="1" noEditPoints="1" noAdjustHandles="1" noChangeArrowheads="1" noChangeShapeType="1" noTextEdit="1"/>
              </p:cNvSpPr>
              <p:nvPr/>
            </p:nvSpPr>
            <p:spPr>
              <a:xfrm>
                <a:off x="1141412" y="2895600"/>
                <a:ext cx="6497638" cy="922304"/>
              </a:xfrm>
              <a:prstGeom prst="rect">
                <a:avLst/>
              </a:prstGeom>
              <a:blipFill rotWithShape="1">
                <a:blip r:embed="rId2"/>
                <a:stretch>
                  <a:fillRect l="-5" b="31"/>
                </a:stretch>
              </a:blipFill>
            </p:spPr>
            <p:txBody>
              <a:bodyPr/>
              <a:lstStyle/>
              <a:p>
                <a:r>
                  <a:rPr lang="en-US" altLang="en-US">
                    <a:noFill/>
                  </a:rPr>
                  <a:t> </a:t>
                </a:r>
              </a:p>
            </p:txBody>
          </p:sp>
        </mc:Fallback>
      </mc:AlternateContent>
      <p:grpSp>
        <p:nvGrpSpPr>
          <p:cNvPr id="4" name="Group 3"/>
          <p:cNvGrpSpPr/>
          <p:nvPr/>
        </p:nvGrpSpPr>
        <p:grpSpPr>
          <a:xfrm>
            <a:off x="150812" y="737544"/>
            <a:ext cx="11658600" cy="1548456"/>
            <a:chOff x="241370" y="813745"/>
            <a:chExt cx="11720442" cy="1548456"/>
          </a:xfrm>
        </p:grpSpPr>
        <p:pic>
          <p:nvPicPr>
            <p:cNvPr id="2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70" y="813745"/>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ounded Rectangle 22"/>
            <p:cNvSpPr/>
            <p:nvPr/>
          </p:nvSpPr>
          <p:spPr>
            <a:xfrm>
              <a:off x="1666730" y="838200"/>
              <a:ext cx="10295082" cy="1524001"/>
            </a:xfrm>
            <a:prstGeom prst="roundRect">
              <a:avLst>
                <a:gd name="adj" fmla="val 5590"/>
              </a:avLst>
            </a:prstGeom>
            <a:solidFill>
              <a:srgbClr val="DBD2E4"/>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mc:Choice xmlns:a14="http://schemas.microsoft.com/office/drawing/2010/main" Requires="a14">
            <p:sp>
              <p:nvSpPr>
                <p:cNvPr id="24" name="TextBox 23"/>
                <p:cNvSpPr txBox="1"/>
                <p:nvPr/>
              </p:nvSpPr>
              <p:spPr>
                <a:xfrm>
                  <a:off x="1841570" y="905553"/>
                  <a:ext cx="10120242" cy="1337780"/>
                </a:xfrm>
                <a:prstGeom prst="rect">
                  <a:avLst/>
                </a:prstGeom>
                <a:noFill/>
              </p:spPr>
              <p:txBody>
                <a:bodyPr wrap="square" lIns="121899" tIns="60949" rIns="121899" bIns="60949" rtlCol="0">
                  <a:spAutoFit/>
                </a:bodyPr>
                <a:lstStyle/>
                <a:p>
                  <a:pPr algn="just"/>
                  <a:r>
                    <a:rPr lang="en-US" sz="2500" b="1" smtClean="0">
                      <a:latin typeface="Arial" panose="020B0604020202020204" pitchFamily="34" charset="0"/>
                      <a:cs typeface="Arial" panose="020B0604020202020204" pitchFamily="34" charset="0"/>
                    </a:rPr>
                    <a:t>Cho tam giác ABC vuông tại A có cạnh góc vuông AC = 10cm . Tính AB trong mỗi tr</a:t>
                  </a:r>
                  <a:r>
                    <a:rPr lang="vi-VN" sz="2500" b="1" smtClean="0">
                      <a:latin typeface="Arial" panose="020B0604020202020204" pitchFamily="34" charset="0"/>
                      <a:cs typeface="Arial" panose="020B0604020202020204" pitchFamily="34" charset="0"/>
                    </a:rPr>
                    <a:t>ường hợp</a:t>
                  </a:r>
                  <a:r>
                    <a:rPr lang="en-US" sz="2500" b="1" smtClean="0">
                      <a:latin typeface="Arial" panose="020B0604020202020204" pitchFamily="34" charset="0"/>
                      <a:cs typeface="Arial" panose="020B0604020202020204" pitchFamily="34" charset="0"/>
                    </a:rPr>
                    <a:t> sau </a:t>
                  </a:r>
                  <a:r>
                    <a:rPr lang="en-US" sz="2300" b="1" smtClean="0">
                      <a:latin typeface="Arial" panose="020B0604020202020204" pitchFamily="34" charset="0"/>
                      <a:cs typeface="Arial" panose="020B0604020202020204" pitchFamily="34" charset="0"/>
                    </a:rPr>
                    <a:t>(làm tròn đến hàng phần trăm)</a:t>
                  </a:r>
                  <a:endParaRPr lang="en-US" sz="2300" b="1" smtClean="0">
                    <a:latin typeface="Arial" panose="020B0604020202020204" pitchFamily="34" charset="0"/>
                    <a:cs typeface="Arial" panose="020B0604020202020204" pitchFamily="34" charset="0"/>
                  </a:endParaRPr>
                </a:p>
                <a:p>
                  <a:pPr algn="just"/>
                  <a:r>
                    <a:rPr lang="en-US" sz="2500" b="1" smtClean="0">
                      <a:latin typeface="Arial" panose="020B0604020202020204" pitchFamily="34" charset="0"/>
                      <a:cs typeface="Arial" panose="020B0604020202020204" pitchFamily="34" charset="0"/>
                    </a:rPr>
                    <a:t>    </a:t>
                  </a:r>
                  <a:r>
                    <a:rPr lang="en-US" sz="2800" b="1" smtClean="0">
                      <a:latin typeface="Arial" panose="020B0604020202020204" pitchFamily="34" charset="0"/>
                      <a:cs typeface="Arial" panose="020B0604020202020204" pitchFamily="34" charset="0"/>
                    </a:rPr>
                    <a:t>a)  </a:t>
                  </a:r>
                  <a14:m>
                    <m:oMath xmlns:m="http://schemas.openxmlformats.org/officeDocument/2006/math">
                      <m:acc>
                        <m:accPr>
                          <m:ctrlPr>
                            <a:rPr lang="en-US" sz="2800" b="1" i="1" smtClean="0">
                              <a:latin typeface="Cambria Math" panose="02040503050406030204"/>
                              <a:cs typeface="Arial" panose="020B0604020202020204" pitchFamily="34" charset="0"/>
                            </a:rPr>
                          </m:ctrlPr>
                        </m:accPr>
                        <m:e>
                          <m:r>
                            <a:rPr lang="en-US" sz="2800" b="1" i="1" smtClean="0">
                              <a:latin typeface="Cambria Math" panose="02040503050406030204"/>
                              <a:cs typeface="Arial" panose="020B0604020202020204" pitchFamily="34" charset="0"/>
                            </a:rPr>
                            <m:t>𝑪</m:t>
                          </m:r>
                        </m:e>
                      </m:acc>
                      <m:r>
                        <a:rPr lang="en-US" sz="2800" b="1" i="1" smtClean="0">
                          <a:latin typeface="Cambria Math" panose="02040503050406030204"/>
                          <a:cs typeface="Arial" panose="020B0604020202020204" pitchFamily="34" charset="0"/>
                        </a:rPr>
                        <m:t>=</m:t>
                      </m:r>
                      <m:sSup>
                        <m:sSupPr>
                          <m:ctrlPr>
                            <a:rPr lang="en-US" sz="2800" b="1" i="1" smtClean="0">
                              <a:latin typeface="Cambria Math" panose="02040503050406030204"/>
                              <a:cs typeface="Arial" panose="020B0604020202020204" pitchFamily="34" charset="0"/>
                            </a:rPr>
                          </m:ctrlPr>
                        </m:sSupPr>
                        <m:e>
                          <m:r>
                            <a:rPr lang="en-US" sz="2800" b="1" i="1" smtClean="0">
                              <a:latin typeface="Cambria Math" panose="02040503050406030204"/>
                              <a:cs typeface="Arial" panose="020B0604020202020204" pitchFamily="34" charset="0"/>
                            </a:rPr>
                            <m:t>𝟑𝟒</m:t>
                          </m:r>
                        </m:e>
                        <m:sup>
                          <m:r>
                            <a:rPr lang="en-US" sz="2800" b="1" i="1" smtClean="0">
                              <a:latin typeface="Cambria Math" panose="02040503050406030204"/>
                              <a:cs typeface="Arial" panose="020B0604020202020204" pitchFamily="34" charset="0"/>
                            </a:rPr>
                            <m:t>𝟎</m:t>
                          </m:r>
                        </m:sup>
                      </m:sSup>
                    </m:oMath>
                  </a14:m>
                  <a:r>
                    <a:rPr lang="en-US" sz="2800" b="1" smtClean="0">
                      <a:latin typeface="Arial" panose="020B0604020202020204" pitchFamily="34" charset="0"/>
                      <a:cs typeface="Arial" panose="020B0604020202020204" pitchFamily="34" charset="0"/>
                    </a:rPr>
                    <a:t>			b) </a:t>
                  </a:r>
                  <a14:m>
                    <m:oMath xmlns:m="http://schemas.openxmlformats.org/officeDocument/2006/math">
                      <m:acc>
                        <m:accPr>
                          <m:ctrlPr>
                            <a:rPr lang="en-US" sz="2800" b="1" i="1">
                              <a:latin typeface="Cambria Math" panose="02040503050406030204"/>
                              <a:cs typeface="Arial" panose="020B0604020202020204" pitchFamily="34" charset="0"/>
                            </a:rPr>
                          </m:ctrlPr>
                        </m:accPr>
                        <m:e>
                          <m:r>
                            <a:rPr lang="en-US" sz="2800" b="1" i="1" smtClean="0">
                              <a:latin typeface="Cambria Math" panose="02040503050406030204"/>
                              <a:cs typeface="Arial" panose="020B0604020202020204" pitchFamily="34" charset="0"/>
                            </a:rPr>
                            <m:t>𝑩</m:t>
                          </m:r>
                        </m:e>
                      </m:acc>
                      <m:r>
                        <a:rPr lang="en-US" sz="2800" b="1" i="1">
                          <a:latin typeface="Cambria Math" panose="02040503050406030204"/>
                          <a:cs typeface="Arial" panose="020B0604020202020204" pitchFamily="34" charset="0"/>
                        </a:rPr>
                        <m:t>=</m:t>
                      </m:r>
                      <m:sSup>
                        <m:sSupPr>
                          <m:ctrlPr>
                            <a:rPr lang="en-US" sz="2800" b="1" i="1">
                              <a:latin typeface="Cambria Math" panose="02040503050406030204"/>
                              <a:cs typeface="Arial" panose="020B0604020202020204" pitchFamily="34" charset="0"/>
                            </a:rPr>
                          </m:ctrlPr>
                        </m:sSupPr>
                        <m:e>
                          <m:r>
                            <a:rPr lang="en-US" sz="2800" b="1" i="1" smtClean="0">
                              <a:latin typeface="Cambria Math" panose="02040503050406030204"/>
                              <a:cs typeface="Arial" panose="020B0604020202020204" pitchFamily="34" charset="0"/>
                            </a:rPr>
                            <m:t>𝟐𝟓</m:t>
                          </m:r>
                        </m:e>
                        <m:sup>
                          <m:r>
                            <a:rPr lang="en-US" sz="2800" b="1" i="1">
                              <a:latin typeface="Cambria Math" panose="02040503050406030204"/>
                              <a:cs typeface="Arial" panose="020B0604020202020204" pitchFamily="34" charset="0"/>
                            </a:rPr>
                            <m:t>𝟎</m:t>
                          </m:r>
                        </m:sup>
                      </m:sSup>
                    </m:oMath>
                  </a14:m>
                  <a:endParaRPr lang="vi-VN" sz="2800" b="1">
                    <a:latin typeface="Arial" panose="020B0604020202020204" pitchFamily="34" charset="0"/>
                    <a:cs typeface="Arial" panose="020B0604020202020204" pitchFamily="34" charset="0"/>
                  </a:endParaRPr>
                </a:p>
              </p:txBody>
            </p:sp>
          </mc:Choice>
          <mc:Fallback>
            <p:sp>
              <p:nvSpPr>
                <p:cNvPr id="24" name="TextBox 23"/>
                <p:cNvSpPr txBox="1">
                  <a:spLocks noRot="1" noChangeAspect="1" noMove="1" noResize="1" noEditPoints="1" noAdjustHandles="1" noChangeArrowheads="1" noChangeShapeType="1" noTextEdit="1"/>
                </p:cNvSpPr>
                <p:nvPr/>
              </p:nvSpPr>
              <p:spPr>
                <a:xfrm>
                  <a:off x="1841570" y="905553"/>
                  <a:ext cx="10120242" cy="1337780"/>
                </a:xfrm>
                <a:prstGeom prst="rect">
                  <a:avLst/>
                </a:prstGeom>
                <a:blipFill rotWithShape="1">
                  <a:blip r:embed="rId4"/>
                </a:blipFill>
              </p:spPr>
              <p:txBody>
                <a:bodyPr/>
                <a:lstStyle/>
                <a:p>
                  <a:r>
                    <a:rPr lang="en-US" altLang="en-US">
                      <a:noFill/>
                    </a:rPr>
                    <a:t> </a:t>
                  </a:r>
                </a:p>
              </p:txBody>
            </p:sp>
          </mc:Fallback>
        </mc:AlternateContent>
        <p:sp>
          <p:nvSpPr>
            <p:cNvPr id="25" name="Rectangle 24"/>
            <p:cNvSpPr/>
            <p:nvPr/>
          </p:nvSpPr>
          <p:spPr>
            <a:xfrm>
              <a:off x="715628" y="1247775"/>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2</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grpSp>
      <p:graphicFrame>
        <p:nvGraphicFramePr>
          <p:cNvPr id="19" name="Object 18"/>
          <p:cNvGraphicFramePr>
            <a:graphicFrameLocks noChangeAspect="1"/>
          </p:cNvGraphicFramePr>
          <p:nvPr/>
        </p:nvGraphicFramePr>
        <p:xfrm>
          <a:off x="1522412" y="3964719"/>
          <a:ext cx="2589068" cy="389659"/>
        </p:xfrm>
        <a:graphic>
          <a:graphicData uri="http://schemas.openxmlformats.org/presentationml/2006/ole">
            <mc:AlternateContent xmlns:mc="http://schemas.openxmlformats.org/markup-compatibility/2006">
              <mc:Choice xmlns:v="urn:schemas-microsoft-com:vml" Requires="v">
                <p:oleObj spid="_x0000_s834702" name="Equation" r:id="rId5" imgW="26517600" imgH="3962400" progId="Equation.DSMT4">
                  <p:embed/>
                </p:oleObj>
              </mc:Choice>
              <mc:Fallback>
                <p:oleObj name="Equation" r:id="rId5" imgW="26517600" imgH="3962400" progId="Equation.DSMT4">
                  <p:embed/>
                  <p:pic>
                    <p:nvPicPr>
                      <p:cNvPr id="0" name="Picture 834701"/>
                      <p:cNvPicPr>
                        <a:picLocks noChangeAspect="1" noChangeArrowheads="1"/>
                      </p:cNvPicPr>
                      <p:nvPr/>
                    </p:nvPicPr>
                    <p:blipFill>
                      <a:blip r:embed="rId6"/>
                      <a:srcRect/>
                      <a:stretch>
                        <a:fillRect/>
                      </a:stretch>
                    </p:blipFill>
                    <p:spPr bwMode="auto">
                      <a:xfrm>
                        <a:off x="1522412" y="3964719"/>
                        <a:ext cx="2589068" cy="389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 name="AutoShape 4"/>
          <p:cNvSpPr>
            <a:spLocks noChangeArrowheads="1"/>
          </p:cNvSpPr>
          <p:nvPr/>
        </p:nvSpPr>
        <p:spPr bwMode="gray">
          <a:xfrm>
            <a:off x="303212" y="95249"/>
            <a:ext cx="7315199" cy="438151"/>
          </a:xfrm>
          <a:prstGeom prst="roundRect">
            <a:avLst>
              <a:gd name="adj" fmla="val 50000"/>
            </a:avLst>
          </a:prstGeom>
          <a:solidFill>
            <a:schemeClr val="accent5">
              <a:lumMod val="50000"/>
            </a:schemeClr>
          </a:solidFill>
          <a:ln w="38100" algn="ctr">
            <a:solidFill>
              <a:srgbClr val="FFFFFF"/>
            </a:solidFill>
            <a:rou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sz="1900" b="1" smtClean="0">
                <a:solidFill>
                  <a:schemeClr val="bg1"/>
                </a:solidFill>
                <a:latin typeface="Arial" panose="020B0604020202020204" pitchFamily="34" charset="0"/>
                <a:cs typeface="Arial" panose="020B0604020202020204" pitchFamily="34" charset="0"/>
              </a:rPr>
              <a:t>  1  . HỆ THỨC GIỮA CẠNH VÀ GÓC CỦA TAM GIÁC VUÔNG </a:t>
            </a:r>
            <a:endParaRPr lang="vi-VN" sz="1900" b="1">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8" name="TextBox 27"/>
              <p:cNvSpPr txBox="1"/>
              <p:nvPr/>
            </p:nvSpPr>
            <p:spPr>
              <a:xfrm>
                <a:off x="1141412" y="4643118"/>
                <a:ext cx="6934201" cy="919482"/>
              </a:xfrm>
              <a:prstGeom prst="rect">
                <a:avLst/>
              </a:prstGeom>
              <a:noFill/>
            </p:spPr>
            <p:txBody>
              <a:bodyPr wrap="square" rtlCol="0">
                <a:spAutoFit/>
              </a:bodyPr>
              <a:lstStyle/>
              <a:p>
                <a:r>
                  <a:rPr lang="en-US" sz="2500" b="1" smtClean="0">
                    <a:latin typeface="Arial" panose="020B0604020202020204" pitchFamily="34" charset="0"/>
                    <a:cs typeface="Arial" panose="020B0604020202020204" pitchFamily="34" charset="0"/>
                  </a:rPr>
                  <a:t>b) </a:t>
                </a:r>
                <a:r>
                  <a:rPr lang="en-US" sz="2500" b="1">
                    <a:latin typeface="Arial" panose="020B0604020202020204" pitchFamily="34" charset="0"/>
                    <a:cs typeface="Arial" panose="020B0604020202020204" pitchFamily="34" charset="0"/>
                  </a:rPr>
                  <a:t>Xét tam giác ABC vuông tại A,</a:t>
                </a:r>
                <a:r>
                  <a:rPr lang="en-US" sz="2500" b="1" smtClean="0">
                    <a:latin typeface="Arial" panose="020B0604020202020204" pitchFamily="34" charset="0"/>
                    <a:cs typeface="Arial" panose="020B0604020202020204" pitchFamily="34" charset="0"/>
                  </a:rPr>
                  <a:t> </a:t>
                </a:r>
                <a14:m>
                  <m:oMath xmlns:m="http://schemas.openxmlformats.org/officeDocument/2006/math">
                    <m:acc>
                      <m:accPr>
                        <m:ctrlPr>
                          <a:rPr lang="en-US" sz="2800" b="1" i="1">
                            <a:latin typeface="Cambria Math" panose="02040503050406030204"/>
                            <a:cs typeface="Arial" panose="020B0604020202020204" pitchFamily="34" charset="0"/>
                          </a:rPr>
                        </m:ctrlPr>
                      </m:accPr>
                      <m:e>
                        <m:r>
                          <a:rPr lang="en-US" sz="2800" b="1" i="1">
                            <a:latin typeface="Cambria Math" panose="02040503050406030204"/>
                            <a:cs typeface="Arial" panose="020B0604020202020204" pitchFamily="34" charset="0"/>
                          </a:rPr>
                          <m:t>𝑩</m:t>
                        </m:r>
                      </m:e>
                    </m:acc>
                    <m:r>
                      <a:rPr lang="en-US" sz="2800" b="1" i="1">
                        <a:latin typeface="Cambria Math" panose="02040503050406030204"/>
                        <a:cs typeface="Arial" panose="020B0604020202020204" pitchFamily="34" charset="0"/>
                      </a:rPr>
                      <m:t>=</m:t>
                    </m:r>
                    <m:sSup>
                      <m:sSupPr>
                        <m:ctrlPr>
                          <a:rPr lang="en-US" sz="2800" b="1" i="1">
                            <a:latin typeface="Cambria Math" panose="02040503050406030204"/>
                            <a:cs typeface="Arial" panose="020B0604020202020204" pitchFamily="34" charset="0"/>
                          </a:rPr>
                        </m:ctrlPr>
                      </m:sSupPr>
                      <m:e>
                        <m:r>
                          <a:rPr lang="en-US" sz="2800" b="1" i="1">
                            <a:latin typeface="Cambria Math" panose="02040503050406030204"/>
                            <a:cs typeface="Arial" panose="020B0604020202020204" pitchFamily="34" charset="0"/>
                          </a:rPr>
                          <m:t>𝟐𝟓</m:t>
                        </m:r>
                      </m:e>
                      <m:sup>
                        <m:r>
                          <a:rPr lang="en-US" sz="2800" b="1" i="1">
                            <a:latin typeface="Cambria Math" panose="02040503050406030204"/>
                            <a:cs typeface="Arial" panose="020B0604020202020204" pitchFamily="34" charset="0"/>
                          </a:rPr>
                          <m:t>𝟎</m:t>
                        </m:r>
                      </m:sup>
                    </m:sSup>
                  </m:oMath>
                </a14:m>
                <a:endParaRPr lang="en-US" sz="2500" b="1">
                  <a:latin typeface="Arial" panose="020B0604020202020204" pitchFamily="34" charset="0"/>
                  <a:cs typeface="Arial" panose="020B0604020202020204" pitchFamily="34" charset="0"/>
                </a:endParaRPr>
              </a:p>
              <a:p>
                <a:r>
                  <a:rPr lang="en-US" sz="2500" b="1">
                    <a:latin typeface="Arial" panose="020B0604020202020204" pitchFamily="34" charset="0"/>
                    <a:cs typeface="Arial" panose="020B0604020202020204" pitchFamily="34" charset="0"/>
                  </a:rPr>
                  <a:t>    ta có :</a:t>
                </a:r>
                <a:endParaRPr lang="vi-VN" sz="2500" b="1">
                  <a:latin typeface="Arial" panose="020B0604020202020204" pitchFamily="34" charset="0"/>
                  <a:cs typeface="Arial" panose="020B0604020202020204" pitchFamily="34" charset="0"/>
                </a:endParaRPr>
              </a:p>
            </p:txBody>
          </p:sp>
        </mc:Choice>
        <mc:Fallback>
          <p:sp>
            <p:nvSpPr>
              <p:cNvPr id="28" name="TextBox 27"/>
              <p:cNvSpPr txBox="1">
                <a:spLocks noRot="1" noChangeAspect="1" noMove="1" noResize="1" noEditPoints="1" noAdjustHandles="1" noChangeArrowheads="1" noChangeShapeType="1" noTextEdit="1"/>
              </p:cNvSpPr>
              <p:nvPr/>
            </p:nvSpPr>
            <p:spPr>
              <a:xfrm>
                <a:off x="1141412" y="4643118"/>
                <a:ext cx="6934201" cy="919482"/>
              </a:xfrm>
              <a:prstGeom prst="rect">
                <a:avLst/>
              </a:prstGeom>
              <a:blipFill rotWithShape="1">
                <a:blip r:embed="rId7"/>
                <a:stretch>
                  <a:fillRect l="-5" t="-69" r="5"/>
                </a:stretch>
              </a:blipFill>
            </p:spPr>
            <p:txBody>
              <a:bodyPr/>
              <a:lstStyle/>
              <a:p>
                <a:r>
                  <a:rPr lang="en-US" altLang="en-US">
                    <a:noFill/>
                  </a:rPr>
                  <a:t> </a:t>
                </a:r>
              </a:p>
            </p:txBody>
          </p:sp>
        </mc:Fallback>
      </mc:AlternateContent>
      <p:graphicFrame>
        <p:nvGraphicFramePr>
          <p:cNvPr id="15" name="Object 14"/>
          <p:cNvGraphicFramePr>
            <a:graphicFrameLocks noChangeAspect="1"/>
          </p:cNvGraphicFramePr>
          <p:nvPr/>
        </p:nvGraphicFramePr>
        <p:xfrm>
          <a:off x="4037012" y="3883602"/>
          <a:ext cx="3750829" cy="688398"/>
        </p:xfrm>
        <a:graphic>
          <a:graphicData uri="http://schemas.openxmlformats.org/presentationml/2006/ole">
            <mc:AlternateContent xmlns:mc="http://schemas.openxmlformats.org/markup-compatibility/2006">
              <mc:Choice xmlns:v="urn:schemas-microsoft-com:vml" Requires="v">
                <p:oleObj spid="_x0000_s834703" name="Equation" r:id="rId8" imgW="38404800" imgH="7010400" progId="Equation.DSMT4">
                  <p:embed/>
                </p:oleObj>
              </mc:Choice>
              <mc:Fallback>
                <p:oleObj name="Equation" r:id="rId8" imgW="38404800" imgH="7010400" progId="Equation.DSMT4">
                  <p:embed/>
                  <p:pic>
                    <p:nvPicPr>
                      <p:cNvPr id="0" name="Picture 834702"/>
                      <p:cNvPicPr>
                        <a:picLocks noChangeAspect="1" noChangeArrowheads="1"/>
                      </p:cNvPicPr>
                      <p:nvPr/>
                    </p:nvPicPr>
                    <p:blipFill>
                      <a:blip r:embed="rId9"/>
                      <a:srcRect/>
                      <a:stretch>
                        <a:fillRect/>
                      </a:stretch>
                    </p:blipFill>
                    <p:spPr bwMode="auto">
                      <a:xfrm>
                        <a:off x="4037012" y="3883602"/>
                        <a:ext cx="3750829" cy="688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nvGraphicFramePr>
        <p:xfrm>
          <a:off x="1446212" y="5718103"/>
          <a:ext cx="2529898" cy="389659"/>
        </p:xfrm>
        <a:graphic>
          <a:graphicData uri="http://schemas.openxmlformats.org/presentationml/2006/ole">
            <mc:AlternateContent xmlns:mc="http://schemas.openxmlformats.org/markup-compatibility/2006">
              <mc:Choice xmlns:v="urn:schemas-microsoft-com:vml" Requires="v">
                <p:oleObj spid="_x0000_s834704" name="Equation" r:id="rId10" imgW="25908000" imgH="3962400" progId="Equation.DSMT4">
                  <p:embed/>
                </p:oleObj>
              </mc:Choice>
              <mc:Fallback>
                <p:oleObj name="Equation" r:id="rId10" imgW="25908000" imgH="3962400" progId="Equation.DSMT4">
                  <p:embed/>
                  <p:pic>
                    <p:nvPicPr>
                      <p:cNvPr id="0" name="Picture 834703"/>
                      <p:cNvPicPr>
                        <a:picLocks noChangeAspect="1" noChangeArrowheads="1"/>
                      </p:cNvPicPr>
                      <p:nvPr/>
                    </p:nvPicPr>
                    <p:blipFill>
                      <a:blip r:embed="rId11"/>
                      <a:srcRect/>
                      <a:stretch>
                        <a:fillRect/>
                      </a:stretch>
                    </p:blipFill>
                    <p:spPr bwMode="auto">
                      <a:xfrm>
                        <a:off x="1446212" y="5718103"/>
                        <a:ext cx="2529898" cy="389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nvGraphicFramePr>
        <p:xfrm>
          <a:off x="3960812" y="5636202"/>
          <a:ext cx="3840307" cy="688398"/>
        </p:xfrm>
        <a:graphic>
          <a:graphicData uri="http://schemas.openxmlformats.org/presentationml/2006/ole">
            <mc:AlternateContent xmlns:mc="http://schemas.openxmlformats.org/markup-compatibility/2006">
              <mc:Choice xmlns:v="urn:schemas-microsoft-com:vml" Requires="v">
                <p:oleObj spid="_x0000_s834705" name="Equation" r:id="rId12" imgW="39319200" imgH="7010400" progId="Equation.DSMT4">
                  <p:embed/>
                </p:oleObj>
              </mc:Choice>
              <mc:Fallback>
                <p:oleObj name="Equation" r:id="rId12" imgW="39319200" imgH="7010400" progId="Equation.DSMT4">
                  <p:embed/>
                  <p:pic>
                    <p:nvPicPr>
                      <p:cNvPr id="0" name="Picture 834704"/>
                      <p:cNvPicPr>
                        <a:picLocks noChangeAspect="1" noChangeArrowheads="1"/>
                      </p:cNvPicPr>
                      <p:nvPr/>
                    </p:nvPicPr>
                    <p:blipFill>
                      <a:blip r:embed="rId13"/>
                      <a:srcRect/>
                      <a:stretch>
                        <a:fillRect/>
                      </a:stretch>
                    </p:blipFill>
                    <p:spPr bwMode="auto">
                      <a:xfrm>
                        <a:off x="3960812" y="5636202"/>
                        <a:ext cx="3840307" cy="688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34563"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283574" y="2276475"/>
            <a:ext cx="3552825"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4564" name="Picture 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456612" y="4343400"/>
            <a:ext cx="3552825"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left)">
                                      <p:cBhvr>
                                        <p:cTn id="16" dur="500"/>
                                        <p:tgtEl>
                                          <p:spTgt spid="36"/>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834563"/>
                                        </p:tgtEl>
                                        <p:attrNameLst>
                                          <p:attrName>style.visibility</p:attrName>
                                        </p:attrNameLst>
                                      </p:cBhvr>
                                      <p:to>
                                        <p:strVal val="visible"/>
                                      </p:to>
                                    </p:set>
                                    <p:animEffect transition="in" filter="wipe(left)">
                                      <p:cBhvr>
                                        <p:cTn id="20" dur="500"/>
                                        <p:tgtEl>
                                          <p:spTgt spid="83456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834564"/>
                                        </p:tgtEl>
                                        <p:attrNameLst>
                                          <p:attrName>style.visibility</p:attrName>
                                        </p:attrNameLst>
                                      </p:cBhvr>
                                      <p:to>
                                        <p:strVal val="visible"/>
                                      </p:to>
                                    </p:set>
                                    <p:animEffect transition="in" filter="wipe(left)">
                                      <p:cBhvr>
                                        <p:cTn id="39" dur="500"/>
                                        <p:tgtEl>
                                          <p:spTgt spid="83456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left)">
                                      <p:cBhvr>
                                        <p:cTn id="4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951412" y="2654702"/>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17" name="TextBox 16"/>
              <p:cNvSpPr txBox="1"/>
              <p:nvPr/>
            </p:nvSpPr>
            <p:spPr>
              <a:xfrm>
                <a:off x="410677" y="3019392"/>
                <a:ext cx="7969735" cy="487441"/>
              </a:xfrm>
              <a:prstGeom prst="rect">
                <a:avLst/>
              </a:prstGeom>
              <a:noFill/>
            </p:spPr>
            <p:txBody>
              <a:bodyPr wrap="square" rtlCol="0">
                <a:spAutoFit/>
              </a:bodyPr>
              <a:lstStyle/>
              <a:p>
                <a:pPr marL="457200" indent="-457200">
                  <a:buFont typeface="+mj-lt"/>
                  <a:buAutoNum type="alphaLcParenR"/>
                </a:pPr>
                <a:r>
                  <a:rPr lang="en-US" sz="2500" b="1" smtClean="0">
                    <a:latin typeface="Arial" panose="020B0604020202020204" pitchFamily="34" charset="0"/>
                    <a:cs typeface="Arial" panose="020B0604020202020204" pitchFamily="34" charset="0"/>
                  </a:rPr>
                  <a:t>Xét tam giác ABC vuông tại </a:t>
                </a:r>
                <a:r>
                  <a:rPr lang="en-US" sz="2500" b="1">
                    <a:latin typeface="Arial" panose="020B0604020202020204" pitchFamily="34" charset="0"/>
                    <a:cs typeface="Arial" panose="020B0604020202020204" pitchFamily="34" charset="0"/>
                  </a:rPr>
                  <a:t>A</a:t>
                </a:r>
                <a:r>
                  <a:rPr lang="en-US" sz="2500" b="1" smtClean="0">
                    <a:latin typeface="Arial" panose="020B0604020202020204" pitchFamily="34" charset="0"/>
                    <a:cs typeface="Arial" panose="020B0604020202020204" pitchFamily="34" charset="0"/>
                  </a:rPr>
                  <a:t>, </a:t>
                </a:r>
                <a14:m>
                  <m:oMath xmlns:m="http://schemas.openxmlformats.org/officeDocument/2006/math">
                    <m:acc>
                      <m:accPr>
                        <m:ctrlPr>
                          <a:rPr lang="en-US" sz="2500" b="1" i="1" smtClean="0">
                            <a:latin typeface="Cambria Math" panose="02040503050406030204"/>
                            <a:cs typeface="Arial" panose="020B0604020202020204" pitchFamily="34" charset="0"/>
                          </a:rPr>
                        </m:ctrlPr>
                      </m:accPr>
                      <m:e>
                        <m:r>
                          <a:rPr lang="en-US" sz="2500" b="1" i="1" smtClean="0">
                            <a:latin typeface="Cambria Math" panose="02040503050406030204"/>
                            <a:cs typeface="Arial" panose="020B0604020202020204" pitchFamily="34" charset="0"/>
                          </a:rPr>
                          <m:t>𝑩</m:t>
                        </m:r>
                      </m:e>
                    </m:acc>
                    <m:r>
                      <a:rPr lang="en-US" sz="2500" b="1" i="1" smtClean="0">
                        <a:latin typeface="Cambria Math" panose="02040503050406030204"/>
                        <a:cs typeface="Arial" panose="020B0604020202020204" pitchFamily="34" charset="0"/>
                      </a:rPr>
                      <m:t>=</m:t>
                    </m:r>
                    <m:sSup>
                      <m:sSupPr>
                        <m:ctrlPr>
                          <a:rPr lang="en-US" sz="2500" b="1" i="1" smtClean="0">
                            <a:latin typeface="Cambria Math" panose="02040503050406030204"/>
                            <a:cs typeface="Arial" panose="020B0604020202020204" pitchFamily="34" charset="0"/>
                          </a:rPr>
                        </m:ctrlPr>
                      </m:sSupPr>
                      <m:e>
                        <m:r>
                          <a:rPr lang="en-US" sz="2500" b="1" i="1" smtClean="0">
                            <a:latin typeface="Cambria Math" panose="02040503050406030204"/>
                            <a:cs typeface="Arial" panose="020B0604020202020204" pitchFamily="34" charset="0"/>
                          </a:rPr>
                          <m:t>𝟑𝟔</m:t>
                        </m:r>
                      </m:e>
                      <m:sup>
                        <m:r>
                          <a:rPr lang="en-US" sz="2500" b="1" i="1" smtClean="0">
                            <a:latin typeface="Cambria Math" panose="02040503050406030204"/>
                            <a:cs typeface="Arial" panose="020B0604020202020204" pitchFamily="34" charset="0"/>
                          </a:rPr>
                          <m:t>𝟎</m:t>
                        </m:r>
                      </m:sup>
                    </m:sSup>
                  </m:oMath>
                </a14:m>
                <a:r>
                  <a:rPr lang="en-US" sz="2500" b="1" smtClean="0">
                    <a:latin typeface="Arial" panose="020B0604020202020204" pitchFamily="34" charset="0"/>
                    <a:cs typeface="Arial" panose="020B0604020202020204" pitchFamily="34" charset="0"/>
                  </a:rPr>
                  <a:t>, ta có :</a:t>
                </a:r>
                <a:endParaRPr lang="vi-VN" sz="2500" b="1">
                  <a:latin typeface="Arial" panose="020B0604020202020204" pitchFamily="34" charset="0"/>
                  <a:cs typeface="Arial" panose="020B0604020202020204" pitchFamily="34" charset="0"/>
                </a:endParaRPr>
              </a:p>
            </p:txBody>
          </p:sp>
        </mc:Choice>
        <mc:Fallback>
          <p:sp>
            <p:nvSpPr>
              <p:cNvPr id="17" name="TextBox 16"/>
              <p:cNvSpPr txBox="1">
                <a:spLocks noRot="1" noChangeAspect="1" noMove="1" noResize="1" noEditPoints="1" noAdjustHandles="1" noChangeArrowheads="1" noChangeShapeType="1" noTextEdit="1"/>
              </p:cNvSpPr>
              <p:nvPr/>
            </p:nvSpPr>
            <p:spPr>
              <a:xfrm>
                <a:off x="410677" y="3019392"/>
                <a:ext cx="7969735" cy="487441"/>
              </a:xfrm>
              <a:prstGeom prst="rect">
                <a:avLst/>
              </a:prstGeom>
              <a:blipFill rotWithShape="1">
                <a:blip r:embed="rId2"/>
                <a:stretch>
                  <a:fillRect l="-6" t="-124" r="4" b="74"/>
                </a:stretch>
              </a:blipFill>
            </p:spPr>
            <p:txBody>
              <a:bodyPr/>
              <a:lstStyle/>
              <a:p>
                <a:r>
                  <a:rPr lang="en-US" altLang="en-US">
                    <a:noFill/>
                  </a:rPr>
                  <a:t> </a:t>
                </a:r>
              </a:p>
            </p:txBody>
          </p:sp>
        </mc:Fallback>
      </mc:AlternateContent>
      <p:graphicFrame>
        <p:nvGraphicFramePr>
          <p:cNvPr id="18" name="Object 17"/>
          <p:cNvGraphicFramePr>
            <a:graphicFrameLocks noChangeAspect="1"/>
          </p:cNvGraphicFramePr>
          <p:nvPr/>
        </p:nvGraphicFramePr>
        <p:xfrm>
          <a:off x="1370012" y="3581400"/>
          <a:ext cx="2789238" cy="430212"/>
        </p:xfrm>
        <a:graphic>
          <a:graphicData uri="http://schemas.openxmlformats.org/presentationml/2006/ole">
            <mc:AlternateContent xmlns:mc="http://schemas.openxmlformats.org/markup-compatibility/2006">
              <mc:Choice xmlns:v="urn:schemas-microsoft-com:vml" Requires="v">
                <p:oleObj spid="_x0000_s796969" name="Equation" r:id="rId3" imgW="25908000" imgH="3962400" progId="Equation.DSMT4">
                  <p:embed/>
                </p:oleObj>
              </mc:Choice>
              <mc:Fallback>
                <p:oleObj name="Equation" r:id="rId3" imgW="25908000" imgH="3962400" progId="Equation.DSMT4">
                  <p:embed/>
                  <p:pic>
                    <p:nvPicPr>
                      <p:cNvPr id="0" name="Picture 796968"/>
                      <p:cNvPicPr>
                        <a:picLocks noChangeAspect="1" noChangeArrowheads="1"/>
                      </p:cNvPicPr>
                      <p:nvPr/>
                    </p:nvPicPr>
                    <p:blipFill>
                      <a:blip r:embed="rId4"/>
                      <a:srcRect/>
                      <a:stretch>
                        <a:fillRect/>
                      </a:stretch>
                    </p:blipFill>
                    <p:spPr bwMode="auto">
                      <a:xfrm>
                        <a:off x="1370012" y="3581400"/>
                        <a:ext cx="278923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 name="Group 2"/>
          <p:cNvGrpSpPr/>
          <p:nvPr/>
        </p:nvGrpSpPr>
        <p:grpSpPr>
          <a:xfrm>
            <a:off x="150812" y="695325"/>
            <a:ext cx="11811000" cy="1835127"/>
            <a:chOff x="150812" y="753367"/>
            <a:chExt cx="11811000" cy="1835127"/>
          </a:xfrm>
        </p:grpSpPr>
        <p:sp>
          <p:nvSpPr>
            <p:cNvPr id="8" name="Rounded Rectangle 7"/>
            <p:cNvSpPr/>
            <p:nvPr/>
          </p:nvSpPr>
          <p:spPr>
            <a:xfrm>
              <a:off x="1903412" y="753367"/>
              <a:ext cx="10058400" cy="1835127"/>
            </a:xfrm>
            <a:prstGeom prst="roundRect">
              <a:avLst>
                <a:gd name="adj" fmla="val 5381"/>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mc:Choice xmlns:a14="http://schemas.microsoft.com/office/drawing/2010/main" Requires="a14">
            <p:sp>
              <p:nvSpPr>
                <p:cNvPr id="10" name="TextBox 9"/>
                <p:cNvSpPr txBox="1"/>
                <p:nvPr/>
              </p:nvSpPr>
              <p:spPr>
                <a:xfrm>
                  <a:off x="2055812" y="819827"/>
                  <a:ext cx="9666090" cy="1768667"/>
                </a:xfrm>
                <a:prstGeom prst="rect">
                  <a:avLst/>
                </a:prstGeom>
                <a:noFill/>
              </p:spPr>
              <p:txBody>
                <a:bodyPr wrap="square" lIns="121899" tIns="60949" rIns="121899" bIns="60949" rtlCol="0">
                  <a:spAutoFit/>
                </a:bodyPr>
                <a:lstStyle/>
                <a:p>
                  <a:pPr algn="just"/>
                  <a:r>
                    <a:rPr lang="en-US" sz="2600" b="1" smtClean="0">
                      <a:latin typeface="Arial" panose="020B0604020202020204" pitchFamily="34" charset="0"/>
                      <a:cs typeface="Arial" panose="020B0604020202020204" pitchFamily="34" charset="0"/>
                    </a:rPr>
                    <a:t>Cho tam giác ABC vuông tại A có độ dài cạnh huyền bằng 20cm. Tính độ dài các cạnh góc vuông trong mỗi tr</a:t>
                  </a:r>
                  <a:r>
                    <a:rPr lang="vi-VN" sz="2600" b="1" smtClean="0">
                      <a:latin typeface="Arial" panose="020B0604020202020204" pitchFamily="34" charset="0"/>
                      <a:cs typeface="Arial" panose="020B0604020202020204" pitchFamily="34" charset="0"/>
                    </a:rPr>
                    <a:t>ường hợp</a:t>
                  </a:r>
                  <a:r>
                    <a:rPr lang="en-US" sz="2600" b="1" smtClean="0">
                      <a:latin typeface="Arial" panose="020B0604020202020204" pitchFamily="34" charset="0"/>
                      <a:cs typeface="Arial" panose="020B0604020202020204" pitchFamily="34" charset="0"/>
                    </a:rPr>
                    <a:t> sau (làm tròn đến hàng phần trăm)</a:t>
                  </a:r>
                  <a:endParaRPr lang="en-US" sz="2600" b="1" smtClean="0">
                    <a:latin typeface="Arial" panose="020B0604020202020204" pitchFamily="34" charset="0"/>
                    <a:cs typeface="Arial" panose="020B0604020202020204" pitchFamily="34" charset="0"/>
                  </a:endParaRPr>
                </a:p>
                <a:p>
                  <a:pPr algn="just"/>
                  <a:r>
                    <a:rPr lang="en-US" sz="2800" b="1">
                      <a:latin typeface="Arial" panose="020B0604020202020204" pitchFamily="34" charset="0"/>
                      <a:cs typeface="Arial" panose="020B0604020202020204" pitchFamily="34" charset="0"/>
                    </a:rPr>
                    <a:t> </a:t>
                  </a:r>
                  <a:r>
                    <a:rPr lang="en-US" sz="2800" b="1" smtClean="0">
                      <a:latin typeface="Arial" panose="020B0604020202020204" pitchFamily="34" charset="0"/>
                      <a:cs typeface="Arial" panose="020B0604020202020204" pitchFamily="34" charset="0"/>
                    </a:rPr>
                    <a:t>   a</a:t>
                  </a:r>
                  <a:r>
                    <a:rPr lang="en-US" sz="2800" b="1">
                      <a:latin typeface="Arial" panose="020B0604020202020204" pitchFamily="34" charset="0"/>
                      <a:cs typeface="Arial" panose="020B0604020202020204" pitchFamily="34" charset="0"/>
                    </a:rPr>
                    <a:t>)  </a:t>
                  </a:r>
                  <a14:m>
                    <m:oMath xmlns:m="http://schemas.openxmlformats.org/officeDocument/2006/math">
                      <m:acc>
                        <m:accPr>
                          <m:ctrlPr>
                            <a:rPr lang="en-US" sz="2800" b="1" i="1">
                              <a:latin typeface="Cambria Math" panose="02040503050406030204"/>
                              <a:cs typeface="Arial" panose="020B0604020202020204" pitchFamily="34" charset="0"/>
                            </a:rPr>
                          </m:ctrlPr>
                        </m:accPr>
                        <m:e>
                          <m:r>
                            <a:rPr lang="en-US" sz="2800" b="1" i="1" smtClean="0">
                              <a:latin typeface="Cambria Math" panose="02040503050406030204"/>
                              <a:cs typeface="Arial" panose="020B0604020202020204" pitchFamily="34" charset="0"/>
                            </a:rPr>
                            <m:t>𝑩</m:t>
                          </m:r>
                        </m:e>
                      </m:acc>
                      <m:r>
                        <a:rPr lang="en-US" sz="2800" b="1" i="1">
                          <a:latin typeface="Cambria Math" panose="02040503050406030204"/>
                          <a:cs typeface="Arial" panose="020B0604020202020204" pitchFamily="34" charset="0"/>
                        </a:rPr>
                        <m:t>=</m:t>
                      </m:r>
                      <m:sSup>
                        <m:sSupPr>
                          <m:ctrlPr>
                            <a:rPr lang="en-US" sz="2800" b="1" i="1">
                              <a:latin typeface="Cambria Math" panose="02040503050406030204"/>
                              <a:cs typeface="Arial" panose="020B0604020202020204" pitchFamily="34" charset="0"/>
                            </a:rPr>
                          </m:ctrlPr>
                        </m:sSupPr>
                        <m:e>
                          <m:r>
                            <a:rPr lang="en-US" sz="2800" b="1" i="1">
                              <a:latin typeface="Cambria Math" panose="02040503050406030204"/>
                              <a:cs typeface="Arial" panose="020B0604020202020204" pitchFamily="34" charset="0"/>
                            </a:rPr>
                            <m:t>𝟑</m:t>
                          </m:r>
                          <m:r>
                            <a:rPr lang="en-US" sz="2800" b="1" i="1" smtClean="0">
                              <a:latin typeface="Cambria Math" panose="02040503050406030204"/>
                              <a:cs typeface="Arial" panose="020B0604020202020204" pitchFamily="34" charset="0"/>
                            </a:rPr>
                            <m:t>𝟔</m:t>
                          </m:r>
                        </m:e>
                        <m:sup>
                          <m:r>
                            <a:rPr lang="en-US" sz="2800" b="1" i="1">
                              <a:latin typeface="Cambria Math" panose="02040503050406030204"/>
                              <a:cs typeface="Arial" panose="020B0604020202020204" pitchFamily="34" charset="0"/>
                            </a:rPr>
                            <m:t>𝟎</m:t>
                          </m:r>
                        </m:sup>
                      </m:sSup>
                    </m:oMath>
                  </a14:m>
                  <a:r>
                    <a:rPr lang="en-US" sz="2800" b="1">
                      <a:latin typeface="Arial" panose="020B0604020202020204" pitchFamily="34" charset="0"/>
                      <a:cs typeface="Arial" panose="020B0604020202020204" pitchFamily="34" charset="0"/>
                    </a:rPr>
                    <a:t>			b) </a:t>
                  </a:r>
                  <a14:m>
                    <m:oMath xmlns:m="http://schemas.openxmlformats.org/officeDocument/2006/math">
                      <m:acc>
                        <m:accPr>
                          <m:ctrlPr>
                            <a:rPr lang="en-US" sz="2800" b="1" i="1">
                              <a:latin typeface="Cambria Math" panose="02040503050406030204"/>
                              <a:cs typeface="Arial" panose="020B0604020202020204" pitchFamily="34" charset="0"/>
                            </a:rPr>
                          </m:ctrlPr>
                        </m:accPr>
                        <m:e>
                          <m:r>
                            <a:rPr lang="en-US" sz="2800" b="1" i="1" smtClean="0">
                              <a:latin typeface="Cambria Math" panose="02040503050406030204"/>
                              <a:cs typeface="Arial" panose="020B0604020202020204" pitchFamily="34" charset="0"/>
                            </a:rPr>
                            <m:t>𝑪</m:t>
                          </m:r>
                        </m:e>
                      </m:acc>
                      <m:r>
                        <a:rPr lang="en-US" sz="2800" b="1" i="1">
                          <a:latin typeface="Cambria Math" panose="02040503050406030204"/>
                          <a:cs typeface="Arial" panose="020B0604020202020204" pitchFamily="34" charset="0"/>
                        </a:rPr>
                        <m:t>=</m:t>
                      </m:r>
                      <m:sSup>
                        <m:sSupPr>
                          <m:ctrlPr>
                            <a:rPr lang="en-US" sz="2800" b="1" i="1">
                              <a:latin typeface="Cambria Math" panose="02040503050406030204"/>
                              <a:cs typeface="Arial" panose="020B0604020202020204" pitchFamily="34" charset="0"/>
                            </a:rPr>
                          </m:ctrlPr>
                        </m:sSupPr>
                        <m:e>
                          <m:r>
                            <a:rPr lang="en-US" sz="2800" b="1" i="1" smtClean="0">
                              <a:latin typeface="Cambria Math" panose="02040503050406030204"/>
                              <a:cs typeface="Arial" panose="020B0604020202020204" pitchFamily="34" charset="0"/>
                            </a:rPr>
                            <m:t>𝟒𝟏</m:t>
                          </m:r>
                        </m:e>
                        <m:sup>
                          <m:r>
                            <a:rPr lang="en-US" sz="2800" b="1" i="1">
                              <a:latin typeface="Cambria Math" panose="02040503050406030204"/>
                              <a:cs typeface="Arial" panose="020B0604020202020204" pitchFamily="34" charset="0"/>
                            </a:rPr>
                            <m:t>𝟎</m:t>
                          </m:r>
                        </m:sup>
                      </m:sSup>
                    </m:oMath>
                  </a14:m>
                  <a:endParaRPr lang="en-US" sz="2800" b="1" smtClean="0">
                    <a:latin typeface="Arial" panose="020B0604020202020204" pitchFamily="34" charset="0"/>
                    <a:cs typeface="Arial" panose="020B0604020202020204" pitchFamily="34"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2055812" y="819827"/>
                  <a:ext cx="9666090" cy="1768667"/>
                </a:xfrm>
                <a:prstGeom prst="rect">
                  <a:avLst/>
                </a:prstGeom>
                <a:blipFill rotWithShape="1">
                  <a:blip r:embed="rId5"/>
                </a:blipFill>
              </p:spPr>
              <p:txBody>
                <a:bodyPr/>
                <a:lstStyle/>
                <a:p>
                  <a:r>
                    <a:rPr lang="en-US" altLang="en-US">
                      <a:noFill/>
                    </a:rPr>
                    <a:t> </a:t>
                  </a:r>
                </a:p>
              </p:txBody>
            </p:sp>
          </mc:Fallback>
        </mc:AlternateContent>
        <p:pic>
          <p:nvPicPr>
            <p:cNvPr id="72601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812" y="783367"/>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Rectangle 48"/>
            <p:cNvSpPr/>
            <p:nvPr/>
          </p:nvSpPr>
          <p:spPr>
            <a:xfrm>
              <a:off x="713434" y="1319280"/>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1</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75059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6181" b="19663"/>
            <a:stretch>
              <a:fillRect/>
            </a:stretch>
          </p:blipFill>
          <p:spPr bwMode="auto">
            <a:xfrm>
              <a:off x="410677" y="928693"/>
              <a:ext cx="1015528" cy="57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6" name="AutoShape 4"/>
          <p:cNvSpPr>
            <a:spLocks noChangeArrowheads="1"/>
          </p:cNvSpPr>
          <p:nvPr/>
        </p:nvSpPr>
        <p:spPr bwMode="gray">
          <a:xfrm>
            <a:off x="303212" y="95249"/>
            <a:ext cx="7315199" cy="438151"/>
          </a:xfrm>
          <a:prstGeom prst="roundRect">
            <a:avLst>
              <a:gd name="adj" fmla="val 50000"/>
            </a:avLst>
          </a:prstGeom>
          <a:solidFill>
            <a:schemeClr val="accent5">
              <a:lumMod val="50000"/>
            </a:schemeClr>
          </a:solidFill>
          <a:ln w="38100" algn="ctr">
            <a:solidFill>
              <a:srgbClr val="FFFFFF"/>
            </a:solidFill>
            <a:rou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sz="1900" b="1" smtClean="0">
                <a:solidFill>
                  <a:schemeClr val="bg1"/>
                </a:solidFill>
                <a:latin typeface="Arial" panose="020B0604020202020204" pitchFamily="34" charset="0"/>
                <a:cs typeface="Arial" panose="020B0604020202020204" pitchFamily="34" charset="0"/>
              </a:rPr>
              <a:t>  1  . HỆ THỨC GIỮA CẠNH VÀ GÓC CỦA TAM GIÁC VUÔNG </a:t>
            </a:r>
            <a:endParaRPr lang="vi-VN" sz="1900" b="1">
              <a:solidFill>
                <a:schemeClr val="bg1"/>
              </a:solidFill>
              <a:latin typeface="Arial" panose="020B0604020202020204" pitchFamily="34" charset="0"/>
              <a:cs typeface="Arial" panose="020B0604020202020204" pitchFamily="34" charset="0"/>
            </a:endParaRPr>
          </a:p>
        </p:txBody>
      </p:sp>
      <p:pic>
        <p:nvPicPr>
          <p:cNvPr id="796884" name="Picture 2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18167" y="2514600"/>
            <a:ext cx="2563091"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4" name="Object 13"/>
          <p:cNvGraphicFramePr>
            <a:graphicFrameLocks noChangeAspect="1"/>
          </p:cNvGraphicFramePr>
          <p:nvPr/>
        </p:nvGraphicFramePr>
        <p:xfrm>
          <a:off x="4151312" y="3487783"/>
          <a:ext cx="4265612" cy="760413"/>
        </p:xfrm>
        <a:graphic>
          <a:graphicData uri="http://schemas.openxmlformats.org/presentationml/2006/ole">
            <mc:AlternateContent xmlns:mc="http://schemas.openxmlformats.org/markup-compatibility/2006">
              <mc:Choice xmlns:v="urn:schemas-microsoft-com:vml" Requires="v">
                <p:oleObj spid="_x0000_s796970" name="Equation" r:id="rId9" imgW="39624000" imgH="7010400" progId="Equation.DSMT4">
                  <p:embed/>
                </p:oleObj>
              </mc:Choice>
              <mc:Fallback>
                <p:oleObj name="Equation" r:id="rId9" imgW="39624000" imgH="7010400" progId="Equation.DSMT4">
                  <p:embed/>
                  <p:pic>
                    <p:nvPicPr>
                      <p:cNvPr id="0" name="Picture 796969"/>
                      <p:cNvPicPr>
                        <a:picLocks noChangeAspect="1" noChangeArrowheads="1"/>
                      </p:cNvPicPr>
                      <p:nvPr/>
                    </p:nvPicPr>
                    <p:blipFill>
                      <a:blip r:embed="rId10"/>
                      <a:srcRect/>
                      <a:stretch>
                        <a:fillRect/>
                      </a:stretch>
                    </p:blipFill>
                    <p:spPr bwMode="auto">
                      <a:xfrm>
                        <a:off x="4151312" y="3487783"/>
                        <a:ext cx="4265612"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nvGraphicFramePr>
        <p:xfrm>
          <a:off x="1426205" y="4191000"/>
          <a:ext cx="2789238" cy="430212"/>
        </p:xfrm>
        <a:graphic>
          <a:graphicData uri="http://schemas.openxmlformats.org/presentationml/2006/ole">
            <mc:AlternateContent xmlns:mc="http://schemas.openxmlformats.org/markup-compatibility/2006">
              <mc:Choice xmlns:v="urn:schemas-microsoft-com:vml" Requires="v">
                <p:oleObj spid="_x0000_s796971" name="Equation" r:id="rId11" imgW="25908000" imgH="3962400" progId="Equation.DSMT4">
                  <p:embed/>
                </p:oleObj>
              </mc:Choice>
              <mc:Fallback>
                <p:oleObj name="Equation" r:id="rId11" imgW="25908000" imgH="3962400" progId="Equation.DSMT4">
                  <p:embed/>
                  <p:pic>
                    <p:nvPicPr>
                      <p:cNvPr id="0" name="Picture 796970"/>
                      <p:cNvPicPr>
                        <a:picLocks noChangeAspect="1" noChangeArrowheads="1"/>
                      </p:cNvPicPr>
                      <p:nvPr/>
                    </p:nvPicPr>
                    <p:blipFill>
                      <a:blip r:embed="rId12"/>
                      <a:srcRect/>
                      <a:stretch>
                        <a:fillRect/>
                      </a:stretch>
                    </p:blipFill>
                    <p:spPr bwMode="auto">
                      <a:xfrm>
                        <a:off x="1426205" y="4191000"/>
                        <a:ext cx="278923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nvGraphicFramePr>
        <p:xfrm>
          <a:off x="4281488" y="4094163"/>
          <a:ext cx="4233862" cy="760412"/>
        </p:xfrm>
        <a:graphic>
          <a:graphicData uri="http://schemas.openxmlformats.org/presentationml/2006/ole">
            <mc:AlternateContent xmlns:mc="http://schemas.openxmlformats.org/markup-compatibility/2006">
              <mc:Choice xmlns:v="urn:schemas-microsoft-com:vml" Requires="v">
                <p:oleObj spid="_x0000_s796972" name="Equation" r:id="rId13" imgW="39319200" imgH="7010400" progId="Equation.DSMT4">
                  <p:embed/>
                </p:oleObj>
              </mc:Choice>
              <mc:Fallback>
                <p:oleObj name="Equation" r:id="rId13" imgW="39319200" imgH="7010400" progId="Equation.DSMT4">
                  <p:embed/>
                  <p:pic>
                    <p:nvPicPr>
                      <p:cNvPr id="0" name="Picture 796971"/>
                      <p:cNvPicPr>
                        <a:picLocks noChangeAspect="1" noChangeArrowheads="1"/>
                      </p:cNvPicPr>
                      <p:nvPr/>
                    </p:nvPicPr>
                    <p:blipFill>
                      <a:blip r:embed="rId14"/>
                      <a:srcRect/>
                      <a:stretch>
                        <a:fillRect/>
                      </a:stretch>
                    </p:blipFill>
                    <p:spPr bwMode="auto">
                      <a:xfrm>
                        <a:off x="4281488" y="4094163"/>
                        <a:ext cx="4233862"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mc:Choice xmlns:a14="http://schemas.microsoft.com/office/drawing/2010/main" Requires="a14">
          <p:sp>
            <p:nvSpPr>
              <p:cNvPr id="20" name="TextBox 19"/>
              <p:cNvSpPr txBox="1"/>
              <p:nvPr/>
            </p:nvSpPr>
            <p:spPr>
              <a:xfrm>
                <a:off x="410677" y="4800600"/>
                <a:ext cx="7969735" cy="487441"/>
              </a:xfrm>
              <a:prstGeom prst="rect">
                <a:avLst/>
              </a:prstGeom>
              <a:noFill/>
            </p:spPr>
            <p:txBody>
              <a:bodyPr wrap="square" rtlCol="0">
                <a:spAutoFit/>
              </a:bodyPr>
              <a:lstStyle/>
              <a:p>
                <a:pPr marL="457200" indent="-457200">
                  <a:buFont typeface="+mj-lt"/>
                  <a:buAutoNum type="alphaLcParenR" startAt="2"/>
                </a:pPr>
                <a:r>
                  <a:rPr lang="en-US" sz="2500" b="1" smtClean="0">
                    <a:latin typeface="Arial" panose="020B0604020202020204" pitchFamily="34" charset="0"/>
                    <a:cs typeface="Arial" panose="020B0604020202020204" pitchFamily="34" charset="0"/>
                  </a:rPr>
                  <a:t>Xét tam giác ABC vuông tại </a:t>
                </a:r>
                <a:r>
                  <a:rPr lang="en-US" sz="2500" b="1">
                    <a:latin typeface="Arial" panose="020B0604020202020204" pitchFamily="34" charset="0"/>
                    <a:cs typeface="Arial" panose="020B0604020202020204" pitchFamily="34" charset="0"/>
                  </a:rPr>
                  <a:t>A</a:t>
                </a:r>
                <a:r>
                  <a:rPr lang="en-US" sz="2500" b="1" smtClean="0">
                    <a:latin typeface="Arial" panose="020B0604020202020204" pitchFamily="34" charset="0"/>
                    <a:cs typeface="Arial" panose="020B0604020202020204" pitchFamily="34" charset="0"/>
                  </a:rPr>
                  <a:t>, </a:t>
                </a:r>
                <a14:m>
                  <m:oMath xmlns:m="http://schemas.openxmlformats.org/officeDocument/2006/math">
                    <m:acc>
                      <m:accPr>
                        <m:ctrlPr>
                          <a:rPr lang="en-US" sz="2500" b="1" i="1" smtClean="0">
                            <a:latin typeface="Cambria Math" panose="02040503050406030204"/>
                            <a:cs typeface="Arial" panose="020B0604020202020204" pitchFamily="34" charset="0"/>
                          </a:rPr>
                        </m:ctrlPr>
                      </m:accPr>
                      <m:e>
                        <m:r>
                          <a:rPr lang="en-US" sz="2500" b="1" i="1" smtClean="0">
                            <a:latin typeface="Cambria Math" panose="02040503050406030204"/>
                            <a:cs typeface="Arial" panose="020B0604020202020204" pitchFamily="34" charset="0"/>
                          </a:rPr>
                          <m:t>𝑪</m:t>
                        </m:r>
                      </m:e>
                    </m:acc>
                    <m:r>
                      <a:rPr lang="en-US" sz="2500" b="1" i="1" smtClean="0">
                        <a:latin typeface="Cambria Math" panose="02040503050406030204"/>
                        <a:cs typeface="Arial" panose="020B0604020202020204" pitchFamily="34" charset="0"/>
                      </a:rPr>
                      <m:t>=</m:t>
                    </m:r>
                    <m:sSup>
                      <m:sSupPr>
                        <m:ctrlPr>
                          <a:rPr lang="en-US" sz="2500" b="1" i="1" smtClean="0">
                            <a:latin typeface="Cambria Math" panose="02040503050406030204"/>
                            <a:cs typeface="Arial" panose="020B0604020202020204" pitchFamily="34" charset="0"/>
                          </a:rPr>
                        </m:ctrlPr>
                      </m:sSupPr>
                      <m:e>
                        <m:r>
                          <a:rPr lang="en-US" sz="2500" b="1" i="1" smtClean="0">
                            <a:latin typeface="Cambria Math" panose="02040503050406030204"/>
                            <a:cs typeface="Arial" panose="020B0604020202020204" pitchFamily="34" charset="0"/>
                          </a:rPr>
                          <m:t>𝟒𝟏</m:t>
                        </m:r>
                      </m:e>
                      <m:sup>
                        <m:r>
                          <a:rPr lang="en-US" sz="2500" b="1" i="1" smtClean="0">
                            <a:latin typeface="Cambria Math" panose="02040503050406030204"/>
                            <a:cs typeface="Arial" panose="020B0604020202020204" pitchFamily="34" charset="0"/>
                          </a:rPr>
                          <m:t>𝟎</m:t>
                        </m:r>
                      </m:sup>
                    </m:sSup>
                  </m:oMath>
                </a14:m>
                <a:r>
                  <a:rPr lang="en-US" sz="2500" b="1" smtClean="0">
                    <a:latin typeface="Arial" panose="020B0604020202020204" pitchFamily="34" charset="0"/>
                    <a:cs typeface="Arial" panose="020B0604020202020204" pitchFamily="34" charset="0"/>
                  </a:rPr>
                  <a:t>, ta có :</a:t>
                </a:r>
                <a:endParaRPr lang="vi-VN" sz="2500" b="1">
                  <a:latin typeface="Arial" panose="020B0604020202020204" pitchFamily="34" charset="0"/>
                  <a:cs typeface="Arial" panose="020B0604020202020204" pitchFamily="34" charset="0"/>
                </a:endParaRPr>
              </a:p>
            </p:txBody>
          </p:sp>
        </mc:Choice>
        <mc:Fallback>
          <p:sp>
            <p:nvSpPr>
              <p:cNvPr id="20" name="TextBox 19"/>
              <p:cNvSpPr txBox="1">
                <a:spLocks noRot="1" noChangeAspect="1" noMove="1" noResize="1" noEditPoints="1" noAdjustHandles="1" noChangeArrowheads="1" noChangeShapeType="1" noTextEdit="1"/>
              </p:cNvSpPr>
              <p:nvPr/>
            </p:nvSpPr>
            <p:spPr>
              <a:xfrm>
                <a:off x="410677" y="4800600"/>
                <a:ext cx="7969735" cy="487441"/>
              </a:xfrm>
              <a:prstGeom prst="rect">
                <a:avLst/>
              </a:prstGeom>
              <a:blipFill rotWithShape="1">
                <a:blip r:embed="rId15"/>
                <a:stretch>
                  <a:fillRect l="-6" r="4" b="81"/>
                </a:stretch>
              </a:blipFill>
            </p:spPr>
            <p:txBody>
              <a:bodyPr/>
              <a:lstStyle/>
              <a:p>
                <a:r>
                  <a:rPr lang="en-US" altLang="en-US">
                    <a:noFill/>
                  </a:rPr>
                  <a:t> </a:t>
                </a:r>
              </a:p>
            </p:txBody>
          </p:sp>
        </mc:Fallback>
      </mc:AlternateContent>
      <p:graphicFrame>
        <p:nvGraphicFramePr>
          <p:cNvPr id="21" name="Object 20"/>
          <p:cNvGraphicFramePr>
            <a:graphicFrameLocks noChangeAspect="1"/>
          </p:cNvGraphicFramePr>
          <p:nvPr/>
        </p:nvGraphicFramePr>
        <p:xfrm>
          <a:off x="1426205" y="5410200"/>
          <a:ext cx="2757488" cy="430213"/>
        </p:xfrm>
        <a:graphic>
          <a:graphicData uri="http://schemas.openxmlformats.org/presentationml/2006/ole">
            <mc:AlternateContent xmlns:mc="http://schemas.openxmlformats.org/markup-compatibility/2006">
              <mc:Choice xmlns:v="urn:schemas-microsoft-com:vml" Requires="v">
                <p:oleObj spid="_x0000_s796973" name="Equation" r:id="rId16" imgW="25603200" imgH="3962400" progId="Equation.DSMT4">
                  <p:embed/>
                </p:oleObj>
              </mc:Choice>
              <mc:Fallback>
                <p:oleObj name="Equation" r:id="rId16" imgW="25603200" imgH="3962400" progId="Equation.DSMT4">
                  <p:embed/>
                  <p:pic>
                    <p:nvPicPr>
                      <p:cNvPr id="0" name="Picture 796972"/>
                      <p:cNvPicPr>
                        <a:picLocks noChangeAspect="1" noChangeArrowheads="1"/>
                      </p:cNvPicPr>
                      <p:nvPr/>
                    </p:nvPicPr>
                    <p:blipFill>
                      <a:blip r:embed="rId17"/>
                      <a:srcRect/>
                      <a:stretch>
                        <a:fillRect/>
                      </a:stretch>
                    </p:blipFill>
                    <p:spPr bwMode="auto">
                      <a:xfrm>
                        <a:off x="1426205" y="5410200"/>
                        <a:ext cx="275748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nvGraphicFramePr>
        <p:xfrm>
          <a:off x="4178299" y="5326062"/>
          <a:ext cx="4202113" cy="760413"/>
        </p:xfrm>
        <a:graphic>
          <a:graphicData uri="http://schemas.openxmlformats.org/presentationml/2006/ole">
            <mc:AlternateContent xmlns:mc="http://schemas.openxmlformats.org/markup-compatibility/2006">
              <mc:Choice xmlns:v="urn:schemas-microsoft-com:vml" Requires="v">
                <p:oleObj spid="_x0000_s796974" name="Equation" r:id="rId18" imgW="39014400" imgH="7010400" progId="Equation.DSMT4">
                  <p:embed/>
                </p:oleObj>
              </mc:Choice>
              <mc:Fallback>
                <p:oleObj name="Equation" r:id="rId18" imgW="39014400" imgH="7010400" progId="Equation.DSMT4">
                  <p:embed/>
                  <p:pic>
                    <p:nvPicPr>
                      <p:cNvPr id="0" name="Picture 796973"/>
                      <p:cNvPicPr>
                        <a:picLocks noChangeAspect="1" noChangeArrowheads="1"/>
                      </p:cNvPicPr>
                      <p:nvPr/>
                    </p:nvPicPr>
                    <p:blipFill>
                      <a:blip r:embed="rId19"/>
                      <a:srcRect/>
                      <a:stretch>
                        <a:fillRect/>
                      </a:stretch>
                    </p:blipFill>
                    <p:spPr bwMode="auto">
                      <a:xfrm>
                        <a:off x="4178299" y="5326062"/>
                        <a:ext cx="4202113"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nvGraphicFramePr>
        <p:xfrm>
          <a:off x="1381125" y="6094413"/>
          <a:ext cx="2824163" cy="430212"/>
        </p:xfrm>
        <a:graphic>
          <a:graphicData uri="http://schemas.openxmlformats.org/presentationml/2006/ole">
            <mc:AlternateContent xmlns:mc="http://schemas.openxmlformats.org/markup-compatibility/2006">
              <mc:Choice xmlns:v="urn:schemas-microsoft-com:vml" Requires="v">
                <p:oleObj spid="_x0000_s796975" name="Equation" r:id="rId20" imgW="26212800" imgH="3962400" progId="Equation.DSMT4">
                  <p:embed/>
                </p:oleObj>
              </mc:Choice>
              <mc:Fallback>
                <p:oleObj name="Equation" r:id="rId20" imgW="26212800" imgH="3962400" progId="Equation.DSMT4">
                  <p:embed/>
                  <p:pic>
                    <p:nvPicPr>
                      <p:cNvPr id="0" name="Picture 796974"/>
                      <p:cNvPicPr>
                        <a:picLocks noChangeAspect="1" noChangeArrowheads="1"/>
                      </p:cNvPicPr>
                      <p:nvPr/>
                    </p:nvPicPr>
                    <p:blipFill>
                      <a:blip r:embed="rId21"/>
                      <a:srcRect/>
                      <a:stretch>
                        <a:fillRect/>
                      </a:stretch>
                    </p:blipFill>
                    <p:spPr bwMode="auto">
                      <a:xfrm>
                        <a:off x="1381125" y="6094413"/>
                        <a:ext cx="282416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nvGraphicFramePr>
        <p:xfrm>
          <a:off x="4135438" y="6010275"/>
          <a:ext cx="4267200" cy="760413"/>
        </p:xfrm>
        <a:graphic>
          <a:graphicData uri="http://schemas.openxmlformats.org/presentationml/2006/ole">
            <mc:AlternateContent xmlns:mc="http://schemas.openxmlformats.org/markup-compatibility/2006">
              <mc:Choice xmlns:v="urn:schemas-microsoft-com:vml" Requires="v">
                <p:oleObj spid="_x0000_s796976" name="Equation" r:id="rId22" imgW="39624000" imgH="7010400" progId="Equation.DSMT4">
                  <p:embed/>
                </p:oleObj>
              </mc:Choice>
              <mc:Fallback>
                <p:oleObj name="Equation" r:id="rId22" imgW="39624000" imgH="7010400" progId="Equation.DSMT4">
                  <p:embed/>
                  <p:pic>
                    <p:nvPicPr>
                      <p:cNvPr id="0" name="Picture 796975"/>
                      <p:cNvPicPr>
                        <a:picLocks noChangeAspect="1" noChangeArrowheads="1"/>
                      </p:cNvPicPr>
                      <p:nvPr/>
                    </p:nvPicPr>
                    <p:blipFill>
                      <a:blip r:embed="rId23"/>
                      <a:srcRect/>
                      <a:stretch>
                        <a:fillRect/>
                      </a:stretch>
                    </p:blipFill>
                    <p:spPr bwMode="auto">
                      <a:xfrm>
                        <a:off x="4135438" y="6010275"/>
                        <a:ext cx="4267200"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96888" name="Picture 216"/>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9118167" y="4495800"/>
            <a:ext cx="2800350"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96884"/>
                                        </p:tgtEl>
                                        <p:attrNameLst>
                                          <p:attrName>style.visibility</p:attrName>
                                        </p:attrNameLst>
                                      </p:cBhvr>
                                      <p:to>
                                        <p:strVal val="visible"/>
                                      </p:to>
                                    </p:set>
                                    <p:animEffect transition="in" filter="wipe(left)">
                                      <p:cBhvr>
                                        <p:cTn id="11" dur="500"/>
                                        <p:tgtEl>
                                          <p:spTgt spid="79688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left)">
                                      <p:cBhvr>
                                        <p:cTn id="44" dur="500"/>
                                        <p:tgtEl>
                                          <p:spTgt spid="20"/>
                                        </p:tgtEl>
                                      </p:cBhvr>
                                    </p:animEffect>
                                  </p:childTnLst>
                                </p:cTn>
                              </p:par>
                            </p:childTnLst>
                          </p:cTn>
                        </p:par>
                        <p:par>
                          <p:cTn id="45" fill="hold">
                            <p:stCondLst>
                              <p:cond delay="500"/>
                            </p:stCondLst>
                            <p:childTnLst>
                              <p:par>
                                <p:cTn id="46" presetID="22" presetClass="entr" presetSubtype="8" fill="hold" nodeType="afterEffect">
                                  <p:stCondLst>
                                    <p:cond delay="0"/>
                                  </p:stCondLst>
                                  <p:childTnLst>
                                    <p:set>
                                      <p:cBhvr>
                                        <p:cTn id="47" dur="1" fill="hold">
                                          <p:stCondLst>
                                            <p:cond delay="0"/>
                                          </p:stCondLst>
                                        </p:cTn>
                                        <p:tgtEl>
                                          <p:spTgt spid="796888"/>
                                        </p:tgtEl>
                                        <p:attrNameLst>
                                          <p:attrName>style.visibility</p:attrName>
                                        </p:attrNameLst>
                                      </p:cBhvr>
                                      <p:to>
                                        <p:strVal val="visible"/>
                                      </p:to>
                                    </p:set>
                                    <p:animEffect transition="in" filter="wipe(left)">
                                      <p:cBhvr>
                                        <p:cTn id="48" dur="500"/>
                                        <p:tgtEl>
                                          <p:spTgt spid="79688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left)">
                                      <p:cBhvr>
                                        <p:cTn id="58" dur="5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left)">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wipe(left)">
                                      <p:cBhvr>
                                        <p:cTn id="6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764230" y="2072248"/>
            <a:ext cx="1153285" cy="2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17" name="TextBox 16"/>
              <p:cNvSpPr txBox="1"/>
              <p:nvPr/>
            </p:nvSpPr>
            <p:spPr>
              <a:xfrm>
                <a:off x="956567" y="2408159"/>
                <a:ext cx="6585645" cy="872162"/>
              </a:xfrm>
              <a:prstGeom prst="rect">
                <a:avLst/>
              </a:prstGeom>
              <a:noFill/>
            </p:spPr>
            <p:txBody>
              <a:bodyPr wrap="square" rtlCol="0">
                <a:spAutoFit/>
              </a:bodyPr>
              <a:lstStyle/>
              <a:p>
                <a:pPr marL="457200" indent="-457200">
                  <a:buFont typeface="+mj-lt"/>
                  <a:buAutoNum type="alphaLcParenR"/>
                </a:pPr>
                <a:r>
                  <a:rPr lang="en-US" sz="2500" b="1" smtClean="0">
                    <a:latin typeface="Arial" panose="020B0604020202020204" pitchFamily="34" charset="0"/>
                    <a:cs typeface="Arial" panose="020B0604020202020204" pitchFamily="34" charset="0"/>
                  </a:rPr>
                  <a:t>Hình </a:t>
                </a:r>
                <a:r>
                  <a:rPr lang="en-US" sz="2500" b="1">
                    <a:latin typeface="Arial" panose="020B0604020202020204" pitchFamily="34" charset="0"/>
                    <a:cs typeface="Arial" panose="020B0604020202020204" pitchFamily="34" charset="0"/>
                  </a:rPr>
                  <a:t>3a</a:t>
                </a:r>
                <a:r>
                  <a:rPr lang="en-US" sz="2500" b="1">
                    <a:latin typeface="Arial" panose="020B0604020202020204" pitchFamily="34" charset="0"/>
                    <a:cs typeface="Arial" panose="020B0604020202020204" pitchFamily="34" charset="0"/>
                  </a:rPr>
                  <a:t>: </a:t>
                </a:r>
                <a:br>
                  <a:rPr lang="en-US" sz="2500" b="1" smtClean="0">
                    <a:latin typeface="Arial" panose="020B0604020202020204" pitchFamily="34" charset="0"/>
                    <a:cs typeface="Arial" panose="020B0604020202020204" pitchFamily="34" charset="0"/>
                  </a:rPr>
                </a:br>
                <a:r>
                  <a:rPr lang="en-US" sz="2500" b="1" smtClean="0">
                    <a:latin typeface="Arial" panose="020B0604020202020204" pitchFamily="34" charset="0"/>
                    <a:cs typeface="Arial" panose="020B0604020202020204" pitchFamily="34" charset="0"/>
                  </a:rPr>
                  <a:t>Xét </a:t>
                </a:r>
                <a:r>
                  <a:rPr lang="en-US" sz="2500" b="1">
                    <a:latin typeface="Arial" panose="020B0604020202020204" pitchFamily="34" charset="0"/>
                    <a:cs typeface="Arial" panose="020B0604020202020204" pitchFamily="34" charset="0"/>
                  </a:rPr>
                  <a:t>tam giác ABC vuông </a:t>
                </a:r>
                <a:r>
                  <a:rPr lang="en-US" sz="2500" b="1">
                    <a:latin typeface="Arial" panose="020B0604020202020204" pitchFamily="34" charset="0"/>
                    <a:cs typeface="Arial" panose="020B0604020202020204" pitchFamily="34" charset="0"/>
                  </a:rPr>
                  <a:t>tại </a:t>
                </a:r>
                <a:r>
                  <a:rPr lang="en-US" sz="2500" b="1" smtClean="0">
                    <a:latin typeface="Arial" panose="020B0604020202020204" pitchFamily="34" charset="0"/>
                    <a:cs typeface="Arial" panose="020B0604020202020204" pitchFamily="34" charset="0"/>
                  </a:rPr>
                  <a:t>A, </a:t>
                </a:r>
                <a14:m>
                  <m:oMath xmlns:m="http://schemas.openxmlformats.org/officeDocument/2006/math">
                    <m:acc>
                      <m:accPr>
                        <m:ctrlPr>
                          <a:rPr lang="en-US" sz="2500" b="1" i="1" smtClean="0">
                            <a:latin typeface="Cambria Math" panose="02040503050406030204"/>
                            <a:cs typeface="Arial" panose="020B0604020202020204" pitchFamily="34" charset="0"/>
                          </a:rPr>
                        </m:ctrlPr>
                      </m:accPr>
                      <m:e>
                        <m:r>
                          <a:rPr lang="en-US" sz="2500" b="1" i="1" smtClean="0">
                            <a:latin typeface="Cambria Math" panose="02040503050406030204"/>
                            <a:cs typeface="Arial" panose="020B0604020202020204" pitchFamily="34" charset="0"/>
                          </a:rPr>
                          <m:t>𝑩</m:t>
                        </m:r>
                      </m:e>
                    </m:acc>
                    <m:r>
                      <a:rPr lang="en-US" sz="2500" b="1" i="1" smtClean="0">
                        <a:latin typeface="Cambria Math" panose="02040503050406030204"/>
                        <a:cs typeface="Arial" panose="020B0604020202020204" pitchFamily="34" charset="0"/>
                      </a:rPr>
                      <m:t>=</m:t>
                    </m:r>
                    <m:sSup>
                      <m:sSupPr>
                        <m:ctrlPr>
                          <a:rPr lang="en-US" sz="2500" b="1" i="1" smtClean="0">
                            <a:latin typeface="Cambria Math" panose="02040503050406030204"/>
                            <a:cs typeface="Arial" panose="020B0604020202020204" pitchFamily="34" charset="0"/>
                          </a:rPr>
                        </m:ctrlPr>
                      </m:sSupPr>
                      <m:e>
                        <m:r>
                          <a:rPr lang="en-US" sz="2500" b="1" i="1" smtClean="0">
                            <a:latin typeface="Cambria Math" panose="02040503050406030204"/>
                            <a:cs typeface="Arial" panose="020B0604020202020204" pitchFamily="34" charset="0"/>
                          </a:rPr>
                          <m:t>𝟑𝟐</m:t>
                        </m:r>
                      </m:e>
                      <m:sup>
                        <m:r>
                          <a:rPr lang="en-US" sz="2500" b="1" i="1" smtClean="0">
                            <a:latin typeface="Cambria Math" panose="02040503050406030204"/>
                            <a:cs typeface="Arial" panose="020B0604020202020204" pitchFamily="34" charset="0"/>
                          </a:rPr>
                          <m:t>𝟎</m:t>
                        </m:r>
                      </m:sup>
                    </m:sSup>
                  </m:oMath>
                </a14:m>
                <a:endParaRPr lang="vi-VN" sz="2500" b="1">
                  <a:latin typeface="Arial" panose="020B0604020202020204" pitchFamily="34" charset="0"/>
                  <a:cs typeface="Arial" panose="020B0604020202020204" pitchFamily="34" charset="0"/>
                </a:endParaRPr>
              </a:p>
            </p:txBody>
          </p:sp>
        </mc:Choice>
        <mc:Fallback>
          <p:sp>
            <p:nvSpPr>
              <p:cNvPr id="17" name="TextBox 16"/>
              <p:cNvSpPr txBox="1">
                <a:spLocks noRot="1" noChangeAspect="1" noMove="1" noResize="1" noEditPoints="1" noAdjustHandles="1" noChangeArrowheads="1" noChangeShapeType="1" noTextEdit="1"/>
              </p:cNvSpPr>
              <p:nvPr/>
            </p:nvSpPr>
            <p:spPr>
              <a:xfrm>
                <a:off x="956567" y="2408159"/>
                <a:ext cx="6585645" cy="872162"/>
              </a:xfrm>
              <a:prstGeom prst="rect">
                <a:avLst/>
              </a:prstGeom>
              <a:blipFill rotWithShape="1">
                <a:blip r:embed="rId2"/>
                <a:stretch>
                  <a:fillRect l="-4" t="-27" r="5" b="63"/>
                </a:stretch>
              </a:blipFill>
            </p:spPr>
            <p:txBody>
              <a:bodyPr/>
              <a:lstStyle/>
              <a:p>
                <a:r>
                  <a:rPr lang="en-US" altLang="en-US">
                    <a:noFill/>
                  </a:rPr>
                  <a:t> </a:t>
                </a:r>
              </a:p>
            </p:txBody>
          </p:sp>
        </mc:Fallback>
      </mc:AlternateContent>
      <p:graphicFrame>
        <p:nvGraphicFramePr>
          <p:cNvPr id="18" name="Object 17"/>
          <p:cNvGraphicFramePr>
            <a:graphicFrameLocks noChangeAspect="1"/>
          </p:cNvGraphicFramePr>
          <p:nvPr/>
        </p:nvGraphicFramePr>
        <p:xfrm>
          <a:off x="1753434" y="3337471"/>
          <a:ext cx="3479800" cy="430212"/>
        </p:xfrm>
        <a:graphic>
          <a:graphicData uri="http://schemas.openxmlformats.org/presentationml/2006/ole">
            <mc:AlternateContent xmlns:mc="http://schemas.openxmlformats.org/markup-compatibility/2006">
              <mc:Choice xmlns:v="urn:schemas-microsoft-com:vml" Requires="v">
                <p:oleObj spid="_x0000_s835656" name="Equation" r:id="rId3" imgW="32308800" imgH="3962400" progId="Equation.DSMT4">
                  <p:embed/>
                </p:oleObj>
              </mc:Choice>
              <mc:Fallback>
                <p:oleObj name="Equation" r:id="rId3" imgW="32308800" imgH="3962400" progId="Equation.DSMT4">
                  <p:embed/>
                  <p:pic>
                    <p:nvPicPr>
                      <p:cNvPr id="0" name="Picture 835655"/>
                      <p:cNvPicPr>
                        <a:picLocks noChangeAspect="1" noChangeArrowheads="1"/>
                      </p:cNvPicPr>
                      <p:nvPr/>
                    </p:nvPicPr>
                    <p:blipFill>
                      <a:blip r:embed="rId4"/>
                      <a:srcRect/>
                      <a:stretch>
                        <a:fillRect/>
                      </a:stretch>
                    </p:blipFill>
                    <p:spPr bwMode="auto">
                      <a:xfrm>
                        <a:off x="1753434" y="3337471"/>
                        <a:ext cx="34798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 name="Group 2"/>
          <p:cNvGrpSpPr/>
          <p:nvPr/>
        </p:nvGrpSpPr>
        <p:grpSpPr>
          <a:xfrm>
            <a:off x="150812" y="723900"/>
            <a:ext cx="11811000" cy="1426433"/>
            <a:chOff x="150812" y="783367"/>
            <a:chExt cx="11811000" cy="1426433"/>
          </a:xfrm>
        </p:grpSpPr>
        <p:sp>
          <p:nvSpPr>
            <p:cNvPr id="8" name="Rounded Rectangle 7"/>
            <p:cNvSpPr/>
            <p:nvPr/>
          </p:nvSpPr>
          <p:spPr>
            <a:xfrm>
              <a:off x="1903412" y="798246"/>
              <a:ext cx="10058400" cy="1242421"/>
            </a:xfrm>
            <a:prstGeom prst="roundRect">
              <a:avLst>
                <a:gd name="adj" fmla="val 5381"/>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0" name="TextBox 9"/>
            <p:cNvSpPr txBox="1"/>
            <p:nvPr/>
          </p:nvSpPr>
          <p:spPr>
            <a:xfrm>
              <a:off x="2055812" y="981693"/>
              <a:ext cx="9666090" cy="923307"/>
            </a:xfrm>
            <a:prstGeom prst="rect">
              <a:avLst/>
            </a:prstGeom>
            <a:noFill/>
          </p:spPr>
          <p:txBody>
            <a:bodyPr wrap="square" lIns="121899" tIns="60949" rIns="121899" bIns="60949" rtlCol="0">
              <a:spAutoFit/>
            </a:bodyPr>
            <a:lstStyle/>
            <a:p>
              <a:pPr algn="just"/>
              <a:r>
                <a:rPr lang="en-US" sz="2600" b="1" smtClean="0">
                  <a:latin typeface="Arial" panose="020B0604020202020204" pitchFamily="34" charset="0"/>
                  <a:cs typeface="Arial" panose="020B0604020202020204" pitchFamily="34" charset="0"/>
                </a:rPr>
                <a:t>Tính độ dài cạnh góc vuông x của mỗi tam giác vuông trong Hình 3 (làm tròn đến hàng phần trăm)</a:t>
              </a:r>
              <a:endParaRPr lang="en-US" sz="2800" b="1" smtClean="0">
                <a:latin typeface="Arial" panose="020B0604020202020204" pitchFamily="34" charset="0"/>
                <a:cs typeface="Arial" panose="020B0604020202020204" pitchFamily="34" charset="0"/>
              </a:endParaRPr>
            </a:p>
          </p:txBody>
        </p:sp>
        <p:pic>
          <p:nvPicPr>
            <p:cNvPr id="72601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812" y="783367"/>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Rectangle 48"/>
            <p:cNvSpPr/>
            <p:nvPr/>
          </p:nvSpPr>
          <p:spPr>
            <a:xfrm>
              <a:off x="713434" y="1319280"/>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2</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75059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6181" b="19663"/>
            <a:stretch>
              <a:fillRect/>
            </a:stretch>
          </p:blipFill>
          <p:spPr bwMode="auto">
            <a:xfrm>
              <a:off x="410677" y="928693"/>
              <a:ext cx="1015528" cy="57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6" name="AutoShape 4"/>
          <p:cNvSpPr>
            <a:spLocks noChangeArrowheads="1"/>
          </p:cNvSpPr>
          <p:nvPr/>
        </p:nvSpPr>
        <p:spPr bwMode="gray">
          <a:xfrm>
            <a:off x="303212" y="95249"/>
            <a:ext cx="7315199" cy="438151"/>
          </a:xfrm>
          <a:prstGeom prst="roundRect">
            <a:avLst>
              <a:gd name="adj" fmla="val 50000"/>
            </a:avLst>
          </a:prstGeom>
          <a:solidFill>
            <a:schemeClr val="accent5">
              <a:lumMod val="50000"/>
            </a:schemeClr>
          </a:solidFill>
          <a:ln w="38100" algn="ctr">
            <a:solidFill>
              <a:srgbClr val="FFFFFF"/>
            </a:solidFill>
            <a:rou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sz="1900" b="1" smtClean="0">
                <a:solidFill>
                  <a:schemeClr val="bg1"/>
                </a:solidFill>
                <a:latin typeface="Arial" panose="020B0604020202020204" pitchFamily="34" charset="0"/>
                <a:cs typeface="Arial" panose="020B0604020202020204" pitchFamily="34" charset="0"/>
              </a:rPr>
              <a:t>  1  . HỆ THỨC GIỮA CẠNH VÀ GÓC CỦA TAM GIÁC VUÔNG </a:t>
            </a:r>
            <a:endParaRPr lang="vi-VN" sz="1900" b="1">
              <a:solidFill>
                <a:schemeClr val="bg1"/>
              </a:solidFill>
              <a:latin typeface="Arial" panose="020B0604020202020204" pitchFamily="34" charset="0"/>
              <a:cs typeface="Arial" panose="020B0604020202020204" pitchFamily="34" charset="0"/>
            </a:endParaRPr>
          </a:p>
        </p:txBody>
      </p:sp>
      <p:graphicFrame>
        <p:nvGraphicFramePr>
          <p:cNvPr id="14" name="Object 13"/>
          <p:cNvGraphicFramePr>
            <a:graphicFrameLocks noChangeAspect="1"/>
          </p:cNvGraphicFramePr>
          <p:nvPr/>
        </p:nvGraphicFramePr>
        <p:xfrm>
          <a:off x="2082799" y="3886200"/>
          <a:ext cx="3086100" cy="628650"/>
        </p:xfrm>
        <a:graphic>
          <a:graphicData uri="http://schemas.openxmlformats.org/presentationml/2006/ole">
            <mc:AlternateContent xmlns:mc="http://schemas.openxmlformats.org/markup-compatibility/2006">
              <mc:Choice xmlns:v="urn:schemas-microsoft-com:vml" Requires="v">
                <p:oleObj spid="_x0000_s835657" name="Equation" r:id="rId7" imgW="28651200" imgH="5791200" progId="Equation.DSMT4">
                  <p:embed/>
                </p:oleObj>
              </mc:Choice>
              <mc:Fallback>
                <p:oleObj name="Equation" r:id="rId7" imgW="28651200" imgH="5791200" progId="Equation.DSMT4">
                  <p:embed/>
                  <p:pic>
                    <p:nvPicPr>
                      <p:cNvPr id="0" name="Picture 835656"/>
                      <p:cNvPicPr>
                        <a:picLocks noChangeAspect="1" noChangeArrowheads="1"/>
                      </p:cNvPicPr>
                      <p:nvPr/>
                    </p:nvPicPr>
                    <p:blipFill>
                      <a:blip r:embed="rId8"/>
                      <a:srcRect/>
                      <a:stretch>
                        <a:fillRect/>
                      </a:stretch>
                    </p:blipFill>
                    <p:spPr bwMode="auto">
                      <a:xfrm>
                        <a:off x="2082799" y="3886200"/>
                        <a:ext cx="30861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mc:Choice xmlns:a14="http://schemas.microsoft.com/office/drawing/2010/main" Requires="a14">
          <p:sp>
            <p:nvSpPr>
              <p:cNvPr id="19" name="TextBox 18"/>
              <p:cNvSpPr txBox="1"/>
              <p:nvPr/>
            </p:nvSpPr>
            <p:spPr>
              <a:xfrm>
                <a:off x="967865" y="4495800"/>
                <a:ext cx="6585645" cy="872162"/>
              </a:xfrm>
              <a:prstGeom prst="rect">
                <a:avLst/>
              </a:prstGeom>
              <a:noFill/>
            </p:spPr>
            <p:txBody>
              <a:bodyPr wrap="square" rtlCol="0">
                <a:spAutoFit/>
              </a:bodyPr>
              <a:lstStyle/>
              <a:p>
                <a:pPr marL="457200" indent="-457200">
                  <a:buFont typeface="+mj-lt"/>
                  <a:buAutoNum type="alphaLcParenR" startAt="2"/>
                </a:pPr>
                <a:r>
                  <a:rPr lang="en-US" sz="2500" b="1" smtClean="0">
                    <a:latin typeface="Arial" panose="020B0604020202020204" pitchFamily="34" charset="0"/>
                    <a:cs typeface="Arial" panose="020B0604020202020204" pitchFamily="34" charset="0"/>
                  </a:rPr>
                  <a:t>Hình 3b: </a:t>
                </a:r>
                <a:br>
                  <a:rPr lang="en-US" sz="2500" b="1" smtClean="0">
                    <a:latin typeface="Arial" panose="020B0604020202020204" pitchFamily="34" charset="0"/>
                    <a:cs typeface="Arial" panose="020B0604020202020204" pitchFamily="34" charset="0"/>
                  </a:rPr>
                </a:br>
                <a:r>
                  <a:rPr lang="en-US" sz="2500" b="1" smtClean="0">
                    <a:latin typeface="Arial" panose="020B0604020202020204" pitchFamily="34" charset="0"/>
                    <a:cs typeface="Arial" panose="020B0604020202020204" pitchFamily="34" charset="0"/>
                  </a:rPr>
                  <a:t>Xét </a:t>
                </a:r>
                <a:r>
                  <a:rPr lang="en-US" sz="2500" b="1">
                    <a:latin typeface="Arial" panose="020B0604020202020204" pitchFamily="34" charset="0"/>
                    <a:cs typeface="Arial" panose="020B0604020202020204" pitchFamily="34" charset="0"/>
                  </a:rPr>
                  <a:t>tam </a:t>
                </a:r>
                <a:r>
                  <a:rPr lang="en-US" sz="2500" b="1">
                    <a:latin typeface="Arial" panose="020B0604020202020204" pitchFamily="34" charset="0"/>
                    <a:cs typeface="Arial" panose="020B0604020202020204" pitchFamily="34" charset="0"/>
                  </a:rPr>
                  <a:t>giác </a:t>
                </a:r>
                <a:r>
                  <a:rPr lang="en-US" sz="2500" b="1" smtClean="0">
                    <a:latin typeface="Arial" panose="020B0604020202020204" pitchFamily="34" charset="0"/>
                    <a:cs typeface="Arial" panose="020B0604020202020204" pitchFamily="34" charset="0"/>
                  </a:rPr>
                  <a:t>DEF </a:t>
                </a:r>
                <a:r>
                  <a:rPr lang="en-US" sz="2500" b="1">
                    <a:latin typeface="Arial" panose="020B0604020202020204" pitchFamily="34" charset="0"/>
                    <a:cs typeface="Arial" panose="020B0604020202020204" pitchFamily="34" charset="0"/>
                  </a:rPr>
                  <a:t>vuông </a:t>
                </a:r>
                <a:r>
                  <a:rPr lang="en-US" sz="2500" b="1">
                    <a:latin typeface="Arial" panose="020B0604020202020204" pitchFamily="34" charset="0"/>
                    <a:cs typeface="Arial" panose="020B0604020202020204" pitchFamily="34" charset="0"/>
                  </a:rPr>
                  <a:t>tại </a:t>
                </a:r>
                <a:r>
                  <a:rPr lang="en-US" sz="2500" b="1" smtClean="0">
                    <a:latin typeface="Arial" panose="020B0604020202020204" pitchFamily="34" charset="0"/>
                    <a:cs typeface="Arial" panose="020B0604020202020204" pitchFamily="34" charset="0"/>
                  </a:rPr>
                  <a:t>F, </a:t>
                </a:r>
                <a14:m>
                  <m:oMath xmlns:m="http://schemas.openxmlformats.org/officeDocument/2006/math">
                    <m:acc>
                      <m:accPr>
                        <m:ctrlPr>
                          <a:rPr lang="en-US" sz="2500" b="1" i="1" smtClean="0">
                            <a:latin typeface="Cambria Math" panose="02040503050406030204"/>
                            <a:cs typeface="Arial" panose="020B0604020202020204" pitchFamily="34" charset="0"/>
                          </a:rPr>
                        </m:ctrlPr>
                      </m:accPr>
                      <m:e>
                        <m:r>
                          <a:rPr lang="en-US" sz="2500" b="1" i="1" smtClean="0">
                            <a:latin typeface="Cambria Math" panose="02040503050406030204"/>
                            <a:cs typeface="Arial" panose="020B0604020202020204" pitchFamily="34" charset="0"/>
                          </a:rPr>
                          <m:t>𝑬</m:t>
                        </m:r>
                      </m:e>
                    </m:acc>
                    <m:r>
                      <a:rPr lang="en-US" sz="2500" b="1" i="1" smtClean="0">
                        <a:latin typeface="Cambria Math" panose="02040503050406030204"/>
                        <a:cs typeface="Arial" panose="020B0604020202020204" pitchFamily="34" charset="0"/>
                      </a:rPr>
                      <m:t>=</m:t>
                    </m:r>
                    <m:sSup>
                      <m:sSupPr>
                        <m:ctrlPr>
                          <a:rPr lang="en-US" sz="2500" b="1" i="1" smtClean="0">
                            <a:latin typeface="Cambria Math" panose="02040503050406030204"/>
                            <a:cs typeface="Arial" panose="020B0604020202020204" pitchFamily="34" charset="0"/>
                          </a:rPr>
                        </m:ctrlPr>
                      </m:sSupPr>
                      <m:e>
                        <m:r>
                          <a:rPr lang="en-US" sz="2500" b="1" i="1" smtClean="0">
                            <a:latin typeface="Cambria Math" panose="02040503050406030204"/>
                            <a:cs typeface="Arial" panose="020B0604020202020204" pitchFamily="34" charset="0"/>
                          </a:rPr>
                          <m:t>𝟒𝟖</m:t>
                        </m:r>
                      </m:e>
                      <m:sup>
                        <m:r>
                          <a:rPr lang="en-US" sz="2500" b="1" i="1" smtClean="0">
                            <a:latin typeface="Cambria Math" panose="02040503050406030204"/>
                            <a:cs typeface="Arial" panose="020B0604020202020204" pitchFamily="34" charset="0"/>
                          </a:rPr>
                          <m:t>𝟎</m:t>
                        </m:r>
                      </m:sup>
                    </m:sSup>
                  </m:oMath>
                </a14:m>
                <a:endParaRPr lang="vi-VN" sz="2500" b="1">
                  <a:latin typeface="Arial" panose="020B0604020202020204" pitchFamily="34" charset="0"/>
                  <a:cs typeface="Arial" panose="020B0604020202020204" pitchFamily="34" charset="0"/>
                </a:endParaRPr>
              </a:p>
            </p:txBody>
          </p:sp>
        </mc:Choice>
        <mc:Fallback>
          <p:sp>
            <p:nvSpPr>
              <p:cNvPr id="19" name="TextBox 18"/>
              <p:cNvSpPr txBox="1">
                <a:spLocks noRot="1" noChangeAspect="1" noMove="1" noResize="1" noEditPoints="1" noAdjustHandles="1" noChangeArrowheads="1" noChangeShapeType="1" noTextEdit="1"/>
              </p:cNvSpPr>
              <p:nvPr/>
            </p:nvSpPr>
            <p:spPr>
              <a:xfrm>
                <a:off x="967865" y="4495800"/>
                <a:ext cx="6585645" cy="872162"/>
              </a:xfrm>
              <a:prstGeom prst="rect">
                <a:avLst/>
              </a:prstGeom>
              <a:blipFill rotWithShape="1">
                <a:blip r:embed="rId9"/>
                <a:stretch>
                  <a:fillRect l="-2" r="3" b="35"/>
                </a:stretch>
              </a:blipFill>
            </p:spPr>
            <p:txBody>
              <a:bodyPr/>
              <a:lstStyle/>
              <a:p>
                <a:r>
                  <a:rPr lang="en-US" altLang="en-US">
                    <a:noFill/>
                  </a:rPr>
                  <a:t> </a:t>
                </a:r>
              </a:p>
            </p:txBody>
          </p:sp>
        </mc:Fallback>
      </mc:AlternateContent>
      <p:graphicFrame>
        <p:nvGraphicFramePr>
          <p:cNvPr id="20" name="Object 19"/>
          <p:cNvGraphicFramePr>
            <a:graphicFrameLocks noChangeAspect="1"/>
          </p:cNvGraphicFramePr>
          <p:nvPr/>
        </p:nvGraphicFramePr>
        <p:xfrm>
          <a:off x="2132012" y="5396537"/>
          <a:ext cx="3479800" cy="430212"/>
        </p:xfrm>
        <a:graphic>
          <a:graphicData uri="http://schemas.openxmlformats.org/presentationml/2006/ole">
            <mc:AlternateContent xmlns:mc="http://schemas.openxmlformats.org/markup-compatibility/2006">
              <mc:Choice xmlns:v="urn:schemas-microsoft-com:vml" Requires="v">
                <p:oleObj spid="_x0000_s835658" name="Equation" r:id="rId10" imgW="32308800" imgH="3962400" progId="Equation.DSMT4">
                  <p:embed/>
                </p:oleObj>
              </mc:Choice>
              <mc:Fallback>
                <p:oleObj name="Equation" r:id="rId10" imgW="32308800" imgH="3962400" progId="Equation.DSMT4">
                  <p:embed/>
                  <p:pic>
                    <p:nvPicPr>
                      <p:cNvPr id="0" name="Picture 835657"/>
                      <p:cNvPicPr>
                        <a:picLocks noChangeAspect="1" noChangeArrowheads="1"/>
                      </p:cNvPicPr>
                      <p:nvPr/>
                    </p:nvPicPr>
                    <p:blipFill>
                      <a:blip r:embed="rId11"/>
                      <a:srcRect/>
                      <a:stretch>
                        <a:fillRect/>
                      </a:stretch>
                    </p:blipFill>
                    <p:spPr bwMode="auto">
                      <a:xfrm>
                        <a:off x="2132012" y="5396537"/>
                        <a:ext cx="34798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nvGraphicFramePr>
        <p:xfrm>
          <a:off x="2436812" y="5867400"/>
          <a:ext cx="3182937" cy="628650"/>
        </p:xfrm>
        <a:graphic>
          <a:graphicData uri="http://schemas.openxmlformats.org/presentationml/2006/ole">
            <mc:AlternateContent xmlns:mc="http://schemas.openxmlformats.org/markup-compatibility/2006">
              <mc:Choice xmlns:v="urn:schemas-microsoft-com:vml" Requires="v">
                <p:oleObj spid="_x0000_s835659" name="Equation" r:id="rId12" imgW="29565600" imgH="5791200" progId="Equation.DSMT4">
                  <p:embed/>
                </p:oleObj>
              </mc:Choice>
              <mc:Fallback>
                <p:oleObj name="Equation" r:id="rId12" imgW="29565600" imgH="5791200" progId="Equation.DSMT4">
                  <p:embed/>
                  <p:pic>
                    <p:nvPicPr>
                      <p:cNvPr id="0" name="Picture 835658"/>
                      <p:cNvPicPr>
                        <a:picLocks noChangeAspect="1" noChangeArrowheads="1"/>
                      </p:cNvPicPr>
                      <p:nvPr/>
                    </p:nvPicPr>
                    <p:blipFill>
                      <a:blip r:embed="rId13"/>
                      <a:srcRect/>
                      <a:stretch>
                        <a:fillRect/>
                      </a:stretch>
                    </p:blipFill>
                    <p:spPr bwMode="auto">
                      <a:xfrm>
                        <a:off x="2436812" y="5867400"/>
                        <a:ext cx="3182937"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 name="Group 1"/>
          <p:cNvGrpSpPr/>
          <p:nvPr/>
        </p:nvGrpSpPr>
        <p:grpSpPr>
          <a:xfrm>
            <a:off x="8685212" y="2119873"/>
            <a:ext cx="2914650" cy="4596544"/>
            <a:chOff x="8685212" y="2119873"/>
            <a:chExt cx="2914650" cy="4596544"/>
          </a:xfrm>
        </p:grpSpPr>
        <p:pic>
          <p:nvPicPr>
            <p:cNvPr id="835613" name="Picture 2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685212" y="2119873"/>
              <a:ext cx="2914650" cy="199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5614" name="Picture 30"/>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268189" y="4019508"/>
              <a:ext cx="2063020" cy="2696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2" name="TextBox 21"/>
              <p:cNvSpPr txBox="1"/>
              <p:nvPr/>
            </p:nvSpPr>
            <p:spPr>
              <a:xfrm>
                <a:off x="608012" y="3016668"/>
                <a:ext cx="7038975" cy="520065"/>
              </a:xfrm>
              <a:prstGeom prst="rect">
                <a:avLst/>
              </a:prstGeom>
              <a:noFill/>
            </p:spPr>
            <p:txBody>
              <a:bodyPr wrap="square" rtlCol="0">
                <a:spAutoFit/>
              </a:bodyPr>
              <a:lstStyle/>
              <a:p>
                <a:pPr marL="342900" indent="-342900" algn="just">
                  <a:buFont typeface="Wingdings" panose="05000000000000000000" pitchFamily="2" charset="2"/>
                  <a:buChar char="v"/>
                </a:pPr>
                <a:r>
                  <a:rPr lang="en-US" sz="2500" b="1" smtClean="0">
                    <a:latin typeface="Arial" panose="020B0604020202020204" pitchFamily="34" charset="0"/>
                    <a:cs typeface="Arial" panose="020B0604020202020204" pitchFamily="34" charset="0"/>
                  </a:rPr>
                  <a:t>Xét tam giác ABC vuông tại </a:t>
                </a:r>
                <a:r>
                  <a:rPr lang="en-US" sz="2500" b="1">
                    <a:latin typeface="Arial" panose="020B0604020202020204" pitchFamily="34" charset="0"/>
                    <a:cs typeface="Arial" panose="020B0604020202020204" pitchFamily="34" charset="0"/>
                  </a:rPr>
                  <a:t>C </a:t>
                </a:r>
                <a:r>
                  <a:rPr lang="en-US" sz="2500" b="1" smtClean="0">
                    <a:latin typeface="Arial" panose="020B0604020202020204" pitchFamily="34" charset="0"/>
                    <a:cs typeface="Arial" panose="020B0604020202020204" pitchFamily="34" charset="0"/>
                  </a:rPr>
                  <a:t>có </a:t>
                </a:r>
                <a14:m>
                  <m:oMath xmlns:m="http://schemas.openxmlformats.org/officeDocument/2006/math">
                    <m:acc>
                      <m:accPr>
                        <m:ctrlPr>
                          <a:rPr lang="en-US" sz="2500" b="1" i="1" smtClean="0">
                            <a:latin typeface="Cambria Math" panose="02040503050406030204"/>
                            <a:cs typeface="Arial" panose="020B0604020202020204" pitchFamily="34" charset="0"/>
                          </a:rPr>
                        </m:ctrlPr>
                      </m:accPr>
                      <m:e>
                        <m:r>
                          <a:rPr lang="en-US" sz="2500" b="1" i="1" smtClean="0">
                            <a:latin typeface="Cambria Math" panose="02040503050406030204"/>
                            <a:cs typeface="Arial" panose="020B0604020202020204" pitchFamily="34" charset="0"/>
                          </a:rPr>
                          <m:t>𝑨</m:t>
                        </m:r>
                      </m:e>
                    </m:acc>
                    <m:r>
                      <a:rPr lang="en-US" sz="2500" b="1" i="1" smtClean="0">
                        <a:latin typeface="Cambria Math" panose="02040503050406030204"/>
                        <a:cs typeface="Arial" panose="020B0604020202020204" pitchFamily="34" charset="0"/>
                      </a:rPr>
                      <m:t>=</m:t>
                    </m:r>
                    <m:sSup>
                      <m:sSupPr>
                        <m:ctrlPr>
                          <a:rPr lang="en-US" sz="2500" b="1" i="1" smtClean="0">
                            <a:latin typeface="Cambria Math" panose="02040503050406030204"/>
                            <a:cs typeface="Arial" panose="020B0604020202020204" pitchFamily="34" charset="0"/>
                          </a:rPr>
                        </m:ctrlPr>
                      </m:sSupPr>
                      <m:e>
                        <m:r>
                          <a:rPr lang="en-US" sz="2500" b="1" i="1" smtClean="0">
                            <a:latin typeface="Cambria Math" panose="02040503050406030204"/>
                            <a:cs typeface="Arial" panose="020B0604020202020204" pitchFamily="34" charset="0"/>
                          </a:rPr>
                          <m:t>𝟒</m:t>
                        </m:r>
                        <m:r>
                          <a:rPr lang="en-US" sz="2500" b="1" i="1" smtClean="0">
                            <a:latin typeface="Cambria Math" panose="02040503050406030204"/>
                            <a:cs typeface="Arial" panose="020B0604020202020204" pitchFamily="34" charset="0"/>
                          </a:rPr>
                          <m:t>𝟐</m:t>
                        </m:r>
                      </m:e>
                      <m:sup>
                        <m:r>
                          <a:rPr lang="en-US" sz="2500" b="1" i="1" smtClean="0">
                            <a:latin typeface="Cambria Math" panose="02040503050406030204"/>
                            <a:cs typeface="Arial" panose="020B0604020202020204" pitchFamily="34" charset="0"/>
                          </a:rPr>
                          <m:t>𝟎</m:t>
                        </m:r>
                      </m:sup>
                    </m:sSup>
                  </m:oMath>
                </a14:m>
                <a:endParaRPr lang="en-US" sz="2500" b="1">
                  <a:solidFill>
                    <a:schemeClr val="accent2">
                      <a:lumMod val="75000"/>
                    </a:schemeClr>
                  </a:solidFill>
                  <a:latin typeface="Arial" panose="020B0604020202020204" pitchFamily="34" charset="0"/>
                  <a:cs typeface="Arial" panose="020B0604020202020204" pitchFamily="34" charset="0"/>
                </a:endParaRPr>
              </a:p>
            </p:txBody>
          </p:sp>
        </mc:Choice>
        <mc:Fallback>
          <p:sp>
            <p:nvSpPr>
              <p:cNvPr id="22" name="TextBox 21"/>
              <p:cNvSpPr txBox="1">
                <a:spLocks noRot="1" noChangeAspect="1" noMove="1" noResize="1" noEditPoints="1" noAdjustHandles="1" noChangeArrowheads="1" noChangeShapeType="1" noTextEdit="1"/>
              </p:cNvSpPr>
              <p:nvPr/>
            </p:nvSpPr>
            <p:spPr>
              <a:xfrm>
                <a:off x="608012" y="3016668"/>
                <a:ext cx="7038975" cy="520065"/>
              </a:xfrm>
              <a:prstGeom prst="rect">
                <a:avLst/>
              </a:prstGeom>
              <a:blipFill rotWithShape="1">
                <a:blip r:embed="rId1"/>
                <a:stretch>
                  <a:fillRect l="-5" t="-80" r="5" b="80"/>
                </a:stretch>
              </a:blipFill>
            </p:spPr>
            <p:txBody>
              <a:bodyPr/>
              <a:lstStyle/>
              <a:p>
                <a:r>
                  <a:rPr lang="en-US" altLang="en-US">
                    <a:noFill/>
                  </a:rPr>
                  <a:t> </a:t>
                </a:r>
              </a:p>
            </p:txBody>
          </p:sp>
        </mc:Fallback>
      </mc:AlternateContent>
      <p:pic>
        <p:nvPicPr>
          <p:cNvPr id="25" name="Picture 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40173" y="2630249"/>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170309" y="703909"/>
            <a:ext cx="11706626" cy="1729587"/>
            <a:chOff x="178986" y="832450"/>
            <a:chExt cx="11706626" cy="1729587"/>
          </a:xfrm>
        </p:grpSpPr>
        <p:pic>
          <p:nvPicPr>
            <p:cNvPr id="6164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86" y="832450"/>
              <a:ext cx="1642311" cy="142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1979612" y="863527"/>
              <a:ext cx="9906000" cy="1698510"/>
            </a:xfrm>
            <a:prstGeom prst="roundRect">
              <a:avLst>
                <a:gd name="adj" fmla="val 5381"/>
              </a:avLst>
            </a:prstGeom>
            <a:solidFill>
              <a:schemeClr val="accent3">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0" name="TextBox 19"/>
            <p:cNvSpPr txBox="1"/>
            <p:nvPr/>
          </p:nvSpPr>
          <p:spPr>
            <a:xfrm>
              <a:off x="2159739" y="900066"/>
              <a:ext cx="9601200" cy="1661971"/>
            </a:xfrm>
            <a:prstGeom prst="rect">
              <a:avLst/>
            </a:prstGeom>
            <a:noFill/>
          </p:spPr>
          <p:txBody>
            <a:bodyPr wrap="square" lIns="121899" tIns="60949" rIns="121899" bIns="60949" rtlCol="0">
              <a:spAutoFit/>
            </a:bodyPr>
            <a:lstStyle/>
            <a:p>
              <a:pPr algn="just"/>
              <a:r>
                <a:rPr lang="en-US" sz="2500" b="1" smtClean="0">
                  <a:latin typeface="Arial" panose="020B0604020202020204" pitchFamily="34" charset="0"/>
                  <a:cs typeface="Arial" panose="020B0604020202020204" pitchFamily="34" charset="0"/>
                </a:rPr>
                <a:t>Một cần cẩu đang nâng một khối gỗ trên sông. Biết tay cẩu AB có chiều dài là 16m và nghiêng một góc 42</a:t>
              </a:r>
              <a:r>
                <a:rPr lang="en-US" sz="2500" b="1" baseline="30000" smtClean="0">
                  <a:latin typeface="Arial" panose="020B0604020202020204" pitchFamily="34" charset="0"/>
                  <a:cs typeface="Arial" panose="020B0604020202020204" pitchFamily="34" charset="0"/>
                </a:rPr>
                <a:t>0</a:t>
              </a:r>
              <a:r>
                <a:rPr lang="en-US" sz="2500" b="1" smtClean="0">
                  <a:latin typeface="Arial" panose="020B0604020202020204" pitchFamily="34" charset="0"/>
                  <a:cs typeface="Arial" panose="020B0604020202020204" pitchFamily="34" charset="0"/>
                </a:rPr>
                <a:t> so với phương nằm ngang (Hình 4). Tính chiều dài BC của đoạn dây cáp (kết quả làm tròn đến hàng phần mười)</a:t>
              </a:r>
              <a:endParaRPr lang="vi-VN" sz="2500" b="1">
                <a:latin typeface="Arial" panose="020B0604020202020204" pitchFamily="34" charset="0"/>
                <a:cs typeface="Arial" panose="020B0604020202020204" pitchFamily="34" charset="0"/>
              </a:endParaRPr>
            </a:p>
          </p:txBody>
        </p:sp>
        <p:pic>
          <p:nvPicPr>
            <p:cNvPr id="7516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24370"/>
            <a:stretch>
              <a:fillRect/>
            </a:stretch>
          </p:blipFill>
          <p:spPr bwMode="auto">
            <a:xfrm>
              <a:off x="440162" y="944670"/>
              <a:ext cx="1119957" cy="536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732484" y="1325670"/>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1</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grpSp>
      <p:sp>
        <p:nvSpPr>
          <p:cNvPr id="17" name="AutoShape 4"/>
          <p:cNvSpPr>
            <a:spLocks noChangeArrowheads="1"/>
          </p:cNvSpPr>
          <p:nvPr/>
        </p:nvSpPr>
        <p:spPr bwMode="gray">
          <a:xfrm>
            <a:off x="303212" y="95249"/>
            <a:ext cx="7315199" cy="438151"/>
          </a:xfrm>
          <a:prstGeom prst="roundRect">
            <a:avLst>
              <a:gd name="adj" fmla="val 50000"/>
            </a:avLst>
          </a:prstGeom>
          <a:solidFill>
            <a:schemeClr val="accent5">
              <a:lumMod val="50000"/>
            </a:schemeClr>
          </a:solidFill>
          <a:ln w="38100" algn="ctr">
            <a:solidFill>
              <a:srgbClr val="FFFFFF"/>
            </a:solidFill>
            <a:rou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sz="1900" b="1" smtClean="0">
                <a:solidFill>
                  <a:schemeClr val="bg1"/>
                </a:solidFill>
                <a:latin typeface="Arial" panose="020B0604020202020204" pitchFamily="34" charset="0"/>
                <a:cs typeface="Arial" panose="020B0604020202020204" pitchFamily="34" charset="0"/>
              </a:rPr>
              <a:t>  1  . HỆ THỨC GIỮA CẠNH VÀ GÓC CỦA TAM GIÁC VUÔNG </a:t>
            </a:r>
            <a:endParaRPr lang="vi-VN" sz="1900" b="1">
              <a:solidFill>
                <a:schemeClr val="bg1"/>
              </a:solidFill>
              <a:latin typeface="Arial" panose="020B0604020202020204" pitchFamily="34" charset="0"/>
              <a:cs typeface="Arial" panose="020B0604020202020204" pitchFamily="34" charset="0"/>
            </a:endParaRPr>
          </a:p>
        </p:txBody>
      </p:sp>
      <p:pic>
        <p:nvPicPr>
          <p:cNvPr id="8366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8937" y="2514600"/>
            <a:ext cx="3876675" cy="353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Object 1"/>
          <p:cNvGraphicFramePr>
            <a:graphicFrameLocks noChangeAspect="1"/>
          </p:cNvGraphicFramePr>
          <p:nvPr/>
        </p:nvGraphicFramePr>
        <p:xfrm>
          <a:off x="1674812" y="3505200"/>
          <a:ext cx="2955925" cy="528637"/>
        </p:xfrm>
        <a:graphic>
          <a:graphicData uri="http://schemas.openxmlformats.org/presentationml/2006/ole">
            <mc:AlternateContent xmlns:mc="http://schemas.openxmlformats.org/markup-compatibility/2006">
              <mc:Choice xmlns:v="urn:schemas-microsoft-com:vml" Requires="v">
                <p:oleObj spid="_x0000_s844820" name="Equation" r:id="rId6" imgW="27432000" imgH="4876800" progId="Equation.DSMT4">
                  <p:embed/>
                </p:oleObj>
              </mc:Choice>
              <mc:Fallback>
                <p:oleObj name="Equation" r:id="rId6" imgW="27432000" imgH="4876800" progId="Equation.DSMT4">
                  <p:embed/>
                  <p:pic>
                    <p:nvPicPr>
                      <p:cNvPr id="0" name="Object 17"/>
                      <p:cNvPicPr>
                        <a:picLocks noChangeAspect="1" noChangeArrowheads="1"/>
                      </p:cNvPicPr>
                      <p:nvPr/>
                    </p:nvPicPr>
                    <p:blipFill>
                      <a:blip r:embed="rId7"/>
                      <a:srcRect/>
                      <a:stretch>
                        <a:fillRect/>
                      </a:stretch>
                    </p:blipFill>
                    <p:spPr bwMode="auto">
                      <a:xfrm>
                        <a:off x="1674812" y="3505200"/>
                        <a:ext cx="2955925"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nvGraphicFramePr>
        <p:xfrm>
          <a:off x="1152525" y="4157980"/>
          <a:ext cx="4687570" cy="585470"/>
        </p:xfrm>
        <a:graphic>
          <a:graphicData uri="http://schemas.openxmlformats.org/presentationml/2006/ole">
            <mc:AlternateContent xmlns:mc="http://schemas.openxmlformats.org/markup-compatibility/2006">
              <mc:Choice xmlns:v="urn:schemas-microsoft-com:vml" Requires="v">
                <p:oleObj spid="_x0000_s844821" name="Equation" r:id="rId8" imgW="1498600" imgH="292100" progId="Equation.DSMT4">
                  <p:embed/>
                </p:oleObj>
              </mc:Choice>
              <mc:Fallback>
                <p:oleObj name="Equation" r:id="rId8" imgW="1498600" imgH="292100" progId="Equation.DSMT4">
                  <p:embed/>
                  <p:pic>
                    <p:nvPicPr>
                      <p:cNvPr id="0" name="Picture 844820"/>
                      <p:cNvPicPr>
                        <a:picLocks noChangeAspect="1" noChangeArrowheads="1"/>
                      </p:cNvPicPr>
                      <p:nvPr/>
                    </p:nvPicPr>
                    <p:blipFill>
                      <a:blip r:embed="rId9"/>
                      <a:srcRect/>
                      <a:stretch>
                        <a:fillRect/>
                      </a:stretch>
                    </p:blipFill>
                    <p:spPr bwMode="auto">
                      <a:xfrm>
                        <a:off x="1152525" y="4157980"/>
                        <a:ext cx="4687570" cy="585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TextBox 15"/>
          <p:cNvSpPr txBox="1"/>
          <p:nvPr/>
        </p:nvSpPr>
        <p:spPr>
          <a:xfrm>
            <a:off x="1067571" y="4853226"/>
            <a:ext cx="5712641" cy="860425"/>
          </a:xfrm>
          <a:prstGeom prst="rect">
            <a:avLst/>
          </a:prstGeom>
          <a:noFill/>
        </p:spPr>
        <p:txBody>
          <a:bodyPr wrap="square" rtlCol="0">
            <a:spAutoFit/>
          </a:bodyPr>
          <a:lstStyle/>
          <a:p>
            <a:r>
              <a:rPr lang="vi-VN" sz="2500" b="1">
                <a:latin typeface="Arial" panose="020B0604020202020204" pitchFamily="34" charset="0"/>
                <a:cs typeface="Arial" panose="020B0604020202020204" pitchFamily="34" charset="0"/>
              </a:rPr>
              <a:t>Vậy chiều dài BC của đoạn dây cáp khoảng </a:t>
            </a:r>
            <a:r>
              <a:rPr lang="vi-VN" sz="2500" b="1">
                <a:solidFill>
                  <a:srgbClr val="C00000"/>
                </a:solidFill>
                <a:latin typeface="Arial" panose="020B0604020202020204" pitchFamily="34" charset="0"/>
                <a:cs typeface="Arial" panose="020B0604020202020204" pitchFamily="34" charset="0"/>
              </a:rPr>
              <a:t>10,7</a:t>
            </a:r>
            <a:r>
              <a:rPr lang="vi-VN" sz="2500" b="1">
                <a:latin typeface="Arial" panose="020B0604020202020204" pitchFamily="34" charset="0"/>
                <a:cs typeface="Arial" panose="020B0604020202020204" pitchFamily="34" charset="0"/>
              </a:rPr>
              <a:t> m.</a:t>
            </a:r>
            <a:endParaRPr lang="en-US" sz="2500" b="1">
              <a:solidFill>
                <a:schemeClr val="accent2">
                  <a:lumMod val="75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36611"/>
                                        </p:tgtEl>
                                        <p:attrNameLst>
                                          <p:attrName>style.visibility</p:attrName>
                                        </p:attrNameLst>
                                      </p:cBhvr>
                                      <p:to>
                                        <p:strVal val="visible"/>
                                      </p:to>
                                    </p:set>
                                    <p:animEffect transition="in" filter="wipe(left)">
                                      <p:cBhvr>
                                        <p:cTn id="11" dur="500"/>
                                        <p:tgtEl>
                                          <p:spTgt spid="8366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7834</Words>
  <Application>WPS Presentation</Application>
  <PresentationFormat>Custom</PresentationFormat>
  <Paragraphs>273</Paragraphs>
  <Slides>28</Slides>
  <Notes>28</Notes>
  <HiddenSlides>0</HiddenSlides>
  <MMClips>1</MMClips>
  <ScaleCrop>false</ScaleCrop>
  <HeadingPairs>
    <vt:vector size="8" baseType="variant">
      <vt:variant>
        <vt:lpstr>已用的字体</vt:lpstr>
      </vt:variant>
      <vt:variant>
        <vt:i4>9</vt:i4>
      </vt:variant>
      <vt:variant>
        <vt:lpstr>主题</vt:lpstr>
      </vt:variant>
      <vt:variant>
        <vt:i4>1</vt:i4>
      </vt:variant>
      <vt:variant>
        <vt:lpstr>嵌入 OLE 服务器</vt:lpstr>
      </vt:variant>
      <vt:variant>
        <vt:i4>85</vt:i4>
      </vt:variant>
      <vt:variant>
        <vt:lpstr>幻灯片标题</vt:lpstr>
      </vt:variant>
      <vt:variant>
        <vt:i4>28</vt:i4>
      </vt:variant>
    </vt:vector>
  </HeadingPairs>
  <TitlesOfParts>
    <vt:vector size="123" baseType="lpstr">
      <vt:lpstr>Arial</vt:lpstr>
      <vt:lpstr>SimSun</vt:lpstr>
      <vt:lpstr>Wingdings</vt:lpstr>
      <vt:lpstr>.VnCentury SchoolbookH</vt:lpstr>
      <vt:lpstr>Segoe Print</vt:lpstr>
      <vt:lpstr>Cambria Math</vt:lpstr>
      <vt:lpstr>Microsoft YaHei</vt:lpstr>
      <vt:lpstr>Arial Unicode MS</vt:lpstr>
      <vt:lpstr>Calibri</vt:lpstr>
      <vt:lpstr>Office Theme</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Phienbanmoi.com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25.Nguyễn Hồ Quỳnh Như </cp:lastModifiedBy>
  <cp:revision>1865</cp:revision>
  <dcterms:created xsi:type="dcterms:W3CDTF">2021-08-04T05:24:00Z</dcterms:created>
  <dcterms:modified xsi:type="dcterms:W3CDTF">2025-08-19T00:45:59Z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8F16B1CB80FE465C91AB32E12729C128_12</vt:lpwstr>
  </property>
  <property fmtid="{D5CDD505-2E9C-101B-9397-08002B2CF9AE}" pid="3" name="KSOProductBuildVer">
    <vt:lpwstr>1033-12.2.0.21931</vt:lpwstr>
  </property>
</Properties>
</file>