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0" r:id="rId2"/>
    <p:sldId id="287" r:id="rId3"/>
    <p:sldId id="289" r:id="rId4"/>
    <p:sldId id="303" r:id="rId5"/>
    <p:sldId id="288" r:id="rId6"/>
    <p:sldId id="264" r:id="rId7"/>
    <p:sldId id="305" r:id="rId8"/>
    <p:sldId id="308" r:id="rId9"/>
    <p:sldId id="307" r:id="rId10"/>
    <p:sldId id="265" r:id="rId11"/>
    <p:sldId id="290" r:id="rId12"/>
    <p:sldId id="268" r:id="rId13"/>
    <p:sldId id="292" r:id="rId14"/>
    <p:sldId id="269" r:id="rId15"/>
    <p:sldId id="293" r:id="rId16"/>
    <p:sldId id="271" r:id="rId17"/>
    <p:sldId id="295" r:id="rId18"/>
    <p:sldId id="297" r:id="rId19"/>
    <p:sldId id="311" r:id="rId20"/>
    <p:sldId id="302" r:id="rId21"/>
    <p:sldId id="312" r:id="rId22"/>
    <p:sldId id="313" r:id="rId23"/>
    <p:sldId id="315" r:id="rId24"/>
    <p:sldId id="310" r:id="rId25"/>
    <p:sldId id="322" r:id="rId26"/>
    <p:sldId id="314" r:id="rId27"/>
    <p:sldId id="316" r:id="rId28"/>
    <p:sldId id="318" r:id="rId29"/>
    <p:sldId id="317" r:id="rId30"/>
    <p:sldId id="319" r:id="rId31"/>
    <p:sldId id="321" r:id="rId32"/>
    <p:sldId id="286" r:id="rId3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5" autoAdjust="0"/>
    <p:restoredTop sz="94709" autoAdjust="0"/>
  </p:normalViewPr>
  <p:slideViewPr>
    <p:cSldViewPr>
      <p:cViewPr>
        <p:scale>
          <a:sx n="77" d="100"/>
          <a:sy n="77" d="100"/>
        </p:scale>
        <p:origin x="-90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AD8AB-ABED-4582-8F39-8713A2C1C8EA}" type="datetimeFigureOut">
              <a:rPr lang="vi-VN" smtClean="0"/>
              <a:pPr/>
              <a:t>07/07/2023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EB325-A32F-4C28-A476-A5504CE867B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61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51F69-60A3-4A3F-92D0-07BE3EBA84E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B85EF9-9CFA-4941-A8D8-5999F49F7F9B}" type="slidenum">
              <a:rPr lang="en-US"/>
              <a:pPr/>
              <a:t>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B06F60-352D-4FCC-9B0D-2765433FC61A}" type="slidenum">
              <a:rPr lang="en-US">
                <a:latin typeface="Arial" charset="0"/>
              </a:rPr>
              <a:pPr/>
              <a:t>27</a:t>
            </a:fld>
            <a:endParaRPr lang="en-US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B06F60-352D-4FCC-9B0D-2765433FC61A}" type="slidenum">
              <a:rPr lang="en-US">
                <a:latin typeface="Arial" charset="0"/>
              </a:rPr>
              <a:pPr/>
              <a:t>28</a:t>
            </a:fld>
            <a:endParaRPr lang="en-US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10F9E5-E901-4BDB-9DE8-27386758FB3F}" type="slidenum">
              <a:rPr lang="en-US">
                <a:latin typeface="Arial" charset="0"/>
              </a:rPr>
              <a:pPr/>
              <a:t>29</a:t>
            </a:fld>
            <a:endParaRPr lang="en-US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57D6-6AA5-4B3C-BB6D-16D659E3DD64}" type="datetimeFigureOut">
              <a:rPr lang="vi-VN" smtClean="0"/>
              <a:pPr/>
              <a:t>07/07/2023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F2C5-4315-4D95-BA40-4EBCB4FEFE6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57D6-6AA5-4B3C-BB6D-16D659E3DD64}" type="datetimeFigureOut">
              <a:rPr lang="vi-VN" smtClean="0"/>
              <a:pPr/>
              <a:t>07/07/2023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F2C5-4315-4D95-BA40-4EBCB4FEFE6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57D6-6AA5-4B3C-BB6D-16D659E3DD64}" type="datetimeFigureOut">
              <a:rPr lang="vi-VN" smtClean="0"/>
              <a:pPr/>
              <a:t>07/07/2023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F2C5-4315-4D95-BA40-4EBCB4FEFE6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8FB01-6885-481F-9B19-B0CE11340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EB31D-1EDC-412A-A544-C2F5D5C49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57D6-6AA5-4B3C-BB6D-16D659E3DD64}" type="datetimeFigureOut">
              <a:rPr lang="vi-VN" smtClean="0"/>
              <a:pPr/>
              <a:t>07/07/2023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F2C5-4315-4D95-BA40-4EBCB4FEFE6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57D6-6AA5-4B3C-BB6D-16D659E3DD64}" type="datetimeFigureOut">
              <a:rPr lang="vi-VN" smtClean="0"/>
              <a:pPr/>
              <a:t>07/07/2023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F2C5-4315-4D95-BA40-4EBCB4FEFE6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57D6-6AA5-4B3C-BB6D-16D659E3DD64}" type="datetimeFigureOut">
              <a:rPr lang="vi-VN" smtClean="0"/>
              <a:pPr/>
              <a:t>07/07/2023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F2C5-4315-4D95-BA40-4EBCB4FEFE6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57D6-6AA5-4B3C-BB6D-16D659E3DD64}" type="datetimeFigureOut">
              <a:rPr lang="vi-VN" smtClean="0"/>
              <a:pPr/>
              <a:t>07/07/2023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F2C5-4315-4D95-BA40-4EBCB4FEFE6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57D6-6AA5-4B3C-BB6D-16D659E3DD64}" type="datetimeFigureOut">
              <a:rPr lang="vi-VN" smtClean="0"/>
              <a:pPr/>
              <a:t>07/07/2023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F2C5-4315-4D95-BA40-4EBCB4FEFE6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57D6-6AA5-4B3C-BB6D-16D659E3DD64}" type="datetimeFigureOut">
              <a:rPr lang="vi-VN" smtClean="0"/>
              <a:pPr/>
              <a:t>07/07/2023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F2C5-4315-4D95-BA40-4EBCB4FEFE6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57D6-6AA5-4B3C-BB6D-16D659E3DD64}" type="datetimeFigureOut">
              <a:rPr lang="vi-VN" smtClean="0"/>
              <a:pPr/>
              <a:t>07/07/2023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F2C5-4315-4D95-BA40-4EBCB4FEFE6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57D6-6AA5-4B3C-BB6D-16D659E3DD64}" type="datetimeFigureOut">
              <a:rPr lang="vi-VN" smtClean="0"/>
              <a:pPr/>
              <a:t>07/07/2023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EF2C5-4315-4D95-BA40-4EBCB4FEFE6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457D6-6AA5-4B3C-BB6D-16D659E3DD64}" type="datetimeFigureOut">
              <a:rPr lang="vi-VN" smtClean="0"/>
              <a:pPr/>
              <a:t>07/07/2023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EF2C5-4315-4D95-BA40-4EBCB4FEFE60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My%20Documents\My%20Videos\Duc%20Tinh%20Gian%20Di%20cua%20Bac%20-%20YouTube%2000_01_14-00_04_01.avi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153400" cy="548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48204"/>
              </a:avLst>
            </a:prstTxWarp>
          </a:bodyPr>
          <a:lstStyle/>
          <a:p>
            <a:pPr algn="ctr"/>
            <a:r>
              <a:rPr lang="vi-VN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QUÝ THẦY CÔ VỀ DỰ GIỜ </a:t>
            </a:r>
            <a:endParaRPr lang="vi-VN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1928794" y="1214422"/>
            <a:ext cx="5000660" cy="4429156"/>
          </a:xfrm>
          <a:prstGeom prst="flowChartPreparation">
            <a:avLst/>
          </a:prstGeom>
          <a:gradFill rotWithShape="1">
            <a:gsLst>
              <a:gs pos="0">
                <a:schemeClr val="bg1"/>
              </a:gs>
              <a:gs pos="100000">
                <a:srgbClr val="FF0000">
                  <a:alpha val="90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2857488" y="1785926"/>
            <a:ext cx="3286148" cy="335758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71036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*  </a:t>
            </a:r>
            <a:r>
              <a:rPr lang="vi-VN" sz="4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NGỮ VĂN  </a:t>
            </a:r>
            <a:r>
              <a:rPr lang="vi-VN" sz="32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*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2705100" y="1571612"/>
            <a:ext cx="3695700" cy="315278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70876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  * *   </a:t>
            </a:r>
            <a:r>
              <a:rPr lang="vi-VN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LỚP </a:t>
            </a:r>
            <a:r>
              <a:rPr lang="vi-VN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7A7  </a:t>
            </a:r>
            <a:r>
              <a:rPr lang="vi-VN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*  * </a:t>
            </a:r>
          </a:p>
        </p:txBody>
      </p:sp>
      <p:graphicFrame>
        <p:nvGraphicFramePr>
          <p:cNvPr id="62473" name="Object 9"/>
          <p:cNvGraphicFramePr>
            <a:graphicFrameLocks noChangeAspect="1"/>
          </p:cNvGraphicFramePr>
          <p:nvPr/>
        </p:nvGraphicFramePr>
        <p:xfrm>
          <a:off x="3500430" y="2285992"/>
          <a:ext cx="2057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orelDRAW" r:id="rId5" imgW="1429200" imgH="1194480" progId="">
                  <p:embed/>
                </p:oleObj>
              </mc:Choice>
              <mc:Fallback>
                <p:oleObj name="CorelDRAW" r:id="rId5" imgW="1429200" imgH="119448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2285992"/>
                        <a:ext cx="20574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4" name="AutoShape 10"/>
          <p:cNvSpPr>
            <a:spLocks noChangeArrowheads="1"/>
          </p:cNvSpPr>
          <p:nvPr/>
        </p:nvSpPr>
        <p:spPr bwMode="auto">
          <a:xfrm rot="-1983480">
            <a:off x="787400" y="5872163"/>
            <a:ext cx="642938" cy="684212"/>
          </a:xfrm>
          <a:prstGeom prst="star4">
            <a:avLst>
              <a:gd name="adj" fmla="val 64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6" name="AutoShape 12"/>
          <p:cNvSpPr>
            <a:spLocks noChangeArrowheads="1"/>
          </p:cNvSpPr>
          <p:nvPr/>
        </p:nvSpPr>
        <p:spPr bwMode="auto">
          <a:xfrm rot="1816405">
            <a:off x="7315200" y="5867400"/>
            <a:ext cx="777875" cy="685800"/>
          </a:xfrm>
          <a:prstGeom prst="star4">
            <a:avLst>
              <a:gd name="adj" fmla="val 64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85" name="AutoShape 21"/>
          <p:cNvSpPr>
            <a:spLocks noChangeArrowheads="1"/>
          </p:cNvSpPr>
          <p:nvPr/>
        </p:nvSpPr>
        <p:spPr bwMode="auto">
          <a:xfrm>
            <a:off x="4343400" y="2971800"/>
            <a:ext cx="522288" cy="4159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3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4" grpId="0" animBg="1"/>
      <p:bldP spid="624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128586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Tác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phẩm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sp>
        <p:nvSpPr>
          <p:cNvPr id="20484" name="Text Box 14"/>
          <p:cNvSpPr txBox="1">
            <a:spLocks noChangeArrowheads="1"/>
          </p:cNvSpPr>
          <p:nvPr/>
        </p:nvSpPr>
        <p:spPr bwMode="auto">
          <a:xfrm>
            <a:off x="0" y="92867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</a:rPr>
              <a:t>Tác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</a:rPr>
              <a:t>giả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0485" name="Text Box 15"/>
          <p:cNvSpPr txBox="1">
            <a:spLocks noChangeArrowheads="1"/>
          </p:cNvSpPr>
          <p:nvPr/>
        </p:nvSpPr>
        <p:spPr bwMode="auto">
          <a:xfrm>
            <a:off x="0" y="571480"/>
            <a:ext cx="2895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0" hangingPunct="0">
              <a:spcBef>
                <a:spcPct val="50000"/>
              </a:spcBef>
              <a:buAutoNum type="romanUcPeriod"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chung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514350" indent="-514350" eaLnBrk="0" hangingPunct="0">
              <a:spcBef>
                <a:spcPct val="50000"/>
              </a:spcBef>
            </a:pPr>
            <a:endParaRPr lang="en-US" sz="2400" b="1" dirty="0" smtClean="0">
              <a:solidFill>
                <a:srgbClr val="9900FF"/>
              </a:solidFill>
              <a:latin typeface="Times New Roman" pitchFamily="18" charset="0"/>
            </a:endParaRPr>
          </a:p>
        </p:txBody>
      </p:sp>
      <p:sp>
        <p:nvSpPr>
          <p:cNvPr id="20488" name="WordArt 18"/>
          <p:cNvSpPr>
            <a:spLocks noChangeArrowheads="1" noChangeShapeType="1" noTextEdit="1"/>
          </p:cNvSpPr>
          <p:nvPr/>
        </p:nvSpPr>
        <p:spPr bwMode="auto">
          <a:xfrm>
            <a:off x="1357290" y="0"/>
            <a:ext cx="74485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ĐỨC TÍNH GIẢN DỊ CỦA BÁC HỒ</a:t>
            </a:r>
          </a:p>
        </p:txBody>
      </p:sp>
      <p:sp>
        <p:nvSpPr>
          <p:cNvPr id="20489" name="Text Box 19"/>
          <p:cNvSpPr txBox="1">
            <a:spLocks noChangeArrowheads="1"/>
          </p:cNvSpPr>
          <p:nvPr/>
        </p:nvSpPr>
        <p:spPr bwMode="auto">
          <a:xfrm>
            <a:off x="381000" y="12700"/>
            <a:ext cx="97629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 err="1">
                <a:latin typeface="Times New Roman" pitchFamily="18" charset="0"/>
              </a:rPr>
              <a:t>Tiết</a:t>
            </a:r>
            <a:r>
              <a:rPr lang="en-US" sz="2000" u="sng" dirty="0">
                <a:latin typeface="Times New Roman" pitchFamily="18" charset="0"/>
              </a:rPr>
              <a:t> 93</a:t>
            </a:r>
            <a:r>
              <a:rPr lang="en-US" sz="2000" u="sng" dirty="0" smtClean="0">
                <a:latin typeface="Times New Roman" pitchFamily="18" charset="0"/>
              </a:rPr>
              <a:t>:</a:t>
            </a:r>
            <a:endParaRPr lang="en-US" sz="2000" u="sng" dirty="0">
              <a:latin typeface="Times New Roman" pitchFamily="18" charset="0"/>
            </a:endParaRP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500034" y="1785926"/>
            <a:ext cx="835824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3200" dirty="0" err="1" smtClean="0">
                <a:latin typeface="Times New Roman" pitchFamily="18" charset="0"/>
              </a:rPr>
              <a:t>Trích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tịch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Minh, </a:t>
            </a:r>
            <a:r>
              <a:rPr lang="en-US" sz="3200" dirty="0" err="1">
                <a:latin typeface="Times New Roman" pitchFamily="18" charset="0"/>
              </a:rPr>
              <a:t>tinh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</a:rPr>
              <a:t>   </a:t>
            </a:r>
            <a:r>
              <a:rPr lang="en-US" sz="3200" dirty="0" err="1">
                <a:latin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phách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tộc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lương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tâm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thời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đại</a:t>
            </a:r>
            <a:r>
              <a:rPr lang="en-US" sz="3200" dirty="0" smtClean="0">
                <a:latin typeface="Times New Roman" pitchFamily="18" charset="0"/>
              </a:rPr>
              <a:t>” -   </a:t>
            </a:r>
            <a:r>
              <a:rPr lang="en-US" sz="3200" dirty="0" err="1">
                <a:latin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lễ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kỷ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niệm</a:t>
            </a:r>
            <a:r>
              <a:rPr lang="en-US" sz="3200" dirty="0">
                <a:latin typeface="Times New Roman" pitchFamily="18" charset="0"/>
              </a:rPr>
              <a:t> 80 </a:t>
            </a:r>
            <a:r>
              <a:rPr lang="en-US" sz="3200" dirty="0" err="1">
                <a:latin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tịch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Chí</a:t>
            </a:r>
            <a:r>
              <a:rPr lang="en-US" sz="3200" dirty="0">
                <a:latin typeface="Times New Roman" pitchFamily="18" charset="0"/>
              </a:rPr>
              <a:t> Minh (19/5/1890 – 19/5/1970</a:t>
            </a:r>
            <a:r>
              <a:rPr lang="en-US" sz="3200" dirty="0" smtClean="0">
                <a:latin typeface="Times New Roman" pitchFamily="18" charset="0"/>
              </a:rPr>
              <a:t>).</a:t>
            </a:r>
          </a:p>
          <a:p>
            <a:pPr algn="just">
              <a:buFontTx/>
              <a:buChar char="-"/>
            </a:pP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Phương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</a:rPr>
              <a:t>nghị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chứng</a:t>
            </a:r>
            <a:r>
              <a:rPr lang="en-US" sz="3200" dirty="0" smtClean="0">
                <a:latin typeface="Times New Roman" pitchFamily="18" charset="0"/>
              </a:rPr>
              <a:t> minh.</a:t>
            </a:r>
          </a:p>
          <a:p>
            <a:pPr algn="just">
              <a:buFontTx/>
              <a:buChar char="-"/>
            </a:pP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Bố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cục</a:t>
            </a:r>
            <a:r>
              <a:rPr lang="en-US" sz="3200" dirty="0" smtClean="0">
                <a:latin typeface="Times New Roman" pitchFamily="18" charset="0"/>
              </a:rPr>
              <a:t>: 2 </a:t>
            </a:r>
            <a:r>
              <a:rPr lang="en-US" sz="3200" dirty="0" err="1" smtClean="0">
                <a:latin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</a:rPr>
              <a:t> </a:t>
            </a:r>
          </a:p>
          <a:p>
            <a:pPr algn="just"/>
            <a:endParaRPr lang="en-US" sz="2800" dirty="0">
              <a:latin typeface="Times New Roman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3286116" y="1857364"/>
            <a:ext cx="5000660" cy="2357454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2571736" y="4071942"/>
            <a:ext cx="4357718" cy="2143140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3714744" y="4286256"/>
            <a:ext cx="5143536" cy="2357454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286512" y="428604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</a:t>
            </a:r>
            <a:r>
              <a:rPr lang="en-US" sz="2400" b="1" i="1" dirty="0" err="1">
                <a:solidFill>
                  <a:srgbClr val="7030A0"/>
                </a:solidFill>
              </a:rPr>
              <a:t>Phạm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Văn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Đồng</a:t>
            </a:r>
            <a:r>
              <a:rPr lang="en-US" sz="2400" dirty="0">
                <a:solidFill>
                  <a:srgbClr val="7030A0"/>
                </a:solidFill>
              </a:rPr>
              <a:t>)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7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128586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Tác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phẩm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sp>
        <p:nvSpPr>
          <p:cNvPr id="20484" name="Text Box 14"/>
          <p:cNvSpPr txBox="1">
            <a:spLocks noChangeArrowheads="1"/>
          </p:cNvSpPr>
          <p:nvPr/>
        </p:nvSpPr>
        <p:spPr bwMode="auto">
          <a:xfrm>
            <a:off x="0" y="92867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</a:rPr>
              <a:t>Tác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</a:rPr>
              <a:t>giả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0485" name="Text Box 15"/>
          <p:cNvSpPr txBox="1">
            <a:spLocks noChangeArrowheads="1"/>
          </p:cNvSpPr>
          <p:nvPr/>
        </p:nvSpPr>
        <p:spPr bwMode="auto">
          <a:xfrm>
            <a:off x="0" y="571480"/>
            <a:ext cx="2895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0" hangingPunct="0">
              <a:spcBef>
                <a:spcPct val="50000"/>
              </a:spcBef>
              <a:buAutoNum type="romanUcPeriod"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chung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514350" indent="-514350" eaLnBrk="0" hangingPunct="0">
              <a:spcBef>
                <a:spcPct val="50000"/>
              </a:spcBef>
            </a:pPr>
            <a:endParaRPr lang="en-US" sz="2400" b="1" dirty="0" smtClean="0">
              <a:solidFill>
                <a:srgbClr val="9900FF"/>
              </a:solidFill>
              <a:latin typeface="Times New Roman" pitchFamily="18" charset="0"/>
            </a:endParaRPr>
          </a:p>
        </p:txBody>
      </p:sp>
      <p:sp>
        <p:nvSpPr>
          <p:cNvPr id="20488" name="WordArt 18"/>
          <p:cNvSpPr>
            <a:spLocks noChangeArrowheads="1" noChangeShapeType="1" noTextEdit="1"/>
          </p:cNvSpPr>
          <p:nvPr/>
        </p:nvSpPr>
        <p:spPr bwMode="auto">
          <a:xfrm>
            <a:off x="1357290" y="0"/>
            <a:ext cx="74485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ĐỨC TÍNH GIẢN DỊ CỦA BÁC HỒ</a:t>
            </a:r>
          </a:p>
        </p:txBody>
      </p:sp>
      <p:sp>
        <p:nvSpPr>
          <p:cNvPr id="20489" name="Text Box 19"/>
          <p:cNvSpPr txBox="1">
            <a:spLocks noChangeArrowheads="1"/>
          </p:cNvSpPr>
          <p:nvPr/>
        </p:nvSpPr>
        <p:spPr bwMode="auto">
          <a:xfrm>
            <a:off x="381000" y="12700"/>
            <a:ext cx="97629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 err="1">
                <a:latin typeface="Times New Roman" pitchFamily="18" charset="0"/>
              </a:rPr>
              <a:t>Tiết</a:t>
            </a:r>
            <a:r>
              <a:rPr lang="en-US" sz="2000" u="sng" dirty="0">
                <a:latin typeface="Times New Roman" pitchFamily="18" charset="0"/>
              </a:rPr>
              <a:t> 93</a:t>
            </a:r>
            <a:r>
              <a:rPr lang="en-US" sz="2000" u="sng" dirty="0" smtClean="0">
                <a:latin typeface="Times New Roman" pitchFamily="18" charset="0"/>
              </a:rPr>
              <a:t>:</a:t>
            </a:r>
            <a:endParaRPr lang="en-US" sz="2000" u="sng" dirty="0">
              <a:latin typeface="Times New Roman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85720" y="3357562"/>
            <a:ext cx="1676400" cy="9906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3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28"/>
          <p:cNvSpPr>
            <a:spLocks/>
          </p:cNvSpPr>
          <p:nvPr/>
        </p:nvSpPr>
        <p:spPr bwMode="gray">
          <a:xfrm rot="10800000">
            <a:off x="2000232" y="2143116"/>
            <a:ext cx="1019175" cy="1371600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00B0F0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2" name="Freeform 29"/>
          <p:cNvSpPr>
            <a:spLocks/>
          </p:cNvSpPr>
          <p:nvPr/>
        </p:nvSpPr>
        <p:spPr bwMode="gray">
          <a:xfrm rot="20618907" flipH="1">
            <a:off x="2274173" y="4157097"/>
            <a:ext cx="828735" cy="1557651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00B0F0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" name="Flowchart: Alternate Process 12"/>
          <p:cNvSpPr/>
          <p:nvPr/>
        </p:nvSpPr>
        <p:spPr>
          <a:xfrm>
            <a:off x="3214678" y="1500174"/>
            <a:ext cx="5715040" cy="2214578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latin typeface="VNI-Times" pitchFamily="2" charset="0"/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  <a:latin typeface="VNI-Times" pitchFamily="2" charset="0"/>
              </a:rPr>
              <a:t>“</a:t>
            </a:r>
            <a:r>
              <a:rPr lang="en-US" sz="3200" b="1" i="1" dirty="0" err="1" smtClean="0">
                <a:solidFill>
                  <a:srgbClr val="C00000"/>
                </a:solidFill>
                <a:latin typeface="VNI-Times" pitchFamily="2" charset="0"/>
              </a:rPr>
              <a:t>Töø</a:t>
            </a:r>
            <a:r>
              <a:rPr lang="en-US" sz="3200" b="1" i="1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VNI-Times" pitchFamily="2" charset="0"/>
              </a:rPr>
              <a:t>ñaàu</a:t>
            </a:r>
            <a:r>
              <a:rPr lang="en-US" sz="3200" b="1" i="1" dirty="0" smtClean="0">
                <a:solidFill>
                  <a:srgbClr val="C00000"/>
                </a:solidFill>
                <a:latin typeface="VNI-Times" pitchFamily="2" charset="0"/>
              </a:rPr>
              <a:t>…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 smtClean="0">
                <a:solidFill>
                  <a:srgbClr val="C00000"/>
                </a:solidFill>
                <a:latin typeface="VNI-Times" pitchFamily="2" charset="0"/>
              </a:rPr>
              <a:t>” </a:t>
            </a:r>
            <a:r>
              <a:rPr lang="en-US" sz="3200" dirty="0" smtClean="0">
                <a:solidFill>
                  <a:schemeClr val="tx1"/>
                </a:solidFill>
                <a:latin typeface="VNI-Times" pitchFamily="2" charset="0"/>
              </a:rPr>
              <a:t>=&gt;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3286116" y="3929066"/>
            <a:ext cx="5572164" cy="2000264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i="1" dirty="0" err="1" smtClean="0">
                <a:solidFill>
                  <a:srgbClr val="C00000"/>
                </a:solidFill>
                <a:latin typeface="VNI-Times" pitchFamily="2" charset="0"/>
              </a:rPr>
              <a:t>Coøn</a:t>
            </a:r>
            <a:r>
              <a:rPr lang="en-US" sz="3200" b="1" i="1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VNI-Times" pitchFamily="2" charset="0"/>
              </a:rPr>
              <a:t>laïi</a:t>
            </a:r>
            <a:r>
              <a:rPr lang="en-US" sz="3200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VNI-Times" pitchFamily="2" charset="0"/>
              </a:rPr>
              <a:t>=&gt;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215074" y="357166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</a:t>
            </a:r>
            <a:r>
              <a:rPr lang="en-US" sz="2400" b="1" i="1" dirty="0" err="1">
                <a:solidFill>
                  <a:srgbClr val="7030A0"/>
                </a:solidFill>
              </a:rPr>
              <a:t>Phạm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Văn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Đồng</a:t>
            </a:r>
            <a:r>
              <a:rPr lang="en-US" sz="2400" dirty="0">
                <a:solidFill>
                  <a:srgbClr val="7030A0"/>
                </a:solidFill>
              </a:rPr>
              <a:t>)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1852613"/>
            <a:ext cx="2551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en-US" sz="22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0" y="865188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I.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chung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3558" name="WordArt 9"/>
          <p:cNvSpPr>
            <a:spLocks noChangeArrowheads="1" noChangeShapeType="1" noTextEdit="1"/>
          </p:cNvSpPr>
          <p:nvPr/>
        </p:nvSpPr>
        <p:spPr bwMode="auto">
          <a:xfrm>
            <a:off x="1357290" y="214290"/>
            <a:ext cx="74485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ĐỨC TÍNH GIẢN DỊ CỦA BÁC HỒ</a:t>
            </a:r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381000" y="12700"/>
            <a:ext cx="119060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</a:rPr>
              <a:t> 93: </a:t>
            </a:r>
          </a:p>
        </p:txBody>
      </p:sp>
      <p:sp>
        <p:nvSpPr>
          <p:cNvPr id="23561" name="Line 12"/>
          <p:cNvSpPr>
            <a:spLocks noChangeShapeType="1"/>
          </p:cNvSpPr>
          <p:nvPr/>
        </p:nvSpPr>
        <p:spPr bwMode="auto">
          <a:xfrm>
            <a:off x="4643438" y="1066800"/>
            <a:ext cx="0" cy="579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0" y="128586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II.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tích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0" y="1714488"/>
            <a:ext cx="45005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đức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giản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dị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Bác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Hồ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80922" name="Rectangle 26"/>
          <p:cNvSpPr>
            <a:spLocks noChangeArrowheads="1"/>
          </p:cNvSpPr>
          <p:nvPr/>
        </p:nvSpPr>
        <p:spPr bwMode="auto">
          <a:xfrm>
            <a:off x="0" y="2571744"/>
            <a:ext cx="45005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sz="20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- </a:t>
            </a:r>
            <a:r>
              <a:rPr lang="en-US" sz="3200" dirty="0" err="1" smtClean="0">
                <a:latin typeface="Times New Roman" pitchFamily="18" charset="0"/>
                <a:sym typeface="Wingdings" pitchFamily="2" charset="2"/>
              </a:rPr>
              <a:t>Sự</a:t>
            </a:r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sym typeface="Wingdings" pitchFamily="2" charset="2"/>
              </a:rPr>
              <a:t>nhất</a:t>
            </a:r>
            <a:r>
              <a:rPr lang="en-US" sz="32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sym typeface="Wingdings" pitchFamily="2" charset="2"/>
              </a:rPr>
              <a:t>quán</a:t>
            </a:r>
            <a:r>
              <a:rPr lang="en-US" sz="32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sym typeface="Wingdings" pitchFamily="2" charset="2"/>
              </a:rPr>
              <a:t>giữa</a:t>
            </a:r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sym typeface="Wingdings" pitchFamily="2" charset="2"/>
              </a:rPr>
              <a:t>đời</a:t>
            </a:r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sym typeface="Wingdings" pitchFamily="2" charset="2"/>
              </a:rPr>
              <a:t>hoạt</a:t>
            </a:r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sym typeface="Wingdings" pitchFamily="2" charset="2"/>
              </a:rPr>
              <a:t>động</a:t>
            </a:r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sym typeface="Wingdings" pitchFamily="2" charset="2"/>
              </a:rPr>
              <a:t>chính</a:t>
            </a:r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sym typeface="Wingdings" pitchFamily="2" charset="2"/>
              </a:rPr>
              <a:t>trị</a:t>
            </a:r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 lay </a:t>
            </a:r>
            <a:r>
              <a:rPr lang="en-US" sz="3200" dirty="0" err="1" smtClean="0">
                <a:latin typeface="Times New Roman" pitchFamily="18" charset="0"/>
                <a:sym typeface="Wingdings" pitchFamily="2" charset="2"/>
              </a:rPr>
              <a:t>trời</a:t>
            </a:r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sym typeface="Wingdings" pitchFamily="2" charset="2"/>
              </a:rPr>
              <a:t>chuyển</a:t>
            </a:r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sym typeface="Wingdings" pitchFamily="2" charset="2"/>
              </a:rPr>
              <a:t>đất</a:t>
            </a:r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sym typeface="Wingdings" pitchFamily="2" charset="2"/>
              </a:rPr>
              <a:t>với</a:t>
            </a:r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sym typeface="Wingdings" pitchFamily="2" charset="2"/>
              </a:rPr>
              <a:t>đời</a:t>
            </a:r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latin typeface="Times New Roman" pitchFamily="18" charset="0"/>
                <a:sym typeface="Wingdings" pitchFamily="2" charset="2"/>
              </a:rPr>
              <a:t>sống</a:t>
            </a:r>
            <a:r>
              <a:rPr lang="en-US" sz="32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sym typeface="Wingdings" pitchFamily="2" charset="2"/>
              </a:rPr>
              <a:t>bình</a:t>
            </a:r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sym typeface="Wingdings" pitchFamily="2" charset="2"/>
              </a:rPr>
              <a:t>thường</a:t>
            </a:r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sym typeface="Wingdings" pitchFamily="2" charset="2"/>
              </a:rPr>
              <a:t>giản</a:t>
            </a:r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sym typeface="Wingdings" pitchFamily="2" charset="2"/>
              </a:rPr>
              <a:t>dị</a:t>
            </a:r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sym typeface="Wingdings" pitchFamily="2" charset="2"/>
              </a:rPr>
              <a:t>và</a:t>
            </a:r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sym typeface="Wingdings" pitchFamily="2" charset="2"/>
              </a:rPr>
              <a:t>khiêm</a:t>
            </a:r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sym typeface="Wingdings" pitchFamily="2" charset="2"/>
              </a:rPr>
              <a:t>tốn</a:t>
            </a:r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.</a:t>
            </a:r>
          </a:p>
          <a:p>
            <a:pPr algn="just" eaLnBrk="0" hangingPunct="0"/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- </a:t>
            </a:r>
            <a:r>
              <a:rPr lang="en-US" sz="3200" dirty="0" err="1" smtClean="0">
                <a:latin typeface="Times New Roman" pitchFamily="18" charset="0"/>
                <a:sym typeface="Wingdings" pitchFamily="2" charset="2"/>
              </a:rPr>
              <a:t>Trong</a:t>
            </a:r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sym typeface="Wingdings" pitchFamily="2" charset="2"/>
              </a:rPr>
              <a:t>sáng</a:t>
            </a:r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3200" dirty="0" err="1" smtClean="0">
                <a:latin typeface="Times New Roman" pitchFamily="18" charset="0"/>
                <a:sym typeface="Wingdings" pitchFamily="2" charset="2"/>
              </a:rPr>
              <a:t>thanh</a:t>
            </a:r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sym typeface="Wingdings" pitchFamily="2" charset="2"/>
              </a:rPr>
              <a:t>bạch</a:t>
            </a:r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3200" dirty="0" err="1" smtClean="0">
                <a:latin typeface="Times New Roman" pitchFamily="18" charset="0"/>
                <a:sym typeface="Wingdings" pitchFamily="2" charset="2"/>
              </a:rPr>
              <a:t>tuyệt</a:t>
            </a:r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sym typeface="Wingdings" pitchFamily="2" charset="2"/>
              </a:rPr>
              <a:t>đẹp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.</a:t>
            </a:r>
            <a:endParaRPr lang="en-US" sz="2800" dirty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4643406" y="1142984"/>
            <a:ext cx="4500594" cy="2714644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Tác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giả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đức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giản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dị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Bác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?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4714876" y="1643050"/>
            <a:ext cx="4429124" cy="335758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5286380" y="2357430"/>
            <a:ext cx="3857620" cy="3071834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572264" y="57148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</a:t>
            </a:r>
            <a:r>
              <a:rPr lang="en-US" sz="2400" b="1" i="1" dirty="0" err="1">
                <a:solidFill>
                  <a:srgbClr val="7030A0"/>
                </a:solidFill>
              </a:rPr>
              <a:t>Phạm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Văn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Đồng</a:t>
            </a:r>
            <a:r>
              <a:rPr lang="en-US" sz="2400" dirty="0">
                <a:solidFill>
                  <a:srgbClr val="7030A0"/>
                </a:solidFill>
              </a:rPr>
              <a:t>)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0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  <p:bldP spid="80914" grpId="0"/>
      <p:bldP spid="18" grpId="0" animBg="1"/>
      <p:bldP spid="18" grpId="1" animBg="1"/>
      <p:bldP spid="19" grpId="0" animBg="1"/>
      <p:bldP spid="19" grpId="1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1852613"/>
            <a:ext cx="2551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en-US" sz="22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0" y="865188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I.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chung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3558" name="WordArt 9"/>
          <p:cNvSpPr>
            <a:spLocks noChangeArrowheads="1" noChangeShapeType="1" noTextEdit="1"/>
          </p:cNvSpPr>
          <p:nvPr/>
        </p:nvSpPr>
        <p:spPr bwMode="auto">
          <a:xfrm>
            <a:off x="1357290" y="214290"/>
            <a:ext cx="74485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ĐỨC TÍNH GIẢN DỊ CỦA BÁC HỒ</a:t>
            </a:r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381000" y="12700"/>
            <a:ext cx="119060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</a:rPr>
              <a:t> 93: </a:t>
            </a:r>
          </a:p>
        </p:txBody>
      </p:sp>
      <p:sp>
        <p:nvSpPr>
          <p:cNvPr id="23561" name="Line 12"/>
          <p:cNvSpPr>
            <a:spLocks noChangeShapeType="1"/>
          </p:cNvSpPr>
          <p:nvPr/>
        </p:nvSpPr>
        <p:spPr bwMode="auto">
          <a:xfrm>
            <a:off x="4643438" y="1066800"/>
            <a:ext cx="0" cy="579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0" y="128586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II.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tích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0" y="1714488"/>
            <a:ext cx="41433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đức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giản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dị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Bác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Hồ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80922" name="Rectangle 26"/>
          <p:cNvSpPr>
            <a:spLocks noChangeArrowheads="1"/>
          </p:cNvSpPr>
          <p:nvPr/>
        </p:nvSpPr>
        <p:spPr bwMode="auto">
          <a:xfrm>
            <a:off x="0" y="2571744"/>
            <a:ext cx="450056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sz="20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smtClean="0">
                <a:latin typeface="Times New Roman" pitchFamily="18" charset="0"/>
                <a:sym typeface="Wingdings" pitchFamily="2" charset="2"/>
              </a:rPr>
              <a:t>=&gt;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Cách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nêu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vấn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đề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trực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tiếp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ngắn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gọn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sâu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sắc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làm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nổi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bật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đức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tính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giản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dị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của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Bác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.</a:t>
            </a:r>
          </a:p>
          <a:p>
            <a:pPr algn="just" eaLnBrk="0" hangingPunct="0"/>
            <a:endParaRPr lang="en-US" sz="2800" dirty="0" smtClean="0">
              <a:latin typeface="Times New Roman" pitchFamily="18" charset="0"/>
              <a:sym typeface="Wingdings" pitchFamily="2" charset="2"/>
            </a:endParaRPr>
          </a:p>
          <a:p>
            <a:pPr algn="just" eaLnBrk="0" hangingPunct="0"/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2.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Những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biểu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hiện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cụ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thể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về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đức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tính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giản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dị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Bác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Hồ</a:t>
            </a:r>
            <a:endParaRPr lang="en-US" sz="2400" b="1" dirty="0" smtClean="0">
              <a:solidFill>
                <a:srgbClr val="000099"/>
              </a:solidFill>
              <a:latin typeface="Times New Roman" pitchFamily="18" charset="0"/>
              <a:sym typeface="Wingdings" pitchFamily="2" charset="2"/>
            </a:endParaRPr>
          </a:p>
          <a:p>
            <a:pPr algn="just" eaLnBrk="0" hangingPunct="0"/>
            <a:endParaRPr lang="en-US" sz="2800" dirty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4714876" y="1428736"/>
            <a:ext cx="4429124" cy="3500462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rõ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đức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tác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giả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chứng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minh ở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phương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diện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?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429388" y="57148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</a:t>
            </a:r>
            <a:r>
              <a:rPr lang="en-US" sz="2400" b="1" i="1" dirty="0" err="1">
                <a:solidFill>
                  <a:srgbClr val="7030A0"/>
                </a:solidFill>
              </a:rPr>
              <a:t>Phạm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Văn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Đồng</a:t>
            </a:r>
            <a:r>
              <a:rPr lang="en-US" sz="2400" dirty="0">
                <a:solidFill>
                  <a:srgbClr val="7030A0"/>
                </a:solidFill>
              </a:rPr>
              <a:t>)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865188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chung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1357290" y="142852"/>
            <a:ext cx="74485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ĐỨC TÍNH GIẢN DỊ CỦA BÁC HỒ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81000" y="127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</a:rPr>
              <a:t> 93</a:t>
            </a:r>
            <a:r>
              <a:rPr lang="en-US" sz="2000" dirty="0" smtClean="0">
                <a:latin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0" y="2971800"/>
            <a:ext cx="3505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en-US" sz="22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1643042" y="2357430"/>
            <a:ext cx="5857916" cy="52322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ĐỨC TÍNH GIẢN DỊ CỦA BÁC HỒ</a:t>
            </a:r>
          </a:p>
        </p:txBody>
      </p:sp>
      <p:sp>
        <p:nvSpPr>
          <p:cNvPr id="99347" name="Rectangle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5786" y="4857760"/>
            <a:ext cx="2857520" cy="135732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đời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 eaLnBrk="0" hangingPunct="0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ngày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9348" name="Rectangle 2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572132" y="4857760"/>
            <a:ext cx="2928958" cy="135732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 lIns="27432" rIns="27432" anchor="ctr"/>
          <a:lstStyle/>
          <a:p>
            <a:pPr algn="ctr" eaLnBrk="0" hangingPunct="0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9349" name="Line 21"/>
          <p:cNvSpPr>
            <a:spLocks noChangeShapeType="1"/>
          </p:cNvSpPr>
          <p:nvPr/>
        </p:nvSpPr>
        <p:spPr bwMode="auto">
          <a:xfrm flipH="1">
            <a:off x="1643042" y="2857496"/>
            <a:ext cx="2686056" cy="19288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99352" name="Line 24"/>
          <p:cNvSpPr>
            <a:spLocks noChangeShapeType="1"/>
          </p:cNvSpPr>
          <p:nvPr/>
        </p:nvSpPr>
        <p:spPr bwMode="auto">
          <a:xfrm>
            <a:off x="5429256" y="2857496"/>
            <a:ext cx="1714512" cy="19288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25" name="TextBox 24"/>
          <p:cNvSpPr txBox="1"/>
          <p:nvPr/>
        </p:nvSpPr>
        <p:spPr>
          <a:xfrm>
            <a:off x="0" y="1214422"/>
            <a:ext cx="2437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571612"/>
            <a:ext cx="898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143636" y="500042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</a:t>
            </a:r>
            <a:r>
              <a:rPr lang="en-US" sz="2400" b="1" i="1" dirty="0" err="1">
                <a:solidFill>
                  <a:srgbClr val="7030A0"/>
                </a:solidFill>
              </a:rPr>
              <a:t>Phạm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Văn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Đồng</a:t>
            </a:r>
            <a:r>
              <a:rPr lang="en-US" sz="2400" dirty="0">
                <a:solidFill>
                  <a:srgbClr val="7030A0"/>
                </a:solidFill>
              </a:rPr>
              <a:t>)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9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9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4" grpId="0" animBg="1"/>
      <p:bldP spid="99347" grpId="0" animBg="1"/>
      <p:bldP spid="99348" grpId="0" animBg="1"/>
      <p:bldP spid="99349" grpId="0" animBg="1"/>
      <p:bldP spid="993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571480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chung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1357290" y="142852"/>
            <a:ext cx="74485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ĐỨC TÍNH GIẢN DỊ CỦA BÁC HỒ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81000" y="127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</a:rPr>
              <a:t> 93</a:t>
            </a:r>
            <a:r>
              <a:rPr lang="en-US" sz="2000" dirty="0" smtClean="0">
                <a:latin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928670"/>
            <a:ext cx="2437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285860"/>
            <a:ext cx="8896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2285984" y="2643182"/>
            <a:ext cx="4572032" cy="300039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chi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357430"/>
            <a:ext cx="1857356" cy="417513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n: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1714480" y="2643182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143240" y="2357430"/>
            <a:ext cx="5489003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</a:rPr>
              <a:t>Bữa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</a:rPr>
              <a:t>ă</a:t>
            </a:r>
            <a:r>
              <a:rPr lang="en-US" sz="2800" b="1" dirty="0">
                <a:latin typeface="Times New Roman" pitchFamily="18" charset="0"/>
              </a:rPr>
              <a:t>n </a:t>
            </a:r>
            <a:r>
              <a:rPr lang="en-US" sz="2800" b="1" dirty="0" err="1">
                <a:latin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món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giản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</a:rPr>
              <a:t>đơ</a:t>
            </a:r>
            <a:r>
              <a:rPr lang="en-US" sz="2800" b="1" dirty="0" smtClean="0">
                <a:latin typeface="Times New Roman" pitchFamily="18" charset="0"/>
              </a:rPr>
              <a:t>n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1714480" y="2714620"/>
            <a:ext cx="1500198" cy="785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1714480" y="2786058"/>
            <a:ext cx="1447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3214678" y="3000372"/>
            <a:ext cx="5429288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</a:rPr>
              <a:t>ă</a:t>
            </a:r>
            <a:r>
              <a:rPr lang="en-US" sz="2800" b="1" dirty="0">
                <a:latin typeface="Times New Roman" pitchFamily="18" charset="0"/>
              </a:rPr>
              <a:t>n </a:t>
            </a:r>
            <a:r>
              <a:rPr lang="en-US" sz="2800" b="1" dirty="0" err="1">
                <a:latin typeface="Times New Roman" pitchFamily="18" charset="0"/>
              </a:rPr>
              <a:t>Bác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</a:rPr>
              <a:t>đ</a:t>
            </a:r>
            <a:r>
              <a:rPr lang="en-US" sz="2800" b="1" dirty="0">
                <a:latin typeface="Times New Roman" pitchFamily="18" charset="0"/>
              </a:rPr>
              <a:t>ể r</a:t>
            </a:r>
            <a:r>
              <a:rPr lang="vi-VN" sz="2800" b="1" dirty="0">
                <a:latin typeface="Times New Roman" pitchFamily="18" charset="0"/>
              </a:rPr>
              <a:t>ơ</a:t>
            </a:r>
            <a:r>
              <a:rPr lang="en-US" sz="2800" b="1" dirty="0" err="1">
                <a:latin typeface="Times New Roman" pitchFamily="18" charset="0"/>
              </a:rPr>
              <a:t>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vãi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hột</a:t>
            </a:r>
            <a:r>
              <a:rPr lang="en-US" sz="2800" b="1" dirty="0">
                <a:latin typeface="Times New Roman" pitchFamily="18" charset="0"/>
              </a:rPr>
              <a:t> c</a:t>
            </a:r>
            <a:r>
              <a:rPr lang="vi-VN" sz="2800" b="1" dirty="0">
                <a:latin typeface="Times New Roman" pitchFamily="18" charset="0"/>
              </a:rPr>
              <a:t>ơ</a:t>
            </a:r>
            <a:r>
              <a:rPr lang="en-US" sz="2800" b="1" dirty="0" smtClean="0">
                <a:latin typeface="Times New Roman" pitchFamily="18" charset="0"/>
              </a:rPr>
              <a:t>m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4143380"/>
            <a:ext cx="542928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Ăn xong bao giờ cái bát cũng sạch và thức ăn được sắp xếp tươm tất</a:t>
            </a:r>
            <a:endParaRPr lang="vi-VN" sz="2800" b="1" dirty="0">
              <a:latin typeface="+mj-lt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229320" y="500042"/>
            <a:ext cx="2914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</a:t>
            </a:r>
            <a:r>
              <a:rPr lang="en-US" sz="2400" b="1" i="1" dirty="0" err="1">
                <a:solidFill>
                  <a:srgbClr val="7030A0"/>
                </a:solidFill>
              </a:rPr>
              <a:t>Phạm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Văn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Đồng</a:t>
            </a:r>
            <a:r>
              <a:rPr lang="en-US" sz="2400" dirty="0">
                <a:solidFill>
                  <a:srgbClr val="7030A0"/>
                </a:solidFill>
              </a:rPr>
              <a:t>)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48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lum bright="-18000" contrast="42000"/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895600" y="6248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MỘT BỮA C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</a:rPr>
              <a:t>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M CỦA BÁC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571480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chung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1357290" y="142852"/>
            <a:ext cx="74485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ĐỨC TÍNH GIẢN DỊ CỦA BÁC HỒ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81000" y="127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</a:rPr>
              <a:t> 93</a:t>
            </a:r>
            <a:r>
              <a:rPr lang="en-US" sz="2000" dirty="0" smtClean="0">
                <a:latin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0" y="2971800"/>
            <a:ext cx="3505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en-US" sz="22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000108"/>
            <a:ext cx="2437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285860"/>
            <a:ext cx="88969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4282" y="2143116"/>
            <a:ext cx="4419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Bữa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ă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n: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Đạm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bạc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tiết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kiệm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571736" y="3214686"/>
            <a:ext cx="3714776" cy="242889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Ban 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428868"/>
            <a:ext cx="4500562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14282" y="3286124"/>
            <a:ext cx="4357686" cy="2708434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        </a:t>
            </a:r>
            <a:r>
              <a:rPr lang="en-US" sz="2000" b="1" dirty="0" err="1">
                <a:latin typeface="Times New Roman" pitchFamily="18" charset="0"/>
              </a:rPr>
              <a:t>Tức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cảnh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Pác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Bó</a:t>
            </a:r>
            <a:endParaRPr lang="en-US" sz="2000" b="1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                               </a:t>
            </a:r>
            <a:r>
              <a:rPr lang="en-US" sz="2000" b="1" i="1" dirty="0" err="1">
                <a:latin typeface="Times New Roman" pitchFamily="18" charset="0"/>
              </a:rPr>
              <a:t>Hồ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</a:rPr>
              <a:t>Chí</a:t>
            </a:r>
            <a:r>
              <a:rPr lang="en-US" sz="2000" b="1" i="1" dirty="0">
                <a:latin typeface="Times New Roman" pitchFamily="18" charset="0"/>
              </a:rPr>
              <a:t> Minh</a:t>
            </a:r>
          </a:p>
          <a:p>
            <a:pPr algn="just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</a:rPr>
              <a:t>Sáng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bờ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suối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tối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vào</a:t>
            </a:r>
            <a:r>
              <a:rPr lang="en-US" sz="2000" b="1" dirty="0">
                <a:latin typeface="Times New Roman" pitchFamily="18" charset="0"/>
              </a:rPr>
              <a:t> hang</a:t>
            </a:r>
          </a:p>
          <a:p>
            <a:pPr algn="just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</a:rPr>
              <a:t>Cháo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bẹ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rau</a:t>
            </a:r>
            <a:r>
              <a:rPr lang="en-US" sz="2000" b="1" dirty="0">
                <a:latin typeface="Times New Roman" pitchFamily="18" charset="0"/>
              </a:rPr>
              <a:t> m</a:t>
            </a:r>
            <a:r>
              <a:rPr lang="vi-VN" sz="2000" b="1" dirty="0">
                <a:latin typeface="Times New Roman" pitchFamily="18" charset="0"/>
              </a:rPr>
              <a:t>ă</a:t>
            </a:r>
            <a:r>
              <a:rPr lang="en-US" sz="2000" b="1" dirty="0" err="1">
                <a:latin typeface="Times New Roman" pitchFamily="18" charset="0"/>
              </a:rPr>
              <a:t>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vẫn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sẵn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sàng</a:t>
            </a:r>
            <a:endParaRPr lang="en-US" sz="2000" b="1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</a:rPr>
              <a:t>Bàn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vi-VN" sz="2000" b="1" dirty="0">
                <a:latin typeface="Times New Roman" pitchFamily="18" charset="0"/>
              </a:rPr>
              <a:t>đ</a:t>
            </a:r>
            <a:r>
              <a:rPr lang="en-US" sz="2000" b="1" dirty="0">
                <a:latin typeface="Times New Roman" pitchFamily="18" charset="0"/>
              </a:rPr>
              <a:t>á </a:t>
            </a:r>
            <a:r>
              <a:rPr lang="en-US" sz="2000" b="1" dirty="0" err="1">
                <a:latin typeface="Times New Roman" pitchFamily="18" charset="0"/>
              </a:rPr>
              <a:t>chông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chênh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dịch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sử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Đảng</a:t>
            </a:r>
            <a:endParaRPr lang="en-US" sz="2000" b="1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</a:rPr>
              <a:t>Cuộc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vi-VN" sz="2000" b="1" dirty="0">
                <a:latin typeface="Times New Roman" pitchFamily="18" charset="0"/>
              </a:rPr>
              <a:t>đ</a:t>
            </a:r>
            <a:r>
              <a:rPr lang="en-US" sz="2000" b="1" dirty="0" err="1">
                <a:latin typeface="Times New Roman" pitchFamily="18" charset="0"/>
              </a:rPr>
              <a:t>ời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cách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mạng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thật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sang.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586510" y="500042"/>
            <a:ext cx="255749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</a:t>
            </a:r>
            <a:r>
              <a:rPr lang="en-US" sz="2400" b="1" i="1" dirty="0" err="1">
                <a:solidFill>
                  <a:srgbClr val="7030A0"/>
                </a:solidFill>
              </a:rPr>
              <a:t>Phạm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Văn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Đồng</a:t>
            </a:r>
            <a:r>
              <a:rPr lang="en-US" sz="2400" dirty="0">
                <a:solidFill>
                  <a:srgbClr val="7030A0"/>
                </a:solidFill>
              </a:rPr>
              <a:t>)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865188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chung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1357290" y="142852"/>
            <a:ext cx="74485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ĐỨC TÍNH GIẢN DỊ CỦA BÁC HỒ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81000" y="127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</a:rPr>
              <a:t> 93</a:t>
            </a:r>
            <a:r>
              <a:rPr lang="en-US" sz="2000" dirty="0" smtClean="0">
                <a:latin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0" y="2971800"/>
            <a:ext cx="3505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en-US" sz="22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214422"/>
            <a:ext cx="2437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571612"/>
            <a:ext cx="8896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0100" y="2571744"/>
            <a:ext cx="141096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ở: 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428860" y="2857496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86182" y="2643182"/>
            <a:ext cx="442915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Vẻn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vẹn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357422" y="2857496"/>
            <a:ext cx="1357322" cy="905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786182" y="3357562"/>
            <a:ext cx="435771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>
            <a:off x="2118895" y="3238899"/>
            <a:ext cx="1977252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57620" y="4500570"/>
            <a:ext cx="435771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224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6" name="Cloud Callout 15"/>
          <p:cNvSpPr/>
          <p:nvPr/>
        </p:nvSpPr>
        <p:spPr>
          <a:xfrm>
            <a:off x="357158" y="3786190"/>
            <a:ext cx="3000396" cy="228601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357950" y="500042"/>
            <a:ext cx="26289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</a:t>
            </a:r>
            <a:r>
              <a:rPr lang="en-US" sz="2400" b="1" i="1" dirty="0" err="1">
                <a:solidFill>
                  <a:srgbClr val="7030A0"/>
                </a:solidFill>
              </a:rPr>
              <a:t>Phạm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Văn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Đồng</a:t>
            </a:r>
            <a:r>
              <a:rPr lang="en-US" sz="2400" dirty="0">
                <a:solidFill>
                  <a:srgbClr val="7030A0"/>
                </a:solidFill>
              </a:rPr>
              <a:t>)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8" grpId="0" animBg="1"/>
      <p:bldP spid="41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865188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chung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1357290" y="142852"/>
            <a:ext cx="74485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ĐỨC TÍNH GIẢN DỊ CỦA BÁC HỒ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81000" y="127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</a:rPr>
              <a:t> 93</a:t>
            </a:r>
            <a:r>
              <a:rPr lang="en-US" sz="2000" dirty="0" smtClean="0">
                <a:latin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0" y="2971800"/>
            <a:ext cx="3505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en-US" sz="22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214422"/>
            <a:ext cx="2437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571612"/>
            <a:ext cx="84385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2928934"/>
            <a:ext cx="54745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372196" y="500042"/>
            <a:ext cx="27718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</a:t>
            </a:r>
            <a:r>
              <a:rPr lang="en-US" sz="2400" b="1" i="1" dirty="0" err="1">
                <a:solidFill>
                  <a:srgbClr val="7030A0"/>
                </a:solidFill>
              </a:rPr>
              <a:t>Phạm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Văn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Đồng</a:t>
            </a:r>
            <a:r>
              <a:rPr lang="en-US" sz="2400" dirty="0">
                <a:solidFill>
                  <a:srgbClr val="7030A0"/>
                </a:solidFill>
              </a:rPr>
              <a:t>)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609600" y="0"/>
            <a:ext cx="8077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634"/>
              </a:avLst>
            </a:prstTxWarp>
          </a:bodyPr>
          <a:lstStyle/>
          <a:p>
            <a:pPr algn="ctr"/>
            <a:r>
              <a:rPr lang="vi-VN" sz="2800" b="1" i="1" kern="10" dirty="0">
                <a:ln w="317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0" y="2714620"/>
            <a:ext cx="8786842" cy="392909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endParaRPr lang="en-US" sz="32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Nêu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chính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giàu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đẹp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just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”.</a:t>
            </a:r>
          </a:p>
          <a:p>
            <a:pPr algn="just">
              <a:buFontTx/>
              <a:buChar char="-"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giả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chứng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minh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giàu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đẹp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just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hay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chứng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minh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phương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diện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  <a:p>
            <a:pPr algn="just"/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" name="Picture 4" descr="C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6764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500298" y="5534025"/>
            <a:ext cx="4191000" cy="13239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N</a:t>
            </a:r>
            <a:r>
              <a:rPr lang="vi-VN" sz="2000" b="1" dirty="0">
                <a:latin typeface="Times New Roman" pitchFamily="18" charset="0"/>
              </a:rPr>
              <a:t>ơ</a:t>
            </a:r>
            <a:r>
              <a:rPr lang="en-US" sz="2000" b="1" dirty="0" err="1">
                <a:latin typeface="Times New Roman" pitchFamily="18" charset="0"/>
              </a:rPr>
              <a:t>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Bác</a:t>
            </a:r>
            <a:r>
              <a:rPr lang="en-US" sz="2000" b="1" dirty="0">
                <a:latin typeface="Times New Roman" pitchFamily="18" charset="0"/>
              </a:rPr>
              <a:t> ở </a:t>
            </a:r>
            <a:r>
              <a:rPr lang="en-US" sz="2000" b="1" dirty="0" err="1">
                <a:latin typeface="Times New Roman" pitchFamily="18" charset="0"/>
              </a:rPr>
              <a:t>sàn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mây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vách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gió</a:t>
            </a:r>
            <a:endParaRPr lang="en-US" sz="20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</a:rPr>
              <a:t>Sáng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nghe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chim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rừng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hót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quanh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nhà</a:t>
            </a:r>
            <a:endParaRPr lang="en-US" sz="20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                                   (</a:t>
            </a:r>
            <a:r>
              <a:rPr lang="en-US" sz="2000" b="1" dirty="0" err="1">
                <a:latin typeface="Times New Roman" pitchFamily="18" charset="0"/>
              </a:rPr>
              <a:t>Tố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Hữu</a:t>
            </a:r>
            <a:r>
              <a:rPr lang="en-US" sz="2000" b="1" dirty="0">
                <a:latin typeface="Times New Roman" pitchFamily="18" charset="0"/>
              </a:rPr>
              <a:t>)</a:t>
            </a:r>
          </a:p>
        </p:txBody>
      </p:sp>
      <p:pic>
        <p:nvPicPr>
          <p:cNvPr id="3" name="Picture 3" descr="101_01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5782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500042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chung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1357290" y="142852"/>
            <a:ext cx="74485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ĐỨC TÍNH GIẢN DỊ CỦA BÁC HỒ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81000" y="127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</a:rPr>
              <a:t> 93</a:t>
            </a:r>
            <a:r>
              <a:rPr lang="en-US" sz="2000" dirty="0" smtClean="0">
                <a:latin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0" y="2971800"/>
            <a:ext cx="3505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en-US" sz="22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857232"/>
            <a:ext cx="2437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142984"/>
            <a:ext cx="8896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5643578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/>
          </a:p>
        </p:txBody>
      </p:sp>
      <p:sp>
        <p:nvSpPr>
          <p:cNvPr id="12" name="Cloud Callout 11"/>
          <p:cNvSpPr/>
          <p:nvPr/>
        </p:nvSpPr>
        <p:spPr>
          <a:xfrm>
            <a:off x="3500430" y="1857364"/>
            <a:ext cx="5072130" cy="450059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428868"/>
            <a:ext cx="2500298" cy="114300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just" eaLnBrk="1" hangingPunct="1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mọi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ng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ư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571868" y="2285992"/>
            <a:ext cx="4549775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Suốt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việc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suốt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việc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việc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rất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lớn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việc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tự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thì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cần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người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giúp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…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643306" y="4214818"/>
            <a:ext cx="44958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Viết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bức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ồng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chí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nói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chuyện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cháu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Nam, 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công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nhân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…</a:t>
            </a:r>
          </a:p>
        </p:txBody>
      </p:sp>
      <p:cxnSp>
        <p:nvCxnSpPr>
          <p:cNvPr id="17" name="Straight Arrow Connector 16"/>
          <p:cNvCxnSpPr>
            <a:stCxn id="13" idx="3"/>
          </p:cNvCxnSpPr>
          <p:nvPr/>
        </p:nvCxnSpPr>
        <p:spPr>
          <a:xfrm>
            <a:off x="2500298" y="3000368"/>
            <a:ext cx="1071570" cy="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  <a:endCxn id="15" idx="1"/>
          </p:cNvCxnSpPr>
          <p:nvPr/>
        </p:nvCxnSpPr>
        <p:spPr>
          <a:xfrm>
            <a:off x="2500298" y="3000368"/>
            <a:ext cx="1143008" cy="2337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586510" y="500042"/>
            <a:ext cx="255749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</a:t>
            </a:r>
            <a:r>
              <a:rPr lang="en-US" sz="2400" b="1" i="1" dirty="0" err="1">
                <a:solidFill>
                  <a:srgbClr val="7030A0"/>
                </a:solidFill>
              </a:rPr>
              <a:t>Phạm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Văn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Đồng</a:t>
            </a:r>
            <a:r>
              <a:rPr lang="en-US" sz="2400" dirty="0">
                <a:solidFill>
                  <a:srgbClr val="7030A0"/>
                </a:solidFill>
              </a:rPr>
              <a:t>)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865188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chung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1357290" y="142852"/>
            <a:ext cx="74485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ĐỨC TÍNH GIẢN DỊ CỦA BÁC HỒ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81000" y="127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</a:rPr>
              <a:t> 93</a:t>
            </a:r>
            <a:r>
              <a:rPr lang="en-US" sz="2000" dirty="0" smtClean="0">
                <a:latin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0" y="2971800"/>
            <a:ext cx="3505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en-US" sz="22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214422"/>
            <a:ext cx="2437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571612"/>
            <a:ext cx="8896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2500306"/>
            <a:ext cx="7715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072066" y="3714752"/>
            <a:ext cx="3357586" cy="2714644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2910" y="4429132"/>
            <a:ext cx="58579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vi-VN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443634" y="500042"/>
            <a:ext cx="27003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</a:t>
            </a:r>
            <a:r>
              <a:rPr lang="en-US" sz="2400" b="1" i="1" dirty="0" err="1">
                <a:solidFill>
                  <a:srgbClr val="7030A0"/>
                </a:solidFill>
              </a:rPr>
              <a:t>Phạm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Văn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Đồng</a:t>
            </a:r>
            <a:r>
              <a:rPr lang="en-US" sz="2400" dirty="0">
                <a:solidFill>
                  <a:srgbClr val="7030A0"/>
                </a:solidFill>
              </a:rPr>
              <a:t>)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865188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chung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1357290" y="142852"/>
            <a:ext cx="74485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ĐỨC TÍNH GIẢN DỊ CỦA BÁC HỒ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81000" y="127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</a:rPr>
              <a:t> 93</a:t>
            </a:r>
            <a:r>
              <a:rPr lang="en-US" sz="2000" dirty="0" smtClean="0">
                <a:latin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0" y="2971800"/>
            <a:ext cx="3505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en-US" sz="22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214422"/>
            <a:ext cx="2437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vi-V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571612"/>
            <a:ext cx="8896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2285984" y="2643182"/>
            <a:ext cx="4786346" cy="264320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572008"/>
            <a:ext cx="3929090" cy="1704975"/>
          </a:xfrm>
          <a:prstGeom prst="rect">
            <a:avLst/>
          </a:prstGeom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586510" y="428604"/>
            <a:ext cx="255749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</a:t>
            </a:r>
            <a:r>
              <a:rPr lang="en-US" sz="2400" b="1" i="1" dirty="0" err="1">
                <a:solidFill>
                  <a:srgbClr val="7030A0"/>
                </a:solidFill>
              </a:rPr>
              <a:t>Phạm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Văn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Đồng</a:t>
            </a:r>
            <a:r>
              <a:rPr lang="en-US" sz="2400" dirty="0">
                <a:solidFill>
                  <a:srgbClr val="7030A0"/>
                </a:solidFill>
              </a:rPr>
              <a:t>)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14282" y="0"/>
            <a:ext cx="10715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Tiết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93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330950" y="609600"/>
            <a:ext cx="2508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 </a:t>
            </a:r>
            <a:endParaRPr lang="en-US" sz="2000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608013"/>
            <a:ext cx="2543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1065213"/>
            <a:ext cx="28513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82" name="Line 8"/>
          <p:cNvSpPr>
            <a:spLocks noChangeShapeType="1"/>
          </p:cNvSpPr>
          <p:nvPr/>
        </p:nvSpPr>
        <p:spPr bwMode="auto">
          <a:xfrm>
            <a:off x="4419600" y="838200"/>
            <a:ext cx="0" cy="601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4584" name="Text Box 20"/>
          <p:cNvSpPr txBox="1">
            <a:spLocks noChangeArrowheads="1"/>
          </p:cNvSpPr>
          <p:nvPr/>
        </p:nvSpPr>
        <p:spPr bwMode="auto">
          <a:xfrm>
            <a:off x="685800" y="33528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.VnTime" pitchFamily="34" charset="0"/>
            </a:endParaRPr>
          </a:p>
        </p:txBody>
      </p:sp>
      <p:sp>
        <p:nvSpPr>
          <p:cNvPr id="24585" name="Text Box 21"/>
          <p:cNvSpPr txBox="1">
            <a:spLocks noChangeArrowheads="1"/>
          </p:cNvSpPr>
          <p:nvPr/>
        </p:nvSpPr>
        <p:spPr bwMode="auto">
          <a:xfrm>
            <a:off x="990600" y="37338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.VnTime" pitchFamily="34" charset="0"/>
            </a:endParaRPr>
          </a:p>
        </p:txBody>
      </p:sp>
      <p:sp>
        <p:nvSpPr>
          <p:cNvPr id="24586" name="Text Box 23"/>
          <p:cNvSpPr txBox="1">
            <a:spLocks noChangeArrowheads="1"/>
          </p:cNvSpPr>
          <p:nvPr/>
        </p:nvSpPr>
        <p:spPr bwMode="auto">
          <a:xfrm>
            <a:off x="762000" y="6858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.VnTime" pitchFamily="34" charset="0"/>
            </a:endParaRPr>
          </a:p>
        </p:txBody>
      </p:sp>
      <p:sp>
        <p:nvSpPr>
          <p:cNvPr id="90141" name="Text Box 29"/>
          <p:cNvSpPr txBox="1">
            <a:spLocks noChangeArrowheads="1"/>
          </p:cNvSpPr>
          <p:nvPr/>
        </p:nvSpPr>
        <p:spPr bwMode="auto">
          <a:xfrm>
            <a:off x="0" y="3071810"/>
            <a:ext cx="4343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 minh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588" name="Text Box 31"/>
          <p:cNvSpPr txBox="1">
            <a:spLocks noChangeArrowheads="1"/>
          </p:cNvSpPr>
          <p:nvPr/>
        </p:nvSpPr>
        <p:spPr bwMode="auto">
          <a:xfrm>
            <a:off x="0" y="57912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.VnTime" pitchFamily="34" charset="0"/>
            </a:endParaRPr>
          </a:p>
        </p:txBody>
      </p:sp>
      <p:sp>
        <p:nvSpPr>
          <p:cNvPr id="24589" name="Text Box 33"/>
          <p:cNvSpPr txBox="1">
            <a:spLocks noChangeArrowheads="1"/>
          </p:cNvSpPr>
          <p:nvPr/>
        </p:nvSpPr>
        <p:spPr bwMode="auto">
          <a:xfrm>
            <a:off x="2971800" y="4419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.VnTime" pitchFamily="34" charset="0"/>
            </a:endParaRPr>
          </a:p>
        </p:txBody>
      </p:sp>
      <p:sp>
        <p:nvSpPr>
          <p:cNvPr id="90150" name="Rectangle 38"/>
          <p:cNvSpPr>
            <a:spLocks noChangeArrowheads="1"/>
          </p:cNvSpPr>
          <p:nvPr/>
        </p:nvSpPr>
        <p:spPr bwMode="auto">
          <a:xfrm>
            <a:off x="4419600" y="856357"/>
            <a:ext cx="4724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 minh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nay”. </a:t>
            </a:r>
          </a:p>
        </p:txBody>
      </p:sp>
      <p:sp>
        <p:nvSpPr>
          <p:cNvPr id="24591" name="Text Box 40"/>
          <p:cNvSpPr txBox="1">
            <a:spLocks noChangeArrowheads="1"/>
          </p:cNvSpPr>
          <p:nvPr/>
        </p:nvSpPr>
        <p:spPr bwMode="auto">
          <a:xfrm>
            <a:off x="4724400" y="40386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90154" name="AutoShape 42"/>
          <p:cNvSpPr>
            <a:spLocks noChangeArrowheads="1"/>
          </p:cNvSpPr>
          <p:nvPr/>
        </p:nvSpPr>
        <p:spPr bwMode="auto">
          <a:xfrm>
            <a:off x="785786" y="4143380"/>
            <a:ext cx="3276600" cy="928694"/>
          </a:xfrm>
          <a:prstGeom prst="wedgeRectCallout">
            <a:avLst>
              <a:gd name="adj1" fmla="val -45221"/>
              <a:gd name="adj2" fmla="val 1364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0155" name="AutoShape 43"/>
          <p:cNvSpPr>
            <a:spLocks noChangeArrowheads="1"/>
          </p:cNvSpPr>
          <p:nvPr/>
        </p:nvSpPr>
        <p:spPr bwMode="auto">
          <a:xfrm>
            <a:off x="5500694" y="2000240"/>
            <a:ext cx="2971800" cy="1219200"/>
          </a:xfrm>
          <a:prstGeom prst="wedgeRectCallout">
            <a:avLst>
              <a:gd name="adj1" fmla="val -40278"/>
              <a:gd name="adj2" fmla="val 8997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iều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0157" name="AutoShape 45"/>
          <p:cNvSpPr>
            <a:spLocks noChangeArrowheads="1"/>
          </p:cNvSpPr>
          <p:nvPr/>
        </p:nvSpPr>
        <p:spPr bwMode="auto">
          <a:xfrm>
            <a:off x="5181600" y="3276600"/>
            <a:ext cx="3276600" cy="1371600"/>
          </a:xfrm>
          <a:prstGeom prst="wedgeRectCallout">
            <a:avLst>
              <a:gd name="adj1" fmla="val -33489"/>
              <a:gd name="adj2" fmla="val 10268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1500174"/>
            <a:ext cx="4357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WordArt 6"/>
          <p:cNvSpPr>
            <a:spLocks noChangeArrowheads="1" noChangeShapeType="1" noTextEdit="1"/>
          </p:cNvSpPr>
          <p:nvPr/>
        </p:nvSpPr>
        <p:spPr bwMode="auto">
          <a:xfrm>
            <a:off x="1285852" y="142852"/>
            <a:ext cx="74485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ĐỨC TÍNH GIẢN DỊ CỦA BÁC HỒ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6443634" y="428604"/>
            <a:ext cx="27003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</a:t>
            </a:r>
            <a:r>
              <a:rPr lang="en-US" sz="2400" b="1" i="1" dirty="0" err="1">
                <a:solidFill>
                  <a:srgbClr val="7030A0"/>
                </a:solidFill>
              </a:rPr>
              <a:t>Phạm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Văn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Đồng</a:t>
            </a:r>
            <a:r>
              <a:rPr lang="en-US" sz="2400" dirty="0">
                <a:solidFill>
                  <a:srgbClr val="7030A0"/>
                </a:solidFill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0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0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0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0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0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0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90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0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0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50" grpId="0" build="allAtOnce"/>
      <p:bldP spid="90154" grpId="0" animBg="1"/>
      <p:bldP spid="90154" grpId="1" animBg="1"/>
      <p:bldP spid="90155" grpId="0" animBg="1"/>
      <p:bldP spid="90157" grpId="0" animBg="1"/>
      <p:bldP spid="9015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uc Tinh Gian Di cua Bac - YouTube 00_01_14-00_04_0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2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22238" y="88900"/>
            <a:ext cx="1235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93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330950" y="577850"/>
            <a:ext cx="2508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 </a:t>
            </a:r>
            <a:endParaRPr lang="en-US" sz="2400" dirty="0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0" y="608013"/>
            <a:ext cx="30416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606" name="Line 8"/>
          <p:cNvSpPr>
            <a:spLocks noChangeShapeType="1"/>
          </p:cNvSpPr>
          <p:nvPr/>
        </p:nvSpPr>
        <p:spPr bwMode="auto">
          <a:xfrm>
            <a:off x="4648200" y="838200"/>
            <a:ext cx="0" cy="601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0" y="1785926"/>
            <a:ext cx="43434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just"/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342900" indent="-342900" algn="just"/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685800" y="33528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.VnTime" pitchFamily="34" charset="0"/>
            </a:endParaRPr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990600" y="37338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.VnTime" pitchFamily="34" charset="0"/>
            </a:endParaRPr>
          </a:p>
        </p:txBody>
      </p:sp>
      <p:sp>
        <p:nvSpPr>
          <p:cNvPr id="25610" name="Text Box 12"/>
          <p:cNvSpPr txBox="1">
            <a:spLocks noChangeArrowheads="1"/>
          </p:cNvSpPr>
          <p:nvPr/>
        </p:nvSpPr>
        <p:spPr bwMode="auto">
          <a:xfrm>
            <a:off x="762000" y="6858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.VnTime" pitchFamily="34" charset="0"/>
            </a:endParaRPr>
          </a:p>
        </p:txBody>
      </p:sp>
      <p:sp>
        <p:nvSpPr>
          <p:cNvPr id="25612" name="Text Box 15"/>
          <p:cNvSpPr txBox="1">
            <a:spLocks noChangeArrowheads="1"/>
          </p:cNvSpPr>
          <p:nvPr/>
        </p:nvSpPr>
        <p:spPr bwMode="auto">
          <a:xfrm>
            <a:off x="2971800" y="4419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.VnTime" pitchFamily="34" charset="0"/>
            </a:endParaRPr>
          </a:p>
        </p:txBody>
      </p:sp>
      <p:sp>
        <p:nvSpPr>
          <p:cNvPr id="25613" name="Text Box 18"/>
          <p:cNvSpPr txBox="1">
            <a:spLocks noChangeArrowheads="1"/>
          </p:cNvSpPr>
          <p:nvPr/>
        </p:nvSpPr>
        <p:spPr bwMode="auto">
          <a:xfrm>
            <a:off x="4724400" y="40386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92181" name="AutoShape 21"/>
          <p:cNvSpPr>
            <a:spLocks noChangeArrowheads="1"/>
          </p:cNvSpPr>
          <p:nvPr/>
        </p:nvSpPr>
        <p:spPr bwMode="auto">
          <a:xfrm>
            <a:off x="4719590" y="1357298"/>
            <a:ext cx="4424410" cy="2428892"/>
          </a:xfrm>
          <a:prstGeom prst="wedgeRoundRectCallout">
            <a:avLst>
              <a:gd name="adj1" fmla="val -46588"/>
              <a:gd name="adj2" fmla="val 7543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/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ã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4643438" y="1428736"/>
            <a:ext cx="42672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lập,tự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do.”         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“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song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endParaRPr lang="en-US" sz="2400" dirty="0"/>
          </a:p>
        </p:txBody>
      </p:sp>
      <p:sp>
        <p:nvSpPr>
          <p:cNvPr id="25616" name="Text Box 29"/>
          <p:cNvSpPr txBox="1">
            <a:spLocks noChangeArrowheads="1"/>
          </p:cNvSpPr>
          <p:nvPr/>
        </p:nvSpPr>
        <p:spPr bwMode="auto">
          <a:xfrm>
            <a:off x="4784725" y="5676900"/>
            <a:ext cx="2530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92191" name="Text Box 31"/>
          <p:cNvSpPr txBox="1">
            <a:spLocks noChangeArrowheads="1"/>
          </p:cNvSpPr>
          <p:nvPr/>
        </p:nvSpPr>
        <p:spPr bwMode="auto">
          <a:xfrm>
            <a:off x="285720" y="3500438"/>
            <a:ext cx="441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/>
          </a:p>
        </p:txBody>
      </p:sp>
      <p:sp>
        <p:nvSpPr>
          <p:cNvPr id="92193" name="Text Box 33"/>
          <p:cNvSpPr txBox="1">
            <a:spLocks noChangeArrowheads="1"/>
          </p:cNvSpPr>
          <p:nvPr/>
        </p:nvSpPr>
        <p:spPr bwMode="auto">
          <a:xfrm>
            <a:off x="4929190" y="2428868"/>
            <a:ext cx="4038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ịch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4" name="AutoShape 34"/>
          <p:cNvSpPr>
            <a:spLocks noChangeArrowheads="1"/>
          </p:cNvSpPr>
          <p:nvPr/>
        </p:nvSpPr>
        <p:spPr bwMode="auto">
          <a:xfrm>
            <a:off x="5214942" y="3571876"/>
            <a:ext cx="3352800" cy="1371600"/>
          </a:xfrm>
          <a:prstGeom prst="wedgeRectCallout">
            <a:avLst>
              <a:gd name="adj1" fmla="val -46403"/>
              <a:gd name="adj2" fmla="val 7754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</a:rPr>
              <a:t>Tác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giả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bình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luận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</a:t>
            </a:r>
            <a:r>
              <a:rPr lang="vi-VN" sz="2400" b="1" dirty="0">
                <a:solidFill>
                  <a:srgbClr val="00B050"/>
                </a:solidFill>
              </a:rPr>
              <a:t>ư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thế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nào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về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dụng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lối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nói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giản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dị</a:t>
            </a:r>
            <a:r>
              <a:rPr lang="en-US" sz="2400" b="1" dirty="0">
                <a:solidFill>
                  <a:srgbClr val="00B050"/>
                </a:solidFill>
              </a:rPr>
              <a:t>  </a:t>
            </a:r>
            <a:r>
              <a:rPr lang="en-US" sz="2400" b="1" dirty="0" err="1">
                <a:solidFill>
                  <a:srgbClr val="00B050"/>
                </a:solidFill>
              </a:rPr>
              <a:t>của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Hồ</a:t>
            </a:r>
            <a:r>
              <a:rPr lang="en-US" sz="24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92196" name="Text Box 36"/>
          <p:cNvSpPr txBox="1">
            <a:spLocks noChangeArrowheads="1"/>
          </p:cNvSpPr>
          <p:nvPr/>
        </p:nvSpPr>
        <p:spPr bwMode="auto">
          <a:xfrm>
            <a:off x="428596" y="4500570"/>
            <a:ext cx="32099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/>
              <a:t>.</a:t>
            </a:r>
          </a:p>
        </p:txBody>
      </p:sp>
      <p:sp>
        <p:nvSpPr>
          <p:cNvPr id="92198" name="Text Box 38"/>
          <p:cNvSpPr txBox="1">
            <a:spLocks noChangeArrowheads="1"/>
          </p:cNvSpPr>
          <p:nvPr/>
        </p:nvSpPr>
        <p:spPr bwMode="auto">
          <a:xfrm>
            <a:off x="428596" y="5500702"/>
            <a:ext cx="2882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9" name="AutoShape 39"/>
          <p:cNvSpPr>
            <a:spLocks noChangeArrowheads="1"/>
          </p:cNvSpPr>
          <p:nvPr/>
        </p:nvSpPr>
        <p:spPr bwMode="auto">
          <a:xfrm>
            <a:off x="5715008" y="2071678"/>
            <a:ext cx="2743200" cy="1371600"/>
          </a:xfrm>
          <a:prstGeom prst="wedgeRoundRectCallout">
            <a:avLst>
              <a:gd name="adj1" fmla="val -46528"/>
              <a:gd name="adj2" fmla="val 6886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</a:rPr>
              <a:t>Vì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sao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lại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nói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viết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giản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dị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</a:t>
            </a:r>
            <a:r>
              <a:rPr lang="vi-VN" sz="2400" b="1" dirty="0">
                <a:solidFill>
                  <a:srgbClr val="00B050"/>
                </a:solidFill>
              </a:rPr>
              <a:t>ư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vậy</a:t>
            </a:r>
            <a:r>
              <a:rPr lang="en-US" sz="24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92200" name="Text Box 40"/>
          <p:cNvSpPr txBox="1">
            <a:spLocks noChangeArrowheads="1"/>
          </p:cNvSpPr>
          <p:nvPr/>
        </p:nvSpPr>
        <p:spPr bwMode="auto">
          <a:xfrm>
            <a:off x="5105400" y="2786058"/>
            <a:ext cx="40386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625" name="Text Box 43"/>
          <p:cNvSpPr txBox="1">
            <a:spLocks noChangeArrowheads="1"/>
          </p:cNvSpPr>
          <p:nvPr/>
        </p:nvSpPr>
        <p:spPr bwMode="auto">
          <a:xfrm>
            <a:off x="2574925" y="5829300"/>
            <a:ext cx="245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92204" name="Rectangle 44"/>
          <p:cNvSpPr>
            <a:spLocks noChangeArrowheads="1"/>
          </p:cNvSpPr>
          <p:nvPr/>
        </p:nvSpPr>
        <p:spPr bwMode="auto">
          <a:xfrm>
            <a:off x="5572132" y="3786190"/>
            <a:ext cx="3352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dirty="0" err="1">
                <a:solidFill>
                  <a:srgbClr val="00B050"/>
                </a:solidFill>
              </a:rPr>
              <a:t>Em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học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vi-VN" sz="2400" b="1" dirty="0">
                <a:solidFill>
                  <a:srgbClr val="00B050"/>
                </a:solidFill>
              </a:rPr>
              <a:t>đư</a:t>
            </a:r>
            <a:r>
              <a:rPr lang="en-US" sz="2400" b="1" dirty="0" err="1">
                <a:solidFill>
                  <a:srgbClr val="00B050"/>
                </a:solidFill>
              </a:rPr>
              <a:t>ợc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vi-VN" sz="2400" b="1" dirty="0">
                <a:solidFill>
                  <a:srgbClr val="00B050"/>
                </a:solidFill>
              </a:rPr>
              <a:t>đ</a:t>
            </a:r>
            <a:r>
              <a:rPr lang="en-US" sz="2400" b="1" dirty="0" err="1">
                <a:solidFill>
                  <a:srgbClr val="00B050"/>
                </a:solidFill>
              </a:rPr>
              <a:t>iều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gì</a:t>
            </a:r>
            <a:r>
              <a:rPr lang="en-US" sz="2400" b="1" dirty="0">
                <a:solidFill>
                  <a:srgbClr val="00B050"/>
                </a:solidFill>
              </a:rPr>
              <a:t> qua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lối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nói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viết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của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Bác</a:t>
            </a:r>
            <a:r>
              <a:rPr lang="en-US" sz="24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1000108"/>
            <a:ext cx="4500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WordArt 6"/>
          <p:cNvSpPr>
            <a:spLocks noChangeArrowheads="1" noChangeShapeType="1" noTextEdit="1"/>
          </p:cNvSpPr>
          <p:nvPr/>
        </p:nvSpPr>
        <p:spPr bwMode="auto">
          <a:xfrm>
            <a:off x="1357290" y="142852"/>
            <a:ext cx="74485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ĐỨC TÍNH GIẢN DỊ CỦA BÁC HỒ</a:t>
            </a:r>
          </a:p>
        </p:txBody>
      </p:sp>
      <p:sp>
        <p:nvSpPr>
          <p:cNvPr id="29" name="Cloud Callout 28"/>
          <p:cNvSpPr/>
          <p:nvPr/>
        </p:nvSpPr>
        <p:spPr>
          <a:xfrm>
            <a:off x="5072066" y="3143248"/>
            <a:ext cx="4071934" cy="285752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6429388" y="500042"/>
            <a:ext cx="255749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</a:t>
            </a:r>
            <a:r>
              <a:rPr lang="en-US" sz="2400" b="1" i="1" dirty="0" err="1">
                <a:solidFill>
                  <a:srgbClr val="7030A0"/>
                </a:solidFill>
              </a:rPr>
              <a:t>Phạm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Văn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Đồng</a:t>
            </a:r>
            <a:r>
              <a:rPr lang="en-US" sz="2400" dirty="0">
                <a:solidFill>
                  <a:srgbClr val="7030A0"/>
                </a:solidFill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92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2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2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2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2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2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2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2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92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2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20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92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2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9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9" grpId="0"/>
      <p:bldP spid="92181" grpId="0" animBg="1"/>
      <p:bldP spid="92181" grpId="1" animBg="1"/>
      <p:bldP spid="92182" grpId="0" build="allAtOnce"/>
      <p:bldP spid="92193" grpId="0" build="allAtOnce"/>
      <p:bldP spid="92199" grpId="0" animBg="1"/>
      <p:bldP spid="92200" grpId="0" animBg="1"/>
      <p:bldP spid="92200" grpId="1" animBg="1"/>
      <p:bldP spid="92204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943600" y="579438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400" dirty="0">
                <a:solidFill>
                  <a:srgbClr val="FF0066"/>
                </a:solidFill>
              </a:rPr>
              <a:t>(</a:t>
            </a:r>
            <a:r>
              <a:rPr lang="en-US" sz="2400" b="1" i="1" dirty="0" err="1">
                <a:solidFill>
                  <a:srgbClr val="FF0066"/>
                </a:solidFill>
              </a:rPr>
              <a:t>Phạm</a:t>
            </a:r>
            <a:r>
              <a:rPr lang="en-US" sz="2400" b="1" i="1" dirty="0">
                <a:solidFill>
                  <a:srgbClr val="FF0066"/>
                </a:solidFill>
              </a:rPr>
              <a:t> </a:t>
            </a:r>
            <a:r>
              <a:rPr lang="en-US" sz="2400" b="1" i="1" dirty="0" err="1">
                <a:solidFill>
                  <a:srgbClr val="FF0066"/>
                </a:solidFill>
              </a:rPr>
              <a:t>Văn</a:t>
            </a:r>
            <a:r>
              <a:rPr lang="en-US" sz="2400" b="1" i="1" dirty="0">
                <a:solidFill>
                  <a:srgbClr val="FF0066"/>
                </a:solidFill>
              </a:rPr>
              <a:t> </a:t>
            </a:r>
            <a:r>
              <a:rPr lang="en-US" sz="2400" b="1" i="1" dirty="0" err="1">
                <a:solidFill>
                  <a:srgbClr val="FF0066"/>
                </a:solidFill>
              </a:rPr>
              <a:t>Đồng</a:t>
            </a:r>
            <a:r>
              <a:rPr lang="en-US" sz="2400" dirty="0">
                <a:solidFill>
                  <a:srgbClr val="FF0066"/>
                </a:solidFill>
              </a:rPr>
              <a:t>) 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-33338" y="628650"/>
            <a:ext cx="2535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960438"/>
            <a:ext cx="3357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5214942" y="838200"/>
            <a:ext cx="0" cy="6019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228600" y="1631950"/>
            <a:ext cx="2077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</a:rPr>
              <a:t>1. </a:t>
            </a:r>
            <a:r>
              <a:rPr lang="en-US" sz="2400" b="1" dirty="0" err="1" smtClean="0">
                <a:solidFill>
                  <a:srgbClr val="FF0066"/>
                </a:solidFill>
              </a:rPr>
              <a:t>Nghệ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thuật</a:t>
            </a:r>
            <a:r>
              <a:rPr lang="en-US" b="1" u="sng" dirty="0" smtClean="0">
                <a:solidFill>
                  <a:srgbClr val="FF0066"/>
                </a:solidFill>
              </a:rPr>
              <a:t>: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0" y="2000240"/>
            <a:ext cx="51435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Kết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hợp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chứng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minh,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giải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thích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bình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luận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đ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iểm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rõ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ràng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rành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mạch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lập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luận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chặt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chẽ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sắc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sảo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Dẫn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chứng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cụ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chân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thực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tiêu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biểu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/>
            <a:endParaRPr lang="en-US" sz="2400" dirty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endParaRPr lang="en-US" sz="2400" dirty="0">
              <a:solidFill>
                <a:srgbClr val="0000FF"/>
              </a:solidFill>
            </a:endParaRPr>
          </a:p>
          <a:p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357158" y="4357694"/>
            <a:ext cx="18197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</a:rPr>
              <a:t>2. </a:t>
            </a:r>
            <a:r>
              <a:rPr lang="en-US" sz="2400" b="1" dirty="0" err="1">
                <a:solidFill>
                  <a:srgbClr val="FF0066"/>
                </a:solidFill>
              </a:rPr>
              <a:t>Nội</a:t>
            </a:r>
            <a:r>
              <a:rPr lang="en-US" sz="2400" b="1" dirty="0">
                <a:solidFill>
                  <a:srgbClr val="FF0066"/>
                </a:solidFill>
              </a:rPr>
              <a:t> dung: </a:t>
            </a: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 rot="10800000" flipV="1">
            <a:off x="0" y="4970987"/>
            <a:ext cx="51435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US" dirty="0"/>
              <a:t>  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bản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giả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ngợi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đức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tính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giản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dị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Time" pitchFamily="34" charset="0"/>
              </a:rPr>
              <a:t>Hå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Time" pitchFamily="34" charset="0"/>
              </a:rPr>
              <a:t>, ®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Time" pitchFamily="34" charset="0"/>
              </a:rPr>
              <a:t>ồng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thời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tình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cảm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chân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đối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với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0" y="128586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5572132" y="2214554"/>
            <a:ext cx="321471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5286380" y="3429000"/>
            <a:ext cx="2835275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WordArt 3"/>
          <p:cNvSpPr>
            <a:spLocks noChangeArrowheads="1" noChangeShapeType="1" noTextEdit="1"/>
          </p:cNvSpPr>
          <p:nvPr/>
        </p:nvSpPr>
        <p:spPr bwMode="auto">
          <a:xfrm>
            <a:off x="1428728" y="214290"/>
            <a:ext cx="74485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ĐỨC TÍNH GIẢN DỊ CỦA BÁC HỒ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81000" y="127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93: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/>
      <p:bldP spid="94217" grpId="0"/>
      <p:bldP spid="94218" grpId="0"/>
      <p:bldP spid="94219" grpId="0" animBg="1"/>
      <p:bldP spid="94219" grpId="1" animBg="1"/>
      <p:bldP spid="94223" grpId="0" animBg="1"/>
      <p:bldP spid="9422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943600" y="579438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</a:t>
            </a:r>
            <a:r>
              <a:rPr lang="en-US" sz="2400" b="1" i="1" dirty="0" err="1">
                <a:solidFill>
                  <a:srgbClr val="7030A0"/>
                </a:solidFill>
              </a:rPr>
              <a:t>Phạm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Văn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Đồng</a:t>
            </a:r>
            <a:r>
              <a:rPr lang="en-US" sz="2400" dirty="0">
                <a:solidFill>
                  <a:srgbClr val="7030A0"/>
                </a:solidFill>
              </a:rPr>
              <a:t>) 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-33338" y="628650"/>
            <a:ext cx="2535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960438"/>
            <a:ext cx="3357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0" y="1285860"/>
            <a:ext cx="3886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14350" indent="-514350">
              <a:buAutoNum type="romanUcPeriod" startAt="3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romanUcPeriod" startAt="3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WordArt 3"/>
          <p:cNvSpPr>
            <a:spLocks noChangeArrowheads="1" noChangeShapeType="1" noTextEdit="1"/>
          </p:cNvSpPr>
          <p:nvPr/>
        </p:nvSpPr>
        <p:spPr bwMode="auto">
          <a:xfrm>
            <a:off x="1428728" y="214290"/>
            <a:ext cx="74485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ĐỨC TÍNH GIẢN DỊ CỦA BÁC HỒ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81000" y="127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93: </a:t>
            </a:r>
          </a:p>
        </p:txBody>
      </p:sp>
      <p:sp>
        <p:nvSpPr>
          <p:cNvPr id="19" name="Cloud 18"/>
          <p:cNvSpPr/>
          <p:nvPr/>
        </p:nvSpPr>
        <p:spPr>
          <a:xfrm>
            <a:off x="2000232" y="2428868"/>
            <a:ext cx="6286544" cy="300039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214686"/>
            <a:ext cx="2071670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8" grpId="0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5867400" y="2133600"/>
            <a:ext cx="2776566" cy="711200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FF0066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TRONG L</a:t>
            </a:r>
            <a:r>
              <a:rPr lang="en-US" sz="20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ỜI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 NÓI, </a:t>
            </a:r>
            <a:r>
              <a:rPr 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ÀI 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VIẾT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447800" y="765175"/>
            <a:ext cx="6942138" cy="5889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66"/>
                </a:solidFill>
                <a:latin typeface="Tahoma" pitchFamily="34" charset="0"/>
                <a:cs typeface="Arial" charset="0"/>
              </a:rPr>
              <a:t>ĐỨC TÍNH GIẢN DỊ CỦA BÁC HỒ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381000" y="3581400"/>
            <a:ext cx="873125" cy="646331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BỮA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CƠM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1600200" y="3581400"/>
            <a:ext cx="719138" cy="650875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 Ở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2590800" y="3581400"/>
            <a:ext cx="990600" cy="923925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CÁCH LÀM VIỆC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3886200" y="3581400"/>
            <a:ext cx="1066800" cy="1200150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QUAN HỆ VỚI MỌI NG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ỜI</a:t>
            </a:r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 flipH="1">
            <a:off x="2209800" y="1371600"/>
            <a:ext cx="2590800" cy="796925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4800600" y="1371600"/>
            <a:ext cx="2836863" cy="792163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2438400" y="2895600"/>
            <a:ext cx="2070100" cy="6635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2514600" y="2895600"/>
            <a:ext cx="53340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 flipH="1">
            <a:off x="1905000" y="2895600"/>
            <a:ext cx="53340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 flipH="1">
            <a:off x="914400" y="2895600"/>
            <a:ext cx="160020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04472" name="Line 24"/>
          <p:cNvSpPr>
            <a:spLocks noChangeShapeType="1"/>
          </p:cNvSpPr>
          <p:nvPr/>
        </p:nvSpPr>
        <p:spPr bwMode="auto">
          <a:xfrm>
            <a:off x="7467600" y="2895600"/>
            <a:ext cx="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04473" name="Text Box 25"/>
          <p:cNvSpPr txBox="1">
            <a:spLocks noChangeArrowheads="1"/>
          </p:cNvSpPr>
          <p:nvPr/>
        </p:nvSpPr>
        <p:spPr bwMode="auto">
          <a:xfrm>
            <a:off x="6019800" y="3581400"/>
            <a:ext cx="2743200" cy="650875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DỄ HIỂU, DỄ NHỚ, DỄ LÀM THEO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42910" y="2214554"/>
            <a:ext cx="3124200" cy="707886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FF0066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TRONG </a:t>
            </a:r>
            <a:r>
              <a:rPr 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ĐỜI SỐNG HÀNG NGÀY</a:t>
            </a:r>
            <a:endParaRPr lang="en-US" sz="20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nimBg="1"/>
      <p:bldP spid="104452" grpId="0" animBg="1"/>
      <p:bldP spid="104453" grpId="0" animBg="1"/>
      <p:bldP spid="104454" grpId="0" animBg="1"/>
      <p:bldP spid="104455" grpId="0" animBg="1"/>
      <p:bldP spid="104456" grpId="0" animBg="1"/>
      <p:bldP spid="104457" grpId="0" animBg="1"/>
      <p:bldP spid="104458" grpId="0" animBg="1"/>
      <p:bldP spid="104459" grpId="0" animBg="1"/>
      <p:bldP spid="104460" grpId="0" animBg="1"/>
      <p:bldP spid="104461" grpId="0" animBg="1"/>
      <p:bldP spid="104462" grpId="0" animBg="1"/>
      <p:bldP spid="104472" grpId="0" animBg="1"/>
      <p:bldP spid="104473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609600" y="0"/>
            <a:ext cx="8077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634"/>
              </a:avLst>
            </a:prstTxWarp>
          </a:bodyPr>
          <a:lstStyle/>
          <a:p>
            <a:pPr algn="ctr"/>
            <a:r>
              <a:rPr lang="vi-VN" sz="2800" b="1" i="1" kern="10" dirty="0">
                <a:ln w="317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0" y="1357274"/>
            <a:ext cx="9144000" cy="5500726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2357430"/>
            <a:ext cx="82153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hay”.</a:t>
            </a:r>
          </a:p>
          <a:p>
            <a:pPr algn="just">
              <a:buFontTx/>
              <a:buChar char="-"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buFontTx/>
              <a:buChar char="-"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vựng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57188" y="0"/>
            <a:ext cx="8482013" cy="2498725"/>
            <a:chOff x="225" y="0"/>
            <a:chExt cx="5343" cy="1574"/>
          </a:xfrm>
        </p:grpSpPr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288" y="0"/>
              <a:ext cx="528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600" b="1" u="sng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CỦNG CỐ </a:t>
              </a:r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225" y="585"/>
              <a:ext cx="5280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1/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Phạm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V</a:t>
              </a:r>
              <a:r>
                <a:rPr lang="vi-VN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ã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chứng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minh </a:t>
              </a:r>
              <a:r>
                <a:rPr lang="vi-VN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ức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giản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dị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ph</a:t>
              </a:r>
              <a:r>
                <a:rPr lang="vi-VN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ươ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57158" y="34290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57158" y="2357430"/>
            <a:ext cx="838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solidFill>
                  <a:srgbClr val="CC3300"/>
                </a:solidFill>
              </a:rPr>
              <a:t>	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4429132"/>
            <a:ext cx="89297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CC3300"/>
                </a:solidFill>
              </a:rPr>
              <a:t>	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minh,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utoUpdateAnimBg="0"/>
      <p:bldP spid="25609" grpId="0" autoUpdateAnimBg="0"/>
      <p:bldP spid="2561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2357422" y="285728"/>
            <a:ext cx="44958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ỚNG DẪN VỀ NHÀ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571472" y="1142984"/>
            <a:ext cx="5943600" cy="1066800"/>
          </a:xfrm>
          <a:prstGeom prst="rect">
            <a:avLst/>
          </a:prstGeom>
          <a:solidFill>
            <a:srgbClr val="EBB3E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- S</a:t>
            </a:r>
            <a:r>
              <a:rPr lang="vi-VN" sz="3200" dirty="0">
                <a:latin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</a:rPr>
              <a:t>u </a:t>
            </a:r>
            <a:r>
              <a:rPr lang="en-US" sz="3200" dirty="0" err="1">
                <a:latin typeface="Times New Roman" pitchFamily="18" charset="0"/>
              </a:rPr>
              <a:t>tầm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bức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</a:rPr>
              <a:t>.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642910" y="2357430"/>
            <a:ext cx="5943600" cy="1066800"/>
          </a:xfrm>
          <a:prstGeom prst="rect">
            <a:avLst/>
          </a:prstGeom>
          <a:solidFill>
            <a:srgbClr val="EBB3E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- S</a:t>
            </a:r>
            <a:r>
              <a:rPr lang="vi-VN" sz="3200" dirty="0">
                <a:latin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</a:rPr>
              <a:t>u </a:t>
            </a:r>
            <a:r>
              <a:rPr lang="en-US" sz="3200" dirty="0" err="1">
                <a:latin typeface="Times New Roman" pitchFamily="18" charset="0"/>
              </a:rPr>
              <a:t>tầm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</a:rPr>
              <a:t> v</a:t>
            </a:r>
            <a:r>
              <a:rPr lang="vi-VN" sz="3200" dirty="0">
                <a:latin typeface="Times New Roman" pitchFamily="18" charset="0"/>
              </a:rPr>
              <a:t>ă</a:t>
            </a:r>
            <a:r>
              <a:rPr lang="en-US" sz="3200" dirty="0">
                <a:latin typeface="Times New Roman" pitchFamily="18" charset="0"/>
              </a:rPr>
              <a:t>n, </a:t>
            </a:r>
            <a:r>
              <a:rPr lang="en-US" sz="3200" dirty="0" err="1">
                <a:latin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hát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</a:rPr>
              <a:t>.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571472" y="3643314"/>
            <a:ext cx="5943600" cy="1066800"/>
          </a:xfrm>
          <a:prstGeom prst="rect">
            <a:avLst/>
          </a:prstGeom>
          <a:solidFill>
            <a:srgbClr val="EBB3E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</a:rPr>
              <a:t>Soạn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</a:rPr>
              <a:t>: </a:t>
            </a:r>
            <a:r>
              <a:rPr lang="en-US" sz="3200" dirty="0" smtClean="0">
                <a:latin typeface="Times New Roman" pitchFamily="18" charset="0"/>
              </a:rPr>
              <a:t>“Ý </a:t>
            </a:r>
            <a:r>
              <a:rPr lang="en-US" sz="3200" dirty="0" err="1">
                <a:latin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</a:rPr>
              <a:t> v</a:t>
            </a:r>
            <a:r>
              <a:rPr lang="vi-VN" sz="3200" dirty="0">
                <a:latin typeface="Times New Roman" pitchFamily="18" charset="0"/>
              </a:rPr>
              <a:t>ă</a:t>
            </a:r>
            <a:r>
              <a:rPr lang="en-US" sz="3200" dirty="0">
                <a:latin typeface="Times New Roman" pitchFamily="18" charset="0"/>
              </a:rPr>
              <a:t>n </a:t>
            </a:r>
            <a:r>
              <a:rPr lang="en-US" sz="3200" dirty="0" err="1">
                <a:latin typeface="Times New Roman" pitchFamily="18" charset="0"/>
              </a:rPr>
              <a:t>ch</a:t>
            </a:r>
            <a:r>
              <a:rPr lang="vi-VN" sz="3200" dirty="0">
                <a:latin typeface="Times New Roman" pitchFamily="18" charset="0"/>
              </a:rPr>
              <a:t>ươ</a:t>
            </a:r>
            <a:r>
              <a:rPr lang="en-US" sz="3200" dirty="0" err="1">
                <a:latin typeface="Times New Roman" pitchFamily="18" charset="0"/>
              </a:rPr>
              <a:t>ng</a:t>
            </a:r>
            <a:r>
              <a:rPr lang="en-US" sz="3200" dirty="0">
                <a:latin typeface="Times New Roman" pitchFamily="18" charset="0"/>
              </a:rPr>
              <a:t>” </a:t>
            </a:r>
            <a:r>
              <a:rPr lang="en-US" sz="3200" dirty="0" err="1">
                <a:latin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giả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Hoài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Thanh</a:t>
            </a:r>
            <a:r>
              <a:rPr lang="en-US" sz="32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857224" y="4000504"/>
            <a:ext cx="7772400" cy="124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SEE YOU AGAN</a:t>
            </a:r>
          </a:p>
        </p:txBody>
      </p:sp>
      <p:pic>
        <p:nvPicPr>
          <p:cNvPr id="41987" name="Picture 3" descr="frame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frame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0"/>
            <a:ext cx="53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frame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10200"/>
            <a:ext cx="53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frame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5410200"/>
            <a:ext cx="53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frame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2743200"/>
            <a:ext cx="53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frame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7900" y="2692400"/>
            <a:ext cx="53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786578" y="-428652"/>
            <a:ext cx="3095625" cy="3390900"/>
            <a:chOff x="816" y="2544"/>
            <a:chExt cx="1632" cy="1632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816" y="2544"/>
              <a:ext cx="1632" cy="1632"/>
              <a:chOff x="720" y="2496"/>
              <a:chExt cx="1632" cy="1632"/>
            </a:xfrm>
          </p:grpSpPr>
          <p:sp>
            <p:nvSpPr>
              <p:cNvPr id="42020" name="AutoShape 11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6 w 21600"/>
                  <a:gd name="T13" fmla="*/ 2282 h 21600"/>
                  <a:gd name="T14" fmla="*/ 16564 w 21600"/>
                  <a:gd name="T15" fmla="*/ 13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 algn="ctr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pic>
            <p:nvPicPr>
              <p:cNvPr id="42021" name="Picture 12" descr="happymom8b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720" y="2640"/>
                <a:ext cx="16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2019" name="AutoShape 13"/>
            <p:cNvSpPr>
              <a:spLocks noChangeArrowheads="1"/>
            </p:cNvSpPr>
            <p:nvPr/>
          </p:nvSpPr>
          <p:spPr bwMode="auto">
            <a:xfrm rot="-554298">
              <a:off x="1152" y="3024"/>
              <a:ext cx="576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25 w 21600"/>
                <a:gd name="T13" fmla="*/ 2300 h 21600"/>
                <a:gd name="T14" fmla="*/ 16575 w 21600"/>
                <a:gd name="T15" fmla="*/ 137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22544" name="WordArt 16"/>
          <p:cNvSpPr>
            <a:spLocks noChangeArrowheads="1" noChangeShapeType="1" noTextEdit="1"/>
          </p:cNvSpPr>
          <p:nvPr/>
        </p:nvSpPr>
        <p:spPr bwMode="auto">
          <a:xfrm>
            <a:off x="428596" y="1071546"/>
            <a:ext cx="6858048" cy="1365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XIN CHÂN THÀNH CẢM ƠN</a:t>
            </a:r>
          </a:p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VÀ CHÚC SỨC KHOẺ</a:t>
            </a:r>
          </a:p>
        </p:txBody>
      </p:sp>
      <p:pic>
        <p:nvPicPr>
          <p:cNvPr id="41997" name="Picture 17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0"/>
            <a:ext cx="1028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18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5300" y="6169025"/>
            <a:ext cx="1028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0" name="Picture 20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69025"/>
            <a:ext cx="1028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1" name="Picture 21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0"/>
            <a:ext cx="1028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2" name="Picture 22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0"/>
            <a:ext cx="1028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3" name="Picture 23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95600"/>
            <a:ext cx="1028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4" name="Picture 24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0"/>
            <a:ext cx="1028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5" name="Picture 25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6169025"/>
            <a:ext cx="1028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6" name="Picture 26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6169025"/>
            <a:ext cx="1028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7" name="Picture 27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357562"/>
            <a:ext cx="1028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8" name="Picture 28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4572000"/>
            <a:ext cx="1028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3" name="Picture 33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800600"/>
            <a:ext cx="9144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4" name="Picture 34" descr="DSTARS-P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953000"/>
            <a:ext cx="9144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5" name="Picture 35" descr="monarch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5643578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6" name="Picture 36" descr="monarch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2786058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99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99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ho1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381000" y="3581400"/>
            <a:ext cx="8534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00"/>
              </a:avLst>
            </a:prstTxWarp>
          </a:bodyPr>
          <a:lstStyle/>
          <a:p>
            <a:pPr algn="ctr"/>
            <a:endParaRPr lang="vi-VN" sz="20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4648200" y="5486400"/>
            <a:ext cx="386715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kern="10" normalizeH="1" dirty="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1492250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420021"/>
                  </a:gs>
                  <a:gs pos="50000">
                    <a:srgbClr val="FF2F74"/>
                  </a:gs>
                  <a:gs pos="100000">
                    <a:srgbClr val="420021"/>
                  </a:gs>
                </a:gsLst>
                <a:lin ang="5400000" scaled="1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2400"/>
            <a:ext cx="23622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TIẾT 93</a:t>
            </a:r>
            <a:endParaRPr lang="vi-VN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92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3516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vi-VN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59436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86116" y="5786454"/>
            <a:ext cx="5540427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PHẠM VĂN ĐỒNG</a:t>
            </a:r>
            <a:endParaRPr lang="vi-VN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6576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60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65760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vi-VN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58140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vi-VN" sz="6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357562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8000" b="1" spc="-30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ĐỨC TÍNH GIẢN DỊ </a:t>
            </a:r>
          </a:p>
          <a:p>
            <a:pPr algn="ctr">
              <a:defRPr/>
            </a:pPr>
            <a:r>
              <a:rPr lang="vi-VN" sz="8000" b="1" spc="-30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 BÁC HỒ</a:t>
            </a:r>
            <a:endParaRPr lang="vi-VN" sz="8000" b="1" spc="-300" dirty="0">
              <a:ln w="11430">
                <a:solidFill>
                  <a:srgbClr val="FFC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85720" y="928670"/>
            <a:ext cx="50720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0" hangingPunct="0">
              <a:spcBef>
                <a:spcPct val="50000"/>
              </a:spcBef>
              <a:buAutoNum type="romanUcPeriod"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chung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514350" indent="-514350" eaLnBrk="0" hangingPunct="0">
              <a:spcBef>
                <a:spcPct val="50000"/>
              </a:spcBef>
              <a:buAutoNum type="arabicPeriod"/>
            </a:pP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giả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: 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0" y="2071678"/>
            <a:ext cx="52578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  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endParaRPr lang="en-US" sz="2600" b="1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600" b="1" dirty="0">
                <a:latin typeface="Times New Roman" pitchFamily="18" charset="0"/>
              </a:rPr>
              <a:t> </a:t>
            </a:r>
            <a:endParaRPr lang="en-US" sz="2600" b="1" dirty="0" smtClean="0">
              <a:latin typeface="Times New Roman" pitchFamily="18" charset="0"/>
            </a:endParaRPr>
          </a:p>
        </p:txBody>
      </p:sp>
      <p:sp>
        <p:nvSpPr>
          <p:cNvPr id="19464" name="Rectangle 20"/>
          <p:cNvSpPr>
            <a:spLocks noChangeArrowheads="1"/>
          </p:cNvSpPr>
          <p:nvPr/>
        </p:nvSpPr>
        <p:spPr bwMode="auto">
          <a:xfrm>
            <a:off x="381000" y="2643188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 </a:t>
            </a:r>
          </a:p>
        </p:txBody>
      </p:sp>
      <p:sp>
        <p:nvSpPr>
          <p:cNvPr id="19466" name="Text Box 25"/>
          <p:cNvSpPr txBox="1">
            <a:spLocks noChangeArrowheads="1"/>
          </p:cNvSpPr>
          <p:nvPr/>
        </p:nvSpPr>
        <p:spPr bwMode="auto">
          <a:xfrm>
            <a:off x="228600" y="152400"/>
            <a:ext cx="1485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Tiết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93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295400"/>
            <a:ext cx="3657600" cy="541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23"/>
          <p:cNvSpPr>
            <a:spLocks noChangeArrowheads="1" noChangeShapeType="1" noTextEdit="1"/>
          </p:cNvSpPr>
          <p:nvPr/>
        </p:nvSpPr>
        <p:spPr bwMode="auto">
          <a:xfrm>
            <a:off x="1357290" y="214290"/>
            <a:ext cx="74485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  ĐỨC TÍNH GIẢN DỊ CỦA BÁC HỒ</a:t>
            </a:r>
            <a:endParaRPr lang="vi-VN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1928803"/>
            <a:ext cx="5429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(1906 – 2000)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928934"/>
            <a:ext cx="53578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6000">
              <a:spcBef>
                <a:spcPct val="50000"/>
              </a:spcBef>
            </a:pPr>
            <a:r>
              <a:rPr lang="en-US" b="1" dirty="0" smtClean="0">
                <a:latin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</a:rPr>
              <a:t>Nhà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mạng</a:t>
            </a:r>
            <a:r>
              <a:rPr lang="en-US" sz="2800" b="1" dirty="0" smtClean="0">
                <a:latin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</a:rPr>
              <a:t>nhà</a:t>
            </a:r>
            <a:r>
              <a:rPr lang="en-US" sz="2800" b="1" dirty="0" smtClean="0">
                <a:latin typeface="Times New Roman" pitchFamily="18" charset="0"/>
              </a:rPr>
              <a:t> v</a:t>
            </a:r>
            <a:r>
              <a:rPr lang="vi-VN" sz="2800" b="1" dirty="0" smtClean="0">
                <a:latin typeface="Times New Roman" pitchFamily="18" charset="0"/>
              </a:rPr>
              <a:t>ă</a:t>
            </a:r>
            <a:r>
              <a:rPr lang="en-US" sz="2800" b="1" dirty="0" smtClean="0">
                <a:latin typeface="Times New Roman" pitchFamily="18" charset="0"/>
              </a:rPr>
              <a:t>n </a:t>
            </a:r>
            <a:r>
              <a:rPr lang="en-US" sz="2800" b="1" dirty="0" err="1" smtClean="0">
                <a:latin typeface="Times New Roman" pitchFamily="18" charset="0"/>
              </a:rPr>
              <a:t>hoá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lớn</a:t>
            </a:r>
            <a:r>
              <a:rPr lang="en-US" sz="2800" b="1" dirty="0" smtClean="0">
                <a:latin typeface="Times New Roman" pitchFamily="18" charset="0"/>
              </a:rPr>
              <a:t>.</a:t>
            </a:r>
          </a:p>
          <a:p>
            <a:pPr algn="just" defTabSz="756000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  - </a:t>
            </a:r>
            <a:r>
              <a:rPr lang="en-US" sz="2800" b="1" dirty="0" err="1" smtClean="0">
                <a:latin typeface="Times New Roman" pitchFamily="18" charset="0"/>
              </a:rPr>
              <a:t>Thủ</a:t>
            </a:r>
            <a:r>
              <a:rPr lang="en-US" sz="2800" b="1" dirty="0" smtClean="0">
                <a:latin typeface="Times New Roman" pitchFamily="18" charset="0"/>
              </a:rPr>
              <a:t> t</a:t>
            </a:r>
            <a:r>
              <a:rPr lang="vi-VN" sz="2800" b="1" dirty="0" smtClean="0">
                <a:latin typeface="Times New Roman" pitchFamily="18" charset="0"/>
              </a:rPr>
              <a:t>ư</a:t>
            </a:r>
            <a:r>
              <a:rPr lang="en-US" sz="2800" b="1" dirty="0" err="1" smtClean="0">
                <a:latin typeface="Times New Roman" pitchFamily="18" charset="0"/>
              </a:rPr>
              <a:t>ớng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chính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phủ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</a:rPr>
              <a:t> 30 n</a:t>
            </a:r>
            <a:r>
              <a:rPr lang="vi-VN" sz="2800" b="1" dirty="0" smtClean="0">
                <a:latin typeface="Times New Roman" pitchFamily="18" charset="0"/>
              </a:rPr>
              <a:t>ă</a:t>
            </a:r>
            <a:r>
              <a:rPr lang="en-US" sz="2800" b="1" dirty="0" smtClean="0">
                <a:latin typeface="Times New Roman" pitchFamily="18" charset="0"/>
              </a:rPr>
              <a:t>m.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  - </a:t>
            </a:r>
            <a:r>
              <a:rPr lang="en-US" sz="2800" b="1" dirty="0" err="1" smtClean="0">
                <a:latin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trò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xuất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sắc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cộng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gần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gũi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Chủ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tịch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Hồ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Chí</a:t>
            </a:r>
            <a:r>
              <a:rPr lang="en-US" sz="2800" b="1" dirty="0" smtClean="0">
                <a:latin typeface="Times New Roman" pitchFamily="18" charset="0"/>
              </a:rPr>
              <a:t> Minh</a:t>
            </a:r>
            <a:endParaRPr lang="vi-VN" sz="2800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572264" y="57148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</a:t>
            </a:r>
            <a:r>
              <a:rPr lang="en-US" sz="2400" b="1" i="1" dirty="0" err="1">
                <a:solidFill>
                  <a:srgbClr val="7030A0"/>
                </a:solidFill>
              </a:rPr>
              <a:t>Phạm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Văn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Đồng</a:t>
            </a:r>
            <a:r>
              <a:rPr lang="en-US" sz="2400" dirty="0">
                <a:solidFill>
                  <a:srgbClr val="7030A0"/>
                </a:solidFill>
              </a:rPr>
              <a:t>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261sg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ham Van Dong va Ho Chi Mi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131234qv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2459</Words>
  <Application>Microsoft Office PowerPoint</Application>
  <PresentationFormat>On-screen Show (4:3)</PresentationFormat>
  <Paragraphs>264</Paragraphs>
  <Slides>32</Slides>
  <Notes>5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Bữa ăn: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Việc làm và quan hệ với mọi người: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86</cp:revision>
  <dcterms:created xsi:type="dcterms:W3CDTF">2017-02-22T14:45:52Z</dcterms:created>
  <dcterms:modified xsi:type="dcterms:W3CDTF">2023-07-07T07:56:12Z</dcterms:modified>
</cp:coreProperties>
</file>