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16" r:id="rId2"/>
    <p:sldId id="299" r:id="rId3"/>
    <p:sldId id="338" r:id="rId4"/>
    <p:sldId id="342" r:id="rId5"/>
    <p:sldId id="347" r:id="rId6"/>
    <p:sldId id="317" r:id="rId7"/>
    <p:sldId id="349" r:id="rId8"/>
    <p:sldId id="320" r:id="rId9"/>
    <p:sldId id="298" r:id="rId10"/>
    <p:sldId id="350" r:id="rId11"/>
    <p:sldId id="367" r:id="rId12"/>
    <p:sldId id="351" r:id="rId13"/>
    <p:sldId id="344" r:id="rId14"/>
    <p:sldId id="306" r:id="rId15"/>
    <p:sldId id="308" r:id="rId16"/>
    <p:sldId id="352" r:id="rId17"/>
    <p:sldId id="375" r:id="rId18"/>
    <p:sldId id="304" r:id="rId19"/>
    <p:sldId id="322" r:id="rId20"/>
    <p:sldId id="354" r:id="rId21"/>
    <p:sldId id="355" r:id="rId22"/>
    <p:sldId id="363" r:id="rId23"/>
    <p:sldId id="356" r:id="rId24"/>
    <p:sldId id="357" r:id="rId25"/>
    <p:sldId id="368" r:id="rId26"/>
    <p:sldId id="370" r:id="rId27"/>
    <p:sldId id="369" r:id="rId28"/>
    <p:sldId id="371" r:id="rId29"/>
    <p:sldId id="372" r:id="rId30"/>
    <p:sldId id="373" r:id="rId31"/>
    <p:sldId id="360" r:id="rId32"/>
    <p:sldId id="275" r:id="rId33"/>
    <p:sldId id="346" r:id="rId34"/>
    <p:sldId id="361" r:id="rId35"/>
    <p:sldId id="362" r:id="rId36"/>
    <p:sldId id="328" r:id="rId37"/>
    <p:sldId id="366" r:id="rId38"/>
    <p:sldId id="374" r:id="rId39"/>
    <p:sldId id="334" r:id="rId40"/>
    <p:sldId id="335" r:id="rId41"/>
    <p:sldId id="336" r:id="rId42"/>
    <p:sldId id="337" r:id="rId43"/>
    <p:sldId id="286" r:id="rId44"/>
    <p:sldId id="287" r:id="rId4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534FB"/>
    <a:srgbClr val="000000"/>
    <a:srgbClr val="FFFFFF"/>
    <a:srgbClr val="33CC33"/>
    <a:srgbClr val="FF0909"/>
    <a:srgbClr val="A4B8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70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DA1295C1-65B2-499C-B8B2-8A36E96063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6EB13CF-B870-4D92-97DD-9F6BE20CF92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0D51365-EC04-4C97-A487-1E7091B59686}" type="datetimeFigureOut">
              <a:rPr lang="vi-VN"/>
              <a:pPr>
                <a:defRPr/>
              </a:pPr>
              <a:t>07/07/2023</a:t>
            </a:fld>
            <a:endParaRPr lang="vi-VN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C6704AE2-CC13-4E13-B94D-875F0E5D42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vi-VN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86213AD0-2499-47EF-8896-6B4998513E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vi-VN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7C2DC8-36B9-4F9E-A958-405B0176130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9AF13CA-BB85-43C7-8D29-12446F5F6F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2F2F744-FD77-4D20-A5F6-CE7B3D1E0AD6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0138206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xmlns="" id="{90235321-0605-43C4-9C9D-46DEB610D2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xmlns="" id="{ECC63C06-1283-4C45-BD47-49A0A8F593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altLang="vi-VN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xmlns="" id="{7F0B5D02-50A6-4DB2-8F20-19BB985D8B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7E4A105-890D-49C7-874E-8EEA8B2B1282}" type="slidenum">
              <a:rPr lang="vi-VN" altLang="vi-VN" b="1">
                <a:latin typeface="Times New Roman" panose="02020603050405020304" pitchFamily="18" charset="0"/>
              </a:rPr>
              <a:pPr/>
              <a:t>1</a:t>
            </a:fld>
            <a:endParaRPr lang="vi-VN" altLang="vi-VN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xmlns="" id="{7C285B7A-2AD2-4AF0-9726-9E790DAE51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CB57630-73C0-4CD0-84DF-A1A50221CFEA}" type="slidenum">
              <a:rPr lang="en-US" altLang="vi-VN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en-US" altLang="vi-VN">
              <a:latin typeface="Arial" panose="020B0604020202020204" pitchFamily="34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xmlns="" id="{4272B6F3-FBEF-49F3-8A30-09EAFB09E1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xmlns="" id="{5E8D5457-C2B7-470D-8702-C35F11C49F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altLang="vi-VN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xmlns="" id="{DB41C9DD-0447-4CB7-AD1C-D50C30C2ED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1FFA2A0-FB98-4FF0-8F6F-0D9C2B69F676}" type="slidenum">
              <a:rPr lang="en-US" altLang="vi-VN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42</a:t>
            </a:fld>
            <a:endParaRPr lang="en-US" altLang="vi-VN">
              <a:latin typeface="Arial" panose="020B0604020202020204" pitchFamily="34" charset="0"/>
            </a:endParaRPr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xmlns="" id="{86F8C821-9A42-44AA-B43A-0F189061B6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xmlns="" id="{DF0668F8-70C9-40DB-8F73-0315C9D1E1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2094A22-D29B-422E-BEB8-5DDD600BE7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5DC1577-D0E6-4166-AEDB-BD5DA45D1C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F899123A-4313-444F-8C1C-AF1D1DBB40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3639F6-6A70-4645-85E1-F453C77CFD5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76117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59CA4A6-9061-4C37-B93B-D1EA0F01D7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1BAA9F1A-3FC7-4057-860E-6149759F44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AB1DA1B9-5D80-4CB3-85E9-6153D05900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41D47-89AA-44FC-80BC-295A85553E6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82984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35CD39EB-BB1A-40AF-8988-2910D648B7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B83876B-2906-49DC-9D8E-0EC0C6CC16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D769CD4-644A-4E92-8E52-FDC78442BC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F703C-000C-4A65-8C3E-66D4C626011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67070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82FB0CB5-9C99-46C4-80AB-F66C950F88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36AB92DA-7EE6-4527-8EFF-5A07E22CE0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4B523020-8C19-4F62-A256-C0A49E9C9B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D1240-1B74-43AF-B2C4-6A15F4EA81A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50611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402C861-E335-495B-8B63-D5518E5EDC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E69E03A-7631-4568-AFA6-2A7F0EBFCF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15C6BF5-7510-4626-8B34-4C3DAA879E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9A965-0749-40EE-A237-3E869549070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46434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8A967715-B7EE-4076-A9D3-7306E107AD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71DCB27-9968-40B2-8A54-968F26D9BD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7C56568-F298-4B67-9E74-215956A794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B784D-5653-4745-B8BD-760EE75F88F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7499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B6F090B-11C8-4730-A3CC-C1AA3A4676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0BDEC77-DF2E-4645-AD6A-FA6DF0BFEB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9DB6A9A-4148-4EF0-9608-452C9A8895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AD2A3-DC64-41BA-B065-40AD72066B1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30521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774D1759-193A-4761-9542-C2D2120DD8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85E4151F-EA62-413B-B193-B7383F470C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8258B207-DF05-40C0-A0B5-F70B9BCC91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567CE-3957-4BF9-BCF4-A61A81A7F42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31340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98595FDE-3C2F-46F1-B33B-EA6CF565D4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CC5B47E1-7854-44A7-AFC8-70DFE63088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975A6A24-A7EE-475A-9511-9C35EC827F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D50BB-2A6A-4CCE-93C1-C4DE48FC732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17875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DFEDB370-DA15-4AC6-A1CD-77E74EB97A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7865FF21-2F60-4297-BDF6-BC6EC19769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34757CE4-F893-4FC2-B828-47095A05D2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D090E-733F-4FE9-8759-DB718A08BC2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83521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6DBDF53-B2B0-40EE-8390-E2270C7606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C241B1F-E008-4275-A1E5-679391DC67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C0147D9-BF9C-4CF8-9B3E-673FBE4982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F6299-E27A-4066-BD06-08F5DCD2F07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74637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C389B48-F467-460C-BD9C-8E1851EEBA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F237D37-CEBB-41B3-AE9A-1D1B91DC18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574CADC-0E41-4884-B113-9975B00649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EC582-04F9-4622-992E-E6B4CA6CFFC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11767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F83DAA49-E7AA-4E45-A816-23E3B6083F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E24F6705-68BB-47D6-81F6-FCCD55BDB0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D5994CCB-A3B7-4CAF-9862-82B129EB013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CB4D6399-ECAF-425D-874B-FEED226C360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741F8228-2094-493B-B2F8-03B13B0B71D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BE8EEEA8-FFA9-46EF-9540-3B22AB943CD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hyperlink" Target="http://images.google.com.vn/imgres?imgurl=http://www.hungyen.gov.vn/Portals/0/III1_12.jpg&amp;imgrefurl=http://www.hungyen.gov.vn/tabid/66/postid/72/Hien-trang-mang-luoi-duong-giao-thong-thuy-bo-tinh-Hung-Yen.aspx&amp;usg=__2KpXy8hJd-01T3CmlvJb4BtQ8bA=&amp;h=273&amp;w=400&amp;sz=60&amp;hl=vi&amp;start=15&amp;tbnid=GOBlcgsXMxpEnM:&amp;tbnh=85&amp;tbnw=124&amp;prev=/images?q=Giao+th%C3%B4ng+%C4%91%C6%B0%E1%BB%9Dng+b%E1%BB%99&amp;gbv=2&amp;hl=vi&amp;sa=G" TargetMode="External"/><Relationship Id="rId7" Type="http://schemas.openxmlformats.org/officeDocument/2006/relationships/hyperlink" Target="http://images.google.com.vn/imgres?imgurl=http://nhansuvietnam.vn/news_pictures/2/tmutn1251397922.jpg&amp;imgrefurl=http://nhansuvietnam.vn/tintuc/xa_hoi/cuc-hang-khong-viet-nam-duong-bay-vang-anh-huong-an-ninh-quoc-phong/130463.html&amp;usg=__56cIYM88ybwUf-8IWcP0-h5A3Jg=&amp;h=292&amp;w=410&amp;sz=26&amp;hl=vi&amp;start=7&amp;tbnid=qbdSvUG7uw4AvM:&amp;tbnh=89&amp;tbnw=125&amp;prev=/images?q=Giao+th%C3%B4ng+%C4%91%C6%B0%E1%BB%9Dng+h%C3%A0ng+kh%C3%B4ng&amp;gbv=2&amp;hl=vi&amp;sa=G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hyperlink" Target="http://images.google.com.vn/imgres?imgurl=http://upload.wikimedia.org/wikipedia/vi/thumb/8/89/Duong_Ray.jpg/240px-Duong_Ray.jpg&amp;imgrefurl=http://vi.wikipedia.org/wiki/%C4%90%C6%B0%E1%BB%9Dng_s%E1%BA%AFt_B%E1%BA%AFc_Nam&amp;usg=__B3B6d1R0c6M1IPckiOxqAgXyx-0=&amp;h=320&amp;w=240&amp;sz=19&amp;hl=vi&amp;start=19&amp;tbnid=SsbkS5vbR6Rz8M:&amp;tbnh=118&amp;tbnw=89&amp;prev=/images?q=Giao+th%C3%B4ng+%C4%91%C6%B0%E1%BB%9Dng+S%E1%BA%AFt&amp;gbv=2&amp;hl=vi&amp;sa=G" TargetMode="Externa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hyperlink" Target="http://images.google.com.vn/imgres?imgurl=http://www.thaukinhvietnam.com/img.php/1/200808//original/images1607423_Quoc-lo-32-Km-237+250.jpg&amp;imgrefurl=http://www.thaukinhvietnam.com/index.php/bandocviet/trang23.html&amp;usg=__iJPptmF8hnglQaA9OpKSYMqFw3s=&amp;h=300&amp;w=400&amp;sz=25&amp;hl=vi&amp;start=8&amp;tbnid=9Qfc45DhXMrkzM:&amp;tbnh=93&amp;tbnw=124&amp;prev=/images?q=s%C3%B3ng+bi%E1%BB%83n+g%C3%A2y+h%E1%BA%A1i+cho+%C4%91%C6%B0%E1%BB%9Dng+giao+th%C3%B4ng&amp;gbv=2&amp;hl=vi&amp;sa=G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vietnamnet.vn/dataimages/200801/original/images1476073_3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0">
            <a:extLst>
              <a:ext uri="{FF2B5EF4-FFF2-40B4-BE49-F238E27FC236}">
                <a16:creationId xmlns:a16="http://schemas.microsoft.com/office/drawing/2014/main" xmlns="" id="{89C9163C-A423-4E22-9A0B-9F6388E2A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33400"/>
            <a:ext cx="426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>
                    <a:alpha val="8901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vi-VN" sz="1800"/>
          </a:p>
        </p:txBody>
      </p:sp>
      <p:pic>
        <p:nvPicPr>
          <p:cNvPr id="3075" name="Picture 36" descr="Bản đồ Việt Nam mới nhất - bản đồ các tỉnh thành phố việt nam | Bản đồ,  Việt nam, Du lịch">
            <a:extLst>
              <a:ext uri="{FF2B5EF4-FFF2-40B4-BE49-F238E27FC236}">
                <a16:creationId xmlns:a16="http://schemas.microsoft.com/office/drawing/2014/main" xmlns="" id="{2DA3DCFB-EB1E-4AA6-B119-A29FE070A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227013"/>
            <a:ext cx="4572000" cy="640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7453EDC-7A25-4E1C-B571-FE96FB2EFB19}"/>
              </a:ext>
            </a:extLst>
          </p:cNvPr>
          <p:cNvSpPr/>
          <p:nvPr/>
        </p:nvSpPr>
        <p:spPr>
          <a:xfrm>
            <a:off x="4818089" y="299948"/>
            <a:ext cx="44196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ĐỊA LÍ TỰ NHIÊN </a:t>
            </a:r>
          </a:p>
          <a:p>
            <a:pPr algn="ctr">
              <a:defRPr/>
            </a:pP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VIỆT NAM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2335B56-583E-400D-AA20-5D6884337E14}"/>
              </a:ext>
            </a:extLst>
          </p:cNvPr>
          <p:cNvSpPr txBox="1"/>
          <p:nvPr/>
        </p:nvSpPr>
        <p:spPr>
          <a:xfrm>
            <a:off x="5032480" y="2180596"/>
            <a:ext cx="3990818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 err="1" smtClean="0">
                <a:solidFill>
                  <a:srgbClr val="00B0F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Chủ</a:t>
            </a:r>
            <a:r>
              <a:rPr lang="en-US" sz="4000" b="1" dirty="0" smtClean="0">
                <a:solidFill>
                  <a:srgbClr val="00B0F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đề 9: </a:t>
            </a:r>
            <a:r>
              <a:rPr lang="en-US" sz="4000" b="1" dirty="0">
                <a:solidFill>
                  <a:srgbClr val="FF090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VỊ TRÍ, GIỚI HẠN, HÌNH DẠNG, LÃNH THỔ VIỆT </a:t>
            </a:r>
            <a:r>
              <a:rPr lang="en-US" sz="4000" b="1" dirty="0" smtClean="0">
                <a:solidFill>
                  <a:srgbClr val="FF090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NAM (3 </a:t>
            </a:r>
            <a:r>
              <a:rPr lang="en-US" sz="4000" b="1" dirty="0" err="1" smtClean="0">
                <a:solidFill>
                  <a:srgbClr val="FF090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tiết</a:t>
            </a:r>
            <a:r>
              <a:rPr lang="en-US" sz="4000" b="1" dirty="0" smtClean="0">
                <a:solidFill>
                  <a:srgbClr val="FF090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)</a:t>
            </a:r>
            <a:endParaRPr lang="en-US" sz="4000" b="1" dirty="0">
              <a:solidFill>
                <a:srgbClr val="FF0909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can0006">
            <a:extLst>
              <a:ext uri="{FF2B5EF4-FFF2-40B4-BE49-F238E27FC236}">
                <a16:creationId xmlns:a16="http://schemas.microsoft.com/office/drawing/2014/main" xmlns="" id="{C9D6349A-F878-4B59-8D5B-3BE7EDC8D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5063"/>
          <a:stretch>
            <a:fillRect/>
          </a:stretch>
        </p:blipFill>
        <p:spPr bwMode="auto">
          <a:xfrm>
            <a:off x="3733800" y="71437"/>
            <a:ext cx="5410200" cy="64922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8925" name="AutoShape 13">
            <a:extLst>
              <a:ext uri="{FF2B5EF4-FFF2-40B4-BE49-F238E27FC236}">
                <a16:creationId xmlns:a16="http://schemas.microsoft.com/office/drawing/2014/main" xmlns="" id="{F098BA43-F8C3-4BD9-AC7A-AD82B32B4E9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828800" y="2890838"/>
            <a:ext cx="5562600" cy="533400"/>
          </a:xfrm>
          <a:prstGeom prst="rightArrow">
            <a:avLst>
              <a:gd name="adj1" fmla="val 40972"/>
              <a:gd name="adj2" fmla="val 132723"/>
            </a:avLst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 15 vĩ độ </a:t>
            </a:r>
          </a:p>
        </p:txBody>
      </p:sp>
      <p:sp>
        <p:nvSpPr>
          <p:cNvPr id="7172" name="Text Box 16">
            <a:extLst>
              <a:ext uri="{FF2B5EF4-FFF2-40B4-BE49-F238E27FC236}">
                <a16:creationId xmlns:a16="http://schemas.microsoft.com/office/drawing/2014/main" xmlns="" id="{B2CB8502-A270-471F-B843-5E53AE371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352925"/>
            <a:ext cx="35814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Múi giờ thứ 7 giờ GMT, Diện tích 331.212 Km</a:t>
            </a:r>
            <a:r>
              <a:rPr lang="en-US" altLang="en-US" sz="24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29" name="AutoShape 17">
            <a:extLst>
              <a:ext uri="{FF2B5EF4-FFF2-40B4-BE49-F238E27FC236}">
                <a16:creationId xmlns:a16="http://schemas.microsoft.com/office/drawing/2014/main" xmlns="" id="{E39737BB-3489-467C-9EF9-46CBC0B68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7763" y="4233863"/>
            <a:ext cx="2667000" cy="457200"/>
          </a:xfrm>
          <a:prstGeom prst="rightArrow">
            <a:avLst>
              <a:gd name="adj1" fmla="val 50000"/>
              <a:gd name="adj2" fmla="val 109375"/>
            </a:avLst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7 kinh độ </a:t>
            </a: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xmlns="" id="{CE5523D1-DF1F-4DA0-B6F6-12AEE9CD2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3505200" cy="587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534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CÁ NHÂN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534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Thời gian 3 phút)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+ Từ Bắc xuống Nam nước ta kéo dài bao nhiêu vĩ độ ?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+ VN thuộc đới khí hậu nào? Kiểu khí hậu nào?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+ Từ Tây sang Đông mở rộng bao nhiêu kinh độ ?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+ VN nằm trong múi giờ thứ mấy? Diện tích lãnh thổ là bao nhiêu?</a:t>
            </a:r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xmlns="" id="{1B4CDE1B-ACD0-4784-9091-584DA2C15006}"/>
              </a:ext>
            </a:extLst>
          </p:cNvPr>
          <p:cNvSpPr/>
          <p:nvPr/>
        </p:nvSpPr>
        <p:spPr>
          <a:xfrm>
            <a:off x="5105400" y="76200"/>
            <a:ext cx="1371600" cy="461963"/>
          </a:xfrm>
          <a:prstGeom prst="wedgeEllipseCallout">
            <a:avLst>
              <a:gd name="adj1" fmla="val -59903"/>
              <a:gd name="adj2" fmla="val 5441"/>
            </a:avLst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23’B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Callout 12">
            <a:extLst>
              <a:ext uri="{FF2B5EF4-FFF2-40B4-BE49-F238E27FC236}">
                <a16:creationId xmlns:a16="http://schemas.microsoft.com/office/drawing/2014/main" xmlns="" id="{AB04CD15-3E51-4C05-BABE-09A660DEAA5B}"/>
              </a:ext>
            </a:extLst>
          </p:cNvPr>
          <p:cNvSpPr/>
          <p:nvPr/>
        </p:nvSpPr>
        <p:spPr>
          <a:xfrm>
            <a:off x="4956175" y="5943600"/>
            <a:ext cx="1447800" cy="381000"/>
          </a:xfrm>
          <a:prstGeom prst="wedgeEllipseCallout">
            <a:avLst>
              <a:gd name="adj1" fmla="val -72019"/>
              <a:gd name="adj2" fmla="val -700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34’B</a:t>
            </a:r>
          </a:p>
        </p:txBody>
      </p:sp>
      <p:sp>
        <p:nvSpPr>
          <p:cNvPr id="14" name="Oval Callout 13">
            <a:extLst>
              <a:ext uri="{FF2B5EF4-FFF2-40B4-BE49-F238E27FC236}">
                <a16:creationId xmlns:a16="http://schemas.microsoft.com/office/drawing/2014/main" xmlns="" id="{3F21A872-CD76-4486-BF84-E888948326D6}"/>
              </a:ext>
            </a:extLst>
          </p:cNvPr>
          <p:cNvSpPr/>
          <p:nvPr/>
        </p:nvSpPr>
        <p:spPr>
          <a:xfrm>
            <a:off x="6705600" y="4643438"/>
            <a:ext cx="1600200" cy="457200"/>
          </a:xfrm>
          <a:prstGeom prst="wedgeEllipseCallout">
            <a:avLst>
              <a:gd name="adj1" fmla="val -72956"/>
              <a:gd name="adj2" fmla="val -962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109</a:t>
            </a:r>
            <a:r>
              <a:rPr lang="en-US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24’Đ</a:t>
            </a:r>
          </a:p>
        </p:txBody>
      </p:sp>
      <p:sp>
        <p:nvSpPr>
          <p:cNvPr id="15" name="Oval Callout 14">
            <a:extLst>
              <a:ext uri="{FF2B5EF4-FFF2-40B4-BE49-F238E27FC236}">
                <a16:creationId xmlns:a16="http://schemas.microsoft.com/office/drawing/2014/main" xmlns="" id="{DF2F8941-8BE2-4DA4-9064-8485FE68EACD}"/>
              </a:ext>
            </a:extLst>
          </p:cNvPr>
          <p:cNvSpPr/>
          <p:nvPr/>
        </p:nvSpPr>
        <p:spPr>
          <a:xfrm>
            <a:off x="2362200" y="990600"/>
            <a:ext cx="1600200" cy="309563"/>
          </a:xfrm>
          <a:prstGeom prst="wedgeEllipseCallout">
            <a:avLst>
              <a:gd name="adj1" fmla="val 36512"/>
              <a:gd name="adj2" fmla="val -1478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  <a:r>
              <a:rPr lang="en-US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09’Đ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Explosion 1 10">
            <a:extLst>
              <a:ext uri="{FF2B5EF4-FFF2-40B4-BE49-F238E27FC236}">
                <a16:creationId xmlns:a16="http://schemas.microsoft.com/office/drawing/2014/main" xmlns="" id="{D6CC16DC-9893-47E4-9A65-C875DA4A7064}"/>
              </a:ext>
            </a:extLst>
          </p:cNvPr>
          <p:cNvSpPr/>
          <p:nvPr/>
        </p:nvSpPr>
        <p:spPr>
          <a:xfrm>
            <a:off x="6172200" y="2738438"/>
            <a:ext cx="2590800" cy="1905000"/>
          </a:xfrm>
          <a:prstGeom prst="irregularSeal1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đới gió mùa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24" name="Text Box 3">
            <a:extLst>
              <a:ext uri="{FF2B5EF4-FFF2-40B4-BE49-F238E27FC236}">
                <a16:creationId xmlns:a16="http://schemas.microsoft.com/office/drawing/2014/main" xmlns="" id="{7ED7C747-EBC0-4204-A589-28663F824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4150" y="6164263"/>
            <a:ext cx="4724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Bản đồ hành chính Việt Nam</a:t>
            </a:r>
          </a:p>
        </p:txBody>
      </p:sp>
      <p:grpSp>
        <p:nvGrpSpPr>
          <p:cNvPr id="13325" name="Group 18">
            <a:extLst>
              <a:ext uri="{FF2B5EF4-FFF2-40B4-BE49-F238E27FC236}">
                <a16:creationId xmlns:a16="http://schemas.microsoft.com/office/drawing/2014/main" xmlns="" id="{A7628AB8-01D4-4892-AB09-7376F93E8B42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223838"/>
            <a:ext cx="2438400" cy="2590800"/>
            <a:chOff x="0" y="528"/>
            <a:chExt cx="2976" cy="3408"/>
          </a:xfrm>
        </p:grpSpPr>
        <p:pic>
          <p:nvPicPr>
            <p:cNvPr id="13326" name="Picture 19" descr="H58">
              <a:extLst>
                <a:ext uri="{FF2B5EF4-FFF2-40B4-BE49-F238E27FC236}">
                  <a16:creationId xmlns:a16="http://schemas.microsoft.com/office/drawing/2014/main" xmlns="" id="{45824D01-8A23-4F99-A504-BF1283FCC1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8"/>
              <a:ext cx="2976" cy="3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AutoShape 20">
              <a:extLst>
                <a:ext uri="{FF2B5EF4-FFF2-40B4-BE49-F238E27FC236}">
                  <a16:creationId xmlns:a16="http://schemas.microsoft.com/office/drawing/2014/main" xmlns="" id="{E4A802F5-DC39-4466-8A77-9D63769670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7" y="1825"/>
              <a:ext cx="95" cy="96"/>
            </a:xfrm>
            <a:prstGeom prst="star5">
              <a:avLst/>
            </a:prstGeom>
            <a:solidFill>
              <a:srgbClr val="FF3300"/>
            </a:solidFill>
            <a:ln w="1905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vi-VN">
                <a:latin typeface="Arial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38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389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5" grpId="0" animBg="1"/>
      <p:bldP spid="38925" grpId="1" animBg="1"/>
      <p:bldP spid="7172" grpId="0"/>
      <p:bldP spid="38929" grpId="0" animBg="1"/>
      <p:bldP spid="38929" grpId="1" animBg="1"/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ON VAN 01">
            <a:extLst>
              <a:ext uri="{FF2B5EF4-FFF2-40B4-BE49-F238E27FC236}">
                <a16:creationId xmlns:a16="http://schemas.microsoft.com/office/drawing/2014/main" xmlns="" id="{87018FE9-2BC4-43D7-97CB-ABF2DD8C9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8" b="12506"/>
          <a:stretch>
            <a:fillRect/>
          </a:stretch>
        </p:blipFill>
        <p:spPr bwMode="auto">
          <a:xfrm>
            <a:off x="304800" y="0"/>
            <a:ext cx="88392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>
            <a:extLst>
              <a:ext uri="{FF2B5EF4-FFF2-40B4-BE49-F238E27FC236}">
                <a16:creationId xmlns:a16="http://schemas.microsoft.com/office/drawing/2014/main" xmlns="" id="{7BD26105-CA4B-4076-93A0-A726E5013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6338888"/>
            <a:ext cx="5715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Các khu vực giờ trên Trái Đất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>
            <a:extLst>
              <a:ext uri="{FF2B5EF4-FFF2-40B4-BE49-F238E27FC236}">
                <a16:creationId xmlns:a16="http://schemas.microsoft.com/office/drawing/2014/main" xmlns="" id="{8B48F86B-A4A1-4169-99BB-292A8300A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370013"/>
            <a:ext cx="8763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Nước ta nằm ở phía Đông của bán đảo Đông Dương (Đông Nam Á)</a:t>
            </a:r>
            <a:endParaRPr lang="en-US" alt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Các điểm cực: </a:t>
            </a:r>
            <a:endParaRPr lang="en-US" alt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Cực Bắc: Lũng Cú - Đồng Văn - Hà Giang 23</a:t>
            </a:r>
            <a:r>
              <a:rPr lang="nl-NL" altLang="vi-VN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nl-NL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27’B.</a:t>
            </a:r>
            <a:endParaRPr lang="en-US" alt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Cực Nam: Đất mũi - Ngọc Hiển - Cà Mau 8</a:t>
            </a:r>
            <a:r>
              <a:rPr lang="nl-NL" altLang="vi-VN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nl-NL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34’B.</a:t>
            </a:r>
            <a:endParaRPr lang="en-US" alt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3" name="Text Box 21">
            <a:extLst>
              <a:ext uri="{FF2B5EF4-FFF2-40B4-BE49-F238E27FC236}">
                <a16:creationId xmlns:a16="http://schemas.microsoft.com/office/drawing/2014/main" xmlns="" id="{7B605267-EE99-47C3-97F2-1C6B713F6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886075"/>
            <a:ext cx="800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Cực Tây: Sín Thầu - Mường Nhé - Điện Biên 102</a:t>
            </a:r>
            <a:r>
              <a:rPr lang="en-US" altLang="vi-VN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10’Đ</a:t>
            </a:r>
          </a:p>
        </p:txBody>
      </p:sp>
      <p:sp>
        <p:nvSpPr>
          <p:cNvPr id="15364" name="Rectangle 9">
            <a:extLst>
              <a:ext uri="{FF2B5EF4-FFF2-40B4-BE49-F238E27FC236}">
                <a16:creationId xmlns:a16="http://schemas.microsoft.com/office/drawing/2014/main" xmlns="" id="{2B2C9980-049A-49D2-AFB2-1B9210F05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271838"/>
            <a:ext cx="838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Cực Đông: Vạn Thạnh - Vạn Ninh - Khánh Hòa 109</a:t>
            </a:r>
            <a:r>
              <a:rPr lang="en-US" altLang="vi-VN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24’Đ</a:t>
            </a: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xmlns="" id="{A4304E2F-E7EC-4762-AF3F-E5006367E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45720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b. Vùng biển :</a:t>
            </a:r>
          </a:p>
        </p:txBody>
      </p:sp>
      <p:sp>
        <p:nvSpPr>
          <p:cNvPr id="15366" name="TextBox 2">
            <a:extLst>
              <a:ext uri="{FF2B5EF4-FFF2-40B4-BE49-F238E27FC236}">
                <a16:creationId xmlns:a16="http://schemas.microsoft.com/office/drawing/2014/main" xmlns="" id="{797E8256-2DCE-4D21-9AAF-2A723F247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" y="3733800"/>
            <a:ext cx="37290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Diện tích 331.212 Km</a:t>
            </a:r>
            <a:r>
              <a:rPr lang="nl-NL" altLang="vi-VN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7" name="Text Box 16">
            <a:extLst>
              <a:ext uri="{FF2B5EF4-FFF2-40B4-BE49-F238E27FC236}">
                <a16:creationId xmlns:a16="http://schemas.microsoft.com/office/drawing/2014/main" xmlns="" id="{943E9179-F24E-4E66-B7A5-949D5A5E9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400"/>
            <a:ext cx="518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>
                <a:latin typeface="Times New Roman" panose="02020603050405020304" pitchFamily="18" charset="0"/>
              </a:rPr>
              <a:t>1. Vị trí và giới hạn lãnh thổ:</a:t>
            </a:r>
          </a:p>
        </p:txBody>
      </p:sp>
      <p:sp>
        <p:nvSpPr>
          <p:cNvPr id="15368" name="WordArt 5">
            <a:extLst>
              <a:ext uri="{FF2B5EF4-FFF2-40B4-BE49-F238E27FC236}">
                <a16:creationId xmlns:a16="http://schemas.microsoft.com/office/drawing/2014/main" xmlns="" id="{8626B055-44BA-413B-A597-E8C44B82EAD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600" y="76200"/>
            <a:ext cx="8610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– </a:t>
            </a:r>
            <a:r>
              <a:rPr lang="en-US" sz="3200" kern="10" dirty="0" err="1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1:  </a:t>
            </a:r>
            <a:r>
              <a:rPr lang="en-US" sz="3200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TRÍ, GIỚI HẠN, HÌNH DẠNG LÃNH THỔ VIỆT NAM</a:t>
            </a:r>
          </a:p>
        </p:txBody>
      </p:sp>
      <p:sp>
        <p:nvSpPr>
          <p:cNvPr id="15369" name="Text Box 3">
            <a:extLst>
              <a:ext uri="{FF2B5EF4-FFF2-40B4-BE49-F238E27FC236}">
                <a16:creationId xmlns:a16="http://schemas.microsoft.com/office/drawing/2014/main" xmlns="" id="{EF6FD23C-096B-4886-AC2B-8161D2844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90600"/>
            <a:ext cx="2667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a. Vùng đất liền:</a:t>
            </a:r>
          </a:p>
        </p:txBody>
      </p:sp>
      <p:sp>
        <p:nvSpPr>
          <p:cNvPr id="15370" name="Rectangle 10">
            <a:extLst>
              <a:ext uri="{FF2B5EF4-FFF2-40B4-BE49-F238E27FC236}">
                <a16:creationId xmlns:a16="http://schemas.microsoft.com/office/drawing/2014/main" xmlns="" id="{584A57F3-76E0-4696-897A-0F2ECE2BF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" y="4114800"/>
            <a:ext cx="5400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Nước ta nằm trong đới khí hậu nhiệt đới.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8" descr="77778">
            <a:extLst>
              <a:ext uri="{FF2B5EF4-FFF2-40B4-BE49-F238E27FC236}">
                <a16:creationId xmlns:a16="http://schemas.microsoft.com/office/drawing/2014/main" xmlns="" id="{0943D23B-848B-4190-976E-DD65D79BF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8163"/>
            <a:ext cx="8686800" cy="631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2">
            <a:extLst>
              <a:ext uri="{FF2B5EF4-FFF2-40B4-BE49-F238E27FC236}">
                <a16:creationId xmlns:a16="http://schemas.microsoft.com/office/drawing/2014/main" xmlns="" id="{27E2F859-670C-4609-8A8F-4CB40A619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76200"/>
            <a:ext cx="822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Phần biển: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61CDADDF-FB2E-41AB-80AF-8F866D9CD8BD}"/>
              </a:ext>
            </a:extLst>
          </p:cNvPr>
          <p:cNvSpPr/>
          <p:nvPr/>
        </p:nvSpPr>
        <p:spPr>
          <a:xfrm rot="20660064">
            <a:off x="3722688" y="2286000"/>
            <a:ext cx="989012" cy="638175"/>
          </a:xfrm>
          <a:prstGeom prst="ellipse">
            <a:avLst/>
          </a:prstGeom>
          <a:noFill/>
          <a:ln w="5715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576790B3-7BC2-4F48-9793-B073C9469B67}"/>
              </a:ext>
            </a:extLst>
          </p:cNvPr>
          <p:cNvSpPr/>
          <p:nvPr/>
        </p:nvSpPr>
        <p:spPr>
          <a:xfrm rot="20005371">
            <a:off x="3865563" y="3165475"/>
            <a:ext cx="1049337" cy="722313"/>
          </a:xfrm>
          <a:prstGeom prst="ellipse">
            <a:avLst/>
          </a:prstGeom>
          <a:noFill/>
          <a:ln w="5715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4B30133-21A9-43E8-826C-6168E401D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8888" y="3625850"/>
            <a:ext cx="1855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altLang="en-US" sz="24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02E58871-49BC-4C69-B53F-DEBBC45B3102}"/>
              </a:ext>
            </a:extLst>
          </p:cNvPr>
          <p:cNvCxnSpPr/>
          <p:nvPr/>
        </p:nvCxnSpPr>
        <p:spPr>
          <a:xfrm flipH="1">
            <a:off x="2438400" y="560388"/>
            <a:ext cx="117475" cy="6221412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5439CD92-F576-4C95-AF5F-8FB54CB5585B}"/>
              </a:ext>
            </a:extLst>
          </p:cNvPr>
          <p:cNvCxnSpPr/>
          <p:nvPr/>
        </p:nvCxnSpPr>
        <p:spPr>
          <a:xfrm>
            <a:off x="4937125" y="608013"/>
            <a:ext cx="84138" cy="624840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1F2AE83-8FF7-420A-963B-B5DAB9EFA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8400" y="976313"/>
            <a:ext cx="1857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117</a:t>
            </a:r>
            <a:r>
              <a:rPr lang="en-US" altLang="en-US" sz="24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en-US" sz="24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DFCD113-06AC-4947-91A1-D3788208D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5075" y="981075"/>
            <a:ext cx="1855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</a:t>
            </a:r>
            <a:r>
              <a:rPr lang="en-US" altLang="en-US" sz="24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8BDE0F8-7183-4DA8-89A2-A58EB42414BC}"/>
              </a:ext>
            </a:extLst>
          </p:cNvPr>
          <p:cNvCxnSpPr/>
          <p:nvPr/>
        </p:nvCxnSpPr>
        <p:spPr>
          <a:xfrm>
            <a:off x="1190625" y="4024313"/>
            <a:ext cx="5949950" cy="14287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scan0007">
            <a:extLst>
              <a:ext uri="{FF2B5EF4-FFF2-40B4-BE49-F238E27FC236}">
                <a16:creationId xmlns:a16="http://schemas.microsoft.com/office/drawing/2014/main" xmlns="" id="{47BBB98A-652B-4C63-83D6-EACC31C54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7696200" cy="5638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5" name="Rectangle 3">
            <a:extLst>
              <a:ext uri="{FF2B5EF4-FFF2-40B4-BE49-F238E27FC236}">
                <a16:creationId xmlns:a16="http://schemas.microsoft.com/office/drawing/2014/main" xmlns="" id="{84503CB6-F36E-4F62-8644-F00080654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0"/>
            <a:ext cx="7696200" cy="954088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i="1">
                <a:solidFill>
                  <a:srgbClr val="660066"/>
                </a:solidFill>
              </a:rPr>
              <a:t>Dựa vào H24.1 cho biết:Vùng biển Việt Nam tiếp giáp với vùng biển các quốc gia nào?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xmlns="" id="{3236911B-0A6E-4D37-8B71-435BD2921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0"/>
            <a:ext cx="7696200" cy="9540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 i="1">
                <a:solidFill>
                  <a:srgbClr val="660066"/>
                </a:solidFill>
              </a:rPr>
              <a:t>Dựa vào H24.1c</a:t>
            </a:r>
            <a:r>
              <a:rPr lang="en-US" altLang="vi-VN" sz="2800" b="1" i="1">
                <a:solidFill>
                  <a:srgbClr val="660066"/>
                </a:solidFill>
              </a:rPr>
              <a:t>ho biết: Diện tích của biển Việt Nam là bao nhiêu?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BFA0B6D-378C-489B-9D9F-8829B1383197}"/>
              </a:ext>
            </a:extLst>
          </p:cNvPr>
          <p:cNvSpPr/>
          <p:nvPr/>
        </p:nvSpPr>
        <p:spPr>
          <a:xfrm>
            <a:off x="2895600" y="6553200"/>
            <a:ext cx="4800600" cy="30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Hình 24.1. Lược đồ khu vực biển Đông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10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110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5" grpId="0" animBg="1"/>
      <p:bldP spid="110595" grpId="1" animBg="1"/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3">
            <a:extLst>
              <a:ext uri="{FF2B5EF4-FFF2-40B4-BE49-F238E27FC236}">
                <a16:creationId xmlns:a16="http://schemas.microsoft.com/office/drawing/2014/main" xmlns="" id="{03BC5FBB-9678-4547-8FDE-AC4C0068F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572000"/>
            <a:ext cx="3886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 b="1">
              <a:solidFill>
                <a:srgbClr val="FF0000"/>
              </a:solidFill>
            </a:endParaRPr>
          </a:p>
        </p:txBody>
      </p:sp>
      <p:pic>
        <p:nvPicPr>
          <p:cNvPr id="18435" name="Picture 2" descr="scan0007">
            <a:extLst>
              <a:ext uri="{FF2B5EF4-FFF2-40B4-BE49-F238E27FC236}">
                <a16:creationId xmlns:a16="http://schemas.microsoft.com/office/drawing/2014/main" xmlns="" id="{11D48140-8477-47BF-86D0-37140B5B2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53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>
            <a:extLst>
              <a:ext uri="{FF2B5EF4-FFF2-40B4-BE49-F238E27FC236}">
                <a16:creationId xmlns:a16="http://schemas.microsoft.com/office/drawing/2014/main" xmlns="" id="{40BFA00C-EA7B-4B25-B6DC-E6AC4454179F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343400" y="1371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Trung Quốc</a:t>
            </a:r>
            <a:r>
              <a:rPr lang="en-US" sz="2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220" name="Text Box 4">
            <a:extLst>
              <a:ext uri="{FF2B5EF4-FFF2-40B4-BE49-F238E27FC236}">
                <a16:creationId xmlns:a16="http://schemas.microsoft.com/office/drawing/2014/main" xmlns="" id="{947DB0C4-0496-40C3-9810-025393D68719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447963">
            <a:off x="1752600" y="3657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Cam-pu-chia</a:t>
            </a: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xmlns="" id="{859C5754-57ED-4179-B944-8B58D0C2DECB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3153830">
            <a:off x="927100" y="3530600"/>
            <a:ext cx="139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Thái Lan</a:t>
            </a:r>
          </a:p>
        </p:txBody>
      </p:sp>
      <p:sp>
        <p:nvSpPr>
          <p:cNvPr id="9223" name="Text Box 7">
            <a:extLst>
              <a:ext uri="{FF2B5EF4-FFF2-40B4-BE49-F238E27FC236}">
                <a16:creationId xmlns:a16="http://schemas.microsoft.com/office/drawing/2014/main" xmlns="" id="{97834475-F0EC-46B8-AF23-2EA295148BD2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 rot="-733124">
            <a:off x="2286000" y="4800600"/>
            <a:ext cx="170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b="1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Xin-ga-Po</a:t>
            </a:r>
          </a:p>
        </p:txBody>
      </p:sp>
      <p:sp>
        <p:nvSpPr>
          <p:cNvPr id="9224" name="Text Box 8">
            <a:extLst>
              <a:ext uri="{FF2B5EF4-FFF2-40B4-BE49-F238E27FC236}">
                <a16:creationId xmlns:a16="http://schemas.microsoft.com/office/drawing/2014/main" xmlns="" id="{A4EC264F-CB50-43C1-B48A-87D611B56128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 rot="-2596044">
            <a:off x="2306638" y="5324475"/>
            <a:ext cx="2030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In-đô-nê-xi-a</a:t>
            </a:r>
          </a:p>
        </p:txBody>
      </p:sp>
      <p:sp>
        <p:nvSpPr>
          <p:cNvPr id="9225" name="Text Box 9">
            <a:extLst>
              <a:ext uri="{FF2B5EF4-FFF2-40B4-BE49-F238E27FC236}">
                <a16:creationId xmlns:a16="http://schemas.microsoft.com/office/drawing/2014/main" xmlns="" id="{08D3F052-F4BF-459F-9A65-BB9C9D06B16F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648200" y="41910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Bru-nây</a:t>
            </a:r>
          </a:p>
        </p:txBody>
      </p:sp>
      <p:sp>
        <p:nvSpPr>
          <p:cNvPr id="158732" name="Text Box 12">
            <a:extLst>
              <a:ext uri="{FF2B5EF4-FFF2-40B4-BE49-F238E27FC236}">
                <a16:creationId xmlns:a16="http://schemas.microsoft.com/office/drawing/2014/main" xmlns="" id="{389C633E-C798-4490-AE84-933E7918F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4384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1800" b="1">
                <a:solidFill>
                  <a:srgbClr val="0000FF"/>
                </a:solidFill>
              </a:rPr>
              <a:t>Phi-lip-pin</a:t>
            </a:r>
          </a:p>
        </p:txBody>
      </p:sp>
      <p:sp>
        <p:nvSpPr>
          <p:cNvPr id="158733" name="Text Box 13">
            <a:extLst>
              <a:ext uri="{FF2B5EF4-FFF2-40B4-BE49-F238E27FC236}">
                <a16:creationId xmlns:a16="http://schemas.microsoft.com/office/drawing/2014/main" xmlns="" id="{BA9671B2-1D33-4275-9458-032B6B6BC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4958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1800" b="1">
                <a:solidFill>
                  <a:srgbClr val="FF0000"/>
                </a:solidFill>
              </a:rPr>
              <a:t>Ma-lai-xi-a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680693-2653-4E48-99F5-78C21D94217B}"/>
              </a:ext>
            </a:extLst>
          </p:cNvPr>
          <p:cNvSpPr/>
          <p:nvPr/>
        </p:nvSpPr>
        <p:spPr>
          <a:xfrm>
            <a:off x="2895600" y="6553200"/>
            <a:ext cx="4800600" cy="30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Hình 24.1. Lược đồ khu vực biển Đông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87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8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8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8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8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8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  <p:bldP spid="9220" grpId="0"/>
      <p:bldP spid="9221" grpId="0"/>
      <p:bldP spid="9224" grpId="0"/>
      <p:bldP spid="9225" grpId="0"/>
      <p:bldP spid="158732" grpId="0"/>
      <p:bldP spid="1587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8" descr="77778">
            <a:extLst>
              <a:ext uri="{FF2B5EF4-FFF2-40B4-BE49-F238E27FC236}">
                <a16:creationId xmlns:a16="http://schemas.microsoft.com/office/drawing/2014/main" xmlns="" id="{573A135E-1055-4724-9954-B21186432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8382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BAD87FA-7EE0-493D-8BBD-40659CFD0F28}"/>
              </a:ext>
            </a:extLst>
          </p:cNvPr>
          <p:cNvSpPr txBox="1"/>
          <p:nvPr/>
        </p:nvSpPr>
        <p:spPr>
          <a:xfrm>
            <a:off x="381000" y="4954588"/>
            <a:ext cx="8332788" cy="144621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km². </a:t>
            </a:r>
          </a:p>
          <a:p>
            <a:pPr marL="342900" indent="-342900" algn="just">
              <a:buFontTx/>
              <a:buChar char="-"/>
              <a:defRPr/>
            </a:pP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quần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defRPr/>
            </a:pP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Quần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thành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Quần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23" y="762000"/>
            <a:ext cx="8687553" cy="5828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279618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. </a:t>
            </a:r>
            <a:r>
              <a:rPr lang="en-US" dirty="0" err="1" smtClean="0">
                <a:solidFill>
                  <a:srgbClr val="FF0000"/>
                </a:solidFill>
              </a:rPr>
              <a:t>Vùng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trời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c. </a:t>
            </a:r>
            <a:r>
              <a:rPr lang="en-US" dirty="0" err="1" smtClean="0">
                <a:solidFill>
                  <a:schemeClr val="accent2"/>
                </a:solidFill>
              </a:rPr>
              <a:t>Vùng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trời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- </a:t>
            </a:r>
            <a:r>
              <a:rPr lang="en-US" dirty="0" err="1" smtClean="0"/>
              <a:t>Vùng</a:t>
            </a:r>
            <a:r>
              <a:rPr lang="en-US" dirty="0" smtClean="0"/>
              <a:t> </a:t>
            </a:r>
            <a:r>
              <a:rPr lang="en-US" dirty="0" err="1" smtClean="0"/>
              <a:t>trời</a:t>
            </a:r>
            <a:r>
              <a:rPr lang="en-US" dirty="0" smtClean="0"/>
              <a:t> </a:t>
            </a:r>
            <a:r>
              <a:rPr lang="en-US" dirty="0" err="1" smtClean="0"/>
              <a:t>Việt</a:t>
            </a:r>
            <a:r>
              <a:rPr lang="en-US" dirty="0" smtClean="0"/>
              <a:t> Nam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khoảng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gian</a:t>
            </a:r>
            <a:r>
              <a:rPr lang="en-US" dirty="0" smtClean="0"/>
              <a:t> </a:t>
            </a:r>
            <a:r>
              <a:rPr lang="en-US" dirty="0" err="1" smtClean="0"/>
              <a:t>bao</a:t>
            </a:r>
            <a:r>
              <a:rPr lang="en-US" dirty="0" smtClean="0"/>
              <a:t> </a:t>
            </a:r>
            <a:r>
              <a:rPr lang="en-US" dirty="0" err="1" smtClean="0"/>
              <a:t>trùm</a:t>
            </a:r>
            <a:r>
              <a:rPr lang="en-US" dirty="0" smtClean="0"/>
              <a:t> </a:t>
            </a:r>
            <a:r>
              <a:rPr lang="en-US" dirty="0" err="1" smtClean="0"/>
              <a:t>trên</a:t>
            </a:r>
            <a:r>
              <a:rPr lang="en-US" dirty="0" smtClean="0"/>
              <a:t> </a:t>
            </a:r>
            <a:r>
              <a:rPr lang="en-US" dirty="0" err="1" smtClean="0"/>
              <a:t>lãnh</a:t>
            </a:r>
            <a:r>
              <a:rPr lang="en-US" dirty="0" smtClean="0"/>
              <a:t> </a:t>
            </a:r>
            <a:r>
              <a:rPr lang="en-US" dirty="0" err="1" smtClean="0"/>
              <a:t>thổ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r>
              <a:rPr lang="en-US" dirty="0" smtClean="0"/>
              <a:t> ta, </a:t>
            </a:r>
            <a:r>
              <a:rPr lang="en-US" dirty="0" err="1" smtClean="0"/>
              <a:t>trên</a:t>
            </a:r>
            <a:r>
              <a:rPr lang="en-US" dirty="0" smtClean="0"/>
              <a:t> </a:t>
            </a:r>
            <a:r>
              <a:rPr lang="en-US" dirty="0" err="1" smtClean="0"/>
              <a:t>đất</a:t>
            </a:r>
            <a:r>
              <a:rPr lang="en-US" dirty="0" smtClean="0"/>
              <a:t> </a:t>
            </a:r>
            <a:r>
              <a:rPr lang="en-US" dirty="0" err="1" smtClean="0"/>
              <a:t>liền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xác</a:t>
            </a:r>
            <a:r>
              <a:rPr lang="en-US" dirty="0" smtClean="0"/>
              <a:t> </a:t>
            </a:r>
            <a:r>
              <a:rPr lang="en-US" dirty="0" err="1" smtClean="0"/>
              <a:t>định</a:t>
            </a:r>
            <a:r>
              <a:rPr lang="en-US" dirty="0" smtClean="0"/>
              <a:t> </a:t>
            </a:r>
            <a:r>
              <a:rPr lang="en-US" dirty="0" err="1" smtClean="0"/>
              <a:t>bằng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đường</a:t>
            </a:r>
            <a:r>
              <a:rPr lang="en-US" dirty="0" smtClean="0"/>
              <a:t> </a:t>
            </a:r>
            <a:r>
              <a:rPr lang="en-US" dirty="0" err="1" smtClean="0"/>
              <a:t>biên</a:t>
            </a:r>
            <a:r>
              <a:rPr lang="en-US" dirty="0" smtClean="0"/>
              <a:t> </a:t>
            </a:r>
            <a:r>
              <a:rPr lang="en-US" dirty="0" err="1" smtClean="0"/>
              <a:t>giới</a:t>
            </a:r>
            <a:r>
              <a:rPr lang="en-US" dirty="0" smtClean="0"/>
              <a:t>, </a:t>
            </a:r>
            <a:r>
              <a:rPr lang="en-US" dirty="0" err="1" smtClean="0"/>
              <a:t>trên</a:t>
            </a:r>
            <a:r>
              <a:rPr lang="en-US" dirty="0" smtClean="0"/>
              <a:t> </a:t>
            </a:r>
            <a:r>
              <a:rPr lang="en-US" dirty="0" err="1" smtClean="0"/>
              <a:t>biển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ranh</a:t>
            </a:r>
            <a:r>
              <a:rPr lang="en-US" dirty="0" smtClean="0"/>
              <a:t> </a:t>
            </a:r>
            <a:r>
              <a:rPr lang="en-US" dirty="0" err="1" smtClean="0"/>
              <a:t>giới</a:t>
            </a:r>
            <a:r>
              <a:rPr lang="en-US" dirty="0" smtClean="0"/>
              <a:t> </a:t>
            </a:r>
            <a:r>
              <a:rPr lang="en-US" dirty="0" err="1" smtClean="0"/>
              <a:t>bên</a:t>
            </a:r>
            <a:r>
              <a:rPr lang="en-US" dirty="0" smtClean="0"/>
              <a:t> </a:t>
            </a:r>
            <a:r>
              <a:rPr lang="en-US" dirty="0" err="1" smtClean="0"/>
              <a:t>ngoài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lãnh</a:t>
            </a:r>
            <a:r>
              <a:rPr lang="en-US" dirty="0" smtClean="0"/>
              <a:t> </a:t>
            </a:r>
            <a:r>
              <a:rPr lang="en-US" dirty="0" err="1" smtClean="0"/>
              <a:t>hải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gian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đảo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09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4" name="Picture 6" descr="VN-2_23(dia8)">
            <a:extLst>
              <a:ext uri="{FF2B5EF4-FFF2-40B4-BE49-F238E27FC236}">
                <a16:creationId xmlns:a16="http://schemas.microsoft.com/office/drawing/2014/main" xmlns="" id="{49060B0A-F91C-4C80-A899-645FF9805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44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609600"/>
            <a:ext cx="4932362" cy="5943600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Text Box 7">
            <a:extLst>
              <a:ext uri="{FF2B5EF4-FFF2-40B4-BE49-F238E27FC236}">
                <a16:creationId xmlns:a16="http://schemas.microsoft.com/office/drawing/2014/main" xmlns="" id="{EB2A924B-C6A5-4A6E-970D-2801FA3E4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0"/>
            <a:ext cx="4953000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H 24.1 Lược đồ khu vực Biển Đông</a:t>
            </a: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xmlns="" id="{43D9410E-EADA-46E9-AB48-10BE83A4B9C2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1066800"/>
            <a:ext cx="1905000" cy="3048000"/>
            <a:chOff x="3369" y="986"/>
            <a:chExt cx="951" cy="1766"/>
          </a:xfrm>
        </p:grpSpPr>
        <p:sp>
          <p:nvSpPr>
            <p:cNvPr id="20492" name="Freeform 9">
              <a:extLst>
                <a:ext uri="{FF2B5EF4-FFF2-40B4-BE49-F238E27FC236}">
                  <a16:creationId xmlns:a16="http://schemas.microsoft.com/office/drawing/2014/main" xmlns="" id="{95FAAA60-A35A-404D-A6D9-FF9C51D67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9" y="986"/>
              <a:ext cx="683" cy="1766"/>
            </a:xfrm>
            <a:custGeom>
              <a:avLst/>
              <a:gdLst>
                <a:gd name="T0" fmla="*/ 552 w 683"/>
                <a:gd name="T1" fmla="*/ 232 h 1766"/>
                <a:gd name="T2" fmla="*/ 540 w 683"/>
                <a:gd name="T3" fmla="*/ 250 h 1766"/>
                <a:gd name="T4" fmla="*/ 483 w 683"/>
                <a:gd name="T5" fmla="*/ 280 h 1766"/>
                <a:gd name="T6" fmla="*/ 367 w 683"/>
                <a:gd name="T7" fmla="*/ 442 h 1766"/>
                <a:gd name="T8" fmla="*/ 342 w 683"/>
                <a:gd name="T9" fmla="*/ 544 h 1766"/>
                <a:gd name="T10" fmla="*/ 363 w 683"/>
                <a:gd name="T11" fmla="*/ 619 h 1766"/>
                <a:gd name="T12" fmla="*/ 402 w 683"/>
                <a:gd name="T13" fmla="*/ 661 h 1766"/>
                <a:gd name="T14" fmla="*/ 420 w 683"/>
                <a:gd name="T15" fmla="*/ 727 h 1766"/>
                <a:gd name="T16" fmla="*/ 507 w 683"/>
                <a:gd name="T17" fmla="*/ 820 h 1766"/>
                <a:gd name="T18" fmla="*/ 636 w 683"/>
                <a:gd name="T19" fmla="*/ 976 h 1766"/>
                <a:gd name="T20" fmla="*/ 675 w 683"/>
                <a:gd name="T21" fmla="*/ 1159 h 1766"/>
                <a:gd name="T22" fmla="*/ 678 w 683"/>
                <a:gd name="T23" fmla="*/ 1309 h 1766"/>
                <a:gd name="T24" fmla="*/ 645 w 683"/>
                <a:gd name="T25" fmla="*/ 1426 h 1766"/>
                <a:gd name="T26" fmla="*/ 549 w 683"/>
                <a:gd name="T27" fmla="*/ 1489 h 1766"/>
                <a:gd name="T28" fmla="*/ 483 w 683"/>
                <a:gd name="T29" fmla="*/ 1525 h 1766"/>
                <a:gd name="T30" fmla="*/ 411 w 683"/>
                <a:gd name="T31" fmla="*/ 1528 h 1766"/>
                <a:gd name="T32" fmla="*/ 372 w 683"/>
                <a:gd name="T33" fmla="*/ 1594 h 1766"/>
                <a:gd name="T34" fmla="*/ 327 w 683"/>
                <a:gd name="T35" fmla="*/ 1648 h 1766"/>
                <a:gd name="T36" fmla="*/ 177 w 683"/>
                <a:gd name="T37" fmla="*/ 1753 h 1766"/>
                <a:gd name="T38" fmla="*/ 156 w 683"/>
                <a:gd name="T39" fmla="*/ 1726 h 1766"/>
                <a:gd name="T40" fmla="*/ 165 w 683"/>
                <a:gd name="T41" fmla="*/ 1714 h 1766"/>
                <a:gd name="T42" fmla="*/ 192 w 683"/>
                <a:gd name="T43" fmla="*/ 1576 h 1766"/>
                <a:gd name="T44" fmla="*/ 141 w 683"/>
                <a:gd name="T45" fmla="*/ 1546 h 1766"/>
                <a:gd name="T46" fmla="*/ 156 w 683"/>
                <a:gd name="T47" fmla="*/ 1507 h 1766"/>
                <a:gd name="T48" fmla="*/ 228 w 683"/>
                <a:gd name="T49" fmla="*/ 1465 h 1766"/>
                <a:gd name="T50" fmla="*/ 321 w 683"/>
                <a:gd name="T51" fmla="*/ 1486 h 1766"/>
                <a:gd name="T52" fmla="*/ 336 w 683"/>
                <a:gd name="T53" fmla="*/ 1450 h 1766"/>
                <a:gd name="T54" fmla="*/ 324 w 683"/>
                <a:gd name="T55" fmla="*/ 1378 h 1766"/>
                <a:gd name="T56" fmla="*/ 489 w 683"/>
                <a:gd name="T57" fmla="*/ 1282 h 1766"/>
                <a:gd name="T58" fmla="*/ 480 w 683"/>
                <a:gd name="T59" fmla="*/ 1168 h 1766"/>
                <a:gd name="T60" fmla="*/ 465 w 683"/>
                <a:gd name="T61" fmla="*/ 1108 h 1766"/>
                <a:gd name="T62" fmla="*/ 471 w 683"/>
                <a:gd name="T63" fmla="*/ 957 h 1766"/>
                <a:gd name="T64" fmla="*/ 314 w 683"/>
                <a:gd name="T65" fmla="*/ 700 h 1766"/>
                <a:gd name="T66" fmla="*/ 216 w 683"/>
                <a:gd name="T67" fmla="*/ 550 h 1766"/>
                <a:gd name="T68" fmla="*/ 174 w 683"/>
                <a:gd name="T69" fmla="*/ 520 h 1766"/>
                <a:gd name="T70" fmla="*/ 159 w 683"/>
                <a:gd name="T71" fmla="*/ 484 h 1766"/>
                <a:gd name="T72" fmla="*/ 240 w 683"/>
                <a:gd name="T73" fmla="*/ 427 h 1766"/>
                <a:gd name="T74" fmla="*/ 183 w 683"/>
                <a:gd name="T75" fmla="*/ 385 h 1766"/>
                <a:gd name="T76" fmla="*/ 60 w 683"/>
                <a:gd name="T77" fmla="*/ 280 h 1766"/>
                <a:gd name="T78" fmla="*/ 30 w 683"/>
                <a:gd name="T79" fmla="*/ 202 h 1766"/>
                <a:gd name="T80" fmla="*/ 39 w 683"/>
                <a:gd name="T81" fmla="*/ 160 h 1766"/>
                <a:gd name="T82" fmla="*/ 0 w 683"/>
                <a:gd name="T83" fmla="*/ 127 h 1766"/>
                <a:gd name="T84" fmla="*/ 30 w 683"/>
                <a:gd name="T85" fmla="*/ 109 h 1766"/>
                <a:gd name="T86" fmla="*/ 108 w 683"/>
                <a:gd name="T87" fmla="*/ 121 h 1766"/>
                <a:gd name="T88" fmla="*/ 174 w 683"/>
                <a:gd name="T89" fmla="*/ 115 h 1766"/>
                <a:gd name="T90" fmla="*/ 219 w 683"/>
                <a:gd name="T91" fmla="*/ 100 h 1766"/>
                <a:gd name="T92" fmla="*/ 252 w 683"/>
                <a:gd name="T93" fmla="*/ 64 h 1766"/>
                <a:gd name="T94" fmla="*/ 282 w 683"/>
                <a:gd name="T95" fmla="*/ 37 h 1766"/>
                <a:gd name="T96" fmla="*/ 312 w 683"/>
                <a:gd name="T97" fmla="*/ 10 h 1766"/>
                <a:gd name="T98" fmla="*/ 429 w 683"/>
                <a:gd name="T99" fmla="*/ 97 h 1766"/>
                <a:gd name="T100" fmla="*/ 471 w 683"/>
                <a:gd name="T101" fmla="*/ 185 h 1766"/>
                <a:gd name="T102" fmla="*/ 552 w 683"/>
                <a:gd name="T103" fmla="*/ 232 h 17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83"/>
                <a:gd name="T157" fmla="*/ 0 h 1766"/>
                <a:gd name="T158" fmla="*/ 683 w 683"/>
                <a:gd name="T159" fmla="*/ 1766 h 176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83" h="1766">
                  <a:moveTo>
                    <a:pt x="552" y="232"/>
                  </a:moveTo>
                  <a:cubicBezTo>
                    <a:pt x="563" y="243"/>
                    <a:pt x="551" y="242"/>
                    <a:pt x="540" y="250"/>
                  </a:cubicBezTo>
                  <a:cubicBezTo>
                    <a:pt x="529" y="258"/>
                    <a:pt x="512" y="248"/>
                    <a:pt x="483" y="280"/>
                  </a:cubicBezTo>
                  <a:cubicBezTo>
                    <a:pt x="454" y="312"/>
                    <a:pt x="391" y="398"/>
                    <a:pt x="367" y="442"/>
                  </a:cubicBezTo>
                  <a:cubicBezTo>
                    <a:pt x="343" y="486"/>
                    <a:pt x="343" y="515"/>
                    <a:pt x="342" y="544"/>
                  </a:cubicBezTo>
                  <a:lnTo>
                    <a:pt x="363" y="619"/>
                  </a:lnTo>
                  <a:lnTo>
                    <a:pt x="402" y="661"/>
                  </a:lnTo>
                  <a:lnTo>
                    <a:pt x="420" y="727"/>
                  </a:lnTo>
                  <a:lnTo>
                    <a:pt x="507" y="820"/>
                  </a:lnTo>
                  <a:cubicBezTo>
                    <a:pt x="543" y="861"/>
                    <a:pt x="608" y="920"/>
                    <a:pt x="636" y="976"/>
                  </a:cubicBezTo>
                  <a:cubicBezTo>
                    <a:pt x="664" y="1032"/>
                    <a:pt x="668" y="1104"/>
                    <a:pt x="675" y="1159"/>
                  </a:cubicBezTo>
                  <a:cubicBezTo>
                    <a:pt x="682" y="1214"/>
                    <a:pt x="683" y="1265"/>
                    <a:pt x="678" y="1309"/>
                  </a:cubicBezTo>
                  <a:cubicBezTo>
                    <a:pt x="673" y="1353"/>
                    <a:pt x="667" y="1396"/>
                    <a:pt x="645" y="1426"/>
                  </a:cubicBezTo>
                  <a:cubicBezTo>
                    <a:pt x="623" y="1456"/>
                    <a:pt x="576" y="1473"/>
                    <a:pt x="549" y="1489"/>
                  </a:cubicBezTo>
                  <a:cubicBezTo>
                    <a:pt x="522" y="1505"/>
                    <a:pt x="506" y="1519"/>
                    <a:pt x="483" y="1525"/>
                  </a:cubicBezTo>
                  <a:cubicBezTo>
                    <a:pt x="460" y="1531"/>
                    <a:pt x="429" y="1517"/>
                    <a:pt x="411" y="1528"/>
                  </a:cubicBezTo>
                  <a:cubicBezTo>
                    <a:pt x="393" y="1539"/>
                    <a:pt x="386" y="1574"/>
                    <a:pt x="372" y="1594"/>
                  </a:cubicBezTo>
                  <a:cubicBezTo>
                    <a:pt x="358" y="1614"/>
                    <a:pt x="359" y="1622"/>
                    <a:pt x="327" y="1648"/>
                  </a:cubicBezTo>
                  <a:cubicBezTo>
                    <a:pt x="295" y="1674"/>
                    <a:pt x="206" y="1740"/>
                    <a:pt x="177" y="1753"/>
                  </a:cubicBezTo>
                  <a:cubicBezTo>
                    <a:pt x="148" y="1766"/>
                    <a:pt x="158" y="1732"/>
                    <a:pt x="156" y="1726"/>
                  </a:cubicBezTo>
                  <a:cubicBezTo>
                    <a:pt x="154" y="1720"/>
                    <a:pt x="159" y="1739"/>
                    <a:pt x="165" y="1714"/>
                  </a:cubicBezTo>
                  <a:cubicBezTo>
                    <a:pt x="171" y="1689"/>
                    <a:pt x="196" y="1604"/>
                    <a:pt x="192" y="1576"/>
                  </a:cubicBezTo>
                  <a:cubicBezTo>
                    <a:pt x="188" y="1548"/>
                    <a:pt x="147" y="1558"/>
                    <a:pt x="141" y="1546"/>
                  </a:cubicBezTo>
                  <a:cubicBezTo>
                    <a:pt x="135" y="1534"/>
                    <a:pt x="142" y="1520"/>
                    <a:pt x="156" y="1507"/>
                  </a:cubicBezTo>
                  <a:cubicBezTo>
                    <a:pt x="170" y="1494"/>
                    <a:pt x="201" y="1468"/>
                    <a:pt x="228" y="1465"/>
                  </a:cubicBezTo>
                  <a:cubicBezTo>
                    <a:pt x="255" y="1462"/>
                    <a:pt x="303" y="1488"/>
                    <a:pt x="321" y="1486"/>
                  </a:cubicBezTo>
                  <a:cubicBezTo>
                    <a:pt x="339" y="1484"/>
                    <a:pt x="335" y="1468"/>
                    <a:pt x="336" y="1450"/>
                  </a:cubicBezTo>
                  <a:cubicBezTo>
                    <a:pt x="337" y="1432"/>
                    <a:pt x="299" y="1406"/>
                    <a:pt x="324" y="1378"/>
                  </a:cubicBezTo>
                  <a:cubicBezTo>
                    <a:pt x="349" y="1350"/>
                    <a:pt x="463" y="1317"/>
                    <a:pt x="489" y="1282"/>
                  </a:cubicBezTo>
                  <a:cubicBezTo>
                    <a:pt x="515" y="1247"/>
                    <a:pt x="484" y="1197"/>
                    <a:pt x="480" y="1168"/>
                  </a:cubicBezTo>
                  <a:cubicBezTo>
                    <a:pt x="476" y="1139"/>
                    <a:pt x="466" y="1143"/>
                    <a:pt x="465" y="1108"/>
                  </a:cubicBezTo>
                  <a:cubicBezTo>
                    <a:pt x="464" y="1073"/>
                    <a:pt x="496" y="1025"/>
                    <a:pt x="471" y="957"/>
                  </a:cubicBezTo>
                  <a:cubicBezTo>
                    <a:pt x="446" y="889"/>
                    <a:pt x="357" y="768"/>
                    <a:pt x="314" y="700"/>
                  </a:cubicBezTo>
                  <a:cubicBezTo>
                    <a:pt x="271" y="632"/>
                    <a:pt x="239" y="580"/>
                    <a:pt x="216" y="550"/>
                  </a:cubicBezTo>
                  <a:cubicBezTo>
                    <a:pt x="193" y="520"/>
                    <a:pt x="183" y="531"/>
                    <a:pt x="174" y="520"/>
                  </a:cubicBezTo>
                  <a:cubicBezTo>
                    <a:pt x="165" y="509"/>
                    <a:pt x="148" y="499"/>
                    <a:pt x="159" y="484"/>
                  </a:cubicBezTo>
                  <a:cubicBezTo>
                    <a:pt x="170" y="469"/>
                    <a:pt x="236" y="443"/>
                    <a:pt x="240" y="427"/>
                  </a:cubicBezTo>
                  <a:cubicBezTo>
                    <a:pt x="244" y="411"/>
                    <a:pt x="213" y="409"/>
                    <a:pt x="183" y="385"/>
                  </a:cubicBezTo>
                  <a:cubicBezTo>
                    <a:pt x="153" y="361"/>
                    <a:pt x="85" y="310"/>
                    <a:pt x="60" y="280"/>
                  </a:cubicBezTo>
                  <a:cubicBezTo>
                    <a:pt x="35" y="250"/>
                    <a:pt x="34" y="222"/>
                    <a:pt x="30" y="202"/>
                  </a:cubicBezTo>
                  <a:lnTo>
                    <a:pt x="39" y="160"/>
                  </a:lnTo>
                  <a:lnTo>
                    <a:pt x="0" y="127"/>
                  </a:lnTo>
                  <a:lnTo>
                    <a:pt x="30" y="109"/>
                  </a:lnTo>
                  <a:lnTo>
                    <a:pt x="108" y="121"/>
                  </a:lnTo>
                  <a:lnTo>
                    <a:pt x="174" y="115"/>
                  </a:lnTo>
                  <a:lnTo>
                    <a:pt x="219" y="100"/>
                  </a:lnTo>
                  <a:lnTo>
                    <a:pt x="252" y="64"/>
                  </a:lnTo>
                  <a:cubicBezTo>
                    <a:pt x="262" y="54"/>
                    <a:pt x="272" y="46"/>
                    <a:pt x="282" y="37"/>
                  </a:cubicBezTo>
                  <a:cubicBezTo>
                    <a:pt x="292" y="28"/>
                    <a:pt x="288" y="0"/>
                    <a:pt x="312" y="10"/>
                  </a:cubicBezTo>
                  <a:cubicBezTo>
                    <a:pt x="336" y="20"/>
                    <a:pt x="403" y="68"/>
                    <a:pt x="429" y="97"/>
                  </a:cubicBezTo>
                  <a:cubicBezTo>
                    <a:pt x="455" y="126"/>
                    <a:pt x="450" y="162"/>
                    <a:pt x="471" y="185"/>
                  </a:cubicBezTo>
                  <a:cubicBezTo>
                    <a:pt x="492" y="208"/>
                    <a:pt x="537" y="222"/>
                    <a:pt x="552" y="232"/>
                  </a:cubicBez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418" name="Text Box 10">
              <a:extLst>
                <a:ext uri="{FF2B5EF4-FFF2-40B4-BE49-F238E27FC236}">
                  <a16:creationId xmlns:a16="http://schemas.microsoft.com/office/drawing/2014/main" xmlns="" id="{9652FF68-C84A-4B3E-9A81-FC5E65E3BA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0" y="1411"/>
              <a:ext cx="71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Việt Nam</a:t>
              </a:r>
            </a:p>
          </p:txBody>
        </p:sp>
      </p:grpSp>
      <p:grpSp>
        <p:nvGrpSpPr>
          <p:cNvPr id="3" name="Group 11">
            <a:extLst>
              <a:ext uri="{FF2B5EF4-FFF2-40B4-BE49-F238E27FC236}">
                <a16:creationId xmlns:a16="http://schemas.microsoft.com/office/drawing/2014/main" xmlns="" id="{359E63DC-AA5C-4516-907D-B37ABB58CE41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5105400"/>
            <a:ext cx="4953000" cy="762000"/>
            <a:chOff x="2640" y="3264"/>
            <a:chExt cx="3120" cy="420"/>
          </a:xfrm>
        </p:grpSpPr>
        <p:sp>
          <p:nvSpPr>
            <p:cNvPr id="20490" name="Line 12">
              <a:extLst>
                <a:ext uri="{FF2B5EF4-FFF2-40B4-BE49-F238E27FC236}">
                  <a16:creationId xmlns:a16="http://schemas.microsoft.com/office/drawing/2014/main" xmlns="" id="{7D86F084-AB59-41F8-A7E2-07EA8342A4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8" y="3684"/>
              <a:ext cx="3072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21" name="Text Box 13">
              <a:extLst>
                <a:ext uri="{FF2B5EF4-FFF2-40B4-BE49-F238E27FC236}">
                  <a16:creationId xmlns:a16="http://schemas.microsoft.com/office/drawing/2014/main" xmlns="" id="{88EE148F-AB35-43C4-91B9-C411248D75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3264"/>
              <a:ext cx="2112" cy="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Xích</a:t>
              </a: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 đạo</a:t>
              </a:r>
            </a:p>
          </p:txBody>
        </p:sp>
      </p:grpSp>
      <p:grpSp>
        <p:nvGrpSpPr>
          <p:cNvPr id="4" name="Group 14">
            <a:extLst>
              <a:ext uri="{FF2B5EF4-FFF2-40B4-BE49-F238E27FC236}">
                <a16:creationId xmlns:a16="http://schemas.microsoft.com/office/drawing/2014/main" xmlns="" id="{77CFBEC0-CAEB-4497-840A-3B5D87DF85DD}"/>
              </a:ext>
            </a:extLst>
          </p:cNvPr>
          <p:cNvGrpSpPr>
            <a:grpSpLocks/>
          </p:cNvGrpSpPr>
          <p:nvPr/>
        </p:nvGrpSpPr>
        <p:grpSpPr bwMode="auto">
          <a:xfrm>
            <a:off x="4267200" y="609600"/>
            <a:ext cx="4876800" cy="519113"/>
            <a:chOff x="2688" y="-557"/>
            <a:chExt cx="3072" cy="495"/>
          </a:xfrm>
        </p:grpSpPr>
        <p:sp>
          <p:nvSpPr>
            <p:cNvPr id="20488" name="Line 15">
              <a:extLst>
                <a:ext uri="{FF2B5EF4-FFF2-40B4-BE49-F238E27FC236}">
                  <a16:creationId xmlns:a16="http://schemas.microsoft.com/office/drawing/2014/main" xmlns="" id="{C5BD4ACD-D4E3-49CF-A3C0-C86D62AC8C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8" y="-121"/>
              <a:ext cx="3072" cy="0"/>
            </a:xfrm>
            <a:prstGeom prst="line">
              <a:avLst/>
            </a:prstGeom>
            <a:noFill/>
            <a:ln w="76200" cap="rnd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24" name="Text Box 16">
              <a:extLst>
                <a:ext uri="{FF2B5EF4-FFF2-40B4-BE49-F238E27FC236}">
                  <a16:creationId xmlns:a16="http://schemas.microsoft.com/office/drawing/2014/main" xmlns="" id="{E3CDA746-1856-4219-A7BA-EF320C46A5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-557"/>
              <a:ext cx="2112" cy="4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2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Chí </a:t>
              </a:r>
              <a:r>
                <a:rPr lang="en-US" sz="2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tuyến</a:t>
              </a:r>
              <a:r>
                <a:rPr lang="en-US" sz="2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 Bắc</a:t>
              </a:r>
            </a:p>
          </p:txBody>
        </p:sp>
      </p:grpSp>
      <p:sp>
        <p:nvSpPr>
          <p:cNvPr id="145425" name="AutoShape 17">
            <a:extLst>
              <a:ext uri="{FF2B5EF4-FFF2-40B4-BE49-F238E27FC236}">
                <a16:creationId xmlns:a16="http://schemas.microsoft.com/office/drawing/2014/main" xmlns="" id="{CBEAE79B-83A3-4D9B-92C6-C9A9A31D5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4800" y="2209800"/>
            <a:ext cx="4267200" cy="3962400"/>
          </a:xfrm>
          <a:prstGeom prst="wedgeEllipseCallout">
            <a:avLst>
              <a:gd name="adj1" fmla="val 94569"/>
              <a:gd name="adj2" fmla="val -45875"/>
            </a:avLst>
          </a:prstGeom>
          <a:solidFill>
            <a:srgbClr val="FFFF00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Với vị trí, giới hạn lãnh thổ nêu trên, em hãy nêu những đặc điểm nổi bật của vị trí địa lý tự nhiên nước ta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5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454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 descr="scan0007">
            <a:extLst>
              <a:ext uri="{FF2B5EF4-FFF2-40B4-BE49-F238E27FC236}">
                <a16:creationId xmlns:a16="http://schemas.microsoft.com/office/drawing/2014/main" xmlns="" id="{9400709E-6FBE-4C97-93E9-48DF454F0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001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xmlns="" id="{A795A964-5535-4090-B1F8-006C63395E94}"/>
              </a:ext>
            </a:extLst>
          </p:cNvPr>
          <p:cNvGrpSpPr>
            <a:grpSpLocks/>
          </p:cNvGrpSpPr>
          <p:nvPr/>
        </p:nvGrpSpPr>
        <p:grpSpPr bwMode="auto">
          <a:xfrm>
            <a:off x="3048000" y="-533400"/>
            <a:ext cx="609600" cy="1447800"/>
            <a:chOff x="2592" y="0"/>
            <a:chExt cx="384" cy="912"/>
          </a:xfrm>
        </p:grpSpPr>
        <p:sp>
          <p:nvSpPr>
            <p:cNvPr id="22572" name="Line 4">
              <a:extLst>
                <a:ext uri="{FF2B5EF4-FFF2-40B4-BE49-F238E27FC236}">
                  <a16:creationId xmlns:a16="http://schemas.microsoft.com/office/drawing/2014/main" xmlns="" id="{746072E8-E6BE-4239-A8E0-B6CB040720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0"/>
              <a:ext cx="0" cy="528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3" name="Line 5">
              <a:extLst>
                <a:ext uri="{FF2B5EF4-FFF2-40B4-BE49-F238E27FC236}">
                  <a16:creationId xmlns:a16="http://schemas.microsoft.com/office/drawing/2014/main" xmlns="" id="{EE662F93-AAF1-46F6-9FC1-5F9AB3FDF1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8" y="96"/>
              <a:ext cx="0" cy="528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4" name="Line 6">
              <a:extLst>
                <a:ext uri="{FF2B5EF4-FFF2-40B4-BE49-F238E27FC236}">
                  <a16:creationId xmlns:a16="http://schemas.microsoft.com/office/drawing/2014/main" xmlns="" id="{86A4A4AA-137D-478B-B801-25CC728D99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192"/>
              <a:ext cx="0" cy="528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5" name="Line 7">
              <a:extLst>
                <a:ext uri="{FF2B5EF4-FFF2-40B4-BE49-F238E27FC236}">
                  <a16:creationId xmlns:a16="http://schemas.microsoft.com/office/drawing/2014/main" xmlns="" id="{A1AEE0AF-F449-4948-8AAF-F41D284B0F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288"/>
              <a:ext cx="0" cy="528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6" name="Line 8">
              <a:extLst>
                <a:ext uri="{FF2B5EF4-FFF2-40B4-BE49-F238E27FC236}">
                  <a16:creationId xmlns:a16="http://schemas.microsoft.com/office/drawing/2014/main" xmlns="" id="{C0E2DDC8-315E-4397-8475-B75491689C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384"/>
              <a:ext cx="0" cy="528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9">
            <a:extLst>
              <a:ext uri="{FF2B5EF4-FFF2-40B4-BE49-F238E27FC236}">
                <a16:creationId xmlns:a16="http://schemas.microsoft.com/office/drawing/2014/main" xmlns="" id="{E7275E57-6F24-4ECC-A880-4B713BAF81CD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3886200"/>
            <a:ext cx="685800" cy="2971800"/>
            <a:chOff x="2784" y="2592"/>
            <a:chExt cx="432" cy="1872"/>
          </a:xfrm>
        </p:grpSpPr>
        <p:sp>
          <p:nvSpPr>
            <p:cNvPr id="22567" name="Line 10">
              <a:extLst>
                <a:ext uri="{FF2B5EF4-FFF2-40B4-BE49-F238E27FC236}">
                  <a16:creationId xmlns:a16="http://schemas.microsoft.com/office/drawing/2014/main" xmlns="" id="{6E61B294-6267-475B-9B9A-621D3E99F2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4" y="2592"/>
              <a:ext cx="48" cy="1488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8" name="Line 11">
              <a:extLst>
                <a:ext uri="{FF2B5EF4-FFF2-40B4-BE49-F238E27FC236}">
                  <a16:creationId xmlns:a16="http://schemas.microsoft.com/office/drawing/2014/main" xmlns="" id="{9D98434E-C806-4A5F-8495-0232B75A74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0" y="2736"/>
              <a:ext cx="48" cy="1488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9" name="Line 12">
              <a:extLst>
                <a:ext uri="{FF2B5EF4-FFF2-40B4-BE49-F238E27FC236}">
                  <a16:creationId xmlns:a16="http://schemas.microsoft.com/office/drawing/2014/main" xmlns="" id="{4C5F74C6-AB8C-4D34-955F-2A2785FAD1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76" y="2784"/>
              <a:ext cx="48" cy="1488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0" name="Line 13">
              <a:extLst>
                <a:ext uri="{FF2B5EF4-FFF2-40B4-BE49-F238E27FC236}">
                  <a16:creationId xmlns:a16="http://schemas.microsoft.com/office/drawing/2014/main" xmlns="" id="{D15685C9-4DD7-453B-AD4D-7BFA9E2B3D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72" y="2880"/>
              <a:ext cx="48" cy="1488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1" name="Line 14">
              <a:extLst>
                <a:ext uri="{FF2B5EF4-FFF2-40B4-BE49-F238E27FC236}">
                  <a16:creationId xmlns:a16="http://schemas.microsoft.com/office/drawing/2014/main" xmlns="" id="{F91FBC6A-1FB0-4E9B-A90A-DBE15B7C33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68" y="2976"/>
              <a:ext cx="48" cy="1488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5">
            <a:extLst>
              <a:ext uri="{FF2B5EF4-FFF2-40B4-BE49-F238E27FC236}">
                <a16:creationId xmlns:a16="http://schemas.microsoft.com/office/drawing/2014/main" xmlns="" id="{1504D87D-3095-492D-AC2D-29FEA0DC34C5}"/>
              </a:ext>
            </a:extLst>
          </p:cNvPr>
          <p:cNvGrpSpPr>
            <a:grpSpLocks/>
          </p:cNvGrpSpPr>
          <p:nvPr/>
        </p:nvGrpSpPr>
        <p:grpSpPr bwMode="auto">
          <a:xfrm>
            <a:off x="0" y="2438400"/>
            <a:ext cx="2438400" cy="609600"/>
            <a:chOff x="1632" y="1680"/>
            <a:chExt cx="1536" cy="384"/>
          </a:xfrm>
        </p:grpSpPr>
        <p:sp>
          <p:nvSpPr>
            <p:cNvPr id="22562" name="Line 16">
              <a:extLst>
                <a:ext uri="{FF2B5EF4-FFF2-40B4-BE49-F238E27FC236}">
                  <a16:creationId xmlns:a16="http://schemas.microsoft.com/office/drawing/2014/main" xmlns="" id="{B24684B5-36B4-448A-A3B0-EF13C70DC2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1680"/>
              <a:ext cx="1152" cy="0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3" name="Line 17">
              <a:extLst>
                <a:ext uri="{FF2B5EF4-FFF2-40B4-BE49-F238E27FC236}">
                  <a16:creationId xmlns:a16="http://schemas.microsoft.com/office/drawing/2014/main" xmlns="" id="{FD440A85-CEF3-4B2C-9DB2-256A690EEE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8" y="1776"/>
              <a:ext cx="1152" cy="0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4" name="Line 18">
              <a:extLst>
                <a:ext uri="{FF2B5EF4-FFF2-40B4-BE49-F238E27FC236}">
                  <a16:creationId xmlns:a16="http://schemas.microsoft.com/office/drawing/2014/main" xmlns="" id="{EFEFDEA2-C2CF-4044-B046-8F120B608D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1872"/>
              <a:ext cx="1152" cy="0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5" name="Line 19">
              <a:extLst>
                <a:ext uri="{FF2B5EF4-FFF2-40B4-BE49-F238E27FC236}">
                  <a16:creationId xmlns:a16="http://schemas.microsoft.com/office/drawing/2014/main" xmlns="" id="{B7494983-8AFE-42FE-9E44-DCD05DBD36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0" y="1968"/>
              <a:ext cx="1152" cy="0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6" name="Line 20">
              <a:extLst>
                <a:ext uri="{FF2B5EF4-FFF2-40B4-BE49-F238E27FC236}">
                  <a16:creationId xmlns:a16="http://schemas.microsoft.com/office/drawing/2014/main" xmlns="" id="{CF141F12-DCC7-4F73-8BB7-3F1716EDEA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2064"/>
              <a:ext cx="1152" cy="0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1">
            <a:extLst>
              <a:ext uri="{FF2B5EF4-FFF2-40B4-BE49-F238E27FC236}">
                <a16:creationId xmlns:a16="http://schemas.microsoft.com/office/drawing/2014/main" xmlns="" id="{8F369114-5D11-4BF3-BD44-5D5BCF4638BA}"/>
              </a:ext>
            </a:extLst>
          </p:cNvPr>
          <p:cNvGrpSpPr>
            <a:grpSpLocks/>
          </p:cNvGrpSpPr>
          <p:nvPr/>
        </p:nvGrpSpPr>
        <p:grpSpPr bwMode="auto">
          <a:xfrm>
            <a:off x="4267200" y="2590800"/>
            <a:ext cx="2895600" cy="457200"/>
            <a:chOff x="4032" y="1584"/>
            <a:chExt cx="1824" cy="288"/>
          </a:xfrm>
        </p:grpSpPr>
        <p:sp>
          <p:nvSpPr>
            <p:cNvPr id="22558" name="Line 22">
              <a:extLst>
                <a:ext uri="{FF2B5EF4-FFF2-40B4-BE49-F238E27FC236}">
                  <a16:creationId xmlns:a16="http://schemas.microsoft.com/office/drawing/2014/main" xmlns="" id="{AF90A10F-A18B-4A22-B126-481C68117A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32" y="1584"/>
              <a:ext cx="1536" cy="0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9" name="Line 23">
              <a:extLst>
                <a:ext uri="{FF2B5EF4-FFF2-40B4-BE49-F238E27FC236}">
                  <a16:creationId xmlns:a16="http://schemas.microsoft.com/office/drawing/2014/main" xmlns="" id="{59AD528C-56C2-4F2D-B97E-040799FB71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28" y="1680"/>
              <a:ext cx="1536" cy="0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0" name="Line 24">
              <a:extLst>
                <a:ext uri="{FF2B5EF4-FFF2-40B4-BE49-F238E27FC236}">
                  <a16:creationId xmlns:a16="http://schemas.microsoft.com/office/drawing/2014/main" xmlns="" id="{AF0824A4-14BD-4B1F-9C14-361CA650BE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1776"/>
              <a:ext cx="1536" cy="0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1" name="Line 25">
              <a:extLst>
                <a:ext uri="{FF2B5EF4-FFF2-40B4-BE49-F238E27FC236}">
                  <a16:creationId xmlns:a16="http://schemas.microsoft.com/office/drawing/2014/main" xmlns="" id="{9471FF3D-6ACC-4F2B-B083-D0D10FD8AE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20" y="1872"/>
              <a:ext cx="1536" cy="0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4042" name="Text Box 26">
            <a:extLst>
              <a:ext uri="{FF2B5EF4-FFF2-40B4-BE49-F238E27FC236}">
                <a16:creationId xmlns:a16="http://schemas.microsoft.com/office/drawing/2014/main" xmlns="" id="{8378535F-364C-4266-BB39-A1379289D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876800"/>
            <a:ext cx="3276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1800">
                <a:solidFill>
                  <a:srgbClr val="0000FF"/>
                </a:solidFill>
              </a:rPr>
              <a:t>Luồng sinh vật phía nam lên</a:t>
            </a:r>
          </a:p>
        </p:txBody>
      </p:sp>
      <p:sp>
        <p:nvSpPr>
          <p:cNvPr id="214043" name="Text Box 27">
            <a:extLst>
              <a:ext uri="{FF2B5EF4-FFF2-40B4-BE49-F238E27FC236}">
                <a16:creationId xmlns:a16="http://schemas.microsoft.com/office/drawing/2014/main" xmlns="" id="{3AC422A6-8856-4801-97BF-0C0DC0EFF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276600"/>
            <a:ext cx="3124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1800">
                <a:solidFill>
                  <a:srgbClr val="0000FF"/>
                </a:solidFill>
              </a:rPr>
              <a:t>Luồng sinh vật phía Đông sang</a:t>
            </a:r>
          </a:p>
        </p:txBody>
      </p:sp>
      <p:sp>
        <p:nvSpPr>
          <p:cNvPr id="214044" name="Text Box 28">
            <a:extLst>
              <a:ext uri="{FF2B5EF4-FFF2-40B4-BE49-F238E27FC236}">
                <a16:creationId xmlns:a16="http://schemas.microsoft.com/office/drawing/2014/main" xmlns="" id="{847DD3D0-F2A3-4664-A6B0-734FABF4A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58938"/>
            <a:ext cx="18288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1800">
                <a:solidFill>
                  <a:srgbClr val="0000FF"/>
                </a:solidFill>
                <a:latin typeface="Times New Roman" panose="02020603050405020304" pitchFamily="18" charset="0"/>
              </a:rPr>
              <a:t>Luồng sinh vật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1800">
                <a:solidFill>
                  <a:srgbClr val="0000FF"/>
                </a:solidFill>
                <a:latin typeface="Times New Roman" panose="02020603050405020304" pitchFamily="18" charset="0"/>
              </a:rPr>
              <a:t>Phía Tây sang</a:t>
            </a:r>
          </a:p>
        </p:txBody>
      </p:sp>
      <p:sp>
        <p:nvSpPr>
          <p:cNvPr id="214045" name="Text Box 29">
            <a:extLst>
              <a:ext uri="{FF2B5EF4-FFF2-40B4-BE49-F238E27FC236}">
                <a16:creationId xmlns:a16="http://schemas.microsoft.com/office/drawing/2014/main" xmlns="" id="{2989398B-CEAC-4084-B3C0-C5023B81E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33400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1800">
                <a:solidFill>
                  <a:srgbClr val="0000FF"/>
                </a:solidFill>
                <a:latin typeface="Times New Roman" panose="02020603050405020304" pitchFamily="18" charset="0"/>
              </a:rPr>
              <a:t>Luồng sinh vật phía Bắc xuống</a:t>
            </a:r>
          </a:p>
        </p:txBody>
      </p:sp>
      <p:sp>
        <p:nvSpPr>
          <p:cNvPr id="214046" name="Line 30">
            <a:extLst>
              <a:ext uri="{FF2B5EF4-FFF2-40B4-BE49-F238E27FC236}">
                <a16:creationId xmlns:a16="http://schemas.microsoft.com/office/drawing/2014/main" xmlns="" id="{5D7C3814-73B2-4370-892B-205EB76C3D0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5562600"/>
            <a:ext cx="6400800" cy="0"/>
          </a:xfrm>
          <a:prstGeom prst="line">
            <a:avLst/>
          </a:prstGeom>
          <a:noFill/>
          <a:ln w="38100">
            <a:solidFill>
              <a:srgbClr val="FF006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4047" name="Line 31">
            <a:extLst>
              <a:ext uri="{FF2B5EF4-FFF2-40B4-BE49-F238E27FC236}">
                <a16:creationId xmlns:a16="http://schemas.microsoft.com/office/drawing/2014/main" xmlns="" id="{4B69E8EE-8AAA-49BE-BCEF-BF619D4B7065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" y="914400"/>
            <a:ext cx="6477000" cy="0"/>
          </a:xfrm>
          <a:prstGeom prst="line">
            <a:avLst/>
          </a:prstGeom>
          <a:noFill/>
          <a:ln w="38100">
            <a:solidFill>
              <a:srgbClr val="FF006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4048" name="Text Box 32">
            <a:extLst>
              <a:ext uri="{FF2B5EF4-FFF2-40B4-BE49-F238E27FC236}">
                <a16:creationId xmlns:a16="http://schemas.microsoft.com/office/drawing/2014/main" xmlns="" id="{C64FDA5C-A52C-4DCF-9F1E-1F5989ED8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810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000">
                <a:solidFill>
                  <a:srgbClr val="0000FF"/>
                </a:solidFill>
                <a:latin typeface="Times New Roman" panose="02020603050405020304" pitchFamily="18" charset="0"/>
              </a:rPr>
              <a:t>Chí tuyến Bắc</a:t>
            </a:r>
          </a:p>
        </p:txBody>
      </p:sp>
      <p:sp>
        <p:nvSpPr>
          <p:cNvPr id="214049" name="Text Box 33">
            <a:extLst>
              <a:ext uri="{FF2B5EF4-FFF2-40B4-BE49-F238E27FC236}">
                <a16:creationId xmlns:a16="http://schemas.microsoft.com/office/drawing/2014/main" xmlns="" id="{5E04633E-589A-42BF-98F0-FB02D812C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5257800"/>
            <a:ext cx="2743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000">
                <a:solidFill>
                  <a:srgbClr val="FF0000"/>
                </a:solidFill>
                <a:latin typeface="Times New Roman" panose="02020603050405020304" pitchFamily="18" charset="0"/>
              </a:rPr>
              <a:t>Xích Đạo</a:t>
            </a:r>
          </a:p>
        </p:txBody>
      </p:sp>
      <p:sp>
        <p:nvSpPr>
          <p:cNvPr id="214050" name="Text Box 34">
            <a:extLst>
              <a:ext uri="{FF2B5EF4-FFF2-40B4-BE49-F238E27FC236}">
                <a16:creationId xmlns:a16="http://schemas.microsoft.com/office/drawing/2014/main" xmlns="" id="{30CB7A1D-4286-41CF-AD5F-0D90B0CA4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6400800"/>
            <a:ext cx="3581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000">
                <a:latin typeface="Times New Roman" panose="02020603050405020304" pitchFamily="18" charset="0"/>
              </a:rPr>
              <a:t>Lược đồ khu vực Đông Nam Á</a:t>
            </a:r>
          </a:p>
        </p:txBody>
      </p:sp>
      <p:sp>
        <p:nvSpPr>
          <p:cNvPr id="214051" name="Line 35">
            <a:extLst>
              <a:ext uri="{FF2B5EF4-FFF2-40B4-BE49-F238E27FC236}">
                <a16:creationId xmlns:a16="http://schemas.microsoft.com/office/drawing/2014/main" xmlns="" id="{41D49156-DB02-4C24-A0A4-EC18C8D55A83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990600"/>
            <a:ext cx="0" cy="434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4052" name="Text Box 36">
            <a:extLst>
              <a:ext uri="{FF2B5EF4-FFF2-40B4-BE49-F238E27FC236}">
                <a16:creationId xmlns:a16="http://schemas.microsoft.com/office/drawing/2014/main" xmlns="" id="{353E0C0C-376E-41E7-89EA-3E75C347F66E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932238" y="1782762"/>
            <a:ext cx="1981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000">
                <a:solidFill>
                  <a:srgbClr val="CC0000"/>
                </a:solidFill>
              </a:rPr>
              <a:t>Nội chí tuyến</a:t>
            </a:r>
          </a:p>
        </p:txBody>
      </p:sp>
      <p:sp>
        <p:nvSpPr>
          <p:cNvPr id="214053" name="Line 37">
            <a:extLst>
              <a:ext uri="{FF2B5EF4-FFF2-40B4-BE49-F238E27FC236}">
                <a16:creationId xmlns:a16="http://schemas.microsoft.com/office/drawing/2014/main" xmlns="" id="{FAA65342-A6D5-4228-BD6A-3269F37FAB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000" y="4021138"/>
            <a:ext cx="1219200" cy="7032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4054" name="Line 38">
            <a:extLst>
              <a:ext uri="{FF2B5EF4-FFF2-40B4-BE49-F238E27FC236}">
                <a16:creationId xmlns:a16="http://schemas.microsoft.com/office/drawing/2014/main" xmlns="" id="{01BB6DD6-303E-4044-A918-62F862BB25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000" y="4249738"/>
            <a:ext cx="1219200" cy="7032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4055" name="Line 39">
            <a:extLst>
              <a:ext uri="{FF2B5EF4-FFF2-40B4-BE49-F238E27FC236}">
                <a16:creationId xmlns:a16="http://schemas.microsoft.com/office/drawing/2014/main" xmlns="" id="{8298E9C7-ECE8-487B-8A2F-976DE28173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000" y="3581400"/>
            <a:ext cx="1219200" cy="7032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4056" name="Line 40">
            <a:extLst>
              <a:ext uri="{FF2B5EF4-FFF2-40B4-BE49-F238E27FC236}">
                <a16:creationId xmlns:a16="http://schemas.microsoft.com/office/drawing/2014/main" xmlns="" id="{E64DB6B5-22F0-481E-B7D6-BC96A78E4CD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000" y="3792538"/>
            <a:ext cx="1219200" cy="7032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4057" name="Line 41">
            <a:extLst>
              <a:ext uri="{FF2B5EF4-FFF2-40B4-BE49-F238E27FC236}">
                <a16:creationId xmlns:a16="http://schemas.microsoft.com/office/drawing/2014/main" xmlns="" id="{4DE90C54-0C8D-4F43-BD32-B53275B81AA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62400" y="838200"/>
            <a:ext cx="1143000" cy="660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4058" name="Line 42">
            <a:extLst>
              <a:ext uri="{FF2B5EF4-FFF2-40B4-BE49-F238E27FC236}">
                <a16:creationId xmlns:a16="http://schemas.microsoft.com/office/drawing/2014/main" xmlns="" id="{D636C31C-1DD5-49AE-B7C7-33BB1E72849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10000" y="762000"/>
            <a:ext cx="1143000" cy="660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4059" name="Line 43">
            <a:extLst>
              <a:ext uri="{FF2B5EF4-FFF2-40B4-BE49-F238E27FC236}">
                <a16:creationId xmlns:a16="http://schemas.microsoft.com/office/drawing/2014/main" xmlns="" id="{9D16C762-EFBC-4EEE-AF53-073A9AAE525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33800" y="609600"/>
            <a:ext cx="1143000" cy="660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4060" name="Line 44">
            <a:extLst>
              <a:ext uri="{FF2B5EF4-FFF2-40B4-BE49-F238E27FC236}">
                <a16:creationId xmlns:a16="http://schemas.microsoft.com/office/drawing/2014/main" xmlns="" id="{33B67E91-3E45-4F8C-9BD3-A8C6EFB8C10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62400" y="990600"/>
            <a:ext cx="1143000" cy="660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4061" name="Text Box 45">
            <a:extLst>
              <a:ext uri="{FF2B5EF4-FFF2-40B4-BE49-F238E27FC236}">
                <a16:creationId xmlns:a16="http://schemas.microsoft.com/office/drawing/2014/main" xmlns="" id="{56318033-4D87-4703-BED8-22317EC1CBB0}"/>
              </a:ext>
            </a:extLst>
          </p:cNvPr>
          <p:cNvSpPr txBox="1">
            <a:spLocks noChangeArrowheads="1"/>
          </p:cNvSpPr>
          <p:nvPr/>
        </p:nvSpPr>
        <p:spPr bwMode="auto">
          <a:xfrm rot="-1792015">
            <a:off x="379413" y="3713163"/>
            <a:ext cx="1828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000">
                <a:solidFill>
                  <a:srgbClr val="FF0066"/>
                </a:solidFill>
              </a:rPr>
              <a:t>Luồng gió mùa</a:t>
            </a:r>
          </a:p>
        </p:txBody>
      </p:sp>
      <p:sp>
        <p:nvSpPr>
          <p:cNvPr id="214062" name="Text Box 46">
            <a:extLst>
              <a:ext uri="{FF2B5EF4-FFF2-40B4-BE49-F238E27FC236}">
                <a16:creationId xmlns:a16="http://schemas.microsoft.com/office/drawing/2014/main" xmlns="" id="{1BB291CE-C409-4F26-94A1-5AD7611B69E7}"/>
              </a:ext>
            </a:extLst>
          </p:cNvPr>
          <p:cNvSpPr txBox="1">
            <a:spLocks noChangeArrowheads="1"/>
          </p:cNvSpPr>
          <p:nvPr/>
        </p:nvSpPr>
        <p:spPr bwMode="auto">
          <a:xfrm rot="-1792015">
            <a:off x="4083050" y="1485900"/>
            <a:ext cx="1371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000">
                <a:solidFill>
                  <a:srgbClr val="0000FF"/>
                </a:solidFill>
              </a:rPr>
              <a:t>Luồng gió mùa</a:t>
            </a:r>
          </a:p>
        </p:txBody>
      </p:sp>
      <p:sp>
        <p:nvSpPr>
          <p:cNvPr id="214063" name="Line 47">
            <a:extLst>
              <a:ext uri="{FF2B5EF4-FFF2-40B4-BE49-F238E27FC236}">
                <a16:creationId xmlns:a16="http://schemas.microsoft.com/office/drawing/2014/main" xmlns="" id="{688048E3-BF72-4A98-B6ED-20BD74D1D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4688" y="2805113"/>
            <a:ext cx="2514600" cy="2209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4064" name="Text Box 48">
            <a:extLst>
              <a:ext uri="{FF2B5EF4-FFF2-40B4-BE49-F238E27FC236}">
                <a16:creationId xmlns:a16="http://schemas.microsoft.com/office/drawing/2014/main" xmlns="" id="{F9F3B20C-F062-49F1-879A-449FB92E09DD}"/>
              </a:ext>
            </a:extLst>
          </p:cNvPr>
          <p:cNvSpPr txBox="1">
            <a:spLocks noChangeArrowheads="1"/>
          </p:cNvSpPr>
          <p:nvPr/>
        </p:nvSpPr>
        <p:spPr bwMode="auto">
          <a:xfrm rot="2739064">
            <a:off x="2194719" y="2758281"/>
            <a:ext cx="31702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000">
                <a:solidFill>
                  <a:srgbClr val="0000FF"/>
                </a:solidFill>
              </a:rPr>
              <a:t>Đất liền    -      Hải đảo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4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4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4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4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4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4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4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4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4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4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4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4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4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14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14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14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14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214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214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214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214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214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4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14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14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4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4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14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4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14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4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4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14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4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14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14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14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14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1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14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14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14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14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14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14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42" grpId="0"/>
      <p:bldP spid="214043" grpId="0"/>
      <p:bldP spid="214044" grpId="0"/>
      <p:bldP spid="214045" grpId="0"/>
      <p:bldP spid="214048" grpId="0"/>
      <p:bldP spid="214049" grpId="0"/>
      <p:bldP spid="214050" grpId="0"/>
      <p:bldP spid="214052" grpId="0"/>
      <p:bldP spid="214061" grpId="0"/>
      <p:bldP spid="214062" grpId="0"/>
      <p:bldP spid="2140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Text Box 3">
            <a:extLst>
              <a:ext uri="{FF2B5EF4-FFF2-40B4-BE49-F238E27FC236}">
                <a16:creationId xmlns:a16="http://schemas.microsoft.com/office/drawing/2014/main" xmlns="" id="{698C1D24-56C4-4E06-845E-CE4ED1EE3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1000"/>
            <a:ext cx="4191000" cy="1384300"/>
          </a:xfrm>
          <a:prstGeom prst="rect">
            <a:avLst/>
          </a:prstGeom>
          <a:solidFill>
            <a:srgbClr val="33CC33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1.Bác Hồ đọc bản tuyên ngôn độc lập của nước ta vào thời gian nào?</a:t>
            </a:r>
          </a:p>
        </p:txBody>
      </p:sp>
      <p:sp>
        <p:nvSpPr>
          <p:cNvPr id="135172" name="Text Box 4">
            <a:extLst>
              <a:ext uri="{FF2B5EF4-FFF2-40B4-BE49-F238E27FC236}">
                <a16:creationId xmlns:a16="http://schemas.microsoft.com/office/drawing/2014/main" xmlns="" id="{87334C18-D15C-4602-8780-C1AC0A00A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001838"/>
            <a:ext cx="4191000" cy="954087"/>
          </a:xfrm>
          <a:prstGeom prst="rect">
            <a:avLst/>
          </a:prstGeom>
          <a:solidFill>
            <a:srgbClr val="FFFF00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2.Nước VN bắt đầu đổi mới từ năm nào?</a:t>
            </a:r>
          </a:p>
        </p:txBody>
      </p:sp>
      <p:sp>
        <p:nvSpPr>
          <p:cNvPr id="135173" name="Text Box 5">
            <a:extLst>
              <a:ext uri="{FF2B5EF4-FFF2-40B4-BE49-F238E27FC236}">
                <a16:creationId xmlns:a16="http://schemas.microsoft.com/office/drawing/2014/main" xmlns="" id="{7FB921CF-84A3-4AF2-943F-E9ACDB65C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328988"/>
            <a:ext cx="4191000" cy="954087"/>
          </a:xfrm>
          <a:prstGeom prst="rect">
            <a:avLst/>
          </a:prstGeom>
          <a:solidFill>
            <a:srgbClr val="FFCC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3. VN gia nhập ASEAN vào năm nào?</a:t>
            </a:r>
          </a:p>
        </p:txBody>
      </p:sp>
      <p:sp>
        <p:nvSpPr>
          <p:cNvPr id="135174" name="Text Box 6">
            <a:extLst>
              <a:ext uri="{FF2B5EF4-FFF2-40B4-BE49-F238E27FC236}">
                <a16:creationId xmlns:a16="http://schemas.microsoft.com/office/drawing/2014/main" xmlns="" id="{B4E8D699-24D8-47DF-8D67-E6B4CE371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700588"/>
            <a:ext cx="4191000" cy="1816100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solidFill>
              <a:srgbClr val="9900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4.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VN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thành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công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nghiệp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ướng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hiện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35175" name="Text Box 7">
            <a:extLst>
              <a:ext uri="{FF2B5EF4-FFF2-40B4-BE49-F238E27FC236}">
                <a16:creationId xmlns:a16="http://schemas.microsoft.com/office/drawing/2014/main" xmlns="" id="{A1B72AAC-A282-4CFC-BD3E-8A7762E7E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0" y="942975"/>
            <a:ext cx="2132013" cy="522288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dirty="0">
                <a:latin typeface="Arial" charset="0"/>
                <a:cs typeface="Arial" charset="0"/>
              </a:rPr>
              <a:t>a. 1995</a:t>
            </a:r>
          </a:p>
        </p:txBody>
      </p:sp>
      <p:sp>
        <p:nvSpPr>
          <p:cNvPr id="5127" name="Text Box 8">
            <a:extLst>
              <a:ext uri="{FF2B5EF4-FFF2-40B4-BE49-F238E27FC236}">
                <a16:creationId xmlns:a16="http://schemas.microsoft.com/office/drawing/2014/main" xmlns="" id="{5A13BF0B-1935-4A1D-9797-C422D9EDB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5913" y="2217738"/>
            <a:ext cx="2132012" cy="522287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50000">
                <a:srgbClr val="66FF99"/>
              </a:gs>
              <a:gs pos="100000">
                <a:srgbClr val="9999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/>
              <a:t>b. 2020</a:t>
            </a:r>
          </a:p>
        </p:txBody>
      </p:sp>
      <p:sp>
        <p:nvSpPr>
          <p:cNvPr id="5128" name="Text Box 9">
            <a:extLst>
              <a:ext uri="{FF2B5EF4-FFF2-40B4-BE49-F238E27FC236}">
                <a16:creationId xmlns:a16="http://schemas.microsoft.com/office/drawing/2014/main" xmlns="" id="{BF372509-CC0F-40A3-A70A-5BE80030F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5913" y="3548063"/>
            <a:ext cx="2132012" cy="523875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50000">
                <a:srgbClr val="FFFF99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/>
              <a:t>c. 1945</a:t>
            </a:r>
          </a:p>
        </p:txBody>
      </p:sp>
      <p:sp>
        <p:nvSpPr>
          <p:cNvPr id="5129" name="Text Box 10">
            <a:extLst>
              <a:ext uri="{FF2B5EF4-FFF2-40B4-BE49-F238E27FC236}">
                <a16:creationId xmlns:a16="http://schemas.microsoft.com/office/drawing/2014/main" xmlns="" id="{DACF5E71-9EF2-4C29-8C8E-7E9575F7D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5913" y="5346700"/>
            <a:ext cx="2132012" cy="523875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99"/>
              </a:gs>
              <a:gs pos="100000">
                <a:srgbClr val="FF0066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/>
              <a:t>d.1986</a:t>
            </a:r>
          </a:p>
        </p:txBody>
      </p:sp>
      <p:sp>
        <p:nvSpPr>
          <p:cNvPr id="135179" name="Line 11">
            <a:extLst>
              <a:ext uri="{FF2B5EF4-FFF2-40B4-BE49-F238E27FC236}">
                <a16:creationId xmlns:a16="http://schemas.microsoft.com/office/drawing/2014/main" xmlns="" id="{8FE99F21-65D6-41F8-873D-81EFBF15F577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1200" y="1206500"/>
            <a:ext cx="2173288" cy="2679700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80" name="Line 12">
            <a:extLst>
              <a:ext uri="{FF2B5EF4-FFF2-40B4-BE49-F238E27FC236}">
                <a16:creationId xmlns:a16="http://schemas.microsoft.com/office/drawing/2014/main" xmlns="" id="{5011E1D9-CEB6-4F0B-BD36-5A60892D22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97388" y="2555875"/>
            <a:ext cx="2132012" cy="3311525"/>
          </a:xfrm>
          <a:prstGeom prst="line">
            <a:avLst/>
          </a:prstGeom>
          <a:noFill/>
          <a:ln w="57150">
            <a:solidFill>
              <a:srgbClr val="66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81" name="Line 13">
            <a:extLst>
              <a:ext uri="{FF2B5EF4-FFF2-40B4-BE49-F238E27FC236}">
                <a16:creationId xmlns:a16="http://schemas.microsoft.com/office/drawing/2014/main" xmlns="" id="{252DB48B-7E25-449E-B729-65C1CC9DF2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86275" y="1206500"/>
            <a:ext cx="2219325" cy="28321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82" name="Line 14">
            <a:extLst>
              <a:ext uri="{FF2B5EF4-FFF2-40B4-BE49-F238E27FC236}">
                <a16:creationId xmlns:a16="http://schemas.microsoft.com/office/drawing/2014/main" xmlns="" id="{6479D880-17FF-41A3-93E6-0448A294F0D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2313" y="2555875"/>
            <a:ext cx="2173287" cy="309562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5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5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17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5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35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17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5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5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17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5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35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17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8" descr="77778">
            <a:extLst>
              <a:ext uri="{FF2B5EF4-FFF2-40B4-BE49-F238E27FC236}">
                <a16:creationId xmlns:a16="http://schemas.microsoft.com/office/drawing/2014/main" xmlns="" id="{13C56689-CE3D-463C-994C-FB942E445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8850313" cy="635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1EC5FB04-B7AC-4F6F-A638-EC5ADC396ADD}"/>
              </a:ext>
            </a:extLst>
          </p:cNvPr>
          <p:cNvCxnSpPr/>
          <p:nvPr/>
        </p:nvCxnSpPr>
        <p:spPr>
          <a:xfrm flipV="1">
            <a:off x="74613" y="1295400"/>
            <a:ext cx="6477000" cy="1588"/>
          </a:xfrm>
          <a:prstGeom prst="line">
            <a:avLst/>
          </a:prstGeom>
          <a:ln w="57150">
            <a:solidFill>
              <a:schemeClr val="accent4">
                <a:lumMod val="1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89601823-DB69-4895-BE13-3C7C19B61B29}"/>
              </a:ext>
            </a:extLst>
          </p:cNvPr>
          <p:cNvCxnSpPr/>
          <p:nvPr/>
        </p:nvCxnSpPr>
        <p:spPr>
          <a:xfrm flipV="1">
            <a:off x="74613" y="4800600"/>
            <a:ext cx="6477000" cy="34925"/>
          </a:xfrm>
          <a:prstGeom prst="line">
            <a:avLst/>
          </a:prstGeom>
          <a:ln w="57150"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FF8DC7C-E032-4A23-AB36-24AD04C3CD4B}"/>
              </a:ext>
            </a:extLst>
          </p:cNvPr>
          <p:cNvSpPr/>
          <p:nvPr/>
        </p:nvSpPr>
        <p:spPr>
          <a:xfrm>
            <a:off x="438150" y="914400"/>
            <a:ext cx="1597025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D405631-C104-4999-86F4-27A0E381E1BB}"/>
              </a:ext>
            </a:extLst>
          </p:cNvPr>
          <p:cNvSpPr/>
          <p:nvPr/>
        </p:nvSpPr>
        <p:spPr>
          <a:xfrm>
            <a:off x="177800" y="4872038"/>
            <a:ext cx="1816100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3966284C-66EC-4823-AD47-15CAAE726950}"/>
              </a:ext>
            </a:extLst>
          </p:cNvPr>
          <p:cNvCxnSpPr/>
          <p:nvPr/>
        </p:nvCxnSpPr>
        <p:spPr>
          <a:xfrm>
            <a:off x="4424363" y="1295400"/>
            <a:ext cx="80962" cy="349250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own Arrow Callout 7">
            <a:extLst>
              <a:ext uri="{FF2B5EF4-FFF2-40B4-BE49-F238E27FC236}">
                <a16:creationId xmlns:a16="http://schemas.microsoft.com/office/drawing/2014/main" xmlns="" id="{DFC05CF8-2B52-4BEE-BDAF-AA87B5C1403B}"/>
              </a:ext>
            </a:extLst>
          </p:cNvPr>
          <p:cNvSpPr/>
          <p:nvPr/>
        </p:nvSpPr>
        <p:spPr>
          <a:xfrm>
            <a:off x="5892800" y="1368425"/>
            <a:ext cx="3230563" cy="1263650"/>
          </a:xfrm>
          <a:prstGeom prst="downArrowCallout">
            <a:avLst>
              <a:gd name="adj1" fmla="val 16486"/>
              <a:gd name="adj2" fmla="val 25000"/>
              <a:gd name="adj3" fmla="val 25000"/>
              <a:gd name="adj4" fmla="val 6497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nip Same Side Corner Rectangle 8">
            <a:extLst>
              <a:ext uri="{FF2B5EF4-FFF2-40B4-BE49-F238E27FC236}">
                <a16:creationId xmlns:a16="http://schemas.microsoft.com/office/drawing/2014/main" xmlns="" id="{4567B1F1-CD62-4F61-9061-CFCAAEC02089}"/>
              </a:ext>
            </a:extLst>
          </p:cNvPr>
          <p:cNvSpPr/>
          <p:nvPr/>
        </p:nvSpPr>
        <p:spPr>
          <a:xfrm>
            <a:off x="6615113" y="2649538"/>
            <a:ext cx="1984375" cy="1600200"/>
          </a:xfrm>
          <a:prstGeom prst="snip2Same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 Box 15">
            <a:extLst>
              <a:ext uri="{FF2B5EF4-FFF2-40B4-BE49-F238E27FC236}">
                <a16:creationId xmlns:a16="http://schemas.microsoft.com/office/drawing/2014/main" xmlns="" id="{0B614838-E6BA-48A8-9D50-EF078313C438}"/>
              </a:ext>
            </a:extLst>
          </p:cNvPr>
          <p:cNvSpPr txBox="1">
            <a:spLocks noChangeArrowheads="1"/>
          </p:cNvSpPr>
          <p:nvPr/>
        </p:nvSpPr>
        <p:spPr bwMode="auto">
          <a:xfrm rot="19431857">
            <a:off x="2603500" y="809625"/>
            <a:ext cx="2357438" cy="322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en-US" altLang="en-US" sz="1500" b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mùa Đông Bắc</a:t>
            </a:r>
          </a:p>
        </p:txBody>
      </p:sp>
      <p:sp>
        <p:nvSpPr>
          <p:cNvPr id="16" name="Line 16">
            <a:extLst>
              <a:ext uri="{FF2B5EF4-FFF2-40B4-BE49-F238E27FC236}">
                <a16:creationId xmlns:a16="http://schemas.microsoft.com/office/drawing/2014/main" xmlns="" id="{9EA195D8-2070-490B-99B9-BBDE0E7A68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70150" y="912813"/>
            <a:ext cx="587375" cy="41910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7">
            <a:extLst>
              <a:ext uri="{FF2B5EF4-FFF2-40B4-BE49-F238E27FC236}">
                <a16:creationId xmlns:a16="http://schemas.microsoft.com/office/drawing/2014/main" xmlns="" id="{F475B2BC-505E-48A3-ADA1-919A277521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93900" y="3370263"/>
            <a:ext cx="623888" cy="7318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xmlns="" id="{155C1766-7C94-4FD7-B276-B7D21FC0FB3C}"/>
              </a:ext>
            </a:extLst>
          </p:cNvPr>
          <p:cNvSpPr txBox="1">
            <a:spLocks noChangeArrowheads="1"/>
          </p:cNvSpPr>
          <p:nvPr/>
        </p:nvSpPr>
        <p:spPr bwMode="auto">
          <a:xfrm rot="-2899765">
            <a:off x="748506" y="2967832"/>
            <a:ext cx="21732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5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mùa Tây Nam</a:t>
            </a:r>
          </a:p>
        </p:txBody>
      </p:sp>
      <p:sp>
        <p:nvSpPr>
          <p:cNvPr id="19" name="Line 7">
            <a:extLst>
              <a:ext uri="{FF2B5EF4-FFF2-40B4-BE49-F238E27FC236}">
                <a16:creationId xmlns:a16="http://schemas.microsoft.com/office/drawing/2014/main" xmlns="" id="{3B4BDF21-AC66-4011-931B-79FDF93071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93900" y="3014663"/>
            <a:ext cx="623888" cy="7302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7">
            <a:extLst>
              <a:ext uri="{FF2B5EF4-FFF2-40B4-BE49-F238E27FC236}">
                <a16:creationId xmlns:a16="http://schemas.microsoft.com/office/drawing/2014/main" xmlns="" id="{CCE84D41-807E-4F7F-B5B7-4630EA5693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05013" y="2678113"/>
            <a:ext cx="622300" cy="7318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16">
            <a:extLst>
              <a:ext uri="{FF2B5EF4-FFF2-40B4-BE49-F238E27FC236}">
                <a16:creationId xmlns:a16="http://schemas.microsoft.com/office/drawing/2014/main" xmlns="" id="{3A031C9D-5182-4206-8923-E57930B757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51150" y="781050"/>
            <a:ext cx="693738" cy="49530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16">
            <a:extLst>
              <a:ext uri="{FF2B5EF4-FFF2-40B4-BE49-F238E27FC236}">
                <a16:creationId xmlns:a16="http://schemas.microsoft.com/office/drawing/2014/main" xmlns="" id="{D05D92BC-FEB6-4A37-BCF9-5A927BC3476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46425" y="800100"/>
            <a:ext cx="692150" cy="49530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AEE6823-5E2A-44D5-BEB9-2BB66DB65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0575" y="1362075"/>
            <a:ext cx="2979738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chí tuyến bắc bán cầu</a:t>
            </a:r>
            <a:r>
              <a:rPr lang="en-US" altLang="en-US" sz="135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B316C44-4B50-45C6-86EA-74579C48A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7238" y="1622425"/>
            <a:ext cx="3535362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xúc của các luồng gió mùa</a:t>
            </a:r>
            <a:r>
              <a:rPr lang="en-US" altLang="en-US" sz="135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6EA08F1-98F3-41AD-9998-01CD18A92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9463" y="1865313"/>
            <a:ext cx="3055937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 biển</a:t>
            </a:r>
            <a:r>
              <a:rPr lang="en-US" altLang="en-US" sz="1350">
                <a:solidFill>
                  <a:srgbClr val="FF0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9" grpId="0" animBg="1"/>
      <p:bldP spid="15" grpId="0"/>
      <p:bldP spid="18" grpId="0"/>
      <p:bldP spid="23" grpId="0"/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77778">
            <a:extLst>
              <a:ext uri="{FF2B5EF4-FFF2-40B4-BE49-F238E27FC236}">
                <a16:creationId xmlns:a16="http://schemas.microsoft.com/office/drawing/2014/main" xmlns="" id="{2E87D90B-29C3-4F9A-AAC1-458DA3BFC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8850313" cy="635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xmlns="" id="{FA5E2207-C386-4D4F-8B75-D175AE97BE7D}"/>
              </a:ext>
            </a:extLst>
          </p:cNvPr>
          <p:cNvSpPr/>
          <p:nvPr/>
        </p:nvSpPr>
        <p:spPr>
          <a:xfrm>
            <a:off x="450850" y="471488"/>
            <a:ext cx="1262063" cy="1103312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0662A914-43CD-4D5E-BB6E-9D96E751AE38}"/>
              </a:ext>
            </a:extLst>
          </p:cNvPr>
          <p:cNvSpPr/>
          <p:nvPr/>
        </p:nvSpPr>
        <p:spPr>
          <a:xfrm>
            <a:off x="4052888" y="4130675"/>
            <a:ext cx="1239837" cy="1147763"/>
          </a:xfrm>
          <a:prstGeom prst="ellipse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B187C5F9-FD9D-44FD-9F51-254F1CAF554B}"/>
              </a:ext>
            </a:extLst>
          </p:cNvPr>
          <p:cNvSpPr/>
          <p:nvPr/>
        </p:nvSpPr>
        <p:spPr>
          <a:xfrm>
            <a:off x="-82550" y="1803400"/>
            <a:ext cx="1252538" cy="1185863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43ED519-16CB-4EC3-822B-CB46CAD1C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9888" y="4335463"/>
            <a:ext cx="3998912" cy="7381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CC"/>
            </a:outerShdw>
          </a:effec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100" b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ĐÔNG NAM Á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100" b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 ĐẢO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8399CE2-6E77-47DD-A3BE-D067D1B91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938" y="2130425"/>
            <a:ext cx="3721100" cy="7381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C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NAM Á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LIỀN</a:t>
            </a: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xmlns="" id="{0ABFF69F-3ECA-4838-99E5-140D9232BF3B}"/>
              </a:ext>
            </a:extLst>
          </p:cNvPr>
          <p:cNvSpPr/>
          <p:nvPr/>
        </p:nvSpPr>
        <p:spPr>
          <a:xfrm rot="20634588">
            <a:off x="2817813" y="2687638"/>
            <a:ext cx="1422400" cy="4176712"/>
          </a:xfrm>
          <a:prstGeom prst="arc">
            <a:avLst>
              <a:gd name="adj1" fmla="val 16775084"/>
              <a:gd name="adj2" fmla="val 0"/>
            </a:avLst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Down Arrow Callout 9">
            <a:extLst>
              <a:ext uri="{FF2B5EF4-FFF2-40B4-BE49-F238E27FC236}">
                <a16:creationId xmlns:a16="http://schemas.microsoft.com/office/drawing/2014/main" xmlns="" id="{40DA0EF1-6C5D-4E57-A82F-E330E5A08C3D}"/>
              </a:ext>
            </a:extLst>
          </p:cNvPr>
          <p:cNvSpPr/>
          <p:nvPr/>
        </p:nvSpPr>
        <p:spPr>
          <a:xfrm>
            <a:off x="5915025" y="1395413"/>
            <a:ext cx="3228975" cy="949325"/>
          </a:xfrm>
          <a:prstGeom prst="downArrowCallout">
            <a:avLst>
              <a:gd name="adj1" fmla="val 16486"/>
              <a:gd name="adj2" fmla="val 25000"/>
              <a:gd name="adj3" fmla="val 25000"/>
              <a:gd name="adj4" fmla="val 6497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luồng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nip Same Side Corner Rectangle 10">
            <a:extLst>
              <a:ext uri="{FF2B5EF4-FFF2-40B4-BE49-F238E27FC236}">
                <a16:creationId xmlns:a16="http://schemas.microsoft.com/office/drawing/2014/main" xmlns="" id="{50033949-B4D2-4795-B429-5173A67CAD3A}"/>
              </a:ext>
            </a:extLst>
          </p:cNvPr>
          <p:cNvSpPr/>
          <p:nvPr/>
        </p:nvSpPr>
        <p:spPr>
          <a:xfrm>
            <a:off x="6127750" y="2344738"/>
            <a:ext cx="2665413" cy="1600200"/>
          </a:xfrm>
          <a:prstGeom prst="snip2Same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2 0.2407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-0.18768 -0.3016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92" y="-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28559 -0.0055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71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1" grpId="0" animBg="1"/>
      <p:bldP spid="21" grpId="1" animBg="1"/>
      <p:bldP spid="20" grpId="0" animBg="1"/>
      <p:bldP spid="20" grpId="1" animBg="1"/>
      <p:bldP spid="23" grpId="0"/>
      <p:bldP spid="24" grpId="0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77778">
            <a:extLst>
              <a:ext uri="{FF2B5EF4-FFF2-40B4-BE49-F238E27FC236}">
                <a16:creationId xmlns:a16="http://schemas.microsoft.com/office/drawing/2014/main" xmlns="" id="{20399A5B-C48D-45F2-A704-BD5755EED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8382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0FFD994-575D-42DE-9125-0DC65B3E0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23838"/>
            <a:ext cx="8229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vi-VN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EA6F3A9-F8A3-44BB-B5AB-0C166D16E5B8}"/>
              </a:ext>
            </a:extLst>
          </p:cNvPr>
          <p:cNvSpPr txBox="1"/>
          <p:nvPr/>
        </p:nvSpPr>
        <p:spPr>
          <a:xfrm>
            <a:off x="457200" y="4581525"/>
            <a:ext cx="8332788" cy="21240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nổi bật của vị trí địa lí tự nhiên nước ta là:</a:t>
            </a:r>
          </a:p>
          <a:p>
            <a:pPr algn="just">
              <a:defRPr/>
            </a:pPr>
            <a:r>
              <a:rPr 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Vị trí nội chí tuyến.</a:t>
            </a:r>
          </a:p>
          <a:p>
            <a:pPr algn="just">
              <a:defRPr/>
            </a:pPr>
            <a:r>
              <a:rPr 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Vị trí gần trung tâm khu vực Đông Nam Á.</a:t>
            </a:r>
          </a:p>
          <a:p>
            <a:pPr algn="just">
              <a:defRPr/>
            </a:pPr>
            <a:r>
              <a:rPr 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Vị trí cầu nối giữa đất liền và biển, giữa các nước Đông Nam Á đất liền và Đông Nam Á hải đảo.</a:t>
            </a:r>
          </a:p>
          <a:p>
            <a:pPr algn="just">
              <a:defRPr/>
            </a:pPr>
            <a:r>
              <a:rPr 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Vị trí tiếp xúc của các luồng gió mùa và các luồng sinh vật.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115BC6C-FD05-4560-B6E1-7B60F625A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52400"/>
            <a:ext cx="8229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ĐẶC ĐIỂM LÃNH THỔ: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F38C85-7867-42DE-B588-9D603D1AB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04825"/>
            <a:ext cx="48006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xmlns="" id="{7BAB4318-C037-4FC8-B086-581C1A0D9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017713"/>
            <a:ext cx="3810000" cy="16319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87A2E09-CAC9-4C3A-B8C3-CF072D74B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75" y="228600"/>
            <a:ext cx="48006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6">
            <a:extLst>
              <a:ext uri="{FF2B5EF4-FFF2-40B4-BE49-F238E27FC236}">
                <a16:creationId xmlns:a16="http://schemas.microsoft.com/office/drawing/2014/main" xmlns="" id="{05A0FD18-DABF-4392-B2F4-FD6692559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288" y="3200400"/>
            <a:ext cx="415448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Hình thành các đặc điểm địa lí tự nhiên độc đáo.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Phát triển nhiều loại hình giao thông.</a:t>
            </a:r>
          </a:p>
        </p:txBody>
      </p:sp>
      <p:sp>
        <p:nvSpPr>
          <p:cNvPr id="27652" name="Text Box 5">
            <a:extLst>
              <a:ext uri="{FF2B5EF4-FFF2-40B4-BE49-F238E27FC236}">
                <a16:creationId xmlns:a16="http://schemas.microsoft.com/office/drawing/2014/main" xmlns="" id="{48C8040B-4EE7-4257-A960-BD4A75342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42975"/>
            <a:ext cx="434657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50 km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3260 km.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8" descr="http://media.tinmoitruong.vn/public/media/media/picture/03/image/140313/2983674935d24ced7f09jpg1312797433.jpg">
            <a:extLst>
              <a:ext uri="{FF2B5EF4-FFF2-40B4-BE49-F238E27FC236}">
                <a16:creationId xmlns:a16="http://schemas.microsoft.com/office/drawing/2014/main" xmlns="" id="{B4CF70B1-6C10-4D10-8129-1041232A1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4191000"/>
            <a:ext cx="4267200" cy="2590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24" name="Picture 14" descr="http://www.phongdiennr.org.vn/shareupload/multiform/Picture13.jpg">
            <a:extLst>
              <a:ext uri="{FF2B5EF4-FFF2-40B4-BE49-F238E27FC236}">
                <a16:creationId xmlns:a16="http://schemas.microsoft.com/office/drawing/2014/main" xmlns="" id="{BF66A73A-F8D2-4CB4-96FB-9C1E46CAB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143000"/>
            <a:ext cx="4294188" cy="2819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25" name="Picture 12" descr="http://www.sapa.dulichvietnam.com.vn/uploads/du-lich-sapa-tu-tphcm-3ngay.jpg">
            <a:extLst>
              <a:ext uri="{FF2B5EF4-FFF2-40B4-BE49-F238E27FC236}">
                <a16:creationId xmlns:a16="http://schemas.microsoft.com/office/drawing/2014/main" xmlns="" id="{66E90D36-31B9-4C12-BC4A-52540810C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00" y="1143000"/>
            <a:ext cx="4292600" cy="2819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8677" name="Text Box 6">
            <a:extLst>
              <a:ext uri="{FF2B5EF4-FFF2-40B4-BE49-F238E27FC236}">
                <a16:creationId xmlns:a16="http://schemas.microsoft.com/office/drawing/2014/main" xmlns="" id="{DC83E3DA-A576-4508-8663-55CA24A47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"/>
            <a:ext cx="86868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000" b="1" i="1">
                <a:solidFill>
                  <a:schemeClr val="accent2"/>
                </a:solidFill>
              </a:rPr>
              <a:t>Thuận lợi </a:t>
            </a:r>
            <a:r>
              <a:rPr lang="en-US" altLang="vi-VN" sz="2000">
                <a:solidFill>
                  <a:schemeClr val="accent2"/>
                </a:solidFill>
              </a:rPr>
              <a:t>: </a:t>
            </a:r>
            <a:r>
              <a:rPr lang="en-US" altLang="vi-VN" sz="1800">
                <a:solidFill>
                  <a:schemeClr val="accent2"/>
                </a:solidFill>
              </a:rPr>
              <a:t> </a:t>
            </a:r>
            <a:r>
              <a:rPr lang="en-US" altLang="vi-VN" sz="2000">
                <a:solidFill>
                  <a:schemeClr val="accent2"/>
                </a:solidFill>
              </a:rPr>
              <a:t>Thiên nhiên nước ta đa dạng, phong phú, sinh động.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000">
                <a:solidFill>
                  <a:schemeClr val="accent2"/>
                </a:solidFill>
              </a:rPr>
              <a:t>                    Cảnh quan có sự khác biệt gữa các vùng miền </a:t>
            </a:r>
          </a:p>
        </p:txBody>
      </p:sp>
      <p:sp>
        <p:nvSpPr>
          <p:cNvPr id="28678" name="Text Box 7">
            <a:extLst>
              <a:ext uri="{FF2B5EF4-FFF2-40B4-BE49-F238E27FC236}">
                <a16:creationId xmlns:a16="http://schemas.microsoft.com/office/drawing/2014/main" xmlns="" id="{F92942DA-6CAF-4157-9EBC-20890F293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581400"/>
            <a:ext cx="10668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1800" b="1"/>
              <a:t>SA-PA</a:t>
            </a:r>
          </a:p>
        </p:txBody>
      </p:sp>
      <p:sp>
        <p:nvSpPr>
          <p:cNvPr id="28679" name="Text Box 8">
            <a:extLst>
              <a:ext uri="{FF2B5EF4-FFF2-40B4-BE49-F238E27FC236}">
                <a16:creationId xmlns:a16="http://schemas.microsoft.com/office/drawing/2014/main" xmlns="" id="{8CE8EE58-2AB7-4717-BFF8-D392E8F01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581400"/>
            <a:ext cx="3200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Rừng rậm nhiệt đới</a:t>
            </a:r>
          </a:p>
        </p:txBody>
      </p:sp>
      <p:pic>
        <p:nvPicPr>
          <p:cNvPr id="30732" name="Picture 12" descr="http://i1188.photobucket.com/albums/z409/phuot2/DSC_3071_zpsbec43b7f.jpg">
            <a:extLst>
              <a:ext uri="{FF2B5EF4-FFF2-40B4-BE49-F238E27FC236}">
                <a16:creationId xmlns:a16="http://schemas.microsoft.com/office/drawing/2014/main" xmlns="" id="{A0670E71-2687-4BC3-A26F-0EB62A35D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4203001"/>
            <a:ext cx="4267200" cy="25787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8681" name="Text Box 10">
            <a:extLst>
              <a:ext uri="{FF2B5EF4-FFF2-40B4-BE49-F238E27FC236}">
                <a16:creationId xmlns:a16="http://schemas.microsoft.com/office/drawing/2014/main" xmlns="" id="{93A94F74-EF35-47ED-8FA9-33730891B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457950"/>
            <a:ext cx="25908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000" b="1"/>
              <a:t>Rừng ngập mặn</a:t>
            </a:r>
          </a:p>
        </p:txBody>
      </p:sp>
      <p:sp>
        <p:nvSpPr>
          <p:cNvPr id="28682" name="Text Box 9">
            <a:extLst>
              <a:ext uri="{FF2B5EF4-FFF2-40B4-BE49-F238E27FC236}">
                <a16:creationId xmlns:a16="http://schemas.microsoft.com/office/drawing/2014/main" xmlns="" id="{86C7963E-BEDE-4EEC-9492-71B195E2B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457950"/>
            <a:ext cx="22098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000" b="1"/>
              <a:t>Rừng rụng lá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3" descr="lanh">
            <a:extLst>
              <a:ext uri="{FF2B5EF4-FFF2-40B4-BE49-F238E27FC236}">
                <a16:creationId xmlns:a16="http://schemas.microsoft.com/office/drawing/2014/main" xmlns="" id="{893EF7FA-60CA-496B-A9D6-5C1CE57D9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95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6">
            <a:extLst>
              <a:ext uri="{FF2B5EF4-FFF2-40B4-BE49-F238E27FC236}">
                <a16:creationId xmlns:a16="http://schemas.microsoft.com/office/drawing/2014/main" xmlns="" id="{E8EB65A6-A440-4D2F-9695-C521032BF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590800"/>
            <a:ext cx="32004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</a:rPr>
              <a:t>Rừng rậm Trường Sơn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vi-VN" sz="1800">
              <a:solidFill>
                <a:srgbClr val="FF0000"/>
              </a:solidFill>
            </a:endParaRPr>
          </a:p>
        </p:txBody>
      </p:sp>
      <p:sp>
        <p:nvSpPr>
          <p:cNvPr id="29700" name="Text Box 7">
            <a:extLst>
              <a:ext uri="{FF2B5EF4-FFF2-40B4-BE49-F238E27FC236}">
                <a16:creationId xmlns:a16="http://schemas.microsoft.com/office/drawing/2014/main" xmlns="" id="{24C1232E-AE13-4C54-A1D4-5B646CB66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590800"/>
            <a:ext cx="344963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</a:rPr>
              <a:t>Rừng ngập mặn Cà Mau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vi-VN" sz="1800">
              <a:solidFill>
                <a:srgbClr val="FF0000"/>
              </a:solidFill>
            </a:endParaRPr>
          </a:p>
        </p:txBody>
      </p:sp>
      <p:pic>
        <p:nvPicPr>
          <p:cNvPr id="29701" name="Picture 10" descr="hoa_tet_e_ap_ben_nhung_chau_mai_mai_khoe_sac_elsk.jpg">
            <a:extLst>
              <a:ext uri="{FF2B5EF4-FFF2-40B4-BE49-F238E27FC236}">
                <a16:creationId xmlns:a16="http://schemas.microsoft.com/office/drawing/2014/main" xmlns="" id="{B1F7521E-8C1E-422E-9751-186282835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11" descr="f5b719e3f939a3ab1df7d32e7f48f259.jpg">
            <a:extLst>
              <a:ext uri="{FF2B5EF4-FFF2-40B4-BE49-F238E27FC236}">
                <a16:creationId xmlns:a16="http://schemas.microsoft.com/office/drawing/2014/main" xmlns="" id="{DAFDEC6A-DBCC-4CA0-871E-2FCF9AD1CD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2" descr="cam nhan song nuoc ca mau doan gioi.jpg">
            <a:extLst>
              <a:ext uri="{FF2B5EF4-FFF2-40B4-BE49-F238E27FC236}">
                <a16:creationId xmlns:a16="http://schemas.microsoft.com/office/drawing/2014/main" xmlns="" id="{40858EF2-7685-456B-8CB7-CE0AC3DDFF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8" descr="http://res.vtc.vn/media/vtcnews/2014/04/19/duong_sat85200.jpg">
            <a:extLst>
              <a:ext uri="{FF2B5EF4-FFF2-40B4-BE49-F238E27FC236}">
                <a16:creationId xmlns:a16="http://schemas.microsoft.com/office/drawing/2014/main" xmlns="" id="{B7AA37B8-71B0-431B-9ADC-98688D13A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3788610"/>
            <a:ext cx="4267200" cy="30693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1748" name="Picture 14" descr="http://duongbo.vn/data/data/huelt/HueLT/Van%20hoa%20GT/2014-03/2803%20duong%20bo.jpg">
            <a:extLst>
              <a:ext uri="{FF2B5EF4-FFF2-40B4-BE49-F238E27FC236}">
                <a16:creationId xmlns:a16="http://schemas.microsoft.com/office/drawing/2014/main" xmlns="" id="{F7C529DB-64C9-4C6B-9392-ECED687D8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838200"/>
            <a:ext cx="4267200" cy="2895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0724" name="Text Box 6">
            <a:extLst>
              <a:ext uri="{FF2B5EF4-FFF2-40B4-BE49-F238E27FC236}">
                <a16:creationId xmlns:a16="http://schemas.microsoft.com/office/drawing/2014/main" xmlns="" id="{4C6A8A28-E785-4240-81AD-4910CDF3B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15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000" b="1" i="1">
                <a:solidFill>
                  <a:schemeClr val="accent2"/>
                </a:solidFill>
              </a:rPr>
              <a:t>Thuận lợi</a:t>
            </a:r>
            <a:r>
              <a:rPr lang="en-US" altLang="vi-VN" sz="2000">
                <a:solidFill>
                  <a:schemeClr val="accent2"/>
                </a:solidFill>
              </a:rPr>
              <a:t>  Phát triển nhiều loại hình vận tải: Đường bộ, đường sắt, đường biển, đường hàng không …</a:t>
            </a:r>
          </a:p>
        </p:txBody>
      </p:sp>
      <p:pic>
        <p:nvPicPr>
          <p:cNvPr id="31756" name="Picture 12" descr="http://enternews.vn/wp-content/uploads/2015/12/giaothong.jpg">
            <a:extLst>
              <a:ext uri="{FF2B5EF4-FFF2-40B4-BE49-F238E27FC236}">
                <a16:creationId xmlns:a16="http://schemas.microsoft.com/office/drawing/2014/main" xmlns="" id="{E31B391F-E3CE-42D1-897C-D90061D23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" y="762000"/>
            <a:ext cx="4381500" cy="29210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1758" name="Picture 14" descr="http://vneconomy2.vcmedia.vn/zoom/500_312/jQqLgkHqRnozwDAp9nhuPjAyuP19Q/Image/2013/11/Duong-sat-VN-1749c.jpg">
            <a:extLst>
              <a:ext uri="{FF2B5EF4-FFF2-40B4-BE49-F238E27FC236}">
                <a16:creationId xmlns:a16="http://schemas.microsoft.com/office/drawing/2014/main" xmlns="" id="{E3734034-DEFC-4B35-9484-71B57B8E5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86199"/>
            <a:ext cx="4572000" cy="29718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0727" name="Text Box 9">
            <a:extLst>
              <a:ext uri="{FF2B5EF4-FFF2-40B4-BE49-F238E27FC236}">
                <a16:creationId xmlns:a16="http://schemas.microsoft.com/office/drawing/2014/main" xmlns="" id="{5730D69B-A531-415E-8F42-3A073F09D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3363913"/>
            <a:ext cx="24384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1800" b="1"/>
              <a:t>Đường bộ Việt Nam </a:t>
            </a:r>
          </a:p>
        </p:txBody>
      </p:sp>
      <p:sp>
        <p:nvSpPr>
          <p:cNvPr id="30728" name="Text Box 10">
            <a:extLst>
              <a:ext uri="{FF2B5EF4-FFF2-40B4-BE49-F238E27FC236}">
                <a16:creationId xmlns:a16="http://schemas.microsoft.com/office/drawing/2014/main" xmlns="" id="{A1E90ADE-8D26-43B5-828B-33BAB4E26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6488113"/>
            <a:ext cx="25146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1800" b="1"/>
              <a:t>Đường sắt Bắc Nam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ages">
            <a:extLst>
              <a:ext uri="{FF2B5EF4-FFF2-40B4-BE49-F238E27FC236}">
                <a16:creationId xmlns:a16="http://schemas.microsoft.com/office/drawing/2014/main" xmlns="" id="{B3BEC8E7-989D-4486-9C8C-38B852D31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4572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III1_12">
            <a:hlinkClick r:id="rId3"/>
            <a:extLst>
              <a:ext uri="{FF2B5EF4-FFF2-40B4-BE49-F238E27FC236}">
                <a16:creationId xmlns:a16="http://schemas.microsoft.com/office/drawing/2014/main" xmlns="" id="{267DC4C4-3CBF-44EC-B2EA-87378BE01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724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240px-Duong_Ray">
            <a:hlinkClick r:id="rId5"/>
            <a:extLst>
              <a:ext uri="{FF2B5EF4-FFF2-40B4-BE49-F238E27FC236}">
                <a16:creationId xmlns:a16="http://schemas.microsoft.com/office/drawing/2014/main" xmlns="" id="{6E90FE52-D41E-40F9-A898-3D71B692B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81400"/>
            <a:ext cx="4572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tmutn1251397922">
            <a:hlinkClick r:id="rId7"/>
            <a:extLst>
              <a:ext uri="{FF2B5EF4-FFF2-40B4-BE49-F238E27FC236}">
                <a16:creationId xmlns:a16="http://schemas.microsoft.com/office/drawing/2014/main" xmlns="" id="{352375C8-B8DA-462A-A605-C947751A5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 Box 7">
            <a:extLst>
              <a:ext uri="{FF2B5EF4-FFF2-40B4-BE49-F238E27FC236}">
                <a16:creationId xmlns:a16="http://schemas.microsoft.com/office/drawing/2014/main" xmlns="" id="{FA4ACEFB-2702-42C6-9A0D-0B2C479C3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276600"/>
            <a:ext cx="26670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1800" b="1"/>
              <a:t>Hàng không Việt Nam</a:t>
            </a:r>
          </a:p>
        </p:txBody>
      </p:sp>
      <p:sp>
        <p:nvSpPr>
          <p:cNvPr id="27656" name="Text Box 8">
            <a:extLst>
              <a:ext uri="{FF2B5EF4-FFF2-40B4-BE49-F238E27FC236}">
                <a16:creationId xmlns:a16="http://schemas.microsoft.com/office/drawing/2014/main" xmlns="" id="{81EA93DF-73A2-45DC-9CE1-309B756D2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629400"/>
            <a:ext cx="29718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1800" b="1"/>
              <a:t>Giao thông đường biển</a:t>
            </a:r>
          </a:p>
        </p:txBody>
      </p:sp>
      <p:sp>
        <p:nvSpPr>
          <p:cNvPr id="27657" name="Text Box 9">
            <a:extLst>
              <a:ext uri="{FF2B5EF4-FFF2-40B4-BE49-F238E27FC236}">
                <a16:creationId xmlns:a16="http://schemas.microsoft.com/office/drawing/2014/main" xmlns="" id="{A9C9755D-7225-441C-B32A-F8E99F06F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200400"/>
            <a:ext cx="24384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1800" b="1"/>
              <a:t>Đường bộ Việt Nam </a:t>
            </a:r>
          </a:p>
        </p:txBody>
      </p:sp>
      <p:sp>
        <p:nvSpPr>
          <p:cNvPr id="27658" name="Text Box 10">
            <a:extLst>
              <a:ext uri="{FF2B5EF4-FFF2-40B4-BE49-F238E27FC236}">
                <a16:creationId xmlns:a16="http://schemas.microsoft.com/office/drawing/2014/main" xmlns="" id="{83661A95-BE93-4C38-8AF9-D59E71B58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6672263"/>
            <a:ext cx="2514600" cy="371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1800" b="1"/>
              <a:t>Đường sắt Bắc Nam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5" grpId="0" animBg="1"/>
      <p:bldP spid="27656" grpId="0" animBg="1"/>
      <p:bldP spid="27657" grpId="0" animBg="1"/>
      <p:bldP spid="2765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6">
            <a:extLst>
              <a:ext uri="{FF2B5EF4-FFF2-40B4-BE49-F238E27FC236}">
                <a16:creationId xmlns:a16="http://schemas.microsoft.com/office/drawing/2014/main" xmlns="" id="{B8812645-D72A-44AE-88E5-2DF4CE9DA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15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000" b="1" i="1">
                <a:solidFill>
                  <a:schemeClr val="accent2"/>
                </a:solidFill>
              </a:rPr>
              <a:t>Khó khăn:</a:t>
            </a:r>
            <a:endParaRPr lang="en-US" altLang="vi-VN" sz="2000">
              <a:solidFill>
                <a:schemeClr val="accent2"/>
              </a:solidFill>
            </a:endParaRPr>
          </a:p>
        </p:txBody>
      </p:sp>
      <p:grpSp>
        <p:nvGrpSpPr>
          <p:cNvPr id="32771" name="Group 15">
            <a:extLst>
              <a:ext uri="{FF2B5EF4-FFF2-40B4-BE49-F238E27FC236}">
                <a16:creationId xmlns:a16="http://schemas.microsoft.com/office/drawing/2014/main" xmlns="" id="{BD8B59EB-0FFC-4D6A-A7BA-E963D0DE24A4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457200"/>
            <a:ext cx="4419600" cy="3143250"/>
            <a:chOff x="4724400" y="457200"/>
            <a:chExt cx="4419600" cy="3143250"/>
          </a:xfrm>
        </p:grpSpPr>
        <p:pic>
          <p:nvPicPr>
            <p:cNvPr id="32778" name="Picture 6" descr="http://media.doisongphapluat.com/2014/09/17/tin_tuc_sat_lo_dat.jpg">
              <a:extLst>
                <a:ext uri="{FF2B5EF4-FFF2-40B4-BE49-F238E27FC236}">
                  <a16:creationId xmlns:a16="http://schemas.microsoft.com/office/drawing/2014/main" xmlns="" id="{97598B87-1F29-4365-A76B-F8BBBB2268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457200"/>
              <a:ext cx="4419600" cy="3143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9" name="Text Box 9">
              <a:extLst>
                <a:ext uri="{FF2B5EF4-FFF2-40B4-BE49-F238E27FC236}">
                  <a16:creationId xmlns:a16="http://schemas.microsoft.com/office/drawing/2014/main" xmlns="" id="{0DAFFDEE-F7EC-453E-A605-87C35A5EDD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4400" y="3200400"/>
              <a:ext cx="1371600" cy="369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1800" b="1"/>
                <a:t>Sạt lở đất</a:t>
              </a:r>
            </a:p>
          </p:txBody>
        </p:sp>
      </p:grpSp>
      <p:grpSp>
        <p:nvGrpSpPr>
          <p:cNvPr id="32772" name="Group 14">
            <a:extLst>
              <a:ext uri="{FF2B5EF4-FFF2-40B4-BE49-F238E27FC236}">
                <a16:creationId xmlns:a16="http://schemas.microsoft.com/office/drawing/2014/main" xmlns="" id="{85A3578F-A77C-45D2-860A-BA10795CC9A1}"/>
              </a:ext>
            </a:extLst>
          </p:cNvPr>
          <p:cNvGrpSpPr>
            <a:grpSpLocks/>
          </p:cNvGrpSpPr>
          <p:nvPr/>
        </p:nvGrpSpPr>
        <p:grpSpPr bwMode="auto">
          <a:xfrm>
            <a:off x="0" y="533400"/>
            <a:ext cx="4343400" cy="2971800"/>
            <a:chOff x="0" y="533400"/>
            <a:chExt cx="4343400" cy="2971800"/>
          </a:xfrm>
        </p:grpSpPr>
        <p:pic>
          <p:nvPicPr>
            <p:cNvPr id="32776" name="Picture 8" descr="http://baotainguyenmoitruong.vn/dataimages/201503/original/images1093672_25_03__nh_minh_h_a.jpg">
              <a:extLst>
                <a:ext uri="{FF2B5EF4-FFF2-40B4-BE49-F238E27FC236}">
                  <a16:creationId xmlns:a16="http://schemas.microsoft.com/office/drawing/2014/main" xmlns="" id="{C5424CD2-ADF9-4B45-BF51-BA5A0F58B4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33400"/>
              <a:ext cx="4343400" cy="29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7" name="Text Box 10">
              <a:extLst>
                <a:ext uri="{FF2B5EF4-FFF2-40B4-BE49-F238E27FC236}">
                  <a16:creationId xmlns:a16="http://schemas.microsoft.com/office/drawing/2014/main" xmlns="" id="{D0F24285-63C4-46D1-B91D-CE9BC1E3E8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124200"/>
              <a:ext cx="1752600" cy="369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1800" b="1"/>
                <a:t>Bão nhiệt đới</a:t>
              </a:r>
            </a:p>
          </p:txBody>
        </p:sp>
      </p:grpSp>
      <p:pic>
        <p:nvPicPr>
          <p:cNvPr id="32773" name="Picture 12" descr="http://imgs.vietnamnet.vn/Images/2011/09/07/15/20110907150436_2.jpg">
            <a:extLst>
              <a:ext uri="{FF2B5EF4-FFF2-40B4-BE49-F238E27FC236}">
                <a16:creationId xmlns:a16="http://schemas.microsoft.com/office/drawing/2014/main" xmlns="" id="{D9190EB0-2713-4FDE-BDB4-7616DECF4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6650"/>
            <a:ext cx="45720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4" descr="http://baoquangbinh.vn/dataimages/201412/original/images576233_anh12.jpg">
            <a:extLst>
              <a:ext uri="{FF2B5EF4-FFF2-40B4-BE49-F238E27FC236}">
                <a16:creationId xmlns:a16="http://schemas.microsoft.com/office/drawing/2014/main" xmlns="" id="{0A6E189B-E008-48C0-985A-E67065723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5" y="3733800"/>
            <a:ext cx="44608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 Box 10">
            <a:extLst>
              <a:ext uri="{FF2B5EF4-FFF2-40B4-BE49-F238E27FC236}">
                <a16:creationId xmlns:a16="http://schemas.microsoft.com/office/drawing/2014/main" xmlns="" id="{360B73D1-29F6-48D1-B898-FA4044AB5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657600"/>
            <a:ext cx="41910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1800" b="1"/>
              <a:t>Bảo vệ an ninh biển đảo-biên giới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5">
            <a:extLst>
              <a:ext uri="{FF2B5EF4-FFF2-40B4-BE49-F238E27FC236}">
                <a16:creationId xmlns:a16="http://schemas.microsoft.com/office/drawing/2014/main" xmlns="" id="{7E259FEB-146C-4BF5-A7F5-65E85FC02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00" y="146050"/>
            <a:ext cx="70866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200">
                <a:solidFill>
                  <a:srgbClr val="0534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(?) Việt Nam nằm ở khu vực nào của châu Á? Tiếp giáp với những quốc gia nào? Xác định trên bản đồ?</a:t>
            </a:r>
          </a:p>
        </p:txBody>
      </p:sp>
      <p:grpSp>
        <p:nvGrpSpPr>
          <p:cNvPr id="6147" name="Group 1">
            <a:extLst>
              <a:ext uri="{FF2B5EF4-FFF2-40B4-BE49-F238E27FC236}">
                <a16:creationId xmlns:a16="http://schemas.microsoft.com/office/drawing/2014/main" xmlns="" id="{CAB6E300-4EAD-4969-B372-8ABCE044B5FB}"/>
              </a:ext>
            </a:extLst>
          </p:cNvPr>
          <p:cNvGrpSpPr>
            <a:grpSpLocks/>
          </p:cNvGrpSpPr>
          <p:nvPr/>
        </p:nvGrpSpPr>
        <p:grpSpPr bwMode="auto">
          <a:xfrm>
            <a:off x="1309688" y="990600"/>
            <a:ext cx="6524625" cy="5721350"/>
            <a:chOff x="990600" y="939800"/>
            <a:chExt cx="6524625" cy="5722053"/>
          </a:xfrm>
        </p:grpSpPr>
        <p:sp>
          <p:nvSpPr>
            <p:cNvPr id="6148" name="Rectangle 9" descr="scan0023">
              <a:extLst>
                <a:ext uri="{FF2B5EF4-FFF2-40B4-BE49-F238E27FC236}">
                  <a16:creationId xmlns:a16="http://schemas.microsoft.com/office/drawing/2014/main" xmlns="" id="{1D53BECC-E938-4E60-9916-6FD20D8D8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600" y="939800"/>
              <a:ext cx="6524625" cy="5308600"/>
            </a:xfrm>
            <a:prstGeom prst="rect">
              <a:avLst/>
            </a:prstGeom>
            <a:blipFill dpi="0" rotWithShape="1">
              <a:blip r:embed="rId2">
                <a:lum bright="-20000" contrast="20000"/>
              </a:blip>
              <a:srcRect/>
              <a:stretch>
                <a:fillRect/>
              </a:stretch>
            </a:blip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1800"/>
            </a:p>
          </p:txBody>
        </p:sp>
        <p:sp>
          <p:nvSpPr>
            <p:cNvPr id="6149" name="Text Box 34">
              <a:extLst>
                <a:ext uri="{FF2B5EF4-FFF2-40B4-BE49-F238E27FC236}">
                  <a16:creationId xmlns:a16="http://schemas.microsoft.com/office/drawing/2014/main" xmlns="" id="{809E9CC4-5201-4E31-BB2F-B746324127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6912" y="6264978"/>
              <a:ext cx="45720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vi-VN" sz="2000" i="1">
                  <a:latin typeface="Times New Roman" panose="02020603050405020304" pitchFamily="18" charset="0"/>
                </a:rPr>
                <a:t>Lược đồ khu vực Đông Nam Á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2" descr="bao-8c145">
            <a:extLst>
              <a:ext uri="{FF2B5EF4-FFF2-40B4-BE49-F238E27FC236}">
                <a16:creationId xmlns:a16="http://schemas.microsoft.com/office/drawing/2014/main" xmlns="" id="{081C8173-460D-4882-88ED-BB1B13307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7" descr="images12818_giao-thong.jpg">
            <a:extLst>
              <a:ext uri="{FF2B5EF4-FFF2-40B4-BE49-F238E27FC236}">
                <a16:creationId xmlns:a16="http://schemas.microsoft.com/office/drawing/2014/main" xmlns="" id="{27B7C15B-43DC-4B8E-8ED2-C885151CD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95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Content Placeholder 5">
            <a:extLst>
              <a:ext uri="{FF2B5EF4-FFF2-40B4-BE49-F238E27FC236}">
                <a16:creationId xmlns:a16="http://schemas.microsoft.com/office/drawing/2014/main" xmlns="" id="{EF8AE48E-D8AB-42DE-A9F5-AA5A64C1286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 altLang="vi-VN"/>
          </a:p>
        </p:txBody>
      </p:sp>
      <p:pic>
        <p:nvPicPr>
          <p:cNvPr id="7" name="Picture 2" descr="images1607423_Quoc-lo-32-Km-237%2B250">
            <a:hlinkClick r:id="rId4"/>
            <a:extLst>
              <a:ext uri="{FF2B5EF4-FFF2-40B4-BE49-F238E27FC236}">
                <a16:creationId xmlns:a16="http://schemas.microsoft.com/office/drawing/2014/main" xmlns="" id="{30E1D979-18F1-4D8C-BC49-E0448D9AF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230049">
            <a:extLst>
              <a:ext uri="{FF2B5EF4-FFF2-40B4-BE49-F238E27FC236}">
                <a16:creationId xmlns:a16="http://schemas.microsoft.com/office/drawing/2014/main" xmlns="" id="{C4A967D2-6032-4754-8587-63F7BA065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429000"/>
            <a:ext cx="4648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han_han">
            <a:extLst>
              <a:ext uri="{FF2B5EF4-FFF2-40B4-BE49-F238E27FC236}">
                <a16:creationId xmlns:a16="http://schemas.microsoft.com/office/drawing/2014/main" xmlns="" id="{B345F5C7-6C9A-4761-B595-DA0B67B53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3263" y="857250"/>
            <a:ext cx="3081337" cy="2398713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</p:pic>
      <p:pic>
        <p:nvPicPr>
          <p:cNvPr id="5" name="Picture 12" descr="Dot_rung_lam_ray">
            <a:extLst>
              <a:ext uri="{FF2B5EF4-FFF2-40B4-BE49-F238E27FC236}">
                <a16:creationId xmlns:a16="http://schemas.microsoft.com/office/drawing/2014/main" xmlns="" id="{937059B0-5367-438E-94C7-C9CF4FAC4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263" y="3546475"/>
            <a:ext cx="3081337" cy="2389188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</p:pic>
      <p:pic>
        <p:nvPicPr>
          <p:cNvPr id="6" name="Picture 17" descr="images1426681_dongha1411111">
            <a:extLst>
              <a:ext uri="{FF2B5EF4-FFF2-40B4-BE49-F238E27FC236}">
                <a16:creationId xmlns:a16="http://schemas.microsoft.com/office/drawing/2014/main" xmlns="" id="{1C08B48E-BD17-40F3-818B-6FA23EE8D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3546475"/>
            <a:ext cx="3103563" cy="23891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vnbaolut.com/eve_sat.gif">
            <a:extLst>
              <a:ext uri="{FF2B5EF4-FFF2-40B4-BE49-F238E27FC236}">
                <a16:creationId xmlns:a16="http://schemas.microsoft.com/office/drawing/2014/main" xmlns="" id="{82B2A557-A53A-4E6E-8059-19B96DEF3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857250"/>
            <a:ext cx="3103563" cy="239871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ết quả hình ảnh cho lũ lụt miền trung 2016">
            <a:extLst>
              <a:ext uri="{FF2B5EF4-FFF2-40B4-BE49-F238E27FC236}">
                <a16:creationId xmlns:a16="http://schemas.microsoft.com/office/drawing/2014/main" xmlns="" id="{75F9D191-AC24-448F-A581-9E48B0BFB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9475"/>
            <a:ext cx="4160838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Kết quả hình ảnh cho lũ lụt miền trung 2016">
            <a:extLst>
              <a:ext uri="{FF2B5EF4-FFF2-40B4-BE49-F238E27FC236}">
                <a16:creationId xmlns:a16="http://schemas.microsoft.com/office/drawing/2014/main" xmlns="" id="{963CB479-D24F-4BE7-AA66-1858BDA47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88" y="879475"/>
            <a:ext cx="4316412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Kết quả hình ảnh cho lũ lụt miền trung 2016">
            <a:extLst>
              <a:ext uri="{FF2B5EF4-FFF2-40B4-BE49-F238E27FC236}">
                <a16:creationId xmlns:a16="http://schemas.microsoft.com/office/drawing/2014/main" xmlns="" id="{95FF795C-56E7-4568-8B10-DE365A7CC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3351213"/>
            <a:ext cx="4751387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82920C0-C900-42EB-97CC-DE2F76399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" y="4148138"/>
            <a:ext cx="20272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alt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lũ ở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 Trung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1A6ACBD-5455-448F-A44C-95A0462B5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0025" y="1906588"/>
            <a:ext cx="121761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2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scan0006">
            <a:extLst>
              <a:ext uri="{FF2B5EF4-FFF2-40B4-BE49-F238E27FC236}">
                <a16:creationId xmlns:a16="http://schemas.microsoft.com/office/drawing/2014/main" xmlns="" id="{F290EEC3-286B-4D26-A1E6-28317C04B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33400"/>
            <a:ext cx="5791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Line 3">
            <a:extLst>
              <a:ext uri="{FF2B5EF4-FFF2-40B4-BE49-F238E27FC236}">
                <a16:creationId xmlns:a16="http://schemas.microsoft.com/office/drawing/2014/main" xmlns="" id="{D125C366-6049-4846-AFC5-88DAED8A1913}"/>
              </a:ext>
            </a:extLst>
          </p:cNvPr>
          <p:cNvSpPr>
            <a:spLocks noChangeShapeType="1"/>
          </p:cNvSpPr>
          <p:nvPr/>
        </p:nvSpPr>
        <p:spPr bwMode="auto">
          <a:xfrm rot="-141727">
            <a:off x="1603375" y="576263"/>
            <a:ext cx="5791200" cy="295275"/>
          </a:xfrm>
          <a:prstGeom prst="line">
            <a:avLst/>
          </a:prstGeom>
          <a:noFill/>
          <a:ln w="44450">
            <a:solidFill>
              <a:srgbClr val="33996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4" name="Line 4">
            <a:extLst>
              <a:ext uri="{FF2B5EF4-FFF2-40B4-BE49-F238E27FC236}">
                <a16:creationId xmlns:a16="http://schemas.microsoft.com/office/drawing/2014/main" xmlns="" id="{C57CA7B9-6ED9-462C-916B-0AD5F33E2734}"/>
              </a:ext>
            </a:extLst>
          </p:cNvPr>
          <p:cNvSpPr>
            <a:spLocks noChangeShapeType="1"/>
          </p:cNvSpPr>
          <p:nvPr/>
        </p:nvSpPr>
        <p:spPr bwMode="auto">
          <a:xfrm>
            <a:off x="1600200" y="5791200"/>
            <a:ext cx="5715000" cy="0"/>
          </a:xfrm>
          <a:prstGeom prst="line">
            <a:avLst/>
          </a:prstGeom>
          <a:noFill/>
          <a:ln w="444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5" name="Oval 5">
            <a:extLst>
              <a:ext uri="{FF2B5EF4-FFF2-40B4-BE49-F238E27FC236}">
                <a16:creationId xmlns:a16="http://schemas.microsoft.com/office/drawing/2014/main" xmlns="" id="{EBE40EC7-5E41-4668-A2FA-0A98FE433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49580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35846" name="Oval 6">
            <a:extLst>
              <a:ext uri="{FF2B5EF4-FFF2-40B4-BE49-F238E27FC236}">
                <a16:creationId xmlns:a16="http://schemas.microsoft.com/office/drawing/2014/main" xmlns="" id="{6C623B43-31F5-4C3D-BC11-4CB77C960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68580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35847" name="Oval 7">
            <a:extLst>
              <a:ext uri="{FF2B5EF4-FFF2-40B4-BE49-F238E27FC236}">
                <a16:creationId xmlns:a16="http://schemas.microsoft.com/office/drawing/2014/main" xmlns="" id="{4C20FC6C-7A2B-4FB1-BF4C-E05B54C4C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571500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35848" name="Oval 8">
            <a:extLst>
              <a:ext uri="{FF2B5EF4-FFF2-40B4-BE49-F238E27FC236}">
                <a16:creationId xmlns:a16="http://schemas.microsoft.com/office/drawing/2014/main" xmlns="" id="{2EDCDD99-4347-4932-A36B-EC264F57C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106680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35849" name="AutoShape 9">
            <a:extLst>
              <a:ext uri="{FF2B5EF4-FFF2-40B4-BE49-F238E27FC236}">
                <a16:creationId xmlns:a16="http://schemas.microsoft.com/office/drawing/2014/main" xmlns="" id="{C5FD2AF0-454C-4806-8F17-6038F1288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0"/>
            <a:ext cx="3733800" cy="838200"/>
          </a:xfrm>
          <a:prstGeom prst="wedgeEllipseCallout">
            <a:avLst>
              <a:gd name="adj1" fmla="val -20704"/>
              <a:gd name="adj2" fmla="val 6761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000">
                <a:solidFill>
                  <a:schemeClr val="accent2"/>
                </a:solidFill>
              </a:rPr>
              <a:t>23</a:t>
            </a:r>
            <a:r>
              <a:rPr lang="en-US" altLang="vi-VN" sz="2000" baseline="30000">
                <a:solidFill>
                  <a:schemeClr val="accent2"/>
                </a:solidFill>
              </a:rPr>
              <a:t>0</a:t>
            </a:r>
            <a:r>
              <a:rPr lang="en-US" altLang="vi-VN" sz="2000">
                <a:solidFill>
                  <a:schemeClr val="accent2"/>
                </a:solidFill>
              </a:rPr>
              <a:t>23</a:t>
            </a:r>
            <a:r>
              <a:rPr lang="en-US" altLang="vi-VN" sz="2000" baseline="30000">
                <a:solidFill>
                  <a:schemeClr val="accent2"/>
                </a:solidFill>
              </a:rPr>
              <a:t>!</a:t>
            </a:r>
            <a:r>
              <a:rPr lang="en-US" altLang="vi-VN" sz="2000">
                <a:solidFill>
                  <a:schemeClr val="accent2"/>
                </a:solidFill>
              </a:rPr>
              <a:t>B Lũng Cú Đồng Văn-Hà Giang</a:t>
            </a:r>
            <a:r>
              <a:rPr lang="en-US" altLang="vi-VN" sz="180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5850" name="AutoShape 10">
            <a:extLst>
              <a:ext uri="{FF2B5EF4-FFF2-40B4-BE49-F238E27FC236}">
                <a16:creationId xmlns:a16="http://schemas.microsoft.com/office/drawing/2014/main" xmlns="" id="{717580AC-BFD5-4DD8-91DE-B3EAD942569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219200" y="5943600"/>
            <a:ext cx="4191000" cy="914400"/>
          </a:xfrm>
          <a:prstGeom prst="wedgeEllipseCallout">
            <a:avLst>
              <a:gd name="adj1" fmla="val 19847"/>
              <a:gd name="adj2" fmla="val 6423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000">
                <a:solidFill>
                  <a:schemeClr val="accent2"/>
                </a:solidFill>
              </a:rPr>
              <a:t>8</a:t>
            </a:r>
            <a:r>
              <a:rPr lang="en-US" altLang="vi-VN" sz="2000" baseline="30000">
                <a:solidFill>
                  <a:schemeClr val="accent2"/>
                </a:solidFill>
              </a:rPr>
              <a:t>0</a:t>
            </a:r>
            <a:r>
              <a:rPr lang="en-US" altLang="vi-VN" sz="2000">
                <a:solidFill>
                  <a:schemeClr val="accent2"/>
                </a:solidFill>
              </a:rPr>
              <a:t>34</a:t>
            </a:r>
            <a:r>
              <a:rPr lang="en-US" altLang="vi-VN" sz="2000" baseline="30000">
                <a:solidFill>
                  <a:schemeClr val="accent2"/>
                </a:solidFill>
              </a:rPr>
              <a:t>!</a:t>
            </a:r>
            <a:r>
              <a:rPr lang="en-US" altLang="vi-VN" sz="2000">
                <a:solidFill>
                  <a:schemeClr val="accent2"/>
                </a:solidFill>
              </a:rPr>
              <a:t>B Đất mũi -Ngọc Hiển – Cà Mau</a:t>
            </a:r>
          </a:p>
        </p:txBody>
      </p:sp>
      <p:sp>
        <p:nvSpPr>
          <p:cNvPr id="35851" name="AutoShape 11">
            <a:extLst>
              <a:ext uri="{FF2B5EF4-FFF2-40B4-BE49-F238E27FC236}">
                <a16:creationId xmlns:a16="http://schemas.microsoft.com/office/drawing/2014/main" xmlns="" id="{98FD5331-8936-46D0-BB64-9522D2AEB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743200"/>
            <a:ext cx="152400" cy="76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grpSp>
        <p:nvGrpSpPr>
          <p:cNvPr id="2" name="Group 12">
            <a:extLst>
              <a:ext uri="{FF2B5EF4-FFF2-40B4-BE49-F238E27FC236}">
                <a16:creationId xmlns:a16="http://schemas.microsoft.com/office/drawing/2014/main" xmlns="" id="{1141BC51-7B61-4D10-9C45-72C7DC6378AC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1447800"/>
            <a:ext cx="2058988" cy="4308475"/>
            <a:chOff x="2592" y="1056"/>
            <a:chExt cx="1297" cy="2714"/>
          </a:xfrm>
        </p:grpSpPr>
        <p:sp>
          <p:nvSpPr>
            <p:cNvPr id="35867" name="Freeform 13">
              <a:extLst>
                <a:ext uri="{FF2B5EF4-FFF2-40B4-BE49-F238E27FC236}">
                  <a16:creationId xmlns:a16="http://schemas.microsoft.com/office/drawing/2014/main" xmlns="" id="{0017E466-D539-4CB0-A84A-E24CE5655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2" y="1776"/>
              <a:ext cx="1297" cy="1994"/>
            </a:xfrm>
            <a:custGeom>
              <a:avLst/>
              <a:gdLst>
                <a:gd name="T0" fmla="*/ 8 w 1297"/>
                <a:gd name="T1" fmla="*/ 1618 h 1994"/>
                <a:gd name="T2" fmla="*/ 63 w 1297"/>
                <a:gd name="T3" fmla="*/ 1664 h 1994"/>
                <a:gd name="T4" fmla="*/ 118 w 1297"/>
                <a:gd name="T5" fmla="*/ 1701 h 1994"/>
                <a:gd name="T6" fmla="*/ 99 w 1297"/>
                <a:gd name="T7" fmla="*/ 1810 h 1994"/>
                <a:gd name="T8" fmla="*/ 90 w 1297"/>
                <a:gd name="T9" fmla="*/ 1938 h 1994"/>
                <a:gd name="T10" fmla="*/ 72 w 1297"/>
                <a:gd name="T11" fmla="*/ 1957 h 1994"/>
                <a:gd name="T12" fmla="*/ 136 w 1297"/>
                <a:gd name="T13" fmla="*/ 1984 h 1994"/>
                <a:gd name="T14" fmla="*/ 246 w 1297"/>
                <a:gd name="T15" fmla="*/ 1957 h 1994"/>
                <a:gd name="T16" fmla="*/ 255 w 1297"/>
                <a:gd name="T17" fmla="*/ 1929 h 1994"/>
                <a:gd name="T18" fmla="*/ 310 w 1297"/>
                <a:gd name="T19" fmla="*/ 1911 h 1994"/>
                <a:gd name="T20" fmla="*/ 428 w 1297"/>
                <a:gd name="T21" fmla="*/ 1856 h 1994"/>
                <a:gd name="T22" fmla="*/ 520 w 1297"/>
                <a:gd name="T23" fmla="*/ 1801 h 1994"/>
                <a:gd name="T24" fmla="*/ 529 w 1297"/>
                <a:gd name="T25" fmla="*/ 1774 h 1994"/>
                <a:gd name="T26" fmla="*/ 575 w 1297"/>
                <a:gd name="T27" fmla="*/ 1737 h 1994"/>
                <a:gd name="T28" fmla="*/ 593 w 1297"/>
                <a:gd name="T29" fmla="*/ 1682 h 1994"/>
                <a:gd name="T30" fmla="*/ 684 w 1297"/>
                <a:gd name="T31" fmla="*/ 1664 h 1994"/>
                <a:gd name="T32" fmla="*/ 886 w 1297"/>
                <a:gd name="T33" fmla="*/ 1600 h 1994"/>
                <a:gd name="T34" fmla="*/ 968 w 1297"/>
                <a:gd name="T35" fmla="*/ 1545 h 1994"/>
                <a:gd name="T36" fmla="*/ 1023 w 1297"/>
                <a:gd name="T37" fmla="*/ 1527 h 1994"/>
                <a:gd name="T38" fmla="*/ 1123 w 1297"/>
                <a:gd name="T39" fmla="*/ 1481 h 1994"/>
                <a:gd name="T40" fmla="*/ 1151 w 1297"/>
                <a:gd name="T41" fmla="*/ 1463 h 1994"/>
                <a:gd name="T42" fmla="*/ 1178 w 1297"/>
                <a:gd name="T43" fmla="*/ 1454 h 1994"/>
                <a:gd name="T44" fmla="*/ 1206 w 1297"/>
                <a:gd name="T45" fmla="*/ 1180 h 1994"/>
                <a:gd name="T46" fmla="*/ 1233 w 1297"/>
                <a:gd name="T47" fmla="*/ 1170 h 1994"/>
                <a:gd name="T48" fmla="*/ 1297 w 1297"/>
                <a:gd name="T49" fmla="*/ 1207 h 1994"/>
                <a:gd name="T50" fmla="*/ 1224 w 1297"/>
                <a:gd name="T51" fmla="*/ 1079 h 1994"/>
                <a:gd name="T52" fmla="*/ 1215 w 1297"/>
                <a:gd name="T53" fmla="*/ 960 h 1994"/>
                <a:gd name="T54" fmla="*/ 1196 w 1297"/>
                <a:gd name="T55" fmla="*/ 905 h 1994"/>
                <a:gd name="T56" fmla="*/ 1187 w 1297"/>
                <a:gd name="T57" fmla="*/ 805 h 1994"/>
                <a:gd name="T58" fmla="*/ 1169 w 1297"/>
                <a:gd name="T59" fmla="*/ 786 h 1994"/>
                <a:gd name="T60" fmla="*/ 1132 w 1297"/>
                <a:gd name="T61" fmla="*/ 704 h 1994"/>
                <a:gd name="T62" fmla="*/ 1114 w 1297"/>
                <a:gd name="T63" fmla="*/ 613 h 1994"/>
                <a:gd name="T64" fmla="*/ 1041 w 1297"/>
                <a:gd name="T65" fmla="*/ 530 h 1994"/>
                <a:gd name="T66" fmla="*/ 995 w 1297"/>
                <a:gd name="T67" fmla="*/ 457 h 1994"/>
                <a:gd name="T68" fmla="*/ 931 w 1297"/>
                <a:gd name="T69" fmla="*/ 384 h 1994"/>
                <a:gd name="T70" fmla="*/ 876 w 1297"/>
                <a:gd name="T71" fmla="*/ 357 h 1994"/>
                <a:gd name="T72" fmla="*/ 858 w 1297"/>
                <a:gd name="T73" fmla="*/ 329 h 1994"/>
                <a:gd name="T74" fmla="*/ 794 w 1297"/>
                <a:gd name="T75" fmla="*/ 274 h 1994"/>
                <a:gd name="T76" fmla="*/ 767 w 1297"/>
                <a:gd name="T77" fmla="*/ 265 h 1994"/>
                <a:gd name="T78" fmla="*/ 712 w 1297"/>
                <a:gd name="T79" fmla="*/ 229 h 1994"/>
                <a:gd name="T80" fmla="*/ 584 w 1297"/>
                <a:gd name="T81" fmla="*/ 92 h 1994"/>
                <a:gd name="T82" fmla="*/ 575 w 1297"/>
                <a:gd name="T83" fmla="*/ 0 h 19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297"/>
                <a:gd name="T127" fmla="*/ 0 h 1994"/>
                <a:gd name="T128" fmla="*/ 1297 w 1297"/>
                <a:gd name="T129" fmla="*/ 1994 h 19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297" h="1994">
                  <a:moveTo>
                    <a:pt x="8" y="1618"/>
                  </a:moveTo>
                  <a:cubicBezTo>
                    <a:pt x="24" y="1684"/>
                    <a:pt x="0" y="1635"/>
                    <a:pt x="63" y="1664"/>
                  </a:cubicBezTo>
                  <a:cubicBezTo>
                    <a:pt x="83" y="1673"/>
                    <a:pt x="118" y="1701"/>
                    <a:pt x="118" y="1701"/>
                  </a:cubicBezTo>
                  <a:cubicBezTo>
                    <a:pt x="131" y="1741"/>
                    <a:pt x="112" y="1771"/>
                    <a:pt x="99" y="1810"/>
                  </a:cubicBezTo>
                  <a:cubicBezTo>
                    <a:pt x="96" y="1853"/>
                    <a:pt x="98" y="1896"/>
                    <a:pt x="90" y="1938"/>
                  </a:cubicBezTo>
                  <a:cubicBezTo>
                    <a:pt x="88" y="1947"/>
                    <a:pt x="70" y="1949"/>
                    <a:pt x="72" y="1957"/>
                  </a:cubicBezTo>
                  <a:cubicBezTo>
                    <a:pt x="76" y="1974"/>
                    <a:pt x="128" y="1982"/>
                    <a:pt x="136" y="1984"/>
                  </a:cubicBezTo>
                  <a:cubicBezTo>
                    <a:pt x="171" y="1981"/>
                    <a:pt x="223" y="1994"/>
                    <a:pt x="246" y="1957"/>
                  </a:cubicBezTo>
                  <a:cubicBezTo>
                    <a:pt x="251" y="1949"/>
                    <a:pt x="247" y="1935"/>
                    <a:pt x="255" y="1929"/>
                  </a:cubicBezTo>
                  <a:cubicBezTo>
                    <a:pt x="271" y="1918"/>
                    <a:pt x="310" y="1911"/>
                    <a:pt x="310" y="1911"/>
                  </a:cubicBezTo>
                  <a:cubicBezTo>
                    <a:pt x="360" y="1877"/>
                    <a:pt x="393" y="1910"/>
                    <a:pt x="428" y="1856"/>
                  </a:cubicBezTo>
                  <a:cubicBezTo>
                    <a:pt x="448" y="1766"/>
                    <a:pt x="416" y="1842"/>
                    <a:pt x="520" y="1801"/>
                  </a:cubicBezTo>
                  <a:cubicBezTo>
                    <a:pt x="529" y="1798"/>
                    <a:pt x="523" y="1781"/>
                    <a:pt x="529" y="1774"/>
                  </a:cubicBezTo>
                  <a:cubicBezTo>
                    <a:pt x="541" y="1759"/>
                    <a:pt x="561" y="1751"/>
                    <a:pt x="575" y="1737"/>
                  </a:cubicBezTo>
                  <a:cubicBezTo>
                    <a:pt x="581" y="1719"/>
                    <a:pt x="587" y="1700"/>
                    <a:pt x="593" y="1682"/>
                  </a:cubicBezTo>
                  <a:cubicBezTo>
                    <a:pt x="603" y="1653"/>
                    <a:pt x="654" y="1670"/>
                    <a:pt x="684" y="1664"/>
                  </a:cubicBezTo>
                  <a:cubicBezTo>
                    <a:pt x="751" y="1651"/>
                    <a:pt x="827" y="1638"/>
                    <a:pt x="886" y="1600"/>
                  </a:cubicBezTo>
                  <a:cubicBezTo>
                    <a:pt x="919" y="1550"/>
                    <a:pt x="908" y="1561"/>
                    <a:pt x="968" y="1545"/>
                  </a:cubicBezTo>
                  <a:cubicBezTo>
                    <a:pt x="987" y="1540"/>
                    <a:pt x="1023" y="1527"/>
                    <a:pt x="1023" y="1527"/>
                  </a:cubicBezTo>
                  <a:cubicBezTo>
                    <a:pt x="1051" y="1485"/>
                    <a:pt x="1071" y="1489"/>
                    <a:pt x="1123" y="1481"/>
                  </a:cubicBezTo>
                  <a:cubicBezTo>
                    <a:pt x="1132" y="1475"/>
                    <a:pt x="1141" y="1468"/>
                    <a:pt x="1151" y="1463"/>
                  </a:cubicBezTo>
                  <a:cubicBezTo>
                    <a:pt x="1160" y="1459"/>
                    <a:pt x="1176" y="1463"/>
                    <a:pt x="1178" y="1454"/>
                  </a:cubicBezTo>
                  <a:cubicBezTo>
                    <a:pt x="1180" y="1445"/>
                    <a:pt x="1181" y="1205"/>
                    <a:pt x="1206" y="1180"/>
                  </a:cubicBezTo>
                  <a:cubicBezTo>
                    <a:pt x="1213" y="1173"/>
                    <a:pt x="1224" y="1173"/>
                    <a:pt x="1233" y="1170"/>
                  </a:cubicBezTo>
                  <a:cubicBezTo>
                    <a:pt x="1247" y="1213"/>
                    <a:pt x="1253" y="1222"/>
                    <a:pt x="1297" y="1207"/>
                  </a:cubicBezTo>
                  <a:cubicBezTo>
                    <a:pt x="1249" y="1175"/>
                    <a:pt x="1256" y="1126"/>
                    <a:pt x="1224" y="1079"/>
                  </a:cubicBezTo>
                  <a:cubicBezTo>
                    <a:pt x="1221" y="1039"/>
                    <a:pt x="1221" y="999"/>
                    <a:pt x="1215" y="960"/>
                  </a:cubicBezTo>
                  <a:cubicBezTo>
                    <a:pt x="1212" y="941"/>
                    <a:pt x="1196" y="905"/>
                    <a:pt x="1196" y="905"/>
                  </a:cubicBezTo>
                  <a:cubicBezTo>
                    <a:pt x="1193" y="872"/>
                    <a:pt x="1194" y="838"/>
                    <a:pt x="1187" y="805"/>
                  </a:cubicBezTo>
                  <a:cubicBezTo>
                    <a:pt x="1185" y="796"/>
                    <a:pt x="1173" y="794"/>
                    <a:pt x="1169" y="786"/>
                  </a:cubicBezTo>
                  <a:cubicBezTo>
                    <a:pt x="1151" y="756"/>
                    <a:pt x="1159" y="730"/>
                    <a:pt x="1132" y="704"/>
                  </a:cubicBezTo>
                  <a:cubicBezTo>
                    <a:pt x="1130" y="692"/>
                    <a:pt x="1126" y="633"/>
                    <a:pt x="1114" y="613"/>
                  </a:cubicBezTo>
                  <a:cubicBezTo>
                    <a:pt x="1096" y="581"/>
                    <a:pt x="1063" y="559"/>
                    <a:pt x="1041" y="530"/>
                  </a:cubicBezTo>
                  <a:cubicBezTo>
                    <a:pt x="1021" y="504"/>
                    <a:pt x="1018" y="480"/>
                    <a:pt x="995" y="457"/>
                  </a:cubicBezTo>
                  <a:cubicBezTo>
                    <a:pt x="975" y="396"/>
                    <a:pt x="1002" y="398"/>
                    <a:pt x="931" y="384"/>
                  </a:cubicBezTo>
                  <a:cubicBezTo>
                    <a:pt x="914" y="373"/>
                    <a:pt x="892" y="370"/>
                    <a:pt x="876" y="357"/>
                  </a:cubicBezTo>
                  <a:cubicBezTo>
                    <a:pt x="867" y="350"/>
                    <a:pt x="866" y="337"/>
                    <a:pt x="858" y="329"/>
                  </a:cubicBezTo>
                  <a:cubicBezTo>
                    <a:pt x="852" y="323"/>
                    <a:pt x="802" y="279"/>
                    <a:pt x="794" y="274"/>
                  </a:cubicBezTo>
                  <a:cubicBezTo>
                    <a:pt x="786" y="269"/>
                    <a:pt x="775" y="270"/>
                    <a:pt x="767" y="265"/>
                  </a:cubicBezTo>
                  <a:cubicBezTo>
                    <a:pt x="748" y="254"/>
                    <a:pt x="712" y="229"/>
                    <a:pt x="712" y="229"/>
                  </a:cubicBezTo>
                  <a:cubicBezTo>
                    <a:pt x="684" y="185"/>
                    <a:pt x="629" y="122"/>
                    <a:pt x="584" y="92"/>
                  </a:cubicBezTo>
                  <a:cubicBezTo>
                    <a:pt x="568" y="44"/>
                    <a:pt x="575" y="74"/>
                    <a:pt x="575" y="0"/>
                  </a:cubicBezTo>
                </a:path>
              </a:pathLst>
            </a:custGeom>
            <a:noFill/>
            <a:ln w="793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8" name="Freeform 14">
              <a:extLst>
                <a:ext uri="{FF2B5EF4-FFF2-40B4-BE49-F238E27FC236}">
                  <a16:creationId xmlns:a16="http://schemas.microsoft.com/office/drawing/2014/main" xmlns="" id="{64D5AC4E-2954-484D-A65B-C0729E2937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6" y="1056"/>
              <a:ext cx="571" cy="796"/>
            </a:xfrm>
            <a:custGeom>
              <a:avLst/>
              <a:gdLst>
                <a:gd name="T0" fmla="*/ 206 w 571"/>
                <a:gd name="T1" fmla="*/ 796 h 796"/>
                <a:gd name="T2" fmla="*/ 196 w 571"/>
                <a:gd name="T3" fmla="*/ 750 h 796"/>
                <a:gd name="T4" fmla="*/ 169 w 571"/>
                <a:gd name="T5" fmla="*/ 732 h 796"/>
                <a:gd name="T6" fmla="*/ 151 w 571"/>
                <a:gd name="T7" fmla="*/ 704 h 796"/>
                <a:gd name="T8" fmla="*/ 105 w 571"/>
                <a:gd name="T9" fmla="*/ 668 h 796"/>
                <a:gd name="T10" fmla="*/ 41 w 571"/>
                <a:gd name="T11" fmla="*/ 613 h 796"/>
                <a:gd name="T12" fmla="*/ 41 w 571"/>
                <a:gd name="T13" fmla="*/ 457 h 796"/>
                <a:gd name="T14" fmla="*/ 78 w 571"/>
                <a:gd name="T15" fmla="*/ 375 h 796"/>
                <a:gd name="T16" fmla="*/ 160 w 571"/>
                <a:gd name="T17" fmla="*/ 329 h 796"/>
                <a:gd name="T18" fmla="*/ 196 w 571"/>
                <a:gd name="T19" fmla="*/ 275 h 796"/>
                <a:gd name="T20" fmla="*/ 242 w 571"/>
                <a:gd name="T21" fmla="*/ 229 h 796"/>
                <a:gd name="T22" fmla="*/ 260 w 571"/>
                <a:gd name="T23" fmla="*/ 174 h 796"/>
                <a:gd name="T24" fmla="*/ 315 w 571"/>
                <a:gd name="T25" fmla="*/ 156 h 796"/>
                <a:gd name="T26" fmla="*/ 343 w 571"/>
                <a:gd name="T27" fmla="*/ 137 h 796"/>
                <a:gd name="T28" fmla="*/ 398 w 571"/>
                <a:gd name="T29" fmla="*/ 119 h 796"/>
                <a:gd name="T30" fmla="*/ 489 w 571"/>
                <a:gd name="T31" fmla="*/ 73 h 796"/>
                <a:gd name="T32" fmla="*/ 553 w 571"/>
                <a:gd name="T33" fmla="*/ 19 h 796"/>
                <a:gd name="T34" fmla="*/ 571 w 571"/>
                <a:gd name="T35" fmla="*/ 0 h 79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71"/>
                <a:gd name="T55" fmla="*/ 0 h 796"/>
                <a:gd name="T56" fmla="*/ 571 w 571"/>
                <a:gd name="T57" fmla="*/ 796 h 79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71" h="796">
                  <a:moveTo>
                    <a:pt x="206" y="796"/>
                  </a:moveTo>
                  <a:cubicBezTo>
                    <a:pt x="203" y="781"/>
                    <a:pt x="204" y="764"/>
                    <a:pt x="196" y="750"/>
                  </a:cubicBezTo>
                  <a:cubicBezTo>
                    <a:pt x="191" y="741"/>
                    <a:pt x="177" y="740"/>
                    <a:pt x="169" y="732"/>
                  </a:cubicBezTo>
                  <a:cubicBezTo>
                    <a:pt x="161" y="724"/>
                    <a:pt x="158" y="713"/>
                    <a:pt x="151" y="704"/>
                  </a:cubicBezTo>
                  <a:cubicBezTo>
                    <a:pt x="133" y="681"/>
                    <a:pt x="129" y="687"/>
                    <a:pt x="105" y="668"/>
                  </a:cubicBezTo>
                  <a:cubicBezTo>
                    <a:pt x="82" y="649"/>
                    <a:pt x="66" y="630"/>
                    <a:pt x="41" y="613"/>
                  </a:cubicBezTo>
                  <a:cubicBezTo>
                    <a:pt x="0" y="550"/>
                    <a:pt x="18" y="527"/>
                    <a:pt x="41" y="457"/>
                  </a:cubicBezTo>
                  <a:cubicBezTo>
                    <a:pt x="50" y="431"/>
                    <a:pt x="56" y="395"/>
                    <a:pt x="78" y="375"/>
                  </a:cubicBezTo>
                  <a:cubicBezTo>
                    <a:pt x="115" y="342"/>
                    <a:pt x="123" y="342"/>
                    <a:pt x="160" y="329"/>
                  </a:cubicBezTo>
                  <a:cubicBezTo>
                    <a:pt x="172" y="311"/>
                    <a:pt x="181" y="290"/>
                    <a:pt x="196" y="275"/>
                  </a:cubicBezTo>
                  <a:cubicBezTo>
                    <a:pt x="211" y="260"/>
                    <a:pt x="242" y="229"/>
                    <a:pt x="242" y="229"/>
                  </a:cubicBezTo>
                  <a:cubicBezTo>
                    <a:pt x="248" y="211"/>
                    <a:pt x="254" y="192"/>
                    <a:pt x="260" y="174"/>
                  </a:cubicBezTo>
                  <a:cubicBezTo>
                    <a:pt x="266" y="156"/>
                    <a:pt x="315" y="156"/>
                    <a:pt x="315" y="156"/>
                  </a:cubicBezTo>
                  <a:cubicBezTo>
                    <a:pt x="324" y="150"/>
                    <a:pt x="333" y="142"/>
                    <a:pt x="343" y="137"/>
                  </a:cubicBezTo>
                  <a:cubicBezTo>
                    <a:pt x="361" y="129"/>
                    <a:pt x="398" y="119"/>
                    <a:pt x="398" y="119"/>
                  </a:cubicBezTo>
                  <a:cubicBezTo>
                    <a:pt x="426" y="77"/>
                    <a:pt x="445" y="89"/>
                    <a:pt x="489" y="73"/>
                  </a:cubicBezTo>
                  <a:cubicBezTo>
                    <a:pt x="501" y="36"/>
                    <a:pt x="517" y="31"/>
                    <a:pt x="553" y="19"/>
                  </a:cubicBezTo>
                  <a:cubicBezTo>
                    <a:pt x="559" y="13"/>
                    <a:pt x="571" y="0"/>
                    <a:pt x="571" y="0"/>
                  </a:cubicBezTo>
                </a:path>
              </a:pathLst>
            </a:custGeom>
            <a:noFill/>
            <a:ln w="762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853" name="Text Box 15">
            <a:extLst>
              <a:ext uri="{FF2B5EF4-FFF2-40B4-BE49-F238E27FC236}">
                <a16:creationId xmlns:a16="http://schemas.microsoft.com/office/drawing/2014/main" xmlns="" id="{8C38F954-A72B-4A55-9F17-6B3E3CF9F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914400"/>
            <a:ext cx="1600200" cy="3968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000"/>
              <a:t>Trung Quốc</a:t>
            </a:r>
          </a:p>
        </p:txBody>
      </p:sp>
      <p:sp>
        <p:nvSpPr>
          <p:cNvPr id="35854" name="Text Box 16">
            <a:extLst>
              <a:ext uri="{FF2B5EF4-FFF2-40B4-BE49-F238E27FC236}">
                <a16:creationId xmlns:a16="http://schemas.microsoft.com/office/drawing/2014/main" xmlns="" id="{28783E07-B6F0-4581-8BA3-9693DB76C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895600"/>
            <a:ext cx="609600" cy="3968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000"/>
              <a:t>Lào</a:t>
            </a:r>
          </a:p>
        </p:txBody>
      </p:sp>
      <p:grpSp>
        <p:nvGrpSpPr>
          <p:cNvPr id="3" name="Group 17">
            <a:extLst>
              <a:ext uri="{FF2B5EF4-FFF2-40B4-BE49-F238E27FC236}">
                <a16:creationId xmlns:a16="http://schemas.microsoft.com/office/drawing/2014/main" xmlns="" id="{10D0886C-5102-4B08-A7A3-1E3DB2FA1A1E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762000"/>
            <a:ext cx="2133600" cy="4411663"/>
            <a:chOff x="2208" y="624"/>
            <a:chExt cx="1344" cy="2779"/>
          </a:xfrm>
        </p:grpSpPr>
        <p:sp>
          <p:nvSpPr>
            <p:cNvPr id="35863" name="Freeform 18">
              <a:extLst>
                <a:ext uri="{FF2B5EF4-FFF2-40B4-BE49-F238E27FC236}">
                  <a16:creationId xmlns:a16="http://schemas.microsoft.com/office/drawing/2014/main" xmlns="" id="{E7BBAC2E-38EB-43B7-9FB4-AD03A8190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8" y="624"/>
              <a:ext cx="1344" cy="430"/>
            </a:xfrm>
            <a:custGeom>
              <a:avLst/>
              <a:gdLst>
                <a:gd name="T0" fmla="*/ 1344 w 1344"/>
                <a:gd name="T1" fmla="*/ 430 h 430"/>
                <a:gd name="T2" fmla="*/ 1180 w 1344"/>
                <a:gd name="T3" fmla="*/ 403 h 430"/>
                <a:gd name="T4" fmla="*/ 1116 w 1344"/>
                <a:gd name="T5" fmla="*/ 348 h 430"/>
                <a:gd name="T6" fmla="*/ 1061 w 1344"/>
                <a:gd name="T7" fmla="*/ 330 h 430"/>
                <a:gd name="T8" fmla="*/ 1015 w 1344"/>
                <a:gd name="T9" fmla="*/ 266 h 430"/>
                <a:gd name="T10" fmla="*/ 1088 w 1344"/>
                <a:gd name="T11" fmla="*/ 165 h 430"/>
                <a:gd name="T12" fmla="*/ 979 w 1344"/>
                <a:gd name="T13" fmla="*/ 119 h 430"/>
                <a:gd name="T14" fmla="*/ 842 w 1344"/>
                <a:gd name="T15" fmla="*/ 92 h 430"/>
                <a:gd name="T16" fmla="*/ 732 w 1344"/>
                <a:gd name="T17" fmla="*/ 0 h 430"/>
                <a:gd name="T18" fmla="*/ 650 w 1344"/>
                <a:gd name="T19" fmla="*/ 19 h 430"/>
                <a:gd name="T20" fmla="*/ 586 w 1344"/>
                <a:gd name="T21" fmla="*/ 83 h 430"/>
                <a:gd name="T22" fmla="*/ 458 w 1344"/>
                <a:gd name="T23" fmla="*/ 138 h 430"/>
                <a:gd name="T24" fmla="*/ 375 w 1344"/>
                <a:gd name="T25" fmla="*/ 156 h 430"/>
                <a:gd name="T26" fmla="*/ 293 w 1344"/>
                <a:gd name="T27" fmla="*/ 138 h 430"/>
                <a:gd name="T28" fmla="*/ 202 w 1344"/>
                <a:gd name="T29" fmla="*/ 183 h 430"/>
                <a:gd name="T30" fmla="*/ 128 w 1344"/>
                <a:gd name="T31" fmla="*/ 147 h 430"/>
                <a:gd name="T32" fmla="*/ 101 w 1344"/>
                <a:gd name="T33" fmla="*/ 138 h 430"/>
                <a:gd name="T34" fmla="*/ 0 w 1344"/>
                <a:gd name="T35" fmla="*/ 165 h 430"/>
                <a:gd name="T36" fmla="*/ 10 w 1344"/>
                <a:gd name="T37" fmla="*/ 202 h 4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44"/>
                <a:gd name="T58" fmla="*/ 0 h 430"/>
                <a:gd name="T59" fmla="*/ 1344 w 1344"/>
                <a:gd name="T60" fmla="*/ 430 h 43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44" h="430">
                  <a:moveTo>
                    <a:pt x="1344" y="430"/>
                  </a:moveTo>
                  <a:cubicBezTo>
                    <a:pt x="1292" y="413"/>
                    <a:pt x="1235" y="411"/>
                    <a:pt x="1180" y="403"/>
                  </a:cubicBezTo>
                  <a:cubicBezTo>
                    <a:pt x="1161" y="383"/>
                    <a:pt x="1142" y="359"/>
                    <a:pt x="1116" y="348"/>
                  </a:cubicBezTo>
                  <a:cubicBezTo>
                    <a:pt x="1098" y="340"/>
                    <a:pt x="1061" y="330"/>
                    <a:pt x="1061" y="330"/>
                  </a:cubicBezTo>
                  <a:cubicBezTo>
                    <a:pt x="1039" y="307"/>
                    <a:pt x="1025" y="297"/>
                    <a:pt x="1015" y="266"/>
                  </a:cubicBezTo>
                  <a:cubicBezTo>
                    <a:pt x="1026" y="208"/>
                    <a:pt x="1040" y="197"/>
                    <a:pt x="1088" y="165"/>
                  </a:cubicBezTo>
                  <a:cubicBezTo>
                    <a:pt x="1071" y="113"/>
                    <a:pt x="1032" y="127"/>
                    <a:pt x="979" y="119"/>
                  </a:cubicBezTo>
                  <a:cubicBezTo>
                    <a:pt x="932" y="112"/>
                    <a:pt x="890" y="99"/>
                    <a:pt x="842" y="92"/>
                  </a:cubicBezTo>
                  <a:cubicBezTo>
                    <a:pt x="799" y="64"/>
                    <a:pt x="781" y="18"/>
                    <a:pt x="732" y="0"/>
                  </a:cubicBezTo>
                  <a:cubicBezTo>
                    <a:pt x="706" y="9"/>
                    <a:pt x="676" y="9"/>
                    <a:pt x="650" y="19"/>
                  </a:cubicBezTo>
                  <a:cubicBezTo>
                    <a:pt x="639" y="23"/>
                    <a:pt x="605" y="70"/>
                    <a:pt x="586" y="83"/>
                  </a:cubicBezTo>
                  <a:cubicBezTo>
                    <a:pt x="548" y="137"/>
                    <a:pt x="531" y="129"/>
                    <a:pt x="458" y="138"/>
                  </a:cubicBezTo>
                  <a:cubicBezTo>
                    <a:pt x="425" y="159"/>
                    <a:pt x="413" y="168"/>
                    <a:pt x="375" y="156"/>
                  </a:cubicBezTo>
                  <a:cubicBezTo>
                    <a:pt x="327" y="124"/>
                    <a:pt x="344" y="155"/>
                    <a:pt x="293" y="138"/>
                  </a:cubicBezTo>
                  <a:cubicBezTo>
                    <a:pt x="250" y="149"/>
                    <a:pt x="234" y="151"/>
                    <a:pt x="202" y="183"/>
                  </a:cubicBezTo>
                  <a:cubicBezTo>
                    <a:pt x="169" y="152"/>
                    <a:pt x="191" y="168"/>
                    <a:pt x="128" y="147"/>
                  </a:cubicBezTo>
                  <a:cubicBezTo>
                    <a:pt x="119" y="144"/>
                    <a:pt x="101" y="138"/>
                    <a:pt x="101" y="138"/>
                  </a:cubicBezTo>
                  <a:cubicBezTo>
                    <a:pt x="31" y="161"/>
                    <a:pt x="65" y="152"/>
                    <a:pt x="0" y="165"/>
                  </a:cubicBezTo>
                  <a:cubicBezTo>
                    <a:pt x="11" y="195"/>
                    <a:pt x="10" y="182"/>
                    <a:pt x="10" y="202"/>
                  </a:cubicBezTo>
                </a:path>
              </a:pathLst>
            </a:custGeom>
            <a:noFill/>
            <a:ln w="60325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5864" name="Group 19">
              <a:extLst>
                <a:ext uri="{FF2B5EF4-FFF2-40B4-BE49-F238E27FC236}">
                  <a16:creationId xmlns:a16="http://schemas.microsoft.com/office/drawing/2014/main" xmlns="" id="{9BB8B349-BA4B-4EF7-A514-A2ACAF29E5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40" y="869"/>
              <a:ext cx="1166" cy="2534"/>
              <a:chOff x="2240" y="869"/>
              <a:chExt cx="1166" cy="2534"/>
            </a:xfrm>
          </p:grpSpPr>
          <p:sp>
            <p:nvSpPr>
              <p:cNvPr id="35865" name="Freeform 20">
                <a:extLst>
                  <a:ext uri="{FF2B5EF4-FFF2-40B4-BE49-F238E27FC236}">
                    <a16:creationId xmlns:a16="http://schemas.microsoft.com/office/drawing/2014/main" xmlns="" id="{41860F32-CFED-43DE-A167-E39A9481FF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0" y="869"/>
                <a:ext cx="1166" cy="1673"/>
              </a:xfrm>
              <a:custGeom>
                <a:avLst/>
                <a:gdLst>
                  <a:gd name="T0" fmla="*/ 1134 w 1166"/>
                  <a:gd name="T1" fmla="*/ 1673 h 1673"/>
                  <a:gd name="T2" fmla="*/ 1143 w 1166"/>
                  <a:gd name="T3" fmla="*/ 1609 h 1673"/>
                  <a:gd name="T4" fmla="*/ 1161 w 1166"/>
                  <a:gd name="T5" fmla="*/ 1590 h 1673"/>
                  <a:gd name="T6" fmla="*/ 1115 w 1166"/>
                  <a:gd name="T7" fmla="*/ 1517 h 1673"/>
                  <a:gd name="T8" fmla="*/ 1079 w 1166"/>
                  <a:gd name="T9" fmla="*/ 1435 h 1673"/>
                  <a:gd name="T10" fmla="*/ 1097 w 1166"/>
                  <a:gd name="T11" fmla="*/ 1362 h 1673"/>
                  <a:gd name="T12" fmla="*/ 1070 w 1166"/>
                  <a:gd name="T13" fmla="*/ 1344 h 1673"/>
                  <a:gd name="T14" fmla="*/ 1033 w 1166"/>
                  <a:gd name="T15" fmla="*/ 1307 h 1673"/>
                  <a:gd name="T16" fmla="*/ 1006 w 1166"/>
                  <a:gd name="T17" fmla="*/ 1280 h 1673"/>
                  <a:gd name="T18" fmla="*/ 942 w 1166"/>
                  <a:gd name="T19" fmla="*/ 1261 h 1673"/>
                  <a:gd name="T20" fmla="*/ 914 w 1166"/>
                  <a:gd name="T21" fmla="*/ 1216 h 1673"/>
                  <a:gd name="T22" fmla="*/ 905 w 1166"/>
                  <a:gd name="T23" fmla="*/ 1188 h 1673"/>
                  <a:gd name="T24" fmla="*/ 887 w 1166"/>
                  <a:gd name="T25" fmla="*/ 1152 h 1673"/>
                  <a:gd name="T26" fmla="*/ 814 w 1166"/>
                  <a:gd name="T27" fmla="*/ 1097 h 1673"/>
                  <a:gd name="T28" fmla="*/ 750 w 1166"/>
                  <a:gd name="T29" fmla="*/ 1024 h 1673"/>
                  <a:gd name="T30" fmla="*/ 677 w 1166"/>
                  <a:gd name="T31" fmla="*/ 941 h 1673"/>
                  <a:gd name="T32" fmla="*/ 631 w 1166"/>
                  <a:gd name="T33" fmla="*/ 905 h 1673"/>
                  <a:gd name="T34" fmla="*/ 622 w 1166"/>
                  <a:gd name="T35" fmla="*/ 832 h 1673"/>
                  <a:gd name="T36" fmla="*/ 549 w 1166"/>
                  <a:gd name="T37" fmla="*/ 804 h 1673"/>
                  <a:gd name="T38" fmla="*/ 539 w 1166"/>
                  <a:gd name="T39" fmla="*/ 777 h 1673"/>
                  <a:gd name="T40" fmla="*/ 439 w 1166"/>
                  <a:gd name="T41" fmla="*/ 713 h 1673"/>
                  <a:gd name="T42" fmla="*/ 338 w 1166"/>
                  <a:gd name="T43" fmla="*/ 640 h 1673"/>
                  <a:gd name="T44" fmla="*/ 357 w 1166"/>
                  <a:gd name="T45" fmla="*/ 585 h 1673"/>
                  <a:gd name="T46" fmla="*/ 366 w 1166"/>
                  <a:gd name="T47" fmla="*/ 539 h 1673"/>
                  <a:gd name="T48" fmla="*/ 503 w 1166"/>
                  <a:gd name="T49" fmla="*/ 530 h 1673"/>
                  <a:gd name="T50" fmla="*/ 558 w 1166"/>
                  <a:gd name="T51" fmla="*/ 521 h 1673"/>
                  <a:gd name="T52" fmla="*/ 567 w 1166"/>
                  <a:gd name="T53" fmla="*/ 475 h 1673"/>
                  <a:gd name="T54" fmla="*/ 539 w 1166"/>
                  <a:gd name="T55" fmla="*/ 466 h 1673"/>
                  <a:gd name="T56" fmla="*/ 521 w 1166"/>
                  <a:gd name="T57" fmla="*/ 438 h 1673"/>
                  <a:gd name="T58" fmla="*/ 466 w 1166"/>
                  <a:gd name="T59" fmla="*/ 420 h 1673"/>
                  <a:gd name="T60" fmla="*/ 384 w 1166"/>
                  <a:gd name="T61" fmla="*/ 310 h 1673"/>
                  <a:gd name="T62" fmla="*/ 320 w 1166"/>
                  <a:gd name="T63" fmla="*/ 320 h 1673"/>
                  <a:gd name="T64" fmla="*/ 137 w 1166"/>
                  <a:gd name="T65" fmla="*/ 237 h 1673"/>
                  <a:gd name="T66" fmla="*/ 128 w 1166"/>
                  <a:gd name="T67" fmla="*/ 155 h 1673"/>
                  <a:gd name="T68" fmla="*/ 119 w 1166"/>
                  <a:gd name="T69" fmla="*/ 128 h 1673"/>
                  <a:gd name="T70" fmla="*/ 37 w 1166"/>
                  <a:gd name="T71" fmla="*/ 91 h 1673"/>
                  <a:gd name="T72" fmla="*/ 0 w 1166"/>
                  <a:gd name="T73" fmla="*/ 0 h 167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166"/>
                  <a:gd name="T112" fmla="*/ 0 h 1673"/>
                  <a:gd name="T113" fmla="*/ 1166 w 1166"/>
                  <a:gd name="T114" fmla="*/ 1673 h 167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166" h="1673">
                    <a:moveTo>
                      <a:pt x="1134" y="1673"/>
                    </a:moveTo>
                    <a:cubicBezTo>
                      <a:pt x="1137" y="1652"/>
                      <a:pt x="1136" y="1629"/>
                      <a:pt x="1143" y="1609"/>
                    </a:cubicBezTo>
                    <a:cubicBezTo>
                      <a:pt x="1146" y="1601"/>
                      <a:pt x="1159" y="1599"/>
                      <a:pt x="1161" y="1590"/>
                    </a:cubicBezTo>
                    <a:cubicBezTo>
                      <a:pt x="1166" y="1565"/>
                      <a:pt x="1130" y="1532"/>
                      <a:pt x="1115" y="1517"/>
                    </a:cubicBezTo>
                    <a:cubicBezTo>
                      <a:pt x="1105" y="1488"/>
                      <a:pt x="1089" y="1464"/>
                      <a:pt x="1079" y="1435"/>
                    </a:cubicBezTo>
                    <a:cubicBezTo>
                      <a:pt x="1089" y="1404"/>
                      <a:pt x="1119" y="1390"/>
                      <a:pt x="1097" y="1362"/>
                    </a:cubicBezTo>
                    <a:cubicBezTo>
                      <a:pt x="1090" y="1354"/>
                      <a:pt x="1079" y="1350"/>
                      <a:pt x="1070" y="1344"/>
                    </a:cubicBezTo>
                    <a:cubicBezTo>
                      <a:pt x="1053" y="1291"/>
                      <a:pt x="1075" y="1335"/>
                      <a:pt x="1033" y="1307"/>
                    </a:cubicBezTo>
                    <a:cubicBezTo>
                      <a:pt x="1022" y="1300"/>
                      <a:pt x="1017" y="1287"/>
                      <a:pt x="1006" y="1280"/>
                    </a:cubicBezTo>
                    <a:cubicBezTo>
                      <a:pt x="996" y="1273"/>
                      <a:pt x="951" y="1263"/>
                      <a:pt x="942" y="1261"/>
                    </a:cubicBezTo>
                    <a:cubicBezTo>
                      <a:pt x="916" y="1182"/>
                      <a:pt x="953" y="1280"/>
                      <a:pt x="914" y="1216"/>
                    </a:cubicBezTo>
                    <a:cubicBezTo>
                      <a:pt x="909" y="1208"/>
                      <a:pt x="909" y="1197"/>
                      <a:pt x="905" y="1188"/>
                    </a:cubicBezTo>
                    <a:cubicBezTo>
                      <a:pt x="900" y="1176"/>
                      <a:pt x="894" y="1163"/>
                      <a:pt x="887" y="1152"/>
                    </a:cubicBezTo>
                    <a:cubicBezTo>
                      <a:pt x="869" y="1125"/>
                      <a:pt x="842" y="1111"/>
                      <a:pt x="814" y="1097"/>
                    </a:cubicBezTo>
                    <a:cubicBezTo>
                      <a:pt x="794" y="1067"/>
                      <a:pt x="770" y="1054"/>
                      <a:pt x="750" y="1024"/>
                    </a:cubicBezTo>
                    <a:cubicBezTo>
                      <a:pt x="735" y="976"/>
                      <a:pt x="727" y="958"/>
                      <a:pt x="677" y="941"/>
                    </a:cubicBezTo>
                    <a:cubicBezTo>
                      <a:pt x="663" y="928"/>
                      <a:pt x="638" y="923"/>
                      <a:pt x="631" y="905"/>
                    </a:cubicBezTo>
                    <a:cubicBezTo>
                      <a:pt x="622" y="882"/>
                      <a:pt x="635" y="853"/>
                      <a:pt x="622" y="832"/>
                    </a:cubicBezTo>
                    <a:cubicBezTo>
                      <a:pt x="619" y="827"/>
                      <a:pt x="562" y="808"/>
                      <a:pt x="549" y="804"/>
                    </a:cubicBezTo>
                    <a:cubicBezTo>
                      <a:pt x="546" y="795"/>
                      <a:pt x="546" y="784"/>
                      <a:pt x="539" y="777"/>
                    </a:cubicBezTo>
                    <a:cubicBezTo>
                      <a:pt x="520" y="758"/>
                      <a:pt x="467" y="722"/>
                      <a:pt x="439" y="713"/>
                    </a:cubicBezTo>
                    <a:cubicBezTo>
                      <a:pt x="400" y="686"/>
                      <a:pt x="385" y="655"/>
                      <a:pt x="338" y="640"/>
                    </a:cubicBezTo>
                    <a:cubicBezTo>
                      <a:pt x="344" y="622"/>
                      <a:pt x="352" y="604"/>
                      <a:pt x="357" y="585"/>
                    </a:cubicBezTo>
                    <a:cubicBezTo>
                      <a:pt x="361" y="570"/>
                      <a:pt x="351" y="545"/>
                      <a:pt x="366" y="539"/>
                    </a:cubicBezTo>
                    <a:cubicBezTo>
                      <a:pt x="409" y="523"/>
                      <a:pt x="457" y="533"/>
                      <a:pt x="503" y="530"/>
                    </a:cubicBezTo>
                    <a:cubicBezTo>
                      <a:pt x="521" y="527"/>
                      <a:pt x="541" y="528"/>
                      <a:pt x="558" y="521"/>
                    </a:cubicBezTo>
                    <a:cubicBezTo>
                      <a:pt x="579" y="513"/>
                      <a:pt x="583" y="491"/>
                      <a:pt x="567" y="475"/>
                    </a:cubicBezTo>
                    <a:cubicBezTo>
                      <a:pt x="560" y="468"/>
                      <a:pt x="548" y="469"/>
                      <a:pt x="539" y="466"/>
                    </a:cubicBezTo>
                    <a:cubicBezTo>
                      <a:pt x="533" y="457"/>
                      <a:pt x="530" y="444"/>
                      <a:pt x="521" y="438"/>
                    </a:cubicBezTo>
                    <a:cubicBezTo>
                      <a:pt x="505" y="428"/>
                      <a:pt x="466" y="420"/>
                      <a:pt x="466" y="420"/>
                    </a:cubicBezTo>
                    <a:cubicBezTo>
                      <a:pt x="538" y="352"/>
                      <a:pt x="430" y="327"/>
                      <a:pt x="384" y="310"/>
                    </a:cubicBezTo>
                    <a:cubicBezTo>
                      <a:pt x="363" y="313"/>
                      <a:pt x="342" y="320"/>
                      <a:pt x="320" y="320"/>
                    </a:cubicBezTo>
                    <a:cubicBezTo>
                      <a:pt x="261" y="320"/>
                      <a:pt x="176" y="279"/>
                      <a:pt x="137" y="237"/>
                    </a:cubicBezTo>
                    <a:cubicBezTo>
                      <a:pt x="121" y="190"/>
                      <a:pt x="98" y="200"/>
                      <a:pt x="128" y="155"/>
                    </a:cubicBezTo>
                    <a:cubicBezTo>
                      <a:pt x="125" y="146"/>
                      <a:pt x="127" y="134"/>
                      <a:pt x="119" y="128"/>
                    </a:cubicBezTo>
                    <a:cubicBezTo>
                      <a:pt x="95" y="110"/>
                      <a:pt x="62" y="108"/>
                      <a:pt x="37" y="91"/>
                    </a:cubicBezTo>
                    <a:cubicBezTo>
                      <a:pt x="26" y="60"/>
                      <a:pt x="23" y="23"/>
                      <a:pt x="0" y="0"/>
                    </a:cubicBezTo>
                  </a:path>
                </a:pathLst>
              </a:custGeom>
              <a:noFill/>
              <a:ln w="5080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66" name="Freeform 21">
                <a:extLst>
                  <a:ext uri="{FF2B5EF4-FFF2-40B4-BE49-F238E27FC236}">
                    <a16:creationId xmlns:a16="http://schemas.microsoft.com/office/drawing/2014/main" xmlns="" id="{CE523C1A-FCD7-48A5-8DC5-7F3ABC2C39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6" y="2531"/>
                <a:ext cx="792" cy="872"/>
              </a:xfrm>
              <a:custGeom>
                <a:avLst/>
                <a:gdLst>
                  <a:gd name="T0" fmla="*/ 0 w 792"/>
                  <a:gd name="T1" fmla="*/ 870 h 872"/>
                  <a:gd name="T2" fmla="*/ 109 w 792"/>
                  <a:gd name="T3" fmla="*/ 861 h 872"/>
                  <a:gd name="T4" fmla="*/ 128 w 792"/>
                  <a:gd name="T5" fmla="*/ 806 h 872"/>
                  <a:gd name="T6" fmla="*/ 265 w 792"/>
                  <a:gd name="T7" fmla="*/ 779 h 872"/>
                  <a:gd name="T8" fmla="*/ 375 w 792"/>
                  <a:gd name="T9" fmla="*/ 779 h 872"/>
                  <a:gd name="T10" fmla="*/ 393 w 792"/>
                  <a:gd name="T11" fmla="*/ 806 h 872"/>
                  <a:gd name="T12" fmla="*/ 402 w 792"/>
                  <a:gd name="T13" fmla="*/ 843 h 872"/>
                  <a:gd name="T14" fmla="*/ 439 w 792"/>
                  <a:gd name="T15" fmla="*/ 834 h 872"/>
                  <a:gd name="T16" fmla="*/ 365 w 792"/>
                  <a:gd name="T17" fmla="*/ 706 h 872"/>
                  <a:gd name="T18" fmla="*/ 466 w 792"/>
                  <a:gd name="T19" fmla="*/ 623 h 872"/>
                  <a:gd name="T20" fmla="*/ 585 w 792"/>
                  <a:gd name="T21" fmla="*/ 568 h 872"/>
                  <a:gd name="T22" fmla="*/ 740 w 792"/>
                  <a:gd name="T23" fmla="*/ 514 h 872"/>
                  <a:gd name="T24" fmla="*/ 759 w 792"/>
                  <a:gd name="T25" fmla="*/ 395 h 872"/>
                  <a:gd name="T26" fmla="*/ 731 w 792"/>
                  <a:gd name="T27" fmla="*/ 130 h 872"/>
                  <a:gd name="T28" fmla="*/ 740 w 792"/>
                  <a:gd name="T29" fmla="*/ 11 h 872"/>
                  <a:gd name="T30" fmla="*/ 759 w 792"/>
                  <a:gd name="T31" fmla="*/ 38 h 87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92"/>
                  <a:gd name="T49" fmla="*/ 0 h 872"/>
                  <a:gd name="T50" fmla="*/ 792 w 792"/>
                  <a:gd name="T51" fmla="*/ 872 h 87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92" h="872">
                    <a:moveTo>
                      <a:pt x="0" y="870"/>
                    </a:moveTo>
                    <a:cubicBezTo>
                      <a:pt x="36" y="867"/>
                      <a:pt x="74" y="872"/>
                      <a:pt x="109" y="861"/>
                    </a:cubicBezTo>
                    <a:cubicBezTo>
                      <a:pt x="112" y="860"/>
                      <a:pt x="127" y="807"/>
                      <a:pt x="128" y="806"/>
                    </a:cubicBezTo>
                    <a:cubicBezTo>
                      <a:pt x="157" y="776"/>
                      <a:pt x="244" y="781"/>
                      <a:pt x="265" y="779"/>
                    </a:cubicBezTo>
                    <a:cubicBezTo>
                      <a:pt x="339" y="754"/>
                      <a:pt x="307" y="757"/>
                      <a:pt x="375" y="779"/>
                    </a:cubicBezTo>
                    <a:cubicBezTo>
                      <a:pt x="381" y="788"/>
                      <a:pt x="389" y="796"/>
                      <a:pt x="393" y="806"/>
                    </a:cubicBezTo>
                    <a:cubicBezTo>
                      <a:pt x="398" y="818"/>
                      <a:pt x="391" y="836"/>
                      <a:pt x="402" y="843"/>
                    </a:cubicBezTo>
                    <a:cubicBezTo>
                      <a:pt x="413" y="850"/>
                      <a:pt x="427" y="837"/>
                      <a:pt x="439" y="834"/>
                    </a:cubicBezTo>
                    <a:cubicBezTo>
                      <a:pt x="427" y="779"/>
                      <a:pt x="405" y="744"/>
                      <a:pt x="365" y="706"/>
                    </a:cubicBezTo>
                    <a:cubicBezTo>
                      <a:pt x="333" y="607"/>
                      <a:pt x="373" y="631"/>
                      <a:pt x="466" y="623"/>
                    </a:cubicBezTo>
                    <a:cubicBezTo>
                      <a:pt x="488" y="557"/>
                      <a:pt x="526" y="608"/>
                      <a:pt x="585" y="568"/>
                    </a:cubicBezTo>
                    <a:cubicBezTo>
                      <a:pt x="627" y="505"/>
                      <a:pt x="654" y="521"/>
                      <a:pt x="740" y="514"/>
                    </a:cubicBezTo>
                    <a:cubicBezTo>
                      <a:pt x="777" y="477"/>
                      <a:pt x="767" y="444"/>
                      <a:pt x="759" y="395"/>
                    </a:cubicBezTo>
                    <a:cubicBezTo>
                      <a:pt x="792" y="292"/>
                      <a:pt x="755" y="226"/>
                      <a:pt x="731" y="130"/>
                    </a:cubicBezTo>
                    <a:cubicBezTo>
                      <a:pt x="734" y="90"/>
                      <a:pt x="729" y="49"/>
                      <a:pt x="740" y="11"/>
                    </a:cubicBezTo>
                    <a:cubicBezTo>
                      <a:pt x="743" y="0"/>
                      <a:pt x="759" y="27"/>
                      <a:pt x="759" y="38"/>
                    </a:cubicBezTo>
                  </a:path>
                </a:pathLst>
              </a:custGeom>
              <a:noFill/>
              <a:ln w="539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5856" name="Text Box 22">
            <a:extLst>
              <a:ext uri="{FF2B5EF4-FFF2-40B4-BE49-F238E27FC236}">
                <a16:creationId xmlns:a16="http://schemas.microsoft.com/office/drawing/2014/main" xmlns="" id="{AAD89692-D53A-44E5-9FB0-B88C03349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114800"/>
            <a:ext cx="1524000" cy="7016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000"/>
              <a:t> CAM-PU-CHIA</a:t>
            </a:r>
          </a:p>
        </p:txBody>
      </p:sp>
      <p:grpSp>
        <p:nvGrpSpPr>
          <p:cNvPr id="5" name="Group 27">
            <a:extLst>
              <a:ext uri="{FF2B5EF4-FFF2-40B4-BE49-F238E27FC236}">
                <a16:creationId xmlns:a16="http://schemas.microsoft.com/office/drawing/2014/main" xmlns="" id="{03C939C3-E80E-40C3-B2AB-C63FACC0F980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685800"/>
            <a:ext cx="1752600" cy="5105400"/>
            <a:chOff x="2736" y="624"/>
            <a:chExt cx="960" cy="3120"/>
          </a:xfrm>
        </p:grpSpPr>
        <p:sp>
          <p:nvSpPr>
            <p:cNvPr id="35860" name="Line 28">
              <a:extLst>
                <a:ext uri="{FF2B5EF4-FFF2-40B4-BE49-F238E27FC236}">
                  <a16:creationId xmlns:a16="http://schemas.microsoft.com/office/drawing/2014/main" xmlns="" id="{6DF4C59A-F682-4D8A-9785-0EE6C9BC6F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80" y="624"/>
              <a:ext cx="48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1" name="Line 29">
              <a:extLst>
                <a:ext uri="{FF2B5EF4-FFF2-40B4-BE49-F238E27FC236}">
                  <a16:creationId xmlns:a16="http://schemas.microsoft.com/office/drawing/2014/main" xmlns="" id="{AE24128B-1931-4EF8-93AB-E9A1C2D57E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1584"/>
              <a:ext cx="816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2" name="Line 30">
              <a:extLst>
                <a:ext uri="{FF2B5EF4-FFF2-40B4-BE49-F238E27FC236}">
                  <a16:creationId xmlns:a16="http://schemas.microsoft.com/office/drawing/2014/main" xmlns="" id="{0E233A65-9C50-465F-97D7-934479D2D4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36" y="2640"/>
              <a:ext cx="960" cy="1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87" name="AutoShape 35">
            <a:extLst>
              <a:ext uri="{FF2B5EF4-FFF2-40B4-BE49-F238E27FC236}">
                <a16:creationId xmlns:a16="http://schemas.microsoft.com/office/drawing/2014/main" xmlns="" id="{61028313-9E25-4008-A27C-4AACC67AB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743200"/>
            <a:ext cx="228600" cy="762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28" name="Rectangle 68">
            <a:extLst>
              <a:ext uri="{FF2B5EF4-FFF2-40B4-BE49-F238E27FC236}">
                <a16:creationId xmlns:a16="http://schemas.microsoft.com/office/drawing/2014/main" xmlns="" id="{EF1102E0-8638-4037-8A59-382DCFF87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6324600"/>
            <a:ext cx="419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H23.2 Bản đồ hành chính Việt Nam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5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87" grpId="0" animBg="1"/>
      <p:bldP spid="2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>
            <a:extLst>
              <a:ext uri="{FF2B5EF4-FFF2-40B4-BE49-F238E27FC236}">
                <a16:creationId xmlns:a16="http://schemas.microsoft.com/office/drawing/2014/main" xmlns="" id="{8705F736-136F-4971-9FA3-1CBAA86FF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rgbClr val="FF0000"/>
                </a:solidFill>
              </a:rPr>
              <a:t>        Vị trí địa lí và hình dạng lãnh thổ Việt Nam có những </a:t>
            </a:r>
            <a:r>
              <a:rPr lang="en-US" altLang="vi-VN" sz="2400" b="1" i="1"/>
              <a:t>thuận lợi</a:t>
            </a:r>
            <a:r>
              <a:rPr lang="en-US" altLang="vi-VN" sz="2400">
                <a:solidFill>
                  <a:srgbClr val="FF0000"/>
                </a:solidFill>
              </a:rPr>
              <a:t> và </a:t>
            </a:r>
            <a:r>
              <a:rPr lang="en-US" altLang="vi-VN" sz="2400" b="1" i="1"/>
              <a:t>khó khăn</a:t>
            </a:r>
            <a:r>
              <a:rPr lang="en-US" altLang="vi-VN" sz="2400">
                <a:solidFill>
                  <a:srgbClr val="FF0000"/>
                </a:solidFill>
              </a:rPr>
              <a:t> gì cho công cuộc xây dựng và bảo vệ Tổ Quốc hiện nay?</a:t>
            </a:r>
          </a:p>
        </p:txBody>
      </p:sp>
      <p:sp>
        <p:nvSpPr>
          <p:cNvPr id="32771" name="Text Box 3">
            <a:extLst>
              <a:ext uri="{FF2B5EF4-FFF2-40B4-BE49-F238E27FC236}">
                <a16:creationId xmlns:a16="http://schemas.microsoft.com/office/drawing/2014/main" xmlns="" id="{99735623-BF9E-4BB9-B589-8EB2527E8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5400"/>
            <a:ext cx="9144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 i="1"/>
              <a:t>* Thuận lợi: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/>
              <a:t> - Phát triển kinh tế toàn diện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/>
              <a:t> - Hội nhập và giao lưu dễ dàng với các nước trong khu vực Đông Nam Á và thế giới.</a:t>
            </a:r>
          </a:p>
        </p:txBody>
      </p:sp>
      <p:sp>
        <p:nvSpPr>
          <p:cNvPr id="32773" name="Text Box 5">
            <a:extLst>
              <a:ext uri="{FF2B5EF4-FFF2-40B4-BE49-F238E27FC236}">
                <a16:creationId xmlns:a16="http://schemas.microsoft.com/office/drawing/2014/main" xmlns="" id="{9DDD723D-8294-4D3E-8EBD-A1D3A2F0B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76600"/>
            <a:ext cx="9144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 i="1"/>
              <a:t>* Khó khăn: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vi-VN" sz="2400"/>
              <a:t> Luôn phải phòng chống thiên tai: bão, sóng biển, cát lấn,…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/>
              <a:t>- Bảo vệ toàn vẹn lãnh thổ cả phần đất liền, vùng trời và vùng biển.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/>
      <p:bldP spid="3277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8" descr="77778">
            <a:extLst>
              <a:ext uri="{FF2B5EF4-FFF2-40B4-BE49-F238E27FC236}">
                <a16:creationId xmlns:a16="http://schemas.microsoft.com/office/drawing/2014/main" xmlns="" id="{42FE92CD-1A6A-4569-B898-989DB2A8B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71550"/>
            <a:ext cx="82296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4C2B4C5-53CB-4315-A9B8-DD5D10A99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52400"/>
            <a:ext cx="822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99D6D7A-B059-413B-B36D-E87D9A34AF6F}"/>
              </a:ext>
            </a:extLst>
          </p:cNvPr>
          <p:cNvSpPr txBox="1"/>
          <p:nvPr/>
        </p:nvSpPr>
        <p:spPr>
          <a:xfrm>
            <a:off x="533400" y="4800600"/>
            <a:ext cx="8132763" cy="144655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Á,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defRPr/>
            </a:pP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defRPr/>
            </a:pP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defRPr/>
            </a:pP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8" descr="77778">
            <a:extLst>
              <a:ext uri="{FF2B5EF4-FFF2-40B4-BE49-F238E27FC236}">
                <a16:creationId xmlns:a16="http://schemas.microsoft.com/office/drawing/2014/main" xmlns="" id="{ADAAF2DD-F28C-4ADC-B1E2-3118EC118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71550"/>
            <a:ext cx="82296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79E5847-CAFE-4AD5-AA6A-EBCE04241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52400"/>
            <a:ext cx="822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Phần biển: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D0D638E-1DAE-4D61-9064-96C835662697}"/>
              </a:ext>
            </a:extLst>
          </p:cNvPr>
          <p:cNvSpPr txBox="1"/>
          <p:nvPr/>
        </p:nvSpPr>
        <p:spPr>
          <a:xfrm>
            <a:off x="554038" y="5257800"/>
            <a:ext cx="8132762" cy="13843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nl-NL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Mở rộng về phía Đông và Đông Nam.</a:t>
            </a:r>
            <a:endParaRPr lang="en-US" alt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nl-NL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nhiều đảo, quần đảo và vịnh biển.</a:t>
            </a:r>
          </a:p>
          <a:p>
            <a:pPr>
              <a:defRPr/>
            </a:pPr>
            <a:r>
              <a:rPr lang="nl-NL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Biển Đông có ý nghĩa chiến lược về kinh tế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6">
            <a:extLst>
              <a:ext uri="{FF2B5EF4-FFF2-40B4-BE49-F238E27FC236}">
                <a16:creationId xmlns:a16="http://schemas.microsoft.com/office/drawing/2014/main" xmlns="" id="{131603DE-692E-487E-804A-58367FB29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518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1. Vị trí và giới hạn lãnh thổ:</a:t>
            </a:r>
          </a:p>
        </p:txBody>
      </p:sp>
      <p:sp>
        <p:nvSpPr>
          <p:cNvPr id="41987" name="WordArt 5">
            <a:extLst>
              <a:ext uri="{FF2B5EF4-FFF2-40B4-BE49-F238E27FC236}">
                <a16:creationId xmlns:a16="http://schemas.microsoft.com/office/drawing/2014/main" xmlns="" id="{93593933-2EFB-42C8-8A93-B6D086D0C2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600" y="76200"/>
            <a:ext cx="8610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– </a:t>
            </a:r>
            <a:r>
              <a:rPr lang="en-US" sz="3200" kern="10" dirty="0" err="1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1:  </a:t>
            </a:r>
            <a:r>
              <a:rPr lang="en-US" sz="3200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TRÍ, GIỚI HẠN, HÌNH DẠNG LÃNH THỔ VIỆT NAM</a:t>
            </a:r>
          </a:p>
        </p:txBody>
      </p:sp>
      <p:sp>
        <p:nvSpPr>
          <p:cNvPr id="41988" name="Text Box 3">
            <a:extLst>
              <a:ext uri="{FF2B5EF4-FFF2-40B4-BE49-F238E27FC236}">
                <a16:creationId xmlns:a16="http://schemas.microsoft.com/office/drawing/2014/main" xmlns="" id="{0F95EAC8-36E5-407D-9790-D7BB02985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0"/>
            <a:ext cx="342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Đặc điểm lãnh thổ :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AA5DB18B-19BC-4DB9-B3E4-8847CB41E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62038"/>
            <a:ext cx="3429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400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xmlns="" id="{72123107-6BF3-487B-BDC1-6EDB35CAE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43038"/>
            <a:ext cx="2286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1991" name="Rectangle 7">
            <a:extLst>
              <a:ext uri="{FF2B5EF4-FFF2-40B4-BE49-F238E27FC236}">
                <a16:creationId xmlns:a16="http://schemas.microsoft.com/office/drawing/2014/main" xmlns="" id="{877F6413-95E2-4241-99A2-8755EBF25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57400"/>
            <a:ext cx="59086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Mở rộng về phía Đông và Đông Nam.</a:t>
            </a:r>
            <a:endParaRPr lang="en-US" alt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Có nhiều đảo, quần đảo và vịnh biển.</a:t>
            </a:r>
          </a:p>
        </p:txBody>
      </p:sp>
      <p:sp>
        <p:nvSpPr>
          <p:cNvPr id="41992" name="Rectangle 7">
            <a:extLst>
              <a:ext uri="{FF2B5EF4-FFF2-40B4-BE49-F238E27FC236}">
                <a16:creationId xmlns:a16="http://schemas.microsoft.com/office/drawing/2014/main" xmlns="" id="{284142A9-340C-42D0-B3E4-259983AB7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3048000"/>
            <a:ext cx="7010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=&gt; Biển Đông có ý nghĩa chiến lược về kinh tế và an ninh quốc phòng.</a:t>
            </a:r>
            <a:endParaRPr lang="en-US" alt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>
            <a:extLst>
              <a:ext uri="{FF2B5EF4-FFF2-40B4-BE49-F238E27FC236}">
                <a16:creationId xmlns:a16="http://schemas.microsoft.com/office/drawing/2014/main" xmlns="" id="{48F27261-2466-4797-A969-990A6EA2F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9825" y="935038"/>
            <a:ext cx="4772025" cy="8318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4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đ</a:t>
            </a:r>
            <a:r>
              <a:rPr lang="vi-VN" altLang="vi-VN" sz="2400">
                <a:solidFill>
                  <a:srgbClr val="4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 hàng hải </a:t>
            </a:r>
            <a:r>
              <a:rPr lang="en-US" altLang="vi-VN" sz="2400">
                <a:solidFill>
                  <a:srgbClr val="4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trọng trong thời kì hội nhập quốc tế.</a:t>
            </a:r>
          </a:p>
        </p:txBody>
      </p:sp>
      <p:sp>
        <p:nvSpPr>
          <p:cNvPr id="43011" name="TextBox 2">
            <a:extLst>
              <a:ext uri="{FF2B5EF4-FFF2-40B4-BE49-F238E27FC236}">
                <a16:creationId xmlns:a16="http://schemas.microsoft.com/office/drawing/2014/main" xmlns="" id="{1553881D-046D-4DF7-9A8F-7EDDDEA1A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0" y="2447925"/>
            <a:ext cx="2444750" cy="12001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vi-VN" sz="2400">
                <a:solidFill>
                  <a:srgbClr val="460000"/>
                </a:solidFill>
                <a:latin typeface="Times New Roman" panose="02020603050405020304" pitchFamily="18" charset="0"/>
              </a:rPr>
              <a:t>Biển Đông có ý nghĩa chiến lược đối với nước ta:</a:t>
            </a:r>
            <a:endParaRPr lang="en-US" altLang="vi-VN" sz="2400">
              <a:solidFill>
                <a:srgbClr val="460000"/>
              </a:solidFill>
            </a:endParaRPr>
          </a:p>
        </p:txBody>
      </p:sp>
      <p:cxnSp>
        <p:nvCxnSpPr>
          <p:cNvPr id="43012" name="Straight Arrow Connector 5">
            <a:extLst>
              <a:ext uri="{FF2B5EF4-FFF2-40B4-BE49-F238E27FC236}">
                <a16:creationId xmlns:a16="http://schemas.microsoft.com/office/drawing/2014/main" xmlns="" id="{4CE7FD1E-5450-446E-AC19-F2F475DA8C93}"/>
              </a:ext>
            </a:extLst>
          </p:cNvPr>
          <p:cNvCxnSpPr>
            <a:cxnSpLocks noChangeShapeType="1"/>
            <a:stCxn id="43011" idx="3"/>
          </p:cNvCxnSpPr>
          <p:nvPr/>
        </p:nvCxnSpPr>
        <p:spPr bwMode="auto">
          <a:xfrm flipV="1">
            <a:off x="2667000" y="1295400"/>
            <a:ext cx="1012825" cy="175260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013" name="Straight Arrow Connector 8">
            <a:extLst>
              <a:ext uri="{FF2B5EF4-FFF2-40B4-BE49-F238E27FC236}">
                <a16:creationId xmlns:a16="http://schemas.microsoft.com/office/drawing/2014/main" xmlns="" id="{A1D73138-389E-471B-8AF7-6DAF163C8CEA}"/>
              </a:ext>
            </a:extLst>
          </p:cNvPr>
          <p:cNvCxnSpPr>
            <a:cxnSpLocks noChangeShapeType="1"/>
            <a:stCxn id="43011" idx="3"/>
            <a:endCxn id="23560" idx="1"/>
          </p:cNvCxnSpPr>
          <p:nvPr/>
        </p:nvCxnSpPr>
        <p:spPr bwMode="auto">
          <a:xfrm flipV="1">
            <a:off x="2667000" y="2473325"/>
            <a:ext cx="1035050" cy="574675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58" name="Rectangle 9">
            <a:extLst>
              <a:ext uri="{FF2B5EF4-FFF2-40B4-BE49-F238E27FC236}">
                <a16:creationId xmlns:a16="http://schemas.microsoft.com/office/drawing/2014/main" xmlns="" id="{1FF2C0A9-8AD6-4C29-AAA9-336013ACD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9825" y="3417888"/>
            <a:ext cx="4778375" cy="8302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4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 tài nguyên p</a:t>
            </a:r>
            <a:r>
              <a:rPr lang="vi-VN" altLang="vi-VN" sz="2400">
                <a:solidFill>
                  <a:srgbClr val="4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tri</a:t>
            </a:r>
            <a:r>
              <a:rPr lang="en-US" altLang="vi-VN" sz="2400">
                <a:solidFill>
                  <a:srgbClr val="4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ển </a:t>
            </a:r>
            <a:r>
              <a:rPr lang="vi-VN" altLang="vi-VN" sz="2400">
                <a:solidFill>
                  <a:srgbClr val="4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 lịch </a:t>
            </a:r>
            <a:r>
              <a:rPr lang="en-US" altLang="vi-VN" sz="2400">
                <a:solidFill>
                  <a:srgbClr val="4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-đảo lớn.</a:t>
            </a:r>
          </a:p>
        </p:txBody>
      </p:sp>
      <p:sp>
        <p:nvSpPr>
          <p:cNvPr id="23560" name="TextBox 13">
            <a:extLst>
              <a:ext uri="{FF2B5EF4-FFF2-40B4-BE49-F238E27FC236}">
                <a16:creationId xmlns:a16="http://schemas.microsoft.com/office/drawing/2014/main" xmlns="" id="{0C21C04F-EC47-4B51-B994-3E2CFA81C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2050" y="1871663"/>
            <a:ext cx="4772025" cy="12017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4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vi-VN" sz="2400">
                <a:solidFill>
                  <a:srgbClr val="4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 đựng nguồn tài nguyên thiên nhiên biển quan trọ</a:t>
            </a:r>
            <a:r>
              <a:rPr lang="en-US" altLang="vi-VN" sz="2400">
                <a:solidFill>
                  <a:srgbClr val="4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ng: </a:t>
            </a:r>
            <a:r>
              <a:rPr lang="vi-VN" altLang="vi-VN" sz="2400">
                <a:solidFill>
                  <a:srgbClr val="4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 sản,</a:t>
            </a:r>
            <a:r>
              <a:rPr lang="en-US" altLang="vi-VN" sz="2400">
                <a:solidFill>
                  <a:srgbClr val="4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400">
                <a:solidFill>
                  <a:srgbClr val="4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 khí, khoáng sản</a:t>
            </a:r>
            <a:r>
              <a:rPr lang="en-US" altLang="vi-VN" sz="2400">
                <a:solidFill>
                  <a:srgbClr val="4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3561" name="Rectangle 16">
            <a:extLst>
              <a:ext uri="{FF2B5EF4-FFF2-40B4-BE49-F238E27FC236}">
                <a16:creationId xmlns:a16="http://schemas.microsoft.com/office/drawing/2014/main" xmlns="" id="{AA6A0525-5EDF-4AF7-B3AC-553A478C2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6338" y="4495800"/>
            <a:ext cx="4757737" cy="12017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4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vai trò quan trọng</a:t>
            </a:r>
            <a:r>
              <a:rPr lang="en-US" altLang="vi-VN" sz="2400">
                <a:solidFill>
                  <a:srgbClr val="460000"/>
                </a:solidFill>
              </a:rPr>
              <a:t> l</a:t>
            </a:r>
            <a:r>
              <a:rPr lang="vi-VN" altLang="vi-VN" sz="2400">
                <a:solidFill>
                  <a:srgbClr val="4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àm tăng chiều sâu phòng thủ đất nước ra hướng biển</a:t>
            </a:r>
            <a:r>
              <a:rPr lang="en-US" altLang="vi-VN" sz="2400">
                <a:solidFill>
                  <a:srgbClr val="4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3017" name="Straight Arrow Connector 5">
            <a:extLst>
              <a:ext uri="{FF2B5EF4-FFF2-40B4-BE49-F238E27FC236}">
                <a16:creationId xmlns:a16="http://schemas.microsoft.com/office/drawing/2014/main" xmlns="" id="{45F45061-E30F-4013-AD20-1AF2B624AA45}"/>
              </a:ext>
            </a:extLst>
          </p:cNvPr>
          <p:cNvCxnSpPr>
            <a:cxnSpLocks noChangeShapeType="1"/>
            <a:stCxn id="43011" idx="3"/>
            <a:endCxn id="23558" idx="1"/>
          </p:cNvCxnSpPr>
          <p:nvPr/>
        </p:nvCxnSpPr>
        <p:spPr bwMode="auto">
          <a:xfrm>
            <a:off x="2667000" y="3048000"/>
            <a:ext cx="1012825" cy="784225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018" name="Straight Arrow Connector 14">
            <a:extLst>
              <a:ext uri="{FF2B5EF4-FFF2-40B4-BE49-F238E27FC236}">
                <a16:creationId xmlns:a16="http://schemas.microsoft.com/office/drawing/2014/main" xmlns="" id="{56E130C7-4632-42E7-8635-64CD23FED946}"/>
              </a:ext>
            </a:extLst>
          </p:cNvPr>
          <p:cNvCxnSpPr>
            <a:cxnSpLocks noChangeShapeType="1"/>
            <a:stCxn id="43011" idx="3"/>
          </p:cNvCxnSpPr>
          <p:nvPr/>
        </p:nvCxnSpPr>
        <p:spPr bwMode="auto">
          <a:xfrm>
            <a:off x="2667000" y="3048000"/>
            <a:ext cx="1019175" cy="190500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nimBg="1"/>
      <p:bldP spid="23558" grpId="0" animBg="1"/>
      <p:bldP spid="23560" grpId="0" animBg="1"/>
      <p:bldP spid="2356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http://dulichviet.me/wp-content/uploads/2015/10/h%E1%BA%A1-long-qu%E1%BA%A3ng-ninh1.jpg">
            <a:extLst>
              <a:ext uri="{FF2B5EF4-FFF2-40B4-BE49-F238E27FC236}">
                <a16:creationId xmlns:a16="http://schemas.microsoft.com/office/drawing/2014/main" xmlns="" id="{998279A2-FE90-4AF5-B74E-27706B175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C419585-869A-4C18-A191-124BA7E44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048000"/>
            <a:ext cx="6248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 HẠ LONG, DI SẢN THIÊN NHIÊN THẾ GIỚI</a:t>
            </a:r>
          </a:p>
        </p:txBody>
      </p:sp>
      <p:pic>
        <p:nvPicPr>
          <p:cNvPr id="58374" name="Picture 6" descr="http://www.duthuyen.halongcruise.vn/data/image/Du-lich-ha-long/hon-trong-mai-vinh-ha-long.jpg">
            <a:extLst>
              <a:ext uri="{FF2B5EF4-FFF2-40B4-BE49-F238E27FC236}">
                <a16:creationId xmlns:a16="http://schemas.microsoft.com/office/drawing/2014/main" xmlns="" id="{1293380D-F0D0-4625-A3F7-F62751C2E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4572000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8" descr="http://dulichviet.me/wp-content/uploads/2015/10/du-l%E1%BB%8Bch-H%C3%B2n-Con-C%C3%B3c.jpg">
            <a:extLst>
              <a:ext uri="{FF2B5EF4-FFF2-40B4-BE49-F238E27FC236}">
                <a16:creationId xmlns:a16="http://schemas.microsoft.com/office/drawing/2014/main" xmlns="" id="{00E26851-43C8-4F95-9525-1A7E18BD0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13" y="0"/>
            <a:ext cx="4510087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8" name="Picture 10" descr="http://pianobrandnew.com/upload/news/hoa-nhac-trong-hang-dau-go-1.jpg">
            <a:extLst>
              <a:ext uri="{FF2B5EF4-FFF2-40B4-BE49-F238E27FC236}">
                <a16:creationId xmlns:a16="http://schemas.microsoft.com/office/drawing/2014/main" xmlns="" id="{3FD8C824-D5E7-4055-B390-58C482278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19488"/>
            <a:ext cx="4572000" cy="333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0" name="Picture 12" descr="dong-me-cung">
            <a:extLst>
              <a:ext uri="{FF2B5EF4-FFF2-40B4-BE49-F238E27FC236}">
                <a16:creationId xmlns:a16="http://schemas.microsoft.com/office/drawing/2014/main" xmlns="" id="{C372781B-0B92-495D-9752-4F90D1F63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3519488"/>
            <a:ext cx="4495800" cy="333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A7E2A0B-2204-4FF1-9D68-8014161CD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195638"/>
            <a:ext cx="80772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vi-VN" alt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1.969 hòn đảo lớn nhỏ</a:t>
            </a: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Di sản thế giới 3 lần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8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8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8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media.dulich24.com.vn/diemden/ao-phu-quoc-3506/ao-phu-quoc-1.jpg">
            <a:extLst>
              <a:ext uri="{FF2B5EF4-FFF2-40B4-BE49-F238E27FC236}">
                <a16:creationId xmlns:a16="http://schemas.microsoft.com/office/drawing/2014/main" xmlns="" id="{53F1DE14-2241-4F53-BE54-CE56A2FCB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1588"/>
            <a:ext cx="915987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94C4DFC-6597-4E84-BAA5-77BB5C3A2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5963" y="1054100"/>
            <a:ext cx="55546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1800">
                <a:solidFill>
                  <a:srgbClr val="FF0000"/>
                </a:solidFill>
                <a:latin typeface="Times New Roman" panose="02020603050405020304" pitchFamily="18" charset="0"/>
              </a:rPr>
              <a:t>ĐẢO PHÚ QUỐC(KIÊN GIANG)</a:t>
            </a:r>
          </a:p>
        </p:txBody>
      </p:sp>
      <p:pic>
        <p:nvPicPr>
          <p:cNvPr id="10" name="Picture 2" descr="http://images.vietpress.vn/Images/Uploaded/Share/2012/09/27/51.jpg">
            <a:extLst>
              <a:ext uri="{FF2B5EF4-FFF2-40B4-BE49-F238E27FC236}">
                <a16:creationId xmlns:a16="http://schemas.microsoft.com/office/drawing/2014/main" xmlns="" id="{185C12A4-031B-4633-BF8A-0D554CC2B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0"/>
            <a:ext cx="91598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0">
            <a:extLst>
              <a:ext uri="{FF2B5EF4-FFF2-40B4-BE49-F238E27FC236}">
                <a16:creationId xmlns:a16="http://schemas.microsoft.com/office/drawing/2014/main" xmlns="" id="{72A8672F-6825-4FDF-AA98-E9F28CE56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339725"/>
            <a:ext cx="2667000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</a:rPr>
              <a:t>ĐẢO PHÚ QUỐC   </a:t>
            </a:r>
            <a:r>
              <a:rPr lang="en-US" altLang="vi-VN" sz="2400">
                <a:solidFill>
                  <a:srgbClr val="0000FF"/>
                </a:solidFill>
                <a:latin typeface="Times New Roman" panose="02020603050405020304" pitchFamily="18" charset="0"/>
              </a:rPr>
              <a:t>“ĐẢO NGỌC”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 descr="77778">
            <a:extLst>
              <a:ext uri="{FF2B5EF4-FFF2-40B4-BE49-F238E27FC236}">
                <a16:creationId xmlns:a16="http://schemas.microsoft.com/office/drawing/2014/main" xmlns="" id="{1A99324A-F0B1-466E-8E64-6B4C598B4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0"/>
            <a:ext cx="7848600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2A6FAD4-9928-47CF-930B-6BB57C081D50}"/>
              </a:ext>
            </a:extLst>
          </p:cNvPr>
          <p:cNvSpPr txBox="1"/>
          <p:nvPr/>
        </p:nvSpPr>
        <p:spPr>
          <a:xfrm>
            <a:off x="442913" y="5651500"/>
            <a:ext cx="8256587" cy="1016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(?)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trong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định: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3" name="Picture 5" descr="HCHS1s">
            <a:extLst>
              <a:ext uri="{FF2B5EF4-FFF2-40B4-BE49-F238E27FC236}">
                <a16:creationId xmlns:a16="http://schemas.microsoft.com/office/drawing/2014/main" xmlns="" id="{657D93C1-1996-41E2-9904-EBB260120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dantri4.vcmedia.vn/ZkqDSkfwLu3QJ1j0yFShHnkmxCJQB/Image/2015/07/1-c215a.jpg">
            <a:extLst>
              <a:ext uri="{FF2B5EF4-FFF2-40B4-BE49-F238E27FC236}">
                <a16:creationId xmlns:a16="http://schemas.microsoft.com/office/drawing/2014/main" xmlns="" id="{4088A6C1-C3EC-45EA-AC17-142EE9716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BA6028-C011-462C-988F-D90B0AE51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722313"/>
            <a:ext cx="5029200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 PHÚ LÂM                                                                      </a:t>
            </a:r>
            <a:r>
              <a:rPr lang="en-US" altLang="vi-VN" sz="1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(QĐ HOÀNG SA- ĐÀ NẴNG)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Map-truong-sa">
            <a:extLst>
              <a:ext uri="{FF2B5EF4-FFF2-40B4-BE49-F238E27FC236}">
                <a16:creationId xmlns:a16="http://schemas.microsoft.com/office/drawing/2014/main" xmlns="" id="{65F0D817-1A28-465F-A029-4445F7BE9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Freeform 3">
            <a:extLst>
              <a:ext uri="{FF2B5EF4-FFF2-40B4-BE49-F238E27FC236}">
                <a16:creationId xmlns:a16="http://schemas.microsoft.com/office/drawing/2014/main" xmlns="" id="{33AB87E7-7CA8-4764-B02A-44EC28C6CC37}"/>
              </a:ext>
            </a:extLst>
          </p:cNvPr>
          <p:cNvSpPr>
            <a:spLocks/>
          </p:cNvSpPr>
          <p:nvPr/>
        </p:nvSpPr>
        <p:spPr bwMode="auto">
          <a:xfrm>
            <a:off x="4648200" y="3124200"/>
            <a:ext cx="228600" cy="228600"/>
          </a:xfrm>
          <a:custGeom>
            <a:avLst/>
            <a:gdLst>
              <a:gd name="T0" fmla="*/ 2147483646 w 185"/>
              <a:gd name="T1" fmla="*/ 2147483646 h 207"/>
              <a:gd name="T2" fmla="*/ 2147483646 w 185"/>
              <a:gd name="T3" fmla="*/ 2147483646 h 207"/>
              <a:gd name="T4" fmla="*/ 2147483646 w 185"/>
              <a:gd name="T5" fmla="*/ 2147483646 h 207"/>
              <a:gd name="T6" fmla="*/ 2147483646 w 185"/>
              <a:gd name="T7" fmla="*/ 0 h 207"/>
              <a:gd name="T8" fmla="*/ 2147483646 w 185"/>
              <a:gd name="T9" fmla="*/ 2147483646 h 207"/>
              <a:gd name="T10" fmla="*/ 2147483646 w 185"/>
              <a:gd name="T11" fmla="*/ 2147483646 h 207"/>
              <a:gd name="T12" fmla="*/ 2147483646 w 185"/>
              <a:gd name="T13" fmla="*/ 2147483646 h 20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5"/>
              <a:gd name="T22" fmla="*/ 0 h 207"/>
              <a:gd name="T23" fmla="*/ 185 w 185"/>
              <a:gd name="T24" fmla="*/ 207 h 20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5" h="207">
                <a:moveTo>
                  <a:pt x="83" y="192"/>
                </a:moveTo>
                <a:cubicBezTo>
                  <a:pt x="111" y="188"/>
                  <a:pt x="157" y="207"/>
                  <a:pt x="167" y="180"/>
                </a:cubicBezTo>
                <a:cubicBezTo>
                  <a:pt x="185" y="130"/>
                  <a:pt x="168" y="70"/>
                  <a:pt x="143" y="24"/>
                </a:cubicBezTo>
                <a:cubicBezTo>
                  <a:pt x="131" y="2"/>
                  <a:pt x="71" y="0"/>
                  <a:pt x="71" y="0"/>
                </a:cubicBezTo>
                <a:cubicBezTo>
                  <a:pt x="59" y="4"/>
                  <a:pt x="44" y="3"/>
                  <a:pt x="35" y="12"/>
                </a:cubicBezTo>
                <a:cubicBezTo>
                  <a:pt x="0" y="47"/>
                  <a:pt x="35" y="115"/>
                  <a:pt x="59" y="144"/>
                </a:cubicBezTo>
                <a:cubicBezTo>
                  <a:pt x="95" y="188"/>
                  <a:pt x="108" y="167"/>
                  <a:pt x="83" y="192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08" name="Freeform 4">
            <a:extLst>
              <a:ext uri="{FF2B5EF4-FFF2-40B4-BE49-F238E27FC236}">
                <a16:creationId xmlns:a16="http://schemas.microsoft.com/office/drawing/2014/main" xmlns="" id="{611201A1-7C9E-480C-A1CF-0FBBBF74E0AC}"/>
              </a:ext>
            </a:extLst>
          </p:cNvPr>
          <p:cNvSpPr>
            <a:spLocks/>
          </p:cNvSpPr>
          <p:nvPr/>
        </p:nvSpPr>
        <p:spPr bwMode="auto">
          <a:xfrm>
            <a:off x="4648200" y="1066800"/>
            <a:ext cx="153988" cy="223838"/>
          </a:xfrm>
          <a:custGeom>
            <a:avLst/>
            <a:gdLst>
              <a:gd name="T0" fmla="*/ 2147483646 w 152"/>
              <a:gd name="T1" fmla="*/ 2147483646 h 167"/>
              <a:gd name="T2" fmla="*/ 2147483646 w 152"/>
              <a:gd name="T3" fmla="*/ 2147483646 h 167"/>
              <a:gd name="T4" fmla="*/ 2147483646 w 152"/>
              <a:gd name="T5" fmla="*/ 2147483646 h 167"/>
              <a:gd name="T6" fmla="*/ 2147483646 w 152"/>
              <a:gd name="T7" fmla="*/ 2147483646 h 167"/>
              <a:gd name="T8" fmla="*/ 0 60000 65536"/>
              <a:gd name="T9" fmla="*/ 0 60000 65536"/>
              <a:gd name="T10" fmla="*/ 0 60000 65536"/>
              <a:gd name="T11" fmla="*/ 0 60000 65536"/>
              <a:gd name="T12" fmla="*/ 0 w 152"/>
              <a:gd name="T13" fmla="*/ 0 h 167"/>
              <a:gd name="T14" fmla="*/ 152 w 152"/>
              <a:gd name="T15" fmla="*/ 167 h 16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2" h="167">
                <a:moveTo>
                  <a:pt x="1" y="63"/>
                </a:moveTo>
                <a:cubicBezTo>
                  <a:pt x="17" y="128"/>
                  <a:pt x="10" y="167"/>
                  <a:pt x="133" y="99"/>
                </a:cubicBezTo>
                <a:cubicBezTo>
                  <a:pt x="152" y="89"/>
                  <a:pt x="100" y="20"/>
                  <a:pt x="97" y="15"/>
                </a:cubicBezTo>
                <a:cubicBezTo>
                  <a:pt x="0" y="29"/>
                  <a:pt x="22" y="0"/>
                  <a:pt x="1" y="63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09" name="AutoShape 6" descr="Z">
            <a:extLst>
              <a:ext uri="{FF2B5EF4-FFF2-40B4-BE49-F238E27FC236}">
                <a16:creationId xmlns:a16="http://schemas.microsoft.com/office/drawing/2014/main" xmlns="" id="{EF665923-5D43-4D8F-9F0C-E74A86DA4E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pic>
        <p:nvPicPr>
          <p:cNvPr id="11" name="Picture 2" descr="https://www.vnu.edu.vn/upload/2014/09/16871/image/truongsalon.jpg">
            <a:extLst>
              <a:ext uri="{FF2B5EF4-FFF2-40B4-BE49-F238E27FC236}">
                <a16:creationId xmlns:a16="http://schemas.microsoft.com/office/drawing/2014/main" xmlns="" id="{FAF790FA-B010-41EA-BE4D-7DF6ADC7E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60D91CD-1908-4E1F-B4B2-C05E027CA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17513"/>
            <a:ext cx="4953000" cy="830262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en-US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QĐ</a:t>
            </a:r>
            <a:r>
              <a:rPr lang="en-US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SA- </a:t>
            </a:r>
            <a:r>
              <a:rPr lang="en-US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KHÁNH</a:t>
            </a:r>
            <a:r>
              <a:rPr lang="en-US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http://baodanang.vn/dataimages/201404/original/images1006287_Anh_3_Ben_cot_moc_chu_quyen_Truong_Sa_hom_nay.jpg">
            <a:extLst>
              <a:ext uri="{FF2B5EF4-FFF2-40B4-BE49-F238E27FC236}">
                <a16:creationId xmlns:a16="http://schemas.microsoft.com/office/drawing/2014/main" xmlns="" id="{6958A317-EB66-426D-B0D8-A01219F4F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9123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https://ajctimesnews.files.wordpress.com/2014/03/song-tu-tay.jpg?w=700">
            <a:extLst>
              <a:ext uri="{FF2B5EF4-FFF2-40B4-BE49-F238E27FC236}">
                <a16:creationId xmlns:a16="http://schemas.microsoft.com/office/drawing/2014/main" xmlns="" id="{17FBFFE3-BC1B-4F02-9349-96DCC5692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-17463"/>
            <a:ext cx="9109075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DCCE939-EC60-462E-BEA6-0C439DB04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655638"/>
            <a:ext cx="37338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 SONG TỬ TÂY</a:t>
            </a:r>
            <a:endParaRPr lang="en-US" altLang="vi-VN" sz="180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>
            <a:extLst>
              <a:ext uri="{FF2B5EF4-FFF2-40B4-BE49-F238E27FC236}">
                <a16:creationId xmlns:a16="http://schemas.microsoft.com/office/drawing/2014/main" xmlns="" id="{DAD2122C-C034-49BD-84B1-9EABCFA42F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6400" y="266700"/>
            <a:ext cx="8280400" cy="1219200"/>
          </a:xfrm>
        </p:spPr>
        <p:txBody>
          <a:bodyPr/>
          <a:lstStyle/>
          <a:p>
            <a:pPr eaLnBrk="1" hangingPunct="1"/>
            <a:r>
              <a:rPr lang="en-US" altLang="vi-VN" sz="2400" b="1">
                <a:solidFill>
                  <a:srgbClr val="333399"/>
                </a:solidFill>
              </a:rPr>
              <a:t>Bia chủ quyền VN ở Hoàng Sa được dựng </a:t>
            </a:r>
            <a:br>
              <a:rPr lang="en-US" altLang="vi-VN" sz="2400" b="1">
                <a:solidFill>
                  <a:srgbClr val="333399"/>
                </a:solidFill>
              </a:rPr>
            </a:br>
            <a:r>
              <a:rPr lang="en-US" altLang="vi-VN" sz="2400" b="1">
                <a:solidFill>
                  <a:srgbClr val="333399"/>
                </a:solidFill>
              </a:rPr>
              <a:t>vào những năm 1930 (ảnh chụp tại phòng lữu trữ</a:t>
            </a:r>
            <a:br>
              <a:rPr lang="en-US" altLang="vi-VN" sz="2400" b="1">
                <a:solidFill>
                  <a:srgbClr val="333399"/>
                </a:solidFill>
              </a:rPr>
            </a:br>
            <a:r>
              <a:rPr lang="en-US" altLang="vi-VN" sz="2400" b="1">
                <a:solidFill>
                  <a:srgbClr val="333399"/>
                </a:solidFill>
              </a:rPr>
              <a:t> tư liệu Hoàng Sa, Đà Nẵng)</a:t>
            </a:r>
            <a:endParaRPr lang="en-US" altLang="vi-VN" sz="2400">
              <a:solidFill>
                <a:srgbClr val="333399"/>
              </a:solidFill>
            </a:endParaRPr>
          </a:p>
        </p:txBody>
      </p:sp>
      <p:pic>
        <p:nvPicPr>
          <p:cNvPr id="188419" name="Picture 3" descr="images1476073_3">
            <a:hlinkClick r:id="rId3"/>
            <a:extLst>
              <a:ext uri="{FF2B5EF4-FFF2-40B4-BE49-F238E27FC236}">
                <a16:creationId xmlns:a16="http://schemas.microsoft.com/office/drawing/2014/main" xmlns="" id="{29D9A0A7-B95D-4EC6-AED2-A952FB6142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1338" y="1524000"/>
            <a:ext cx="5503862" cy="5143500"/>
          </a:xfrm>
          <a:ln>
            <a:solidFill>
              <a:srgbClr val="0000CC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88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8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1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24">
            <a:extLst>
              <a:ext uri="{FF2B5EF4-FFF2-40B4-BE49-F238E27FC236}">
                <a16:creationId xmlns:a16="http://schemas.microsoft.com/office/drawing/2014/main" xmlns="" id="{09429E2D-BDB6-4E58-BB8B-B71F30C15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0"/>
            <a:ext cx="601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3">
            <a:extLst>
              <a:ext uri="{FF2B5EF4-FFF2-40B4-BE49-F238E27FC236}">
                <a16:creationId xmlns:a16="http://schemas.microsoft.com/office/drawing/2014/main" xmlns="" id="{4F28AD5E-1A86-4897-8271-68122F53B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85800"/>
            <a:ext cx="289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1800">
              <a:latin typeface="Tahoma" panose="020B0604030504040204" pitchFamily="34" charset="0"/>
            </a:endParaRPr>
          </a:p>
        </p:txBody>
      </p:sp>
      <p:sp>
        <p:nvSpPr>
          <p:cNvPr id="34820" name="Line 4">
            <a:extLst>
              <a:ext uri="{FF2B5EF4-FFF2-40B4-BE49-F238E27FC236}">
                <a16:creationId xmlns:a16="http://schemas.microsoft.com/office/drawing/2014/main" xmlns="" id="{C65C92B7-B353-44CE-961F-F4429E2E13F5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1143000"/>
            <a:ext cx="297180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1" name="Text Box 5">
            <a:extLst>
              <a:ext uri="{FF2B5EF4-FFF2-40B4-BE49-F238E27FC236}">
                <a16:creationId xmlns:a16="http://schemas.microsoft.com/office/drawing/2014/main" xmlns="" id="{0CAA4C9A-04E8-4F84-98E5-59218D381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1775"/>
            <a:ext cx="3200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chemeClr val="accent2"/>
                </a:solidFill>
              </a:rPr>
              <a:t>(1) Căn cứ vào H24.1 tính khoảng cách km từ Hà Nội tới thủ đô các nước Philippin, Brunây, Xingapo, Thái Lan?</a:t>
            </a:r>
          </a:p>
        </p:txBody>
      </p:sp>
      <p:sp>
        <p:nvSpPr>
          <p:cNvPr id="34822" name="Text Box 6">
            <a:extLst>
              <a:ext uri="{FF2B5EF4-FFF2-40B4-BE49-F238E27FC236}">
                <a16:creationId xmlns:a16="http://schemas.microsoft.com/office/drawing/2014/main" xmlns="" id="{C54B3DFC-6A3B-414F-83A4-DC6C3C83F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622925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000"/>
              <a:t>5,5 x 300 =    ? km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xmlns="" id="{DB968F9F-B658-429E-A128-9B37015ADB67}"/>
              </a:ext>
            </a:extLst>
          </p:cNvPr>
          <p:cNvGrpSpPr>
            <a:grpSpLocks/>
          </p:cNvGrpSpPr>
          <p:nvPr/>
        </p:nvGrpSpPr>
        <p:grpSpPr bwMode="auto">
          <a:xfrm>
            <a:off x="0" y="3657600"/>
            <a:ext cx="3124200" cy="1373188"/>
            <a:chOff x="0" y="2304"/>
            <a:chExt cx="1968" cy="865"/>
          </a:xfrm>
        </p:grpSpPr>
        <p:sp>
          <p:nvSpPr>
            <p:cNvPr id="50187" name="Text Box 8">
              <a:extLst>
                <a:ext uri="{FF2B5EF4-FFF2-40B4-BE49-F238E27FC236}">
                  <a16:creationId xmlns:a16="http://schemas.microsoft.com/office/drawing/2014/main" xmlns="" id="{926A20D8-E596-4C44-ABD1-11D7117D6F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343"/>
              <a:ext cx="1968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000"/>
                <a:t>1 cm		    300 km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000"/>
                <a:t>5,5 cm	                    ? Km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000"/>
                <a:t>(tỉ lệ trên bản đồ H24.1)</a:t>
              </a:r>
            </a:p>
          </p:txBody>
        </p:sp>
        <p:grpSp>
          <p:nvGrpSpPr>
            <p:cNvPr id="50188" name="Group 9">
              <a:extLst>
                <a:ext uri="{FF2B5EF4-FFF2-40B4-BE49-F238E27FC236}">
                  <a16:creationId xmlns:a16="http://schemas.microsoft.com/office/drawing/2014/main" xmlns="" id="{82FEDEC6-B5FC-4850-B466-E9554B078E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" y="2496"/>
              <a:ext cx="1008" cy="288"/>
              <a:chOff x="432" y="2496"/>
              <a:chExt cx="1008" cy="288"/>
            </a:xfrm>
          </p:grpSpPr>
          <p:sp>
            <p:nvSpPr>
              <p:cNvPr id="50191" name="Line 10">
                <a:extLst>
                  <a:ext uri="{FF2B5EF4-FFF2-40B4-BE49-F238E27FC236}">
                    <a16:creationId xmlns:a16="http://schemas.microsoft.com/office/drawing/2014/main" xmlns="" id="{41A1945E-8AB5-4094-A39A-D561B0FA59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" y="2496"/>
                <a:ext cx="91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2" name="Line 11">
                <a:extLst>
                  <a:ext uri="{FF2B5EF4-FFF2-40B4-BE49-F238E27FC236}">
                    <a16:creationId xmlns:a16="http://schemas.microsoft.com/office/drawing/2014/main" xmlns="" id="{A6A6CEA5-CC76-4758-AA4E-1ECC832BF6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" y="2784"/>
                <a:ext cx="8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0189" name="Rectangle 12">
              <a:extLst>
                <a:ext uri="{FF2B5EF4-FFF2-40B4-BE49-F238E27FC236}">
                  <a16:creationId xmlns:a16="http://schemas.microsoft.com/office/drawing/2014/main" xmlns="" id="{C3536237-8123-433F-8E4A-76D20FE1C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2304"/>
              <a:ext cx="96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1800" i="1"/>
                <a:t>Tương ứng</a:t>
              </a:r>
            </a:p>
          </p:txBody>
        </p:sp>
        <p:sp>
          <p:nvSpPr>
            <p:cNvPr id="50190" name="Rectangle 13">
              <a:extLst>
                <a:ext uri="{FF2B5EF4-FFF2-40B4-BE49-F238E27FC236}">
                  <a16:creationId xmlns:a16="http://schemas.microsoft.com/office/drawing/2014/main" xmlns="" id="{ADC2792C-49F4-4FFE-B78B-4ACDF300A1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592"/>
              <a:ext cx="816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1800" i="1"/>
                <a:t>Tương ứng</a:t>
              </a:r>
            </a:p>
          </p:txBody>
        </p:sp>
      </p:grpSp>
      <p:sp>
        <p:nvSpPr>
          <p:cNvPr id="34831" name="Line 15">
            <a:extLst>
              <a:ext uri="{FF2B5EF4-FFF2-40B4-BE49-F238E27FC236}">
                <a16:creationId xmlns:a16="http://schemas.microsoft.com/office/drawing/2014/main" xmlns="" id="{38FEB4CF-2C9F-4E06-9FD7-F0AF527AD1EE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1143000"/>
            <a:ext cx="1752600" cy="3200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2" name="Line 16">
            <a:extLst>
              <a:ext uri="{FF2B5EF4-FFF2-40B4-BE49-F238E27FC236}">
                <a16:creationId xmlns:a16="http://schemas.microsoft.com/office/drawing/2014/main" xmlns="" id="{909F35DA-BAFC-456A-B451-56CFB68E644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62400" y="1143000"/>
            <a:ext cx="1143000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3" name="Line 17">
            <a:extLst>
              <a:ext uri="{FF2B5EF4-FFF2-40B4-BE49-F238E27FC236}">
                <a16:creationId xmlns:a16="http://schemas.microsoft.com/office/drawing/2014/main" xmlns="" id="{C35DAE1C-A430-42C1-AA30-48127B23D4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24400" y="1143000"/>
            <a:ext cx="381000" cy="388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8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4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build="allAtOnce"/>
      <p:bldP spid="3482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>
            <a:extLst>
              <a:ext uri="{FF2B5EF4-FFF2-40B4-BE49-F238E27FC236}">
                <a16:creationId xmlns:a16="http://schemas.microsoft.com/office/drawing/2014/main" xmlns="" id="{98A98F2F-7A8D-4E48-AC17-B358F5BF3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6800"/>
            <a:ext cx="88392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 b="1" i="1" dirty="0">
                <a:solidFill>
                  <a:schemeClr val="accent6"/>
                </a:solidFill>
                <a:latin typeface="Arial" charset="0"/>
                <a:cs typeface="Arial" charset="0"/>
              </a:rPr>
              <a:t>( 2) Từ Kinh tuyến phía Tây (102</a:t>
            </a:r>
            <a:r>
              <a:rPr lang="en-US" sz="3200" b="1" i="1" baseline="30000" dirty="0">
                <a:solidFill>
                  <a:schemeClr val="accent6"/>
                </a:solidFill>
                <a:latin typeface="Arial" charset="0"/>
                <a:cs typeface="Arial" charset="0"/>
              </a:rPr>
              <a:t>0</a:t>
            </a:r>
            <a:r>
              <a:rPr lang="en-US" sz="3200" b="1" i="1" dirty="0">
                <a:solidFill>
                  <a:schemeClr val="accent6"/>
                </a:solidFill>
                <a:latin typeface="Arial" charset="0"/>
                <a:cs typeface="Arial" charset="0"/>
              </a:rPr>
              <a:t>Đ) tới kinh tuyến phía Đông (117</a:t>
            </a:r>
            <a:r>
              <a:rPr lang="en-US" sz="3200" b="1" i="1" baseline="30000" dirty="0">
                <a:solidFill>
                  <a:schemeClr val="accent6"/>
                </a:solidFill>
                <a:latin typeface="Arial" charset="0"/>
                <a:cs typeface="Arial" charset="0"/>
              </a:rPr>
              <a:t>0</a:t>
            </a:r>
            <a:r>
              <a:rPr lang="en-US" sz="3200" b="1" i="1" dirty="0">
                <a:solidFill>
                  <a:schemeClr val="accent6"/>
                </a:solidFill>
                <a:latin typeface="Arial" charset="0"/>
                <a:cs typeface="Arial" charset="0"/>
              </a:rPr>
              <a:t>Đ), nước ta mở rộng bao nhiêu độ kinh tuyến và chênh lệch bao nhiêu phút đồng hồ ?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3200" dirty="0">
                <a:solidFill>
                  <a:schemeClr val="accent2"/>
                </a:solidFill>
                <a:latin typeface="Arial" charset="0"/>
                <a:cs typeface="Arial" charset="0"/>
              </a:rPr>
              <a:t>(Cho biết mỗi độ kinh tuyến chênh nhau 4 phút)</a:t>
            </a:r>
          </a:p>
        </p:txBody>
      </p:sp>
      <p:sp>
        <p:nvSpPr>
          <p:cNvPr id="35843" name="Text Box 3">
            <a:extLst>
              <a:ext uri="{FF2B5EF4-FFF2-40B4-BE49-F238E27FC236}">
                <a16:creationId xmlns:a16="http://schemas.microsoft.com/office/drawing/2014/main" xmlns="" id="{D0BAD653-2E83-49BD-A849-BAC419A26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114800"/>
            <a:ext cx="7315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/>
              <a:t>117 – 102 =  ?  (kinh tuyến)</a:t>
            </a:r>
            <a:endParaRPr lang="en-US" altLang="vi-VN">
              <a:solidFill>
                <a:srgbClr val="FF0000"/>
              </a:solidFill>
            </a:endParaRPr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xmlns="" id="{FF6D628D-BC75-4391-BB96-E42F2FCAF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800600"/>
            <a:ext cx="434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/>
              <a:t>15</a:t>
            </a:r>
            <a:r>
              <a:rPr lang="en-US" altLang="vi-VN" baseline="30000"/>
              <a:t>0</a:t>
            </a:r>
            <a:r>
              <a:rPr lang="en-US" altLang="vi-VN"/>
              <a:t> x 4 =   ?  (phút) </a:t>
            </a:r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xmlns="" id="{0C7D1D6F-766B-4FDB-BB98-590F286F4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962400"/>
            <a:ext cx="609600" cy="838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/>
              <a:t>15</a:t>
            </a:r>
            <a:r>
              <a:rPr lang="en-US" altLang="vi-VN" baseline="30000"/>
              <a:t>0  </a:t>
            </a:r>
            <a:endParaRPr lang="en-US" altLang="vi-VN"/>
          </a:p>
        </p:txBody>
      </p:sp>
      <p:sp>
        <p:nvSpPr>
          <p:cNvPr id="35846" name="Rectangle 6">
            <a:extLst>
              <a:ext uri="{FF2B5EF4-FFF2-40B4-BE49-F238E27FC236}">
                <a16:creationId xmlns:a16="http://schemas.microsoft.com/office/drawing/2014/main" xmlns="" id="{3C3AD4AA-B848-4F8A-8BE6-5525650F3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4876800"/>
            <a:ext cx="609600" cy="838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/>
              <a:t>60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  <p:bldP spid="35844" grpId="0"/>
      <p:bldP spid="35845" grpId="0" animBg="1"/>
      <p:bldP spid="358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 descr="77778">
            <a:extLst>
              <a:ext uri="{FF2B5EF4-FFF2-40B4-BE49-F238E27FC236}">
                <a16:creationId xmlns:a16="http://schemas.microsoft.com/office/drawing/2014/main" xmlns="" id="{E2061D5D-4A21-4965-835E-9BF260D2C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296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388C2E4-6965-43B4-B201-FD6236AFA534}"/>
              </a:ext>
            </a:extLst>
          </p:cNvPr>
          <p:cNvSpPr txBox="1"/>
          <p:nvPr/>
        </p:nvSpPr>
        <p:spPr>
          <a:xfrm>
            <a:off x="457200" y="5287963"/>
            <a:ext cx="8229600" cy="15700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Cam-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-chia.</a:t>
            </a:r>
          </a:p>
          <a:p>
            <a:pPr algn="just"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Picture 7" descr="Cover">
            <a:extLst>
              <a:ext uri="{FF2B5EF4-FFF2-40B4-BE49-F238E27FC236}">
                <a16:creationId xmlns:a16="http://schemas.microsoft.com/office/drawing/2014/main" xmlns="" id="{8C4F7ED6-5B91-4C79-AE49-5B6E95D64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570413"/>
            <a:ext cx="3241675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>
            <a:extLst>
              <a:ext uri="{FF2B5EF4-FFF2-40B4-BE49-F238E27FC236}">
                <a16:creationId xmlns:a16="http://schemas.microsoft.com/office/drawing/2014/main" xmlns="" id="{C4A4DE1C-E7DF-4C4C-BC3B-3FD349C57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5" y="3443288"/>
            <a:ext cx="2970213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>
            <a:extLst>
              <a:ext uri="{FF2B5EF4-FFF2-40B4-BE49-F238E27FC236}">
                <a16:creationId xmlns:a16="http://schemas.microsoft.com/office/drawing/2014/main" xmlns="" id="{819090A8-7C93-4894-922E-F2AF555BF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88" y="4135438"/>
            <a:ext cx="2768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>
            <a:extLst>
              <a:ext uri="{FF2B5EF4-FFF2-40B4-BE49-F238E27FC236}">
                <a16:creationId xmlns:a16="http://schemas.microsoft.com/office/drawing/2014/main" xmlns="" id="{43FEE010-73F1-4C1E-95F6-2F0EB3F52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4038600"/>
            <a:ext cx="19923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BandoVietNam.jpg">
            <a:extLst>
              <a:ext uri="{FF2B5EF4-FFF2-40B4-BE49-F238E27FC236}">
                <a16:creationId xmlns:a16="http://schemas.microsoft.com/office/drawing/2014/main" xmlns="" id="{10CFD0E0-3F72-4A27-AE61-E6CEA3A5B1D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06354" y="1055090"/>
            <a:ext cx="4471291" cy="5105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AutoShape 6">
            <a:extLst>
              <a:ext uri="{FF2B5EF4-FFF2-40B4-BE49-F238E27FC236}">
                <a16:creationId xmlns:a16="http://schemas.microsoft.com/office/drawing/2014/main" xmlns="" id="{9A6D4527-4487-4CB5-98F7-7A984E78A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7525" y="2274888"/>
            <a:ext cx="1676400" cy="457200"/>
          </a:xfrm>
          <a:prstGeom prst="wedgeRectCallout">
            <a:avLst>
              <a:gd name="adj1" fmla="val -94278"/>
              <a:gd name="adj2" fmla="val -10548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đất liền</a:t>
            </a:r>
          </a:p>
        </p:txBody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xmlns="" id="{4108C50C-B0F1-4014-838A-B8EB8E07E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4865688"/>
            <a:ext cx="1447800" cy="381000"/>
          </a:xfrm>
          <a:prstGeom prst="wedgeRectCallout">
            <a:avLst>
              <a:gd name="adj1" fmla="val -48833"/>
              <a:gd name="adj2" fmla="val 12061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biển</a:t>
            </a: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xmlns="" id="{58A6962C-B63F-4CA2-9943-4948A4AA0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4725" y="3417888"/>
            <a:ext cx="1447800" cy="381000"/>
          </a:xfrm>
          <a:prstGeom prst="wedgeRectCallout">
            <a:avLst>
              <a:gd name="adj1" fmla="val -10722"/>
              <a:gd name="adj2" fmla="val -3663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trời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1D2D221-B478-4A02-AD70-0E374908D7E0}"/>
              </a:ext>
            </a:extLst>
          </p:cNvPr>
          <p:cNvSpPr/>
          <p:nvPr/>
        </p:nvSpPr>
        <p:spPr>
          <a:xfrm>
            <a:off x="4733925" y="6324600"/>
            <a:ext cx="4267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sp>
        <p:nvSpPr>
          <p:cNvPr id="3083" name="Text Box 3">
            <a:extLst>
              <a:ext uri="{FF2B5EF4-FFF2-40B4-BE49-F238E27FC236}">
                <a16:creationId xmlns:a16="http://schemas.microsoft.com/office/drawing/2014/main" xmlns="" id="{06653862-A390-4483-BB98-CDEECC0B8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" y="1749425"/>
            <a:ext cx="4495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vi-VN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 thổ Việt Nam thống nhất và toàn vẹn bao gồm những phần nào?</a:t>
            </a:r>
            <a:endParaRPr lang="en-US" altLang="vi-VN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8" name="Text Box 16">
            <a:extLst>
              <a:ext uri="{FF2B5EF4-FFF2-40B4-BE49-F238E27FC236}">
                <a16:creationId xmlns:a16="http://schemas.microsoft.com/office/drawing/2014/main" xmlns="" id="{DFA78F75-4034-43DF-9F98-F2A26D059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400"/>
            <a:ext cx="518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1. Vị trí và giới hạn lãnh thổ:</a:t>
            </a:r>
          </a:p>
        </p:txBody>
      </p:sp>
      <p:sp>
        <p:nvSpPr>
          <p:cNvPr id="9229" name="WordArt 5">
            <a:extLst>
              <a:ext uri="{FF2B5EF4-FFF2-40B4-BE49-F238E27FC236}">
                <a16:creationId xmlns:a16="http://schemas.microsoft.com/office/drawing/2014/main" xmlns="" id="{4A8AF5A2-BF3B-404E-9474-C479DAC75B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600" y="76200"/>
            <a:ext cx="8610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sz="3200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kern="10" dirty="0" err="1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1:  </a:t>
            </a:r>
            <a:r>
              <a:rPr lang="en-US" sz="3200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TRÍ, GIỚI HẠN, HÌNH DẠNG LÃNH THỔ VIỆT NAM</a:t>
            </a: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xmlns="" id="{0356CAF8-EED3-4E95-B3C9-A7EC2DB74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90600"/>
            <a:ext cx="2667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Vùng đất: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  <p:bldP spid="11" grpId="0" animBg="1" autoUpdateAnimBg="0"/>
      <p:bldP spid="12" grpId="0" animBg="1" autoUpdateAnimBg="0"/>
      <p:bldP spid="3083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7022A8C-2341-43ED-909B-35AA6C903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181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2DCCEC8-26CB-4CE4-884F-A30F75384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462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6">
            <a:extLst>
              <a:ext uri="{FF2B5EF4-FFF2-40B4-BE49-F238E27FC236}">
                <a16:creationId xmlns:a16="http://schemas.microsoft.com/office/drawing/2014/main" xmlns="" id="{974238C1-35B0-431B-AED3-A4B3BC81F8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7150" y="6099175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6" name="Oval 6">
            <a:extLst>
              <a:ext uri="{FF2B5EF4-FFF2-40B4-BE49-F238E27FC236}">
                <a16:creationId xmlns:a16="http://schemas.microsoft.com/office/drawing/2014/main" xmlns="" id="{1C7A5518-A6EF-4FFB-B00A-847D70F5A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750" y="4530725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B1A62AB-233C-4EBC-A8CF-65E87A1B3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198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7AD87F-C429-4B5E-B810-2A1AAF0557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26988"/>
            <a:ext cx="19145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7895EAA-1038-4CCE-82EC-6950860DCD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886200"/>
            <a:ext cx="1981200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7">
            <a:extLst>
              <a:ext uri="{FF2B5EF4-FFF2-40B4-BE49-F238E27FC236}">
                <a16:creationId xmlns:a16="http://schemas.microsoft.com/office/drawing/2014/main" xmlns="" id="{B58FE563-A89A-498B-8756-323D14A6A01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30550" y="200025"/>
            <a:ext cx="4044950" cy="1019175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7">
            <a:extLst>
              <a:ext uri="{FF2B5EF4-FFF2-40B4-BE49-F238E27FC236}">
                <a16:creationId xmlns:a16="http://schemas.microsoft.com/office/drawing/2014/main" xmlns="" id="{5F823580-B3F7-4B5B-9BA8-74BE5537F5CE}"/>
              </a:ext>
            </a:extLst>
          </p:cNvPr>
          <p:cNvSpPr>
            <a:spLocks noChangeShapeType="1"/>
          </p:cNvSpPr>
          <p:nvPr/>
        </p:nvSpPr>
        <p:spPr bwMode="auto">
          <a:xfrm>
            <a:off x="1862138" y="5943600"/>
            <a:ext cx="682625" cy="2286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7">
            <a:extLst>
              <a:ext uri="{FF2B5EF4-FFF2-40B4-BE49-F238E27FC236}">
                <a16:creationId xmlns:a16="http://schemas.microsoft.com/office/drawing/2014/main" xmlns="" id="{2821F8E5-93B5-42D8-9D74-ADE0FE13A6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71613" y="533400"/>
            <a:ext cx="357187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Oval 6">
            <a:extLst>
              <a:ext uri="{FF2B5EF4-FFF2-40B4-BE49-F238E27FC236}">
                <a16:creationId xmlns:a16="http://schemas.microsoft.com/office/drawing/2014/main" xmlns="" id="{C98D9266-9C6D-4530-82E0-B4555960B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8150" y="123825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22" name="Oval 6">
            <a:extLst>
              <a:ext uri="{FF2B5EF4-FFF2-40B4-BE49-F238E27FC236}">
                <a16:creationId xmlns:a16="http://schemas.microsoft.com/office/drawing/2014/main" xmlns="" id="{10935C09-8D57-4ED5-8935-BC081D21D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2138" y="463550"/>
            <a:ext cx="146050" cy="146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23" name="Line 7">
            <a:extLst>
              <a:ext uri="{FF2B5EF4-FFF2-40B4-BE49-F238E27FC236}">
                <a16:creationId xmlns:a16="http://schemas.microsoft.com/office/drawing/2014/main" xmlns="" id="{9BBB38AF-3991-41B7-9A93-6B0CD099DCE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32313" y="4651375"/>
            <a:ext cx="2613025" cy="454025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E5658C3-2AEA-4AFA-9487-3A90F6940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052638"/>
            <a:ext cx="1447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102°09’Đ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C1ECEE4-D35A-4CE7-9938-E45298D27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3950" y="1981200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23°23’B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788D8A9-701D-498C-8D38-DD611D23B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13" y="6096000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8°34’B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57AC265-78AE-4A77-A3F5-B3E004FC4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3950" y="6057900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109°24’Đ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21" grpId="0" animBg="1"/>
      <p:bldP spid="22" grpId="0" animBg="1"/>
      <p:bldP spid="3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2" descr="https://fbcdn-sphotos-f-a.akamaihd.net/hphotos-ak-xpa1/v/t1.0-9/1426614_704762879534426_1631122736_n.jpg?oh=33402b7f1f2d31fa5195c25e35a62956&amp;oe=571412A9&amp;__gda__=1460831053_81b991fd39c43a80292df4a29b6bd5e4">
            <a:extLst>
              <a:ext uri="{FF2B5EF4-FFF2-40B4-BE49-F238E27FC236}">
                <a16:creationId xmlns:a16="http://schemas.microsoft.com/office/drawing/2014/main" xmlns="" id="{B58B19B3-AD8D-479F-9725-3507ED624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3519488"/>
            <a:ext cx="4624387" cy="333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8">
            <a:extLst>
              <a:ext uri="{FF2B5EF4-FFF2-40B4-BE49-F238E27FC236}">
                <a16:creationId xmlns:a16="http://schemas.microsoft.com/office/drawing/2014/main" xmlns="" id="{C58FCAD3-7131-420B-B5DC-3548E2A34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2675" y="4189413"/>
            <a:ext cx="133985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1800">
                <a:solidFill>
                  <a:srgbClr val="000099"/>
                </a:solidFill>
                <a:latin typeface="Times New Roman" panose="02020603050405020304" pitchFamily="18" charset="0"/>
              </a:rPr>
              <a:t>A PA CHẢI</a:t>
            </a:r>
          </a:p>
        </p:txBody>
      </p:sp>
      <p:pic>
        <p:nvPicPr>
          <p:cNvPr id="11268" name="Picture 28" descr="3-JPG-4076-1406270984.jpg">
            <a:extLst>
              <a:ext uri="{FF2B5EF4-FFF2-40B4-BE49-F238E27FC236}">
                <a16:creationId xmlns:a16="http://schemas.microsoft.com/office/drawing/2014/main" xmlns="" id="{D2EAD157-241F-4273-8C94-BB6C2B1BE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3490913"/>
            <a:ext cx="4460876" cy="336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8">
            <a:extLst>
              <a:ext uri="{FF2B5EF4-FFF2-40B4-BE49-F238E27FC236}">
                <a16:creationId xmlns:a16="http://schemas.microsoft.com/office/drawing/2014/main" xmlns="" id="{EC6231FD-6847-45CD-9569-2DE47ABD6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4103688"/>
            <a:ext cx="11715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1800">
                <a:solidFill>
                  <a:srgbClr val="0000FF"/>
                </a:solidFill>
                <a:latin typeface="Times New Roman" panose="02020603050405020304" pitchFamily="18" charset="0"/>
              </a:rPr>
              <a:t>MŨI ĐÔI</a:t>
            </a:r>
          </a:p>
        </p:txBody>
      </p:sp>
      <p:pic>
        <p:nvPicPr>
          <p:cNvPr id="11270" name="Picture 40" descr="http://www.luottin.net/Upload/2015_12/nhung-dia-diem-khoi-goi-nhieu-cam-xuc-nhat-viet-nam-ky-2_5_www.luottin.net.jpg">
            <a:extLst>
              <a:ext uri="{FF2B5EF4-FFF2-40B4-BE49-F238E27FC236}">
                <a16:creationId xmlns:a16="http://schemas.microsoft.com/office/drawing/2014/main" xmlns="" id="{D2F24C81-7D8D-4A38-9BD0-D030910C9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4427538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44" descr="http://farm6.staticflickr.com/5066/5742208543_706049b9c7_b.jpg">
            <a:extLst>
              <a:ext uri="{FF2B5EF4-FFF2-40B4-BE49-F238E27FC236}">
                <a16:creationId xmlns:a16="http://schemas.microsoft.com/office/drawing/2014/main" xmlns="" id="{3CB6FFE4-F746-47BE-94AD-205EDD2F1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3409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 Box 6">
            <a:extLst>
              <a:ext uri="{FF2B5EF4-FFF2-40B4-BE49-F238E27FC236}">
                <a16:creationId xmlns:a16="http://schemas.microsoft.com/office/drawing/2014/main" xmlns="" id="{A5F1F497-D524-4BD7-AE62-884A6265B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912813"/>
            <a:ext cx="18288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1800">
                <a:latin typeface="Times New Roman" panose="02020603050405020304" pitchFamily="18" charset="0"/>
              </a:rPr>
              <a:t>MŨI CÀ MAU</a:t>
            </a:r>
          </a:p>
        </p:txBody>
      </p:sp>
      <p:sp>
        <p:nvSpPr>
          <p:cNvPr id="11273" name="Text Box 6">
            <a:extLst>
              <a:ext uri="{FF2B5EF4-FFF2-40B4-BE49-F238E27FC236}">
                <a16:creationId xmlns:a16="http://schemas.microsoft.com/office/drawing/2014/main" xmlns="" id="{C87B4C8B-9BD9-4FD5-8FBD-59033149A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914400"/>
            <a:ext cx="13716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1800">
                <a:latin typeface="Times New Roman" panose="02020603050405020304" pitchFamily="18" charset="0"/>
              </a:rPr>
              <a:t>NÚI RỒNG</a:t>
            </a:r>
          </a:p>
        </p:txBody>
      </p:sp>
      <p:sp>
        <p:nvSpPr>
          <p:cNvPr id="11274" name="Text Box 28">
            <a:extLst>
              <a:ext uri="{FF2B5EF4-FFF2-40B4-BE49-F238E27FC236}">
                <a16:creationId xmlns:a16="http://schemas.microsoft.com/office/drawing/2014/main" xmlns="" id="{98D3577B-1B47-466B-AF58-893E7B03A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211513"/>
            <a:ext cx="42672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000" b="1">
                <a:solidFill>
                  <a:srgbClr val="0000FF"/>
                </a:solidFill>
                <a:latin typeface="Times New Roman" panose="02020603050405020304" pitchFamily="18" charset="0"/>
              </a:rPr>
              <a:t>CÁC ĐIỂM CỰC PHẦN ĐẤT LIỀN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08" name="Rectangle 68">
            <a:extLst>
              <a:ext uri="{FF2B5EF4-FFF2-40B4-BE49-F238E27FC236}">
                <a16:creationId xmlns:a16="http://schemas.microsoft.com/office/drawing/2014/main" xmlns="" id="{3FD2CB61-8750-46B4-B1E1-0BD2F1582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6324600"/>
            <a:ext cx="419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H23.2 Bản đồ hành chính Việt Nam</a:t>
            </a:r>
          </a:p>
        </p:txBody>
      </p:sp>
      <p:grpSp>
        <p:nvGrpSpPr>
          <p:cNvPr id="12291" name="Group 7">
            <a:extLst>
              <a:ext uri="{FF2B5EF4-FFF2-40B4-BE49-F238E27FC236}">
                <a16:creationId xmlns:a16="http://schemas.microsoft.com/office/drawing/2014/main" xmlns="" id="{7DEED3C9-04DE-4B23-9C76-8205055CE435}"/>
              </a:ext>
            </a:extLst>
          </p:cNvPr>
          <p:cNvGrpSpPr>
            <a:grpSpLocks/>
          </p:cNvGrpSpPr>
          <p:nvPr/>
        </p:nvGrpSpPr>
        <p:grpSpPr bwMode="auto">
          <a:xfrm>
            <a:off x="4057650" y="146050"/>
            <a:ext cx="5041900" cy="6553200"/>
            <a:chOff x="4133822" y="649280"/>
            <a:chExt cx="5041900" cy="6553200"/>
          </a:xfrm>
        </p:grpSpPr>
        <p:grpSp>
          <p:nvGrpSpPr>
            <p:cNvPr id="12345" name="Group 6">
              <a:extLst>
                <a:ext uri="{FF2B5EF4-FFF2-40B4-BE49-F238E27FC236}">
                  <a16:creationId xmlns:a16="http://schemas.microsoft.com/office/drawing/2014/main" xmlns="" id="{5324346D-BDE4-4A48-8AFB-68A4D2C7A0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3822" y="649280"/>
              <a:ext cx="5041900" cy="6553200"/>
              <a:chOff x="273022" y="146215"/>
              <a:chExt cx="5041900" cy="6553200"/>
            </a:xfrm>
          </p:grpSpPr>
          <p:pic>
            <p:nvPicPr>
              <p:cNvPr id="12347" name="Picture 70" descr="Đôi nét về bản đồ Việt Nam khổ lớn mẫu 1">
                <a:extLst>
                  <a:ext uri="{FF2B5EF4-FFF2-40B4-BE49-F238E27FC236}">
                    <a16:creationId xmlns:a16="http://schemas.microsoft.com/office/drawing/2014/main" xmlns="" id="{477C1A4A-069A-4163-B846-373F9BA9E3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45"/>
              <a:stretch>
                <a:fillRect/>
              </a:stretch>
            </p:blipFill>
            <p:spPr bwMode="auto">
              <a:xfrm>
                <a:off x="273022" y="146215"/>
                <a:ext cx="5041900" cy="655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48" name="Text Box 22">
                <a:extLst>
                  <a:ext uri="{FF2B5EF4-FFF2-40B4-BE49-F238E27FC236}">
                    <a16:creationId xmlns:a16="http://schemas.microsoft.com/office/drawing/2014/main" xmlns="" id="{67511D50-ED0F-4376-BF51-7BED1224FC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19200" y="152400"/>
                <a:ext cx="245586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1800">
                    <a:solidFill>
                      <a:srgbClr val="000000"/>
                    </a:solidFill>
                  </a:rPr>
                  <a:t>Lũng Cú (Hà Giang)</a:t>
                </a:r>
              </a:p>
            </p:txBody>
          </p:sp>
          <p:grpSp>
            <p:nvGrpSpPr>
              <p:cNvPr id="12349" name="Group 5">
                <a:extLst>
                  <a:ext uri="{FF2B5EF4-FFF2-40B4-BE49-F238E27FC236}">
                    <a16:creationId xmlns:a16="http://schemas.microsoft.com/office/drawing/2014/main" xmlns="" id="{1B4F48B6-3841-4C8B-8315-7F33DAE8FD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8037" y="550429"/>
                <a:ext cx="2752753" cy="369332"/>
                <a:chOff x="5424224" y="1410855"/>
                <a:chExt cx="2752753" cy="369332"/>
              </a:xfrm>
            </p:grpSpPr>
            <p:sp>
              <p:nvSpPr>
                <p:cNvPr id="12356" name="Text Box 23">
                  <a:extLst>
                    <a:ext uri="{FF2B5EF4-FFF2-40B4-BE49-F238E27FC236}">
                      <a16:creationId xmlns:a16="http://schemas.microsoft.com/office/drawing/2014/main" xmlns="" id="{BC81D83C-E2D4-41E5-A0E0-3674CE17B6D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621102" y="1410855"/>
                  <a:ext cx="2555875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1800">
                      <a:solidFill>
                        <a:srgbClr val="000000"/>
                      </a:solidFill>
                    </a:rPr>
                    <a:t>Sín Thầu (Điện Biên)</a:t>
                  </a:r>
                </a:p>
              </p:txBody>
            </p:sp>
            <p:sp>
              <p:nvSpPr>
                <p:cNvPr id="12357" name="Oval 26">
                  <a:extLst>
                    <a:ext uri="{FF2B5EF4-FFF2-40B4-BE49-F238E27FC236}">
                      <a16:creationId xmlns:a16="http://schemas.microsoft.com/office/drawing/2014/main" xmlns="" id="{46DEB673-6638-4A4B-9453-48F4F79106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24224" y="1524141"/>
                  <a:ext cx="152400" cy="1524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vi-VN" sz="2000">
                    <a:solidFill>
                      <a:srgbClr val="FF0000"/>
                    </a:solidFill>
                    <a:latin typeface="VNI-Helve" pitchFamily="2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2350" name="Group 4">
                <a:extLst>
                  <a:ext uri="{FF2B5EF4-FFF2-40B4-BE49-F238E27FC236}">
                    <a16:creationId xmlns:a16="http://schemas.microsoft.com/office/drawing/2014/main" xmlns="" id="{307B565C-D625-4D0A-825A-77D20B5EF2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47131" y="3687762"/>
                <a:ext cx="2827233" cy="369332"/>
                <a:chOff x="6934200" y="4359275"/>
                <a:chExt cx="2827233" cy="369332"/>
              </a:xfrm>
            </p:grpSpPr>
            <p:sp>
              <p:nvSpPr>
                <p:cNvPr id="12354" name="Oval 20">
                  <a:extLst>
                    <a:ext uri="{FF2B5EF4-FFF2-40B4-BE49-F238E27FC236}">
                      <a16:creationId xmlns:a16="http://schemas.microsoft.com/office/drawing/2014/main" xmlns="" id="{912202DF-07E0-4007-AAA1-3DB5FA8001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34200" y="4495800"/>
                  <a:ext cx="146050" cy="14605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vi-VN" sz="1800"/>
                </a:p>
              </p:txBody>
            </p:sp>
            <p:sp>
              <p:nvSpPr>
                <p:cNvPr id="12355" name="Text Box 24">
                  <a:extLst>
                    <a:ext uri="{FF2B5EF4-FFF2-40B4-BE49-F238E27FC236}">
                      <a16:creationId xmlns:a16="http://schemas.microsoft.com/office/drawing/2014/main" xmlns="" id="{78794F6E-BFCD-47D0-9F24-2B4EBB3844D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080250" y="4359275"/>
                  <a:ext cx="2681183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1800">
                      <a:solidFill>
                        <a:srgbClr val="000000"/>
                      </a:solidFill>
                    </a:rPr>
                    <a:t>Vạn Thạnh (Khánh Hòa)</a:t>
                  </a:r>
                </a:p>
              </p:txBody>
            </p:sp>
          </p:grpSp>
          <p:grpSp>
            <p:nvGrpSpPr>
              <p:cNvPr id="12351" name="Group 3">
                <a:extLst>
                  <a:ext uri="{FF2B5EF4-FFF2-40B4-BE49-F238E27FC236}">
                    <a16:creationId xmlns:a16="http://schemas.microsoft.com/office/drawing/2014/main" xmlns="" id="{9C6DC30F-C396-4786-ADC4-A2D2F08DE2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4400" y="5100768"/>
                <a:ext cx="2332038" cy="369332"/>
                <a:chOff x="5562600" y="5589587"/>
                <a:chExt cx="2332038" cy="369332"/>
              </a:xfrm>
            </p:grpSpPr>
            <p:sp>
              <p:nvSpPr>
                <p:cNvPr id="12352" name="Oval 19">
                  <a:extLst>
                    <a:ext uri="{FF2B5EF4-FFF2-40B4-BE49-F238E27FC236}">
                      <a16:creationId xmlns:a16="http://schemas.microsoft.com/office/drawing/2014/main" xmlns="" id="{B8EC63A3-2526-4938-9D72-D7DC63988D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62600" y="5715000"/>
                  <a:ext cx="146050" cy="14605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vi-VN" sz="1800"/>
                </a:p>
              </p:txBody>
            </p:sp>
            <p:sp>
              <p:nvSpPr>
                <p:cNvPr id="12353" name="Text Box 25">
                  <a:extLst>
                    <a:ext uri="{FF2B5EF4-FFF2-40B4-BE49-F238E27FC236}">
                      <a16:creationId xmlns:a16="http://schemas.microsoft.com/office/drawing/2014/main" xmlns="" id="{2CE1F193-4385-48EF-B900-0998F40E3E8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08650" y="5589587"/>
                  <a:ext cx="2185988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1800">
                      <a:solidFill>
                        <a:srgbClr val="000000"/>
                      </a:solidFill>
                    </a:rPr>
                    <a:t>Đất Mũi (Cà Mau)</a:t>
                  </a:r>
                </a:p>
              </p:txBody>
            </p:sp>
          </p:grpSp>
        </p:grpSp>
        <p:sp>
          <p:nvSpPr>
            <p:cNvPr id="12346" name="Oval 21">
              <a:extLst>
                <a:ext uri="{FF2B5EF4-FFF2-40B4-BE49-F238E27FC236}">
                  <a16:creationId xmlns:a16="http://schemas.microsoft.com/office/drawing/2014/main" xmlns="" id="{37610070-5F12-4FD5-B520-A13B475584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1829" y="772940"/>
              <a:ext cx="146050" cy="1460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vi-VN" sz="1800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138246" name="Group 6">
            <a:extLst>
              <a:ext uri="{FF2B5EF4-FFF2-40B4-BE49-F238E27FC236}">
                <a16:creationId xmlns:a16="http://schemas.microsoft.com/office/drawing/2014/main" xmlns="" id="{FD58338D-D86D-47A4-8D1B-E0F46354DE42}"/>
              </a:ext>
            </a:extLst>
          </p:cNvPr>
          <p:cNvGraphicFramePr>
            <a:graphicFrameLocks noGrp="1"/>
          </p:cNvGraphicFramePr>
          <p:nvPr/>
        </p:nvGraphicFramePr>
        <p:xfrm>
          <a:off x="23813" y="4095750"/>
          <a:ext cx="4384675" cy="914400"/>
        </p:xfrm>
        <a:graphic>
          <a:graphicData uri="http://schemas.openxmlformats.org/drawingml/2006/table">
            <a:tbl>
              <a:tblPr/>
              <a:tblGrid>
                <a:gridCol w="8035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554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724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5326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002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Đông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Vạn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Thạnh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Vạn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Ninh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Khánh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Hòa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9900CC"/>
                          </a:solidFill>
                          <a:effectLst/>
                          <a:latin typeface="Arial" charset="0"/>
                        </a:rPr>
                        <a:t>12</a:t>
                      </a:r>
                      <a:r>
                        <a:rPr kumimoji="0" lang="en-US" sz="1700" b="0" i="0" u="none" strike="noStrike" cap="none" normalizeH="0" baseline="30000">
                          <a:ln>
                            <a:noFill/>
                          </a:ln>
                          <a:solidFill>
                            <a:srgbClr val="9900CC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9900CC"/>
                          </a:solidFill>
                          <a:effectLst/>
                          <a:latin typeface="Arial" charset="0"/>
                        </a:rPr>
                        <a:t>40’B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109</a:t>
                      </a:r>
                      <a:r>
                        <a:rPr kumimoji="0" lang="en-US" sz="17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24’Đ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38267" name="Group 27">
            <a:extLst>
              <a:ext uri="{FF2B5EF4-FFF2-40B4-BE49-F238E27FC236}">
                <a16:creationId xmlns:a16="http://schemas.microsoft.com/office/drawing/2014/main" xmlns="" id="{2F1A5657-1FE5-44A7-AB2D-B342749FECAA}"/>
              </a:ext>
            </a:extLst>
          </p:cNvPr>
          <p:cNvGraphicFramePr>
            <a:graphicFrameLocks noGrp="1"/>
          </p:cNvGraphicFramePr>
          <p:nvPr/>
        </p:nvGraphicFramePr>
        <p:xfrm>
          <a:off x="23813" y="1087438"/>
          <a:ext cx="4384675" cy="1281112"/>
        </p:xfrm>
        <a:graphic>
          <a:graphicData uri="http://schemas.openxmlformats.org/drawingml/2006/table">
            <a:tbl>
              <a:tblPr/>
              <a:tblGrid>
                <a:gridCol w="8035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554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724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5326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405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Điểm cực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Địa danh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Vĩ độ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Kinh độ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05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Bắc</a:t>
                      </a:r>
                    </a:p>
                  </a:txBody>
                  <a:tcPr marL="90000" marR="90000" marT="46802" marB="468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Lũng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Cú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Đồng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Văn, Hà Giang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9900CC"/>
                          </a:solidFill>
                          <a:effectLst/>
                          <a:latin typeface="Arial" charset="0"/>
                        </a:rPr>
                        <a:t>23</a:t>
                      </a:r>
                      <a:r>
                        <a:rPr kumimoji="0" lang="en-US" sz="1700" b="0" i="0" u="none" strike="noStrike" cap="none" normalizeH="0" baseline="30000">
                          <a:ln>
                            <a:noFill/>
                          </a:ln>
                          <a:solidFill>
                            <a:srgbClr val="9900CC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9900CC"/>
                          </a:solidFill>
                          <a:effectLst/>
                          <a:latin typeface="Arial" charset="0"/>
                        </a:rPr>
                        <a:t>23’B</a:t>
                      </a:r>
                    </a:p>
                  </a:txBody>
                  <a:tcPr marL="90000" marR="90000" marT="46802" marB="468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105</a:t>
                      </a:r>
                      <a:r>
                        <a:rPr kumimoji="0" lang="en-US" sz="17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20’Đ</a:t>
                      </a:r>
                    </a:p>
                  </a:txBody>
                  <a:tcPr marL="90000" marR="90000" marT="46802" marB="468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38284" name="Group 44">
            <a:extLst>
              <a:ext uri="{FF2B5EF4-FFF2-40B4-BE49-F238E27FC236}">
                <a16:creationId xmlns:a16="http://schemas.microsoft.com/office/drawing/2014/main" xmlns="" id="{8972F3CE-DB08-461C-8A93-2AF6D056EDF8}"/>
              </a:ext>
            </a:extLst>
          </p:cNvPr>
          <p:cNvGraphicFramePr>
            <a:graphicFrameLocks noGrp="1"/>
          </p:cNvGraphicFramePr>
          <p:nvPr/>
        </p:nvGraphicFramePr>
        <p:xfrm>
          <a:off x="23813" y="2368550"/>
          <a:ext cx="4384675" cy="812800"/>
        </p:xfrm>
        <a:graphic>
          <a:graphicData uri="http://schemas.openxmlformats.org/drawingml/2006/table">
            <a:tbl>
              <a:tblPr/>
              <a:tblGrid>
                <a:gridCol w="8035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554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724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5326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Nam</a:t>
                      </a:r>
                    </a:p>
                  </a:txBody>
                  <a:tcPr marL="90000" marR="90000" marT="46795" marB="4679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Đất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Mũi,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Ngọc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Hiển,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Cà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Mau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CC"/>
                          </a:solidFill>
                          <a:effectLst/>
                          <a:latin typeface="Arial" charset="0"/>
                        </a:rPr>
                        <a:t>8</a:t>
                      </a:r>
                      <a:r>
                        <a:rPr kumimoji="0" lang="en-US" sz="17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9900CC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CC"/>
                          </a:solidFill>
                          <a:effectLst/>
                          <a:latin typeface="Arial" charset="0"/>
                        </a:rPr>
                        <a:t>34’B</a:t>
                      </a:r>
                    </a:p>
                  </a:txBody>
                  <a:tcPr marL="90000" marR="90000" marT="46795" marB="467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104</a:t>
                      </a:r>
                      <a:r>
                        <a:rPr kumimoji="0" lang="en-US" sz="17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40’Đ</a:t>
                      </a:r>
                    </a:p>
                  </a:txBody>
                  <a:tcPr marL="90000" marR="90000" marT="46795" marB="467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38296" name="Group 56">
            <a:extLst>
              <a:ext uri="{FF2B5EF4-FFF2-40B4-BE49-F238E27FC236}">
                <a16:creationId xmlns:a16="http://schemas.microsoft.com/office/drawing/2014/main" xmlns="" id="{D7B85C92-BAEC-46B3-97F7-C3A5DCC95E15}"/>
              </a:ext>
            </a:extLst>
          </p:cNvPr>
          <p:cNvGraphicFramePr>
            <a:graphicFrameLocks noGrp="1"/>
          </p:cNvGraphicFramePr>
          <p:nvPr/>
        </p:nvGraphicFramePr>
        <p:xfrm>
          <a:off x="23813" y="3181350"/>
          <a:ext cx="4384675" cy="914400"/>
        </p:xfrm>
        <a:graphic>
          <a:graphicData uri="http://schemas.openxmlformats.org/drawingml/2006/table">
            <a:tbl>
              <a:tblPr/>
              <a:tblGrid>
                <a:gridCol w="8035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554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724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5326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002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Tây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Sín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Thầu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, Mường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Nhé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, Điện Biên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CC"/>
                          </a:solidFill>
                          <a:effectLst/>
                          <a:latin typeface="Arial" charset="0"/>
                        </a:rPr>
                        <a:t>22</a:t>
                      </a:r>
                      <a:r>
                        <a:rPr kumimoji="0" lang="en-US" sz="17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9900CC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CC"/>
                          </a:solidFill>
                          <a:effectLst/>
                          <a:latin typeface="Arial" charset="0"/>
                        </a:rPr>
                        <a:t>22’B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102</a:t>
                      </a:r>
                      <a:r>
                        <a:rPr kumimoji="0" lang="en-US" sz="17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10’Đ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38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8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8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308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43C36B2-DD8A-4FFE-AF71-EACA4AEDDE72}&quot;/&gt;&lt;filename val=&quot;C:\Documents and Settings\huycomf\My Documents\My Adobe Presentations\gvgtinh dia 8\data\asimages\{F43C36B2-DD8A-4FFE-AF71-EACA4AEDDE72}.png&quot;/&gt;&lt;hasEffects val=&quot;1&quot;/&gt;&lt;left val=&quot;255.72&quot;/&gt;&lt;top val=&quot;86.28&quot;/&gt;&lt;width val=&quot;130.2&quot;/&gt;&lt;height val=&quot;37.08&quot;/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813A095-FFBA-4F05-864E-B8A1C8584247}&quot;/&gt;&lt;filename val=&quot;C:\Documents and Settings\huycomf\My Documents\My Adobe Presentations\gvgtinh dia 8\data\asimages\{B813A095-FFBA-4F05-864E-B8A1C8584247}.png&quot;/&gt;&lt;hasEffects val=&quot;1&quot;/&gt;&lt;left val=&quot;123.72&quot;/&gt;&lt;top val=&quot;245.28&quot;/&gt;&lt;width val=&quot;128.64&quot;/&gt;&lt;height val=&quot;118.08&quot;/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B11A8FF-D5AA-49A2-B1EE-C42E0923EFF8}&quot;/&gt;&lt;filename val=&quot;C:\Documents and Settings\huycomf\My Documents\My Adobe Presentations\gvgtinh dia 8\data\asimages\{8B11A8FF-D5AA-49A2-B1EE-C42E0923EFF8}.png&quot;/&gt;&lt;hasEffects val=&quot;1&quot;/&gt;&lt;left val=&quot;63.72&quot;/&gt;&lt;top val=&quot;226.56&quot;/&gt;&lt;width val=&quot;93.36&quot;/&gt;&lt;height val=&quot;110.52&quot;/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3539736-5539-4287-8208-3CB09E0A3D24}&quot;/&gt;&lt;filename val=&quot;C:\Documents and Settings\huycomf\My Documents\My Adobe Presentations\gvgtinh dia 8\data\asimages\{D3539736-5539-4287-8208-3CB09E0A3D24}.png&quot;/&gt;&lt;hasEffects val=&quot;1&quot;/&gt;&lt;left val=&quot;157.56&quot;/&gt;&lt;top val=&quot;358.56&quot;/&gt;&lt;width val=&quot;128.52&quot;/&gt;&lt;height val=&quot;58.8&quot;/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93D2F07-229B-4B8E-A118-B975BE39F4F6}&quot;/&gt;&lt;filename val=&quot;C:\Documents and Settings\huycomf\My Documents\My Adobe Presentations\gvgtinh dia 8\data\asimages\{293D2F07-229B-4B8E-A118-B975BE39F4F6}.png&quot;/&gt;&lt;hasEffects val=&quot;1&quot;/&gt;&lt;left val=&quot;204&quot;/&gt;&lt;top val=&quot;352.56&quot;/&gt;&lt;width val=&quot;131.64&quot;/&gt;&lt;height val=&quot;124.08&quot;/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584938-2244-40D3-9059-ECD0D798EAAE}&quot;/&gt;&lt;filename val=&quot;C:\Documents and Settings\huycomf\My Documents\My Adobe Presentations\gvgtinh dia 8\data\asimages\{BF584938-2244-40D3-9059-ECD0D798EAAE}.png&quot;/&gt;&lt;hasEffects val=&quot;1&quot;/&gt;&lt;left val=&quot;375.72&quot;/&gt;&lt;top val=&quot;320.28&quot;/&gt;&lt;width val=&quot;112.2&quot;/&gt;&lt;height val=&quot;37.08&quot;/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</TotalTime>
  <Words>1839</Words>
  <Application>Microsoft Office PowerPoint</Application>
  <PresentationFormat>On-screen Show (4:3)</PresentationFormat>
  <Paragraphs>244</Paragraphs>
  <Slides>44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c. Vùng trời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Bia chủ quyền VN ở Hoàng Sa được dựng  vào những năm 1930 (ảnh chụp tại phòng lữu trữ  tư liệu Hoàng Sa, Đà Nẵng)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THCB</dc:creator>
  <cp:lastModifiedBy>Admin</cp:lastModifiedBy>
  <cp:revision>52</cp:revision>
  <dcterms:created xsi:type="dcterms:W3CDTF">2010-02-01T14:50:48Z</dcterms:created>
  <dcterms:modified xsi:type="dcterms:W3CDTF">2023-07-07T07:53:30Z</dcterms:modified>
</cp:coreProperties>
</file>