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1" r:id="rId2"/>
    <p:sldId id="292" r:id="rId3"/>
    <p:sldId id="256" r:id="rId4"/>
    <p:sldId id="257" r:id="rId5"/>
    <p:sldId id="261" r:id="rId6"/>
    <p:sldId id="260" r:id="rId7"/>
    <p:sldId id="263" r:id="rId8"/>
    <p:sldId id="274" r:id="rId9"/>
    <p:sldId id="281" r:id="rId10"/>
    <p:sldId id="272" r:id="rId11"/>
    <p:sldId id="273" r:id="rId12"/>
    <p:sldId id="264" r:id="rId13"/>
    <p:sldId id="277" r:id="rId14"/>
    <p:sldId id="276" r:id="rId15"/>
    <p:sldId id="278" r:id="rId16"/>
    <p:sldId id="279" r:id="rId17"/>
    <p:sldId id="280" r:id="rId18"/>
    <p:sldId id="282" r:id="rId19"/>
  </p:sldIdLst>
  <p:sldSz cx="18288000" cy="10287000"/>
  <p:notesSz cx="6858000" cy="9144000"/>
  <p:embeddedFontLst>
    <p:embeddedFont>
      <p:font typeface="DM Sans Bold" charset="0"/>
      <p:bold r:id="rId20"/>
    </p:embeddedFont>
    <p:embeddedFont>
      <p:font typeface="Calibri" pitchFamily="34" charset="0"/>
      <p:regular r:id="rId21"/>
      <p:bold r:id="rId22"/>
      <p:italic r:id="rId23"/>
      <p:boldItalic r:id="rId24"/>
    </p:embeddedFont>
    <p:embeddedFont>
      <p:font typeface="DM Sans" charset="0"/>
      <p:regular r:id="rId25"/>
    </p:embeddedFont>
    <p:embeddedFont>
      <p:font typeface="Arial Black" pitchFamily="34"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D60093"/>
    <a:srgbClr val="43C466"/>
    <a:srgbClr val="FFFFFF"/>
    <a:srgbClr val="EC00EC"/>
    <a:srgbClr val="FFBF31"/>
    <a:srgbClr val="FFB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10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23T21:24:13.415"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svg"/><Relationship Id="rId4" Type="http://schemas.openxmlformats.org/officeDocument/2006/relationships/image" Target="../media/image19.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16397605" cy="3982720"/>
          </a:xfrm>
        </p:spPr>
        <p:txBody>
          <a:bodyPr/>
          <a:lstStyle/>
          <a:p>
            <a:r>
              <a:rPr lang="vi-VN" altLang="en-US" sz="11500" i="1" dirty="0"/>
              <a:t>Lớp 6A7</a:t>
            </a:r>
          </a:p>
        </p:txBody>
      </p:sp>
      <p:sp>
        <p:nvSpPr>
          <p:cNvPr id="4" name="Subtitle 3"/>
          <p:cNvSpPr>
            <a:spLocks noGrp="1"/>
          </p:cNvSpPr>
          <p:nvPr>
            <p:ph type="subTitle" idx="1"/>
          </p:nvPr>
        </p:nvSpPr>
        <p:spPr>
          <a:xfrm>
            <a:off x="10439400" y="2705100"/>
            <a:ext cx="7727315" cy="3158490"/>
          </a:xfrm>
        </p:spPr>
        <p:txBody>
          <a:bodyPr>
            <a:normAutofit/>
          </a:bodyPr>
          <a:lstStyle/>
          <a:p>
            <a:endParaRPr lang="vi-VN" altLang="en-US"/>
          </a:p>
          <a:p>
            <a:endParaRPr lang="vi-VN" altLang="en-US"/>
          </a:p>
          <a:p>
            <a:endParaRPr lang="vi-VN" altLang="en-US"/>
          </a:p>
          <a:p>
            <a:endParaRPr lang="vi-VN" altLang="en-US"/>
          </a:p>
          <a:p>
            <a:r>
              <a:rPr lang="vi-VN" altLang="en-US" sz="3600">
                <a:solidFill>
                  <a:srgbClr val="FF0000"/>
                </a:solidFill>
              </a:rPr>
              <a:t>Giáo viên:Ngô Thị Ngọc Hảo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90600" y="133351"/>
            <a:ext cx="1501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smtClean="0">
                <a:latin typeface="Times New Roman" panose="02020603050405020304" pitchFamily="18" charset="0"/>
                <a:cs typeface="Times New Roman" panose="02020603050405020304" pitchFamily="18" charset="0"/>
              </a:rPr>
              <a:t>2. Đường tròn là hình có tâm đối xứng và tâm đối xứng là tâm của nó.</a:t>
            </a:r>
            <a:endParaRPr lang="en-US" sz="4800" b="1" dirty="0">
              <a:latin typeface="Times New Roman" panose="02020603050405020304" pitchFamily="18" charset="0"/>
              <a:cs typeface="Times New Roman" panose="02020603050405020304" pitchFamily="18" charset="0"/>
            </a:endParaRPr>
          </a:p>
        </p:txBody>
      </p:sp>
      <p:pic>
        <p:nvPicPr>
          <p:cNvPr id="3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76500" y="5094854"/>
            <a:ext cx="2609850" cy="5126492"/>
          </a:xfrm>
          <a:prstGeom prst="rect">
            <a:avLst/>
          </a:prstGeom>
        </p:spPr>
      </p:pic>
      <p:pic>
        <p:nvPicPr>
          <p:cNvPr id="34"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16507" y="3555049"/>
            <a:ext cx="1199785" cy="1199785"/>
          </a:xfrm>
          <a:prstGeom prst="rect">
            <a:avLst/>
          </a:prstGeom>
        </p:spPr>
      </p:pic>
      <p:sp>
        <p:nvSpPr>
          <p:cNvPr id="14" name="Text Box 2"/>
          <p:cNvSpPr txBox="1">
            <a:spLocks noChangeArrowheads="1"/>
          </p:cNvSpPr>
          <p:nvPr/>
        </p:nvSpPr>
        <p:spPr bwMode="auto">
          <a:xfrm>
            <a:off x="1106905" y="1817492"/>
            <a:ext cx="1501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latin typeface="Times New Roman" panose="02020603050405020304" pitchFamily="18" charset="0"/>
                <a:cs typeface="Times New Roman" panose="02020603050405020304" pitchFamily="18" charset="0"/>
              </a:rPr>
              <a:t>3</a:t>
            </a:r>
            <a:r>
              <a:rPr lang="en-US" sz="4800" b="1" dirty="0" smtClean="0">
                <a:latin typeface="Times New Roman" panose="02020603050405020304" pitchFamily="18" charset="0"/>
                <a:cs typeface="Times New Roman" panose="02020603050405020304" pitchFamily="18" charset="0"/>
              </a:rPr>
              <a:t>. Hình thoi có tâm đối xứng là điểm O.</a:t>
            </a:r>
            <a:endParaRPr lang="en-US" sz="4800" b="1" dirty="0">
              <a:latin typeface="Times New Roman" panose="02020603050405020304" pitchFamily="18" charset="0"/>
              <a:cs typeface="Times New Roman" panose="02020603050405020304" pitchFamily="18" charset="0"/>
            </a:endParaRPr>
          </a:p>
        </p:txBody>
      </p:sp>
      <p:pic>
        <p:nvPicPr>
          <p:cNvPr id="3074" name="Picture 2" descr="C:\Users\DELL\Pictures\Saved Pictures\geogebra-expo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1490" y="2969984"/>
            <a:ext cx="8424110" cy="46717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
          <p:cNvSpPr txBox="1">
            <a:spLocks noChangeArrowheads="1"/>
          </p:cNvSpPr>
          <p:nvPr/>
        </p:nvSpPr>
        <p:spPr bwMode="auto">
          <a:xfrm>
            <a:off x="1167063" y="7803297"/>
            <a:ext cx="1501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smtClean="0">
                <a:latin typeface="Times New Roman" panose="02020603050405020304" pitchFamily="18" charset="0"/>
                <a:cs typeface="Times New Roman" panose="02020603050405020304" pitchFamily="18" charset="0"/>
              </a:rPr>
              <a:t>4. Hình lục giác đều có tâm đối xứng là O.</a:t>
            </a:r>
            <a:endParaRPr lang="en-US" sz="4800" b="1" dirty="0">
              <a:latin typeface="Times New Roman" panose="02020603050405020304" pitchFamily="18" charset="0"/>
              <a:cs typeface="Times New Roman" panose="02020603050405020304" pitchFamily="18" charset="0"/>
            </a:endParaRPr>
          </a:p>
        </p:txBody>
      </p:sp>
      <p:pic>
        <p:nvPicPr>
          <p:cNvPr id="3075" name="Picture 3" descr="C:\Users\DELL\Pictures\Saved Pictures\geogebra-expo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29800" y="2648488"/>
            <a:ext cx="4948148" cy="4993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14" grpId="0" autoUpdateAnimBg="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AutoShape 3"/>
          <p:cNvSpPr>
            <a:spLocks noChangeArrowheads="1"/>
          </p:cNvSpPr>
          <p:nvPr/>
        </p:nvSpPr>
        <p:spPr bwMode="auto">
          <a:xfrm>
            <a:off x="132215" y="801062"/>
            <a:ext cx="9984319" cy="9372600"/>
          </a:xfrm>
          <a:prstGeom prst="star32">
            <a:avLst>
              <a:gd name="adj" fmla="val 44282"/>
            </a:avLst>
          </a:prstGeom>
          <a:solidFill>
            <a:srgbClr val="43C466"/>
          </a:solidFill>
          <a:ln w="9525">
            <a:solidFill>
              <a:schemeClr val="tx1"/>
            </a:solidFill>
            <a:miter lim="800000"/>
          </a:ln>
          <a:effectLst/>
        </p:spPr>
        <p:txBody>
          <a:bodyPr wrap="none" anchor="ctr"/>
          <a:lstStyle/>
          <a:p>
            <a:pPr marL="685800" indent="-685800" algn="ctr"/>
            <a:r>
              <a:rPr lang="en-US" sz="5400" b="1" dirty="0">
                <a:latin typeface="Times New Roman" panose="02020603050405020304" pitchFamily="18" charset="0"/>
              </a:rPr>
              <a:t>         </a:t>
            </a:r>
          </a:p>
          <a:p>
            <a:pPr marL="685800" indent="-685800" algn="ctr"/>
            <a:r>
              <a:rPr lang="en-US" sz="5400" b="1" dirty="0">
                <a:latin typeface="Times New Roman" panose="02020603050405020304" pitchFamily="18" charset="0"/>
              </a:rPr>
              <a:t>  </a:t>
            </a:r>
          </a:p>
        </p:txBody>
      </p:sp>
      <p:sp>
        <p:nvSpPr>
          <p:cNvPr id="38916" name="AutoShape 4"/>
          <p:cNvSpPr>
            <a:spLocks noChangeArrowheads="1"/>
          </p:cNvSpPr>
          <p:nvPr/>
        </p:nvSpPr>
        <p:spPr bwMode="auto">
          <a:xfrm>
            <a:off x="10401300" y="1143000"/>
            <a:ext cx="5257800" cy="3200400"/>
          </a:xfrm>
          <a:prstGeom prst="wedgeEllipseCallout">
            <a:avLst>
              <a:gd name="adj1" fmla="val -57880"/>
              <a:gd name="adj2" fmla="val 17486"/>
            </a:avLst>
          </a:prstGeom>
          <a:solidFill>
            <a:srgbClr val="FFFF00"/>
          </a:solidFill>
          <a:ln w="9525">
            <a:solidFill>
              <a:schemeClr val="tx1"/>
            </a:solidFill>
            <a:miter lim="800000"/>
          </a:ln>
          <a:effectLst/>
        </p:spPr>
        <p:txBody>
          <a:bodyPr/>
          <a:lstStyle/>
          <a:p>
            <a:pPr algn="ct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chữ</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đối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xứng</a:t>
            </a:r>
            <a:endParaRPr lang="en-US" sz="4800" b="1" dirty="0">
              <a:latin typeface="Times New Roman" panose="02020603050405020304" pitchFamily="18" charset="0"/>
              <a:cs typeface="Times New Roman" panose="02020603050405020304" pitchFamily="18" charset="0"/>
            </a:endParaRPr>
          </a:p>
        </p:txBody>
      </p:sp>
      <p:sp>
        <p:nvSpPr>
          <p:cNvPr id="38917" name="AutoShape 5"/>
          <p:cNvSpPr>
            <a:spLocks noChangeArrowheads="1"/>
          </p:cNvSpPr>
          <p:nvPr/>
        </p:nvSpPr>
        <p:spPr bwMode="auto">
          <a:xfrm>
            <a:off x="10058400" y="6400800"/>
            <a:ext cx="5943600" cy="3543300"/>
          </a:xfrm>
          <a:prstGeom prst="wedgeEllipseCallout">
            <a:avLst>
              <a:gd name="adj1" fmla="val -48556"/>
              <a:gd name="adj2" fmla="val -60551"/>
            </a:avLst>
          </a:prstGeom>
          <a:solidFill>
            <a:srgbClr val="800080"/>
          </a:solidFill>
          <a:ln w="9525">
            <a:solidFill>
              <a:schemeClr val="tx1"/>
            </a:solidFill>
            <a:miter lim="800000"/>
          </a:ln>
          <a:effectLst/>
        </p:spPr>
        <p:txBody>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Các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chữ</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không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có</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tâm</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đối</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xứng</a:t>
            </a:r>
            <a:endParaRPr lang="en-US" sz="4800" b="1" dirty="0">
              <a:solidFill>
                <a:schemeClr val="bg1"/>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38926" name="WordArt 14"/>
          <p:cNvSpPr>
            <a:spLocks noChangeArrowheads="1" noChangeShapeType="1" noTextEdit="1"/>
          </p:cNvSpPr>
          <p:nvPr/>
        </p:nvSpPr>
        <p:spPr bwMode="auto">
          <a:xfrm>
            <a:off x="4068434" y="3086100"/>
            <a:ext cx="1989466" cy="1552528"/>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ln>
                <a:solidFill>
                  <a:srgbClr val="FF00FF"/>
                </a:solidFill>
                <a:latin typeface="Arial Black" panose="020B0A04020102020204"/>
              </a:rPr>
              <a:t>K</a:t>
            </a:r>
          </a:p>
        </p:txBody>
      </p:sp>
      <p:sp>
        <p:nvSpPr>
          <p:cNvPr id="38929" name="WordArt 17"/>
          <p:cNvSpPr>
            <a:spLocks noChangeArrowheads="1" noChangeShapeType="1" noTextEdit="1"/>
          </p:cNvSpPr>
          <p:nvPr/>
        </p:nvSpPr>
        <p:spPr bwMode="auto">
          <a:xfrm>
            <a:off x="3134984" y="5588176"/>
            <a:ext cx="18669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ln>
                <a:solidFill>
                  <a:srgbClr val="FF00FF"/>
                </a:solidFill>
                <a:latin typeface="Arial Black" panose="020B0A04020102020204"/>
              </a:rPr>
              <a:t>N</a:t>
            </a:r>
          </a:p>
        </p:txBody>
      </p:sp>
      <p:sp>
        <p:nvSpPr>
          <p:cNvPr id="38933" name="WordArt 21"/>
          <p:cNvSpPr>
            <a:spLocks noChangeArrowheads="1" noChangeShapeType="1" noTextEdit="1"/>
          </p:cNvSpPr>
          <p:nvPr/>
        </p:nvSpPr>
        <p:spPr bwMode="auto">
          <a:xfrm>
            <a:off x="1998843" y="3086100"/>
            <a:ext cx="1581497" cy="1552528"/>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ln>
                <a:solidFill>
                  <a:srgbClr val="FF00FF"/>
                </a:solidFill>
                <a:latin typeface="Arial Black" panose="020B0A04020102020204"/>
              </a:rPr>
              <a:t>H</a:t>
            </a:r>
          </a:p>
        </p:txBody>
      </p:sp>
      <p:sp>
        <p:nvSpPr>
          <p:cNvPr id="38934" name="WordArt 22"/>
          <p:cNvSpPr>
            <a:spLocks noChangeArrowheads="1" noChangeShapeType="1" noTextEdit="1"/>
          </p:cNvSpPr>
          <p:nvPr/>
        </p:nvSpPr>
        <p:spPr bwMode="auto">
          <a:xfrm>
            <a:off x="6750166" y="3086100"/>
            <a:ext cx="16764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ln>
                <a:solidFill>
                  <a:srgbClr val="FF00FF"/>
                </a:solidFill>
                <a:latin typeface="Arial Black" panose="020B0A04020102020204"/>
              </a:rPr>
              <a:t>M</a:t>
            </a:r>
          </a:p>
        </p:txBody>
      </p:sp>
      <p:sp>
        <p:nvSpPr>
          <p:cNvPr id="38942" name="WordArt 30"/>
          <p:cNvSpPr>
            <a:spLocks noChangeArrowheads="1" noChangeShapeType="1" noTextEdit="1"/>
          </p:cNvSpPr>
          <p:nvPr/>
        </p:nvSpPr>
        <p:spPr bwMode="auto">
          <a:xfrm>
            <a:off x="5727678" y="5557428"/>
            <a:ext cx="16764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ln>
                <a:solidFill>
                  <a:srgbClr val="FF00FF"/>
                </a:solidFill>
                <a:latin typeface="Arial Black" panose="020B0A04020102020204"/>
              </a:rPr>
              <a:t>X</a:t>
            </a:r>
          </a:p>
        </p:txBody>
      </p:sp>
      <p:sp>
        <p:nvSpPr>
          <p:cNvPr id="11297" name="Text Box 33"/>
          <p:cNvSpPr txBox="1">
            <a:spLocks noChangeArrowheads="1"/>
          </p:cNvSpPr>
          <p:nvPr/>
        </p:nvSpPr>
        <p:spPr bwMode="auto">
          <a:xfrm>
            <a:off x="74081" y="215900"/>
            <a:ext cx="3429000" cy="923330"/>
          </a:xfrm>
          <a:prstGeom prst="rect">
            <a:avLst/>
          </a:prstGeom>
          <a:solidFill>
            <a:srgbClr val="92D050"/>
          </a:solidFill>
          <a:ln>
            <a:noFill/>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5400" b="1" dirty="0">
                <a:latin typeface="Times New Roman" panose="02020603050405020304" pitchFamily="18" charset="0"/>
              </a:rPr>
              <a:t>ĐÁP ÁN: </a:t>
            </a:r>
          </a:p>
        </p:txBody>
      </p:sp>
      <p:pic>
        <p:nvPicPr>
          <p:cNvPr id="34"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87500" y="-42967"/>
            <a:ext cx="1199785" cy="1199785"/>
          </a:xfrm>
          <a:prstGeom prst="rect">
            <a:avLst/>
          </a:prstGeom>
        </p:spPr>
      </p:pic>
      <p:pic>
        <p:nvPicPr>
          <p:cNvPr id="35"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1145">
            <a:off x="16652942" y="1152688"/>
            <a:ext cx="1199785" cy="1199785"/>
          </a:xfrm>
          <a:prstGeom prst="rect">
            <a:avLst/>
          </a:prstGeom>
        </p:spPr>
      </p:pic>
      <p:pic>
        <p:nvPicPr>
          <p:cNvPr id="36"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1015">
            <a:off x="15615796" y="219217"/>
            <a:ext cx="1199785" cy="1199785"/>
          </a:xfrm>
          <a:prstGeom prst="rect">
            <a:avLst/>
          </a:prstGeom>
        </p:spPr>
      </p:pic>
      <p:pic>
        <p:nvPicPr>
          <p:cNvPr id="3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16200" y="4813300"/>
            <a:ext cx="2755322" cy="5412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0" nodeType="clickEffect">
                                  <p:stCondLst>
                                    <p:cond delay="0"/>
                                  </p:stCondLst>
                                  <p:childTnLst>
                                    <p:animClr clrSpc="hsl" dir="cw">
                                      <p:cBhvr override="childStyle">
                                        <p:cTn id="12" dur="500" fill="hold"/>
                                        <p:tgtEl>
                                          <p:spTgt spid="38926"/>
                                        </p:tgtEl>
                                        <p:attrNameLst>
                                          <p:attrName>style.color</p:attrName>
                                        </p:attrNameLst>
                                      </p:cBhvr>
                                      <p:by>
                                        <p:hsl h="0" s="-12549" l="-25098"/>
                                      </p:by>
                                    </p:animClr>
                                    <p:animClr clrSpc="hsl" dir="cw">
                                      <p:cBhvr>
                                        <p:cTn id="13" dur="500" fill="hold"/>
                                        <p:tgtEl>
                                          <p:spTgt spid="38926"/>
                                        </p:tgtEl>
                                        <p:attrNameLst>
                                          <p:attrName>fillcolor</p:attrName>
                                        </p:attrNameLst>
                                      </p:cBhvr>
                                      <p:by>
                                        <p:hsl h="0" s="-12549" l="-25098"/>
                                      </p:by>
                                    </p:animClr>
                                    <p:animClr clrSpc="hsl" dir="cw">
                                      <p:cBhvr>
                                        <p:cTn id="14" dur="500" fill="hold"/>
                                        <p:tgtEl>
                                          <p:spTgt spid="38926"/>
                                        </p:tgtEl>
                                        <p:attrNameLst>
                                          <p:attrName>stroke.color</p:attrName>
                                        </p:attrNameLst>
                                      </p:cBhvr>
                                      <p:by>
                                        <p:hsl h="0" s="-12549" l="-25098"/>
                                      </p:by>
                                    </p:animClr>
                                    <p:set>
                                      <p:cBhvr>
                                        <p:cTn id="15" dur="500" fill="hold"/>
                                        <p:tgtEl>
                                          <p:spTgt spid="3892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4" presetClass="emph" presetSubtype="0" fill="hold" grpId="0" nodeType="clickEffect">
                                  <p:stCondLst>
                                    <p:cond delay="0"/>
                                  </p:stCondLst>
                                  <p:childTnLst>
                                    <p:animClr clrSpc="hsl" dir="cw">
                                      <p:cBhvr override="childStyle">
                                        <p:cTn id="19" dur="500" fill="hold"/>
                                        <p:tgtEl>
                                          <p:spTgt spid="38934"/>
                                        </p:tgtEl>
                                        <p:attrNameLst>
                                          <p:attrName>style.color</p:attrName>
                                        </p:attrNameLst>
                                      </p:cBhvr>
                                      <p:by>
                                        <p:hsl h="0" s="-12549" l="-25098"/>
                                      </p:by>
                                    </p:animClr>
                                    <p:animClr clrSpc="hsl" dir="cw">
                                      <p:cBhvr>
                                        <p:cTn id="20" dur="500" fill="hold"/>
                                        <p:tgtEl>
                                          <p:spTgt spid="38934"/>
                                        </p:tgtEl>
                                        <p:attrNameLst>
                                          <p:attrName>fillcolor</p:attrName>
                                        </p:attrNameLst>
                                      </p:cBhvr>
                                      <p:by>
                                        <p:hsl h="0" s="-12549" l="-25098"/>
                                      </p:by>
                                    </p:animClr>
                                    <p:animClr clrSpc="hsl" dir="cw">
                                      <p:cBhvr>
                                        <p:cTn id="21" dur="500" fill="hold"/>
                                        <p:tgtEl>
                                          <p:spTgt spid="38934"/>
                                        </p:tgtEl>
                                        <p:attrNameLst>
                                          <p:attrName>stroke.color</p:attrName>
                                        </p:attrNameLst>
                                      </p:cBhvr>
                                      <p:by>
                                        <p:hsl h="0" s="-12549" l="-25098"/>
                                      </p:by>
                                    </p:animClr>
                                    <p:set>
                                      <p:cBhvr>
                                        <p:cTn id="22" dur="500" fill="hold"/>
                                        <p:tgtEl>
                                          <p:spTgt spid="3893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8916"/>
                                        </p:tgtEl>
                                        <p:attrNameLst>
                                          <p:attrName>style.visibility</p:attrName>
                                        </p:attrNameLst>
                                      </p:cBhvr>
                                      <p:to>
                                        <p:strVal val="visible"/>
                                      </p:to>
                                    </p:set>
                                    <p:anim calcmode="lin" valueType="num">
                                      <p:cBhvr additive="base">
                                        <p:cTn id="27" dur="500" fill="hold"/>
                                        <p:tgtEl>
                                          <p:spTgt spid="38916"/>
                                        </p:tgtEl>
                                        <p:attrNameLst>
                                          <p:attrName>ppt_x</p:attrName>
                                        </p:attrNameLst>
                                      </p:cBhvr>
                                      <p:tavLst>
                                        <p:tav tm="0">
                                          <p:val>
                                            <p:strVal val="1+#ppt_w/2"/>
                                          </p:val>
                                        </p:tav>
                                        <p:tav tm="100000">
                                          <p:val>
                                            <p:strVal val="#ppt_x"/>
                                          </p:val>
                                        </p:tav>
                                      </p:tavLst>
                                    </p:anim>
                                    <p:anim calcmode="lin" valueType="num">
                                      <p:cBhvr additive="base">
                                        <p:cTn id="2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38933"/>
                                        </p:tgtEl>
                                        <p:attrNameLst>
                                          <p:attrName>style.color</p:attrName>
                                        </p:attrNameLst>
                                      </p:cBhvr>
                                      <p:by>
                                        <p:hsl h="7200000" s="0" l="0"/>
                                      </p:by>
                                    </p:animClr>
                                    <p:animClr clrSpc="hsl" dir="cw">
                                      <p:cBhvr>
                                        <p:cTn id="33" dur="500" fill="hold"/>
                                        <p:tgtEl>
                                          <p:spTgt spid="38933"/>
                                        </p:tgtEl>
                                        <p:attrNameLst>
                                          <p:attrName>fillcolor</p:attrName>
                                        </p:attrNameLst>
                                      </p:cBhvr>
                                      <p:by>
                                        <p:hsl h="7200000" s="0" l="0"/>
                                      </p:by>
                                    </p:animClr>
                                    <p:animClr clrSpc="hsl" dir="cw">
                                      <p:cBhvr>
                                        <p:cTn id="34" dur="500" fill="hold"/>
                                        <p:tgtEl>
                                          <p:spTgt spid="38933"/>
                                        </p:tgtEl>
                                        <p:attrNameLst>
                                          <p:attrName>stroke.color</p:attrName>
                                        </p:attrNameLst>
                                      </p:cBhvr>
                                      <p:by>
                                        <p:hsl h="7200000" s="0" l="0"/>
                                      </p:by>
                                    </p:animClr>
                                    <p:set>
                                      <p:cBhvr>
                                        <p:cTn id="35" dur="500" fill="hold"/>
                                        <p:tgtEl>
                                          <p:spTgt spid="3893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1" presetClass="emph" presetSubtype="0" fill="hold" grpId="0" nodeType="clickEffect">
                                  <p:stCondLst>
                                    <p:cond delay="0"/>
                                  </p:stCondLst>
                                  <p:childTnLst>
                                    <p:animClr clrSpc="hsl" dir="cw">
                                      <p:cBhvr override="childStyle">
                                        <p:cTn id="39" dur="500" fill="hold"/>
                                        <p:tgtEl>
                                          <p:spTgt spid="38929"/>
                                        </p:tgtEl>
                                        <p:attrNameLst>
                                          <p:attrName>style.color</p:attrName>
                                        </p:attrNameLst>
                                      </p:cBhvr>
                                      <p:by>
                                        <p:hsl h="7200000" s="0" l="0"/>
                                      </p:by>
                                    </p:animClr>
                                    <p:animClr clrSpc="hsl" dir="cw">
                                      <p:cBhvr>
                                        <p:cTn id="40" dur="500" fill="hold"/>
                                        <p:tgtEl>
                                          <p:spTgt spid="38929"/>
                                        </p:tgtEl>
                                        <p:attrNameLst>
                                          <p:attrName>fillcolor</p:attrName>
                                        </p:attrNameLst>
                                      </p:cBhvr>
                                      <p:by>
                                        <p:hsl h="7200000" s="0" l="0"/>
                                      </p:by>
                                    </p:animClr>
                                    <p:animClr clrSpc="hsl" dir="cw">
                                      <p:cBhvr>
                                        <p:cTn id="41" dur="500" fill="hold"/>
                                        <p:tgtEl>
                                          <p:spTgt spid="38929"/>
                                        </p:tgtEl>
                                        <p:attrNameLst>
                                          <p:attrName>stroke.color</p:attrName>
                                        </p:attrNameLst>
                                      </p:cBhvr>
                                      <p:by>
                                        <p:hsl h="7200000" s="0" l="0"/>
                                      </p:by>
                                    </p:animClr>
                                    <p:set>
                                      <p:cBhvr>
                                        <p:cTn id="42" dur="500" fill="hold"/>
                                        <p:tgtEl>
                                          <p:spTgt spid="3892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38942"/>
                                        </p:tgtEl>
                                        <p:attrNameLst>
                                          <p:attrName>style.color</p:attrName>
                                        </p:attrNameLst>
                                      </p:cBhvr>
                                      <p:by>
                                        <p:hsl h="7200000" s="0" l="0"/>
                                      </p:by>
                                    </p:animClr>
                                    <p:animClr clrSpc="hsl" dir="cw">
                                      <p:cBhvr>
                                        <p:cTn id="47" dur="500" fill="hold"/>
                                        <p:tgtEl>
                                          <p:spTgt spid="38942"/>
                                        </p:tgtEl>
                                        <p:attrNameLst>
                                          <p:attrName>fillcolor</p:attrName>
                                        </p:attrNameLst>
                                      </p:cBhvr>
                                      <p:by>
                                        <p:hsl h="7200000" s="0" l="0"/>
                                      </p:by>
                                    </p:animClr>
                                    <p:animClr clrSpc="hsl" dir="cw">
                                      <p:cBhvr>
                                        <p:cTn id="48" dur="500" fill="hold"/>
                                        <p:tgtEl>
                                          <p:spTgt spid="38942"/>
                                        </p:tgtEl>
                                        <p:attrNameLst>
                                          <p:attrName>stroke.color</p:attrName>
                                        </p:attrNameLst>
                                      </p:cBhvr>
                                      <p:by>
                                        <p:hsl h="7200000" s="0" l="0"/>
                                      </p:by>
                                    </p:animClr>
                                    <p:set>
                                      <p:cBhvr>
                                        <p:cTn id="49" dur="500" fill="hold"/>
                                        <p:tgtEl>
                                          <p:spTgt spid="38942"/>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10800000">
                                      <p:cBhvr>
                                        <p:cTn id="53" dur="2000" fill="hold"/>
                                        <p:tgtEl>
                                          <p:spTgt spid="3893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grpId="1" nodeType="clickEffect">
                                  <p:stCondLst>
                                    <p:cond delay="0"/>
                                  </p:stCondLst>
                                  <p:childTnLst>
                                    <p:animRot by="10800000">
                                      <p:cBhvr>
                                        <p:cTn id="57" dur="2000" fill="hold"/>
                                        <p:tgtEl>
                                          <p:spTgt spid="3892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grpId="1" nodeType="clickEffect">
                                  <p:stCondLst>
                                    <p:cond delay="0"/>
                                  </p:stCondLst>
                                  <p:childTnLst>
                                    <p:animRot by="10800000">
                                      <p:cBhvr>
                                        <p:cTn id="61" dur="2000" fill="hold"/>
                                        <p:tgtEl>
                                          <p:spTgt spid="38934"/>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grpId="1" nodeType="clickEffect">
                                  <p:stCondLst>
                                    <p:cond delay="0"/>
                                  </p:stCondLst>
                                  <p:childTnLst>
                                    <p:animRot by="10800000">
                                      <p:cBhvr>
                                        <p:cTn id="65" dur="2000" fill="hold"/>
                                        <p:tgtEl>
                                          <p:spTgt spid="38929"/>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grpId="1" nodeType="clickEffect">
                                  <p:stCondLst>
                                    <p:cond delay="0"/>
                                  </p:stCondLst>
                                  <p:childTnLst>
                                    <p:animRot by="10800000">
                                      <p:cBhvr>
                                        <p:cTn id="69" dur="2000" fill="hold"/>
                                        <p:tgtEl>
                                          <p:spTgt spid="389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7" grpId="0" animBg="1" autoUpdateAnimBg="0"/>
      <p:bldP spid="38926" grpId="0" animBg="1"/>
      <p:bldP spid="38926" grpId="1"/>
      <p:bldP spid="38929" grpId="0" animBg="1"/>
      <p:bldP spid="38929" grpId="1"/>
      <p:bldP spid="38933" grpId="0" animBg="1"/>
      <p:bldP spid="38933" grpId="1"/>
      <p:bldP spid="38934" grpId="0" animBg="1"/>
      <p:bldP spid="38934" grpId="1"/>
      <p:bldP spid="38942" grpId="0" animBg="1"/>
      <p:bldP spid="3894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1447800" y="723900"/>
            <a:ext cx="15125700" cy="894347"/>
          </a:xfrm>
          <a:prstGeom prst="rect">
            <a:avLst/>
          </a:prstGeom>
        </p:spPr>
        <p:txBody>
          <a:bodyPr wrap="square" lIns="0" tIns="0" rIns="0" bIns="0" rtlCol="0" anchor="t">
            <a:spAutoFit/>
          </a:bodyPr>
          <a:lstStyle/>
          <a:p>
            <a:pPr marL="0" lvl="0" indent="0">
              <a:lnSpc>
                <a:spcPts val="7700"/>
              </a:lnSpc>
              <a:spcBef>
                <a:spcPct val="0"/>
              </a:spcBef>
            </a:pPr>
            <a:r>
              <a:rPr lang="en-US" sz="4400" u="none" spc="-54" dirty="0" err="1">
                <a:solidFill>
                  <a:srgbClr val="000000"/>
                </a:solidFill>
                <a:latin typeface="Times New Roman" panose="02020603050405020304" pitchFamily="18" charset="0"/>
                <a:cs typeface="Times New Roman" panose="02020603050405020304" pitchFamily="18" charset="0"/>
              </a:rPr>
              <a:t>Hình</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nào</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dưới</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đây</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có</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tâm</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đối</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xứng</a:t>
            </a:r>
            <a:r>
              <a:rPr lang="en-US" sz="4400" u="none" spc="-54" dirty="0">
                <a:solidFill>
                  <a:srgbClr val="000000"/>
                </a:solidFill>
                <a:latin typeface="Times New Roman" panose="02020603050405020304" pitchFamily="18" charset="0"/>
                <a:cs typeface="Times New Roman" panose="02020603050405020304" pitchFamily="18" charset="0"/>
              </a:rPr>
              <a:t>?</a:t>
            </a:r>
          </a:p>
        </p:txBody>
      </p:sp>
      <p:pic>
        <p:nvPicPr>
          <p:cNvPr id="3074" name="Picture 2" descr="Biển báo cấm dừng xe và đỗ xe P.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3696502"/>
            <a:ext cx="4372248" cy="2872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nh sách các biển báo nguy hiểm tài xế cần ghi nhớ"/>
          <p:cNvPicPr>
            <a:picLocks noChangeAspect="1" noChangeArrowheads="1"/>
          </p:cNvPicPr>
          <p:nvPr/>
        </p:nvPicPr>
        <p:blipFill rotWithShape="1">
          <a:blip r:embed="rId3">
            <a:extLst>
              <a:ext uri="{28A0092B-C50C-407E-A947-70E740481C1C}">
                <a14:useLocalDpi xmlns:a14="http://schemas.microsoft.com/office/drawing/2010/main" val="0"/>
              </a:ext>
            </a:extLst>
          </a:blip>
          <a:srcRect t="4308"/>
          <a:stretch>
            <a:fillRect/>
          </a:stretch>
        </p:blipFill>
        <p:spPr bwMode="auto">
          <a:xfrm>
            <a:off x="4539888" y="3696502"/>
            <a:ext cx="3602552" cy="28947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ển nào báo hiệu giao nhau với đường ưu tiên?"/>
          <p:cNvPicPr>
            <a:picLocks noChangeAspect="1" noChangeArrowheads="1"/>
          </p:cNvPicPr>
          <p:nvPr/>
        </p:nvPicPr>
        <p:blipFill rotWithShape="1">
          <a:blip r:embed="rId4">
            <a:extLst>
              <a:ext uri="{28A0092B-C50C-407E-A947-70E740481C1C}">
                <a14:useLocalDpi xmlns:a14="http://schemas.microsoft.com/office/drawing/2010/main" val="0"/>
              </a:ext>
            </a:extLst>
          </a:blip>
          <a:srcRect t="13681" r="67102" b="28267"/>
          <a:stretch>
            <a:fillRect/>
          </a:stretch>
        </p:blipFill>
        <p:spPr bwMode="auto">
          <a:xfrm>
            <a:off x="9244915" y="3566161"/>
            <a:ext cx="3707477" cy="31064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ển Hiệu Lệnh 303 Nơi Giao Nhau Chạy Theo Vòng Xuyến | Biển Báo Hiệu Đường  Bộ | Bảng Báo Hiệu Giao Thông | Biển Chỉ Dẫn | Bảng Tên Đ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8868" y="3363116"/>
            <a:ext cx="3106455" cy="310645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7"/>
          <p:cNvGrpSpPr/>
          <p:nvPr/>
        </p:nvGrpSpPr>
        <p:grpSpPr>
          <a:xfrm>
            <a:off x="1752600" y="7182111"/>
            <a:ext cx="885228" cy="885228"/>
            <a:chOff x="0" y="0"/>
            <a:chExt cx="1180304" cy="1180304"/>
          </a:xfrm>
        </p:grpSpPr>
        <p:grpSp>
          <p:nvGrpSpPr>
            <p:cNvPr id="44" name="Group 8"/>
            <p:cNvGrpSpPr/>
            <p:nvPr/>
          </p:nvGrpSpPr>
          <p:grpSpPr>
            <a:xfrm>
              <a:off x="0" y="0"/>
              <a:ext cx="1180304" cy="1180304"/>
              <a:chOff x="0" y="0"/>
              <a:chExt cx="6350000" cy="6350000"/>
            </a:xfrm>
          </p:grpSpPr>
          <p:sp>
            <p:nvSpPr>
              <p:cNvPr id="4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45" name="TextBox 10"/>
            <p:cNvSpPr txBox="1"/>
            <p:nvPr/>
          </p:nvSpPr>
          <p:spPr>
            <a:xfrm>
              <a:off x="313975" y="282668"/>
              <a:ext cx="577755" cy="678467"/>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1</a:t>
              </a:r>
            </a:p>
          </p:txBody>
        </p:sp>
      </p:grpSp>
      <p:grpSp>
        <p:nvGrpSpPr>
          <p:cNvPr id="47" name="Group 11"/>
          <p:cNvGrpSpPr/>
          <p:nvPr/>
        </p:nvGrpSpPr>
        <p:grpSpPr>
          <a:xfrm>
            <a:off x="5898550" y="7205923"/>
            <a:ext cx="885228" cy="885228"/>
            <a:chOff x="0" y="0"/>
            <a:chExt cx="1180304" cy="1180304"/>
          </a:xfrm>
        </p:grpSpPr>
        <p:grpSp>
          <p:nvGrpSpPr>
            <p:cNvPr id="48" name="Group 12"/>
            <p:cNvGrpSpPr/>
            <p:nvPr/>
          </p:nvGrpSpPr>
          <p:grpSpPr>
            <a:xfrm>
              <a:off x="0" y="0"/>
              <a:ext cx="1180304" cy="1180304"/>
              <a:chOff x="0" y="0"/>
              <a:chExt cx="6350000" cy="6350000"/>
            </a:xfrm>
          </p:grpSpPr>
          <p:sp>
            <p:nvSpPr>
              <p:cNvPr id="50"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49"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2</a:t>
              </a:r>
            </a:p>
          </p:txBody>
        </p:sp>
      </p:grpSp>
      <p:grpSp>
        <p:nvGrpSpPr>
          <p:cNvPr id="51" name="Group 15"/>
          <p:cNvGrpSpPr/>
          <p:nvPr/>
        </p:nvGrpSpPr>
        <p:grpSpPr>
          <a:xfrm>
            <a:off x="10997738" y="7256457"/>
            <a:ext cx="885228" cy="885228"/>
            <a:chOff x="0" y="0"/>
            <a:chExt cx="1180304" cy="1180304"/>
          </a:xfrm>
        </p:grpSpPr>
        <p:grpSp>
          <p:nvGrpSpPr>
            <p:cNvPr id="52" name="Group 16"/>
            <p:cNvGrpSpPr/>
            <p:nvPr/>
          </p:nvGrpSpPr>
          <p:grpSpPr>
            <a:xfrm>
              <a:off x="0" y="0"/>
              <a:ext cx="1180304" cy="1180304"/>
              <a:chOff x="0" y="0"/>
              <a:chExt cx="6350000" cy="6350000"/>
            </a:xfrm>
          </p:grpSpPr>
          <p:sp>
            <p:nvSpPr>
              <p:cNvPr id="54"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53" name="TextBox 18"/>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grpSp>
      <p:grpSp>
        <p:nvGrpSpPr>
          <p:cNvPr id="55" name="Group 15"/>
          <p:cNvGrpSpPr/>
          <p:nvPr/>
        </p:nvGrpSpPr>
        <p:grpSpPr>
          <a:xfrm>
            <a:off x="15213673" y="7205923"/>
            <a:ext cx="885228" cy="885228"/>
            <a:chOff x="0" y="0"/>
            <a:chExt cx="1180304" cy="1180304"/>
          </a:xfrm>
        </p:grpSpPr>
        <p:grpSp>
          <p:nvGrpSpPr>
            <p:cNvPr id="56" name="Group 16"/>
            <p:cNvGrpSpPr/>
            <p:nvPr/>
          </p:nvGrpSpPr>
          <p:grpSpPr>
            <a:xfrm>
              <a:off x="0" y="0"/>
              <a:ext cx="1180304" cy="1180304"/>
              <a:chOff x="0" y="0"/>
              <a:chExt cx="6350000" cy="6350000"/>
            </a:xfrm>
          </p:grpSpPr>
          <p:sp>
            <p:nvSpPr>
              <p:cNvPr id="58"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57" name="TextBox 18"/>
            <p:cNvSpPr txBox="1"/>
            <p:nvPr/>
          </p:nvSpPr>
          <p:spPr>
            <a:xfrm>
              <a:off x="313975" y="290531"/>
              <a:ext cx="577755" cy="688821"/>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4</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30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307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0800000">
                                      <p:cBhvr>
                                        <p:cTn id="18" dur="2000" fill="hold"/>
                                        <p:tgtEl>
                                          <p:spTgt spid="308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17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10095315" y="-152024"/>
            <a:ext cx="10298236" cy="4898605"/>
            <a:chOff x="11966858" y="-606480"/>
            <a:chExt cx="10298236" cy="4898605"/>
          </a:xfrm>
          <a:blipFill>
            <a:blip r:embed="rId3"/>
            <a:stretch>
              <a:fillRect/>
            </a:stretch>
          </a:blipFill>
        </p:grpSpPr>
        <p:sp>
          <p:nvSpPr>
            <p:cNvPr id="13" name="Rectangle: Rounded Corners 12"/>
            <p:cNvSpPr/>
            <p:nvPr/>
          </p:nvSpPr>
          <p:spPr>
            <a:xfrm rot="19209982">
              <a:off x="12818446" y="-606480"/>
              <a:ext cx="2307158" cy="739711"/>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rot="19209982">
              <a:off x="12643876" y="-37833"/>
              <a:ext cx="3838597" cy="792883"/>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rot="19209982">
              <a:off x="17280469" y="3425115"/>
              <a:ext cx="4568025" cy="867010"/>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p:cNvSpPr/>
            <p:nvPr/>
          </p:nvSpPr>
          <p:spPr>
            <a:xfrm rot="19209982">
              <a:off x="15905732" y="2847941"/>
              <a:ext cx="6097371" cy="812574"/>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rot="19209982">
              <a:off x="12398615" y="531650"/>
              <a:ext cx="5599858" cy="774320"/>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19209982">
              <a:off x="11966858" y="1660016"/>
              <a:ext cx="8906798" cy="815846"/>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rot="19209982">
              <a:off x="12208458" y="1010024"/>
              <a:ext cx="7343102" cy="811639"/>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rot="19209982">
              <a:off x="13309515" y="1627351"/>
              <a:ext cx="8955579" cy="779543"/>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p:cNvSpPr/>
            <p:nvPr/>
          </p:nvSpPr>
          <p:spPr>
            <a:xfrm rot="19209982">
              <a:off x="14605734" y="2255978"/>
              <a:ext cx="7414393" cy="838108"/>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844" y="1703384"/>
            <a:ext cx="14396155"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ra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c).</a:t>
            </a:r>
          </a:p>
        </p:txBody>
      </p:sp>
      <p:sp>
        <p:nvSpPr>
          <p:cNvPr id="3" name="TextBox 2"/>
          <p:cNvSpPr txBox="1"/>
          <p:nvPr/>
        </p:nvSpPr>
        <p:spPr>
          <a:xfrm>
            <a:off x="1254860" y="2815331"/>
            <a:ext cx="16301156"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O</a:t>
            </a:r>
          </a:p>
        </p:txBody>
      </p:sp>
      <p:sp>
        <p:nvSpPr>
          <p:cNvPr id="4" name="TextBox 3"/>
          <p:cNvSpPr txBox="1"/>
          <p:nvPr/>
        </p:nvSpPr>
        <p:spPr>
          <a:xfrm>
            <a:off x="1254860" y="3892549"/>
            <a:ext cx="16644057"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228600" y="190500"/>
            <a:ext cx="2971800" cy="1413316"/>
            <a:chOff x="3849396" y="7692584"/>
            <a:chExt cx="3237204" cy="1607430"/>
          </a:xfrm>
        </p:grpSpPr>
        <p:grpSp>
          <p:nvGrpSpPr>
            <p:cNvPr id="6" name="Group 57"/>
            <p:cNvGrpSpPr/>
            <p:nvPr/>
          </p:nvGrpSpPr>
          <p:grpSpPr>
            <a:xfrm rot="21422374">
              <a:off x="3849396" y="7692584"/>
              <a:ext cx="3166378" cy="1607430"/>
              <a:chOff x="0" y="0"/>
              <a:chExt cx="3472180" cy="3534410"/>
            </a:xfrm>
          </p:grpSpPr>
          <p:sp>
            <p:nvSpPr>
              <p:cNvPr id="8" name="Freeform 58"/>
              <p:cNvSpPr/>
              <p:nvPr/>
            </p:nvSpPr>
            <p:spPr>
              <a:xfrm>
                <a:off x="15240" y="248920"/>
                <a:ext cx="3444240" cy="3263900"/>
              </a:xfrm>
              <a:custGeom>
                <a:avLst/>
                <a:gdLst/>
                <a:ahLst/>
                <a:cxnLst/>
                <a:rect l="l" t="t" r="r" b="b"/>
                <a:pathLst>
                  <a:path w="3444240" h="3263900">
                    <a:moveTo>
                      <a:pt x="3441700" y="645160"/>
                    </a:moveTo>
                    <a:cubicBezTo>
                      <a:pt x="3444240" y="488950"/>
                      <a:pt x="3422650" y="30480"/>
                      <a:pt x="3422650" y="30480"/>
                    </a:cubicBezTo>
                    <a:cubicBezTo>
                      <a:pt x="3422650" y="30480"/>
                      <a:pt x="3037840" y="40640"/>
                      <a:pt x="2684780" y="40640"/>
                    </a:cubicBezTo>
                    <a:cubicBezTo>
                      <a:pt x="265303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15540"/>
                      <a:pt x="21590" y="2607310"/>
                    </a:cubicBezTo>
                    <a:cubicBezTo>
                      <a:pt x="6350" y="2852420"/>
                      <a:pt x="0" y="3225800"/>
                      <a:pt x="0" y="3225800"/>
                    </a:cubicBezTo>
                    <a:cubicBezTo>
                      <a:pt x="204470" y="3256280"/>
                      <a:pt x="450850" y="3263900"/>
                      <a:pt x="657860" y="3261360"/>
                    </a:cubicBezTo>
                    <a:cubicBezTo>
                      <a:pt x="891540" y="3261360"/>
                      <a:pt x="2616200" y="3261360"/>
                      <a:pt x="2616200" y="3261360"/>
                    </a:cubicBezTo>
                    <a:lnTo>
                      <a:pt x="3402330" y="3247390"/>
                    </a:lnTo>
                    <a:cubicBezTo>
                      <a:pt x="3402330" y="3247390"/>
                      <a:pt x="3441700" y="2545080"/>
                      <a:pt x="3441700" y="2419350"/>
                    </a:cubicBezTo>
                    <a:cubicBezTo>
                      <a:pt x="3441700" y="2245360"/>
                      <a:pt x="3439160" y="803910"/>
                      <a:pt x="3441700" y="645160"/>
                    </a:cubicBezTo>
                    <a:close/>
                  </a:path>
                </a:pathLst>
              </a:custGeom>
              <a:solidFill>
                <a:srgbClr val="FFDC5D"/>
              </a:solidFill>
            </p:spPr>
          </p:sp>
          <p:sp>
            <p:nvSpPr>
              <p:cNvPr id="9" name="Freeform 59"/>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9F8BFF"/>
              </a:solidFill>
            </p:spPr>
          </p:sp>
        </p:grpSp>
        <p:sp>
          <p:nvSpPr>
            <p:cNvPr id="10" name="TextBox 9"/>
            <p:cNvSpPr txBox="1"/>
            <p:nvPr/>
          </p:nvSpPr>
          <p:spPr>
            <a:xfrm>
              <a:off x="4572000" y="8267700"/>
              <a:ext cx="2514600" cy="735102"/>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endParaRPr lang="en-US" sz="3600" dirty="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2"/>
          <a:stretch>
            <a:fillRect/>
          </a:stretch>
        </p:blipFill>
        <p:spPr>
          <a:xfrm>
            <a:off x="1372852" y="5317234"/>
            <a:ext cx="15542296" cy="44699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6781799" y="448306"/>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47800" y="3848100"/>
            <a:ext cx="3505200" cy="4002852"/>
          </a:xfrm>
          <a:prstGeom prst="rect">
            <a:avLst/>
          </a:prstGeom>
        </p:spPr>
      </p:pic>
      <p:pic>
        <p:nvPicPr>
          <p:cNvPr id="4" name="Picture 3"/>
          <p:cNvPicPr>
            <a:picLocks noChangeAspect="1"/>
          </p:cNvPicPr>
          <p:nvPr/>
        </p:nvPicPr>
        <p:blipFill>
          <a:blip r:embed="rId3"/>
          <a:stretch>
            <a:fillRect/>
          </a:stretch>
        </p:blipFill>
        <p:spPr>
          <a:xfrm>
            <a:off x="5412580" y="4070969"/>
            <a:ext cx="3350419" cy="3963067"/>
          </a:xfrm>
          <a:prstGeom prst="rect">
            <a:avLst/>
          </a:prstGeom>
        </p:spPr>
      </p:pic>
      <p:pic>
        <p:nvPicPr>
          <p:cNvPr id="5" name="Picture 4"/>
          <p:cNvPicPr>
            <a:picLocks noChangeAspect="1"/>
          </p:cNvPicPr>
          <p:nvPr/>
        </p:nvPicPr>
        <p:blipFill>
          <a:blip r:embed="rId4"/>
          <a:stretch>
            <a:fillRect/>
          </a:stretch>
        </p:blipFill>
        <p:spPr>
          <a:xfrm>
            <a:off x="9448800" y="3959270"/>
            <a:ext cx="3195638" cy="3878982"/>
          </a:xfrm>
          <a:prstGeom prst="rect">
            <a:avLst/>
          </a:prstGeom>
        </p:spPr>
      </p:pic>
      <p:pic>
        <p:nvPicPr>
          <p:cNvPr id="6" name="Picture 5"/>
          <p:cNvPicPr>
            <a:picLocks noChangeAspect="1"/>
          </p:cNvPicPr>
          <p:nvPr/>
        </p:nvPicPr>
        <p:blipFill>
          <a:blip r:embed="rId5"/>
          <a:stretch>
            <a:fillRect/>
          </a:stretch>
        </p:blipFill>
        <p:spPr>
          <a:xfrm>
            <a:off x="13106400" y="4342729"/>
            <a:ext cx="3355181" cy="3482823"/>
          </a:xfrm>
          <a:prstGeom prst="rect">
            <a:avLst/>
          </a:prstGeom>
        </p:spPr>
      </p:pic>
      <p:sp>
        <p:nvSpPr>
          <p:cNvPr id="7" name="TextBox 6"/>
          <p:cNvSpPr txBox="1"/>
          <p:nvPr/>
        </p:nvSpPr>
        <p:spPr>
          <a:xfrm>
            <a:off x="1752600" y="2110778"/>
            <a:ext cx="13182600"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5.5:</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xứng</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425" y="1759446"/>
            <a:ext cx="4289913" cy="4227439"/>
          </a:xfrm>
          <a:prstGeom prst="rect">
            <a:avLst/>
          </a:prstGeom>
        </p:spPr>
      </p:pic>
      <p:pic>
        <p:nvPicPr>
          <p:cNvPr id="4" name="Picture 3"/>
          <p:cNvPicPr>
            <a:picLocks noChangeAspect="1"/>
          </p:cNvPicPr>
          <p:nvPr/>
        </p:nvPicPr>
        <p:blipFill>
          <a:blip r:embed="rId3"/>
          <a:stretch>
            <a:fillRect/>
          </a:stretch>
        </p:blipFill>
        <p:spPr>
          <a:xfrm>
            <a:off x="4723160" y="1736587"/>
            <a:ext cx="4206818" cy="4227440"/>
          </a:xfrm>
          <a:prstGeom prst="rect">
            <a:avLst/>
          </a:prstGeom>
        </p:spPr>
      </p:pic>
      <p:pic>
        <p:nvPicPr>
          <p:cNvPr id="5" name="Picture 4"/>
          <p:cNvPicPr>
            <a:picLocks noChangeAspect="1"/>
          </p:cNvPicPr>
          <p:nvPr/>
        </p:nvPicPr>
        <p:blipFill>
          <a:blip r:embed="rId4"/>
          <a:stretch>
            <a:fillRect/>
          </a:stretch>
        </p:blipFill>
        <p:spPr>
          <a:xfrm>
            <a:off x="9067800" y="1736586"/>
            <a:ext cx="4185994" cy="4227440"/>
          </a:xfrm>
          <a:prstGeom prst="rect">
            <a:avLst/>
          </a:prstGeom>
        </p:spPr>
      </p:pic>
      <p:pic>
        <p:nvPicPr>
          <p:cNvPr id="6" name="Picture 5"/>
          <p:cNvPicPr>
            <a:picLocks noChangeAspect="1"/>
          </p:cNvPicPr>
          <p:nvPr/>
        </p:nvPicPr>
        <p:blipFill>
          <a:blip r:embed="rId5"/>
          <a:stretch>
            <a:fillRect/>
          </a:stretch>
        </p:blipFill>
        <p:spPr>
          <a:xfrm>
            <a:off x="13424538" y="1690866"/>
            <a:ext cx="4206818" cy="4330548"/>
          </a:xfrm>
          <a:prstGeom prst="rect">
            <a:avLst/>
          </a:prstGeom>
        </p:spPr>
      </p:pic>
      <p:sp>
        <p:nvSpPr>
          <p:cNvPr id="7" name="Rectangle: Rounded Corners 6"/>
          <p:cNvSpPr/>
          <p:nvPr/>
        </p:nvSpPr>
        <p:spPr>
          <a:xfrm>
            <a:off x="370987" y="190500"/>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70987" y="1028700"/>
            <a:ext cx="15316200"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5.6: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O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a:t>
            </a:r>
          </a:p>
        </p:txBody>
      </p:sp>
      <p:pic>
        <p:nvPicPr>
          <p:cNvPr id="10" name="Picture 9"/>
          <p:cNvPicPr>
            <a:picLocks noChangeAspect="1"/>
          </p:cNvPicPr>
          <p:nvPr/>
        </p:nvPicPr>
        <p:blipFill>
          <a:blip r:embed="rId2"/>
          <a:stretch>
            <a:fillRect/>
          </a:stretch>
        </p:blipFill>
        <p:spPr>
          <a:xfrm>
            <a:off x="304800" y="5906875"/>
            <a:ext cx="4289913" cy="4227439"/>
          </a:xfrm>
          <a:prstGeom prst="rect">
            <a:avLst/>
          </a:prstGeom>
        </p:spPr>
      </p:pic>
      <p:pic>
        <p:nvPicPr>
          <p:cNvPr id="11" name="Picture 10"/>
          <p:cNvPicPr>
            <a:picLocks noChangeAspect="1"/>
          </p:cNvPicPr>
          <p:nvPr/>
        </p:nvPicPr>
        <p:blipFill>
          <a:blip r:embed="rId3"/>
          <a:stretch>
            <a:fillRect/>
          </a:stretch>
        </p:blipFill>
        <p:spPr>
          <a:xfrm>
            <a:off x="4711685" y="5930688"/>
            <a:ext cx="4206818" cy="4227440"/>
          </a:xfrm>
          <a:prstGeom prst="rect">
            <a:avLst/>
          </a:prstGeom>
        </p:spPr>
      </p:pic>
      <p:pic>
        <p:nvPicPr>
          <p:cNvPr id="12" name="Picture 11"/>
          <p:cNvPicPr>
            <a:picLocks noChangeAspect="1"/>
          </p:cNvPicPr>
          <p:nvPr/>
        </p:nvPicPr>
        <p:blipFill>
          <a:blip r:embed="rId4"/>
          <a:stretch>
            <a:fillRect/>
          </a:stretch>
        </p:blipFill>
        <p:spPr>
          <a:xfrm>
            <a:off x="9067800" y="5951221"/>
            <a:ext cx="4185994" cy="4227440"/>
          </a:xfrm>
          <a:prstGeom prst="rect">
            <a:avLst/>
          </a:prstGeom>
        </p:spPr>
      </p:pic>
      <p:pic>
        <p:nvPicPr>
          <p:cNvPr id="13" name="Picture 12"/>
          <p:cNvPicPr>
            <a:picLocks noChangeAspect="1"/>
          </p:cNvPicPr>
          <p:nvPr/>
        </p:nvPicPr>
        <p:blipFill>
          <a:blip r:embed="rId5"/>
          <a:stretch>
            <a:fillRect/>
          </a:stretch>
        </p:blipFill>
        <p:spPr>
          <a:xfrm>
            <a:off x="13424538" y="5905500"/>
            <a:ext cx="4206818" cy="4330548"/>
          </a:xfrm>
          <a:prstGeom prst="rect">
            <a:avLst/>
          </a:prstGeom>
        </p:spPr>
      </p:pic>
      <p:sp>
        <p:nvSpPr>
          <p:cNvPr id="14" name="Arrow: Curved Down 13"/>
          <p:cNvSpPr/>
          <p:nvPr/>
        </p:nvSpPr>
        <p:spPr>
          <a:xfrm rot="5400000">
            <a:off x="1295400" y="7280408"/>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 name="Arrow: Curved Down 14"/>
          <p:cNvSpPr/>
          <p:nvPr/>
        </p:nvSpPr>
        <p:spPr>
          <a:xfrm rot="5400000">
            <a:off x="5647573" y="7257218"/>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6" name="Arrow: Curved Down 15"/>
          <p:cNvSpPr/>
          <p:nvPr/>
        </p:nvSpPr>
        <p:spPr>
          <a:xfrm rot="5400000">
            <a:off x="10055747" y="7257219"/>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7" name="Arrow: Curved Down 16"/>
          <p:cNvSpPr/>
          <p:nvPr/>
        </p:nvSpPr>
        <p:spPr>
          <a:xfrm rot="5400000">
            <a:off x="15161147" y="7353300"/>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0"/>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10800000">
                                      <p:cBhvr>
                                        <p:cTn id="21" dur="2000" fill="hold"/>
                                        <p:tgtEl>
                                          <p:spTgt spid="11"/>
                                        </p:tgtEl>
                                        <p:attrNameLst>
                                          <p:attrName>r</p:attrName>
                                        </p:attrNameLst>
                                      </p:cBhvr>
                                    </p:animRo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1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0800000">
                                      <p:cBhvr>
                                        <p:cTn id="32" dur="2000" fill="hold"/>
                                        <p:tgtEl>
                                          <p:spTgt spid="12"/>
                                        </p:tgtEl>
                                        <p:attrNameLst>
                                          <p:attrName>r</p:attrName>
                                        </p:attrNameLst>
                                      </p:cBhvr>
                                    </p:animRot>
                                  </p:childTnLst>
                                </p:cTn>
                              </p:par>
                              <p:par>
                                <p:cTn id="33" presetID="5"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19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0800000">
                                      <p:cBhvr>
                                        <p:cTn id="43" dur="2000" fill="hold"/>
                                        <p:tgtEl>
                                          <p:spTgt spid="13"/>
                                        </p:tgtEl>
                                        <p:attrNameLst>
                                          <p:attrName>r</p:attrName>
                                        </p:attrNameLst>
                                      </p:cBhvr>
                                    </p:animRo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87857"/>
            <a:ext cx="3873813" cy="3657600"/>
          </a:xfrm>
          <a:prstGeom prst="rect">
            <a:avLst/>
          </a:prstGeom>
        </p:spPr>
      </p:pic>
      <p:pic>
        <p:nvPicPr>
          <p:cNvPr id="3" name="Picture 2"/>
          <p:cNvPicPr>
            <a:picLocks noChangeAspect="1"/>
          </p:cNvPicPr>
          <p:nvPr/>
        </p:nvPicPr>
        <p:blipFill>
          <a:blip r:embed="rId3"/>
          <a:stretch>
            <a:fillRect/>
          </a:stretch>
        </p:blipFill>
        <p:spPr>
          <a:xfrm>
            <a:off x="4861469" y="2505064"/>
            <a:ext cx="3873813" cy="3892086"/>
          </a:xfrm>
          <a:prstGeom prst="rect">
            <a:avLst/>
          </a:prstGeom>
        </p:spPr>
      </p:pic>
      <p:pic>
        <p:nvPicPr>
          <p:cNvPr id="4" name="Picture 3"/>
          <p:cNvPicPr>
            <a:picLocks noChangeAspect="1"/>
          </p:cNvPicPr>
          <p:nvPr/>
        </p:nvPicPr>
        <p:blipFill>
          <a:blip r:embed="rId4"/>
          <a:stretch>
            <a:fillRect/>
          </a:stretch>
        </p:blipFill>
        <p:spPr>
          <a:xfrm>
            <a:off x="9174434" y="2601894"/>
            <a:ext cx="3873813" cy="3817941"/>
          </a:xfrm>
          <a:prstGeom prst="rect">
            <a:avLst/>
          </a:prstGeom>
        </p:spPr>
      </p:pic>
      <p:pic>
        <p:nvPicPr>
          <p:cNvPr id="5" name="Picture 4"/>
          <p:cNvPicPr>
            <a:picLocks noChangeAspect="1"/>
          </p:cNvPicPr>
          <p:nvPr/>
        </p:nvPicPr>
        <p:blipFill>
          <a:blip r:embed="rId5"/>
          <a:stretch>
            <a:fillRect/>
          </a:stretch>
        </p:blipFill>
        <p:spPr>
          <a:xfrm>
            <a:off x="13487399" y="2505064"/>
            <a:ext cx="3873813" cy="3818208"/>
          </a:xfrm>
          <a:prstGeom prst="rect">
            <a:avLst/>
          </a:prstGeom>
        </p:spPr>
      </p:pic>
      <p:sp>
        <p:nvSpPr>
          <p:cNvPr id="6" name="Rectangle: Rounded Corners 5"/>
          <p:cNvSpPr/>
          <p:nvPr/>
        </p:nvSpPr>
        <p:spPr>
          <a:xfrm>
            <a:off x="152400" y="190500"/>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991969"/>
            <a:ext cx="187452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5.7: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2057400" y="3612938"/>
            <a:ext cx="1353084" cy="1149561"/>
            <a:chOff x="2192756" y="3612939"/>
            <a:chExt cx="1217728" cy="1107996"/>
          </a:xfrm>
        </p:grpSpPr>
        <p:sp>
          <p:nvSpPr>
            <p:cNvPr id="8" name="TextBox 7"/>
            <p:cNvSpPr txBox="1"/>
            <p:nvPr/>
          </p:nvSpPr>
          <p:spPr>
            <a:xfrm>
              <a:off x="2192756" y="3612939"/>
              <a:ext cx="914400"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2419884" y="4021326"/>
              <a:ext cx="9906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O</a:t>
              </a:r>
            </a:p>
          </p:txBody>
        </p:sp>
      </p:grpSp>
      <p:grpSp>
        <p:nvGrpSpPr>
          <p:cNvPr id="14" name="Group 13"/>
          <p:cNvGrpSpPr/>
          <p:nvPr/>
        </p:nvGrpSpPr>
        <p:grpSpPr>
          <a:xfrm>
            <a:off x="6599498" y="3654504"/>
            <a:ext cx="1722877" cy="1107996"/>
            <a:chOff x="6599498" y="3654504"/>
            <a:chExt cx="1722877" cy="1107996"/>
          </a:xfrm>
        </p:grpSpPr>
        <p:sp>
          <p:nvSpPr>
            <p:cNvPr id="11" name="TextBox 10"/>
            <p:cNvSpPr txBox="1"/>
            <p:nvPr/>
          </p:nvSpPr>
          <p:spPr>
            <a:xfrm>
              <a:off x="6599498" y="3654504"/>
              <a:ext cx="405063" cy="1107996"/>
            </a:xfrm>
            <a:prstGeom prst="rect">
              <a:avLst/>
            </a:prstGeom>
            <a:noFill/>
          </p:spPr>
          <p:txBody>
            <a:bodyPr wrap="square">
              <a:spAutoFit/>
            </a:bodyPr>
            <a:lstStyle/>
            <a:p>
              <a:r>
                <a:rPr lang="en-US" sz="6600" dirty="0">
                  <a:solidFill>
                    <a:srgbClr val="FF000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6798375" y="3885336"/>
              <a:ext cx="15240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0800000">
                                      <p:cBhvr>
                                        <p:cTn id="15" dur="2000" fill="hold"/>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2000" fill="hold"/>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0800000">
                                      <p:cBhvr>
                                        <p:cTn id="2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5 Homework | Richard Crosse Primary Schoo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38600" y="419100"/>
            <a:ext cx="9144000" cy="270309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23;p47"/>
          <p:cNvSpPr/>
          <p:nvPr/>
        </p:nvSpPr>
        <p:spPr>
          <a:xfrm>
            <a:off x="2749216" y="3670126"/>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Rounded Corners 8"/>
          <p:cNvSpPr/>
          <p:nvPr/>
        </p:nvSpPr>
        <p:spPr>
          <a:xfrm>
            <a:off x="2057400" y="3122195"/>
            <a:ext cx="14097000" cy="461210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97155" y="3615941"/>
            <a:ext cx="12496800" cy="1451359"/>
          </a:xfrm>
          <a:prstGeom prst="rect">
            <a:avLst/>
          </a:prstGeom>
          <a:noFill/>
        </p:spPr>
        <p:txBody>
          <a:bodyPr wrap="square">
            <a:spAutoFit/>
          </a:bodyPr>
          <a:lstStyle/>
          <a:p>
            <a:pPr marL="0" marR="0" algn="just">
              <a:lnSpc>
                <a:spcPct val="115000"/>
              </a:lnSpc>
              <a:spcBef>
                <a:spcPts val="0"/>
              </a:spcBef>
              <a:spcAft>
                <a:spcPts val="0"/>
              </a:spcAft>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a:t>
            </a:r>
            <a:r>
              <a:rPr lang="vi-VN"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cách xác định tâm đối xứng của một số hình </a:t>
            </a:r>
            <a:r>
              <a:rPr lang="vi-VN"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 học.</a:t>
            </a:r>
          </a:p>
        </p:txBody>
      </p:sp>
      <p:sp>
        <p:nvSpPr>
          <p:cNvPr id="15" name="Google Shape;923;p47"/>
          <p:cNvSpPr/>
          <p:nvPr/>
        </p:nvSpPr>
        <p:spPr>
          <a:xfrm>
            <a:off x="2743200" y="5041726"/>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3;p47"/>
          <p:cNvSpPr/>
          <p:nvPr/>
        </p:nvSpPr>
        <p:spPr>
          <a:xfrm>
            <a:off x="2737184" y="6208295"/>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1" name="TextBox 20"/>
          <p:cNvSpPr txBox="1"/>
          <p:nvPr/>
        </p:nvSpPr>
        <p:spPr>
          <a:xfrm>
            <a:off x="3615490" y="5197614"/>
            <a:ext cx="12344400" cy="707886"/>
          </a:xfrm>
          <a:prstGeom prst="rect">
            <a:avLst/>
          </a:prstGeom>
          <a:noFill/>
        </p:spPr>
        <p:txBody>
          <a:bodyPr wrap="square">
            <a:spAutoFit/>
          </a:bodyPr>
          <a:lstStyle/>
          <a:p>
            <a:r>
              <a:rPr lang="vi-VN" sz="4000" dirty="0">
                <a:solidFill>
                  <a:srgbClr val="000000"/>
                </a:solidFill>
                <a:effectLst/>
                <a:latin typeface="Times New Roman" panose="02020603050405020304" pitchFamily="18" charset="0"/>
                <a:ea typeface="Times New Roman" panose="02020603050405020304" pitchFamily="18" charset="0"/>
              </a:rPr>
              <a:t>Tìm thêm trong thực tế những hình ảnh có tâm đối xứng.</a:t>
            </a:r>
          </a:p>
        </p:txBody>
      </p:sp>
      <p:sp>
        <p:nvSpPr>
          <p:cNvPr id="24" name="TextBox 23"/>
          <p:cNvSpPr txBox="1"/>
          <p:nvPr/>
        </p:nvSpPr>
        <p:spPr>
          <a:xfrm>
            <a:off x="3579395" y="6280395"/>
            <a:ext cx="9144000" cy="755400"/>
          </a:xfrm>
          <a:prstGeom prst="rect">
            <a:avLst/>
          </a:prstGeom>
          <a:noFill/>
        </p:spPr>
        <p:txBody>
          <a:bodyPr wrap="square">
            <a:spAutoFit/>
          </a:bodyPr>
          <a:lstStyle/>
          <a:p>
            <a:pPr marL="0" marR="0">
              <a:lnSpc>
                <a:spcPct val="115000"/>
              </a:lnSpc>
              <a:spcBef>
                <a:spcPts val="0"/>
              </a:spcBef>
              <a:spcAft>
                <a:spcPts val="0"/>
              </a:spcAft>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Chuẩn bị trước bài tập trong SGK.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1015">
            <a:off x="13223914" y="2129496"/>
            <a:ext cx="790920" cy="790920"/>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01716" y="2285068"/>
            <a:ext cx="790920" cy="7909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348" y="2781337"/>
            <a:ext cx="17384733" cy="7373171"/>
            <a:chOff x="0" y="0"/>
            <a:chExt cx="9620467" cy="4080209"/>
          </a:xfrm>
        </p:grpSpPr>
        <p:sp>
          <p:nvSpPr>
            <p:cNvPr id="3"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4" name="Group 4"/>
          <p:cNvGrpSpPr/>
          <p:nvPr/>
        </p:nvGrpSpPr>
        <p:grpSpPr>
          <a:xfrm>
            <a:off x="2590800" y="6972577"/>
            <a:ext cx="1811035" cy="2131563"/>
            <a:chOff x="0" y="5578"/>
            <a:chExt cx="1994932" cy="2319193"/>
          </a:xfrm>
        </p:grpSpPr>
        <p:sp>
          <p:nvSpPr>
            <p:cNvPr id="5" name="TextBox 5"/>
            <p:cNvSpPr txBox="1"/>
            <p:nvPr/>
          </p:nvSpPr>
          <p:spPr>
            <a:xfrm>
              <a:off x="0" y="918799"/>
              <a:ext cx="1994932" cy="1405972"/>
            </a:xfrm>
            <a:prstGeom prst="rect">
              <a:avLst/>
            </a:prstGeom>
          </p:spPr>
          <p:txBody>
            <a:bodyPr wrap="square" lIns="0" tIns="0" rIns="0" bIns="0" rtlCol="0" anchor="t">
              <a:spAutoFit/>
            </a:bodyPr>
            <a:lstStyle/>
            <a:p>
              <a:pPr marL="0" lvl="0" indent="0" algn="ctr">
                <a:lnSpc>
                  <a:spcPct val="150000"/>
                </a:lnSpc>
                <a:spcBef>
                  <a:spcPct val="0"/>
                </a:spcBef>
              </a:pPr>
              <a:r>
                <a:rPr lang="en-US" sz="2800" u="none" dirty="0" err="1">
                  <a:solidFill>
                    <a:srgbClr val="000000"/>
                  </a:solidFill>
                  <a:latin typeface="Times New Roman" panose="02020603050405020304" pitchFamily="18" charset="0"/>
                  <a:cs typeface="Times New Roman" panose="02020603050405020304" pitchFamily="18" charset="0"/>
                </a:rPr>
                <a:t>T</a:t>
              </a:r>
              <a:r>
                <a:rPr lang="vi-VN" altLang="en-US" sz="2800" u="none" dirty="0" err="1">
                  <a:solidFill>
                    <a:srgbClr val="000000"/>
                  </a:solidFill>
                  <a:latin typeface="Times New Roman" panose="02020603050405020304" pitchFamily="18" charset="0"/>
                  <a:cs typeface="Times New Roman" panose="02020603050405020304" pitchFamily="18" charset="0"/>
                </a:rPr>
                <a:t>rống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đồng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Đông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Sơn</a:t>
              </a:r>
              <a:r>
                <a:rPr lang="en-US" sz="2800" u="none" dirty="0">
                  <a:solidFill>
                    <a:srgbClr val="000000"/>
                  </a:solidFill>
                  <a:latin typeface="Times New Roman" panose="02020603050405020304" pitchFamily="18" charset="0"/>
                  <a:cs typeface="Times New Roman" panose="02020603050405020304" pitchFamily="18" charset="0"/>
                </a:rPr>
                <a:t> </a:t>
              </a:r>
            </a:p>
          </p:txBody>
        </p:sp>
        <p:grpSp>
          <p:nvGrpSpPr>
            <p:cNvPr id="6" name="Group 6"/>
            <p:cNvGrpSpPr/>
            <p:nvPr/>
          </p:nvGrpSpPr>
          <p:grpSpPr>
            <a:xfrm>
              <a:off x="544790" y="5578"/>
              <a:ext cx="806564" cy="765518"/>
              <a:chOff x="-981837" y="36121"/>
              <a:chExt cx="5222691" cy="4956914"/>
            </a:xfrm>
          </p:grpSpPr>
          <p:sp>
            <p:nvSpPr>
              <p:cNvPr id="7" name="Freeform 7"/>
              <p:cNvSpPr/>
              <p:nvPr/>
            </p:nvSpPr>
            <p:spPr>
              <a:xfrm>
                <a:off x="-981837" y="36121"/>
                <a:ext cx="5222691" cy="49569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8" name="TextBox 8"/>
            <p:cNvSpPr txBox="1"/>
            <p:nvPr/>
          </p:nvSpPr>
          <p:spPr>
            <a:xfrm>
              <a:off x="695096" y="171092"/>
              <a:ext cx="480029" cy="460444"/>
            </a:xfrm>
            <a:prstGeom prst="rect">
              <a:avLst/>
            </a:prstGeom>
          </p:spPr>
          <p:txBody>
            <a:bodyPr lIns="0" tIns="0" rIns="0" bIns="0" rtlCol="0" anchor="t">
              <a:spAutoFit/>
            </a:bodyPr>
            <a:lstStyle/>
            <a:p>
              <a:pPr algn="ctr">
                <a:lnSpc>
                  <a:spcPts val="3290"/>
                </a:lnSpc>
              </a:pPr>
              <a:r>
                <a:rPr lang="en-US" sz="2800" dirty="0">
                  <a:solidFill>
                    <a:srgbClr val="FFFFFF"/>
                  </a:solidFill>
                  <a:latin typeface="Times New Roman" panose="02020603050405020304" pitchFamily="18" charset="0"/>
                  <a:cs typeface="Times New Roman" panose="02020603050405020304" pitchFamily="18" charset="0"/>
                </a:rPr>
                <a:t>1</a:t>
              </a:r>
            </a:p>
          </p:txBody>
        </p:sp>
      </p:grpSp>
      <p:grpSp>
        <p:nvGrpSpPr>
          <p:cNvPr id="9" name="Group 9"/>
          <p:cNvGrpSpPr/>
          <p:nvPr/>
        </p:nvGrpSpPr>
        <p:grpSpPr>
          <a:xfrm>
            <a:off x="8448914" y="6940668"/>
            <a:ext cx="1780124" cy="1479432"/>
            <a:chOff x="0" y="0"/>
            <a:chExt cx="2373499" cy="1972576"/>
          </a:xfrm>
        </p:grpSpPr>
        <p:sp>
          <p:nvSpPr>
            <p:cNvPr id="10" name="TextBox 10"/>
            <p:cNvSpPr txBox="1"/>
            <p:nvPr/>
          </p:nvSpPr>
          <p:spPr>
            <a:xfrm>
              <a:off x="0" y="1616752"/>
              <a:ext cx="2373499" cy="355824"/>
            </a:xfrm>
            <a:prstGeom prst="rect">
              <a:avLst/>
            </a:prstGeom>
          </p:spPr>
          <p:txBody>
            <a:bodyPr lIns="0" tIns="0" rIns="0" bIns="0" rtlCol="0" anchor="t">
              <a:spAutoFit/>
            </a:bodyPr>
            <a:lstStyle/>
            <a:p>
              <a:pPr marL="0" lvl="0" indent="0" algn="ctr">
                <a:lnSpc>
                  <a:spcPts val="1860"/>
                </a:lnSpc>
                <a:spcBef>
                  <a:spcPct val="0"/>
                </a:spcBef>
              </a:pPr>
              <a:r>
                <a:rPr lang="en-US" sz="2800" u="none" dirty="0" err="1">
                  <a:solidFill>
                    <a:srgbClr val="000000"/>
                  </a:solidFill>
                  <a:latin typeface="Times New Roman" panose="02020603050405020304" pitchFamily="18" charset="0"/>
                  <a:cs typeface="Times New Roman" panose="02020603050405020304" pitchFamily="18" charset="0"/>
                </a:rPr>
                <a:t>Cỏ</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bốn</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lá</a:t>
              </a:r>
              <a:endParaRPr lang="en-US" sz="2800" u="none" dirty="0">
                <a:solidFill>
                  <a:srgbClr val="000000"/>
                </a:solidFill>
                <a:latin typeface="Times New Roman" panose="02020603050405020304" pitchFamily="18" charset="0"/>
                <a:cs typeface="Times New Roman" panose="02020603050405020304" pitchFamily="18" charset="0"/>
              </a:endParaRPr>
            </a:p>
          </p:txBody>
        </p:sp>
        <p:grpSp>
          <p:nvGrpSpPr>
            <p:cNvPr id="11" name="Group 11"/>
            <p:cNvGrpSpPr/>
            <p:nvPr/>
          </p:nvGrpSpPr>
          <p:grpSpPr>
            <a:xfrm>
              <a:off x="696420" y="0"/>
              <a:ext cx="980659" cy="98065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3" name="TextBox 13"/>
            <p:cNvSpPr txBox="1"/>
            <p:nvPr/>
          </p:nvSpPr>
          <p:spPr>
            <a:xfrm>
              <a:off x="957287" y="231775"/>
              <a:ext cx="480029" cy="566787"/>
            </a:xfrm>
            <a:prstGeom prst="rect">
              <a:avLst/>
            </a:prstGeom>
          </p:spPr>
          <p:txBody>
            <a:bodyPr lIns="0" tIns="0" rIns="0" bIns="0" rtlCol="0" anchor="t">
              <a:spAutoFit/>
            </a:bodyPr>
            <a:lstStyle/>
            <a:p>
              <a:pPr algn="ctr">
                <a:lnSpc>
                  <a:spcPts val="3290"/>
                </a:lnSpc>
              </a:pPr>
              <a:r>
                <a:rPr lang="en-US" sz="2800" dirty="0">
                  <a:solidFill>
                    <a:srgbClr val="FFFFFF"/>
                  </a:solidFill>
                  <a:latin typeface="Times New Roman" panose="02020603050405020304" pitchFamily="18" charset="0"/>
                  <a:cs typeface="Times New Roman" panose="02020603050405020304" pitchFamily="18" charset="0"/>
                </a:rPr>
                <a:t>2</a:t>
              </a:r>
            </a:p>
          </p:txBody>
        </p:sp>
      </p:grpSp>
      <p:grpSp>
        <p:nvGrpSpPr>
          <p:cNvPr id="14" name="Group 14"/>
          <p:cNvGrpSpPr/>
          <p:nvPr/>
        </p:nvGrpSpPr>
        <p:grpSpPr>
          <a:xfrm>
            <a:off x="13917076" y="6864785"/>
            <a:ext cx="1780124" cy="2790839"/>
            <a:chOff x="0" y="0"/>
            <a:chExt cx="2373499" cy="3721116"/>
          </a:xfrm>
        </p:grpSpPr>
        <p:sp>
          <p:nvSpPr>
            <p:cNvPr id="15" name="TextBox 15"/>
            <p:cNvSpPr txBox="1"/>
            <p:nvPr/>
          </p:nvSpPr>
          <p:spPr>
            <a:xfrm>
              <a:off x="0" y="1239071"/>
              <a:ext cx="2373499" cy="2482045"/>
            </a:xfrm>
            <a:prstGeom prst="rect">
              <a:avLst/>
            </a:prstGeom>
          </p:spPr>
          <p:txBody>
            <a:bodyPr lIns="0" tIns="0" rIns="0" bIns="0" rtlCol="0" anchor="t">
              <a:spAutoFit/>
            </a:bodyPr>
            <a:lstStyle/>
            <a:p>
              <a:pPr marL="0" lvl="0" indent="0" algn="ctr">
                <a:lnSpc>
                  <a:spcPct val="150000"/>
                </a:lnSpc>
                <a:spcBef>
                  <a:spcPct val="0"/>
                </a:spcBef>
              </a:pPr>
              <a:r>
                <a:rPr lang="en-US" sz="2800" dirty="0">
                  <a:solidFill>
                    <a:srgbClr val="000000"/>
                  </a:solidFill>
                  <a:latin typeface="Times New Roman" panose="02020603050405020304" pitchFamily="18" charset="0"/>
                  <a:cs typeface="Times New Roman" panose="02020603050405020304" pitchFamily="18" charset="0"/>
                </a:rPr>
                <a:t>Giao </a:t>
              </a:r>
              <a:r>
                <a:rPr lang="en-US" sz="2800" dirty="0" err="1">
                  <a:solidFill>
                    <a:srgbClr val="000000"/>
                  </a:solidFill>
                  <a:latin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cs typeface="Times New Roman" panose="02020603050405020304" pitchFamily="18" charset="0"/>
                </a:rPr>
                <a:t> Jackson Ville</a:t>
              </a:r>
              <a:r>
                <a:rPr lang="en-US" sz="2800" u="none" dirty="0">
                  <a:solidFill>
                    <a:srgbClr val="000000"/>
                  </a:solidFill>
                  <a:latin typeface="Times New Roman" panose="02020603050405020304" pitchFamily="18" charset="0"/>
                  <a:cs typeface="Times New Roman" panose="02020603050405020304" pitchFamily="18" charset="0"/>
                </a:rPr>
                <a:t>.</a:t>
              </a:r>
            </a:p>
          </p:txBody>
        </p:sp>
        <p:grpSp>
          <p:nvGrpSpPr>
            <p:cNvPr id="16" name="Group 16"/>
            <p:cNvGrpSpPr/>
            <p:nvPr/>
          </p:nvGrpSpPr>
          <p:grpSpPr>
            <a:xfrm>
              <a:off x="696420" y="0"/>
              <a:ext cx="980659" cy="980659"/>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8" name="TextBox 18"/>
            <p:cNvSpPr txBox="1"/>
            <p:nvPr/>
          </p:nvSpPr>
          <p:spPr>
            <a:xfrm>
              <a:off x="957287" y="231775"/>
              <a:ext cx="480029" cy="566787"/>
            </a:xfrm>
            <a:prstGeom prst="rect">
              <a:avLst/>
            </a:prstGeom>
          </p:spPr>
          <p:txBody>
            <a:bodyPr lIns="0" tIns="0" rIns="0" bIns="0" rtlCol="0" anchor="t">
              <a:spAutoFit/>
            </a:bodyPr>
            <a:lstStyle/>
            <a:p>
              <a:pPr algn="ctr">
                <a:lnSpc>
                  <a:spcPts val="3290"/>
                </a:lnSpc>
              </a:pPr>
              <a:r>
                <a:rPr lang="en-US" sz="2800">
                  <a:solidFill>
                    <a:srgbClr val="FFFFFF"/>
                  </a:solidFill>
                  <a:latin typeface="Times New Roman" panose="02020603050405020304" pitchFamily="18" charset="0"/>
                  <a:cs typeface="Times New Roman" panose="02020603050405020304" pitchFamily="18" charset="0"/>
                </a:rPr>
                <a:t>3</a:t>
              </a:r>
            </a:p>
          </p:txBody>
        </p:sp>
      </p:grpSp>
      <p:sp>
        <p:nvSpPr>
          <p:cNvPr id="24" name="TextBox 24"/>
          <p:cNvSpPr txBox="1"/>
          <p:nvPr/>
        </p:nvSpPr>
        <p:spPr>
          <a:xfrm>
            <a:off x="1219200" y="898802"/>
            <a:ext cx="7002283" cy="902876"/>
          </a:xfrm>
          <a:prstGeom prst="rect">
            <a:avLst/>
          </a:prstGeom>
        </p:spPr>
        <p:txBody>
          <a:bodyPr lIns="0" tIns="0" rIns="0" bIns="0" rtlCol="0" anchor="t">
            <a:spAutoFit/>
          </a:bodyPr>
          <a:lstStyle/>
          <a:p>
            <a:pPr marL="0" lvl="0" indent="0">
              <a:lnSpc>
                <a:spcPts val="7700"/>
              </a:lnSpc>
              <a:spcBef>
                <a:spcPct val="0"/>
              </a:spcBef>
            </a:pPr>
            <a:r>
              <a:rPr lang="en-US" sz="5400" b="1" spc="-54" dirty="0">
                <a:solidFill>
                  <a:srgbClr val="000000"/>
                </a:solidFill>
                <a:latin typeface="Times New Roman" panose="02020603050405020304" pitchFamily="18" charset="0"/>
                <a:cs typeface="Times New Roman" panose="02020603050405020304" pitchFamily="18" charset="0"/>
              </a:rPr>
              <a:t>KHỞI ĐỘNG </a:t>
            </a:r>
            <a:endParaRPr lang="en-US" sz="5400" b="1" u="none" spc="-54" dirty="0">
              <a:solidFill>
                <a:srgbClr val="000000"/>
              </a:solidFill>
              <a:latin typeface="Times New Roman" panose="02020603050405020304" pitchFamily="18" charset="0"/>
              <a:cs typeface="Times New Roman" panose="02020603050405020304" pitchFamily="18" charset="0"/>
            </a:endParaRPr>
          </a:p>
        </p:txBody>
      </p:sp>
      <p:pic>
        <p:nvPicPr>
          <p:cNvPr id="1026" name="Picture 2" descr="Trống đồng Đông Sơn -... - Đồ Đồng Bảo Long Ý Yên Nam Định | Faceboo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78" b="94667" l="0" r="100000"/>
                    </a14:imgEffect>
                  </a14:imgLayer>
                </a14:imgProps>
              </a:ext>
              <a:ext uri="{28A0092B-C50C-407E-A947-70E740481C1C}">
                <a14:useLocalDpi xmlns:a14="http://schemas.microsoft.com/office/drawing/2010/main" val="0"/>
              </a:ext>
            </a:extLst>
          </a:blip>
          <a:srcRect/>
          <a:stretch>
            <a:fillRect/>
          </a:stretch>
        </p:blipFill>
        <p:spPr bwMode="auto">
          <a:xfrm>
            <a:off x="1600200" y="2957086"/>
            <a:ext cx="3526962" cy="35269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B Cỏ Bốn Lá - Reviews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005" y="3346450"/>
            <a:ext cx="4195445" cy="32886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gỡ ngàng với những bức ảnh vệ tinh cực kỳ ấn tượng | VTV.VN"/>
          <p:cNvPicPr>
            <a:picLocks noChangeAspect="1" noChangeArrowheads="1"/>
          </p:cNvPicPr>
          <p:nvPr/>
        </p:nvPicPr>
        <p:blipFill rotWithShape="1">
          <a:blip r:embed="rId5">
            <a:extLst>
              <a:ext uri="{28A0092B-C50C-407E-A947-70E740481C1C}">
                <a14:useLocalDpi xmlns:a14="http://schemas.microsoft.com/office/drawing/2010/main" val="0"/>
              </a:ext>
            </a:extLst>
          </a:blip>
          <a:srcRect l="22844" t="10159" r="15152" b="8680"/>
          <a:stretch>
            <a:fillRect/>
          </a:stretch>
        </p:blipFill>
        <p:spPr bwMode="auto">
          <a:xfrm>
            <a:off x="12849225" y="3329305"/>
            <a:ext cx="3951605" cy="32238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55 MẶT TRỐNG ĐỒNG - Tranh Mặt Trống cao cấp giá r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705100"/>
            <a:ext cx="5228590" cy="4758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0200" y="2781300"/>
            <a:ext cx="11342233" cy="3693319"/>
          </a:xfrm>
          <a:prstGeom prst="rect">
            <a:avLst/>
          </a:prstGeom>
        </p:spPr>
        <p:txBody>
          <a:bodyPr wrap="square" lIns="0" tIns="0" rIns="0" bIns="0" rtlCol="0" anchor="t">
            <a:spAutoFit/>
          </a:bodyPr>
          <a:lstStyle/>
          <a:p>
            <a:pPr>
              <a:lnSpc>
                <a:spcPts val="14400"/>
              </a:lnSpc>
            </a:pPr>
            <a:r>
              <a:rPr lang="en-US" sz="8800" b="1" spc="-143" dirty="0" err="1" smtClean="0">
                <a:solidFill>
                  <a:srgbClr val="000000"/>
                </a:solidFill>
                <a:latin typeface="Times New Roman" panose="02020603050405020304" pitchFamily="18" charset="0"/>
                <a:cs typeface="Times New Roman" panose="02020603050405020304" pitchFamily="18" charset="0"/>
              </a:rPr>
              <a:t>Bài</a:t>
            </a:r>
            <a:r>
              <a:rPr lang="en-US" sz="8800" b="1" spc="-143" dirty="0" smtClean="0">
                <a:solidFill>
                  <a:srgbClr val="000000"/>
                </a:solidFill>
                <a:latin typeface="Times New Roman" panose="02020603050405020304" pitchFamily="18" charset="0"/>
                <a:cs typeface="Times New Roman" panose="02020603050405020304" pitchFamily="18" charset="0"/>
              </a:rPr>
              <a:t> 6: </a:t>
            </a:r>
            <a:r>
              <a:rPr lang="en-US" sz="8800" b="1" spc="-143" dirty="0" err="1" smtClean="0">
                <a:solidFill>
                  <a:srgbClr val="000000"/>
                </a:solidFill>
                <a:latin typeface="Times New Roman" panose="02020603050405020304" pitchFamily="18" charset="0"/>
                <a:cs typeface="Times New Roman" panose="02020603050405020304" pitchFamily="18" charset="0"/>
              </a:rPr>
              <a:t>Hình</a:t>
            </a:r>
            <a:r>
              <a:rPr lang="en-US" sz="8800" b="1" spc="-143" dirty="0" smtClean="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có</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tâm</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đối</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smtClean="0">
                <a:solidFill>
                  <a:srgbClr val="000000"/>
                </a:solidFill>
                <a:latin typeface="Times New Roman" panose="02020603050405020304" pitchFamily="18" charset="0"/>
                <a:cs typeface="Times New Roman" panose="02020603050405020304" pitchFamily="18" charset="0"/>
              </a:rPr>
              <a:t>     </a:t>
            </a:r>
            <a:r>
              <a:rPr lang="en-US" sz="8800" b="1" spc="-143" dirty="0" err="1" smtClean="0">
                <a:solidFill>
                  <a:srgbClr val="000000"/>
                </a:solidFill>
                <a:latin typeface="Times New Roman" panose="02020603050405020304" pitchFamily="18" charset="0"/>
                <a:cs typeface="Times New Roman" panose="02020603050405020304" pitchFamily="18" charset="0"/>
              </a:rPr>
              <a:t>xứng</a:t>
            </a:r>
            <a:r>
              <a:rPr lang="en-US" sz="8800" b="1" spc="-143" dirty="0" smtClean="0">
                <a:solidFill>
                  <a:srgbClr val="000000"/>
                </a:solidFill>
                <a:latin typeface="Times New Roman" panose="02020603050405020304" pitchFamily="18" charset="0"/>
                <a:cs typeface="Times New Roman" panose="02020603050405020304" pitchFamily="18" charset="0"/>
              </a:rPr>
              <a:t> – </a:t>
            </a:r>
            <a:r>
              <a:rPr lang="en-US" sz="8800" b="1" spc="-143" dirty="0" err="1" smtClean="0">
                <a:solidFill>
                  <a:srgbClr val="000000"/>
                </a:solidFill>
                <a:latin typeface="Times New Roman" panose="02020603050405020304" pitchFamily="18" charset="0"/>
                <a:cs typeface="Times New Roman" panose="02020603050405020304" pitchFamily="18" charset="0"/>
              </a:rPr>
              <a:t>Cánh</a:t>
            </a:r>
            <a:r>
              <a:rPr lang="en-US" sz="8800" b="1" spc="-143" dirty="0" smtClean="0">
                <a:solidFill>
                  <a:srgbClr val="000000"/>
                </a:solidFill>
                <a:latin typeface="Times New Roman" panose="02020603050405020304" pitchFamily="18" charset="0"/>
                <a:cs typeface="Times New Roman" panose="02020603050405020304" pitchFamily="18" charset="0"/>
              </a:rPr>
              <a:t> </a:t>
            </a:r>
            <a:r>
              <a:rPr lang="en-US" sz="8800" b="1" spc="-143" dirty="0" err="1" smtClean="0">
                <a:solidFill>
                  <a:srgbClr val="000000"/>
                </a:solidFill>
                <a:latin typeface="Times New Roman" panose="02020603050405020304" pitchFamily="18" charset="0"/>
                <a:cs typeface="Times New Roman" panose="02020603050405020304" pitchFamily="18" charset="0"/>
              </a:rPr>
              <a:t>Diều</a:t>
            </a:r>
            <a:endParaRPr lang="en-US" sz="8800" b="1" spc="-143" dirty="0">
              <a:solidFill>
                <a:srgbClr val="000000"/>
              </a:solidFill>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58400" y="4801287"/>
            <a:ext cx="3456764" cy="19923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31007" y="2533898"/>
            <a:ext cx="3743074" cy="9530974"/>
          </a:xfrm>
          <a:prstGeom prst="rect">
            <a:avLst/>
          </a:prstGeom>
        </p:spPr>
      </p:pic>
      <p:sp>
        <p:nvSpPr>
          <p:cNvPr id="8" name="TextBox 7"/>
          <p:cNvSpPr txBox="1"/>
          <p:nvPr/>
        </p:nvSpPr>
        <p:spPr>
          <a:xfrm>
            <a:off x="10591800" y="4991100"/>
            <a:ext cx="1981200"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715770" y="3342579"/>
            <a:ext cx="7657830" cy="903581"/>
            <a:chOff x="0" y="0"/>
            <a:chExt cx="8991240" cy="1167604"/>
          </a:xfrm>
        </p:grpSpPr>
        <p:grpSp>
          <p:nvGrpSpPr>
            <p:cNvPr id="5" name="Group 5"/>
            <p:cNvGrpSpPr/>
            <p:nvPr/>
          </p:nvGrpSpPr>
          <p:grpSpPr>
            <a:xfrm>
              <a:off x="0" y="0"/>
              <a:ext cx="8751079" cy="1167604"/>
              <a:chOff x="0" y="0"/>
              <a:chExt cx="14344420" cy="1913890"/>
            </a:xfrm>
          </p:grpSpPr>
          <p:sp>
            <p:nvSpPr>
              <p:cNvPr id="6" name="Freeform 6"/>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sp>
          <p:nvSpPr>
            <p:cNvPr id="7" name="TextBox 7"/>
            <p:cNvSpPr txBox="1"/>
            <p:nvPr/>
          </p:nvSpPr>
          <p:spPr>
            <a:xfrm>
              <a:off x="694976" y="158843"/>
              <a:ext cx="8296264" cy="726181"/>
            </a:xfrm>
            <a:prstGeom prst="rect">
              <a:avLst/>
            </a:prstGeom>
          </p:spPr>
          <p:txBody>
            <a:bodyPr wrap="square" lIns="0" tIns="0" rIns="0" bIns="0" rtlCol="0" anchor="t">
              <a:spAutoFit/>
            </a:bodyPr>
            <a:lstStyle/>
            <a:p>
              <a:pPr marL="0" lvl="0" indent="0" algn="l">
                <a:lnSpc>
                  <a:spcPts val="4480"/>
                </a:lnSpc>
                <a:spcBef>
                  <a:spcPct val="0"/>
                </a:spcBef>
              </a:pPr>
              <a:r>
                <a:rPr lang="en-US" sz="3200" dirty="0" err="1">
                  <a:solidFill>
                    <a:srgbClr val="000000"/>
                  </a:solidFill>
                  <a:latin typeface="DM Sans"/>
                </a:rPr>
                <a:t>Nhận</a:t>
              </a:r>
              <a:r>
                <a:rPr lang="en-US" sz="3200" dirty="0">
                  <a:solidFill>
                    <a:srgbClr val="000000"/>
                  </a:solidFill>
                  <a:latin typeface="DM Sans"/>
                </a:rPr>
                <a:t> </a:t>
              </a:r>
              <a:r>
                <a:rPr lang="en-US" sz="3200" dirty="0" err="1">
                  <a:solidFill>
                    <a:srgbClr val="000000"/>
                  </a:solidFill>
                  <a:latin typeface="DM Sans"/>
                </a:rPr>
                <a:t>biết</a:t>
              </a:r>
              <a:r>
                <a:rPr lang="en-US" sz="3200" dirty="0">
                  <a:solidFill>
                    <a:srgbClr val="000000"/>
                  </a:solidFill>
                  <a:latin typeface="DM Sans"/>
                </a:rPr>
                <a:t> </a:t>
              </a:r>
              <a:r>
                <a:rPr lang="en-US" sz="3200" dirty="0" err="1">
                  <a:solidFill>
                    <a:srgbClr val="000000"/>
                  </a:solidFill>
                  <a:latin typeface="DM Sans"/>
                </a:rPr>
                <a:t>hình</a:t>
              </a:r>
              <a:r>
                <a:rPr lang="en-US" sz="3200" dirty="0">
                  <a:solidFill>
                    <a:srgbClr val="000000"/>
                  </a:solidFill>
                  <a:latin typeface="DM Sans"/>
                </a:rPr>
                <a:t> </a:t>
              </a:r>
              <a:r>
                <a:rPr lang="en-US" sz="3200" dirty="0" err="1">
                  <a:solidFill>
                    <a:srgbClr val="000000"/>
                  </a:solidFill>
                  <a:latin typeface="DM Sans"/>
                </a:rPr>
                <a:t>có</a:t>
              </a:r>
              <a:r>
                <a:rPr lang="en-US" sz="3200" dirty="0">
                  <a:solidFill>
                    <a:srgbClr val="000000"/>
                  </a:solidFill>
                  <a:latin typeface="DM Sans"/>
                </a:rPr>
                <a:t> </a:t>
              </a:r>
              <a:r>
                <a:rPr lang="en-US" sz="3200" dirty="0" err="1">
                  <a:solidFill>
                    <a:srgbClr val="000000"/>
                  </a:solidFill>
                  <a:latin typeface="DM Sans"/>
                </a:rPr>
                <a:t>tâm</a:t>
              </a:r>
              <a:r>
                <a:rPr lang="en-US" sz="3200" dirty="0">
                  <a:solidFill>
                    <a:srgbClr val="000000"/>
                  </a:solidFill>
                  <a:latin typeface="DM Sans"/>
                </a:rPr>
                <a:t> </a:t>
              </a:r>
              <a:r>
                <a:rPr lang="en-US" sz="3200" dirty="0" err="1">
                  <a:solidFill>
                    <a:srgbClr val="000000"/>
                  </a:solidFill>
                  <a:latin typeface="DM Sans"/>
                </a:rPr>
                <a:t>đối</a:t>
              </a:r>
              <a:r>
                <a:rPr lang="en-US" sz="3200" dirty="0">
                  <a:solidFill>
                    <a:srgbClr val="000000"/>
                  </a:solidFill>
                  <a:latin typeface="DM Sans"/>
                </a:rPr>
                <a:t> </a:t>
              </a:r>
              <a:r>
                <a:rPr lang="en-US" sz="3200" dirty="0" err="1">
                  <a:solidFill>
                    <a:srgbClr val="000000"/>
                  </a:solidFill>
                  <a:latin typeface="DM Sans"/>
                </a:rPr>
                <a:t>xứng</a:t>
              </a:r>
              <a:endParaRPr lang="en-US" sz="3200" u="none" dirty="0">
                <a:solidFill>
                  <a:srgbClr val="000000"/>
                </a:solidFill>
                <a:latin typeface="DM Sans"/>
              </a:endParaRPr>
            </a:p>
          </p:txBody>
        </p:sp>
      </p:grpSp>
      <p:grpSp>
        <p:nvGrpSpPr>
          <p:cNvPr id="12" name="Group 12"/>
          <p:cNvGrpSpPr/>
          <p:nvPr/>
        </p:nvGrpSpPr>
        <p:grpSpPr>
          <a:xfrm>
            <a:off x="9724508" y="4470446"/>
            <a:ext cx="7444548" cy="1529214"/>
            <a:chOff x="405244" y="-38168"/>
            <a:chExt cx="9600840" cy="2038951"/>
          </a:xfrm>
        </p:grpSpPr>
        <p:grpSp>
          <p:nvGrpSpPr>
            <p:cNvPr id="13" name="Group 13"/>
            <p:cNvGrpSpPr/>
            <p:nvPr/>
          </p:nvGrpSpPr>
          <p:grpSpPr>
            <a:xfrm>
              <a:off x="405244" y="-38168"/>
              <a:ext cx="9600840" cy="2038951"/>
              <a:chOff x="664260" y="-62563"/>
              <a:chExt cx="15737315" cy="3342167"/>
            </a:xfrm>
          </p:grpSpPr>
          <p:sp>
            <p:nvSpPr>
              <p:cNvPr id="14" name="Freeform 14"/>
              <p:cNvSpPr/>
              <p:nvPr/>
            </p:nvSpPr>
            <p:spPr>
              <a:xfrm>
                <a:off x="664260" y="-62563"/>
                <a:ext cx="15737315" cy="3342167"/>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sp>
          <p:nvSpPr>
            <p:cNvPr id="15" name="TextBox 15"/>
            <p:cNvSpPr txBox="1"/>
            <p:nvPr/>
          </p:nvSpPr>
          <p:spPr>
            <a:xfrm>
              <a:off x="682276" y="203719"/>
              <a:ext cx="8529888" cy="1495622"/>
            </a:xfrm>
            <a:prstGeom prst="rect">
              <a:avLst/>
            </a:prstGeom>
          </p:spPr>
          <p:txBody>
            <a:bodyPr wrap="square" lIns="0" tIns="0" rIns="0" bIns="0" rtlCol="0" anchor="t">
              <a:spAutoFit/>
            </a:bodyPr>
            <a:lstStyle/>
            <a:p>
              <a:pPr marL="0" lvl="0" indent="0" algn="l">
                <a:lnSpc>
                  <a:spcPts val="4480"/>
                </a:lnSpc>
                <a:spcBef>
                  <a:spcPct val="0"/>
                </a:spcBef>
              </a:pPr>
              <a:r>
                <a:rPr lang="en-US" sz="3200" u="none" dirty="0" err="1">
                  <a:solidFill>
                    <a:srgbClr val="000000"/>
                  </a:solidFill>
                  <a:latin typeface="DM Sans"/>
                </a:rPr>
                <a:t>Nhận</a:t>
              </a:r>
              <a:r>
                <a:rPr lang="en-US" sz="3200" u="none" dirty="0">
                  <a:solidFill>
                    <a:srgbClr val="000000"/>
                  </a:solidFill>
                  <a:latin typeface="DM Sans"/>
                </a:rPr>
                <a:t> </a:t>
              </a:r>
              <a:r>
                <a:rPr lang="en-US" sz="3200" u="none" dirty="0" err="1">
                  <a:solidFill>
                    <a:srgbClr val="000000"/>
                  </a:solidFill>
                  <a:latin typeface="DM Sans"/>
                </a:rPr>
                <a:t>biết</a:t>
              </a:r>
              <a:r>
                <a:rPr lang="en-US" sz="3200" u="none" dirty="0">
                  <a:solidFill>
                    <a:srgbClr val="000000"/>
                  </a:solidFill>
                  <a:latin typeface="DM Sans"/>
                </a:rPr>
                <a:t> </a:t>
              </a:r>
              <a:r>
                <a:rPr lang="en-US" sz="3200" u="none" dirty="0" err="1">
                  <a:solidFill>
                    <a:srgbClr val="000000"/>
                  </a:solidFill>
                  <a:latin typeface="DM Sans"/>
                </a:rPr>
                <a:t>tâm</a:t>
              </a:r>
              <a:r>
                <a:rPr lang="en-US" sz="3200" u="none" dirty="0">
                  <a:solidFill>
                    <a:srgbClr val="000000"/>
                  </a:solidFill>
                  <a:latin typeface="DM Sans"/>
                </a:rPr>
                <a:t> </a:t>
              </a:r>
              <a:r>
                <a:rPr lang="en-US" sz="3200" u="none" dirty="0" err="1">
                  <a:solidFill>
                    <a:srgbClr val="000000"/>
                  </a:solidFill>
                  <a:latin typeface="DM Sans"/>
                </a:rPr>
                <a:t>đối</a:t>
              </a:r>
              <a:r>
                <a:rPr lang="en-US" sz="3200" u="none" dirty="0">
                  <a:solidFill>
                    <a:srgbClr val="000000"/>
                  </a:solidFill>
                  <a:latin typeface="DM Sans"/>
                </a:rPr>
                <a:t> </a:t>
              </a:r>
              <a:r>
                <a:rPr lang="en-US" sz="3200" u="none" dirty="0" err="1">
                  <a:solidFill>
                    <a:srgbClr val="000000"/>
                  </a:solidFill>
                  <a:latin typeface="DM Sans"/>
                </a:rPr>
                <a:t>xứng</a:t>
              </a:r>
              <a:r>
                <a:rPr lang="en-US" sz="3200" u="none" dirty="0">
                  <a:solidFill>
                    <a:srgbClr val="000000"/>
                  </a:solidFill>
                  <a:latin typeface="DM Sans"/>
                </a:rPr>
                <a:t> </a:t>
              </a:r>
              <a:r>
                <a:rPr lang="en-US" sz="3200" u="none" dirty="0" err="1">
                  <a:solidFill>
                    <a:srgbClr val="000000"/>
                  </a:solidFill>
                  <a:latin typeface="DM Sans"/>
                </a:rPr>
                <a:t>của</a:t>
              </a:r>
              <a:r>
                <a:rPr lang="en-US" sz="3200" u="none" dirty="0">
                  <a:solidFill>
                    <a:srgbClr val="000000"/>
                  </a:solidFill>
                  <a:latin typeface="DM Sans"/>
                </a:rPr>
                <a:t> </a:t>
              </a:r>
              <a:r>
                <a:rPr lang="en-US" sz="3200" u="none" dirty="0" err="1">
                  <a:solidFill>
                    <a:srgbClr val="000000"/>
                  </a:solidFill>
                  <a:latin typeface="DM Sans"/>
                </a:rPr>
                <a:t>một</a:t>
              </a:r>
              <a:r>
                <a:rPr lang="en-US" sz="3200" u="none" dirty="0">
                  <a:solidFill>
                    <a:srgbClr val="000000"/>
                  </a:solidFill>
                  <a:latin typeface="DM Sans"/>
                </a:rPr>
                <a:t> </a:t>
              </a:r>
              <a:r>
                <a:rPr lang="en-US" sz="3200" u="none" dirty="0" err="1">
                  <a:solidFill>
                    <a:srgbClr val="000000"/>
                  </a:solidFill>
                  <a:latin typeface="DM Sans"/>
                </a:rPr>
                <a:t>số</a:t>
              </a:r>
              <a:r>
                <a:rPr lang="en-US" sz="3200" u="none" dirty="0">
                  <a:solidFill>
                    <a:srgbClr val="000000"/>
                  </a:solidFill>
                  <a:latin typeface="DM Sans"/>
                </a:rPr>
                <a:t> </a:t>
              </a:r>
              <a:r>
                <a:rPr lang="en-US" sz="3200" u="none" dirty="0" err="1">
                  <a:solidFill>
                    <a:srgbClr val="000000"/>
                  </a:solidFill>
                  <a:latin typeface="DM Sans"/>
                </a:rPr>
                <a:t>hình</a:t>
              </a:r>
              <a:r>
                <a:rPr lang="en-US" sz="3200" u="none" dirty="0">
                  <a:solidFill>
                    <a:srgbClr val="000000"/>
                  </a:solidFill>
                  <a:latin typeface="DM Sans"/>
                </a:rPr>
                <a:t> </a:t>
              </a:r>
              <a:r>
                <a:rPr lang="en-US" sz="3200" u="none" dirty="0" err="1">
                  <a:solidFill>
                    <a:srgbClr val="000000"/>
                  </a:solidFill>
                  <a:latin typeface="DM Sans"/>
                </a:rPr>
                <a:t>đơn</a:t>
              </a:r>
              <a:r>
                <a:rPr lang="en-US" sz="3200" u="none" dirty="0">
                  <a:solidFill>
                    <a:srgbClr val="000000"/>
                  </a:solidFill>
                  <a:latin typeface="DM Sans"/>
                </a:rPr>
                <a:t> </a:t>
              </a:r>
              <a:r>
                <a:rPr lang="en-US" sz="3200" u="none" dirty="0" err="1">
                  <a:solidFill>
                    <a:srgbClr val="000000"/>
                  </a:solidFill>
                  <a:latin typeface="DM Sans"/>
                </a:rPr>
                <a:t>giản</a:t>
              </a:r>
              <a:endParaRPr lang="en-US" sz="3200" u="none" dirty="0">
                <a:solidFill>
                  <a:srgbClr val="000000"/>
                </a:solidFill>
                <a:latin typeface="DM Sans"/>
              </a:endParaRPr>
            </a:p>
          </p:txBody>
        </p:sp>
      </p:grpSp>
      <p:grpSp>
        <p:nvGrpSpPr>
          <p:cNvPr id="20" name="Group 20"/>
          <p:cNvGrpSpPr/>
          <p:nvPr/>
        </p:nvGrpSpPr>
        <p:grpSpPr>
          <a:xfrm>
            <a:off x="8840067" y="3353397"/>
            <a:ext cx="875703" cy="875703"/>
            <a:chOff x="0" y="84574"/>
            <a:chExt cx="1913890" cy="1913890"/>
          </a:xfrm>
        </p:grpSpPr>
        <p:sp>
          <p:nvSpPr>
            <p:cNvPr id="21" name="Freeform 21"/>
            <p:cNvSpPr/>
            <p:nvPr/>
          </p:nvSpPr>
          <p:spPr>
            <a:xfrm>
              <a:off x="0" y="84574"/>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2" name="TextBox 22"/>
          <p:cNvSpPr txBox="1"/>
          <p:nvPr/>
        </p:nvSpPr>
        <p:spPr>
          <a:xfrm>
            <a:off x="9067800" y="3549818"/>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1</a:t>
            </a:r>
          </a:p>
        </p:txBody>
      </p:sp>
      <p:sp>
        <p:nvSpPr>
          <p:cNvPr id="25" name="TextBox 25"/>
          <p:cNvSpPr txBox="1"/>
          <p:nvPr/>
        </p:nvSpPr>
        <p:spPr>
          <a:xfrm>
            <a:off x="9144000" y="6853975"/>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3</a:t>
            </a:r>
          </a:p>
        </p:txBody>
      </p:sp>
      <p:grpSp>
        <p:nvGrpSpPr>
          <p:cNvPr id="26" name="Group 26"/>
          <p:cNvGrpSpPr/>
          <p:nvPr/>
        </p:nvGrpSpPr>
        <p:grpSpPr>
          <a:xfrm>
            <a:off x="8846606" y="4724997"/>
            <a:ext cx="875703" cy="875703"/>
            <a:chOff x="0" y="0"/>
            <a:chExt cx="1913890" cy="1913890"/>
          </a:xfrm>
        </p:grpSpPr>
        <p:sp>
          <p:nvSpPr>
            <p:cNvPr id="27" name="Freeform 27"/>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8" name="TextBox 28"/>
          <p:cNvSpPr txBox="1"/>
          <p:nvPr/>
        </p:nvSpPr>
        <p:spPr>
          <a:xfrm>
            <a:off x="9091684" y="4948975"/>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2</a:t>
            </a:r>
          </a:p>
        </p:txBody>
      </p:sp>
      <p:grpSp>
        <p:nvGrpSpPr>
          <p:cNvPr id="32" name="Group 32"/>
          <p:cNvGrpSpPr/>
          <p:nvPr/>
        </p:nvGrpSpPr>
        <p:grpSpPr>
          <a:xfrm>
            <a:off x="1966137" y="3587918"/>
            <a:ext cx="5991211" cy="3453116"/>
            <a:chOff x="-257624" y="227968"/>
            <a:chExt cx="7988281" cy="4604155"/>
          </a:xfrm>
        </p:grpSpPr>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7624" y="227968"/>
              <a:ext cx="7988281" cy="4604155"/>
            </a:xfrm>
            <a:prstGeom prst="rect">
              <a:avLst/>
            </a:prstGeom>
          </p:spPr>
        </p:pic>
        <p:sp>
          <p:nvSpPr>
            <p:cNvPr id="34" name="TextBox 34"/>
            <p:cNvSpPr txBox="1"/>
            <p:nvPr/>
          </p:nvSpPr>
          <p:spPr>
            <a:xfrm>
              <a:off x="1597015" y="1199176"/>
              <a:ext cx="5704282" cy="1275049"/>
            </a:xfrm>
            <a:prstGeom prst="rect">
              <a:avLst/>
            </a:prstGeom>
          </p:spPr>
          <p:txBody>
            <a:bodyPr wrap="square" lIns="0" tIns="0" rIns="0" bIns="0" rtlCol="0" anchor="t">
              <a:spAutoFit/>
            </a:bodyPr>
            <a:lstStyle/>
            <a:p>
              <a:pPr>
                <a:lnSpc>
                  <a:spcPts val="7200"/>
                </a:lnSpc>
              </a:pPr>
              <a:r>
                <a:rPr lang="en-US" sz="7200" dirty="0" err="1">
                  <a:solidFill>
                    <a:srgbClr val="FFFFFF"/>
                  </a:solidFill>
                  <a:latin typeface="DM Sans"/>
                </a:rPr>
                <a:t>Mục</a:t>
              </a:r>
              <a:r>
                <a:rPr lang="en-US" sz="7200" dirty="0">
                  <a:solidFill>
                    <a:srgbClr val="FFFFFF"/>
                  </a:solidFill>
                  <a:latin typeface="DM Sans"/>
                </a:rPr>
                <a:t> </a:t>
              </a:r>
              <a:r>
                <a:rPr lang="en-US" sz="7200" dirty="0" err="1">
                  <a:solidFill>
                    <a:srgbClr val="FFFFFF"/>
                  </a:solidFill>
                  <a:latin typeface="DM Sans"/>
                </a:rPr>
                <a:t>tiêu</a:t>
              </a:r>
              <a:endParaRPr lang="en-US" sz="7200" dirty="0">
                <a:solidFill>
                  <a:srgbClr val="FFFFFF"/>
                </a:solidFill>
                <a:latin typeface="DM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1470" y="4047269"/>
            <a:ext cx="9011862" cy="1865776"/>
          </a:xfrm>
          <a:prstGeom prst="rect">
            <a:avLst/>
          </a:prstGeom>
        </p:spPr>
        <p:txBody>
          <a:bodyPr lIns="0" tIns="0" rIns="0" bIns="0" rtlCol="0" anchor="t">
            <a:spAutoFit/>
          </a:bodyPr>
          <a:lstStyle/>
          <a:p>
            <a:pPr marL="0" lvl="0" indent="0" algn="ctr">
              <a:lnSpc>
                <a:spcPts val="14300"/>
              </a:lnSpc>
            </a:pPr>
            <a:r>
              <a:rPr lang="en-US" sz="13000" spc="-130" dirty="0">
                <a:solidFill>
                  <a:srgbClr val="000000"/>
                </a:solidFill>
                <a:latin typeface="Times New Roman" panose="02020603050405020304" pitchFamily="18" charset="0"/>
                <a:cs typeface="Times New Roman" panose="02020603050405020304" pitchFamily="18" charset="0"/>
              </a:rPr>
              <a:t>Let's Start!</a:t>
            </a:r>
          </a:p>
        </p:txBody>
      </p:sp>
      <p:grpSp>
        <p:nvGrpSpPr>
          <p:cNvPr id="3" name="Group 3"/>
          <p:cNvGrpSpPr/>
          <p:nvPr/>
        </p:nvGrpSpPr>
        <p:grpSpPr>
          <a:xfrm>
            <a:off x="8907401" y="1569443"/>
            <a:ext cx="6560614" cy="2057400"/>
            <a:chOff x="0" y="0"/>
            <a:chExt cx="4858858" cy="1749189"/>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0" y="0"/>
              <a:ext cx="4858858" cy="1749189"/>
            </a:xfrm>
            <a:prstGeom prst="rect">
              <a:avLst/>
            </a:prstGeom>
          </p:spPr>
        </p:pic>
        <p:sp>
          <p:nvSpPr>
            <p:cNvPr id="5" name="TextBox 5"/>
            <p:cNvSpPr txBox="1"/>
            <p:nvPr/>
          </p:nvSpPr>
          <p:spPr>
            <a:xfrm>
              <a:off x="633542" y="201128"/>
              <a:ext cx="3591773" cy="278306"/>
            </a:xfrm>
            <a:prstGeom prst="rect">
              <a:avLst/>
            </a:prstGeom>
          </p:spPr>
          <p:txBody>
            <a:bodyPr lIns="0" tIns="0" rIns="0" bIns="0" rtlCol="0" anchor="t">
              <a:spAutoFit/>
            </a:bodyPr>
            <a:lstStyle/>
            <a:p>
              <a:pPr marL="0" lvl="0" indent="0" algn="ctr">
                <a:lnSpc>
                  <a:spcPts val="3360"/>
                </a:lnSpc>
                <a:spcBef>
                  <a:spcPct val="0"/>
                </a:spcBef>
              </a:pPr>
              <a:r>
                <a:rPr lang="en-US" sz="6000" spc="-24" dirty="0">
                  <a:solidFill>
                    <a:srgbClr val="FFFFFF"/>
                  </a:solidFill>
                  <a:latin typeface="Times New Roman" panose="02020603050405020304" pitchFamily="18" charset="0"/>
                  <a:cs typeface="Times New Roman" panose="02020603050405020304" pitchFamily="18" charset="0"/>
                </a:rPr>
                <a:t>Are you ready?</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39800" y="3626843"/>
            <a:ext cx="2663014" cy="6718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6422" y="-15142"/>
            <a:ext cx="10337464" cy="987425"/>
          </a:xfrm>
          <a:prstGeom prst="rect">
            <a:avLst/>
          </a:prstGeom>
        </p:spPr>
        <p:txBody>
          <a:bodyPr wrap="square" lIns="0" tIns="0" rIns="0" bIns="0" rtlCol="0" anchor="t">
            <a:spAutoFit/>
          </a:bodyPr>
          <a:lstStyle/>
          <a:p>
            <a:pPr marL="0" lvl="0" indent="0">
              <a:lnSpc>
                <a:spcPts val="7700"/>
              </a:lnSpc>
              <a:spcBef>
                <a:spcPct val="0"/>
              </a:spcBef>
            </a:pPr>
            <a:r>
              <a:rPr lang="en-US" sz="3600" u="none" spc="-54" dirty="0">
                <a:solidFill>
                  <a:srgbClr val="000000"/>
                </a:solidFill>
                <a:latin typeface="Times New Roman" panose="02020603050405020304" pitchFamily="18" charset="0"/>
                <a:cs typeface="Times New Roman" panose="02020603050405020304" pitchFamily="18" charset="0"/>
              </a:rPr>
              <a:t>     </a:t>
            </a:r>
            <a:r>
              <a:rPr lang="en-US" sz="4000" b="1" u="none" spc="-54" dirty="0" err="1">
                <a:solidFill>
                  <a:srgbClr val="000000"/>
                </a:solidFill>
                <a:latin typeface="Times New Roman" panose="02020603050405020304" pitchFamily="18" charset="0"/>
                <a:cs typeface="Times New Roman" panose="02020603050405020304" pitchFamily="18" charset="0"/>
              </a:rPr>
              <a:t>Hình</a:t>
            </a:r>
            <a:r>
              <a:rPr lang="en-US" sz="4000" b="1" u="none" spc="-54" dirty="0">
                <a:solidFill>
                  <a:srgbClr val="000000"/>
                </a:solidFill>
                <a:latin typeface="Times New Roman" panose="02020603050405020304" pitchFamily="18" charset="0"/>
                <a:cs typeface="Times New Roman" panose="02020603050405020304" pitchFamily="18" charset="0"/>
              </a:rPr>
              <a:t> </a:t>
            </a:r>
            <a:r>
              <a:rPr lang="en-US" sz="4000" b="1" u="none" spc="-54" dirty="0" err="1">
                <a:solidFill>
                  <a:srgbClr val="000000"/>
                </a:solidFill>
                <a:latin typeface="Times New Roman" panose="02020603050405020304" pitchFamily="18" charset="0"/>
                <a:cs typeface="Times New Roman" panose="02020603050405020304" pitchFamily="18" charset="0"/>
              </a:rPr>
              <a:t>có</a:t>
            </a:r>
            <a:r>
              <a:rPr lang="en-US" sz="4000" b="1" u="none" spc="-54" dirty="0">
                <a:solidFill>
                  <a:srgbClr val="000000"/>
                </a:solidFill>
                <a:latin typeface="Times New Roman" panose="02020603050405020304" pitchFamily="18" charset="0"/>
                <a:cs typeface="Times New Roman" panose="02020603050405020304" pitchFamily="18" charset="0"/>
              </a:rPr>
              <a:t> </a:t>
            </a:r>
            <a:r>
              <a:rPr lang="en-US" sz="4000" b="1" u="none" spc="-54" dirty="0" err="1">
                <a:solidFill>
                  <a:srgbClr val="000000"/>
                </a:solidFill>
                <a:latin typeface="Times New Roman" panose="02020603050405020304" pitchFamily="18" charset="0"/>
                <a:cs typeface="Times New Roman" panose="02020603050405020304" pitchFamily="18" charset="0"/>
              </a:rPr>
              <a:t>tâm</a:t>
            </a:r>
            <a:r>
              <a:rPr lang="en-US" sz="4000" b="1" u="none" spc="-54" dirty="0">
                <a:solidFill>
                  <a:srgbClr val="000000"/>
                </a:solidFill>
                <a:latin typeface="Times New Roman" panose="02020603050405020304" pitchFamily="18" charset="0"/>
                <a:cs typeface="Times New Roman" panose="02020603050405020304" pitchFamily="18" charset="0"/>
              </a:rPr>
              <a:t> </a:t>
            </a:r>
            <a:r>
              <a:rPr lang="en-US" sz="4000" b="1" u="none" spc="-54" dirty="0" err="1">
                <a:solidFill>
                  <a:srgbClr val="000000"/>
                </a:solidFill>
                <a:latin typeface="Times New Roman" panose="02020603050405020304" pitchFamily="18" charset="0"/>
                <a:cs typeface="Times New Roman" panose="02020603050405020304" pitchFamily="18" charset="0"/>
              </a:rPr>
              <a:t>đối</a:t>
            </a:r>
            <a:r>
              <a:rPr lang="en-US" sz="4000" b="1" u="none" spc="-54" dirty="0">
                <a:solidFill>
                  <a:srgbClr val="000000"/>
                </a:solidFill>
                <a:latin typeface="Times New Roman" panose="02020603050405020304" pitchFamily="18" charset="0"/>
                <a:cs typeface="Times New Roman" panose="02020603050405020304" pitchFamily="18" charset="0"/>
              </a:rPr>
              <a:t> </a:t>
            </a:r>
            <a:r>
              <a:rPr lang="en-US" sz="4000" b="1" u="none" spc="-54" dirty="0" err="1">
                <a:solidFill>
                  <a:srgbClr val="000000"/>
                </a:solidFill>
                <a:latin typeface="Times New Roman" panose="02020603050405020304" pitchFamily="18" charset="0"/>
                <a:cs typeface="Times New Roman" panose="02020603050405020304" pitchFamily="18" charset="0"/>
              </a:rPr>
              <a:t>xứng</a:t>
            </a:r>
            <a:r>
              <a:rPr lang="en-US" sz="4000" b="1" u="none" spc="-54" dirty="0">
                <a:solidFill>
                  <a:srgbClr val="000000"/>
                </a:solidFill>
                <a:latin typeface="Times New Roman" panose="02020603050405020304" pitchFamily="18" charset="0"/>
                <a:cs typeface="Times New Roman" panose="02020603050405020304" pitchFamily="18" charset="0"/>
              </a:rPr>
              <a:t> </a:t>
            </a:r>
          </a:p>
        </p:txBody>
      </p:sp>
      <p:grpSp>
        <p:nvGrpSpPr>
          <p:cNvPr id="12" name="Group 12"/>
          <p:cNvGrpSpPr/>
          <p:nvPr/>
        </p:nvGrpSpPr>
        <p:grpSpPr>
          <a:xfrm>
            <a:off x="286948" y="297551"/>
            <a:ext cx="553698" cy="553698"/>
            <a:chOff x="0" y="0"/>
            <a:chExt cx="738264" cy="738264"/>
          </a:xfrm>
        </p:grpSpPr>
        <p:grpSp>
          <p:nvGrpSpPr>
            <p:cNvPr id="13" name="Group 13"/>
            <p:cNvGrpSpPr/>
            <p:nvPr/>
          </p:nvGrpSpPr>
          <p:grpSpPr>
            <a:xfrm>
              <a:off x="0" y="0"/>
              <a:ext cx="738264" cy="73826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5" name="TextBox 15"/>
            <p:cNvSpPr txBox="1"/>
            <p:nvPr/>
          </p:nvSpPr>
          <p:spPr>
            <a:xfrm>
              <a:off x="188443" y="164080"/>
              <a:ext cx="361379" cy="437813"/>
            </a:xfrm>
            <a:prstGeom prst="rect">
              <a:avLst/>
            </a:prstGeom>
          </p:spPr>
          <p:txBody>
            <a:bodyPr lIns="0" tIns="0" rIns="0" bIns="0" rtlCol="0" anchor="t">
              <a:spAutoFit/>
            </a:bodyPr>
            <a:lstStyle/>
            <a:p>
              <a:pPr algn="ctr">
                <a:lnSpc>
                  <a:spcPts val="2475"/>
                </a:lnSpc>
              </a:pPr>
              <a:r>
                <a:rPr 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21" name="Group 21"/>
          <p:cNvGrpSpPr/>
          <p:nvPr/>
        </p:nvGrpSpPr>
        <p:grpSpPr>
          <a:xfrm>
            <a:off x="14292822" y="574234"/>
            <a:ext cx="3091560" cy="898722"/>
            <a:chOff x="0" y="0"/>
            <a:chExt cx="4122080" cy="1276734"/>
          </a:xfrm>
        </p:grpSpPr>
        <p:grpSp>
          <p:nvGrpSpPr>
            <p:cNvPr id="22" name="Group 22"/>
            <p:cNvGrpSpPr/>
            <p:nvPr/>
          </p:nvGrpSpPr>
          <p:grpSpPr>
            <a:xfrm>
              <a:off x="0" y="0"/>
              <a:ext cx="4122080" cy="1276734"/>
              <a:chOff x="0" y="0"/>
              <a:chExt cx="2132177" cy="660400"/>
            </a:xfrm>
          </p:grpSpPr>
          <p:sp>
            <p:nvSpPr>
              <p:cNvPr id="23" name="Freeform 23"/>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24" name="TextBox 24"/>
            <p:cNvSpPr txBox="1"/>
            <p:nvPr/>
          </p:nvSpPr>
          <p:spPr>
            <a:xfrm>
              <a:off x="350537" y="432627"/>
              <a:ext cx="3421006" cy="449580"/>
            </a:xfrm>
            <a:prstGeom prst="rect">
              <a:avLst/>
            </a:prstGeom>
          </p:spPr>
          <p:txBody>
            <a:bodyPr lIns="0" tIns="0" rIns="0" bIns="0" rtlCol="0" anchor="t">
              <a:spAutoFit/>
            </a:bodyPr>
            <a:lstStyle/>
            <a:p>
              <a:pPr algn="ctr">
                <a:lnSpc>
                  <a:spcPts val="2400"/>
                </a:lnSpc>
              </a:pPr>
              <a:r>
                <a:rPr lang="en-US" sz="2400" dirty="0">
                  <a:solidFill>
                    <a:srgbClr val="FFFFFF"/>
                  </a:solidFill>
                  <a:latin typeface="Times New Roman" panose="02020603050405020304" pitchFamily="18" charset="0"/>
                  <a:cs typeface="Times New Roman" panose="02020603050405020304" pitchFamily="18" charset="0"/>
                </a:rPr>
                <a:t>Time: 5 minutes</a:t>
              </a: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420" y="-2189542"/>
            <a:ext cx="5781083" cy="5781083"/>
          </a:xfrm>
          <a:prstGeom prst="rect">
            <a:avLst/>
          </a:prstGeom>
        </p:spPr>
      </p:pic>
      <p:grpSp>
        <p:nvGrpSpPr>
          <p:cNvPr id="5" name="Group 4"/>
          <p:cNvGrpSpPr/>
          <p:nvPr/>
        </p:nvGrpSpPr>
        <p:grpSpPr>
          <a:xfrm>
            <a:off x="670345" y="851249"/>
            <a:ext cx="6492455" cy="1010330"/>
            <a:chOff x="603106" y="872031"/>
            <a:chExt cx="5638851" cy="890058"/>
          </a:xfrm>
        </p:grpSpPr>
        <p:grpSp>
          <p:nvGrpSpPr>
            <p:cNvPr id="6" name="Group 6"/>
            <p:cNvGrpSpPr/>
            <p:nvPr/>
          </p:nvGrpSpPr>
          <p:grpSpPr>
            <a:xfrm>
              <a:off x="1341565" y="910907"/>
              <a:ext cx="4900392" cy="851182"/>
              <a:chOff x="600713" y="-1730245"/>
              <a:chExt cx="6533854" cy="1134910"/>
            </a:xfrm>
          </p:grpSpPr>
          <p:grpSp>
            <p:nvGrpSpPr>
              <p:cNvPr id="7" name="Group 7"/>
              <p:cNvGrpSpPr/>
              <p:nvPr/>
            </p:nvGrpSpPr>
            <p:grpSpPr>
              <a:xfrm>
                <a:off x="600713" y="-1730245"/>
                <a:ext cx="6533854" cy="1134910"/>
                <a:chOff x="363725" y="-1047645"/>
                <a:chExt cx="3956183" cy="687176"/>
              </a:xfrm>
            </p:grpSpPr>
            <p:sp>
              <p:nvSpPr>
                <p:cNvPr id="8" name="Freeform 8"/>
                <p:cNvSpPr/>
                <p:nvPr/>
              </p:nvSpPr>
              <p:spPr>
                <a:xfrm>
                  <a:off x="363725" y="-1047645"/>
                  <a:ext cx="3956183" cy="687176"/>
                </a:xfrm>
                <a:custGeom>
                  <a:avLst/>
                  <a:gdLst/>
                  <a:ahLst/>
                  <a:cxnLst/>
                  <a:rect l="l" t="t" r="r" b="b"/>
                  <a:pathLst>
                    <a:path w="3680890" h="687176">
                      <a:moveTo>
                        <a:pt x="3556430" y="687176"/>
                      </a:moveTo>
                      <a:lnTo>
                        <a:pt x="124460" y="687176"/>
                      </a:lnTo>
                      <a:cubicBezTo>
                        <a:pt x="55880" y="687176"/>
                        <a:pt x="0" y="631296"/>
                        <a:pt x="0" y="562716"/>
                      </a:cubicBezTo>
                      <a:lnTo>
                        <a:pt x="0" y="124460"/>
                      </a:lnTo>
                      <a:cubicBezTo>
                        <a:pt x="0" y="55880"/>
                        <a:pt x="55880" y="0"/>
                        <a:pt x="124460" y="0"/>
                      </a:cubicBezTo>
                      <a:lnTo>
                        <a:pt x="3556430" y="0"/>
                      </a:lnTo>
                      <a:cubicBezTo>
                        <a:pt x="3625010" y="0"/>
                        <a:pt x="3680890" y="55880"/>
                        <a:pt x="3680890" y="124460"/>
                      </a:cubicBezTo>
                      <a:lnTo>
                        <a:pt x="3680890" y="562716"/>
                      </a:lnTo>
                      <a:cubicBezTo>
                        <a:pt x="3680890" y="631296"/>
                        <a:pt x="3625010" y="687176"/>
                        <a:pt x="3556430" y="687176"/>
                      </a:cubicBezTo>
                      <a:close/>
                    </a:path>
                  </a:pathLst>
                </a:custGeom>
                <a:solidFill>
                  <a:srgbClr val="43C466"/>
                </a:solidFill>
              </p:spPr>
            </p:sp>
          </p:grpSp>
          <p:sp>
            <p:nvSpPr>
              <p:cNvPr id="9" name="TextBox 9"/>
              <p:cNvSpPr txBox="1"/>
              <p:nvPr/>
            </p:nvSpPr>
            <p:spPr>
              <a:xfrm>
                <a:off x="1575322" y="-1541680"/>
                <a:ext cx="5559243" cy="798351"/>
              </a:xfrm>
              <a:prstGeom prst="rect">
                <a:avLst/>
              </a:prstGeom>
            </p:spPr>
            <p:txBody>
              <a:bodyPr wrap="square" lIns="0" tIns="0" rIns="0" bIns="0" rtlCol="0" anchor="t">
                <a:spAutoFit/>
              </a:bodyPr>
              <a:lstStyle/>
              <a:p>
                <a:pPr algn="ctr">
                  <a:lnSpc>
                    <a:spcPts val="2600"/>
                  </a:lnSpc>
                </a:pPr>
                <a:r>
                  <a:rPr lang="en-US" sz="3200" b="1" dirty="0" smtClean="0">
                    <a:solidFill>
                      <a:srgbClr val="FFFFFF"/>
                    </a:solidFill>
                    <a:latin typeface="Times New Roman" panose="02020603050405020304" pitchFamily="18" charset="0"/>
                    <a:cs typeface="Times New Roman" panose="02020603050405020304" pitchFamily="18" charset="0"/>
                  </a:rPr>
                  <a:t>Quan sát đường kính AB của đường tròn tâm O</a:t>
                </a:r>
                <a:endParaRPr lang="en-US" sz="3200" b="1" dirty="0">
                  <a:solidFill>
                    <a:srgbClr val="FFFFFF"/>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603106" y="872031"/>
              <a:ext cx="1081568" cy="826483"/>
              <a:chOff x="639996" y="2075342"/>
              <a:chExt cx="1081568" cy="826483"/>
            </a:xfrm>
          </p:grpSpPr>
          <p:grpSp>
            <p:nvGrpSpPr>
              <p:cNvPr id="38" name="Group 19"/>
              <p:cNvGrpSpPr/>
              <p:nvPr/>
            </p:nvGrpSpPr>
            <p:grpSpPr>
              <a:xfrm>
                <a:off x="639996" y="2075342"/>
                <a:ext cx="738683" cy="826483"/>
                <a:chOff x="0" y="0"/>
                <a:chExt cx="4188895" cy="3983266"/>
              </a:xfrm>
            </p:grpSpPr>
            <p:sp>
              <p:nvSpPr>
                <p:cNvPr id="40" name="Freeform 20"/>
                <p:cNvSpPr/>
                <p:nvPr/>
              </p:nvSpPr>
              <p:spPr>
                <a:xfrm>
                  <a:off x="0" y="218440"/>
                  <a:ext cx="4187625" cy="3764825"/>
                </a:xfrm>
                <a:custGeom>
                  <a:avLst/>
                  <a:gdLst/>
                  <a:ahLst/>
                  <a:cxnLst/>
                  <a:rect l="l" t="t" r="r" b="b"/>
                  <a:pathLst>
                    <a:path w="4187625" h="3764825">
                      <a:moveTo>
                        <a:pt x="0" y="16510"/>
                      </a:moveTo>
                      <a:cubicBezTo>
                        <a:pt x="0" y="16510"/>
                        <a:pt x="2540" y="345440"/>
                        <a:pt x="2540" y="903001"/>
                      </a:cubicBezTo>
                      <a:cubicBezTo>
                        <a:pt x="2540" y="1858039"/>
                        <a:pt x="7620" y="2583726"/>
                        <a:pt x="7620" y="2844076"/>
                      </a:cubicBezTo>
                      <a:cubicBezTo>
                        <a:pt x="7620" y="3038386"/>
                        <a:pt x="16510" y="3437166"/>
                        <a:pt x="21590" y="3628936"/>
                      </a:cubicBezTo>
                      <a:lnTo>
                        <a:pt x="130810" y="3743236"/>
                      </a:lnTo>
                      <a:cubicBezTo>
                        <a:pt x="275590" y="3750856"/>
                        <a:pt x="543560" y="3764825"/>
                        <a:pt x="793750" y="3764825"/>
                      </a:cubicBezTo>
                      <a:lnTo>
                        <a:pt x="4187625" y="3764825"/>
                      </a:lnTo>
                      <a:lnTo>
                        <a:pt x="4187625" y="772499"/>
                      </a:lnTo>
                      <a:cubicBezTo>
                        <a:pt x="4187625" y="323850"/>
                        <a:pt x="4178735" y="46990"/>
                        <a:pt x="4178735" y="46990"/>
                      </a:cubicBezTo>
                      <a:cubicBezTo>
                        <a:pt x="4023795" y="26670"/>
                        <a:pt x="3867585" y="16510"/>
                        <a:pt x="3710105" y="17780"/>
                      </a:cubicBezTo>
                      <a:cubicBezTo>
                        <a:pt x="3437055" y="17780"/>
                        <a:pt x="944880" y="22860"/>
                        <a:pt x="694690" y="13970"/>
                      </a:cubicBezTo>
                      <a:cubicBezTo>
                        <a:pt x="360680" y="0"/>
                        <a:pt x="0" y="16510"/>
                        <a:pt x="0" y="16510"/>
                      </a:cubicBezTo>
                      <a:close/>
                    </a:path>
                  </a:pathLst>
                </a:custGeom>
                <a:solidFill>
                  <a:srgbClr val="97EDAA"/>
                </a:solidFill>
              </p:spPr>
            </p:sp>
            <p:sp>
              <p:nvSpPr>
                <p:cNvPr id="41" name="Freeform 21"/>
                <p:cNvSpPr/>
                <p:nvPr/>
              </p:nvSpPr>
              <p:spPr>
                <a:xfrm>
                  <a:off x="21590" y="0"/>
                  <a:ext cx="3698675" cy="3962946"/>
                </a:xfrm>
                <a:custGeom>
                  <a:avLst/>
                  <a:gdLst/>
                  <a:ahLst/>
                  <a:cxnLst/>
                  <a:rect l="l" t="t" r="r" b="b"/>
                  <a:pathLst>
                    <a:path w="3698675" h="3962946">
                      <a:moveTo>
                        <a:pt x="0" y="3848646"/>
                      </a:moveTo>
                      <a:lnTo>
                        <a:pt x="109220" y="3962946"/>
                      </a:lnTo>
                      <a:lnTo>
                        <a:pt x="123190" y="3829596"/>
                      </a:lnTo>
                      <a:lnTo>
                        <a:pt x="0" y="3848646"/>
                      </a:lnTo>
                      <a:close/>
                      <a:moveTo>
                        <a:pt x="2499795" y="106680"/>
                      </a:moveTo>
                      <a:cubicBezTo>
                        <a:pt x="2499795" y="106680"/>
                        <a:pt x="2917625" y="64770"/>
                        <a:pt x="3054785" y="55880"/>
                      </a:cubicBezTo>
                      <a:cubicBezTo>
                        <a:pt x="3191945" y="46990"/>
                        <a:pt x="3672005" y="0"/>
                        <a:pt x="3672005" y="0"/>
                      </a:cubicBezTo>
                      <a:cubicBezTo>
                        <a:pt x="3665655" y="41910"/>
                        <a:pt x="3664385" y="86360"/>
                        <a:pt x="3669465" y="128270"/>
                      </a:cubicBezTo>
                      <a:cubicBezTo>
                        <a:pt x="3675815" y="167640"/>
                        <a:pt x="3678355" y="208280"/>
                        <a:pt x="3677085" y="248920"/>
                      </a:cubicBezTo>
                      <a:lnTo>
                        <a:pt x="3698675" y="318770"/>
                      </a:lnTo>
                      <a:lnTo>
                        <a:pt x="3688515" y="419100"/>
                      </a:lnTo>
                      <a:cubicBezTo>
                        <a:pt x="3688515" y="419100"/>
                        <a:pt x="2937945" y="454660"/>
                        <a:pt x="2800785" y="471170"/>
                      </a:cubicBezTo>
                      <a:cubicBezTo>
                        <a:pt x="2663625" y="487680"/>
                        <a:pt x="2459155" y="486410"/>
                        <a:pt x="2459155" y="486410"/>
                      </a:cubicBezTo>
                      <a:cubicBezTo>
                        <a:pt x="2459155" y="486410"/>
                        <a:pt x="2451535" y="365760"/>
                        <a:pt x="2464235" y="322580"/>
                      </a:cubicBezTo>
                      <a:cubicBezTo>
                        <a:pt x="2474395" y="288290"/>
                        <a:pt x="2478205" y="251460"/>
                        <a:pt x="2473125" y="214630"/>
                      </a:cubicBezTo>
                      <a:cubicBezTo>
                        <a:pt x="2473125" y="186690"/>
                        <a:pt x="2499795" y="106680"/>
                        <a:pt x="2499795" y="106680"/>
                      </a:cubicBezTo>
                      <a:close/>
                    </a:path>
                  </a:pathLst>
                </a:custGeom>
                <a:solidFill>
                  <a:srgbClr val="43C466"/>
                </a:solidFill>
              </p:spPr>
            </p:sp>
          </p:grpSp>
          <p:sp>
            <p:nvSpPr>
              <p:cNvPr id="42" name="TextBox 41"/>
              <p:cNvSpPr txBox="1"/>
              <p:nvPr/>
            </p:nvSpPr>
            <p:spPr>
              <a:xfrm>
                <a:off x="639996" y="2255642"/>
                <a:ext cx="108156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HĐ 1</a:t>
                </a:r>
              </a:p>
            </p:txBody>
          </p:sp>
        </p:grpSp>
      </p:grpSp>
      <p:sp>
        <p:nvSpPr>
          <p:cNvPr id="44" name="TextBox 43"/>
          <p:cNvSpPr txBox="1"/>
          <p:nvPr/>
        </p:nvSpPr>
        <p:spPr>
          <a:xfrm>
            <a:off x="1436637" y="2012392"/>
            <a:ext cx="15677464" cy="2308324"/>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Vì điểm O là trung điểm của đoạn thẳng AB nên ta nói hai điểm  A và B đối xứng với nhau qua tâm O.</a:t>
            </a:r>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Đường tròn tâm O </a:t>
            </a:r>
            <a:r>
              <a:rPr lang="en-US" sz="3600" b="1" i="1" dirty="0" smtClean="0">
                <a:latin typeface="Times New Roman" panose="02020603050405020304" pitchFamily="18" charset="0"/>
                <a:cs typeface="Times New Roman" panose="02020603050405020304" pitchFamily="18" charset="0"/>
              </a:rPr>
              <a:t>là hình có tâm đối xứng </a:t>
            </a:r>
            <a:r>
              <a:rPr lang="en-US" sz="3600" dirty="0" smtClean="0">
                <a:latin typeface="Times New Roman" panose="02020603050405020304" pitchFamily="18" charset="0"/>
                <a:cs typeface="Times New Roman" panose="02020603050405020304" pitchFamily="18" charset="0"/>
              </a:rPr>
              <a:t>và tâm đối xứng chính là tâm O của đường tròn.</a:t>
            </a:r>
            <a:endParaRPr lang="en-US" sz="3600" dirty="0">
              <a:latin typeface="Times New Roman" panose="02020603050405020304" pitchFamily="18" charset="0"/>
              <a:cs typeface="Times New Roman" panose="02020603050405020304" pitchFamily="18" charset="0"/>
            </a:endParaRPr>
          </a:p>
        </p:txBody>
      </p:sp>
      <p:grpSp>
        <p:nvGrpSpPr>
          <p:cNvPr id="32" name="Group 21"/>
          <p:cNvGrpSpPr/>
          <p:nvPr/>
        </p:nvGrpSpPr>
        <p:grpSpPr>
          <a:xfrm>
            <a:off x="14383936" y="592708"/>
            <a:ext cx="3091560" cy="898722"/>
            <a:chOff x="0" y="0"/>
            <a:chExt cx="4122080" cy="1276734"/>
          </a:xfrm>
        </p:grpSpPr>
        <p:grpSp>
          <p:nvGrpSpPr>
            <p:cNvPr id="33" name="Group 22"/>
            <p:cNvGrpSpPr/>
            <p:nvPr/>
          </p:nvGrpSpPr>
          <p:grpSpPr>
            <a:xfrm>
              <a:off x="0" y="0"/>
              <a:ext cx="4122080" cy="1276734"/>
              <a:chOff x="0" y="0"/>
              <a:chExt cx="2132177" cy="660400"/>
            </a:xfrm>
          </p:grpSpPr>
          <p:sp>
            <p:nvSpPr>
              <p:cNvPr id="36" name="Freeform 23"/>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35" name="TextBox 24"/>
            <p:cNvSpPr txBox="1"/>
            <p:nvPr/>
          </p:nvSpPr>
          <p:spPr>
            <a:xfrm>
              <a:off x="350537" y="432627"/>
              <a:ext cx="3421006" cy="449580"/>
            </a:xfrm>
            <a:prstGeom prst="rect">
              <a:avLst/>
            </a:prstGeom>
          </p:spPr>
          <p:txBody>
            <a:bodyPr lIns="0" tIns="0" rIns="0" bIns="0" rtlCol="0" anchor="t">
              <a:spAutoFit/>
            </a:bodyPr>
            <a:lstStyle/>
            <a:p>
              <a:pPr algn="ctr">
                <a:lnSpc>
                  <a:spcPts val="2400"/>
                </a:lnSpc>
              </a:pPr>
              <a:r>
                <a:rPr lang="en-US" sz="2800" dirty="0">
                  <a:solidFill>
                    <a:srgbClr val="FFFFFF"/>
                  </a:solidFill>
                  <a:latin typeface="Times New Roman" panose="02020603050405020304" pitchFamily="18" charset="0"/>
                  <a:cs typeface="Times New Roman" panose="02020603050405020304" pitchFamily="18" charset="0"/>
                </a:rPr>
                <a:t>Time: 5 minutes</a:t>
              </a:r>
            </a:p>
          </p:txBody>
        </p:sp>
      </p:gr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393" y="-2189543"/>
            <a:ext cx="5781083" cy="5781083"/>
          </a:xfrm>
          <a:prstGeom prst="rect">
            <a:avLst/>
          </a:prstGeom>
        </p:spPr>
      </p:pic>
      <p:pic>
        <p:nvPicPr>
          <p:cNvPr id="1026" name="Picture 2" descr="C:\Users\DELL\Pictures\geogebra-exp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499" y="3924300"/>
            <a:ext cx="6362701" cy="598730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15984855" y="6945630"/>
            <a:ext cx="309880" cy="368300"/>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0661" y="525078"/>
            <a:ext cx="1108177" cy="770499"/>
            <a:chOff x="752791" y="624308"/>
            <a:chExt cx="1108177" cy="770499"/>
          </a:xfrm>
        </p:grpSpPr>
        <p:grpSp>
          <p:nvGrpSpPr>
            <p:cNvPr id="14" name="Group 14"/>
            <p:cNvGrpSpPr/>
            <p:nvPr/>
          </p:nvGrpSpPr>
          <p:grpSpPr>
            <a:xfrm>
              <a:off x="797480" y="624308"/>
              <a:ext cx="796626" cy="770499"/>
              <a:chOff x="0" y="0"/>
              <a:chExt cx="4187626" cy="3983264"/>
            </a:xfrm>
          </p:grpSpPr>
          <p:sp>
            <p:nvSpPr>
              <p:cNvPr id="15" name="Freeform 15"/>
              <p:cNvSpPr/>
              <p:nvPr/>
            </p:nvSpPr>
            <p:spPr>
              <a:xfrm>
                <a:off x="0" y="218439"/>
                <a:ext cx="4187626" cy="3764825"/>
              </a:xfrm>
              <a:custGeom>
                <a:avLst/>
                <a:gdLst/>
                <a:ahLst/>
                <a:cxnLst/>
                <a:rect l="l" t="t" r="r" b="b"/>
                <a:pathLst>
                  <a:path w="4187625" h="3764825">
                    <a:moveTo>
                      <a:pt x="0" y="16510"/>
                    </a:moveTo>
                    <a:cubicBezTo>
                      <a:pt x="0" y="16510"/>
                      <a:pt x="2540" y="345440"/>
                      <a:pt x="2540" y="903001"/>
                    </a:cubicBezTo>
                    <a:cubicBezTo>
                      <a:pt x="2540" y="1858039"/>
                      <a:pt x="7620" y="2583726"/>
                      <a:pt x="7620" y="2844076"/>
                    </a:cubicBezTo>
                    <a:cubicBezTo>
                      <a:pt x="7620" y="3038386"/>
                      <a:pt x="16510" y="3437166"/>
                      <a:pt x="21590" y="3628936"/>
                    </a:cubicBezTo>
                    <a:lnTo>
                      <a:pt x="130810" y="3743236"/>
                    </a:lnTo>
                    <a:cubicBezTo>
                      <a:pt x="275590" y="3750856"/>
                      <a:pt x="543560" y="3764825"/>
                      <a:pt x="793750" y="3764825"/>
                    </a:cubicBezTo>
                    <a:lnTo>
                      <a:pt x="4187625" y="3764825"/>
                    </a:lnTo>
                    <a:lnTo>
                      <a:pt x="4187625" y="772499"/>
                    </a:lnTo>
                    <a:cubicBezTo>
                      <a:pt x="4187625" y="323850"/>
                      <a:pt x="4178735" y="46990"/>
                      <a:pt x="4178735" y="46990"/>
                    </a:cubicBezTo>
                    <a:cubicBezTo>
                      <a:pt x="4023795" y="26670"/>
                      <a:pt x="3867585" y="16510"/>
                      <a:pt x="3710105" y="17780"/>
                    </a:cubicBezTo>
                    <a:cubicBezTo>
                      <a:pt x="3437055" y="17780"/>
                      <a:pt x="944880" y="22860"/>
                      <a:pt x="694690" y="13970"/>
                    </a:cubicBezTo>
                    <a:cubicBezTo>
                      <a:pt x="360680" y="0"/>
                      <a:pt x="0" y="16510"/>
                      <a:pt x="0" y="16510"/>
                    </a:cubicBezTo>
                    <a:close/>
                  </a:path>
                </a:pathLst>
              </a:custGeom>
              <a:solidFill>
                <a:srgbClr val="43C466"/>
              </a:solidFill>
            </p:spPr>
          </p:sp>
          <p:sp>
            <p:nvSpPr>
              <p:cNvPr id="16" name="Freeform 16"/>
              <p:cNvSpPr/>
              <p:nvPr/>
            </p:nvSpPr>
            <p:spPr>
              <a:xfrm>
                <a:off x="21590" y="0"/>
                <a:ext cx="3698675" cy="3962946"/>
              </a:xfrm>
              <a:custGeom>
                <a:avLst/>
                <a:gdLst/>
                <a:ahLst/>
                <a:cxnLst/>
                <a:rect l="l" t="t" r="r" b="b"/>
                <a:pathLst>
                  <a:path w="3698675" h="3962946">
                    <a:moveTo>
                      <a:pt x="0" y="3848646"/>
                    </a:moveTo>
                    <a:lnTo>
                      <a:pt x="109220" y="3962946"/>
                    </a:lnTo>
                    <a:lnTo>
                      <a:pt x="123190" y="3829596"/>
                    </a:lnTo>
                    <a:lnTo>
                      <a:pt x="0" y="3848646"/>
                    </a:lnTo>
                    <a:close/>
                    <a:moveTo>
                      <a:pt x="2499795" y="106680"/>
                    </a:moveTo>
                    <a:cubicBezTo>
                      <a:pt x="2499795" y="106680"/>
                      <a:pt x="2917625" y="64770"/>
                      <a:pt x="3054785" y="55880"/>
                    </a:cubicBezTo>
                    <a:cubicBezTo>
                      <a:pt x="3191945" y="46990"/>
                      <a:pt x="3672005" y="0"/>
                      <a:pt x="3672005" y="0"/>
                    </a:cubicBezTo>
                    <a:cubicBezTo>
                      <a:pt x="3665655" y="41910"/>
                      <a:pt x="3664385" y="86360"/>
                      <a:pt x="3669465" y="128270"/>
                    </a:cubicBezTo>
                    <a:cubicBezTo>
                      <a:pt x="3675815" y="167640"/>
                      <a:pt x="3678355" y="208280"/>
                      <a:pt x="3677085" y="248920"/>
                    </a:cubicBezTo>
                    <a:lnTo>
                      <a:pt x="3698675" y="318770"/>
                    </a:lnTo>
                    <a:lnTo>
                      <a:pt x="3688515" y="419100"/>
                    </a:lnTo>
                    <a:cubicBezTo>
                      <a:pt x="3688515" y="419100"/>
                      <a:pt x="2937945" y="454660"/>
                      <a:pt x="2800785" y="471170"/>
                    </a:cubicBezTo>
                    <a:cubicBezTo>
                      <a:pt x="2663625" y="487680"/>
                      <a:pt x="2459155" y="486410"/>
                      <a:pt x="2459155" y="486410"/>
                    </a:cubicBezTo>
                    <a:cubicBezTo>
                      <a:pt x="2459155" y="486410"/>
                      <a:pt x="2451535" y="365760"/>
                      <a:pt x="2464235" y="322580"/>
                    </a:cubicBezTo>
                    <a:cubicBezTo>
                      <a:pt x="2474395" y="288290"/>
                      <a:pt x="2478205" y="251460"/>
                      <a:pt x="2473125" y="214630"/>
                    </a:cubicBezTo>
                    <a:cubicBezTo>
                      <a:pt x="2473125" y="186690"/>
                      <a:pt x="2499795" y="106680"/>
                      <a:pt x="2499795" y="106680"/>
                    </a:cubicBezTo>
                    <a:close/>
                  </a:path>
                </a:pathLst>
              </a:custGeom>
              <a:solidFill>
                <a:srgbClr val="97EDAA"/>
              </a:solidFill>
            </p:spPr>
          </p:sp>
        </p:grpSp>
        <p:sp>
          <p:nvSpPr>
            <p:cNvPr id="29" name="TextBox 28"/>
            <p:cNvSpPr txBox="1"/>
            <p:nvPr/>
          </p:nvSpPr>
          <p:spPr>
            <a:xfrm>
              <a:off x="752791" y="837730"/>
              <a:ext cx="110817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HĐ 2</a:t>
              </a: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870" y="-2013128"/>
            <a:ext cx="5345738" cy="5345738"/>
          </a:xfrm>
          <a:prstGeom prst="rect">
            <a:avLst/>
          </a:prstGeom>
        </p:spPr>
      </p:pic>
      <p:grpSp>
        <p:nvGrpSpPr>
          <p:cNvPr id="32" name="Group 21"/>
          <p:cNvGrpSpPr/>
          <p:nvPr/>
        </p:nvGrpSpPr>
        <p:grpSpPr>
          <a:xfrm>
            <a:off x="15392401" y="447557"/>
            <a:ext cx="2777840" cy="945737"/>
            <a:chOff x="0" y="0"/>
            <a:chExt cx="4122080" cy="1343524"/>
          </a:xfrm>
        </p:grpSpPr>
        <p:grpSp>
          <p:nvGrpSpPr>
            <p:cNvPr id="33" name="Group 22"/>
            <p:cNvGrpSpPr/>
            <p:nvPr/>
          </p:nvGrpSpPr>
          <p:grpSpPr>
            <a:xfrm>
              <a:off x="0" y="0"/>
              <a:ext cx="4122080" cy="1276734"/>
              <a:chOff x="0" y="0"/>
              <a:chExt cx="2132177" cy="660400"/>
            </a:xfrm>
          </p:grpSpPr>
          <p:sp>
            <p:nvSpPr>
              <p:cNvPr id="35" name="Freeform 23"/>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34" name="TextBox 24"/>
            <p:cNvSpPr txBox="1"/>
            <p:nvPr/>
          </p:nvSpPr>
          <p:spPr>
            <a:xfrm>
              <a:off x="350536" y="432627"/>
              <a:ext cx="3421006" cy="910897"/>
            </a:xfrm>
            <a:prstGeom prst="rect">
              <a:avLst/>
            </a:prstGeom>
          </p:spPr>
          <p:txBody>
            <a:bodyPr lIns="0" tIns="0" rIns="0" bIns="0" rtlCol="0" anchor="t">
              <a:spAutoFit/>
            </a:bodyPr>
            <a:lstStyle/>
            <a:p>
              <a:pPr algn="ctr">
                <a:lnSpc>
                  <a:spcPts val="2400"/>
                </a:lnSpc>
              </a:pPr>
              <a:r>
                <a:rPr lang="en-US" sz="2800" dirty="0">
                  <a:solidFill>
                    <a:srgbClr val="FFFFFF"/>
                  </a:solidFill>
                  <a:latin typeface="Times New Roman" panose="02020603050405020304" pitchFamily="18" charset="0"/>
                  <a:cs typeface="Times New Roman" panose="02020603050405020304" pitchFamily="18" charset="0"/>
                </a:rPr>
                <a:t>Time: 3 minutes</a:t>
              </a:r>
            </a:p>
          </p:txBody>
        </p:sp>
      </p:grpSp>
      <p:sp>
        <p:nvSpPr>
          <p:cNvPr id="30" name="TextBox 29"/>
          <p:cNvSpPr txBox="1"/>
          <p:nvPr/>
        </p:nvSpPr>
        <p:spPr>
          <a:xfrm>
            <a:off x="1266665" y="738500"/>
            <a:ext cx="1095301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Lấy bốn chiếc ê ke giống nhau xếp thành hình như hình 6.2</a:t>
            </a:r>
            <a:endParaRPr lang="en-US" sz="3200" dirty="0">
              <a:latin typeface="Times New Roman" panose="02020603050405020304" pitchFamily="18" charset="0"/>
              <a:cs typeface="Times New Roman" panose="02020603050405020304" pitchFamily="18" charset="0"/>
            </a:endParaRPr>
          </a:p>
        </p:txBody>
      </p:sp>
      <p:pic>
        <p:nvPicPr>
          <p:cNvPr id="2050" name="Picture 2" descr="C:\Users\DELL\Downloads\z3960784030394_e05577b3ed8326b31f5d91f4a0457b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49" y="1943100"/>
            <a:ext cx="16700107" cy="50292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934749" y="7734300"/>
            <a:ext cx="13182600" cy="1323439"/>
          </a:xfrm>
          <a:prstGeom prst="rect">
            <a:avLst/>
          </a:prstGeom>
          <a:noFill/>
        </p:spPr>
        <p:txBody>
          <a:bodyPr wrap="square" rtlCol="0">
            <a:spAutoFit/>
          </a:bodyPr>
          <a:lstStyle/>
          <a:p>
            <a:r>
              <a:rPr lang="en-US" sz="4000" i="1" dirty="0" smtClean="0">
                <a:latin typeface="Times New Roman" panose="02020603050405020304" pitchFamily="18" charset="0"/>
                <a:cs typeface="Times New Roman" panose="02020603050405020304" pitchFamily="18" charset="0"/>
              </a:rPr>
              <a:t>Hình 6.2 </a:t>
            </a:r>
            <a:r>
              <a:rPr lang="en-US" sz="4000" dirty="0" smtClean="0">
                <a:latin typeface="Times New Roman" panose="02020603050405020304" pitchFamily="18" charset="0"/>
                <a:cs typeface="Times New Roman" panose="02020603050405020304" pitchFamily="18" charset="0"/>
              </a:rPr>
              <a:t>gọi là hình có tâm đối xứng và điểm O được gọi là tâm đối xứng của hình. </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1257300"/>
            <a:ext cx="14897724" cy="6781800"/>
          </a:xfrm>
          <a:prstGeom prst="rect">
            <a:avLst/>
          </a:prstGeom>
        </p:spPr>
      </p:pic>
      <p:pic>
        <p:nvPicPr>
          <p:cNvPr id="6"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65200" y="4762500"/>
            <a:ext cx="1981200" cy="5289611"/>
          </a:xfrm>
          <a:prstGeom prst="rect">
            <a:avLst/>
          </a:prstGeom>
        </p:spPr>
      </p:pic>
      <p:sp>
        <p:nvSpPr>
          <p:cNvPr id="7" name="TextBox 6"/>
          <p:cNvSpPr txBox="1"/>
          <p:nvPr/>
        </p:nvSpPr>
        <p:spPr>
          <a:xfrm>
            <a:off x="3340100" y="1521649"/>
            <a:ext cx="13500100" cy="3785652"/>
          </a:xfrm>
          <a:prstGeom prst="rect">
            <a:avLst/>
          </a:prstGeom>
          <a:noFill/>
        </p:spPr>
        <p:txBody>
          <a:bodyPr wrap="square" rtlCol="0">
            <a:spAutoFit/>
          </a:bodyPr>
          <a:lstStyle/>
          <a:p>
            <a:r>
              <a:rPr lang="en-US" sz="8000" b="1" dirty="0" smtClean="0">
                <a:solidFill>
                  <a:schemeClr val="bg1"/>
                </a:solidFill>
                <a:latin typeface="Times New Roman" panose="02020603050405020304" pitchFamily="18" charset="0"/>
                <a:cs typeface="Times New Roman" panose="02020603050405020304" pitchFamily="18" charset="0"/>
              </a:rPr>
              <a:t>Chú ý:</a:t>
            </a:r>
          </a:p>
          <a:p>
            <a:r>
              <a:rPr lang="en-US" sz="8000" b="1" dirty="0" smtClean="0">
                <a:solidFill>
                  <a:schemeClr val="bg1"/>
                </a:solidFill>
                <a:latin typeface="Times New Roman" panose="02020603050405020304" pitchFamily="18" charset="0"/>
                <a:cs typeface="Times New Roman" panose="02020603050405020304" pitchFamily="18" charset="0"/>
              </a:rPr>
              <a:t>Hình </a:t>
            </a:r>
            <a:r>
              <a:rPr lang="en-US" sz="8000" b="1" dirty="0" smtClean="0">
                <a:solidFill>
                  <a:srgbClr val="FF0000"/>
                </a:solidFill>
                <a:latin typeface="Times New Roman" panose="02020603050405020304" pitchFamily="18" charset="0"/>
                <a:cs typeface="Times New Roman" panose="02020603050405020304" pitchFamily="18" charset="0"/>
              </a:rPr>
              <a:t>có tâm đối xứng </a:t>
            </a:r>
            <a:r>
              <a:rPr lang="en-US" sz="8000" b="1" dirty="0" smtClean="0">
                <a:solidFill>
                  <a:schemeClr val="bg1"/>
                </a:solidFill>
                <a:latin typeface="Times New Roman" panose="02020603050405020304" pitchFamily="18" charset="0"/>
                <a:cs typeface="Times New Roman" panose="02020603050405020304" pitchFamily="18" charset="0"/>
              </a:rPr>
              <a:t>còn được gọi là </a:t>
            </a:r>
            <a:r>
              <a:rPr lang="en-US" sz="8000" b="1" dirty="0" smtClean="0">
                <a:solidFill>
                  <a:srgbClr val="FF0000"/>
                </a:solidFill>
                <a:latin typeface="Times New Roman" panose="02020603050405020304" pitchFamily="18" charset="0"/>
                <a:cs typeface="Times New Roman" panose="02020603050405020304" pitchFamily="18" charset="0"/>
              </a:rPr>
              <a:t>hình đối xứng tâm.</a:t>
            </a:r>
            <a:endParaRPr lang="en-US" sz="80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ought Bubble: Cloud 20"/>
          <p:cNvSpPr/>
          <p:nvPr/>
        </p:nvSpPr>
        <p:spPr>
          <a:xfrm>
            <a:off x="1941094" y="680393"/>
            <a:ext cx="10395284" cy="2253305"/>
          </a:xfrm>
          <a:prstGeom prst="cloudCallout">
            <a:avLst>
              <a:gd name="adj1" fmla="val 62190"/>
              <a:gd name="adj2" fmla="val 3585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harpenSoften amount="25000"/>
                    </a14:imgEffect>
                  </a14:imgLayer>
                </a14:imgProps>
              </a:ext>
            </a:extLst>
          </a:blip>
          <a:srcRect t="2640" r="1734" b="10245"/>
          <a:stretch>
            <a:fillRect/>
          </a:stretch>
        </p:blipFill>
        <p:spPr>
          <a:xfrm>
            <a:off x="3200400" y="4782397"/>
            <a:ext cx="8267701" cy="2020994"/>
          </a:xfrm>
          <a:prstGeom prst="rect">
            <a:avLst/>
          </a:prstGeom>
        </p:spPr>
      </p:pic>
      <p:cxnSp>
        <p:nvCxnSpPr>
          <p:cNvPr id="4" name="Straight Connector 3"/>
          <p:cNvCxnSpPr>
            <a:stCxn id="2" idx="1"/>
            <a:endCxn id="2" idx="3"/>
          </p:cNvCxnSpPr>
          <p:nvPr/>
        </p:nvCxnSpPr>
        <p:spPr>
          <a:xfrm>
            <a:off x="3200400" y="5792894"/>
            <a:ext cx="8267701"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711116" y="5352365"/>
            <a:ext cx="1524000" cy="742265"/>
            <a:chOff x="3505200" y="4610100"/>
            <a:chExt cx="1524000" cy="742265"/>
          </a:xfrm>
        </p:grpSpPr>
        <p:sp>
          <p:nvSpPr>
            <p:cNvPr id="6" name="TextBox 5"/>
            <p:cNvSpPr txBox="1"/>
            <p:nvPr/>
          </p:nvSpPr>
          <p:spPr>
            <a:xfrm>
              <a:off x="3505200" y="4610100"/>
              <a:ext cx="1524000" cy="707886"/>
            </a:xfrm>
            <a:prstGeom prst="rect">
              <a:avLst/>
            </a:prstGeom>
            <a:noFill/>
          </p:spPr>
          <p:txBody>
            <a:bodyPr wrap="square" rtlCol="0">
              <a:spAutoFit/>
            </a:bodyPr>
            <a:lstStyle/>
            <a:p>
              <a:r>
                <a:rPr lang="en-US" sz="4000" b="1" dirty="0"/>
                <a:t>A</a:t>
              </a:r>
            </a:p>
          </p:txBody>
        </p:sp>
        <p:sp>
          <p:nvSpPr>
            <p:cNvPr id="9" name="TextBox 8"/>
            <p:cNvSpPr txBox="1"/>
            <p:nvPr/>
          </p:nvSpPr>
          <p:spPr>
            <a:xfrm>
              <a:off x="3826042" y="4706034"/>
              <a:ext cx="457200" cy="646331"/>
            </a:xfrm>
            <a:prstGeom prst="rect">
              <a:avLst/>
            </a:prstGeom>
            <a:noFill/>
          </p:spPr>
          <p:txBody>
            <a:bodyPr wrap="square" rtlCol="0">
              <a:spAutoFit/>
            </a:bodyPr>
            <a:lstStyle/>
            <a:p>
              <a:r>
                <a:rPr lang="en-US" sz="3600" dirty="0"/>
                <a:t>•</a:t>
              </a:r>
            </a:p>
          </p:txBody>
        </p:sp>
      </p:grpSp>
      <p:grpSp>
        <p:nvGrpSpPr>
          <p:cNvPr id="16" name="Group 15"/>
          <p:cNvGrpSpPr/>
          <p:nvPr/>
        </p:nvGrpSpPr>
        <p:grpSpPr>
          <a:xfrm>
            <a:off x="11237998" y="5372287"/>
            <a:ext cx="1257300" cy="720048"/>
            <a:chOff x="14020799" y="4610100"/>
            <a:chExt cx="1257300" cy="720048"/>
          </a:xfrm>
        </p:grpSpPr>
        <p:sp>
          <p:nvSpPr>
            <p:cNvPr id="7" name="TextBox 6"/>
            <p:cNvSpPr txBox="1"/>
            <p:nvPr/>
          </p:nvSpPr>
          <p:spPr>
            <a:xfrm>
              <a:off x="14287499" y="4610100"/>
              <a:ext cx="990600" cy="707886"/>
            </a:xfrm>
            <a:prstGeom prst="rect">
              <a:avLst/>
            </a:prstGeom>
            <a:noFill/>
          </p:spPr>
          <p:txBody>
            <a:bodyPr wrap="square" rtlCol="0">
              <a:spAutoFit/>
            </a:bodyPr>
            <a:lstStyle/>
            <a:p>
              <a:r>
                <a:rPr lang="en-US" sz="4000" b="1" dirty="0"/>
                <a:t>B</a:t>
              </a:r>
            </a:p>
          </p:txBody>
        </p:sp>
        <p:sp>
          <p:nvSpPr>
            <p:cNvPr id="10" name="TextBox 9"/>
            <p:cNvSpPr txBox="1"/>
            <p:nvPr/>
          </p:nvSpPr>
          <p:spPr>
            <a:xfrm>
              <a:off x="14020799" y="4683817"/>
              <a:ext cx="457200" cy="646331"/>
            </a:xfrm>
            <a:prstGeom prst="rect">
              <a:avLst/>
            </a:prstGeom>
            <a:noFill/>
          </p:spPr>
          <p:txBody>
            <a:bodyPr wrap="square" rtlCol="0">
              <a:spAutoFit/>
            </a:bodyPr>
            <a:lstStyle/>
            <a:p>
              <a:r>
                <a:rPr lang="en-US" sz="3600" dirty="0"/>
                <a:t>•</a:t>
              </a:r>
            </a:p>
          </p:txBody>
        </p:sp>
      </p:grpSp>
      <p:sp>
        <p:nvSpPr>
          <p:cNvPr id="11" name="TextBox 10"/>
          <p:cNvSpPr txBox="1"/>
          <p:nvPr/>
        </p:nvSpPr>
        <p:spPr>
          <a:xfrm>
            <a:off x="7138736" y="5442601"/>
            <a:ext cx="457200" cy="646331"/>
          </a:xfrm>
          <a:prstGeom prst="rect">
            <a:avLst/>
          </a:prstGeom>
          <a:noFill/>
        </p:spPr>
        <p:txBody>
          <a:bodyPr wrap="square" rtlCol="0">
            <a:spAutoFit/>
          </a:bodyPr>
          <a:lstStyle/>
          <a:p>
            <a:r>
              <a:rPr lang="en-US" sz="3600" dirty="0">
                <a:solidFill>
                  <a:srgbClr val="FF0000"/>
                </a:solidFill>
              </a:rPr>
              <a:t>•</a:t>
            </a:r>
          </a:p>
        </p:txBody>
      </p:sp>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7115" y="2171700"/>
            <a:ext cx="2755322" cy="5412241"/>
          </a:xfrm>
          <a:prstGeom prst="rect">
            <a:avLst/>
          </a:prstGeom>
        </p:spPr>
      </p:pic>
      <p:sp>
        <p:nvSpPr>
          <p:cNvPr id="20" name="TextBox 19"/>
          <p:cNvSpPr txBox="1"/>
          <p:nvPr/>
        </p:nvSpPr>
        <p:spPr>
          <a:xfrm>
            <a:off x="3639003" y="1150394"/>
            <a:ext cx="8585081"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xứng</a:t>
            </a:r>
            <a:r>
              <a:rPr lang="en-US" sz="3600" b="1" dirty="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7267119" y="5146563"/>
            <a:ext cx="513301" cy="646331"/>
          </a:xfrm>
          <a:prstGeom prst="rect">
            <a:avLst/>
          </a:prstGeom>
          <a:noFill/>
        </p:spPr>
        <p:txBody>
          <a:bodyPr wrap="square" rtlCol="0">
            <a:spAutoFit/>
          </a:bodyPr>
          <a:lstStyle/>
          <a:p>
            <a:r>
              <a:rPr lang="en-US" sz="3600" b="1" dirty="0">
                <a:solidFill>
                  <a:srgbClr val="FF0000"/>
                </a:solidFill>
              </a:rPr>
              <a:t>M</a:t>
            </a:r>
          </a:p>
        </p:txBody>
      </p:sp>
      <p:grpSp>
        <p:nvGrpSpPr>
          <p:cNvPr id="18" name="Group 12"/>
          <p:cNvGrpSpPr/>
          <p:nvPr/>
        </p:nvGrpSpPr>
        <p:grpSpPr>
          <a:xfrm>
            <a:off x="286948" y="297551"/>
            <a:ext cx="553698" cy="553698"/>
            <a:chOff x="0" y="0"/>
            <a:chExt cx="738264" cy="738264"/>
          </a:xfrm>
        </p:grpSpPr>
        <p:grpSp>
          <p:nvGrpSpPr>
            <p:cNvPr id="19" name="Group 13"/>
            <p:cNvGrpSpPr/>
            <p:nvPr/>
          </p:nvGrpSpPr>
          <p:grpSpPr>
            <a:xfrm>
              <a:off x="0" y="0"/>
              <a:ext cx="738264" cy="738264"/>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22" name="TextBox 15"/>
            <p:cNvSpPr txBox="1"/>
            <p:nvPr/>
          </p:nvSpPr>
          <p:spPr>
            <a:xfrm>
              <a:off x="188443" y="164080"/>
              <a:ext cx="361379" cy="437813"/>
            </a:xfrm>
            <a:prstGeom prst="rect">
              <a:avLst/>
            </a:prstGeom>
          </p:spPr>
          <p:txBody>
            <a:bodyPr lIns="0" tIns="0" rIns="0" bIns="0" rtlCol="0" anchor="t">
              <a:spAutoFit/>
            </a:bodyPr>
            <a:lstStyle/>
            <a:p>
              <a:pPr algn="ctr">
                <a:lnSpc>
                  <a:spcPts val="2475"/>
                </a:lnSpc>
              </a:pPr>
              <a:r>
                <a:rPr lang="en-US" sz="2400" b="1" dirty="0">
                  <a:solidFill>
                    <a:srgbClr val="FFFFFF"/>
                  </a:solidFill>
                  <a:latin typeface="Times New Roman" panose="02020603050405020304" pitchFamily="18" charset="0"/>
                  <a:cs typeface="Times New Roman" panose="02020603050405020304" pitchFamily="18" charset="0"/>
                </a:rPr>
                <a:t>2</a:t>
              </a:r>
            </a:p>
          </p:txBody>
        </p:sp>
      </p:grpSp>
      <p:sp>
        <p:nvSpPr>
          <p:cNvPr id="25" name="TextBox 2"/>
          <p:cNvSpPr txBox="1"/>
          <p:nvPr/>
        </p:nvSpPr>
        <p:spPr>
          <a:xfrm>
            <a:off x="900534" y="-32581"/>
            <a:ext cx="10337464" cy="860813"/>
          </a:xfrm>
          <a:prstGeom prst="rect">
            <a:avLst/>
          </a:prstGeom>
        </p:spPr>
        <p:txBody>
          <a:bodyPr wrap="square" lIns="0" tIns="0" rIns="0" bIns="0" rtlCol="0" anchor="t">
            <a:spAutoFit/>
          </a:bodyPr>
          <a:lstStyle/>
          <a:p>
            <a:pPr marL="0" lvl="0" indent="0">
              <a:lnSpc>
                <a:spcPts val="7700"/>
              </a:lnSpc>
              <a:spcBef>
                <a:spcPct val="0"/>
              </a:spcBef>
            </a:pP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smtClean="0">
                <a:solidFill>
                  <a:srgbClr val="000000"/>
                </a:solidFill>
                <a:latin typeface="Times New Roman" panose="02020603050405020304" pitchFamily="18" charset="0"/>
                <a:cs typeface="Times New Roman" panose="02020603050405020304" pitchFamily="18" charset="0"/>
              </a:rPr>
              <a:t>   </a:t>
            </a:r>
            <a:r>
              <a:rPr lang="en-US" sz="4000" b="1" u="none" spc="-54" dirty="0" smtClean="0">
                <a:solidFill>
                  <a:srgbClr val="000000"/>
                </a:solidFill>
                <a:latin typeface="Times New Roman" panose="02020603050405020304" pitchFamily="18" charset="0"/>
                <a:cs typeface="Times New Roman" panose="02020603050405020304" pitchFamily="18" charset="0"/>
              </a:rPr>
              <a:t>Tâm đối xứng của một hình.</a:t>
            </a:r>
            <a:endParaRPr lang="en-US" sz="4000" b="1" u="none" spc="-54" dirty="0">
              <a:solidFill>
                <a:srgbClr val="000000"/>
              </a:solidFill>
              <a:latin typeface="Times New Roman" panose="02020603050405020304" pitchFamily="18" charset="0"/>
              <a:cs typeface="Times New Roman" panose="02020603050405020304" pitchFamily="18" charset="0"/>
            </a:endParaRPr>
          </a:p>
        </p:txBody>
      </p:sp>
      <p:sp>
        <p:nvSpPr>
          <p:cNvPr id="26" name="TextBox 2"/>
          <p:cNvSpPr txBox="1"/>
          <p:nvPr/>
        </p:nvSpPr>
        <p:spPr>
          <a:xfrm>
            <a:off x="563797" y="7583941"/>
            <a:ext cx="10337464" cy="1974900"/>
          </a:xfrm>
          <a:prstGeom prst="rect">
            <a:avLst/>
          </a:prstGeom>
        </p:spPr>
        <p:txBody>
          <a:bodyPr wrap="square" lIns="0" tIns="0" rIns="0" bIns="0" rtlCol="0" anchor="t">
            <a:spAutoFit/>
          </a:bodyPr>
          <a:lstStyle/>
          <a:p>
            <a:pPr marL="0" lvl="0" indent="0">
              <a:lnSpc>
                <a:spcPts val="7700"/>
              </a:lnSpc>
              <a:spcBef>
                <a:spcPct val="0"/>
              </a:spcBef>
            </a:pPr>
            <a:r>
              <a:rPr lang="en-US" sz="3600" b="1" u="none" spc="-54" dirty="0">
                <a:solidFill>
                  <a:srgbClr val="000000"/>
                </a:solidFill>
                <a:latin typeface="Times New Roman" panose="02020603050405020304" pitchFamily="18" charset="0"/>
                <a:cs typeface="Times New Roman" panose="02020603050405020304" pitchFamily="18" charset="0"/>
              </a:rPr>
              <a:t> </a:t>
            </a:r>
            <a:r>
              <a:rPr lang="en-US" sz="3600" b="1" u="none" spc="-54" dirty="0" smtClean="0">
                <a:solidFill>
                  <a:srgbClr val="000000"/>
                </a:solidFill>
                <a:latin typeface="Times New Roman" panose="02020603050405020304" pitchFamily="18" charset="0"/>
                <a:cs typeface="Times New Roman" panose="02020603050405020304" pitchFamily="18" charset="0"/>
              </a:rPr>
              <a:t>  1.</a:t>
            </a:r>
            <a:r>
              <a:rPr lang="en-US" sz="3600" u="none" spc="-54" dirty="0" smtClean="0">
                <a:solidFill>
                  <a:srgbClr val="000000"/>
                </a:solidFill>
                <a:latin typeface="Times New Roman" panose="02020603050405020304" pitchFamily="18" charset="0"/>
                <a:cs typeface="Times New Roman" panose="02020603050405020304" pitchFamily="18" charset="0"/>
              </a:rPr>
              <a:t> </a:t>
            </a:r>
            <a:r>
              <a:rPr lang="en-US" sz="4000" spc="-54" dirty="0" smtClean="0">
                <a:solidFill>
                  <a:srgbClr val="000000"/>
                </a:solidFill>
                <a:latin typeface="Times New Roman" panose="02020603050405020304" pitchFamily="18" charset="0"/>
                <a:cs typeface="Times New Roman" panose="02020603050405020304" pitchFamily="18" charset="0"/>
              </a:rPr>
              <a:t>Đoạn thẳng AB là hình có tâm đối xứng.</a:t>
            </a:r>
          </a:p>
          <a:p>
            <a:pPr marL="0" lvl="0" indent="0">
              <a:lnSpc>
                <a:spcPts val="7700"/>
              </a:lnSpc>
              <a:spcBef>
                <a:spcPct val="0"/>
              </a:spcBef>
            </a:pPr>
            <a:r>
              <a:rPr lang="en-US" sz="4000" b="1" u="none" spc="-54" dirty="0" smtClean="0">
                <a:solidFill>
                  <a:srgbClr val="000000"/>
                </a:solidFill>
                <a:latin typeface="Times New Roman" panose="02020603050405020304" pitchFamily="18" charset="0"/>
                <a:cs typeface="Times New Roman" panose="02020603050405020304" pitchFamily="18" charset="0"/>
              </a:rPr>
              <a:t>Trung điểm M </a:t>
            </a:r>
            <a:r>
              <a:rPr lang="en-US" sz="4000" u="none" spc="-54" dirty="0" smtClean="0">
                <a:solidFill>
                  <a:srgbClr val="000000"/>
                </a:solidFill>
                <a:latin typeface="Times New Roman" panose="02020603050405020304" pitchFamily="18" charset="0"/>
                <a:cs typeface="Times New Roman" panose="02020603050405020304" pitchFamily="18" charset="0"/>
              </a:rPr>
              <a:t>là </a:t>
            </a:r>
            <a:r>
              <a:rPr lang="en-US" sz="4000" b="1" u="none" spc="-54" dirty="0" smtClean="0">
                <a:solidFill>
                  <a:srgbClr val="000000"/>
                </a:solidFill>
                <a:latin typeface="Times New Roman" panose="02020603050405020304" pitchFamily="18" charset="0"/>
                <a:cs typeface="Times New Roman" panose="02020603050405020304" pitchFamily="18" charset="0"/>
              </a:rPr>
              <a:t>tâm đối xứng </a:t>
            </a:r>
            <a:r>
              <a:rPr lang="en-US" sz="4000" u="none" spc="-54" dirty="0" smtClean="0">
                <a:solidFill>
                  <a:srgbClr val="000000"/>
                </a:solidFill>
                <a:latin typeface="Times New Roman" panose="02020603050405020304" pitchFamily="18" charset="0"/>
                <a:cs typeface="Times New Roman" panose="02020603050405020304" pitchFamily="18" charset="0"/>
              </a:rPr>
              <a:t>của đoạn thẳng đó</a:t>
            </a:r>
            <a:endParaRPr lang="en-US" sz="4000" u="none" spc="-54"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p:bldP spid="20" grpId="0"/>
      <p:bldP spid="23"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537</Words>
  <Application>Microsoft Office PowerPoint</Application>
  <PresentationFormat>Custom</PresentationFormat>
  <Paragraphs>84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DM Sans Bold</vt:lpstr>
      <vt:lpstr>Symbol</vt:lpstr>
      <vt:lpstr>Calibri</vt:lpstr>
      <vt:lpstr>DM Sans</vt:lpstr>
      <vt:lpstr>Times New Roman</vt:lpstr>
      <vt:lpstr>Arial Black</vt:lpstr>
      <vt:lpstr>Office Theme</vt:lpstr>
      <vt:lpstr>Lớp 6A7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Kết cấu mở ra một thế giới đầy tiềm năng trong nghệ thuật. Bằng cách áp dụng hoặc ngụ ý kết cấu, một nghệ sĩ có thể tạo ra một loạt các hiệu ứng tăng thêm sự thú vị hoặc điểm khác biệt cho một tác phẩm. Điều thú vị là kết cấu có thể là hiệu ứng của một số</dc:title>
  <dc:creator>NGOC</dc:creator>
  <cp:lastModifiedBy>Admin</cp:lastModifiedBy>
  <cp:revision>39</cp:revision>
  <dcterms:created xsi:type="dcterms:W3CDTF">2006-08-16T00:00:00Z</dcterms:created>
  <dcterms:modified xsi:type="dcterms:W3CDTF">2023-07-16T11:18:14Z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C3EA87EC906C4777B419465D540C2405</vt:lpwstr>
  </property>
  <property fmtid="{D5CDD505-2E9C-101B-9397-08002B2CF9AE}" pid="3" name="KSOProductBuildVer">
    <vt:lpwstr>1033-11.2.0.11537</vt:lpwstr>
  </property>
</Properties>
</file>