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2" r:id="rId4"/>
    <p:sldMasterId id="2147483700" r:id="rId5"/>
  </p:sldMasterIdLst>
  <p:notesMasterIdLst>
    <p:notesMasterId r:id="rId40"/>
  </p:notesMasterIdLst>
  <p:sldIdLst>
    <p:sldId id="310" r:id="rId6"/>
    <p:sldId id="266" r:id="rId7"/>
    <p:sldId id="259" r:id="rId8"/>
    <p:sldId id="260" r:id="rId9"/>
    <p:sldId id="261" r:id="rId10"/>
    <p:sldId id="262" r:id="rId11"/>
    <p:sldId id="263" r:id="rId12"/>
    <p:sldId id="267" r:id="rId13"/>
    <p:sldId id="270" r:id="rId14"/>
    <p:sldId id="271" r:id="rId15"/>
    <p:sldId id="272" r:id="rId16"/>
    <p:sldId id="273" r:id="rId17"/>
    <p:sldId id="308" r:id="rId18"/>
    <p:sldId id="276" r:id="rId19"/>
    <p:sldId id="277" r:id="rId20"/>
    <p:sldId id="311" r:id="rId21"/>
    <p:sldId id="280" r:id="rId22"/>
    <p:sldId id="281" r:id="rId23"/>
    <p:sldId id="283" r:id="rId24"/>
    <p:sldId id="287" r:id="rId25"/>
    <p:sldId id="285" r:id="rId26"/>
    <p:sldId id="286" r:id="rId27"/>
    <p:sldId id="288" r:id="rId28"/>
    <p:sldId id="289" r:id="rId29"/>
    <p:sldId id="290" r:id="rId30"/>
    <p:sldId id="299" r:id="rId31"/>
    <p:sldId id="300" r:id="rId32"/>
    <p:sldId id="301" r:id="rId33"/>
    <p:sldId id="302" r:id="rId34"/>
    <p:sldId id="303" r:id="rId35"/>
    <p:sldId id="304" r:id="rId36"/>
    <p:sldId id="309" r:id="rId37"/>
    <p:sldId id="306" r:id="rId38"/>
    <p:sldId id="30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3E6CC-94A7-47EE-B3E0-EE977BAFFCA3}"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5F48-1A03-406B-859A-B0B62351D592}" type="slidenum">
              <a:rPr lang="en-US" smtClean="0"/>
              <a:t>‹#›</a:t>
            </a:fld>
            <a:endParaRPr lang="en-US"/>
          </a:p>
        </p:txBody>
      </p:sp>
    </p:spTree>
    <p:extLst>
      <p:ext uri="{BB962C8B-B14F-4D97-AF65-F5344CB8AC3E}">
        <p14:creationId xmlns:p14="http://schemas.microsoft.com/office/powerpoint/2010/main" val="124036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15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805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478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208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25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01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0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865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01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297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110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761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8.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229418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135169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01818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E9206-D2D6-4057-92D4-39C87A03E66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0616065"/>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2E9E1-D97D-4C90-BB96-FA1ED58B786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08870"/>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4779EE-1E16-4CC5-A459-C716090F6017}"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190387"/>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11C9F-D64E-4824-A709-CF61DE4E0BD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6631978"/>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318BD-B3C6-4D4B-B871-C29490A2E55A}"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6310237"/>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4CAFC4-799C-4CDE-B92B-8C262F06CF3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1424250"/>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29073-8FFE-4F18-B513-07581FC6638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Tree>
    <p:extLst>
      <p:ext uri="{BB962C8B-B14F-4D97-AF65-F5344CB8AC3E}">
        <p14:creationId xmlns:p14="http://schemas.microsoft.com/office/powerpoint/2010/main" val="1936477314"/>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4826"/>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24726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C7FCF6-76BD-4495-B08F-4C059D2BA31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3595214"/>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57577C-F53D-4BB9-9408-EB84DEB3CD80}"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500179"/>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D58058-BD14-4845-947D-4A9B79A00D09}"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1513424"/>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ECB469-C949-4E3F-B0CB-0C15DA7B7F92}"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3583639"/>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03576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59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25" name="Google Shape;25;p1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6" name="Google Shape;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7" name="Google Shape;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054426019"/>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8"/>
        <p:cNvGrpSpPr/>
        <p:nvPr/>
      </p:nvGrpSpPr>
      <p:grpSpPr>
        <a:xfrm>
          <a:off x="0" y="0"/>
          <a:ext cx="0" cy="0"/>
          <a:chOff x="0" y="0"/>
          <a:chExt cx="0" cy="0"/>
        </a:xfrm>
      </p:grpSpPr>
      <p:grpSp>
        <p:nvGrpSpPr>
          <p:cNvPr id="29" name="Google Shape;29;p20"/>
          <p:cNvGrpSpPr/>
          <p:nvPr/>
        </p:nvGrpSpPr>
        <p:grpSpPr>
          <a:xfrm>
            <a:off x="1" y="-8466"/>
            <a:ext cx="12192000" cy="6866467"/>
            <a:chOff x="0" y="-8467"/>
            <a:chExt cx="12192000" cy="6866467"/>
          </a:xfrm>
        </p:grpSpPr>
        <p:cxnSp>
          <p:nvCxnSpPr>
            <p:cNvPr id="30" name="Google Shape;3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1" name="Google Shape;3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2" name="Google Shape;3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Google Shape;3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39;p2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0" name="Google Shape;40;p20"/>
          <p:cNvSpPr txBox="1">
            <a:spLocks noGrp="1"/>
          </p:cNvSpPr>
          <p:nvPr>
            <p:ph type="ctrTitle"/>
          </p:nvPr>
        </p:nvSpPr>
        <p:spPr>
          <a:xfrm>
            <a:off x="1507068" y="2404535"/>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39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ubTitle" idx="1"/>
          </p:nvPr>
        </p:nvSpPr>
        <p:spPr>
          <a:xfrm>
            <a:off x="1507068" y="4050834"/>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2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3" name="Google Shape;4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4" name="Google Shape;4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631694709"/>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45"/>
        <p:cNvGrpSpPr/>
        <p:nvPr/>
      </p:nvGrpSpPr>
      <p:grpSpPr>
        <a:xfrm>
          <a:off x="0" y="0"/>
          <a:ext cx="0" cy="0"/>
          <a:chOff x="0" y="0"/>
          <a:chExt cx="0" cy="0"/>
        </a:xfrm>
      </p:grpSpPr>
      <p:sp>
        <p:nvSpPr>
          <p:cNvPr id="46" name="Google Shape;46;p21"/>
          <p:cNvSpPr txBox="1">
            <a:spLocks noGrp="1"/>
          </p:cNvSpPr>
          <p:nvPr>
            <p:ph type="body" idx="1"/>
          </p:nvPr>
        </p:nvSpPr>
        <p:spPr>
          <a:xfrm>
            <a:off x="609601" y="228601"/>
            <a:ext cx="10972800" cy="586740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47" name="Google Shape;47;p21"/>
          <p:cNvSpPr txBox="1">
            <a:spLocks noGrp="1"/>
          </p:cNvSpPr>
          <p:nvPr>
            <p:ph type="dt" idx="10"/>
          </p:nvPr>
        </p:nvSpPr>
        <p:spPr>
          <a:xfrm>
            <a:off x="609601" y="6248400"/>
            <a:ext cx="28448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8" name="Google Shape;48;p21"/>
          <p:cNvSpPr txBox="1">
            <a:spLocks noGrp="1"/>
          </p:cNvSpPr>
          <p:nvPr>
            <p:ph type="ftr" idx="11"/>
          </p:nvPr>
        </p:nvSpPr>
        <p:spPr>
          <a:xfrm>
            <a:off x="4165601" y="6248400"/>
            <a:ext cx="3860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9" name="Google Shape;49;p21"/>
          <p:cNvSpPr txBox="1">
            <a:spLocks noGrp="1"/>
          </p:cNvSpPr>
          <p:nvPr>
            <p:ph type="sldNum" idx="12"/>
          </p:nvPr>
        </p:nvSpPr>
        <p:spPr>
          <a:xfrm>
            <a:off x="8737601"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chemeClr val="accent1"/>
                </a:solidFill>
                <a:latin typeface="Trebuchet MS"/>
                <a:ea typeface="Trebuchet MS"/>
                <a:cs typeface="Trebuchet MS"/>
                <a:sym typeface="Trebuchet MS"/>
              </a:defRPr>
            </a:lvl1pPr>
            <a:lvl2pPr marL="0" marR="0" lvl="1" indent="0" algn="r">
              <a:spcBef>
                <a:spcPts val="0"/>
              </a:spcBef>
              <a:buNone/>
              <a:defRPr sz="900">
                <a:solidFill>
                  <a:schemeClr val="accent1"/>
                </a:solidFill>
                <a:latin typeface="Trebuchet MS"/>
                <a:ea typeface="Trebuchet MS"/>
                <a:cs typeface="Trebuchet MS"/>
                <a:sym typeface="Trebuchet MS"/>
              </a:defRPr>
            </a:lvl2pPr>
            <a:lvl3pPr marL="0" marR="0" lvl="2" indent="0" algn="r">
              <a:spcBef>
                <a:spcPts val="0"/>
              </a:spcBef>
              <a:buNone/>
              <a:defRPr sz="900">
                <a:solidFill>
                  <a:schemeClr val="accent1"/>
                </a:solidFill>
                <a:latin typeface="Trebuchet MS"/>
                <a:ea typeface="Trebuchet MS"/>
                <a:cs typeface="Trebuchet MS"/>
                <a:sym typeface="Trebuchet MS"/>
              </a:defRPr>
            </a:lvl3pPr>
            <a:lvl4pPr marL="0" marR="0" lvl="3" indent="0" algn="r">
              <a:spcBef>
                <a:spcPts val="0"/>
              </a:spcBef>
              <a:buNone/>
              <a:defRPr sz="900">
                <a:solidFill>
                  <a:schemeClr val="accent1"/>
                </a:solidFill>
                <a:latin typeface="Trebuchet MS"/>
                <a:ea typeface="Trebuchet MS"/>
                <a:cs typeface="Trebuchet MS"/>
                <a:sym typeface="Trebuchet MS"/>
              </a:defRPr>
            </a:lvl4pPr>
            <a:lvl5pPr marL="0" marR="0" lvl="4" indent="0" algn="r">
              <a:spcBef>
                <a:spcPts val="0"/>
              </a:spcBef>
              <a:buNone/>
              <a:defRPr sz="900">
                <a:solidFill>
                  <a:schemeClr val="accent1"/>
                </a:solidFill>
                <a:latin typeface="Trebuchet MS"/>
                <a:ea typeface="Trebuchet MS"/>
                <a:cs typeface="Trebuchet MS"/>
                <a:sym typeface="Trebuchet MS"/>
              </a:defRPr>
            </a:lvl5pPr>
            <a:lvl6pPr marL="0" marR="0" lvl="5" indent="0" algn="r">
              <a:spcBef>
                <a:spcPts val="0"/>
              </a:spcBef>
              <a:buNone/>
              <a:defRPr sz="900">
                <a:solidFill>
                  <a:schemeClr val="accent1"/>
                </a:solidFill>
                <a:latin typeface="Trebuchet MS"/>
                <a:ea typeface="Trebuchet MS"/>
                <a:cs typeface="Trebuchet MS"/>
                <a:sym typeface="Trebuchet MS"/>
              </a:defRPr>
            </a:lvl6pPr>
            <a:lvl7pPr marL="0" marR="0" lvl="6" indent="0" algn="r">
              <a:spcBef>
                <a:spcPts val="0"/>
              </a:spcBef>
              <a:buNone/>
              <a:defRPr sz="900">
                <a:solidFill>
                  <a:schemeClr val="accent1"/>
                </a:solidFill>
                <a:latin typeface="Trebuchet MS"/>
                <a:ea typeface="Trebuchet MS"/>
                <a:cs typeface="Trebuchet MS"/>
                <a:sym typeface="Trebuchet MS"/>
              </a:defRPr>
            </a:lvl7pPr>
            <a:lvl8pPr marL="0" marR="0" lvl="7" indent="0" algn="r">
              <a:spcBef>
                <a:spcPts val="0"/>
              </a:spcBef>
              <a:buNone/>
              <a:defRPr sz="900">
                <a:solidFill>
                  <a:schemeClr val="accent1"/>
                </a:solidFill>
                <a:latin typeface="Trebuchet MS"/>
                <a:ea typeface="Trebuchet MS"/>
                <a:cs typeface="Trebuchet MS"/>
                <a:sym typeface="Trebuchet MS"/>
              </a:defRPr>
            </a:lvl8pPr>
            <a:lvl9pPr marL="0" marR="0" lvl="8" indent="0" algn="r">
              <a:spcBef>
                <a:spcPts val="0"/>
              </a:spcBef>
              <a:buNone/>
              <a:defRPr sz="900">
                <a:solidFill>
                  <a:schemeClr val="accent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730864926"/>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6" y="2700868"/>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39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6" y="4527448"/>
            <a:ext cx="8596668" cy="860400"/>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600"/>
              <a:buNone/>
              <a:defRPr sz="20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53" name="Google Shape;53;p2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4151651102"/>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677335" y="2160589"/>
            <a:ext cx="4184035" cy="3880772"/>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59" name="Google Shape;59;p23"/>
          <p:cNvSpPr txBox="1">
            <a:spLocks noGrp="1"/>
          </p:cNvSpPr>
          <p:nvPr>
            <p:ph type="body" idx="2"/>
          </p:nvPr>
        </p:nvSpPr>
        <p:spPr>
          <a:xfrm>
            <a:off x="5089971" y="2160590"/>
            <a:ext cx="4184034"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0" name="Google Shape;60;p2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61" name="Google Shape;6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62" name="Google Shape;6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772887509"/>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7D5117-EF0B-4A82-8CE0-707B412F6DA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750131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675746" y="2160984"/>
            <a:ext cx="4185623"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6" name="Google Shape;66;p24"/>
          <p:cNvSpPr txBox="1">
            <a:spLocks noGrp="1"/>
          </p:cNvSpPr>
          <p:nvPr>
            <p:ph type="body" idx="2"/>
          </p:nvPr>
        </p:nvSpPr>
        <p:spPr>
          <a:xfrm>
            <a:off x="675746" y="2737245"/>
            <a:ext cx="4185623"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7" name="Google Shape;67;p24"/>
          <p:cNvSpPr txBox="1">
            <a:spLocks noGrp="1"/>
          </p:cNvSpPr>
          <p:nvPr>
            <p:ph type="body" idx="3"/>
          </p:nvPr>
        </p:nvSpPr>
        <p:spPr>
          <a:xfrm>
            <a:off x="5088384" y="2160984"/>
            <a:ext cx="4185618"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8" name="Google Shape;68;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9" name="Google Shape;69;p2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0" name="Google Shape;7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1" name="Google Shape;7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783192377"/>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5" name="Google Shape;7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6" name="Google Shape;7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968131182"/>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6"/>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9" name="Google Shape;7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0" name="Google Shape;8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029892500"/>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4760462" y="514925"/>
            <a:ext cx="4513541" cy="552643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84" name="Google Shape;84;p27"/>
          <p:cNvSpPr txBox="1">
            <a:spLocks noGrp="1"/>
          </p:cNvSpPr>
          <p:nvPr>
            <p:ph type="body" idx="2"/>
          </p:nvPr>
        </p:nvSpPr>
        <p:spPr>
          <a:xfrm>
            <a:off x="677334" y="2777070"/>
            <a:ext cx="3854528" cy="2584449"/>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120"/>
              <a:buNone/>
              <a:defRPr sz="1400"/>
            </a:lvl1pPr>
            <a:lvl2pPr marL="914126" lvl="1" indent="-228531" algn="l">
              <a:spcBef>
                <a:spcPts val="1000"/>
              </a:spcBef>
              <a:spcAft>
                <a:spcPts val="0"/>
              </a:spcAft>
              <a:buSzPts val="1120"/>
              <a:buNone/>
              <a:defRPr sz="1400"/>
            </a:lvl2pPr>
            <a:lvl3pPr marL="1371189" lvl="2" indent="-228531" algn="l">
              <a:spcBef>
                <a:spcPts val="1000"/>
              </a:spcBef>
              <a:spcAft>
                <a:spcPts val="0"/>
              </a:spcAft>
              <a:buSzPts val="960"/>
              <a:buNone/>
              <a:defRPr sz="1200"/>
            </a:lvl3pPr>
            <a:lvl4pPr marL="1828251" lvl="3" indent="-228531" algn="l">
              <a:spcBef>
                <a:spcPts val="1000"/>
              </a:spcBef>
              <a:spcAft>
                <a:spcPts val="0"/>
              </a:spcAft>
              <a:buSzPts val="800"/>
              <a:buNone/>
              <a:defRPr sz="1000"/>
            </a:lvl4pPr>
            <a:lvl5pPr marL="2285314" lvl="4" indent="-228531" algn="l">
              <a:spcBef>
                <a:spcPts val="1000"/>
              </a:spcBef>
              <a:spcAft>
                <a:spcPts val="0"/>
              </a:spcAft>
              <a:buSzPts val="800"/>
              <a:buNone/>
              <a:defRPr sz="1000"/>
            </a:lvl5pPr>
            <a:lvl6pPr marL="2742377" lvl="5" indent="-228531" algn="l">
              <a:spcBef>
                <a:spcPts val="1000"/>
              </a:spcBef>
              <a:spcAft>
                <a:spcPts val="0"/>
              </a:spcAft>
              <a:buSzPts val="800"/>
              <a:buNone/>
              <a:defRPr sz="1000"/>
            </a:lvl6pPr>
            <a:lvl7pPr marL="3199440" lvl="6" indent="-228531" algn="l">
              <a:spcBef>
                <a:spcPts val="1000"/>
              </a:spcBef>
              <a:spcAft>
                <a:spcPts val="0"/>
              </a:spcAft>
              <a:buSzPts val="800"/>
              <a:buNone/>
              <a:defRPr sz="1000"/>
            </a:lvl7pPr>
            <a:lvl8pPr marL="3656503" lvl="7" indent="-228531" algn="l">
              <a:spcBef>
                <a:spcPts val="1000"/>
              </a:spcBef>
              <a:spcAft>
                <a:spcPts val="0"/>
              </a:spcAft>
              <a:buSzPts val="800"/>
              <a:buNone/>
              <a:defRPr sz="1000"/>
            </a:lvl8pPr>
            <a:lvl9pPr marL="4113566" lvl="8" indent="-228531" algn="l">
              <a:spcBef>
                <a:spcPts val="1000"/>
              </a:spcBef>
              <a:spcAft>
                <a:spcPts val="0"/>
              </a:spcAft>
              <a:buSzPts val="800"/>
              <a:buNone/>
              <a:defRPr sz="1000"/>
            </a:lvl9pPr>
          </a:lstStyle>
          <a:p>
            <a:endParaRPr/>
          </a:p>
        </p:txBody>
      </p:sp>
      <p:sp>
        <p:nvSpPr>
          <p:cNvPr id="85" name="Google Shape;85;p27"/>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6" name="Google Shape;8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7" name="Google Shape;8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168924221"/>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677334" y="4800601"/>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a:spLocks noGrp="1"/>
          </p:cNvSpPr>
          <p:nvPr>
            <p:ph type="pic" idx="2"/>
          </p:nvPr>
        </p:nvSpPr>
        <p:spPr>
          <a:xfrm>
            <a:off x="677335"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960"/>
              <a:buNone/>
              <a:defRPr sz="1200"/>
            </a:lvl1pPr>
            <a:lvl2pPr marL="914126" lvl="1" indent="-228531" algn="l">
              <a:spcBef>
                <a:spcPts val="1000"/>
              </a:spcBef>
              <a:spcAft>
                <a:spcPts val="0"/>
              </a:spcAft>
              <a:buSzPts val="960"/>
              <a:buNone/>
              <a:defRPr sz="1200"/>
            </a:lvl2pPr>
            <a:lvl3pPr marL="1371189" lvl="2" indent="-228531" algn="l">
              <a:spcBef>
                <a:spcPts val="1000"/>
              </a:spcBef>
              <a:spcAft>
                <a:spcPts val="0"/>
              </a:spcAft>
              <a:buSzPts val="800"/>
              <a:buNone/>
              <a:defRPr sz="1000"/>
            </a:lvl3pPr>
            <a:lvl4pPr marL="1828251" lvl="3" indent="-228531" algn="l">
              <a:spcBef>
                <a:spcPts val="1000"/>
              </a:spcBef>
              <a:spcAft>
                <a:spcPts val="0"/>
              </a:spcAft>
              <a:buSzPts val="720"/>
              <a:buNone/>
              <a:defRPr sz="900"/>
            </a:lvl4pPr>
            <a:lvl5pPr marL="2285314" lvl="4" indent="-228531" algn="l">
              <a:spcBef>
                <a:spcPts val="1000"/>
              </a:spcBef>
              <a:spcAft>
                <a:spcPts val="0"/>
              </a:spcAft>
              <a:buSzPts val="720"/>
              <a:buNone/>
              <a:defRPr sz="900"/>
            </a:lvl5pPr>
            <a:lvl6pPr marL="2742377" lvl="5" indent="-228531" algn="l">
              <a:spcBef>
                <a:spcPts val="1000"/>
              </a:spcBef>
              <a:spcAft>
                <a:spcPts val="0"/>
              </a:spcAft>
              <a:buSzPts val="720"/>
              <a:buNone/>
              <a:defRPr sz="900"/>
            </a:lvl6pPr>
            <a:lvl7pPr marL="3199440" lvl="6" indent="-228531" algn="l">
              <a:spcBef>
                <a:spcPts val="1000"/>
              </a:spcBef>
              <a:spcAft>
                <a:spcPts val="0"/>
              </a:spcAft>
              <a:buSzPts val="720"/>
              <a:buNone/>
              <a:defRPr sz="900"/>
            </a:lvl7pPr>
            <a:lvl8pPr marL="3656503" lvl="7" indent="-228531" algn="l">
              <a:spcBef>
                <a:spcPts val="1000"/>
              </a:spcBef>
              <a:spcAft>
                <a:spcPts val="0"/>
              </a:spcAft>
              <a:buSzPts val="720"/>
              <a:buNone/>
              <a:defRPr sz="900"/>
            </a:lvl8pPr>
            <a:lvl9pPr marL="4113566" lvl="8" indent="-228531" algn="l">
              <a:spcBef>
                <a:spcPts val="1000"/>
              </a:spcBef>
              <a:spcAft>
                <a:spcPts val="0"/>
              </a:spcAft>
              <a:buSzPts val="720"/>
              <a:buNone/>
              <a:defRPr sz="900"/>
            </a:lvl9pPr>
          </a:lstStyle>
          <a:p>
            <a:endParaRPr/>
          </a:p>
        </p:txBody>
      </p:sp>
      <p:sp>
        <p:nvSpPr>
          <p:cNvPr id="92" name="Google Shape;92;p2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3" name="Google Shape;9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4" name="Google Shape;9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731434372"/>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677336"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98" name="Google Shape;98;p2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9" name="Google Shape;9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0" name="Google Shape;10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64449420"/>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063" lvl="0" indent="-228531" algn="l">
              <a:spcBef>
                <a:spcPts val="1000"/>
              </a:spcBef>
              <a:spcAft>
                <a:spcPts val="0"/>
              </a:spcAft>
              <a:buSzPts val="1280"/>
              <a:buFont typeface="Trebuchet MS"/>
              <a:buNone/>
              <a:defRPr sz="1600">
                <a:solidFill>
                  <a:srgbClr val="7F7F7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04" name="Google Shape;104;p30"/>
          <p:cNvSpPr txBox="1">
            <a:spLocks noGrp="1"/>
          </p:cNvSpPr>
          <p:nvPr>
            <p:ph type="body" idx="2"/>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05" name="Google Shape;105;p3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6" name="Google Shape;10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7" name="Google Shape;10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
        <p:nvSpPr>
          <p:cNvPr id="108" name="Google Shape;108;p30"/>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Google Shape;109;p30"/>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BFE471"/>
              </a:solidFill>
              <a:effectLst/>
              <a:uLnTx/>
              <a:uFillTx/>
              <a:latin typeface="Arial"/>
              <a:ea typeface="Arial"/>
              <a:cs typeface="Arial"/>
              <a:sym typeface="Arial"/>
            </a:endParaRPr>
          </a:p>
        </p:txBody>
      </p:sp>
    </p:spTree>
    <p:extLst>
      <p:ext uri="{BB962C8B-B14F-4D97-AF65-F5344CB8AC3E}">
        <p14:creationId xmlns:p14="http://schemas.microsoft.com/office/powerpoint/2010/main" val="57526155"/>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677336"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13" name="Google Shape;113;p31"/>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14" name="Google Shape;114;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15" name="Google Shape;115;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679267995"/>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rgbClr val="3F3F3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19" name="Google Shape;119;p32"/>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0" name="Google Shape;120;p3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21" name="Google Shape;12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22" name="Google Shape;12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
        <p:nvSpPr>
          <p:cNvPr id="123" name="Google Shape;123;p32"/>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4" name="Google Shape;124;p32"/>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72521376"/>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chemeClr val="accent1"/>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28" name="Google Shape;128;p33"/>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9" name="Google Shape;129;p3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0" name="Google Shape;13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1" name="Google Shape;13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462598813"/>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D5117-EF0B-4A82-8CE0-707B412F6DA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786617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35" name="Google Shape;135;p3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6" name="Google Shape;136;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7" name="Google Shape;137;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186862644"/>
      </p:ext>
    </p:extLst>
  </p:cSld>
  <p:clrMapOvr>
    <a:masterClrMapping/>
  </p:clrMapOvr>
  <p:transition spd="slow" advClick="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rot="5400000">
            <a:off x="1581685" y="-294749"/>
            <a:ext cx="5251450" cy="706015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41" name="Google Shape;141;p3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42" name="Google Shape;142;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43" name="Google Shape;143;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680410436"/>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331786"/>
      </p:ext>
    </p:extLst>
  </p:cSld>
  <p:clrMapOvr>
    <a:masterClrMapping/>
  </p:clrMapOvr>
  <p:transition spd="slow" advTm="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114751"/>
      </p:ext>
    </p:extLst>
  </p:cSld>
  <p:clrMapOvr>
    <a:masterClrMapping/>
  </p:clrMapOvr>
  <p:transition spd="slow" advTm="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83596"/>
      </p:ext>
    </p:extLst>
  </p:cSld>
  <p:clrMapOvr>
    <a:masterClrMapping/>
  </p:clrMapOvr>
  <p:transition spd="slow" advTm="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2607011860"/>
      </p:ext>
    </p:extLst>
  </p:cSld>
  <p:clrMapOvr>
    <a:masterClrMapping/>
  </p:clrMapOvr>
  <p:transition spd="slow" advTm="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603836"/>
      </p:ext>
    </p:extLst>
  </p:cSld>
  <p:clrMapOvr>
    <a:masterClrMapping/>
  </p:clrMapOvr>
  <p:transition spd="slow" advTm="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xmlns=""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xmlns=""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xmlns=""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31722634"/>
      </p:ext>
    </p:extLst>
  </p:cSld>
  <p:clrMapOvr>
    <a:masterClrMapping/>
  </p:clrMapOvr>
  <p:transition spd="slow" advTm="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710409253"/>
      </p:ext>
    </p:extLst>
  </p:cSld>
  <p:clrMapOvr>
    <a:masterClrMapping/>
  </p:clrMapOvr>
  <p:transition spd="slow" advTm="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544284902"/>
      </p:ext>
    </p:extLst>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D5117-EF0B-4A82-8CE0-707B412F6DA9}"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930256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矩形 6">
            <a:extLst>
              <a:ext uri="{FF2B5EF4-FFF2-40B4-BE49-F238E27FC236}">
                <a16:creationId xmlns:a16="http://schemas.microsoft.com/office/drawing/2014/main" xmlns=""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Tree>
    <p:extLst>
      <p:ext uri="{BB962C8B-B14F-4D97-AF65-F5344CB8AC3E}">
        <p14:creationId xmlns:p14="http://schemas.microsoft.com/office/powerpoint/2010/main" val="1803938385"/>
      </p:ext>
    </p:extLst>
  </p:cSld>
  <p:clrMapOvr>
    <a:masterClrMapping/>
  </p:clrMapOvr>
  <p:transition spd="slow" advTm="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xmlns=""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xmlns=""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形 7">
            <a:extLst>
              <a:ext uri="{FF2B5EF4-FFF2-40B4-BE49-F238E27FC236}">
                <a16:creationId xmlns:a16="http://schemas.microsoft.com/office/drawing/2014/main" xmlns="" id="{E42B5FA2-610F-4642-A8E4-46335746690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xmlns=""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xmlns="" id="{A8B1BA95-2F0F-4676-B009-396680CDD9BE}"/>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xmlns="" id="{EA755D31-5996-4CCD-8E66-412F0A2D9A68}"/>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3089498544"/>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a:extLst>
              <a:ext uri="{FF2B5EF4-FFF2-40B4-BE49-F238E27FC236}">
                <a16:creationId xmlns:a16="http://schemas.microsoft.com/office/drawing/2014/main" xmlns=""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a:extLst>
              <a:ext uri="{FF2B5EF4-FFF2-40B4-BE49-F238E27FC236}">
                <a16:creationId xmlns:a16="http://schemas.microsoft.com/office/drawing/2014/main" xmlns=""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90101874"/>
      </p:ext>
    </p:extLst>
  </p:cSld>
  <p:clrMapOvr>
    <a:masterClrMapping/>
  </p:clrMapOvr>
  <p:transition spd="slow" advTm="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a:extLst>
              <a:ext uri="{FF2B5EF4-FFF2-40B4-BE49-F238E27FC236}">
                <a16:creationId xmlns:a16="http://schemas.microsoft.com/office/drawing/2014/main" xmlns=""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a:extLst>
              <a:ext uri="{FF2B5EF4-FFF2-40B4-BE49-F238E27FC236}">
                <a16:creationId xmlns:a16="http://schemas.microsoft.com/office/drawing/2014/main" xmlns=""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4137580"/>
      </p:ext>
    </p:extLst>
  </p:cSld>
  <p:clrMapOvr>
    <a:masterClrMapping/>
  </p:clrMapOvr>
  <p:transition spd="slow" advTm="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a:extLst>
              <a:ext uri="{FF2B5EF4-FFF2-40B4-BE49-F238E27FC236}">
                <a16:creationId xmlns:a16="http://schemas.microsoft.com/office/drawing/2014/main" xmlns=""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a:extLst>
              <a:ext uri="{FF2B5EF4-FFF2-40B4-BE49-F238E27FC236}">
                <a16:creationId xmlns:a16="http://schemas.microsoft.com/office/drawing/2014/main" xmlns=""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77959333"/>
      </p:ext>
    </p:extLst>
  </p:cSld>
  <p:clrMapOvr>
    <a:masterClrMapping/>
  </p:clrMapOvr>
  <p:transition spd="slow" advTm="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xmlns=""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xmlns=""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996309256"/>
      </p:ext>
    </p:extLst>
  </p:cSld>
  <p:clrMapOvr>
    <a:masterClrMapping/>
  </p:clrMapOvr>
  <p:transition spd="slow" advTm="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xmlns=""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xmlns=""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28689405"/>
      </p:ext>
    </p:extLst>
  </p:cSld>
  <p:clrMapOvr>
    <a:masterClrMapping/>
  </p:clrMapOvr>
  <p:transition spd="slow" advTm="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64021724"/>
      </p:ext>
    </p:extLst>
  </p:cSld>
  <p:clrMapOvr>
    <a:masterClrMapping/>
  </p:clrMapOvr>
  <p:transition spd="slow" advTm="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322840936"/>
      </p:ext>
    </p:extLst>
  </p:cSld>
  <p:clrMapOvr>
    <a:masterClrMapping/>
  </p:clrMapOvr>
  <p:transition spd="slow" advTm="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xmlns="" id="{9875EF0C-0EF8-4924-BC52-F0003E70CC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xmlns=""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xmlns="" id="{62DF542A-AB8C-4284-A0DE-C24B757CEB6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xmlns="" id="{A0B0BB3A-410C-419C-8966-E58D8F32709E}"/>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xmlns=""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71879448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D5117-EF0B-4A82-8CE0-707B412F6DA9}"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81279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439B18E6-E8F2-4AF0-8FAF-08CB3A2C724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FAE9632-2762-4C6F-9EF1-DC2F7CE1B40C}"/>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4903597-C437-4641-805A-7E88A0E2AAC6}"/>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994925969"/>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xmlns="" id="{2168478A-CEC5-4262-808F-717E115C12A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xmlns=""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xmlns="" id="{CC225B34-8E3B-4EEC-883C-D3930987B07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xmlns="" id="{B947054C-5E4C-4540-ABC2-7F626C4265E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xmlns=""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4277985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xmlns="" id="{80B6CF54-0C26-480E-899E-65073263F56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xmlns=""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xmlns="" id="{89E69027-1730-401A-90B9-F4F56C40A139}"/>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xmlns="" id="{BCA25C43-02CF-4066-A6F3-2A41594A6887}"/>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xmlns=""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20494487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0A36961B-FF3F-4FC1-A220-731D851232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DE407FE-C405-461A-A629-5512D6BEE182}"/>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ABFE4C6-82B1-408A-BDEE-D8ED8A3EE9B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32204405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D5117-EF0B-4A82-8CE0-707B412F6DA9}"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192433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7D5117-EF0B-4A82-8CE0-707B412F6DA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1849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7D5117-EF0B-4A82-8CE0-707B412F6DA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17902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4.png"/><Relationship Id="rId4" Type="http://schemas.openxmlformats.org/officeDocument/2006/relationships/slideLayout" Target="../slideLayouts/slideLayout45.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D5117-EF0B-4A82-8CE0-707B412F6DA9}"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73499-66F7-4C5C-A2CC-1D57CFC8B7D2}" type="slidenum">
              <a:rPr lang="en-US" smtClean="0"/>
              <a:t>‹#›</a:t>
            </a:fld>
            <a:endParaRPr lang="en-US"/>
          </a:p>
        </p:txBody>
      </p:sp>
    </p:spTree>
    <p:extLst>
      <p:ext uri="{BB962C8B-B14F-4D97-AF65-F5344CB8AC3E}">
        <p14:creationId xmlns:p14="http://schemas.microsoft.com/office/powerpoint/2010/main" val="387775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8315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1" y="-8466"/>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Google Shape;16;p1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7" name="Google Shape;17;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8"/>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0" name="Google Shape;2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1" name="Google Shape;2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28441042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slow" advClick="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12442830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2025/4/4</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7" name="图片 6">
            <a:extLst>
              <a:ext uri="{FF2B5EF4-FFF2-40B4-BE49-F238E27FC236}">
                <a16:creationId xmlns:a16="http://schemas.microsoft.com/office/drawing/2014/main" xmlns="" id="{AF54EFC6-459E-4E1C-BB99-7DE191FC529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17653373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emf"/><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2.emf"/><Relationship Id="rId5" Type="http://schemas.openxmlformats.org/officeDocument/2006/relationships/image" Target="../media/image29.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7.xml"/><Relationship Id="rId11" Type="http://schemas.openxmlformats.org/officeDocument/2006/relationships/image" Target="../media/image24.png"/><Relationship Id="rId5" Type="http://schemas.openxmlformats.org/officeDocument/2006/relationships/slideLayout" Target="../slideLayouts/slideLayout43.xml"/><Relationship Id="rId10" Type="http://schemas.openxmlformats.org/officeDocument/2006/relationships/image" Target="../media/image33.png"/><Relationship Id="rId4" Type="http://schemas.openxmlformats.org/officeDocument/2006/relationships/tags" Target="../tags/tag6.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3.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43.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slide" Target="slide7.xml"/><Relationship Id="rId5" Type="http://schemas.openxmlformats.org/officeDocument/2006/relationships/slide" Target="slide8.xml"/><Relationship Id="rId10" Type="http://schemas.openxmlformats.org/officeDocument/2006/relationships/slide" Target="slide6.xml"/><Relationship Id="rId4" Type="http://schemas.openxmlformats.org/officeDocument/2006/relationships/image" Target="../media/image19.png"/><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xml"/><Relationship Id="rId7" Type="http://schemas.openxmlformats.org/officeDocument/2006/relationships/notesSlide" Target="../notesSlides/notesSlide1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43.xml"/><Relationship Id="rId11" Type="http://schemas.openxmlformats.org/officeDocument/2006/relationships/image" Target="../media/image33.png"/><Relationship Id="rId5" Type="http://schemas.openxmlformats.org/officeDocument/2006/relationships/tags" Target="../tags/tag16.xml"/><Relationship Id="rId10" Type="http://schemas.openxmlformats.org/officeDocument/2006/relationships/image" Target="../media/image4.png"/><Relationship Id="rId4" Type="http://schemas.openxmlformats.org/officeDocument/2006/relationships/tags" Target="../tags/tag15.xml"/><Relationship Id="rId9"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0345" y="362857"/>
            <a:ext cx="24384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Bài 5 </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57944" y="1407886"/>
            <a:ext cx="1727200" cy="369332"/>
          </a:xfrm>
          <a:prstGeom prst="rect">
            <a:avLst/>
          </a:prstGeom>
          <a:noFill/>
        </p:spPr>
        <p:txBody>
          <a:bodyPr wrap="squar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VĂN BẢN 2:</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1544" y="2154704"/>
            <a:ext cx="9173028" cy="1323439"/>
          </a:xfrm>
          <a:prstGeom prst="rect">
            <a:avLst/>
          </a:prstGeom>
        </p:spPr>
        <p:txBody>
          <a:bodyPr wrap="square">
            <a:spAutoFit/>
          </a:bodyPr>
          <a:lstStyle/>
          <a:p>
            <a:pPr lvl="0" algn="ctr">
              <a:defRPr/>
            </a:pPr>
            <a:r>
              <a:rPr lang="en-US" sz="4000" b="1" dirty="0">
                <a:solidFill>
                  <a:srgbClr val="002060"/>
                </a:solidFill>
                <a:latin typeface="Times New Roman" panose="02020603050405020304" pitchFamily="18" charset="0"/>
                <a:cs typeface="Times New Roman" panose="02020603050405020304" pitchFamily="18" charset="0"/>
              </a:rPr>
              <a:t>CÁCH GHI CHÉP ĐỂ </a:t>
            </a:r>
            <a:r>
              <a:rPr lang="en-US" sz="4000" b="1" dirty="0" smtClean="0">
                <a:solidFill>
                  <a:srgbClr val="002060"/>
                </a:solidFill>
                <a:latin typeface="Times New Roman" panose="02020603050405020304" pitchFamily="18" charset="0"/>
                <a:cs typeface="Times New Roman" panose="02020603050405020304" pitchFamily="18" charset="0"/>
              </a:rPr>
              <a:t>NẮM </a:t>
            </a:r>
            <a:r>
              <a:rPr lang="en-US" sz="4000" b="1" dirty="0">
                <a:solidFill>
                  <a:srgbClr val="002060"/>
                </a:solidFill>
                <a:latin typeface="Times New Roman" panose="02020603050405020304" pitchFamily="18" charset="0"/>
                <a:cs typeface="Times New Roman" panose="02020603050405020304" pitchFamily="18" charset="0"/>
              </a:rPr>
              <a:t>CHẮC NỘI DUNG BÀI HỌC</a:t>
            </a:r>
          </a:p>
        </p:txBody>
      </p:sp>
      <p:pic>
        <p:nvPicPr>
          <p:cNvPr id="5" name="图片 3">
            <a:extLst>
              <a:ext uri="{FF2B5EF4-FFF2-40B4-BE49-F238E27FC236}">
                <a16:creationId xmlns:a16="http://schemas.microsoft.com/office/drawing/2014/main" xmlns="" id="{CDAEB3F2-D2C9-495D-AFAB-41F306A25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68" y="2076958"/>
            <a:ext cx="4357424" cy="4781042"/>
          </a:xfrm>
          <a:prstGeom prst="rect">
            <a:avLst/>
          </a:prstGeom>
        </p:spPr>
      </p:pic>
    </p:spTree>
    <p:extLst>
      <p:ext uri="{BB962C8B-B14F-4D97-AF65-F5344CB8AC3E}">
        <p14:creationId xmlns:p14="http://schemas.microsoft.com/office/powerpoint/2010/main" val="1612030643"/>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xmlns=""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xmlns=""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Trải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nghiệm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cùng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văn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bản</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xmlns=""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xmlns=""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xmlns=""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xmlns=""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xmlns=""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xmlns=""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3736377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xmlns="" id="{1ED16D71-AE15-4016-8A16-2267D4797578}"/>
              </a:ext>
            </a:extLst>
          </p:cNvPr>
          <p:cNvSpPr txBox="1"/>
          <p:nvPr/>
        </p:nvSpPr>
        <p:spPr>
          <a:xfrm>
            <a:off x="1693008" y="228957"/>
            <a:ext cx="2372765"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Đọc văn</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xmlns=""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a16="http://schemas.microsoft.com/office/drawing/2014/main" xmlns=""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xmlns="" id="{2F74EF0A-DD83-4CFE-AAD1-97C737134D96}"/>
                </a:ext>
              </a:extLst>
            </p:cNvPr>
            <p:cNvSpPr txBox="1"/>
            <p:nvPr/>
          </p:nvSpPr>
          <p:spPr>
            <a:xfrm>
              <a:off x="4114361" y="3770311"/>
              <a:ext cx="2743210" cy="13918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iết cách đọc thầm, biết cách đọc to, trôi chảy, phù hợp về tốc độ đọc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xmlns="" id="{3CCC4987-0291-442E-B872-7DB54E62C4C7}"/>
              </a:ext>
            </a:extLst>
          </p:cNvPr>
          <p:cNvGrpSpPr/>
          <p:nvPr/>
        </p:nvGrpSpPr>
        <p:grpSpPr>
          <a:xfrm>
            <a:off x="6023202" y="2555346"/>
            <a:ext cx="3469314" cy="2159026"/>
            <a:chOff x="4217334" y="4670383"/>
            <a:chExt cx="3164953" cy="1914513"/>
          </a:xfrm>
        </p:grpSpPr>
        <p:pic>
          <p:nvPicPr>
            <p:cNvPr id="14" name="图片 17">
              <a:extLst>
                <a:ext uri="{FF2B5EF4-FFF2-40B4-BE49-F238E27FC236}">
                  <a16:creationId xmlns:a16="http://schemas.microsoft.com/office/drawing/2014/main" xmlns=""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xmlns="" id="{48817971-6473-439F-B2F6-544DCA251883}"/>
                </a:ext>
              </a:extLst>
            </p:cNvPr>
            <p:cNvSpPr txBox="1"/>
            <p:nvPr/>
          </p:nvSpPr>
          <p:spPr>
            <a:xfrm>
              <a:off x="4472970" y="4757088"/>
              <a:ext cx="2086025" cy="14967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Trả lời được các câu hỏi dự đoán, theo dõi</a:t>
              </a:r>
              <a:endParaRPr kumimoji="0" lang="zh-CN" altLang="en-US" sz="1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xmlns=""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xmlns=""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xmlns=""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939194585"/>
      </p:ext>
    </p:extLst>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9332686" y="365951"/>
            <a:ext cx="2820349" cy="1181172"/>
          </a:xfrm>
          <a:prstGeom prst="rect">
            <a:avLst/>
          </a:prstGeom>
        </p:spPr>
      </p:pic>
      <p:sp>
        <p:nvSpPr>
          <p:cNvPr id="7" name="文本框 8">
            <a:extLst>
              <a:ext uri="{FF2B5EF4-FFF2-40B4-BE49-F238E27FC236}">
                <a16:creationId xmlns:a16="http://schemas.microsoft.com/office/drawing/2014/main" xmlns="" id="{1ED16D71-AE15-4016-8A16-2267D4797578}"/>
              </a:ext>
            </a:extLst>
          </p:cNvPr>
          <p:cNvSpPr txBox="1"/>
          <p:nvPr/>
        </p:nvSpPr>
        <p:spPr>
          <a:xfrm>
            <a:off x="1693008" y="228957"/>
            <a:ext cx="288412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Phiếu</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học tập 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34555322"/>
              </p:ext>
            </p:extLst>
          </p:nvPr>
        </p:nvGraphicFramePr>
        <p:xfrm>
          <a:off x="936575" y="894912"/>
          <a:ext cx="8128000" cy="5630824"/>
        </p:xfrm>
        <a:graphic>
          <a:graphicData uri="http://schemas.openxmlformats.org/drawingml/2006/table">
            <a:tbl>
              <a:tblPr firstRow="1" bandRow="1">
                <a:tableStyleId>{5C22544A-7EE6-4342-B048-85BDC9FD1C3A}</a:tableStyleId>
              </a:tblPr>
              <a:tblGrid>
                <a:gridCol w="2471690">
                  <a:extLst>
                    <a:ext uri="{9D8B030D-6E8A-4147-A177-3AD203B41FA5}">
                      <a16:colId xmlns:a16="http://schemas.microsoft.com/office/drawing/2014/main" xmlns="" val="319054276"/>
                    </a:ext>
                  </a:extLst>
                </a:gridCol>
                <a:gridCol w="5656310">
                  <a:extLst>
                    <a:ext uri="{9D8B030D-6E8A-4147-A177-3AD203B41FA5}">
                      <a16:colId xmlns:a16="http://schemas.microsoft.com/office/drawing/2014/main" xmlns="" val="1183837311"/>
                    </a:ext>
                  </a:extLst>
                </a:gridCol>
              </a:tblGrid>
              <a:tr h="1765784">
                <a:tc>
                  <a:txBody>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a:r>
                        <a:rPr lang="en-US" sz="2400" b="1" dirty="0" smtClean="0">
                          <a:solidFill>
                            <a:schemeClr val="tx1"/>
                          </a:solidFill>
                          <a:latin typeface="Times New Roman" panose="02020603050405020304" pitchFamily="18" charset="0"/>
                          <a:cs typeface="Times New Roman" panose="02020603050405020304" pitchFamily="18" charset="0"/>
                        </a:rPr>
                        <a:t>Xuất</a:t>
                      </a:r>
                      <a:r>
                        <a:rPr lang="en-US" sz="2400" b="1" baseline="0" dirty="0" smtClean="0">
                          <a:solidFill>
                            <a:schemeClr val="tx1"/>
                          </a:solidFill>
                          <a:latin typeface="Times New Roman" panose="02020603050405020304" pitchFamily="18" charset="0"/>
                          <a:cs typeface="Times New Roman" panose="02020603050405020304" pitchFamily="18" charset="0"/>
                        </a:rPr>
                        <a:t> xứ</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941774004"/>
                  </a:ext>
                </a:extLst>
              </a:tr>
              <a:tr h="784929">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loại</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41555901"/>
                  </a:ext>
                </a:extLst>
              </a:tr>
              <a:tr h="708351">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Phương</a:t>
                      </a:r>
                      <a:r>
                        <a:rPr lang="en-US" sz="2400" b="1" baseline="0" dirty="0" smtClean="0">
                          <a:latin typeface="Times New Roman" panose="02020603050405020304" pitchFamily="18" charset="0"/>
                          <a:cs typeface="Times New Roman" panose="02020603050405020304" pitchFamily="18" charset="0"/>
                        </a:rPr>
                        <a:t> thức biểu đạt</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00494661"/>
                  </a:ext>
                </a:extLst>
              </a:tr>
              <a:tr h="1853360">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Bố</a:t>
                      </a:r>
                      <a:r>
                        <a:rPr lang="en-US" sz="2400" b="1" baseline="0" dirty="0" smtClean="0">
                          <a:latin typeface="Times New Roman" panose="02020603050405020304" pitchFamily="18" charset="0"/>
                          <a:cs typeface="Times New Roman" panose="02020603050405020304" pitchFamily="18" charset="0"/>
                        </a:rPr>
                        <a:t> cục</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89446882"/>
                  </a:ext>
                </a:extLst>
              </a:tr>
            </a:tbl>
          </a:graphicData>
        </a:graphic>
      </p:graphicFrame>
    </p:spTree>
    <p:extLst>
      <p:ext uri="{BB962C8B-B14F-4D97-AF65-F5344CB8AC3E}">
        <p14:creationId xmlns:p14="http://schemas.microsoft.com/office/powerpoint/2010/main" val="3060895265"/>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9030415" y="3077130"/>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9332686" y="365951"/>
            <a:ext cx="2820349" cy="1181172"/>
          </a:xfrm>
          <a:prstGeom prst="rect">
            <a:avLst/>
          </a:prstGeom>
        </p:spPr>
      </p:pic>
      <p:sp>
        <p:nvSpPr>
          <p:cNvPr id="7" name="文本框 8">
            <a:extLst>
              <a:ext uri="{FF2B5EF4-FFF2-40B4-BE49-F238E27FC236}">
                <a16:creationId xmlns:a16="http://schemas.microsoft.com/office/drawing/2014/main" xmlns="" id="{1ED16D71-AE15-4016-8A16-2267D4797578}"/>
              </a:ext>
            </a:extLst>
          </p:cNvPr>
          <p:cNvSpPr txBox="1"/>
          <p:nvPr/>
        </p:nvSpPr>
        <p:spPr>
          <a:xfrm>
            <a:off x="3759178" y="875054"/>
            <a:ext cx="288412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Phiếu học tập 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23755468"/>
              </p:ext>
            </p:extLst>
          </p:nvPr>
        </p:nvGraphicFramePr>
        <p:xfrm>
          <a:off x="856377" y="2216539"/>
          <a:ext cx="8872489" cy="4286373"/>
        </p:xfrm>
        <a:graphic>
          <a:graphicData uri="http://schemas.openxmlformats.org/drawingml/2006/table">
            <a:tbl>
              <a:tblPr firstRow="1" bandRow="1">
                <a:tableStyleId>{5C22544A-7EE6-4342-B048-85BDC9FD1C3A}</a:tableStyleId>
              </a:tblPr>
              <a:tblGrid>
                <a:gridCol w="2036763">
                  <a:extLst>
                    <a:ext uri="{9D8B030D-6E8A-4147-A177-3AD203B41FA5}">
                      <a16:colId xmlns:a16="http://schemas.microsoft.com/office/drawing/2014/main" xmlns="" val="319054276"/>
                    </a:ext>
                  </a:extLst>
                </a:gridCol>
                <a:gridCol w="6835726">
                  <a:extLst>
                    <a:ext uri="{9D8B030D-6E8A-4147-A177-3AD203B41FA5}">
                      <a16:colId xmlns:a16="http://schemas.microsoft.com/office/drawing/2014/main" xmlns="" val="1183837311"/>
                    </a:ext>
                  </a:extLst>
                </a:gridCol>
              </a:tblGrid>
              <a:tr h="1093540">
                <a:tc>
                  <a:txBody>
                    <a:bodyPr/>
                    <a:lstStyle/>
                    <a:p>
                      <a:pPr algn="l"/>
                      <a:endParaRPr lang="en-US" sz="2400" b="1" dirty="0" smtClean="0">
                        <a:solidFill>
                          <a:schemeClr val="tx1"/>
                        </a:solidFill>
                        <a:latin typeface="Times New Roman" panose="02020603050405020304" pitchFamily="18" charset="0"/>
                        <a:cs typeface="Times New Roman" panose="02020603050405020304" pitchFamily="18" charset="0"/>
                      </a:endParaRPr>
                    </a:p>
                    <a:p>
                      <a:pPr algn="l"/>
                      <a:r>
                        <a:rPr lang="en-US" sz="2400" b="1" dirty="0" smtClean="0">
                          <a:solidFill>
                            <a:schemeClr val="tx1"/>
                          </a:solidFill>
                          <a:latin typeface="Times New Roman" panose="02020603050405020304" pitchFamily="18" charset="0"/>
                          <a:cs typeface="Times New Roman" panose="02020603050405020304" pitchFamily="18" charset="0"/>
                        </a:rPr>
                        <a:t>Xuất</a:t>
                      </a:r>
                      <a:r>
                        <a:rPr lang="en-US" sz="2400" b="1" baseline="0" dirty="0" smtClean="0">
                          <a:solidFill>
                            <a:schemeClr val="tx1"/>
                          </a:solidFill>
                          <a:latin typeface="Times New Roman" panose="02020603050405020304" pitchFamily="18" charset="0"/>
                          <a:cs typeface="Times New Roman" panose="02020603050405020304" pitchFamily="18" charset="0"/>
                        </a:rPr>
                        <a:t> xứ</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941774004"/>
                  </a:ext>
                </a:extLst>
              </a:tr>
              <a:tr h="423171">
                <a:tc>
                  <a:txBody>
                    <a:bodyPr/>
                    <a:lstStyle/>
                    <a:p>
                      <a:pPr algn="l"/>
                      <a:r>
                        <a:rPr lang="en-US" sz="2400" b="1" dirty="0"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loại</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41555901"/>
                  </a:ext>
                </a:extLst>
              </a:tr>
              <a:tr h="761708">
                <a:tc>
                  <a:txBody>
                    <a:bodyPr/>
                    <a:lstStyle/>
                    <a:p>
                      <a:pPr algn="l"/>
                      <a:r>
                        <a:rPr lang="en-US" sz="2400" b="1" dirty="0" smtClean="0">
                          <a:latin typeface="Times New Roman" panose="02020603050405020304" pitchFamily="18" charset="0"/>
                          <a:cs typeface="Times New Roman" panose="02020603050405020304" pitchFamily="18" charset="0"/>
                        </a:rPr>
                        <a:t>Phương</a:t>
                      </a:r>
                      <a:r>
                        <a:rPr lang="en-US" sz="2400" b="1" baseline="0" dirty="0" smtClean="0">
                          <a:latin typeface="Times New Roman" panose="02020603050405020304" pitchFamily="18" charset="0"/>
                          <a:cs typeface="Times New Roman" panose="02020603050405020304" pitchFamily="18" charset="0"/>
                        </a:rPr>
                        <a:t> thức biểu đạt</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400494661"/>
                  </a:ext>
                </a:extLst>
              </a:tr>
              <a:tr h="1912673">
                <a:tc>
                  <a:txBody>
                    <a:bodyPr/>
                    <a:lstStyle/>
                    <a:p>
                      <a:pPr algn="l"/>
                      <a:endParaRPr lang="en-US" sz="2400" b="1" dirty="0" smtClean="0">
                        <a:latin typeface="Times New Roman" panose="02020603050405020304" pitchFamily="18" charset="0"/>
                        <a:cs typeface="Times New Roman" panose="02020603050405020304" pitchFamily="18" charset="0"/>
                      </a:endParaRPr>
                    </a:p>
                    <a:p>
                      <a:pPr algn="l"/>
                      <a:endParaRPr lang="en-US" sz="2400" b="1" dirty="0" smtClean="0">
                        <a:latin typeface="Times New Roman" panose="02020603050405020304" pitchFamily="18" charset="0"/>
                        <a:cs typeface="Times New Roman" panose="02020603050405020304" pitchFamily="18" charset="0"/>
                      </a:endParaRPr>
                    </a:p>
                    <a:p>
                      <a:pPr algn="l"/>
                      <a:endParaRPr lang="en-US" sz="2400" b="1" dirty="0" smtClean="0">
                        <a:latin typeface="Times New Roman" panose="02020603050405020304" pitchFamily="18" charset="0"/>
                        <a:cs typeface="Times New Roman" panose="02020603050405020304" pitchFamily="18" charset="0"/>
                      </a:endParaRPr>
                    </a:p>
                    <a:p>
                      <a:pPr algn="l"/>
                      <a:r>
                        <a:rPr lang="en-US" sz="2400" b="1" dirty="0" smtClean="0">
                          <a:latin typeface="Times New Roman" panose="02020603050405020304" pitchFamily="18" charset="0"/>
                          <a:cs typeface="Times New Roman" panose="02020603050405020304" pitchFamily="18" charset="0"/>
                        </a:rPr>
                        <a:t>Bố</a:t>
                      </a:r>
                      <a:r>
                        <a:rPr lang="en-US" sz="2400" b="1" baseline="0" dirty="0" smtClean="0">
                          <a:latin typeface="Times New Roman" panose="02020603050405020304" pitchFamily="18" charset="0"/>
                          <a:cs typeface="Times New Roman" panose="02020603050405020304" pitchFamily="18" charset="0"/>
                        </a:rPr>
                        <a:t> cục</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289446882"/>
                  </a:ext>
                </a:extLst>
              </a:tr>
            </a:tbl>
          </a:graphicData>
        </a:graphic>
      </p:graphicFrame>
      <p:sp>
        <p:nvSpPr>
          <p:cNvPr id="5" name="TextBox 4"/>
          <p:cNvSpPr txBox="1"/>
          <p:nvPr/>
        </p:nvSpPr>
        <p:spPr>
          <a:xfrm>
            <a:off x="2943056" y="2137596"/>
            <a:ext cx="6785810" cy="1200329"/>
          </a:xfrm>
          <a:prstGeom prst="rect">
            <a:avLst/>
          </a:prstGeom>
          <a:noFill/>
        </p:spPr>
        <p:txBody>
          <a:bodyPr wrap="square" rtlCol="0">
            <a:spAutoFit/>
          </a:bodyPr>
          <a:lstStyle/>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 giả Du Gia Huy</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trong Bí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Di Huân minh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2948181" y="3265053"/>
            <a:ext cx="3178629" cy="461665"/>
          </a:xfrm>
          <a:prstGeom prst="rect">
            <a:avLst/>
          </a:prstGeom>
          <a:noFill/>
        </p:spPr>
        <p:txBody>
          <a:bodyPr wrap="square" rtlCol="0">
            <a:spAutoFit/>
          </a:bodyPr>
          <a:lstStyle/>
          <a:p>
            <a:pPr lvl="0"/>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tin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43301" y="3367314"/>
            <a:ext cx="2387114" cy="430801"/>
          </a:xfrm>
          <a:prstGeom prst="rect">
            <a:avLst/>
          </a:prstGeom>
          <a:noFill/>
        </p:spPr>
        <p:txBody>
          <a:bodyPr wrap="square" rtlCol="0">
            <a:spAutoFit/>
          </a:bodyPr>
          <a:lstStyle/>
          <a:p>
            <a:endParaRPr lang="en-US" dirty="0"/>
          </a:p>
        </p:txBody>
      </p:sp>
      <p:sp>
        <p:nvSpPr>
          <p:cNvPr id="10" name="TextBox 9"/>
          <p:cNvSpPr txBox="1"/>
          <p:nvPr/>
        </p:nvSpPr>
        <p:spPr>
          <a:xfrm>
            <a:off x="2967789" y="4041597"/>
            <a:ext cx="262451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Thuyết minh</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967789" y="4837970"/>
            <a:ext cx="6877191" cy="1569660"/>
          </a:xfrm>
          <a:prstGeom prst="rect">
            <a:avLst/>
          </a:prstGeom>
          <a:noFill/>
        </p:spPr>
        <p:txBody>
          <a:bodyPr wrap="square" rtlCol="0">
            <a:spAutoFit/>
          </a:bodyPr>
          <a:lstStyle/>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(từ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sau đây”): </a:t>
            </a:r>
          </a:p>
          <a:p>
            <a:pPr lvl="0" algn="just"/>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về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và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để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36847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xmlns="" id="{23111665-A891-44E9-8910-E5D37AE035C8}"/>
              </a:ext>
            </a:extLst>
          </p:cNvPr>
          <p:cNvSpPr/>
          <p:nvPr>
            <p:custDataLst>
              <p:tags r:id="rId1"/>
            </p:custDataLst>
          </p:nvPr>
        </p:nvSpPr>
        <p:spPr>
          <a:xfrm>
            <a:off x="3611758" y="2416205"/>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xmlns=""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Suy</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ngẫm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và</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phản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hồi</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xmlns=""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xmlns=""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xmlns=""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xmlns=""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xmlns=""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xmlns=""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3597552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xmlns=""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xmlns=""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xmlns=""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3" name="TextBox 2"/>
          <p:cNvSpPr txBox="1"/>
          <p:nvPr/>
        </p:nvSpPr>
        <p:spPr>
          <a:xfrm>
            <a:off x="1251756" y="812800"/>
            <a:ext cx="3987901"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1/ Giới thiệu về ghi chép</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任意多边形: 形状 17">
            <a:extLst>
              <a:ext uri="{FF2B5EF4-FFF2-40B4-BE49-F238E27FC236}">
                <a16:creationId xmlns:a16="http://schemas.microsoft.com/office/drawing/2014/main" xmlns="" id="{6AC457DA-3A81-4322-B495-736C9C282FBC}"/>
              </a:ext>
            </a:extLst>
          </p:cNvPr>
          <p:cNvSpPr/>
          <p:nvPr/>
        </p:nvSpPr>
        <p:spPr>
          <a:xfrm>
            <a:off x="3327590" y="1802923"/>
            <a:ext cx="5623463" cy="2506850"/>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5" name="TextBox 4"/>
          <p:cNvSpPr txBox="1"/>
          <p:nvPr/>
        </p:nvSpPr>
        <p:spPr>
          <a:xfrm>
            <a:off x="4132310" y="2156714"/>
            <a:ext cx="4151086" cy="1569660"/>
          </a:xfrm>
          <a:prstGeom prst="rect">
            <a:avLst/>
          </a:prstGeom>
          <a:noFill/>
        </p:spPr>
        <p:txBody>
          <a:bodyPr wrap="square" rtlCol="0">
            <a:spAutoFit/>
          </a:bodyPr>
          <a:lstStyle/>
          <a:p>
            <a:r>
              <a:rPr lang="en-US" sz="3200" i="1" dirty="0">
                <a:latin typeface="Times New Roman" panose="02020603050405020304" pitchFamily="18" charset="0"/>
                <a:ea typeface="Arial" panose="020B0604020202020204" pitchFamily="34" charset="0"/>
              </a:rPr>
              <a:t>Đoạn văn in nghiêng có vai trò như thế nào trong văn bản?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8443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7">
            <a:extLst>
              <a:ext uri="{FF2B5EF4-FFF2-40B4-BE49-F238E27FC236}">
                <a16:creationId xmlns:a16="http://schemas.microsoft.com/office/drawing/2014/main" xmlns="" id="{6AC457DA-3A81-4322-B495-736C9C282FBC}"/>
              </a:ext>
            </a:extLst>
          </p:cNvPr>
          <p:cNvSpPr/>
          <p:nvPr/>
        </p:nvSpPr>
        <p:spPr>
          <a:xfrm>
            <a:off x="2090058" y="1657779"/>
            <a:ext cx="7387771" cy="253684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3" name="TextBox 2"/>
          <p:cNvSpPr txBox="1"/>
          <p:nvPr/>
        </p:nvSpPr>
        <p:spPr>
          <a:xfrm>
            <a:off x="2699657" y="2176364"/>
            <a:ext cx="6778172" cy="1224951"/>
          </a:xfrm>
          <a:prstGeom prst="rect">
            <a:avLst/>
          </a:prstGeom>
          <a:noFill/>
        </p:spPr>
        <p:txBody>
          <a:bodyPr wrap="square" rtlCol="0">
            <a:spAutoFit/>
          </a:bodyPr>
          <a:lstStyle/>
          <a:p>
            <a:pPr>
              <a:lnSpc>
                <a:spcPct val="115000"/>
              </a:lnSpc>
              <a:spcAft>
                <a:spcPts val="0"/>
              </a:spcAft>
            </a:pP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Nhằm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giải thích ý nghĩa cho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 chính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ghi chép là gì có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 văn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smtClean="0">
                <a:latin typeface="Times New Roman" panose="02020603050405020304" pitchFamily="18" charset="0"/>
                <a:ea typeface="Arial" panose="020B0604020202020204" pitchFamily="34"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9304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94275" y="115927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2"/>
          <a:stretch>
            <a:fillRect/>
          </a:stretch>
        </p:blipFill>
        <p:spPr>
          <a:xfrm>
            <a:off x="9046182" y="-107761"/>
            <a:ext cx="3562983" cy="1492190"/>
          </a:xfrm>
          <a:prstGeom prst="rect">
            <a:avLst/>
          </a:prstGeom>
        </p:spPr>
      </p:pic>
      <p:pic>
        <p:nvPicPr>
          <p:cNvPr id="5" name="图片 3">
            <a:extLst>
              <a:ext uri="{FF2B5EF4-FFF2-40B4-BE49-F238E27FC236}">
                <a16:creationId xmlns:a16="http://schemas.microsoft.com/office/drawing/2014/main" xmlns="" id="{CDAEB3F2-D2C9-495D-AFAB-41F306A25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6" y="4267200"/>
            <a:ext cx="2057233" cy="2714154"/>
          </a:xfrm>
          <a:prstGeom prst="rect">
            <a:avLst/>
          </a:prstGeom>
        </p:spPr>
      </p:pic>
      <p:sp>
        <p:nvSpPr>
          <p:cNvPr id="8" name="文本框 8">
            <a:extLst>
              <a:ext uri="{FF2B5EF4-FFF2-40B4-BE49-F238E27FC236}">
                <a16:creationId xmlns:a16="http://schemas.microsoft.com/office/drawing/2014/main" xmlns="" id="{360855FE-F575-486A-8F99-3DCB6BF8A9C2}"/>
              </a:ext>
            </a:extLst>
          </p:cNvPr>
          <p:cNvSpPr txBox="1"/>
          <p:nvPr/>
        </p:nvSpPr>
        <p:spPr>
          <a:xfrm>
            <a:off x="4147745" y="7097"/>
            <a:ext cx="408477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THẢO LUẬN NHÓM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xmlns="" id="{6E52EFA3-9DC2-4371-9DD6-72DC30B8FD07}"/>
              </a:ext>
            </a:extLst>
          </p:cNvPr>
          <p:cNvSpPr txBox="1"/>
          <p:nvPr/>
        </p:nvSpPr>
        <p:spPr>
          <a:xfrm>
            <a:off x="1666773" y="455824"/>
            <a:ext cx="8086342"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Những</a:t>
            </a:r>
            <a:r>
              <a:rPr kumimoji="0" lang="nl-NL" sz="24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dấu hiệu n</a:t>
            </a:r>
            <a:r>
              <a:rPr kumimoji="0" lang="nl-NL" sz="24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hận</a:t>
            </a:r>
            <a:r>
              <a:rPr kumimoji="0" lang="nl-NL" sz="24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biết loại văn bản giải thích về một quy tắc hay một luật lệ</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Rounded Rectangle 10"/>
          <p:cNvSpPr/>
          <p:nvPr/>
        </p:nvSpPr>
        <p:spPr>
          <a:xfrm>
            <a:off x="694275" y="3279025"/>
            <a:ext cx="1672799" cy="1272903"/>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Times New Roman" panose="02020603050405020304" pitchFamily="18" charset="0"/>
                <a:cs typeface="Times New Roman" panose="02020603050405020304" pitchFamily="18" charset="0"/>
              </a:rPr>
              <a:t>DẤU HIỆU NHẬN BIẾT</a:t>
            </a:r>
            <a:endParaRPr lang="en-US" b="1" dirty="0">
              <a:solidFill>
                <a:srgbClr val="00206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2390298" y="1501806"/>
            <a:ext cx="9402942" cy="2454383"/>
            <a:chOff x="2390298" y="1501806"/>
            <a:chExt cx="9402942" cy="2454383"/>
          </a:xfrm>
        </p:grpSpPr>
        <p:sp>
          <p:nvSpPr>
            <p:cNvPr id="16" name="Rounded Rectangle 15"/>
            <p:cNvSpPr/>
            <p:nvPr/>
          </p:nvSpPr>
          <p:spPr>
            <a:xfrm>
              <a:off x="4668887" y="1501806"/>
              <a:ext cx="7124353" cy="100184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có các bước hướng dẫn và các đề mục rõ ràng, </a:t>
              </a:r>
              <a:endParaRPr lang="en-US" sz="2400" dirty="0" smtClean="0">
                <a:solidFill>
                  <a:srgbClr val="002060"/>
                </a:solidFill>
                <a:latin typeface="Times New Roman" panose="02020603050405020304" pitchFamily="18" charset="0"/>
                <a:cs typeface="Times New Roman" panose="02020603050405020304" pitchFamily="18" charset="0"/>
              </a:endParaRPr>
            </a:p>
            <a:p>
              <a:pPr lvl="0" algn="ctr"/>
              <a:r>
                <a:rPr lang="en-US" sz="2400" dirty="0" smtClean="0">
                  <a:solidFill>
                    <a:srgbClr val="002060"/>
                  </a:solidFill>
                  <a:latin typeface="Times New Roman" panose="02020603050405020304" pitchFamily="18" charset="0"/>
                  <a:cs typeface="Times New Roman" panose="02020603050405020304" pitchFamily="18" charset="0"/>
                </a:rPr>
                <a:t>có </a:t>
              </a:r>
              <a:r>
                <a:rPr lang="en-US" sz="2400" dirty="0">
                  <a:solidFill>
                    <a:srgbClr val="002060"/>
                  </a:solidFill>
                  <a:latin typeface="Times New Roman" panose="02020603050405020304" pitchFamily="18" charset="0"/>
                  <a:cs typeface="Times New Roman" panose="02020603050405020304" pitchFamily="18" charset="0"/>
                </a:rPr>
                <a:t>hình ảnh minh họa cụ thể</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2390298" y="2058321"/>
              <a:ext cx="1968342" cy="1897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390298" y="2797025"/>
            <a:ext cx="9117366" cy="1159164"/>
            <a:chOff x="2390298" y="2797025"/>
            <a:chExt cx="9117366" cy="1159164"/>
          </a:xfrm>
        </p:grpSpPr>
        <p:sp>
          <p:nvSpPr>
            <p:cNvPr id="13" name="Rounded Rectangle 12"/>
            <p:cNvSpPr/>
            <p:nvPr/>
          </p:nvSpPr>
          <p:spPr>
            <a:xfrm>
              <a:off x="4695384" y="2797025"/>
              <a:ext cx="6812280" cy="105232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trên giới thiệu những mẹo </a:t>
              </a:r>
              <a:r>
                <a:rPr lang="en-US" sz="2400" dirty="0" smtClean="0">
                  <a:solidFill>
                    <a:srgbClr val="002060"/>
                  </a:solidFill>
                  <a:latin typeface="Times New Roman" panose="02020603050405020304" pitchFamily="18" charset="0"/>
                  <a:cs typeface="Times New Roman" panose="02020603050405020304" pitchFamily="18" charset="0"/>
                </a:rPr>
                <a:t>đọc</a:t>
              </a:r>
            </a:p>
            <a:p>
              <a:pPr lvl="0" algn="ct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liên quan đến hoạt động học tập</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390298" y="3323189"/>
              <a:ext cx="2158348" cy="63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459718" y="3956189"/>
            <a:ext cx="9307026" cy="2918145"/>
            <a:chOff x="2459718" y="3956189"/>
            <a:chExt cx="9307026" cy="2918145"/>
          </a:xfrm>
        </p:grpSpPr>
        <p:sp>
          <p:nvSpPr>
            <p:cNvPr id="15" name="Rounded Rectangle 14"/>
            <p:cNvSpPr/>
            <p:nvPr/>
          </p:nvSpPr>
          <p:spPr>
            <a:xfrm>
              <a:off x="4695384" y="5761135"/>
              <a:ext cx="7071360" cy="1113199"/>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Mục đích văn bản: hướng dẫn học sinh cách ghi chép khoa học </a:t>
              </a:r>
              <a:r>
                <a:rPr lang="en-US" sz="2400" dirty="0" smtClean="0">
                  <a:solidFill>
                    <a:srgbClr val="002060"/>
                  </a:solidFill>
                  <a:latin typeface="Times New Roman" panose="02020603050405020304" pitchFamily="18" charset="0"/>
                  <a:cs typeface="Times New Roman" panose="02020603050405020304" pitchFamily="18" charset="0"/>
                </a:rPr>
                <a:t>để </a:t>
              </a:r>
              <a:r>
                <a:rPr lang="en-US" sz="2400" dirty="0">
                  <a:solidFill>
                    <a:srgbClr val="002060"/>
                  </a:solidFill>
                  <a:latin typeface="Times New Roman" panose="02020603050405020304" pitchFamily="18" charset="0"/>
                  <a:cs typeface="Times New Roman" panose="02020603050405020304" pitchFamily="18" charset="0"/>
                </a:rPr>
                <a:t>nắm bắt thông tin văn bản nhanh nhất</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2459718" y="3956189"/>
              <a:ext cx="1968342" cy="25208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59718" y="3973755"/>
            <a:ext cx="8730834" cy="1311819"/>
            <a:chOff x="2459718" y="3973755"/>
            <a:chExt cx="8730834" cy="1311819"/>
          </a:xfrm>
        </p:grpSpPr>
        <p:sp>
          <p:nvSpPr>
            <p:cNvPr id="14" name="Rounded Rectangle 13"/>
            <p:cNvSpPr/>
            <p:nvPr/>
          </p:nvSpPr>
          <p:spPr>
            <a:xfrm>
              <a:off x="4695384" y="4141646"/>
              <a:ext cx="6495168" cy="114392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cung cấp thông tin bổ ích và </a:t>
              </a:r>
              <a:endParaRPr lang="en-US" sz="2400" dirty="0" smtClean="0">
                <a:solidFill>
                  <a:srgbClr val="002060"/>
                </a:solidFill>
                <a:latin typeface="Times New Roman" panose="02020603050405020304" pitchFamily="18" charset="0"/>
                <a:cs typeface="Times New Roman" panose="02020603050405020304" pitchFamily="18" charset="0"/>
              </a:endParaRPr>
            </a:p>
            <a:p>
              <a:pPr lvl="0" algn="ctr"/>
              <a:r>
                <a:rPr lang="en-US" sz="2400" dirty="0" smtClean="0">
                  <a:solidFill>
                    <a:srgbClr val="002060"/>
                  </a:solidFill>
                  <a:latin typeface="Times New Roman" panose="02020603050405020304" pitchFamily="18" charset="0"/>
                  <a:cs typeface="Times New Roman" panose="02020603050405020304" pitchFamily="18" charset="0"/>
                </a:rPr>
                <a:t>được </a:t>
              </a:r>
              <a:r>
                <a:rPr lang="en-US" sz="2400" dirty="0">
                  <a:solidFill>
                    <a:srgbClr val="002060"/>
                  </a:solidFill>
                  <a:latin typeface="Times New Roman" panose="02020603050405020304" pitchFamily="18" charset="0"/>
                  <a:cs typeface="Times New Roman" panose="02020603050405020304" pitchFamily="18" charset="0"/>
                </a:rPr>
                <a:t>trình bày ngắn gọn, dễ hiểu</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a:off x="2459718" y="3973755"/>
              <a:ext cx="2115425" cy="7715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896397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amond(in)">
                                      <p:cBhvr>
                                        <p:cTn id="29" dur="2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ircle(in)">
                                      <p:cBhvr>
                                        <p:cTn id="3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xmlns=""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xmlns=""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xmlns=""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3878714" y="697446"/>
            <a:ext cx="6310628" cy="4274152"/>
          </a:xfrm>
          <a:prstGeom prst="rect">
            <a:avLst/>
          </a:prstGeom>
        </p:spPr>
      </p:pic>
      <p:sp>
        <p:nvSpPr>
          <p:cNvPr id="20" name="文本框 1">
            <a:extLst>
              <a:ext uri="{FF2B5EF4-FFF2-40B4-BE49-F238E27FC236}">
                <a16:creationId xmlns:a16="http://schemas.microsoft.com/office/drawing/2014/main" xmlns="" id="{6FB246E8-2CC2-4505-8CEB-16E589CBD3D6}"/>
              </a:ext>
            </a:extLst>
          </p:cNvPr>
          <p:cNvSpPr txBox="1"/>
          <p:nvPr/>
        </p:nvSpPr>
        <p:spPr>
          <a:xfrm>
            <a:off x="5044238" y="1372618"/>
            <a:ext cx="3359223" cy="255454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Nhận</a:t>
            </a:r>
            <a:r>
              <a:rPr kumimoji="0" lang="en-US" sz="3200" b="1" i="0" u="none" strike="noStrike" kern="1200" cap="none" spc="0" normalizeH="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 xét về mối quan hệ giữa đặc điểm với mục đích viết của văn bản</a:t>
            </a:r>
            <a:r>
              <a:rPr kumimoji="0" lang="vi-VN" sz="3200" b="1" i="0" u="none" strike="noStrike" kern="1200" cap="none" spc="0" normalizeH="0" baseline="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xmlns=""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468766840"/>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545756"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10256520" y="4310646"/>
            <a:ext cx="2447776" cy="2547354"/>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3" name="Rectangle: Rounded Corners 2">
            <a:extLst>
              <a:ext uri="{FF2B5EF4-FFF2-40B4-BE49-F238E27FC236}">
                <a16:creationId xmlns:a16="http://schemas.microsoft.com/office/drawing/2014/main" xmlns="" id="{6E6FEF4B-7111-4D4F-98B2-1FD2CC5DCBAB}"/>
              </a:ext>
            </a:extLst>
          </p:cNvPr>
          <p:cNvSpPr/>
          <p:nvPr/>
        </p:nvSpPr>
        <p:spPr>
          <a:xfrm>
            <a:off x="570451" y="2237777"/>
            <a:ext cx="2323751" cy="2360381"/>
          </a:xfrm>
          <a:prstGeom prst="roundRect">
            <a:avLst>
              <a:gd name="adj" fmla="val 2184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sz="2400" b="1" dirty="0">
                <a:solidFill>
                  <a:srgbClr val="F94341">
                    <a:lumMod val="50000"/>
                  </a:srgbClr>
                </a:solidFill>
                <a:latin typeface="Times New Roman" panose="02020603050405020304" pitchFamily="18" charset="0"/>
                <a:cs typeface="Times New Roman" panose="02020603050405020304" pitchFamily="18" charset="0"/>
              </a:rPr>
              <a:t>mối quan hệ giữa đặc điểm với mục đích viết của văn bản</a:t>
            </a:r>
            <a:endParaRPr kumimoji="0" lang="en-US" sz="2400" b="0" i="0" u="none" strike="noStrike" kern="1200" cap="none" spc="0" normalizeH="0" baseline="0" noProof="0" dirty="0">
              <a:ln>
                <a:noFill/>
              </a:ln>
              <a:solidFill>
                <a:prstClr val="black"/>
              </a:solidFill>
              <a:effectLst/>
              <a:uLnTx/>
              <a:uFillTx/>
              <a:latin typeface="Helvetica"/>
              <a:cs typeface="+mn-cs"/>
            </a:endParaRPr>
          </a:p>
        </p:txBody>
      </p:sp>
      <p:sp>
        <p:nvSpPr>
          <p:cNvPr id="8" name="Rectangle: Rounded Corners 7">
            <a:extLst>
              <a:ext uri="{FF2B5EF4-FFF2-40B4-BE49-F238E27FC236}">
                <a16:creationId xmlns:a16="http://schemas.microsoft.com/office/drawing/2014/main" xmlns="" id="{54A05815-D322-4805-A65F-872217DD41C0}"/>
              </a:ext>
            </a:extLst>
          </p:cNvPr>
          <p:cNvSpPr/>
          <p:nvPr/>
        </p:nvSpPr>
        <p:spPr>
          <a:xfrm>
            <a:off x="4302454" y="952500"/>
            <a:ext cx="3363986" cy="2177003"/>
          </a:xfrm>
          <a:prstGeom prst="roundRect">
            <a:avLst>
              <a:gd name="adj" fmla="val 33486"/>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Đặc điểm văn bản: rõ ràng, dễ hiểu, ngắn gọn, được chia ra làm nhiều đề mục và có hình ảnh minh họa.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5C689880-7A68-453C-9965-F57E2D125C23}"/>
              </a:ext>
            </a:extLst>
          </p:cNvPr>
          <p:cNvSpPr/>
          <p:nvPr/>
        </p:nvSpPr>
        <p:spPr>
          <a:xfrm>
            <a:off x="4169329" y="3627120"/>
            <a:ext cx="3363986" cy="2956308"/>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Mục đích viết văn bản: hướng dẫn học sinh cách ghi chép khoa học để nắm bắt thông tin văn bản nhanh nhất.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4EB98A6A-C61B-4868-AF71-E0E3B9C1E20D}"/>
              </a:ext>
            </a:extLst>
          </p:cNvPr>
          <p:cNvSpPr/>
          <p:nvPr/>
        </p:nvSpPr>
        <p:spPr>
          <a:xfrm>
            <a:off x="8360608" y="2280810"/>
            <a:ext cx="2929405" cy="2561447"/>
          </a:xfrm>
          <a:prstGeom prst="roundRect">
            <a:avLst>
              <a:gd name="adj" fmla="val 3231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Đặc điểm trình bày của văn bản và mục đích có sự gần gũi, phối hợp chặt chẽ với nhau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xmlns="" id="{F6B095D8-7A7B-4A08-B658-38B487C323FD}"/>
              </a:ext>
            </a:extLst>
          </p:cNvPr>
          <p:cNvCxnSpPr>
            <a:cxnSpLocks/>
            <a:stCxn id="3" idx="3"/>
          </p:cNvCxnSpPr>
          <p:nvPr/>
        </p:nvCxnSpPr>
        <p:spPr>
          <a:xfrm flipV="1">
            <a:off x="2894202" y="2190988"/>
            <a:ext cx="1275127" cy="122698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4F01EA7-7716-4554-8676-C1C3423072A4}"/>
              </a:ext>
            </a:extLst>
          </p:cNvPr>
          <p:cNvCxnSpPr>
            <a:cxnSpLocks/>
            <a:stCxn id="3" idx="3"/>
          </p:cNvCxnSpPr>
          <p:nvPr/>
        </p:nvCxnSpPr>
        <p:spPr>
          <a:xfrm>
            <a:off x="2894202" y="3417968"/>
            <a:ext cx="1186981" cy="129917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xmlns="" id="{7EAA7A4E-28C7-4790-970C-66CB4885A6BC}"/>
              </a:ext>
            </a:extLst>
          </p:cNvPr>
          <p:cNvSpPr/>
          <p:nvPr/>
        </p:nvSpPr>
        <p:spPr>
          <a:xfrm>
            <a:off x="7621461" y="1527787"/>
            <a:ext cx="417860" cy="3984771"/>
          </a:xfrm>
          <a:prstGeom prst="rightBrace">
            <a:avLst>
              <a:gd name="adj1" fmla="val 0"/>
              <a:gd name="adj2" fmla="val 50000"/>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spTree>
    <p:extLst>
      <p:ext uri="{BB962C8B-B14F-4D97-AF65-F5344CB8AC3E}">
        <p14:creationId xmlns:p14="http://schemas.microsoft.com/office/powerpoint/2010/main" val="6707888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545262" y="3028228"/>
              <a:ext cx="3370330" cy="5271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KHỞI ĐỘNG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188797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xmlns=""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xmlns=""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xmlns=""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54770" y="1229059"/>
            <a:ext cx="6131515" cy="4329912"/>
          </a:xfrm>
          <a:prstGeom prst="rect">
            <a:avLst/>
          </a:prstGeom>
        </p:spPr>
      </p:pic>
      <p:sp>
        <p:nvSpPr>
          <p:cNvPr id="20" name="文本框 1">
            <a:extLst>
              <a:ext uri="{FF2B5EF4-FFF2-40B4-BE49-F238E27FC236}">
                <a16:creationId xmlns:a16="http://schemas.microsoft.com/office/drawing/2014/main" xmlns="" id="{6FB246E8-2CC2-4505-8CEB-16E589CBD3D6}"/>
              </a:ext>
            </a:extLst>
          </p:cNvPr>
          <p:cNvSpPr txBox="1"/>
          <p:nvPr/>
        </p:nvSpPr>
        <p:spPr>
          <a:xfrm>
            <a:off x="1236172" y="2049860"/>
            <a:ext cx="3626021" cy="1938992"/>
          </a:xfrm>
          <a:prstGeom prst="rect">
            <a:avLst/>
          </a:prstGeom>
          <a:noFill/>
        </p:spPr>
        <p:txBody>
          <a:bodyPr wrap="square" rtlCol="0">
            <a:spAutoFit/>
            <a:scene3d>
              <a:camera prst="orthographicFront"/>
              <a:lightRig rig="threePt" dir="t"/>
            </a:scene3d>
            <a:sp3d contourW="12700"/>
          </a:bodyPr>
          <a:lstStyle/>
          <a:p>
            <a:pPr lvl="0" algn="ctr">
              <a:defRPr/>
            </a:pPr>
            <a:r>
              <a:rPr lang="vi-VN" sz="2400" dirty="0">
                <a:solidFill>
                  <a:srgbClr val="F94341">
                    <a:lumMod val="50000"/>
                  </a:srgbClr>
                </a:solidFill>
                <a:latin typeface="Times New Roman" panose="02020603050405020304" pitchFamily="18" charset="0"/>
                <a:cs typeface="Times New Roman" panose="02020603050405020304" pitchFamily="18" charset="0"/>
              </a:rPr>
              <a:t>Hình minh họa trong mục A (Phương pháp phân vùng) đã hỗ trợ như thế nào cho phần lời trong việc thể hiện thông tin cơ bản ở mục này</a:t>
            </a:r>
            <a:endParaRPr kumimoji="0" lang="en-US" sz="2400" i="0" u="none" strike="noStrike" kern="1200" cap="none" spc="0" normalizeH="0" baseline="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endParaRPr>
          </a:p>
        </p:txBody>
      </p:sp>
      <p:sp>
        <p:nvSpPr>
          <p:cNvPr id="14" name="文本框 8"/>
          <p:cNvSpPr txBox="1"/>
          <p:nvPr/>
        </p:nvSpPr>
        <p:spPr>
          <a:xfrm>
            <a:off x="1441338" y="465923"/>
            <a:ext cx="529023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2</a:t>
            </a: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các</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cách ghi chép hiệu quả</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8"/>
          <a:stretch>
            <a:fillRect/>
          </a:stretch>
        </p:blipFill>
        <p:spPr>
          <a:xfrm>
            <a:off x="6398253" y="1229059"/>
            <a:ext cx="4857597" cy="5079666"/>
          </a:xfrm>
          <a:prstGeom prst="rect">
            <a:avLst/>
          </a:prstGeom>
        </p:spPr>
      </p:pic>
      <p:pic>
        <p:nvPicPr>
          <p:cNvPr id="22" name="图片 41">
            <a:extLst>
              <a:ext uri="{FF2B5EF4-FFF2-40B4-BE49-F238E27FC236}">
                <a16:creationId xmlns:a16="http://schemas.microsoft.com/office/drawing/2014/main" xmlns="" id="{0CB82869-9C16-41B9-9558-2A5BFBCBFE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1813114129"/>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47376" y="129358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7"/>
            <a:stretch>
              <a:fillRect/>
            </a:stretch>
          </p:blipFill>
          <p:spPr>
            <a:xfrm>
              <a:off x="1156044" y="2413453"/>
              <a:ext cx="5169655" cy="3895272"/>
            </a:xfrm>
            <a:prstGeom prst="rect">
              <a:avLst/>
            </a:prstGeom>
          </p:spPr>
        </p:pic>
        <p:pic>
          <p:nvPicPr>
            <p:cNvPr id="7" name="图片 6"/>
            <p:cNvPicPr>
              <a:picLocks noChangeAspect="1"/>
            </p:cNvPicPr>
            <p:nvPr/>
          </p:nvPicPr>
          <p:blipFill>
            <a:blip r:embed="rId8"/>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9"/>
          <a:stretch>
            <a:fillRect/>
          </a:stretch>
        </p:blipFill>
        <p:spPr>
          <a:xfrm>
            <a:off x="653142" y="304800"/>
            <a:ext cx="788196" cy="736145"/>
          </a:xfrm>
          <a:prstGeom prst="rect">
            <a:avLst/>
          </a:prstGeom>
        </p:spPr>
      </p:pic>
      <p:sp>
        <p:nvSpPr>
          <p:cNvPr id="9" name="文本框 8"/>
          <p:cNvSpPr txBox="1"/>
          <p:nvPr/>
        </p:nvSpPr>
        <p:spPr>
          <a:xfrm>
            <a:off x="1441338" y="465923"/>
            <a:ext cx="529023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2</a:t>
            </a: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các</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cách ghi chép hiệu quả</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xmlns="" id="{08FBBFBF-FB61-405F-963A-B32C26E61624}"/>
              </a:ext>
            </a:extLst>
          </p:cNvPr>
          <p:cNvSpPr>
            <a:spLocks/>
          </p:cNvSpPr>
          <p:nvPr>
            <p:custDataLst>
              <p:tags r:id="rId1"/>
            </p:custDataLst>
          </p:nvPr>
        </p:nvSpPr>
        <p:spPr bwMode="auto">
          <a:xfrm>
            <a:off x="2433222" y="1516621"/>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xmlns="" id="{D9608DDF-2DEF-4212-A08D-7E08900A64B9}"/>
              </a:ext>
            </a:extLst>
          </p:cNvPr>
          <p:cNvSpPr>
            <a:spLocks/>
          </p:cNvSpPr>
          <p:nvPr>
            <p:custDataLst>
              <p:tags r:id="rId2"/>
            </p:custDataLst>
          </p:nvPr>
        </p:nvSpPr>
        <p:spPr bwMode="auto">
          <a:xfrm>
            <a:off x="7818946" y="1516621"/>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xmlns="" id="{CE04D797-45F0-4FDB-A23E-DBDC82FFBE18}"/>
              </a:ext>
            </a:extLst>
          </p:cNvPr>
          <p:cNvSpPr>
            <a:spLocks/>
          </p:cNvSpPr>
          <p:nvPr>
            <p:custDataLst>
              <p:tags r:id="rId3"/>
            </p:custDataLst>
          </p:nvPr>
        </p:nvSpPr>
        <p:spPr bwMode="auto">
          <a:xfrm>
            <a:off x="5749348" y="4117514"/>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3" name="MH_Text_2">
            <a:extLst>
              <a:ext uri="{FF2B5EF4-FFF2-40B4-BE49-F238E27FC236}">
                <a16:creationId xmlns:a16="http://schemas.microsoft.com/office/drawing/2014/main" xmlns="" id="{2DB260FA-18EC-4A07-8B92-833EF5DE5943}"/>
              </a:ext>
            </a:extLst>
          </p:cNvPr>
          <p:cNvSpPr txBox="1">
            <a:spLocks noChangeArrowheads="1"/>
          </p:cNvSpPr>
          <p:nvPr>
            <p:custDataLst>
              <p:tags r:id="rId4"/>
            </p:custDataLst>
          </p:nvPr>
        </p:nvSpPr>
        <p:spPr bwMode="auto">
          <a:xfrm>
            <a:off x="6922280" y="3280109"/>
            <a:ext cx="3797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ea typeface="Times New Roman" panose="02020603050405020304" pitchFamily="18" charset="0"/>
              </a:rPr>
              <a:t>Hình minh họa trong mục A đã giúp cho người đọc hình dung một cách cụ thể hơn, giúp phần lời được thể hiện rõ ràng hơn.</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xmlns="" id="{9C8127A7-9ADD-442F-A65D-D218627255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pic>
        <p:nvPicPr>
          <p:cNvPr id="17" name="Picture 16"/>
          <p:cNvPicPr>
            <a:picLocks noChangeAspect="1"/>
          </p:cNvPicPr>
          <p:nvPr/>
        </p:nvPicPr>
        <p:blipFill>
          <a:blip r:embed="rId11"/>
          <a:stretch>
            <a:fillRect/>
          </a:stretch>
        </p:blipFill>
        <p:spPr>
          <a:xfrm>
            <a:off x="1689223" y="2951772"/>
            <a:ext cx="2784603" cy="2911903"/>
          </a:xfrm>
          <a:prstGeom prst="rect">
            <a:avLst/>
          </a:prstGeom>
        </p:spPr>
      </p:pic>
    </p:spTree>
    <p:extLst>
      <p:ext uri="{BB962C8B-B14F-4D97-AF65-F5344CB8AC3E}">
        <p14:creationId xmlns:p14="http://schemas.microsoft.com/office/powerpoint/2010/main" val="2805277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029974" y="3104757"/>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pic>
        <p:nvPicPr>
          <p:cNvPr id="17" name="图片 3">
            <a:extLst>
              <a:ext uri="{FF2B5EF4-FFF2-40B4-BE49-F238E27FC236}">
                <a16:creationId xmlns:a16="http://schemas.microsoft.com/office/drawing/2014/main" xmlns=""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92801" y="333783"/>
            <a:ext cx="6030623" cy="4310743"/>
          </a:xfrm>
          <a:prstGeom prst="rect">
            <a:avLst/>
          </a:prstGeom>
        </p:spPr>
      </p:pic>
      <p:sp>
        <p:nvSpPr>
          <p:cNvPr id="18" name="文本框 4">
            <a:extLst>
              <a:ext uri="{FF2B5EF4-FFF2-40B4-BE49-F238E27FC236}">
                <a16:creationId xmlns:a16="http://schemas.microsoft.com/office/drawing/2014/main" xmlns="" id="{882320F8-2F98-4478-9886-295E4E16CF05}"/>
              </a:ext>
            </a:extLst>
          </p:cNvPr>
          <p:cNvSpPr txBox="1"/>
          <p:nvPr/>
        </p:nvSpPr>
        <p:spPr>
          <a:xfrm>
            <a:off x="2878629" y="1274989"/>
            <a:ext cx="5179937" cy="2308324"/>
          </a:xfrm>
          <a:prstGeom prst="rect">
            <a:avLst/>
          </a:prstGeom>
          <a:noFill/>
        </p:spPr>
        <p:txBody>
          <a:bodyPr wrap="square" rtlCol="0">
            <a:spAutoFit/>
          </a:bodyPr>
          <a:lstStyle/>
          <a:p>
            <a:pPr algn="just">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riêng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mẹo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nhỏ” trong ghi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chép</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riêng và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dòng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mục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Mẹo</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nhỏ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giúp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để khi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đọc</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ngay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gì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thể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thông tin chi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tiết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CD131BF9-A6FF-4828-9A37-C7098A64A7FE}"/>
              </a:ext>
            </a:extLst>
          </p:cNvPr>
          <p:cNvPicPr>
            <a:picLocks noChangeAspect="1"/>
          </p:cNvPicPr>
          <p:nvPr/>
        </p:nvPicPr>
        <p:blipFill>
          <a:blip r:embed="rId6"/>
          <a:stretch>
            <a:fillRect/>
          </a:stretch>
        </p:blipFill>
        <p:spPr>
          <a:xfrm>
            <a:off x="570451" y="4831507"/>
            <a:ext cx="4941116" cy="2091359"/>
          </a:xfrm>
          <a:prstGeom prst="rect">
            <a:avLst/>
          </a:prstGeom>
        </p:spPr>
      </p:pic>
    </p:spTree>
    <p:extLst>
      <p:ext uri="{BB962C8B-B14F-4D97-AF65-F5344CB8AC3E}">
        <p14:creationId xmlns:p14="http://schemas.microsoft.com/office/powerpoint/2010/main" val="310331184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619665" y="129358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127383" y="4605556"/>
            <a:ext cx="3270834" cy="2142797"/>
            <a:chOff x="1156044" y="2056266"/>
            <a:chExt cx="9573176" cy="4252459"/>
          </a:xfrm>
        </p:grpSpPr>
        <p:pic>
          <p:nvPicPr>
            <p:cNvPr id="6" name="图片 5"/>
            <p:cNvPicPr>
              <a:picLocks noChangeAspect="1"/>
            </p:cNvPicPr>
            <p:nvPr/>
          </p:nvPicPr>
          <p:blipFill>
            <a:blip r:embed="rId5"/>
            <a:stretch>
              <a:fillRect/>
            </a:stretch>
          </p:blipFill>
          <p:spPr>
            <a:xfrm>
              <a:off x="1156044" y="2413453"/>
              <a:ext cx="5169655" cy="3895272"/>
            </a:xfrm>
            <a:prstGeom prst="rect">
              <a:avLst/>
            </a:prstGeom>
          </p:spPr>
        </p:pic>
        <p:pic>
          <p:nvPicPr>
            <p:cNvPr id="7" name="图片 6"/>
            <p:cNvPicPr>
              <a:picLocks noChangeAspect="1"/>
            </p:cNvPicPr>
            <p:nvPr/>
          </p:nvPicPr>
          <p:blipFill>
            <a:blip r:embed="rId6"/>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7"/>
          <a:stretch>
            <a:fillRect/>
          </a:stretch>
        </p:blipFill>
        <p:spPr>
          <a:xfrm>
            <a:off x="653142" y="304800"/>
            <a:ext cx="788196" cy="736145"/>
          </a:xfrm>
          <a:prstGeom prst="rect">
            <a:avLst/>
          </a:prstGeom>
        </p:spPr>
      </p:pic>
      <p:sp>
        <p:nvSpPr>
          <p:cNvPr id="19" name="MH_Other_1">
            <a:extLst>
              <a:ext uri="{FF2B5EF4-FFF2-40B4-BE49-F238E27FC236}">
                <a16:creationId xmlns:a16="http://schemas.microsoft.com/office/drawing/2014/main" xmlns="" id="{CE04D797-45F0-4FDB-A23E-DBDC82FFBE18}"/>
              </a:ext>
            </a:extLst>
          </p:cNvPr>
          <p:cNvSpPr>
            <a:spLocks/>
          </p:cNvSpPr>
          <p:nvPr>
            <p:custDataLst>
              <p:tags r:id="rId1"/>
            </p:custDataLst>
          </p:nvPr>
        </p:nvSpPr>
        <p:spPr bwMode="auto">
          <a:xfrm>
            <a:off x="1449224" y="3277393"/>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3" name="MH_Text_2">
            <a:extLst>
              <a:ext uri="{FF2B5EF4-FFF2-40B4-BE49-F238E27FC236}">
                <a16:creationId xmlns:a16="http://schemas.microsoft.com/office/drawing/2014/main" xmlns="" id="{2DB260FA-18EC-4A07-8B92-833EF5DE5943}"/>
              </a:ext>
            </a:extLst>
          </p:cNvPr>
          <p:cNvSpPr txBox="1">
            <a:spLocks noChangeArrowheads="1"/>
          </p:cNvSpPr>
          <p:nvPr>
            <p:custDataLst>
              <p:tags r:id="rId2"/>
            </p:custDataLst>
          </p:nvPr>
        </p:nvSpPr>
        <p:spPr bwMode="auto">
          <a:xfrm>
            <a:off x="2162630" y="2927700"/>
            <a:ext cx="8348422" cy="157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C</a:t>
            </a:r>
            <a:r>
              <a:rPr lang="vi-VN" sz="2800" dirty="0">
                <a:latin typeface="Times New Roman" panose="02020603050405020304" pitchFamily="18" charset="0"/>
                <a:ea typeface="Times New Roman" panose="02020603050405020304" pitchFamily="18" charset="0"/>
              </a:rPr>
              <a:t>ó tác dụng làm cho thông tin sáng rõ, dễ hiểu hơn. Từ những mẹo này, học sinh nắm bắt nhanh bài đọc và tiếp thu cách ghi chép thông tin hiệu quả nhất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xmlns="" id="{9C8127A7-9ADD-442F-A65D-D218627255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3898707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xmlns=""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xmlns=""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xmlns=""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1296237" y="-411754"/>
            <a:ext cx="9402237" cy="4955180"/>
          </a:xfrm>
          <a:prstGeom prst="rect">
            <a:avLst/>
          </a:prstGeom>
        </p:spPr>
      </p:pic>
      <p:sp>
        <p:nvSpPr>
          <p:cNvPr id="20" name="文本框 1">
            <a:extLst>
              <a:ext uri="{FF2B5EF4-FFF2-40B4-BE49-F238E27FC236}">
                <a16:creationId xmlns:a16="http://schemas.microsoft.com/office/drawing/2014/main" xmlns="" id="{6FB246E8-2CC2-4505-8CEB-16E589CBD3D6}"/>
              </a:ext>
            </a:extLst>
          </p:cNvPr>
          <p:cNvSpPr txBox="1"/>
          <p:nvPr/>
        </p:nvSpPr>
        <p:spPr>
          <a:xfrm>
            <a:off x="2837819" y="808593"/>
            <a:ext cx="5492018" cy="1938992"/>
          </a:xfrm>
          <a:prstGeom prst="rect">
            <a:avLst/>
          </a:prstGeom>
          <a:noFill/>
        </p:spPr>
        <p:txBody>
          <a:bodyPr wrap="square" rtlCol="0">
            <a:spAutoFit/>
            <a:scene3d>
              <a:camera prst="orthographicFront"/>
              <a:lightRig rig="threePt" dir="t"/>
            </a:scene3d>
            <a:sp3d contourW="12700"/>
          </a:bodyPr>
          <a:lstStyle/>
          <a:p>
            <a:pPr algn="just">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Theo em,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từ ngữ, câu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chữ số 1,2,3,4 ở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số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dòng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mục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B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gì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thể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thông tin cơ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图片 41">
            <a:extLst>
              <a:ext uri="{FF2B5EF4-FFF2-40B4-BE49-F238E27FC236}">
                <a16:creationId xmlns:a16="http://schemas.microsoft.com/office/drawing/2014/main" xmlns=""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094493909"/>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534099"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504970" y="3050308"/>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pic>
        <p:nvPicPr>
          <p:cNvPr id="17" name="图片 3">
            <a:extLst>
              <a:ext uri="{FF2B5EF4-FFF2-40B4-BE49-F238E27FC236}">
                <a16:creationId xmlns:a16="http://schemas.microsoft.com/office/drawing/2014/main" xmlns=""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411" y="1220092"/>
            <a:ext cx="5716332" cy="2698269"/>
          </a:xfrm>
          <a:prstGeom prst="rect">
            <a:avLst/>
          </a:prstGeom>
        </p:spPr>
      </p:pic>
      <p:sp>
        <p:nvSpPr>
          <p:cNvPr id="18" name="文本框 4">
            <a:extLst>
              <a:ext uri="{FF2B5EF4-FFF2-40B4-BE49-F238E27FC236}">
                <a16:creationId xmlns:a16="http://schemas.microsoft.com/office/drawing/2014/main" xmlns="" id="{882320F8-2F98-4478-9886-295E4E16CF05}"/>
              </a:ext>
            </a:extLst>
          </p:cNvPr>
          <p:cNvSpPr txBox="1"/>
          <p:nvPr/>
        </p:nvSpPr>
        <p:spPr>
          <a:xfrm>
            <a:off x="1428083" y="1661286"/>
            <a:ext cx="4522774" cy="1384995"/>
          </a:xfrm>
          <a:prstGeom prst="rect">
            <a:avLst/>
          </a:prstGeom>
          <a:noFill/>
        </p:spPr>
        <p:txBody>
          <a:bodyPr wrap="square" rtlCol="0">
            <a:spAutoFit/>
          </a:bodyPr>
          <a:lstStyle/>
          <a:p>
            <a:pPr lvl="0" algn="ctr">
              <a:defRPr/>
            </a:pPr>
            <a:r>
              <a:rPr lang="en-US" sz="2800" dirty="0">
                <a:latin typeface="Times New Roman" panose="02020603050405020304" pitchFamily="18" charset="0"/>
                <a:ea typeface="Calibri" panose="020F0502020204030204" pitchFamily="34" charset="0"/>
              </a:rPr>
              <a:t>C</a:t>
            </a:r>
            <a:r>
              <a:rPr lang="en-US" sz="2800" dirty="0">
                <a:latin typeface="Times New Roman" panose="02020603050405020304" pitchFamily="18" charset="0"/>
                <a:ea typeface="Times New Roman" panose="02020603050405020304" pitchFamily="18" charset="0"/>
              </a:rPr>
              <a:t>ó </a:t>
            </a:r>
            <a:r>
              <a:rPr lang="en-US" sz="2800" dirty="0" err="1">
                <a:latin typeface="Times New Roman" panose="02020603050405020304" pitchFamily="18" charset="0"/>
                <a:ea typeface="Times New Roman" panose="02020603050405020304" pitchFamily="18" charset="0"/>
              </a:rPr>
              <a:t>tác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dụng</a:t>
            </a:r>
            <a:r>
              <a:rPr lang="en-US" sz="2800" dirty="0">
                <a:latin typeface="Times New Roman" panose="02020603050405020304" pitchFamily="18" charset="0"/>
                <a:ea typeface="Times New Roman" panose="02020603050405020304" pitchFamily="18" charset="0"/>
              </a:rPr>
              <a:t> nêu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nội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chính</a:t>
            </a:r>
            <a:r>
              <a:rPr lang="en-US" sz="2800" dirty="0">
                <a:latin typeface="Times New Roman" panose="02020603050405020304" pitchFamily="18" charset="0"/>
                <a:ea typeface="Times New Roman" panose="02020603050405020304" pitchFamily="18" charset="0"/>
              </a:rPr>
              <a:t> trong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 thể </a:t>
            </a:r>
            <a:r>
              <a:rPr lang="en-US" sz="2800" dirty="0" err="1">
                <a:latin typeface="Times New Roman" panose="02020603050405020304" pitchFamily="18" charset="0"/>
                <a:ea typeface="Times New Roman" panose="02020603050405020304" pitchFamily="18" charset="0"/>
              </a:rPr>
              <a:t>hiện</a:t>
            </a:r>
            <a:r>
              <a:rPr lang="en-US" sz="2800" dirty="0">
                <a:latin typeface="Times New Roman" panose="02020603050405020304" pitchFamily="18" charset="0"/>
                <a:ea typeface="Times New Roman" panose="02020603050405020304" pitchFamily="18" charset="0"/>
              </a:rPr>
              <a:t> thông cơ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văn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CD131BF9-A6FF-4828-9A37-C7098A64A7FE}"/>
              </a:ext>
            </a:extLst>
          </p:cNvPr>
          <p:cNvPicPr>
            <a:picLocks noChangeAspect="1"/>
          </p:cNvPicPr>
          <p:nvPr/>
        </p:nvPicPr>
        <p:blipFill>
          <a:blip r:embed="rId6"/>
          <a:stretch>
            <a:fillRect/>
          </a:stretch>
        </p:blipFill>
        <p:spPr>
          <a:xfrm>
            <a:off x="2195026" y="4766641"/>
            <a:ext cx="4941116" cy="2091359"/>
          </a:xfrm>
          <a:prstGeom prst="rect">
            <a:avLst/>
          </a:prstGeom>
        </p:spPr>
      </p:pic>
    </p:spTree>
    <p:extLst>
      <p:ext uri="{BB962C8B-B14F-4D97-AF65-F5344CB8AC3E}">
        <p14:creationId xmlns:p14="http://schemas.microsoft.com/office/powerpoint/2010/main" val="306676539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xmlns="" id="{23111665-A891-44E9-8910-E5D37AE035C8}"/>
              </a:ext>
            </a:extLst>
          </p:cNvPr>
          <p:cNvSpPr/>
          <p:nvPr>
            <p:custDataLst>
              <p:tags r:id="rId1"/>
            </p:custDataLst>
          </p:nvPr>
        </p:nvSpPr>
        <p:spPr>
          <a:xfrm>
            <a:off x="3793062" y="2432807"/>
            <a:ext cx="3562983"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xmlns="" id="{B685322C-B46C-44F1-A1BD-E9945424D83C}"/>
              </a:ext>
            </a:extLst>
          </p:cNvPr>
          <p:cNvSpPr>
            <a:spLocks noChangeArrowheads="1"/>
          </p:cNvSpPr>
          <p:nvPr/>
        </p:nvSpPr>
        <p:spPr bwMode="auto">
          <a:xfrm>
            <a:off x="3793062" y="2608382"/>
            <a:ext cx="325369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Tổng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kết</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xmlns=""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xmlns=""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xmlns=""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xmlns=""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xmlns=""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xmlns=""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486677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71183" y="124423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xmlns=""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xmlns=""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5" name="Picture 4"/>
          <p:cNvPicPr>
            <a:picLocks noChangeAspect="1"/>
          </p:cNvPicPr>
          <p:nvPr/>
        </p:nvPicPr>
        <p:blipFill>
          <a:blip r:embed="rId6"/>
          <a:stretch>
            <a:fillRect/>
          </a:stretch>
        </p:blipFill>
        <p:spPr>
          <a:xfrm>
            <a:off x="526712" y="3004407"/>
            <a:ext cx="3542083" cy="3304318"/>
          </a:xfrm>
          <a:prstGeom prst="rect">
            <a:avLst/>
          </a:prstGeom>
        </p:spPr>
      </p:pic>
      <p:sp>
        <p:nvSpPr>
          <p:cNvPr id="6" name="TextBox 5"/>
          <p:cNvSpPr txBox="1"/>
          <p:nvPr/>
        </p:nvSpPr>
        <p:spPr>
          <a:xfrm>
            <a:off x="1047240" y="1567776"/>
            <a:ext cx="2479731" cy="523220"/>
          </a:xfrm>
          <a:prstGeom prst="rect">
            <a:avLst/>
          </a:prstGeom>
          <a:noFill/>
        </p:spPr>
        <p:txBody>
          <a:bodyPr wrap="square" rtlCol="0">
            <a:spAutoFit/>
          </a:bodyPr>
          <a:lstStyle/>
          <a:p>
            <a:r>
              <a:rPr lang="en-US" sz="2800" b="1" dirty="0" smtClean="0">
                <a:latin typeface="Times New Roman" panose="02020603050405020304" pitchFamily="18" charset="0"/>
              </a:rPr>
              <a:t>1. Nghệ thuật</a:t>
            </a:r>
            <a:endParaRPr lang="en-US" sz="2800" b="1" dirty="0">
              <a:latin typeface="Times New Roman" panose="02020603050405020304" pitchFamily="18" charset="0"/>
            </a:endParaRPr>
          </a:p>
        </p:txBody>
      </p:sp>
      <p:grpSp>
        <p:nvGrpSpPr>
          <p:cNvPr id="9" name="Group 8"/>
          <p:cNvGrpSpPr/>
          <p:nvPr/>
        </p:nvGrpSpPr>
        <p:grpSpPr>
          <a:xfrm>
            <a:off x="3674512" y="1180236"/>
            <a:ext cx="4909918" cy="2475861"/>
            <a:chOff x="4166874" y="1931542"/>
            <a:chExt cx="4909918" cy="2475861"/>
          </a:xfrm>
        </p:grpSpPr>
        <p:pic>
          <p:nvPicPr>
            <p:cNvPr id="15" name="图片 3">
              <a:extLst>
                <a:ext uri="{FF2B5EF4-FFF2-40B4-BE49-F238E27FC236}">
                  <a16:creationId xmlns:a16="http://schemas.microsoft.com/office/drawing/2014/main" xmlns="" id="{1408C086-CB93-4DC2-BB2C-A8ACE517B6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166874" y="1931542"/>
              <a:ext cx="4909918" cy="2475861"/>
            </a:xfrm>
            <a:prstGeom prst="rect">
              <a:avLst/>
            </a:prstGeom>
          </p:spPr>
        </p:pic>
        <p:sp>
          <p:nvSpPr>
            <p:cNvPr id="7" name="TextBox 6"/>
            <p:cNvSpPr txBox="1"/>
            <p:nvPr/>
          </p:nvSpPr>
          <p:spPr>
            <a:xfrm>
              <a:off x="4764260" y="2632948"/>
              <a:ext cx="429269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Em có nhận xét gì về ngôn từ và hình thức mà văn bản sử dụng?</a:t>
              </a:r>
              <a:endParaRPr lang="en-US" sz="2400" dirty="0">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4323028" y="3976000"/>
            <a:ext cx="6852971" cy="830997"/>
          </a:xfrm>
          <a:prstGeom prst="rect">
            <a:avLst/>
          </a:prstGeom>
          <a:noFill/>
          <a:ln w="38100">
            <a:solidFill>
              <a:schemeClr val="accent1">
                <a:lumMod val="75000"/>
              </a:schemeClr>
            </a:solidFill>
          </a:ln>
        </p:spPr>
        <p:txBody>
          <a:bodyPr wrap="square" rtlCol="0">
            <a:spAutoFit/>
          </a:bodyPr>
          <a:lstStyle/>
          <a:p>
            <a:r>
              <a:rPr lang="en-US" sz="2400" dirty="0" err="1">
                <a:latin typeface="Times New Roman" panose="02020603050405020304" pitchFamily="18" charset="0"/>
                <a:cs typeface="Times New Roman" panose="02020603050405020304" pitchFamily="18" charset="0"/>
              </a:rPr>
              <a:t>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thức</a:t>
            </a:r>
            <a:r>
              <a:rPr lang="en-US" sz="2400" dirty="0">
                <a:latin typeface="Times New Roman" panose="02020603050405020304" pitchFamily="18" charset="0"/>
                <a:cs typeface="Times New Roman" panose="02020603050405020304" pitchFamily="18" charset="0"/>
              </a:rPr>
              <a:t> rõ ràng, dễ hiểu, ngắn gọn, được chia ra làm nhiều đề mục và có hình ảnh minh họa.</a:t>
            </a:r>
          </a:p>
        </p:txBody>
      </p:sp>
      <p:sp>
        <p:nvSpPr>
          <p:cNvPr id="11" name="TextBox 10"/>
          <p:cNvSpPr txBox="1"/>
          <p:nvPr/>
        </p:nvSpPr>
        <p:spPr>
          <a:xfrm>
            <a:off x="4323028" y="5269508"/>
            <a:ext cx="6383645" cy="461665"/>
          </a:xfrm>
          <a:prstGeom prst="rect">
            <a:avLst/>
          </a:prstGeom>
          <a:noFill/>
          <a:ln w="38100">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Ngôn từ có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xác</a:t>
            </a:r>
            <a:r>
              <a:rPr lang="en-US" sz="2400" dirty="0">
                <a:latin typeface="Times New Roman" panose="02020603050405020304" pitchFamily="18" charset="0"/>
                <a:cs typeface="Times New Roman" panose="02020603050405020304" pitchFamily="18" charset="0"/>
              </a:rPr>
              <a:t>, cô </a:t>
            </a:r>
            <a:r>
              <a:rPr lang="en-US" sz="2400" dirty="0" err="1">
                <a:latin typeface="Times New Roman" panose="02020603050405020304" pitchFamily="18" charset="0"/>
                <a:cs typeface="Times New Roman" panose="02020603050405020304" pitchFamily="18" charset="0"/>
              </a:rPr>
              <a:t>đọng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chặt</a:t>
            </a:r>
            <a:r>
              <a:rPr lang="en-US" sz="2400" dirty="0">
                <a:latin typeface="Times New Roman" panose="02020603050405020304" pitchFamily="18" charset="0"/>
                <a:cs typeface="Times New Roman" panose="02020603050405020304" pitchFamily="18" charset="0"/>
              </a:rPr>
              <a:t> chẽ</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629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xmlns=""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xmlns=""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14" name="Picture 13"/>
          <p:cNvPicPr>
            <a:picLocks noChangeAspect="1"/>
          </p:cNvPicPr>
          <p:nvPr/>
        </p:nvPicPr>
        <p:blipFill>
          <a:blip r:embed="rId6"/>
          <a:stretch>
            <a:fillRect/>
          </a:stretch>
        </p:blipFill>
        <p:spPr>
          <a:xfrm>
            <a:off x="526712" y="3004407"/>
            <a:ext cx="3542083" cy="3304318"/>
          </a:xfrm>
          <a:prstGeom prst="rect">
            <a:avLst/>
          </a:prstGeom>
        </p:spPr>
      </p:pic>
      <p:sp>
        <p:nvSpPr>
          <p:cNvPr id="6" name="Oval Callout 5"/>
          <p:cNvSpPr/>
          <p:nvPr/>
        </p:nvSpPr>
        <p:spPr>
          <a:xfrm>
            <a:off x="649288" y="1211941"/>
            <a:ext cx="3864997" cy="2002972"/>
          </a:xfrm>
          <a:prstGeom prst="wedgeEllipseCallout">
            <a:avLst>
              <a:gd name="adj1" fmla="val 24147"/>
              <a:gd name="adj2" fmla="val 70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2060"/>
                </a:solidFill>
                <a:latin typeface="Times New Roman" panose="02020603050405020304" pitchFamily="18" charset="0"/>
                <a:cs typeface="Times New Roman" panose="02020603050405020304" pitchFamily="18" charset="0"/>
              </a:rPr>
              <a:t>Nội dung chính của văn bản “</a:t>
            </a:r>
            <a:r>
              <a:rPr lang="en-US" sz="2400" i="1" dirty="0">
                <a:solidFill>
                  <a:srgbClr val="002060"/>
                </a:solidFill>
                <a:latin typeface="Times New Roman" panose="02020603050405020304" pitchFamily="18" charset="0"/>
                <a:cs typeface="Times New Roman" panose="02020603050405020304" pitchFamily="18" charset="0"/>
              </a:rPr>
              <a:t>cách ghi chép để nắm được nội dung bài học</a:t>
            </a:r>
            <a:r>
              <a:rPr lang="vi-VN" sz="2400" i="1"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43314" y="304800"/>
            <a:ext cx="2815772"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2/ Nội dung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63573" y="1567776"/>
            <a:ext cx="6153715" cy="830997"/>
          </a:xfrm>
          <a:prstGeom prst="rect">
            <a:avLst/>
          </a:prstGeom>
          <a:noFill/>
          <a:ln w="28575">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Văn </a:t>
            </a:r>
            <a:r>
              <a:rPr lang="en-US" sz="2400" dirty="0" err="1">
                <a:latin typeface="Times New Roman" panose="02020603050405020304" pitchFamily="18" charset="0"/>
                <a:cs typeface="Times New Roman" panose="02020603050405020304" pitchFamily="18" charset="0"/>
              </a:rPr>
              <a:t>bản</a:t>
            </a:r>
            <a:r>
              <a:rPr lang="en-US" sz="2400" dirty="0">
                <a:latin typeface="Times New Roman" panose="02020603050405020304" pitchFamily="18" charset="0"/>
                <a:cs typeface="Times New Roman" panose="02020603050405020304" pitchFamily="18" charset="0"/>
              </a:rPr>
              <a:t> hướng dẫn cách ghi chép thông tin nhanh và nắm thông tin hiệu quả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5163573" y="2656117"/>
            <a:ext cx="6024629" cy="2115770"/>
            <a:chOff x="5163573" y="2656117"/>
            <a:chExt cx="6024629" cy="2115770"/>
          </a:xfrm>
        </p:grpSpPr>
        <p:sp>
          <p:nvSpPr>
            <p:cNvPr id="10" name="TextBox 9"/>
            <p:cNvSpPr txBox="1"/>
            <p:nvPr/>
          </p:nvSpPr>
          <p:spPr>
            <a:xfrm>
              <a:off x="5163573" y="2656117"/>
              <a:ext cx="5954370" cy="830997"/>
            </a:xfrm>
            <a:prstGeom prst="rect">
              <a:avLst/>
            </a:prstGeom>
            <a:noFill/>
            <a:ln w="28575">
              <a:solidFill>
                <a:schemeClr val="accent1">
                  <a:lumMod val="75000"/>
                </a:schemeClr>
              </a:solidFill>
            </a:ln>
          </p:spPr>
          <p:txBody>
            <a:bodyPr wrap="square" rtlCol="0">
              <a:spAutoFit/>
            </a:bodyPr>
            <a:lstStyle/>
            <a:p>
              <a:r>
                <a:rPr lang="en-US" sz="2400" dirty="0">
                  <a:latin typeface="Times New Roman" panose="02020603050405020304" pitchFamily="18" charset="0"/>
                  <a:ea typeface="Times New Roman" panose="02020603050405020304" pitchFamily="18" charset="0"/>
                </a:rPr>
                <a:t>Văn </a:t>
              </a:r>
              <a:r>
                <a:rPr lang="en-US" sz="2400" dirty="0" err="1">
                  <a:latin typeface="Times New Roman" panose="02020603050405020304" pitchFamily="18" charset="0"/>
                  <a:ea typeface="Times New Roman" panose="02020603050405020304" pitchFamily="18" charset="0"/>
                </a:rPr>
                <a:t>bản</a:t>
              </a:r>
              <a:r>
                <a:rPr lang="en-US" sz="2400" dirty="0">
                  <a:latin typeface="Times New Roman" panose="02020603050405020304" pitchFamily="18" charset="0"/>
                  <a:ea typeface="Times New Roman" panose="02020603050405020304" pitchFamily="18" charset="0"/>
                </a:rPr>
                <a:t> đã mang </a:t>
              </a:r>
              <a:r>
                <a:rPr lang="en-US" sz="2400" dirty="0" err="1">
                  <a:latin typeface="Times New Roman" panose="02020603050405020304" pitchFamily="18" charset="0"/>
                  <a:ea typeface="Times New Roman" panose="02020603050405020304" pitchFamily="18" charset="0"/>
                </a:rPr>
                <a:t>lại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điều</a:t>
              </a:r>
              <a:r>
                <a:rPr lang="en-US" sz="2400" dirty="0">
                  <a:latin typeface="Times New Roman" panose="02020603050405020304" pitchFamily="18" charset="0"/>
                  <a:ea typeface="Times New Roman" panose="02020603050405020304" pitchFamily="18" charset="0"/>
                </a:rPr>
                <a:t> có </a:t>
              </a:r>
              <a:r>
                <a:rPr lang="en-US" sz="2400" dirty="0" err="1">
                  <a:latin typeface="Times New Roman" panose="02020603050405020304" pitchFamily="18" charset="0"/>
                  <a:ea typeface="Times New Roman" panose="02020603050405020304" pitchFamily="18" charset="0"/>
                </a:rPr>
                <a:t>ích</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việc</a:t>
              </a:r>
              <a:r>
                <a:rPr lang="en-US" sz="2400" dirty="0">
                  <a:latin typeface="Times New Roman" panose="02020603050405020304" pitchFamily="18" charset="0"/>
                  <a:ea typeface="Times New Roman" panose="02020603050405020304" pitchFamily="18" charset="0"/>
                </a:rPr>
                <a:t> ghi </a:t>
              </a:r>
              <a:r>
                <a:rPr lang="en-US" sz="2400" dirty="0" err="1">
                  <a:latin typeface="Times New Roman" panose="02020603050405020304" pitchFamily="18" charset="0"/>
                  <a:ea typeface="Times New Roman" panose="02020603050405020304" pitchFamily="18" charset="0"/>
                </a:rPr>
                <a:t>chép</a:t>
              </a:r>
              <a:r>
                <a:rPr lang="en-US" sz="2400" dirty="0">
                  <a:latin typeface="Times New Roman" panose="02020603050405020304" pitchFamily="18" charset="0"/>
                  <a:ea typeface="Times New Roman" panose="02020603050405020304" pitchFamily="18" charset="0"/>
                </a:rPr>
                <a:t> trong </a:t>
              </a:r>
              <a:r>
                <a:rPr lang="en-US" sz="2400" dirty="0" err="1">
                  <a:latin typeface="Times New Roman" panose="02020603050405020304" pitchFamily="18" charset="0"/>
                  <a:ea typeface="Times New Roman" panose="02020603050405020304" pitchFamily="18" charset="0"/>
                </a:rPr>
                <a:t>học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của</a:t>
              </a:r>
              <a:r>
                <a:rPr lang="en-US" sz="2400" dirty="0">
                  <a:latin typeface="Times New Roman" panose="02020603050405020304" pitchFamily="18" charset="0"/>
                  <a:ea typeface="Times New Roman" panose="02020603050405020304" pitchFamily="18" charset="0"/>
                </a:rPr>
                <a:t> em </a:t>
              </a:r>
              <a:endParaRPr lang="en-US" sz="2400"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6096000"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106232"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247085"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63573" y="4064001"/>
              <a:ext cx="1919398" cy="707886"/>
            </a:xfrm>
            <a:prstGeom prst="rect">
              <a:avLst/>
            </a:prstGeom>
            <a:noFill/>
            <a:ln w="28575">
              <a:solidFill>
                <a:schemeClr val="accent1">
                  <a:lumMod val="75000"/>
                </a:schemeClr>
              </a:solidFill>
            </a:ln>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lập</a:t>
              </a:r>
              <a:r>
                <a:rPr lang="en-US" sz="2000" dirty="0">
                  <a:latin typeface="Times New Roman" panose="02020603050405020304" pitchFamily="18" charset="0"/>
                  <a:cs typeface="Times New Roman" panose="02020603050405020304" pitchFamily="18" charset="0"/>
                </a:rPr>
                <a:t> ra quy </a:t>
              </a:r>
              <a:r>
                <a:rPr lang="en-US" sz="2000" dirty="0" err="1">
                  <a:latin typeface="Times New Roman" panose="02020603050405020304" pitchFamily="18" charset="0"/>
                  <a:cs typeface="Times New Roman" panose="02020603050405020304" pitchFamily="18" charset="0"/>
                </a:rPr>
                <a:t>tắc</a:t>
              </a:r>
              <a:r>
                <a:rPr lang="en-US" sz="2000" dirty="0">
                  <a:latin typeface="Times New Roman" panose="02020603050405020304" pitchFamily="18" charset="0"/>
                  <a:cs typeface="Times New Roman" panose="02020603050405020304" pitchFamily="18" charset="0"/>
                </a:rPr>
                <a:t> ghi </a:t>
              </a:r>
              <a:r>
                <a:rPr lang="en-US" sz="2000" dirty="0" err="1">
                  <a:latin typeface="Times New Roman" panose="02020603050405020304" pitchFamily="18" charset="0"/>
                  <a:cs typeface="Times New Roman" panose="02020603050405020304" pitchFamily="18" charset="0"/>
                </a:rPr>
                <a:t>chép</a:t>
              </a:r>
              <a:endParaRPr lang="en-US"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218050" y="4063127"/>
              <a:ext cx="1919398" cy="707886"/>
            </a:xfrm>
            <a:prstGeom prst="rect">
              <a:avLst/>
            </a:prstGeom>
            <a:noFill/>
            <a:ln w="28575">
              <a:solidFill>
                <a:schemeClr val="accent1">
                  <a:lumMod val="75000"/>
                </a:schemeClr>
              </a:solidFill>
            </a:ln>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Cách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nội</a:t>
              </a:r>
              <a:r>
                <a:rPr lang="en-US" sz="2000" dirty="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chính</a:t>
              </a:r>
              <a:endParaRPr lang="en-US"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268804" y="4064001"/>
              <a:ext cx="1919398" cy="707886"/>
            </a:xfrm>
            <a:prstGeom prst="rect">
              <a:avLst/>
            </a:prstGeom>
            <a:noFill/>
            <a:ln w="28575">
              <a:solidFill>
                <a:schemeClr val="accent1">
                  <a:lumMod val="75000"/>
                </a:schemeClr>
              </a:solidFill>
            </a:ln>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a:t>
              </a:r>
              <a:r>
                <a:rPr lang="en-US" sz="2000" dirty="0">
                  <a:latin typeface="Times New Roman" panose="02020603050405020304" pitchFamily="18" charset="0"/>
                  <a:cs typeface="Times New Roman" panose="02020603050405020304" pitchFamily="18" charset="0"/>
                </a:rPr>
                <a:t> phân </a:t>
              </a:r>
              <a:r>
                <a:rPr lang="en-US" sz="2000" dirty="0" err="1">
                  <a:latin typeface="Times New Roman" panose="02020603050405020304" pitchFamily="18" charset="0"/>
                  <a:cs typeface="Times New Roman" panose="02020603050405020304" pitchFamily="18" charset="0"/>
                </a:rPr>
                <a:t>tích</a:t>
              </a:r>
              <a:r>
                <a:rPr lang="en-US" sz="2000" dirty="0">
                  <a:latin typeface="Times New Roman" panose="02020603050405020304" pitchFamily="18" charset="0"/>
                  <a:cs typeface="Times New Roman" panose="02020603050405020304" pitchFamily="18" charset="0"/>
                </a:rPr>
                <a:t> và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chiếu</a:t>
              </a:r>
              <a:endParaRPr lang="en-US" sz="2000"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5070346" y="4751516"/>
            <a:ext cx="6154057" cy="1402241"/>
            <a:chOff x="5070346" y="4751516"/>
            <a:chExt cx="6154057" cy="1402241"/>
          </a:xfrm>
        </p:grpSpPr>
        <p:sp>
          <p:nvSpPr>
            <p:cNvPr id="21" name="TextBox 20"/>
            <p:cNvSpPr txBox="1"/>
            <p:nvPr/>
          </p:nvSpPr>
          <p:spPr>
            <a:xfrm>
              <a:off x="5070346" y="5322760"/>
              <a:ext cx="6154057" cy="830997"/>
            </a:xfrm>
            <a:prstGeom prst="rect">
              <a:avLst/>
            </a:prstGeom>
            <a:noFill/>
            <a:ln w="38100">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=&gt; Đây </a:t>
              </a:r>
              <a:r>
                <a:rPr lang="en-US" sz="2400" dirty="0" err="1">
                  <a:latin typeface="Times New Roman" panose="02020603050405020304" pitchFamily="18" charset="0"/>
                  <a:cs typeface="Times New Roman" panose="02020603050405020304" pitchFamily="18" charset="0"/>
                </a:rPr>
                <a:t>đều</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thiết</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việc</a:t>
              </a:r>
              <a:r>
                <a:rPr lang="en-US" sz="2400" dirty="0">
                  <a:latin typeface="Times New Roman" panose="02020603050405020304" pitchFamily="18" charset="0"/>
                  <a:cs typeface="Times New Roman" panose="02020603050405020304" pitchFamily="18" charset="0"/>
                </a:rPr>
                <a:t> ghi </a:t>
              </a:r>
              <a:r>
                <a:rPr lang="en-US" sz="2400" dirty="0" err="1">
                  <a:latin typeface="Times New Roman" panose="02020603050405020304" pitchFamily="18" charset="0"/>
                  <a:cs typeface="Times New Roman" panose="02020603050405020304" pitchFamily="18" charset="0"/>
                </a:rPr>
                <a:t>chép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giúp</a:t>
              </a:r>
              <a:r>
                <a:rPr lang="en-US" sz="2400" dirty="0">
                  <a:latin typeface="Times New Roman" panose="02020603050405020304" pitchFamily="18" charset="0"/>
                  <a:cs typeface="Times New Roman" panose="02020603050405020304" pitchFamily="18" charset="0"/>
                </a:rPr>
                <a:t> em ghi </a:t>
              </a:r>
              <a:r>
                <a:rPr lang="en-US" sz="2400" dirty="0" err="1">
                  <a:latin typeface="Times New Roman" panose="02020603050405020304" pitchFamily="18" charset="0"/>
                  <a:cs typeface="Times New Roman" panose="02020603050405020304" pitchFamily="18" charset="0"/>
                </a:rPr>
                <a:t>chép</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học</a:t>
              </a:r>
              <a:r>
                <a:rPr lang="en-US" sz="2400" dirty="0">
                  <a:latin typeface="Times New Roman" panose="02020603050405020304" pitchFamily="18" charset="0"/>
                  <a:cs typeface="Times New Roman" panose="02020603050405020304" pitchFamily="18" charset="0"/>
                </a:rPr>
                <a:t> và dễ </a:t>
              </a:r>
              <a:r>
                <a:rPr lang="en-US" sz="2400" dirty="0" err="1">
                  <a:latin typeface="Times New Roman" panose="02020603050405020304" pitchFamily="18" charset="0"/>
                  <a:cs typeface="Times New Roman" panose="02020603050405020304" pitchFamily="18" charset="0"/>
                </a:rPr>
                <a:t>hiểu</a:t>
              </a:r>
              <a:r>
                <a:rPr lang="en-US" sz="2400" dirty="0">
                  <a:latin typeface="Times New Roman" panose="02020603050405020304" pitchFamily="18" charset="0"/>
                  <a:cs typeface="Times New Roman" panose="02020603050405020304" pitchFamily="18" charset="0"/>
                </a:rPr>
                <a:t> hơn.</a:t>
              </a:r>
            </a:p>
          </p:txBody>
        </p:sp>
        <p:cxnSp>
          <p:nvCxnSpPr>
            <p:cNvPr id="33" name="Straight Arrow Connector 32"/>
            <p:cNvCxnSpPr/>
            <p:nvPr/>
          </p:nvCxnSpPr>
          <p:spPr>
            <a:xfrm>
              <a:off x="6103257" y="4783947"/>
              <a:ext cx="2002975" cy="397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192118" y="4751516"/>
              <a:ext cx="9652" cy="523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287657" y="4783947"/>
              <a:ext cx="2126342" cy="397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9" name="Oval Callout 38"/>
          <p:cNvSpPr/>
          <p:nvPr/>
        </p:nvSpPr>
        <p:spPr>
          <a:xfrm>
            <a:off x="649288" y="1164290"/>
            <a:ext cx="4140384" cy="2002972"/>
          </a:xfrm>
          <a:prstGeom prst="wedgeEllipseCallout">
            <a:avLst>
              <a:gd name="adj1" fmla="val 18890"/>
              <a:gd name="adj2" fmla="val 72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chemeClr val="accent6">
                    <a:lumMod val="50000"/>
                  </a:schemeClr>
                </a:solidFill>
                <a:latin typeface="Times New Roman" panose="02020603050405020304" pitchFamily="18" charset="0"/>
                <a:ea typeface="Times New Roman" panose="02020603050405020304" pitchFamily="18" charset="0"/>
              </a:rPr>
              <a:t>Qua giờ học, </a:t>
            </a:r>
            <a:r>
              <a:rPr lang="en-US" sz="2400" i="1" dirty="0">
                <a:solidFill>
                  <a:schemeClr val="accent6">
                    <a:lumMod val="50000"/>
                  </a:schemeClr>
                </a:solidFill>
                <a:latin typeface="Times New Roman" panose="02020603050405020304" pitchFamily="18" charset="0"/>
                <a:ea typeface="Times New Roman" panose="02020603050405020304" pitchFamily="18" charset="0"/>
              </a:rPr>
              <a:t>v</a:t>
            </a:r>
            <a:r>
              <a:rPr lang="vi-VN" sz="2400" i="1" dirty="0">
                <a:solidFill>
                  <a:schemeClr val="accent6">
                    <a:lumMod val="50000"/>
                  </a:schemeClr>
                </a:solidFill>
                <a:latin typeface="Times New Roman" panose="02020603050405020304" pitchFamily="18" charset="0"/>
                <a:ea typeface="Times New Roman" panose="02020603050405020304" pitchFamily="18" charset="0"/>
              </a:rPr>
              <a:t>ăn bản đã mang lại những điều gì có ích cho việc ghi chép trong học tập của em? </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143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1" nodeType="clickEffect">
                                  <p:stCondLst>
                                    <p:cond delay="0"/>
                                  </p:stCondLst>
                                  <p:childTnLst>
                                    <p:anim calcmode="lin" valueType="num">
                                      <p:cBhvr additive="base">
                                        <p:cTn id="28" dur="500"/>
                                        <p:tgtEl>
                                          <p:spTgt spid="6"/>
                                        </p:tgtEl>
                                        <p:attrNameLst>
                                          <p:attrName>ppt_y</p:attrName>
                                        </p:attrNameLst>
                                      </p:cBhvr>
                                      <p:tavLst>
                                        <p:tav tm="0">
                                          <p:val>
                                            <p:strVal val="#ppt_y"/>
                                          </p:val>
                                        </p:tav>
                                        <p:tav tm="100000">
                                          <p:val>
                                            <p:strVal val="#ppt_y+#ppt_h*1.125000"/>
                                          </p:val>
                                        </p:tav>
                                      </p:tavLst>
                                    </p:anim>
                                    <p:animEffect transition="out" filter="wipe(down)">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21" presetClass="entr" presetSubtype="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heel(1)">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amond(in)">
                                      <p:cBhvr>
                                        <p:cTn id="38" dur="20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edge">
                                      <p:cBhvr>
                                        <p:cTn id="4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 grpId="0" animBg="1"/>
      <p:bldP spid="6" grpId="1" animBg="1"/>
      <p:bldP spid="9"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LUYỆN TẬP</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747188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31507" y="807915"/>
            <a:ext cx="6243576" cy="57443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3" name="TextBox 22"/>
          <p:cNvSpPr txBox="1"/>
          <p:nvPr/>
        </p:nvSpPr>
        <p:spPr>
          <a:xfrm>
            <a:off x="1563887" y="1021285"/>
            <a:ext cx="2003612"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9525">
                  <a:solidFill>
                    <a:srgbClr val="FFFFFF"/>
                  </a:solidFill>
                  <a:prstDash val="solid"/>
                </a:ln>
                <a:solidFill>
                  <a:srgbClr val="00AF92"/>
                </a:solidFill>
                <a:effectLst>
                  <a:outerShdw blurRad="12700" dist="38100" dir="2700000" algn="tl" rotWithShape="0">
                    <a:srgbClr val="00AF92">
                      <a:lumMod val="60000"/>
                      <a:lumOff val="40000"/>
                    </a:srgbClr>
                  </a:outerShdw>
                </a:effectLst>
                <a:uLnTx/>
                <a:uFillTx/>
                <a:latin typeface="Times New Roman" panose="02020603050405020304" pitchFamily="18" charset="0"/>
                <a:ea typeface="+mn-ea"/>
                <a:cs typeface="Times New Roman" panose="02020603050405020304" pitchFamily="18" charset="0"/>
              </a:rPr>
              <a:t>Ô CỬA BÍ MẬT</a:t>
            </a:r>
            <a:endParaRPr kumimoji="0" lang="en-US" sz="6000" b="1" i="0" u="none" strike="noStrike" kern="1200" cap="none" spc="0" normalizeH="0" baseline="0" noProof="0" dirty="0">
              <a:ln w="9525">
                <a:solidFill>
                  <a:srgbClr val="FFFFFF"/>
                </a:solidFill>
                <a:prstDash val="solid"/>
              </a:ln>
              <a:solidFill>
                <a:srgbClr val="00AF92"/>
              </a:solidFill>
              <a:effectLst>
                <a:outerShdw blurRad="12700" dist="38100" dir="2700000" algn="tl" rotWithShape="0">
                  <a:srgbClr val="00AF92">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
        <p:nvSpPr>
          <p:cNvPr id="24" name="Rounded Rectangle 23"/>
          <p:cNvSpPr/>
          <p:nvPr/>
        </p:nvSpPr>
        <p:spPr>
          <a:xfrm>
            <a:off x="1312882"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5" name="Rounded Rectangle 24"/>
          <p:cNvSpPr/>
          <p:nvPr/>
        </p:nvSpPr>
        <p:spPr>
          <a:xfrm>
            <a:off x="2294189"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6" name="Rounded Rectangle 25"/>
          <p:cNvSpPr/>
          <p:nvPr/>
        </p:nvSpPr>
        <p:spPr>
          <a:xfrm>
            <a:off x="4190123"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Rounded Rectangle 26"/>
          <p:cNvSpPr/>
          <p:nvPr/>
        </p:nvSpPr>
        <p:spPr>
          <a:xfrm>
            <a:off x="3240740"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5013866" y="3108932"/>
            <a:ext cx="2164268" cy="640135"/>
          </a:xfrm>
          <a:prstGeom prst="rect">
            <a:avLst/>
          </a:prstGeom>
        </p:spPr>
      </p:pic>
      <p:sp>
        <p:nvSpPr>
          <p:cNvPr id="31" name="Striped Right Arrow 30">
            <a:hlinkClick r:id="rId5" action="ppaction://hlinksldjump"/>
          </p:cNvPr>
          <p:cNvSpPr/>
          <p:nvPr/>
        </p:nvSpPr>
        <p:spPr>
          <a:xfrm>
            <a:off x="274019" y="5205030"/>
            <a:ext cx="2207773" cy="828227"/>
          </a:xfrm>
          <a:prstGeom prst="stripedRightArrow">
            <a:avLst/>
          </a:prstGeom>
          <a:ln w="57150">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BÀI HỌC</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6" action="ppaction://hlinksldjump"/>
          </p:cNvPr>
          <p:cNvPicPr>
            <a:picLocks noChangeAspect="1"/>
          </p:cNvPicPr>
          <p:nvPr/>
        </p:nvPicPr>
        <p:blipFill>
          <a:blip r:embed="rId7"/>
          <a:stretch>
            <a:fillRect/>
          </a:stretch>
        </p:blipFill>
        <p:spPr>
          <a:xfrm>
            <a:off x="7987942" y="3733020"/>
            <a:ext cx="2858841" cy="2805895"/>
          </a:xfrm>
          <a:prstGeom prst="rect">
            <a:avLst/>
          </a:prstGeom>
          <a:ln w="76200">
            <a:solidFill>
              <a:schemeClr val="tx1"/>
            </a:solidFill>
          </a:ln>
        </p:spPr>
      </p:pic>
      <p:pic>
        <p:nvPicPr>
          <p:cNvPr id="8" name="Picture 7">
            <a:hlinkClick r:id="rId8" action="ppaction://hlinksldjump"/>
          </p:cNvPr>
          <p:cNvPicPr>
            <a:picLocks noChangeAspect="1"/>
          </p:cNvPicPr>
          <p:nvPr/>
        </p:nvPicPr>
        <p:blipFill>
          <a:blip r:embed="rId7"/>
          <a:stretch>
            <a:fillRect/>
          </a:stretch>
        </p:blipFill>
        <p:spPr>
          <a:xfrm>
            <a:off x="4710463" y="889714"/>
            <a:ext cx="3169785" cy="2814225"/>
          </a:xfrm>
          <a:prstGeom prst="rect">
            <a:avLst/>
          </a:prstGeom>
          <a:ln w="76200">
            <a:solidFill>
              <a:schemeClr val="tx1"/>
            </a:solidFill>
          </a:ln>
        </p:spPr>
      </p:pic>
      <p:pic>
        <p:nvPicPr>
          <p:cNvPr id="9" name="Picture 8">
            <a:hlinkClick r:id="rId9" action="ppaction://hlinksldjump"/>
          </p:cNvPr>
          <p:cNvPicPr>
            <a:picLocks noChangeAspect="1"/>
          </p:cNvPicPr>
          <p:nvPr/>
        </p:nvPicPr>
        <p:blipFill>
          <a:blip r:embed="rId7"/>
          <a:stretch>
            <a:fillRect/>
          </a:stretch>
        </p:blipFill>
        <p:spPr>
          <a:xfrm>
            <a:off x="7865734" y="903074"/>
            <a:ext cx="2981252" cy="2816586"/>
          </a:xfrm>
          <a:prstGeom prst="rect">
            <a:avLst/>
          </a:prstGeom>
          <a:ln w="76200">
            <a:solidFill>
              <a:schemeClr val="tx1"/>
            </a:solidFill>
          </a:ln>
        </p:spPr>
      </p:pic>
      <p:pic>
        <p:nvPicPr>
          <p:cNvPr id="29" name="Picture 28">
            <a:hlinkClick r:id="rId10" action="ppaction://hlinksldjump"/>
          </p:cNvPr>
          <p:cNvPicPr>
            <a:picLocks noChangeAspect="1"/>
          </p:cNvPicPr>
          <p:nvPr/>
        </p:nvPicPr>
        <p:blipFill>
          <a:blip r:embed="rId7"/>
          <a:stretch>
            <a:fillRect/>
          </a:stretch>
        </p:blipFill>
        <p:spPr>
          <a:xfrm>
            <a:off x="4717493" y="3733020"/>
            <a:ext cx="3178278" cy="2805896"/>
          </a:xfrm>
          <a:prstGeom prst="rect">
            <a:avLst/>
          </a:prstGeom>
          <a:ln w="76200">
            <a:solidFill>
              <a:schemeClr val="tx1"/>
            </a:solidFill>
          </a:ln>
        </p:spPr>
      </p:pic>
    </p:spTree>
    <p:extLst>
      <p:ext uri="{BB962C8B-B14F-4D97-AF65-F5344CB8AC3E}">
        <p14:creationId xmlns:p14="http://schemas.microsoft.com/office/powerpoint/2010/main" val="25919581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5"/>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7"/>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6" presetClass="exit" presetSubtype="21" fill="hold" nodeType="clickEffect">
                                  <p:stCondLst>
                                    <p:cond delay="0"/>
                                  </p:stCondLst>
                                  <p:childTnLst>
                                    <p:animEffect transition="out" filter="barn(inVertical)">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4043494"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453915" y="2926347"/>
              <a:ext cx="3461742" cy="7188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Hãy </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mn-cs"/>
                </a:rPr>
                <a:t>viết</a:t>
              </a:r>
              <a:r>
                <a:rPr kumimoji="0" lang="en-US" sz="28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mn-cs"/>
                </a:rPr>
                <a:t> một đoạn văn chia sẻ cách học bài ở nhà của em.</a:t>
              </a:r>
              <a:endParaRPr kumimoji="0" lang="en-US" sz="28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257526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VẬN DỤNG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687169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4043494"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453915" y="2702706"/>
              <a:ext cx="3461742" cy="1166121"/>
            </a:xfrm>
            <a:prstGeom prst="rect">
              <a:avLst/>
            </a:prstGeom>
            <a:noFill/>
          </p:spPr>
          <p:txBody>
            <a:bodyPr wrap="square" rtlCol="0">
              <a:spAutoFit/>
            </a:bodyPr>
            <a:lstStyle/>
            <a:p>
              <a:pPr lvl="0" algn="ctr">
                <a:defRPr/>
              </a:pPr>
              <a:r>
                <a:rPr lang="en-US" sz="2800" dirty="0">
                  <a:solidFill>
                    <a:schemeClr val="bg1"/>
                  </a:solidFill>
                  <a:latin typeface="Times New Roman" panose="02020603050405020304" pitchFamily="18" charset="0"/>
                  <a:ea typeface="Times New Roman" panose="02020603050405020304" pitchFamily="18" charset="0"/>
                </a:rPr>
                <a:t>Hãy </a:t>
              </a:r>
              <a:r>
                <a:rPr lang="en-US" sz="2800" dirty="0" smtClean="0">
                  <a:solidFill>
                    <a:schemeClr val="bg1"/>
                  </a:solidFill>
                  <a:latin typeface="Times New Roman" panose="02020603050405020304" pitchFamily="18" charset="0"/>
                  <a:ea typeface="Times New Roman" panose="02020603050405020304" pitchFamily="18" charset="0"/>
                </a:rPr>
                <a:t>viết bài văn khoảng 150 đến 200 chữ hướng </a:t>
              </a:r>
              <a:r>
                <a:rPr lang="en-US" sz="2800" dirty="0">
                  <a:solidFill>
                    <a:schemeClr val="bg1"/>
                  </a:solidFill>
                  <a:latin typeface="Times New Roman" panose="02020603050405020304" pitchFamily="18" charset="0"/>
                  <a:ea typeface="Times New Roman" panose="02020603050405020304" pitchFamily="18" charset="0"/>
                </a:rPr>
                <a:t>dẫn bạn của mình làm một đồ chơi đơn giản</a:t>
              </a:r>
              <a:r>
                <a:rPr lang="en-US" sz="2800" dirty="0" smtClean="0">
                  <a:solidFill>
                    <a:schemeClr val="bg1"/>
                  </a:solidFill>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schemeClr val="bg1"/>
                </a:solidFill>
                <a:effectLst/>
                <a:uLnTx/>
                <a:uFillTx/>
                <a:latin typeface="等线 Light" panose="020F0302020204030204"/>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15471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449090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Ư</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ỚNG DẪN TỰ HỌC</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xmlns=""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xmlns=""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xmlns=""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xmlns="" id="{E81980A6-155B-427A-8BA6-3A43688E1BCC}"/>
              </a:ext>
            </a:extLst>
          </p:cNvPr>
          <p:cNvSpPr txBox="1">
            <a:spLocks noChangeArrowheads="1"/>
          </p:cNvSpPr>
          <p:nvPr>
            <p:custDataLst>
              <p:tags r:id="rId4"/>
            </p:custDataLst>
          </p:nvPr>
        </p:nvSpPr>
        <p:spPr bwMode="auto">
          <a:xfrm>
            <a:off x="1227609" y="3722088"/>
            <a:ext cx="4038016"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00000"/>
              </a:lnSpc>
              <a:spcBef>
                <a:spcPts val="0"/>
              </a:spcBef>
              <a:spcAft>
                <a:spcPts val="0"/>
              </a:spcAft>
              <a:buClrTx/>
              <a:buSzPct val="80000"/>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Làm</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bài tập câu hỏi vận dụng, nộp bài qua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Zalo</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xmlns="" id="{2DB260FA-18EC-4A07-8B92-833EF5DE5943}"/>
              </a:ext>
            </a:extLst>
          </p:cNvPr>
          <p:cNvSpPr txBox="1">
            <a:spLocks noChangeArrowheads="1"/>
          </p:cNvSpPr>
          <p:nvPr>
            <p:custDataLst>
              <p:tags r:id="rId5"/>
            </p:custDataLst>
          </p:nvPr>
        </p:nvSpPr>
        <p:spPr bwMode="auto">
          <a:xfrm>
            <a:off x="6845418" y="3779266"/>
            <a:ext cx="3797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bị bài mới.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41">
            <a:extLst>
              <a:ext uri="{FF2B5EF4-FFF2-40B4-BE49-F238E27FC236}">
                <a16:creationId xmlns:a16="http://schemas.microsoft.com/office/drawing/2014/main" xmlns=""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2368478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31229" y="2833964"/>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HẸN GẶP LẠI!</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46499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68" name="Google Shape;168;p2"/>
          <p:cNvSpPr txBox="1"/>
          <p:nvPr/>
        </p:nvSpPr>
        <p:spPr>
          <a:xfrm>
            <a:off x="1990488" y="1307818"/>
            <a:ext cx="9075421" cy="707811"/>
          </a:xfrm>
          <a:prstGeom prst="rect">
            <a:avLst/>
          </a:prstGeom>
          <a:noFill/>
          <a:ln>
            <a:noFill/>
          </a:ln>
        </p:spPr>
        <p:txBody>
          <a:bodyPr spcFirstLastPara="1" wrap="square" lIns="91392" tIns="45683" rIns="91392" bIns="45683" anchor="t" anchorCtr="0">
            <a:spAutoFit/>
          </a:bodyPr>
          <a:lstStyle/>
          <a:p>
            <a:pPr lvl="0" defTabSz="914217">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1: </a:t>
            </a:r>
            <a:r>
              <a:rPr lang="de-DE" sz="4000" b="1" i="1" dirty="0">
                <a:solidFill>
                  <a:srgbClr val="FFFFFF"/>
                </a:solidFill>
                <a:latin typeface="Times New Roman" panose="02020603050405020304" pitchFamily="18" charset="0"/>
                <a:cs typeface="Times New Roman" panose="02020603050405020304" pitchFamily="18" charset="0"/>
              </a:rPr>
              <a:t>Thông tin cơ bản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69" name="Google Shape;169;p2"/>
          <p:cNvSpPr txBox="1"/>
          <p:nvPr/>
        </p:nvSpPr>
        <p:spPr>
          <a:xfrm>
            <a:off x="1322831" y="3132781"/>
            <a:ext cx="9083912" cy="1015331"/>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lvl="0" defTabSz="914217">
              <a:defRPr/>
            </a:pPr>
            <a:r>
              <a:rPr lang="en-US" sz="2999" i="1" dirty="0">
                <a:solidFill>
                  <a:srgbClr val="FFFFFF"/>
                </a:solidFill>
                <a:latin typeface="Times New Roman" panose="02020603050405020304" pitchFamily="18" charset="0"/>
                <a:cs typeface="Times New Roman" panose="02020603050405020304" pitchFamily="18" charset="0"/>
              </a:rPr>
              <a:t>Là thông tin chính, quan trọng toát ra từ toàn bộ văn bản</a:t>
            </a:r>
            <a:endParaRPr lang="en-US" sz="2999"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706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75" name="Google Shape;175;p3"/>
          <p:cNvSpPr txBox="1"/>
          <p:nvPr/>
        </p:nvSpPr>
        <p:spPr>
          <a:xfrm>
            <a:off x="1193625" y="1287462"/>
            <a:ext cx="10344061"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2: </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Chi tiết</a:t>
            </a:r>
            <a:r>
              <a:rPr kumimoji="0" lang="de-DE" sz="40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rPr>
              <a:t> trong văn bản thông tin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76" name="Google Shape;176;p3"/>
          <p:cNvSpPr txBox="1"/>
          <p:nvPr/>
        </p:nvSpPr>
        <p:spPr>
          <a:xfrm>
            <a:off x="1193625" y="3053100"/>
            <a:ext cx="9038945" cy="1938405"/>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en-US"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đơn vị nhỏ là cơ sở và góp phần làm sáng tỏ thông tin chính</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126" rtl="0" eaLnBrk="1" fontAlgn="auto" latinLnBrk="0" hangingPunct="1">
              <a:lnSpc>
                <a:spcPct val="100000"/>
              </a:lnSpc>
              <a:spcBef>
                <a:spcPts val="0"/>
              </a:spcBef>
              <a:spcAft>
                <a:spcPts val="0"/>
              </a:spcAft>
              <a:buClr>
                <a:srgbClr val="000000"/>
              </a:buClr>
              <a:buSzTx/>
              <a:buFontTx/>
              <a:buNone/>
              <a:tabLst/>
              <a:defRPr/>
            </a:pPr>
            <a:endParaRPr kumimoji="0" sz="2999"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398078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anim calcmode="lin" valueType="num">
                                      <p:cBhvr>
                                        <p:cTn id="13" dur="1000" fill="hold"/>
                                        <p:tgtEl>
                                          <p:spTgt spid="176"/>
                                        </p:tgtEl>
                                        <p:attrNameLst>
                                          <p:attrName>ppt_x</p:attrName>
                                        </p:attrNameLst>
                                      </p:cBhvr>
                                      <p:tavLst>
                                        <p:tav tm="0">
                                          <p:val>
                                            <p:strVal val="#ppt_x"/>
                                          </p:val>
                                        </p:tav>
                                        <p:tav tm="100000">
                                          <p:val>
                                            <p:strVal val="#ppt_x"/>
                                          </p:val>
                                        </p:tav>
                                      </p:tavLst>
                                    </p:anim>
                                    <p:anim calcmode="lin" valueType="num">
                                      <p:cBhvr>
                                        <p:cTn id="14"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82" name="Google Shape;182;p4"/>
          <p:cNvSpPr txBox="1"/>
          <p:nvPr/>
        </p:nvSpPr>
        <p:spPr>
          <a:xfrm>
            <a:off x="1283127" y="1694860"/>
            <a:ext cx="8803882"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3: </a:t>
            </a:r>
            <a:r>
              <a:rPr kumimoji="0" lang="en-US"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Cước</a:t>
            </a:r>
            <a:r>
              <a:rPr kumimoji="0" lang="en-US" sz="40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rPr>
              <a:t> chú trong văn bản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83" name="Google Shape;183;p4"/>
          <p:cNvSpPr txBox="1"/>
          <p:nvPr/>
        </p:nvSpPr>
        <p:spPr>
          <a:xfrm>
            <a:off x="1283127" y="3920711"/>
            <a:ext cx="10519204" cy="1476868"/>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0"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lang="en-US" sz="2999" b="0" i="0" u="none" strike="noStrike" kern="0" cap="none" spc="0" normalizeH="0" baseline="0" noProof="0" dirty="0">
              <a:ln>
                <a:noFill/>
              </a:ln>
              <a:solidFill>
                <a:srgbClr val="F2F2F2"/>
              </a:solidFill>
              <a:effectLst/>
              <a:uLnTx/>
              <a:uFillTx/>
              <a:latin typeface="Times New Roman" panose="02020603050405020304" pitchFamily="18" charset="0"/>
              <a:ea typeface="Times New Roman"/>
              <a:cs typeface="Times New Roman" panose="02020603050405020304" pitchFamily="18" charset="0"/>
              <a:sym typeface="Times New Roman"/>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de-DE"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lời giải thích liên quan đến từ ngữ, chi tiết, nguồn trích dẫn trong từng tang văn bản</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4000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fill="hold"/>
                                        <p:tgtEl>
                                          <p:spTgt spid="183"/>
                                        </p:tgtEl>
                                        <p:attrNameLst>
                                          <p:attrName>ppt_x</p:attrName>
                                        </p:attrNameLst>
                                      </p:cBhvr>
                                      <p:tavLst>
                                        <p:tav tm="0">
                                          <p:val>
                                            <p:strVal val="#ppt_x"/>
                                          </p:val>
                                        </p:tav>
                                        <p:tav tm="100000">
                                          <p:val>
                                            <p:strVal val="#ppt_x"/>
                                          </p:val>
                                        </p:tav>
                                      </p:tavLst>
                                    </p:anim>
                                    <p:anim calcmode="lin" valueType="num">
                                      <p:cBhvr additive="base">
                                        <p:cTn id="13"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5">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89" name="Google Shape;189;p5"/>
          <p:cNvSpPr txBox="1"/>
          <p:nvPr/>
        </p:nvSpPr>
        <p:spPr>
          <a:xfrm>
            <a:off x="1578037" y="1732359"/>
            <a:ext cx="8001209"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Câu 4: </a:t>
            </a:r>
            <a:r>
              <a:rPr kumimoji="0" lang="en-US" sz="4000" b="1"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Tài</a:t>
            </a:r>
            <a:r>
              <a:rPr kumimoji="0" lang="en-US" sz="4000" b="1"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liệu tham khảo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90" name="Google Shape;190;p5"/>
          <p:cNvSpPr txBox="1"/>
          <p:nvPr/>
        </p:nvSpPr>
        <p:spPr>
          <a:xfrm>
            <a:off x="1298409" y="3576965"/>
            <a:ext cx="8560466" cy="1476868"/>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en-US"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danh mục các tài liệu ( sách, công trình, bài báo….) được tác giả văn bản trích dẫn.</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2000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05" y="2830286"/>
            <a:ext cx="2462409" cy="3303780"/>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1681201" cy="1681201"/>
          </a:xfrm>
          <a:prstGeom prst="rect">
            <a:avLst/>
          </a:prstGeom>
        </p:spPr>
      </p:pic>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4150">
            <a:off x="3276142" y="194253"/>
            <a:ext cx="9235199" cy="7052971"/>
          </a:xfrm>
          <a:prstGeom prst="rect">
            <a:avLst/>
          </a:prstGeom>
        </p:spPr>
      </p:pic>
      <p:pic>
        <p:nvPicPr>
          <p:cNvPr id="3" name="Picture 2"/>
          <p:cNvPicPr>
            <a:picLocks noChangeAspect="1"/>
          </p:cNvPicPr>
          <p:nvPr/>
        </p:nvPicPr>
        <p:blipFill>
          <a:blip r:embed="rId5"/>
          <a:stretch>
            <a:fillRect/>
          </a:stretch>
        </p:blipFill>
        <p:spPr>
          <a:xfrm>
            <a:off x="3991430" y="1756229"/>
            <a:ext cx="7489370" cy="4085667"/>
          </a:xfrm>
          <a:prstGeom prst="rect">
            <a:avLst/>
          </a:prstGeom>
        </p:spPr>
      </p:pic>
      <p:pic>
        <p:nvPicPr>
          <p:cNvPr id="5" name="Picture 4"/>
          <p:cNvPicPr>
            <a:picLocks noChangeAspect="1"/>
          </p:cNvPicPr>
          <p:nvPr/>
        </p:nvPicPr>
        <p:blipFill>
          <a:blip r:embed="rId6"/>
          <a:stretch>
            <a:fillRect/>
          </a:stretch>
        </p:blipFill>
        <p:spPr>
          <a:xfrm>
            <a:off x="3991430" y="1625601"/>
            <a:ext cx="7293426" cy="4216296"/>
          </a:xfrm>
          <a:prstGeom prst="rect">
            <a:avLst/>
          </a:prstGeom>
        </p:spPr>
      </p:pic>
    </p:spTree>
    <p:extLst>
      <p:ext uri="{BB962C8B-B14F-4D97-AF65-F5344CB8AC3E}">
        <p14:creationId xmlns:p14="http://schemas.microsoft.com/office/powerpoint/2010/main" val="287342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31229" y="2833963"/>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THỨC</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66838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1072</Words>
  <Application>Microsoft Office PowerPoint</Application>
  <PresentationFormat>Widescreen</PresentationFormat>
  <Paragraphs>120</Paragraphs>
  <Slides>34</Slides>
  <Notes>12</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34</vt:i4>
      </vt:variant>
    </vt:vector>
  </HeadingPairs>
  <TitlesOfParts>
    <vt:vector size="55" baseType="lpstr">
      <vt:lpstr>微软雅黑</vt:lpstr>
      <vt:lpstr>宋体</vt:lpstr>
      <vt:lpstr>Arial</vt:lpstr>
      <vt:lpstr>Calibri</vt:lpstr>
      <vt:lpstr>Calibri Light</vt:lpstr>
      <vt:lpstr>Helvetica</vt:lpstr>
      <vt:lpstr>ITC Avant Garde Std Bk</vt:lpstr>
      <vt:lpstr>Noto Sans Symbols</vt:lpstr>
      <vt:lpstr>Times New Roman</vt:lpstr>
      <vt:lpstr>Trebuchet MS</vt:lpstr>
      <vt:lpstr>包图简圆体</vt:lpstr>
      <vt:lpstr>华康少女文字W5(P)</vt:lpstr>
      <vt:lpstr>思源黑体 CN Regular</vt:lpstr>
      <vt:lpstr>汉仪夏日体W</vt:lpstr>
      <vt:lpstr>等线</vt:lpstr>
      <vt:lpstr>等线 Light</vt:lpstr>
      <vt:lpstr>Office Theme</vt:lpstr>
      <vt:lpstr>1_Office Theme</vt:lpstr>
      <vt:lpstr>Facet</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TMS</cp:lastModifiedBy>
  <cp:revision>48</cp:revision>
  <dcterms:created xsi:type="dcterms:W3CDTF">2022-05-26T02:33:16Z</dcterms:created>
  <dcterms:modified xsi:type="dcterms:W3CDTF">2025-04-04T05:42:03Z</dcterms:modified>
</cp:coreProperties>
</file>