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80" r:id="rId16"/>
    <p:sldId id="257" r:id="rId17"/>
    <p:sldId id="279" r:id="rId18"/>
    <p:sldId id="26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830997"/>
          </a:xfrm>
          <a:prstGeom prst="rect">
            <a:avLst/>
          </a:prstGeom>
          <a:noFill/>
        </p:spPr>
        <p:txBody>
          <a:bodyPr wrap="square" rtlCol="0">
            <a:spAutoFit/>
          </a:bodyPr>
          <a:lstStyle/>
          <a:p>
            <a:r>
              <a:rPr lang="en-US" sz="4800" smtClean="0">
                <a:latin typeface="Times" panose="02020603050405020304" pitchFamily="18" charset="0"/>
                <a:cs typeface="Times" panose="02020603050405020304" pitchFamily="18" charset="0"/>
              </a:rPr>
              <a:t>BÀI 6: TỰ NHẬN THỨC BẢN THÂN</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smtClean="0">
                <a:solidFill>
                  <a:srgbClr val="FF0000"/>
                </a:solidFill>
                <a:latin typeface="Times" panose="02020603050405020304" pitchFamily="18" charset="0"/>
                <a:cs typeface="Times" panose="02020603050405020304" pitchFamily="18" charset="0"/>
              </a:rPr>
              <a:t>2. Ý nghĩa của tự nhận thức bản thân</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smtClean="0">
                <a:latin typeface="Times" panose="02020603050405020304" pitchFamily="18" charset="0"/>
                <a:cs typeface="Times" panose="02020603050405020304" pitchFamily="18" charset="0"/>
              </a:rPr>
              <a:t>ĐỌC THÔNG TIN</a:t>
            </a:r>
            <a:endParaRPr lang="en-US" sz="28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Theo em, tự nhận thức bản thân có ý nghĩa như thế nào đối với mỗi chúng ta?</a:t>
            </a:r>
            <a:endParaRPr lang="en-US"/>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Những nội dung nào trong thông tin trên cho thấy Quân  đã tự tin vào bản thân?</a:t>
            </a:r>
            <a:endParaRPr lang="en-US"/>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smtClean="0">
                <a:solidFill>
                  <a:srgbClr val="FF0000"/>
                </a:solidFill>
                <a:latin typeface="Times" panose="02020603050405020304" pitchFamily="18" charset="0"/>
                <a:cs typeface="Times" panose="02020603050405020304" pitchFamily="18" charset="0"/>
              </a:rPr>
              <a:t>CẶP ĐÔI CHIA SẺ</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02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18" y="844799"/>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236524" y="3339761"/>
            <a:ext cx="3778920" cy="707886"/>
          </a:xfrm>
          <a:prstGeom prst="rect">
            <a:avLst/>
          </a:prstGeom>
          <a:noFill/>
        </p:spPr>
        <p:txBody>
          <a:bodyPr wrap="none" rtlCol="0">
            <a:spAutoFit/>
          </a:bodyPr>
          <a:lstStyle/>
          <a:p>
            <a:r>
              <a:rPr lang="en-US" sz="4000" dirty="0" smtClean="0">
                <a:latin typeface="Times" panose="02020603050405020304" pitchFamily="18" charset="0"/>
                <a:cs typeface="Times" panose="02020603050405020304" pitchFamily="18" charset="0"/>
              </a:rPr>
              <a:t>III. LUYỆN TẬP</a:t>
            </a:r>
            <a:endParaRPr lang="en-US" sz="4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18335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smtClean="0">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A</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Tự suy nghĩ về những nhược điểm của mình để sửa chữa.</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B</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Hỏi những người thân và bạn bè về ưu điểm, nhược điểm của mình.</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C</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Xem bói để tìm hiểu các đặc điểm của bản thân.</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D</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Thường xuyên đặt ra các mục tiêu và tự đánh giá việc thực hiện mục tiêu.</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E</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Luôn tự trách bản thân, ngay cả khi không có khuyết điểm.</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những điều em thấy hài lòng và những điều em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 về bàn thân trong cuộc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 hoạch phát huy những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hài lòng và khắc phục những điêu em chưa hài lòng theo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005600"/>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13346596"/>
                    </a:ext>
                  </a:extLst>
                </a:gridCol>
                <a:gridCol w="2032000">
                  <a:extLst>
                    <a:ext uri="{9D8B030D-6E8A-4147-A177-3AD203B41FA5}">
                      <a16:colId xmlns:a16="http://schemas.microsoft.com/office/drawing/2014/main" val="3155192893"/>
                    </a:ext>
                  </a:extLst>
                </a:gridCol>
                <a:gridCol w="2032000">
                  <a:extLst>
                    <a:ext uri="{9D8B030D-6E8A-4147-A177-3AD203B41FA5}">
                      <a16:colId xmlns:a16="http://schemas.microsoft.com/office/drawing/2014/main" val="948684975"/>
                    </a:ext>
                  </a:extLst>
                </a:gridCol>
                <a:gridCol w="2032000">
                  <a:extLst>
                    <a:ext uri="{9D8B030D-6E8A-4147-A177-3AD203B41FA5}">
                      <a16:colId xmlns:a16="http://schemas.microsoft.com/office/drawing/2014/main" val="2485827338"/>
                    </a:ext>
                  </a:extLst>
                </a:gridCol>
              </a:tblGrid>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bg1">
                        <a:lumMod val="95000"/>
                      </a:schemeClr>
                    </a:solidFill>
                  </a:tcPr>
                </a:tc>
                <a:extLst>
                  <a:ext uri="{0D108BD9-81ED-4DB2-BD59-A6C34878D82A}">
                    <a16:rowId xmlns:a16="http://schemas.microsoft.com/office/drawing/2014/main" val="367537787"/>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497519754"/>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209829829"/>
                  </a:ext>
                </a:extLst>
              </a:tr>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chưa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khắc phục</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251369034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232418660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082770032"/>
                  </a:ext>
                </a:extLst>
              </a:tr>
            </a:tbl>
          </a:graphicData>
        </a:graphic>
      </p:graphicFrame>
    </p:spTree>
    <p:extLst>
      <p:ext uri="{BB962C8B-B14F-4D97-AF65-F5344CB8AC3E}">
        <p14:creationId xmlns:p14="http://schemas.microsoft.com/office/powerpoint/2010/main" val="37937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smtClean="0">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smtClean="0">
                <a:solidFill>
                  <a:srgbClr val="FF0000"/>
                </a:solidFill>
                <a:latin typeface="#9Slide06 SVNSlow Attack" pitchFamily="2" charset="0"/>
                <a:ea typeface="Arial" panose="020B0604020202020204" pitchFamily="34" charset="0"/>
                <a:cs typeface="Arial" panose="020B0604020202020204" pitchFamily="34" charset="0"/>
              </a:rPr>
              <a:t> tự nhận thức bản thân.</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a16="http://schemas.microsoft.com/office/drawing/2014/main"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883</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#9Slide06 SVNSlow Attack</vt:lpstr>
      <vt:lpstr>Arial</vt:lpstr>
      <vt:lpstr>Calibri</vt:lpstr>
      <vt:lpstr>Calibri Light</vt:lpstr>
      <vt:lpstr>Segoe Print</vt:lpstr>
      <vt:lpstr>Snap ITC</vt:lpstr>
      <vt:lpstr>SVN-Vanilla Daisy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TMS</cp:lastModifiedBy>
  <cp:revision>35</cp:revision>
  <dcterms:created xsi:type="dcterms:W3CDTF">2021-07-10T07:14:28Z</dcterms:created>
  <dcterms:modified xsi:type="dcterms:W3CDTF">2025-02-20T05:17:04Z</dcterms:modified>
</cp:coreProperties>
</file>