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2D050"/>
    <a:srgbClr val="FFFFFF"/>
    <a:srgbClr val="9999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2" d="100"/>
          <a:sy n="72" d="100"/>
        </p:scale>
        <p:origin x="618"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834721-61BC-4104-8056-D98D530D96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E689FB-4320-48E5-9D74-9F44331DF7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F4BDCD7-5F5A-4AAB-85BD-EC1FC503F232}"/>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E99A689C-0620-4D15-BB63-77CF3534CC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8B01F-BF64-450A-A5B6-17B8648D417A}"/>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8895220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CC12E-AE0E-4CEA-AF11-F172E5B026D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20719C0-416D-49BF-B40A-99A6584DCAE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A98EA1-1426-4E69-9375-DC62F298883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30CFF1E6-4575-4C62-B4E1-633708B41C2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B8D498-034C-4E5D-B87E-53671C8A849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7794308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2CCA274-BF09-4E78-97F7-1482A24C2EE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000B84E-88D3-402D-B7A3-3A13E2A4A7C0}"/>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5C313B8-ACE6-486F-89F5-264F462820A2}"/>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FCDA7B52-C2A2-468C-890A-02CF3B2021C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DDB8685-E905-4A2B-9325-FC1596287A4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769633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E41112-66EE-4E63-82C2-487894C214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7DA30C-C2A7-4C96-BC09-D79E7A04A43A}"/>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3F8E3-E1E7-4615-B113-C7F776F660E8}"/>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9E28FD57-5A44-4863-9A58-14CACB1DE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AEDA9E3-5E35-490A-B7F7-900602F66DEB}"/>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8434876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8322D8-6736-4A94-B32D-85F7AEF2BBD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466BBF1-5982-48B8-9C78-7061FE40AF3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4A9562E-0A40-4CC2-BE06-C8AFD0E42076}"/>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AD167059-A751-44BE-8338-CDD154438F0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A42ABB-9D4B-47BB-AE04-996E169B8D07}"/>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225233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D4718-8C85-4F6A-B866-38BBC59222E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0342CB1-E7E8-434B-83DB-85A8C4EE4DC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BFB4CEE-B36D-4735-89DB-C96B8F7C2E68}"/>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44033B-CBF7-4417-A58F-AA6192D16E84}"/>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B0D56880-7AE0-4A5E-ABE5-B423CC12AA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0DFBEF-84B8-4890-B850-A14BD09F25F5}"/>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10611866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8EB9A-7118-4FED-A275-7DEBACB7FCA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C81DF67-4AF4-4528-A328-09641442714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E370DCA-9C28-4159-AB77-70B0DF86CAB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4DC0A61-57F3-4C80-A1A9-B142F881209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5198AD2-5265-482A-9F1C-2000893AFEC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95A91FA-EBBD-4EF8-921B-7CCDC393791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8" name="Footer Placeholder 7">
            <a:extLst>
              <a:ext uri="{FF2B5EF4-FFF2-40B4-BE49-F238E27FC236}">
                <a16:creationId xmlns:a16="http://schemas.microsoft.com/office/drawing/2014/main" id="{D3CC77A0-B2B1-4875-9756-D89B849A991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DBD2470-A553-460F-B4ED-0908494DBE20}"/>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5114153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E7E29F-D1CE-4829-8D76-354AC5A90E4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D0C2048-AC90-476B-B60C-88C536C11074}"/>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4" name="Footer Placeholder 3">
            <a:extLst>
              <a:ext uri="{FF2B5EF4-FFF2-40B4-BE49-F238E27FC236}">
                <a16:creationId xmlns:a16="http://schemas.microsoft.com/office/drawing/2014/main" id="{1E4B86C2-22C1-4D55-ACD7-DEBDB732952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93D628-D0DB-4F24-9CC4-9BDF6AB40F8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832444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A66918-0ECC-42F5-AD31-2C4F6B912B93}"/>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3" name="Footer Placeholder 2">
            <a:extLst>
              <a:ext uri="{FF2B5EF4-FFF2-40B4-BE49-F238E27FC236}">
                <a16:creationId xmlns:a16="http://schemas.microsoft.com/office/drawing/2014/main" id="{1AB1BBAA-F082-4264-9255-DF040C3B17D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8FF3AB5-C4B0-4A79-A00A-D60561BF716D}"/>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4908840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F919C-6214-4F13-8A6C-58A7EF33744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E49991E-C89C-4822-8CCE-87753B5455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7475ABA-DF11-42E4-A24A-D9C5BA66F1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3B01BF5-45BA-4E03-BE0F-7DD3EEE0C550}"/>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0DE10DC0-EDED-4959-9470-40FDC6FA88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521374A-D9F6-48A0-B769-D26B921C582C}"/>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3369420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C972-7DD7-4271-ACF3-4BE1314E52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C13C306-8745-4ABC-A073-6949320995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80C1FEC-59DF-4F0C-B7F2-8CCBA3CD9E9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746D06C-B4D5-425E-B424-29ACF240AFD7}"/>
              </a:ext>
            </a:extLst>
          </p:cNvPr>
          <p:cNvSpPr>
            <a:spLocks noGrp="1"/>
          </p:cNvSpPr>
          <p:nvPr>
            <p:ph type="dt" sz="half" idx="10"/>
          </p:nvPr>
        </p:nvSpPr>
        <p:spPr/>
        <p:txBody>
          <a:bodyPr/>
          <a:lstStyle/>
          <a:p>
            <a:fld id="{5F919CDC-145E-49BC-A54B-5171FD397F40}" type="datetimeFigureOut">
              <a:rPr lang="en-US" smtClean="0"/>
              <a:t>6/24/2022</a:t>
            </a:fld>
            <a:endParaRPr lang="en-US"/>
          </a:p>
        </p:txBody>
      </p:sp>
      <p:sp>
        <p:nvSpPr>
          <p:cNvPr id="6" name="Footer Placeholder 5">
            <a:extLst>
              <a:ext uri="{FF2B5EF4-FFF2-40B4-BE49-F238E27FC236}">
                <a16:creationId xmlns:a16="http://schemas.microsoft.com/office/drawing/2014/main" id="{C2270CC1-292E-4324-A462-D5700EC3CB1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6153EC-9420-4C94-AFFD-8FEAE17D7463}"/>
              </a:ext>
            </a:extLst>
          </p:cNvPr>
          <p:cNvSpPr>
            <a:spLocks noGrp="1"/>
          </p:cNvSpPr>
          <p:nvPr>
            <p:ph type="sldNum" sz="quarter" idx="12"/>
          </p:nvPr>
        </p:nvSpPr>
        <p:spPr/>
        <p:txBody>
          <a:bodyPr/>
          <a:lstStyle/>
          <a:p>
            <a:fld id="{D242ED6D-AF62-4C17-A08F-B049B945B33E}" type="slidenum">
              <a:rPr lang="en-US" smtClean="0"/>
              <a:t>‹#›</a:t>
            </a:fld>
            <a:endParaRPr lang="en-US"/>
          </a:p>
        </p:txBody>
      </p:sp>
    </p:spTree>
    <p:extLst>
      <p:ext uri="{BB962C8B-B14F-4D97-AF65-F5344CB8AC3E}">
        <p14:creationId xmlns:p14="http://schemas.microsoft.com/office/powerpoint/2010/main" val="20753729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8D538FB-6631-4C63-9DB3-96E6D4D6F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9D66995-896A-4D06-BEBE-1F565E17DB7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13CC8E-0796-4A31-81B4-8813CD56FB9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919CDC-145E-49BC-A54B-5171FD397F40}" type="datetimeFigureOut">
              <a:rPr lang="en-US" smtClean="0"/>
              <a:t>6/24/2022</a:t>
            </a:fld>
            <a:endParaRPr lang="en-US"/>
          </a:p>
        </p:txBody>
      </p:sp>
      <p:sp>
        <p:nvSpPr>
          <p:cNvPr id="5" name="Footer Placeholder 4">
            <a:extLst>
              <a:ext uri="{FF2B5EF4-FFF2-40B4-BE49-F238E27FC236}">
                <a16:creationId xmlns:a16="http://schemas.microsoft.com/office/drawing/2014/main" id="{06BD4464-6D12-4E5A-A073-25076CAABC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2E50F25-3DAC-45D6-AD7F-E04EA105C72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42ED6D-AF62-4C17-A08F-B049B945B33E}" type="slidenum">
              <a:rPr lang="en-US" smtClean="0"/>
              <a:t>‹#›</a:t>
            </a:fld>
            <a:endParaRPr lang="en-US"/>
          </a:p>
        </p:txBody>
      </p:sp>
    </p:spTree>
    <p:extLst>
      <p:ext uri="{BB962C8B-B14F-4D97-AF65-F5344CB8AC3E}">
        <p14:creationId xmlns:p14="http://schemas.microsoft.com/office/powerpoint/2010/main" val="1372166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7.sv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7.svg"/></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5.jpg"/><Relationship Id="rId4" Type="http://schemas.openxmlformats.org/officeDocument/2006/relationships/image" Target="../media/image9.svg"/></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7" Type="http://schemas.openxmlformats.org/officeDocument/2006/relationships/image" Target="../media/image11.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0.jpeg"/><Relationship Id="rId5" Type="http://schemas.openxmlformats.org/officeDocument/2006/relationships/image" Target="../media/image5.jpg"/><Relationship Id="rId4" Type="http://schemas.openxmlformats.org/officeDocument/2006/relationships/image" Target="../media/image9.svg"/></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12.jpeg"/><Relationship Id="rId5" Type="http://schemas.openxmlformats.org/officeDocument/2006/relationships/image" Target="../media/image5.jpg"/><Relationship Id="rId4" Type="http://schemas.openxmlformats.org/officeDocument/2006/relationships/image" Target="../media/image9.sv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42EC19D-75F4-44F0-8D4E-2FF693B9A14A}"/>
              </a:ext>
            </a:extLst>
          </p:cNvPr>
          <p:cNvSpPr txBox="1"/>
          <p:nvPr/>
        </p:nvSpPr>
        <p:spPr>
          <a:xfrm>
            <a:off x="1487837" y="821409"/>
            <a:ext cx="2898183" cy="369332"/>
          </a:xfrm>
          <a:prstGeom prst="rect">
            <a:avLst/>
          </a:prstGeom>
          <a:noFill/>
        </p:spPr>
        <p:txBody>
          <a:bodyPr wrap="square" rtlCol="0">
            <a:spAutoFit/>
          </a:bodyPr>
          <a:lstStyle/>
          <a:p>
            <a:r>
              <a:rPr lang="en-US" b="1" dirty="0" err="1">
                <a:latin typeface="Times New Roman" panose="02020603050405020304" pitchFamily="18" charset="0"/>
                <a:cs typeface="Times New Roman" panose="02020603050405020304" pitchFamily="18" charset="0"/>
              </a:rPr>
              <a:t>Đọc</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kết</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nối</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chủ</a:t>
            </a:r>
            <a:r>
              <a:rPr lang="en-US" b="1" dirty="0">
                <a:latin typeface="Times New Roman" panose="02020603050405020304" pitchFamily="18" charset="0"/>
                <a:cs typeface="Times New Roman" panose="02020603050405020304" pitchFamily="18" charset="0"/>
              </a:rPr>
              <a:t> </a:t>
            </a:r>
            <a:r>
              <a:rPr lang="en-US" b="1" dirty="0" err="1">
                <a:latin typeface="Times New Roman" panose="02020603050405020304" pitchFamily="18" charset="0"/>
                <a:cs typeface="Times New Roman" panose="02020603050405020304" pitchFamily="18" charset="0"/>
              </a:rPr>
              <a:t>điểm</a:t>
            </a:r>
            <a:r>
              <a:rPr lang="en-US" b="1" dirty="0">
                <a:latin typeface="Times New Roman" panose="02020603050405020304" pitchFamily="18" charset="0"/>
                <a:cs typeface="Times New Roman" panose="02020603050405020304" pitchFamily="18" charset="0"/>
              </a:rPr>
              <a:t>: </a:t>
            </a:r>
          </a:p>
        </p:txBody>
      </p:sp>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562762"/>
            <a:ext cx="4419047" cy="5295238"/>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7805982" y="-113638"/>
            <a:ext cx="4419047" cy="5295238"/>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3996996" y="621354"/>
            <a:ext cx="423103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pic>
        <p:nvPicPr>
          <p:cNvPr id="6" name="Picture 5" descr="C:\Users\Admin\Desktop\anh 6.png">
            <a:extLst>
              <a:ext uri="{FF2B5EF4-FFF2-40B4-BE49-F238E27FC236}">
                <a16:creationId xmlns:a16="http://schemas.microsoft.com/office/drawing/2014/main" id="{F9E7DD98-A248-4F61-AF79-0DDD196C5631}"/>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2093842" y="1728787"/>
            <a:ext cx="7792279" cy="3969648"/>
          </a:xfrm>
          <a:prstGeom prst="rect">
            <a:avLst/>
          </a:prstGeom>
          <a:noFill/>
          <a:ln>
            <a:noFill/>
          </a:ln>
        </p:spPr>
      </p:pic>
    </p:spTree>
    <p:extLst>
      <p:ext uri="{BB962C8B-B14F-4D97-AF65-F5344CB8AC3E}">
        <p14:creationId xmlns:p14="http://schemas.microsoft.com/office/powerpoint/2010/main" val="41187050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1000"/>
                                        <p:tgtEl>
                                          <p:spTgt spid="12"/>
                                        </p:tgtEl>
                                      </p:cBhvr>
                                    </p:animEffect>
                                    <p:anim calcmode="lin" valueType="num">
                                      <p:cBhvr>
                                        <p:cTn id="13" dur="1000" fill="hold"/>
                                        <p:tgtEl>
                                          <p:spTgt spid="12"/>
                                        </p:tgtEl>
                                        <p:attrNameLst>
                                          <p:attrName>ppt_x</p:attrName>
                                        </p:attrNameLst>
                                      </p:cBhvr>
                                      <p:tavLst>
                                        <p:tav tm="0">
                                          <p:val>
                                            <p:strVal val="#ppt_x"/>
                                          </p:val>
                                        </p:tav>
                                        <p:tav tm="100000">
                                          <p:val>
                                            <p:strVal val="#ppt_x"/>
                                          </p:val>
                                        </p:tav>
                                      </p:tavLst>
                                    </p:anim>
                                    <p:anim calcmode="lin" valueType="num">
                                      <p:cBhvr>
                                        <p:cTn id="14"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sp>
        <p:nvSpPr>
          <p:cNvPr id="3" name="TextBox 2">
            <a:extLst>
              <a:ext uri="{FF2B5EF4-FFF2-40B4-BE49-F238E27FC236}">
                <a16:creationId xmlns:a16="http://schemas.microsoft.com/office/drawing/2014/main" id="{89BC7E59-6284-43E1-9285-5323C1835135}"/>
              </a:ext>
            </a:extLst>
          </p:cNvPr>
          <p:cNvSpPr txBox="1"/>
          <p:nvPr/>
        </p:nvSpPr>
        <p:spPr>
          <a:xfrm>
            <a:off x="4729011" y="1562762"/>
            <a:ext cx="3043943" cy="461665"/>
          </a:xfrm>
          <a:prstGeom prst="rect">
            <a:avLst/>
          </a:prstGeom>
          <a:blipFill>
            <a:blip r:embed="rId3">
              <a:alphaModFix amt="53000"/>
            </a:blip>
            <a:tile tx="0" ty="0" sx="100000" sy="100000" flip="none" algn="tl"/>
          </a:blipFill>
        </p:spPr>
        <p:txBody>
          <a:bodyPr wrap="square" rtlCol="0">
            <a:spAutoFit/>
          </a:bodyPr>
          <a:lstStyle/>
          <a:p>
            <a:pPr algn="ctr"/>
            <a:r>
              <a:rPr lang="vi-VN" sz="2400" b="1" dirty="0">
                <a:solidFill>
                  <a:srgbClr val="00B050"/>
                </a:solidFill>
              </a:rPr>
              <a:t>Tiến trình bài học</a:t>
            </a:r>
            <a:endParaRPr lang="en-US" sz="2400" b="1" dirty="0">
              <a:solidFill>
                <a:srgbClr val="00B050"/>
              </a:solidFill>
              <a:latin typeface=".VnAristote" panose="020B7200000000000000" pitchFamily="34" charset="0"/>
            </a:endParaRPr>
          </a:p>
        </p:txBody>
      </p:sp>
      <p:grpSp>
        <p:nvGrpSpPr>
          <p:cNvPr id="5" name="Group 4">
            <a:extLst>
              <a:ext uri="{FF2B5EF4-FFF2-40B4-BE49-F238E27FC236}">
                <a16:creationId xmlns:a16="http://schemas.microsoft.com/office/drawing/2014/main" id="{E2BBA43C-3080-4CC1-95B8-36BD74A21017}"/>
              </a:ext>
            </a:extLst>
          </p:cNvPr>
          <p:cNvGrpSpPr/>
          <p:nvPr/>
        </p:nvGrpSpPr>
        <p:grpSpPr>
          <a:xfrm>
            <a:off x="3142557" y="4779369"/>
            <a:ext cx="5273023" cy="577895"/>
            <a:chOff x="1611823" y="2533980"/>
            <a:chExt cx="5273023" cy="577895"/>
          </a:xfrm>
          <a:solidFill>
            <a:srgbClr val="FF0000"/>
          </a:solidFill>
        </p:grpSpPr>
        <p:sp>
          <p:nvSpPr>
            <p:cNvPr id="2" name="Oval 1">
              <a:extLst>
                <a:ext uri="{FF2B5EF4-FFF2-40B4-BE49-F238E27FC236}">
                  <a16:creationId xmlns:a16="http://schemas.microsoft.com/office/drawing/2014/main" id="{1B4A38E3-372F-4635-8FD1-B0308369EED4}"/>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III</a:t>
              </a:r>
              <a:endParaRPr lang="en-US" b="1" dirty="0">
                <a:ln w="22225">
                  <a:solidFill>
                    <a:schemeClr val="accent2"/>
                  </a:solidFill>
                  <a:prstDash val="solid"/>
                </a:ln>
                <a:solidFill>
                  <a:srgbClr val="FF0000"/>
                </a:solidFill>
              </a:endParaRPr>
            </a:p>
          </p:txBody>
        </p:sp>
        <p:sp>
          <p:nvSpPr>
            <p:cNvPr id="4" name="TextBox 3">
              <a:extLst>
                <a:ext uri="{FF2B5EF4-FFF2-40B4-BE49-F238E27FC236}">
                  <a16:creationId xmlns:a16="http://schemas.microsoft.com/office/drawing/2014/main" id="{C946E7D6-5507-4563-A426-496D739BC4E7}"/>
                </a:ext>
              </a:extLst>
            </p:cNvPr>
            <p:cNvSpPr txBox="1"/>
            <p:nvPr/>
          </p:nvSpPr>
          <p:spPr>
            <a:xfrm>
              <a:off x="3099661" y="2650210"/>
              <a:ext cx="3785185" cy="461665"/>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16" name="Group 15">
            <a:extLst>
              <a:ext uri="{FF2B5EF4-FFF2-40B4-BE49-F238E27FC236}">
                <a16:creationId xmlns:a16="http://schemas.microsoft.com/office/drawing/2014/main" id="{649FFA87-92EA-4D84-AA50-4DAC1547F700}"/>
              </a:ext>
            </a:extLst>
          </p:cNvPr>
          <p:cNvGrpSpPr/>
          <p:nvPr/>
        </p:nvGrpSpPr>
        <p:grpSpPr>
          <a:xfrm>
            <a:off x="3169314" y="3639367"/>
            <a:ext cx="5538151" cy="594100"/>
            <a:chOff x="1611823" y="2533980"/>
            <a:chExt cx="5634494" cy="577895"/>
          </a:xfrm>
          <a:solidFill>
            <a:srgbClr val="FFC000"/>
          </a:solidFill>
        </p:grpSpPr>
        <p:sp>
          <p:nvSpPr>
            <p:cNvPr id="17" name="Oval 16">
              <a:extLst>
                <a:ext uri="{FF2B5EF4-FFF2-40B4-BE49-F238E27FC236}">
                  <a16:creationId xmlns:a16="http://schemas.microsoft.com/office/drawing/2014/main" id="{4706F56C-3EAD-4D39-9E22-5917666D8982}"/>
                </a:ext>
              </a:extLst>
            </p:cNvPr>
            <p:cNvSpPr/>
            <p:nvPr/>
          </p:nvSpPr>
          <p:spPr>
            <a:xfrm>
              <a:off x="1611823" y="2533980"/>
              <a:ext cx="867906" cy="514352"/>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18" name="TextBox 17">
              <a:extLst>
                <a:ext uri="{FF2B5EF4-FFF2-40B4-BE49-F238E27FC236}">
                  <a16:creationId xmlns:a16="http://schemas.microsoft.com/office/drawing/2014/main" id="{6C40CCC6-7091-4AE9-96AA-F930E0388465}"/>
                </a:ext>
              </a:extLst>
            </p:cNvPr>
            <p:cNvSpPr txBox="1"/>
            <p:nvPr/>
          </p:nvSpPr>
          <p:spPr>
            <a:xfrm>
              <a:off x="3099662" y="2650210"/>
              <a:ext cx="4146655" cy="461665"/>
            </a:xfrm>
            <a:prstGeom prst="rect">
              <a:avLst/>
            </a:prstGeom>
            <a:noFill/>
          </p:spPr>
          <p:txBody>
            <a:bodyPr wrap="square" rtlCol="0">
              <a:spAutoFit/>
            </a:bodyPr>
            <a:lstStyle/>
            <a:p>
              <a:r>
                <a:rPr lang="vi-VN" sz="2400" b="1" dirty="0"/>
                <a:t>Trải nghiệm cùng văn bản</a:t>
              </a:r>
              <a:endParaRPr lang="en-US" sz="2400" b="1" dirty="0"/>
            </a:p>
          </p:txBody>
        </p:sp>
      </p:grpSp>
      <p:grpSp>
        <p:nvGrpSpPr>
          <p:cNvPr id="19" name="Group 18">
            <a:extLst>
              <a:ext uri="{FF2B5EF4-FFF2-40B4-BE49-F238E27FC236}">
                <a16:creationId xmlns:a16="http://schemas.microsoft.com/office/drawing/2014/main" id="{36426A46-CAB5-45E7-B121-55EA23A2FD4E}"/>
              </a:ext>
            </a:extLst>
          </p:cNvPr>
          <p:cNvGrpSpPr/>
          <p:nvPr/>
        </p:nvGrpSpPr>
        <p:grpSpPr>
          <a:xfrm>
            <a:off x="3169314" y="5907819"/>
            <a:ext cx="5149036" cy="577895"/>
            <a:chOff x="1611823" y="2533980"/>
            <a:chExt cx="5273023" cy="577895"/>
          </a:xfrm>
          <a:noFill/>
        </p:grpSpPr>
        <p:sp>
          <p:nvSpPr>
            <p:cNvPr id="20" name="Oval 19">
              <a:extLst>
                <a:ext uri="{FF2B5EF4-FFF2-40B4-BE49-F238E27FC236}">
                  <a16:creationId xmlns:a16="http://schemas.microsoft.com/office/drawing/2014/main" id="{5AFA641A-4CAB-4754-A67E-511A40420C83}"/>
                </a:ext>
              </a:extLst>
            </p:cNvPr>
            <p:cNvSpPr/>
            <p:nvPr/>
          </p:nvSpPr>
          <p:spPr>
            <a:xfrm>
              <a:off x="1611823" y="2533980"/>
              <a:ext cx="867906" cy="514352"/>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rgbClr val="FF0000"/>
                  </a:solidFill>
                </a:rPr>
                <a:t>IV</a:t>
              </a:r>
              <a:endParaRPr lang="en-US" b="1" dirty="0">
                <a:ln w="22225">
                  <a:solidFill>
                    <a:schemeClr val="accent2"/>
                  </a:solidFill>
                  <a:prstDash val="solid"/>
                </a:ln>
                <a:solidFill>
                  <a:srgbClr val="FF0000"/>
                </a:solidFill>
              </a:endParaRPr>
            </a:p>
          </p:txBody>
        </p:sp>
        <p:sp>
          <p:nvSpPr>
            <p:cNvPr id="21" name="TextBox 20">
              <a:extLst>
                <a:ext uri="{FF2B5EF4-FFF2-40B4-BE49-F238E27FC236}">
                  <a16:creationId xmlns:a16="http://schemas.microsoft.com/office/drawing/2014/main" id="{AA2E734E-37E1-4ABD-97B0-A079FACB5622}"/>
                </a:ext>
              </a:extLst>
            </p:cNvPr>
            <p:cNvSpPr txBox="1"/>
            <p:nvPr/>
          </p:nvSpPr>
          <p:spPr>
            <a:xfrm>
              <a:off x="3099661" y="2650210"/>
              <a:ext cx="3785185" cy="461665"/>
            </a:xfrm>
            <a:prstGeom prst="rect">
              <a:avLst/>
            </a:prstGeom>
            <a:grpFill/>
          </p:spPr>
          <p:txBody>
            <a:bodyPr wrap="square" rtlCol="0">
              <a:spAutoFit/>
            </a:bodyPr>
            <a:lstStyle/>
            <a:p>
              <a:pPr algn="ctr"/>
              <a:r>
                <a:rPr lang="vi-VN" sz="2400" b="1" dirty="0"/>
                <a:t>Luyện tập</a:t>
              </a:r>
              <a:endParaRPr lang="en-US" sz="2400" b="1" dirty="0"/>
            </a:p>
          </p:txBody>
        </p:sp>
      </p:grpSp>
      <p:grpSp>
        <p:nvGrpSpPr>
          <p:cNvPr id="22" name="Group 21">
            <a:extLst>
              <a:ext uri="{FF2B5EF4-FFF2-40B4-BE49-F238E27FC236}">
                <a16:creationId xmlns:a16="http://schemas.microsoft.com/office/drawing/2014/main" id="{8BF2B464-D5EA-4514-87B4-FE7250DC45B6}"/>
              </a:ext>
            </a:extLst>
          </p:cNvPr>
          <p:cNvGrpSpPr/>
          <p:nvPr/>
        </p:nvGrpSpPr>
        <p:grpSpPr>
          <a:xfrm>
            <a:off x="3193453" y="2078628"/>
            <a:ext cx="5514012" cy="1560737"/>
            <a:chOff x="1635706" y="2533980"/>
            <a:chExt cx="5455560" cy="39091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635706" y="2533980"/>
              <a:ext cx="844023" cy="39091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15634"/>
            </a:xfrm>
            <a:prstGeom prst="rect">
              <a:avLst/>
            </a:prstGeom>
            <a:noFill/>
          </p:spPr>
          <p:txBody>
            <a:bodyPr wrap="square" rtlCol="0">
              <a:spAutoFit/>
            </a:bodyPr>
            <a:lstStyle/>
            <a:p>
              <a:r>
                <a:rPr lang="vi-VN" sz="2400" b="1" dirty="0"/>
                <a:t>Chuẩn bị đọc</a:t>
              </a:r>
              <a:endParaRPr lang="en-US" sz="2400" b="1" dirty="0"/>
            </a:p>
          </p:txBody>
        </p:sp>
      </p:grpSp>
    </p:spTree>
    <p:extLst>
      <p:ext uri="{BB962C8B-B14F-4D97-AF65-F5344CB8AC3E}">
        <p14:creationId xmlns:p14="http://schemas.microsoft.com/office/powerpoint/2010/main" val="3238337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gtEl>
                                        <p:attrNameLst>
                                          <p:attrName>style.visibility</p:attrName>
                                        </p:attrNameLst>
                                      </p:cBhvr>
                                      <p:to>
                                        <p:strVal val="visible"/>
                                      </p:to>
                                    </p:set>
                                    <p:anim calcmode="lin" valueType="num">
                                      <p:cBhvr additive="base">
                                        <p:cTn id="14" dur="500" fill="hold"/>
                                        <p:tgtEl>
                                          <p:spTgt spid="3"/>
                                        </p:tgtEl>
                                        <p:attrNameLst>
                                          <p:attrName>ppt_x</p:attrName>
                                        </p:attrNameLst>
                                      </p:cBhvr>
                                      <p:tavLst>
                                        <p:tav tm="0">
                                          <p:val>
                                            <p:strVal val="#ppt_x"/>
                                          </p:val>
                                        </p:tav>
                                        <p:tav tm="100000">
                                          <p:val>
                                            <p:strVal val="#ppt_x"/>
                                          </p:val>
                                        </p:tav>
                                      </p:tavLst>
                                    </p:anim>
                                    <p:anim calcmode="lin" valueType="num">
                                      <p:cBhvr additive="base">
                                        <p:cTn id="15"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nodeType="clickEffect">
                                  <p:stCondLst>
                                    <p:cond delay="0"/>
                                  </p:stCondLst>
                                  <p:childTnLst>
                                    <p:set>
                                      <p:cBhvr>
                                        <p:cTn id="19" dur="1" fill="hold">
                                          <p:stCondLst>
                                            <p:cond delay="0"/>
                                          </p:stCondLst>
                                        </p:cTn>
                                        <p:tgtEl>
                                          <p:spTgt spid="22"/>
                                        </p:tgtEl>
                                        <p:attrNameLst>
                                          <p:attrName>style.visibility</p:attrName>
                                        </p:attrNameLst>
                                      </p:cBhvr>
                                      <p:to>
                                        <p:strVal val="visible"/>
                                      </p:to>
                                    </p:set>
                                    <p:animEffect transition="in" filter="fade">
                                      <p:cBhvr>
                                        <p:cTn id="20" dur="1000"/>
                                        <p:tgtEl>
                                          <p:spTgt spid="22"/>
                                        </p:tgtEl>
                                      </p:cBhvr>
                                    </p:animEffect>
                                    <p:anim calcmode="lin" valueType="num">
                                      <p:cBhvr>
                                        <p:cTn id="21" dur="1000" fill="hold"/>
                                        <p:tgtEl>
                                          <p:spTgt spid="22"/>
                                        </p:tgtEl>
                                        <p:attrNameLst>
                                          <p:attrName>ppt_x</p:attrName>
                                        </p:attrNameLst>
                                      </p:cBhvr>
                                      <p:tavLst>
                                        <p:tav tm="0">
                                          <p:val>
                                            <p:strVal val="#ppt_x"/>
                                          </p:val>
                                        </p:tav>
                                        <p:tav tm="100000">
                                          <p:val>
                                            <p:strVal val="#ppt_x"/>
                                          </p:val>
                                        </p:tav>
                                      </p:tavLst>
                                    </p:anim>
                                    <p:anim calcmode="lin" valueType="num">
                                      <p:cBhvr>
                                        <p:cTn id="22"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fade">
                                      <p:cBhvr>
                                        <p:cTn id="27" dur="1000"/>
                                        <p:tgtEl>
                                          <p:spTgt spid="16"/>
                                        </p:tgtEl>
                                      </p:cBhvr>
                                    </p:animEffect>
                                    <p:anim calcmode="lin" valueType="num">
                                      <p:cBhvr>
                                        <p:cTn id="28" dur="1000" fill="hold"/>
                                        <p:tgtEl>
                                          <p:spTgt spid="16"/>
                                        </p:tgtEl>
                                        <p:attrNameLst>
                                          <p:attrName>ppt_x</p:attrName>
                                        </p:attrNameLst>
                                      </p:cBhvr>
                                      <p:tavLst>
                                        <p:tav tm="0">
                                          <p:val>
                                            <p:strVal val="#ppt_x"/>
                                          </p:val>
                                        </p:tav>
                                        <p:tav tm="100000">
                                          <p:val>
                                            <p:strVal val="#ppt_x"/>
                                          </p:val>
                                        </p:tav>
                                      </p:tavLst>
                                    </p:anim>
                                    <p:anim calcmode="lin" valueType="num">
                                      <p:cBhvr>
                                        <p:cTn id="29"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5"/>
                                        </p:tgtEl>
                                        <p:attrNameLst>
                                          <p:attrName>style.visibility</p:attrName>
                                        </p:attrNameLst>
                                      </p:cBhvr>
                                      <p:to>
                                        <p:strVal val="visible"/>
                                      </p:to>
                                    </p:set>
                                    <p:animEffect transition="in" filter="fade">
                                      <p:cBhvr>
                                        <p:cTn id="34" dur="1000"/>
                                        <p:tgtEl>
                                          <p:spTgt spid="5"/>
                                        </p:tgtEl>
                                      </p:cBhvr>
                                    </p:animEffect>
                                    <p:anim calcmode="lin" valueType="num">
                                      <p:cBhvr>
                                        <p:cTn id="35" dur="1000" fill="hold"/>
                                        <p:tgtEl>
                                          <p:spTgt spid="5"/>
                                        </p:tgtEl>
                                        <p:attrNameLst>
                                          <p:attrName>ppt_x</p:attrName>
                                        </p:attrNameLst>
                                      </p:cBhvr>
                                      <p:tavLst>
                                        <p:tav tm="0">
                                          <p:val>
                                            <p:strVal val="#ppt_x"/>
                                          </p:val>
                                        </p:tav>
                                        <p:tav tm="100000">
                                          <p:val>
                                            <p:strVal val="#ppt_x"/>
                                          </p:val>
                                        </p:tav>
                                      </p:tavLst>
                                    </p:anim>
                                    <p:anim calcmode="lin" valueType="num">
                                      <p:cBhvr>
                                        <p:cTn id="3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1000"/>
                                        <p:tgtEl>
                                          <p:spTgt spid="19"/>
                                        </p:tgtEl>
                                      </p:cBhvr>
                                    </p:animEffect>
                                    <p:anim calcmode="lin" valueType="num">
                                      <p:cBhvr>
                                        <p:cTn id="42" dur="1000" fill="hold"/>
                                        <p:tgtEl>
                                          <p:spTgt spid="19"/>
                                        </p:tgtEl>
                                        <p:attrNameLst>
                                          <p:attrName>ppt_x</p:attrName>
                                        </p:attrNameLst>
                                      </p:cBhvr>
                                      <p:tavLst>
                                        <p:tav tm="0">
                                          <p:val>
                                            <p:strVal val="#ppt_x"/>
                                          </p:val>
                                        </p:tav>
                                        <p:tav tm="100000">
                                          <p:val>
                                            <p:strVal val="#ppt_x"/>
                                          </p:val>
                                        </p:tav>
                                      </p:tavLst>
                                    </p:anim>
                                    <p:anim calcmode="lin" valueType="num">
                                      <p:cBhvr>
                                        <p:cTn id="43"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pic>
        <p:nvPicPr>
          <p:cNvPr id="11" name="Picture 10">
            <a:extLst>
              <a:ext uri="{FF2B5EF4-FFF2-40B4-BE49-F238E27FC236}">
                <a16:creationId xmlns:a16="http://schemas.microsoft.com/office/drawing/2014/main" id="{75558D7F-D891-4597-97C5-5DE2C845D89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rot="10800000">
            <a:off x="9301458" y="-113638"/>
            <a:ext cx="2923570" cy="4236187"/>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1286359" y="666424"/>
            <a:ext cx="5098944" cy="1410343"/>
            <a:chOff x="1933565" y="2533980"/>
            <a:chExt cx="5157701"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3991604" cy="102147"/>
            </a:xfrm>
            <a:prstGeom prst="rect">
              <a:avLst/>
            </a:prstGeom>
            <a:noFill/>
          </p:spPr>
          <p:txBody>
            <a:bodyPr wrap="square" rtlCol="0">
              <a:spAutoFit/>
            </a:bodyPr>
            <a:lstStyle/>
            <a:p>
              <a:r>
                <a:rPr lang="vi-VN" sz="2400" b="1" dirty="0"/>
                <a:t>Chuẩn bị đọc</a:t>
              </a:r>
              <a:endParaRPr lang="en-US" sz="2400" b="1" dirty="0"/>
            </a:p>
          </p:txBody>
        </p:sp>
      </p:grpSp>
      <p:sp>
        <p:nvSpPr>
          <p:cNvPr id="6" name="Thought Bubble: Cloud 5">
            <a:extLst>
              <a:ext uri="{FF2B5EF4-FFF2-40B4-BE49-F238E27FC236}">
                <a16:creationId xmlns:a16="http://schemas.microsoft.com/office/drawing/2014/main" id="{B1030F17-A3C3-45F4-9F0F-AA5F5D17C4BB}"/>
              </a:ext>
            </a:extLst>
          </p:cNvPr>
          <p:cNvSpPr/>
          <p:nvPr/>
        </p:nvSpPr>
        <p:spPr>
          <a:xfrm>
            <a:off x="5811865" y="1195292"/>
            <a:ext cx="4434990" cy="1999281"/>
          </a:xfrm>
          <a:prstGeom prst="cloudCallou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ln w="0"/>
                <a:solidFill>
                  <a:schemeClr val="tx1"/>
                </a:solidFill>
                <a:effectLst>
                  <a:outerShdw blurRad="38100" dist="19050" dir="2700000" algn="tl" rotWithShape="0">
                    <a:schemeClr val="dk1">
                      <a:alpha val="40000"/>
                    </a:schemeClr>
                  </a:outerShdw>
                </a:effectLst>
              </a:rPr>
              <a:t>Có  bạn nào biết về cây rau khúc hoặc từng ăn món bánh khúc chưa?</a:t>
            </a:r>
            <a:endParaRPr lang="en-US" dirty="0"/>
          </a:p>
        </p:txBody>
      </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299701" y="3341455"/>
            <a:ext cx="4861111" cy="3237576"/>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pic>
        <p:nvPicPr>
          <p:cNvPr id="13" name="Picture 12">
            <a:extLst>
              <a:ext uri="{FF2B5EF4-FFF2-40B4-BE49-F238E27FC236}">
                <a16:creationId xmlns:a16="http://schemas.microsoft.com/office/drawing/2014/main" id="{BF446E1B-4C1E-49B0-905C-4AF7F6A3FBF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417158" y="3429000"/>
            <a:ext cx="5410782" cy="3041515"/>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Tree>
    <p:extLst>
      <p:ext uri="{BB962C8B-B14F-4D97-AF65-F5344CB8AC3E}">
        <p14:creationId xmlns:p14="http://schemas.microsoft.com/office/powerpoint/2010/main" val="42462191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1000"/>
                                        <p:tgtEl>
                                          <p:spTgt spid="6"/>
                                        </p:tgtEl>
                                      </p:cBhvr>
                                    </p:animEffect>
                                    <p:anim calcmode="lin" valueType="num">
                                      <p:cBhvr>
                                        <p:cTn id="22" dur="1000" fill="hold"/>
                                        <p:tgtEl>
                                          <p:spTgt spid="6"/>
                                        </p:tgtEl>
                                        <p:attrNameLst>
                                          <p:attrName>ppt_x</p:attrName>
                                        </p:attrNameLst>
                                      </p:cBhvr>
                                      <p:tavLst>
                                        <p:tav tm="0">
                                          <p:val>
                                            <p:strVal val="#ppt_x"/>
                                          </p:val>
                                        </p:tav>
                                        <p:tav tm="100000">
                                          <p:val>
                                            <p:strVal val="#ppt_x"/>
                                          </p:val>
                                        </p:tav>
                                      </p:tavLst>
                                    </p:anim>
                                    <p:anim calcmode="lin" valueType="num">
                                      <p:cBhvr>
                                        <p:cTn id="23"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2" presetClass="entr" presetSubtype="4"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additive="base">
                                        <p:cTn id="34" dur="500" fill="hold"/>
                                        <p:tgtEl>
                                          <p:spTgt spid="8"/>
                                        </p:tgtEl>
                                        <p:attrNameLst>
                                          <p:attrName>ppt_x</p:attrName>
                                        </p:attrNameLst>
                                      </p:cBhvr>
                                      <p:tavLst>
                                        <p:tav tm="0">
                                          <p:val>
                                            <p:strVal val="#ppt_x"/>
                                          </p:val>
                                        </p:tav>
                                        <p:tav tm="100000">
                                          <p:val>
                                            <p:strVal val="#ppt_x"/>
                                          </p:val>
                                        </p:tav>
                                      </p:tavLst>
                                    </p:anim>
                                    <p:anim calcmode="lin" valueType="num">
                                      <p:cBhvr additive="base">
                                        <p:cTn id="35"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102147"/>
            </a:xfrm>
            <a:prstGeom prst="rect">
              <a:avLst/>
            </a:prstGeom>
            <a:noFill/>
          </p:spPr>
          <p:txBody>
            <a:bodyPr wrap="square" rtlCol="0">
              <a:spAutoFit/>
            </a:bodyPr>
            <a:lstStyle/>
            <a:p>
              <a:r>
                <a:rPr lang="vi-VN" sz="2400" b="1" dirty="0"/>
                <a:t>Trải nghiệm cùng văn bản</a:t>
              </a:r>
              <a:endParaRPr lang="en-US" sz="2400" b="1" dirty="0"/>
            </a:p>
          </p:txBody>
        </p:sp>
      </p:grpSp>
      <p:pic>
        <p:nvPicPr>
          <p:cNvPr id="8" name="Picture 7">
            <a:extLst>
              <a:ext uri="{FF2B5EF4-FFF2-40B4-BE49-F238E27FC236}">
                <a16:creationId xmlns:a16="http://schemas.microsoft.com/office/drawing/2014/main" id="{5AA32C87-9470-4F17-AC7C-3574E362254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616293" y="1000"/>
            <a:ext cx="3575707" cy="2381477"/>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angle"/>
            <a:extrusionClr>
              <a:srgbClr val="000000"/>
            </a:extrusionClr>
          </a:sp3d>
        </p:spPr>
      </p:pic>
      <p:grpSp>
        <p:nvGrpSpPr>
          <p:cNvPr id="34" name="Group 33">
            <a:extLst>
              <a:ext uri="{FF2B5EF4-FFF2-40B4-BE49-F238E27FC236}">
                <a16:creationId xmlns:a16="http://schemas.microsoft.com/office/drawing/2014/main" id="{3C9DA026-ADA7-49CE-BB3B-DD5D47A1F17D}"/>
              </a:ext>
            </a:extLst>
          </p:cNvPr>
          <p:cNvGrpSpPr/>
          <p:nvPr/>
        </p:nvGrpSpPr>
        <p:grpSpPr>
          <a:xfrm>
            <a:off x="2503838" y="2642181"/>
            <a:ext cx="4999709" cy="1400808"/>
            <a:chOff x="2503838" y="2642181"/>
            <a:chExt cx="4999709" cy="1400808"/>
          </a:xfrm>
        </p:grpSpPr>
        <p:grpSp>
          <p:nvGrpSpPr>
            <p:cNvPr id="17" name="Group 16">
              <a:extLst>
                <a:ext uri="{FF2B5EF4-FFF2-40B4-BE49-F238E27FC236}">
                  <a16:creationId xmlns:a16="http://schemas.microsoft.com/office/drawing/2014/main" id="{81A3DF4B-74B8-4DC4-9F21-4D231B804508}"/>
                </a:ext>
              </a:extLst>
            </p:cNvPr>
            <p:cNvGrpSpPr/>
            <p:nvPr/>
          </p:nvGrpSpPr>
          <p:grpSpPr>
            <a:xfrm>
              <a:off x="4295398" y="2642181"/>
              <a:ext cx="3208149" cy="1400808"/>
              <a:chOff x="1642820" y="1822839"/>
              <a:chExt cx="3208149" cy="1400808"/>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1642820" y="1859797"/>
                <a:ext cx="3208149" cy="1363850"/>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Chăn chiên, chõ, tâm khảm</a:t>
                </a:r>
                <a:endParaRPr lang="en-US" dirty="0"/>
              </a:p>
            </p:txBody>
          </p:sp>
          <p:sp>
            <p:nvSpPr>
              <p:cNvPr id="9" name="Rectangle 8">
                <a:extLst>
                  <a:ext uri="{FF2B5EF4-FFF2-40B4-BE49-F238E27FC236}">
                    <a16:creationId xmlns:a16="http://schemas.microsoft.com/office/drawing/2014/main" id="{B3D09EC3-F227-4A8C-A04E-CC4F42A5D3D2}"/>
                  </a:ext>
                </a:extLst>
              </p:cNvPr>
              <p:cNvSpPr/>
              <p:nvPr/>
            </p:nvSpPr>
            <p:spPr>
              <a:xfrm>
                <a:off x="2042763" y="1822839"/>
                <a:ext cx="2019638" cy="433953"/>
              </a:xfrm>
              <a:prstGeom prst="rect">
                <a:avLst/>
              </a:prstGeom>
              <a:ln>
                <a:noFill/>
              </a:ln>
            </p:spPr>
            <p:style>
              <a:lnRef idx="3">
                <a:schemeClr val="lt1"/>
              </a:lnRef>
              <a:fillRef idx="1">
                <a:schemeClr val="accent6"/>
              </a:fillRef>
              <a:effectRef idx="1">
                <a:schemeClr val="accent6"/>
              </a:effectRef>
              <a:fontRef idx="minor">
                <a:schemeClr val="lt1"/>
              </a:fontRef>
            </p:style>
            <p:txBody>
              <a:bodyPr rtlCol="0" anchor="ctr"/>
              <a:lstStyle/>
              <a:p>
                <a:pPr algn="ctr"/>
                <a:r>
                  <a:rPr lang="vi-VN" dirty="0"/>
                  <a:t>Đọc chú thích:</a:t>
                </a:r>
                <a:endParaRPr lang="en-US" dirty="0">
                  <a:latin typeface=".VnCommercial ScriptH" panose="020B7200000000000000" pitchFamily="34" charset="0"/>
                </a:endParaRPr>
              </a:p>
            </p:txBody>
          </p:sp>
        </p:gr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2503838" y="3041240"/>
              <a:ext cx="914400" cy="914400"/>
            </a:xfrm>
            <a:prstGeom prst="rect">
              <a:avLst/>
            </a:prstGeom>
          </p:spPr>
        </p:pic>
      </p:grpSp>
    </p:spTree>
    <p:extLst>
      <p:ext uri="{BB962C8B-B14F-4D97-AF65-F5344CB8AC3E}">
        <p14:creationId xmlns:p14="http://schemas.microsoft.com/office/powerpoint/2010/main" val="414849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8"/>
                                        </p:tgtEl>
                                        <p:attrNameLst>
                                          <p:attrName>style.visibility</p:attrName>
                                        </p:attrNameLst>
                                      </p:cBhvr>
                                      <p:to>
                                        <p:strVal val="visible"/>
                                      </p:to>
                                    </p:set>
                                    <p:anim calcmode="lin" valueType="num">
                                      <p:cBhvr additive="base">
                                        <p:cTn id="21" dur="500" fill="hold"/>
                                        <p:tgtEl>
                                          <p:spTgt spid="8"/>
                                        </p:tgtEl>
                                        <p:attrNameLst>
                                          <p:attrName>ppt_x</p:attrName>
                                        </p:attrNameLst>
                                      </p:cBhvr>
                                      <p:tavLst>
                                        <p:tav tm="0">
                                          <p:val>
                                            <p:strVal val="#ppt_x"/>
                                          </p:val>
                                        </p:tav>
                                        <p:tav tm="100000">
                                          <p:val>
                                            <p:strVal val="#ppt_x"/>
                                          </p:val>
                                        </p:tav>
                                      </p:tavLst>
                                    </p:anim>
                                    <p:anim calcmode="lin" valueType="num">
                                      <p:cBhvr additive="base">
                                        <p:cTn id="2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nodeType="click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1000"/>
                                        <p:tgtEl>
                                          <p:spTgt spid="34"/>
                                        </p:tgtEl>
                                      </p:cBhvr>
                                    </p:animEffect>
                                    <p:anim calcmode="lin" valueType="num">
                                      <p:cBhvr>
                                        <p:cTn id="28" dur="1000" fill="hold"/>
                                        <p:tgtEl>
                                          <p:spTgt spid="34"/>
                                        </p:tgtEl>
                                        <p:attrNameLst>
                                          <p:attrName>ppt_x</p:attrName>
                                        </p:attrNameLst>
                                      </p:cBhvr>
                                      <p:tavLst>
                                        <p:tav tm="0">
                                          <p:val>
                                            <p:strVal val="#ppt_x"/>
                                          </p:val>
                                        </p:tav>
                                        <p:tav tm="100000">
                                          <p:val>
                                            <p:strVal val="#ppt_x"/>
                                          </p:val>
                                        </p:tav>
                                      </p:tavLst>
                                    </p:anim>
                                    <p:anim calcmode="lin" valueType="num">
                                      <p:cBhvr>
                                        <p:cTn id="29"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1077591" y="1631217"/>
            <a:ext cx="7183005" cy="891111"/>
            <a:chOff x="2828148" y="3006433"/>
            <a:chExt cx="4166177" cy="891111"/>
          </a:xfrm>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453165" y="3006433"/>
              <a:ext cx="3541160" cy="891111"/>
            </a:xfrm>
            <a:prstGeom prst="round2DiagRect">
              <a:avLst>
                <a:gd name="adj1" fmla="val 50000"/>
                <a:gd name="adj2" fmla="val 0"/>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Hình ảnh chiếc bánh khúc tuổi thơ</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401867">
              <a:off x="2828148" y="3104233"/>
              <a:ext cx="648712" cy="648712"/>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Hình ảnh chiếc bánh khúc tuổi thơ được miêu tả qua những chi tiết nào</a:t>
            </a:r>
            <a:endParaRPr lang="en-US" dirty="0"/>
          </a:p>
        </p:txBody>
      </p:sp>
      <p:sp>
        <p:nvSpPr>
          <p:cNvPr id="4" name="Rectangle: Diagonal Corners Rounded 3">
            <a:extLst>
              <a:ext uri="{FF2B5EF4-FFF2-40B4-BE49-F238E27FC236}">
                <a16:creationId xmlns:a16="http://schemas.microsoft.com/office/drawing/2014/main" id="{F76323FA-374F-4836-B2E4-0B7875BB2C03}"/>
              </a:ext>
            </a:extLst>
          </p:cNvPr>
          <p:cNvSpPr/>
          <p:nvPr/>
        </p:nvSpPr>
        <p:spPr>
          <a:xfrm>
            <a:off x="2692830" y="2987276"/>
            <a:ext cx="4746355" cy="3299538"/>
          </a:xfrm>
          <a:prstGeom prst="round2DiagRect">
            <a:avLst>
              <a:gd name="adj1" fmla="val 27678"/>
              <a:gd name="adj2" fmla="val 0"/>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r>
              <a:rPr lang="vi-VN" dirty="0"/>
              <a:t>Từ cuối tháng 11, sáng tháng Giêng, tháng 2 thi rau khúc nở trắng đầy đồng.</a:t>
            </a:r>
          </a:p>
          <a:p>
            <a:pPr marL="285750" indent="-285750">
              <a:buFontTx/>
              <a:buChar char="-"/>
            </a:pPr>
            <a:r>
              <a:rPr lang="vi-VN" dirty="0"/>
              <a:t>Từ cách làm bánh tỉ mỉ đong đầy yêu thương của bà.</a:t>
            </a:r>
          </a:p>
          <a:p>
            <a:pPr marL="285750" indent="-285750">
              <a:buFontTx/>
              <a:buChar char="-"/>
            </a:pPr>
            <a:r>
              <a:rPr lang="vi-VN" dirty="0"/>
              <a:t>Từ sự háo hức trông ngóng của một đứa trẻ chờ đợi món quà tuổi thơ</a:t>
            </a:r>
            <a:r>
              <a:rPr lang="vi-VN" sz="1200" dirty="0"/>
              <a:t>.</a:t>
            </a:r>
          </a:p>
          <a:p>
            <a:pPr marL="285750" indent="-285750" algn="ctr">
              <a:buFontTx/>
              <a:buChar char="-"/>
            </a:pPr>
            <a:endParaRPr lang="vi-VN" sz="1200"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a:p>
            <a:pPr marL="285750" indent="-285750" algn="ctr">
              <a:buFontTx/>
              <a:buChar char="-"/>
            </a:pPr>
            <a:endParaRPr lang="vi-VN" dirty="0"/>
          </a:p>
        </p:txBody>
      </p:sp>
    </p:spTree>
    <p:extLst>
      <p:ext uri="{BB962C8B-B14F-4D97-AF65-F5344CB8AC3E}">
        <p14:creationId xmlns:p14="http://schemas.microsoft.com/office/powerpoint/2010/main" val="2512965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4"/>
                                        </p:tgtEl>
                                        <p:attrNameLst>
                                          <p:attrName>style.visibility</p:attrName>
                                        </p:attrNameLst>
                                      </p:cBhvr>
                                      <p:to>
                                        <p:strVal val="visible"/>
                                      </p:to>
                                    </p:set>
                                    <p:anim calcmode="lin" valueType="num">
                                      <p:cBhvr additive="base">
                                        <p:cTn id="38" dur="500" fill="hold"/>
                                        <p:tgtEl>
                                          <p:spTgt spid="4"/>
                                        </p:tgtEl>
                                        <p:attrNameLst>
                                          <p:attrName>ppt_x</p:attrName>
                                        </p:attrNameLst>
                                      </p:cBhvr>
                                      <p:tavLst>
                                        <p:tav tm="0">
                                          <p:val>
                                            <p:strVal val="#ppt_x"/>
                                          </p:val>
                                        </p:tav>
                                        <p:tav tm="100000">
                                          <p:val>
                                            <p:strVal val="#ppt_x"/>
                                          </p:val>
                                        </p:tav>
                                      </p:tavLst>
                                    </p:anim>
                                    <p:anim calcmode="lin" valueType="num">
                                      <p:cBhvr additive="base">
                                        <p:cTn id="39"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hought Bubble: Cloud 1">
            <a:extLst>
              <a:ext uri="{FF2B5EF4-FFF2-40B4-BE49-F238E27FC236}">
                <a16:creationId xmlns:a16="http://schemas.microsoft.com/office/drawing/2014/main" id="{9BFFAC18-676D-442F-AC82-942778C8A2C2}"/>
              </a:ext>
            </a:extLst>
          </p:cNvPr>
          <p:cNvSpPr/>
          <p:nvPr/>
        </p:nvSpPr>
        <p:spPr>
          <a:xfrm>
            <a:off x="7842610" y="2655748"/>
            <a:ext cx="4076054" cy="1797783"/>
          </a:xfrm>
          <a:prstGeom prst="cloudCallout">
            <a:avLst>
              <a:gd name="adj1" fmla="val 38483"/>
              <a:gd name="adj2" fmla="val -74571"/>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vi-VN" sz="2400" dirty="0"/>
              <a:t>Tác giả đã thể hiện tình cảm như thế nào?</a:t>
            </a:r>
            <a:endParaRPr lang="en-US" sz="2400" dirty="0"/>
          </a:p>
        </p:txBody>
      </p:sp>
      <p:sp>
        <p:nvSpPr>
          <p:cNvPr id="3" name="Rectangle: Rounded Corners 2">
            <a:extLst>
              <a:ext uri="{FF2B5EF4-FFF2-40B4-BE49-F238E27FC236}">
                <a16:creationId xmlns:a16="http://schemas.microsoft.com/office/drawing/2014/main" id="{1E54E5AA-5CA1-44C5-9584-10FC82F187D0}"/>
              </a:ext>
            </a:extLst>
          </p:cNvPr>
          <p:cNvSpPr/>
          <p:nvPr/>
        </p:nvSpPr>
        <p:spPr>
          <a:xfrm>
            <a:off x="1168876" y="2495455"/>
            <a:ext cx="4162541" cy="587476"/>
          </a:xfrm>
          <a:prstGeom prst="roundRect">
            <a:avLst>
              <a:gd name="adj" fmla="val 50000"/>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vi-VN" sz="2000" dirty="0"/>
              <a:t>Được thể hiện trực tiếp và gián tiếp.</a:t>
            </a:r>
            <a:endParaRPr lang="en-US" sz="2000" dirty="0"/>
          </a:p>
        </p:txBody>
      </p:sp>
    </p:spTree>
    <p:extLst>
      <p:ext uri="{BB962C8B-B14F-4D97-AF65-F5344CB8AC3E}">
        <p14:creationId xmlns:p14="http://schemas.microsoft.com/office/powerpoint/2010/main" val="3922764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2" presetClass="entr" presetSubtype="4" fill="hold" grpId="0" nodeType="clickEffect">
                                  <p:stCondLst>
                                    <p:cond delay="0"/>
                                  </p:stCondLst>
                                  <p:childTnLst>
                                    <p:set>
                                      <p:cBhvr>
                                        <p:cTn id="37" dur="1" fill="hold">
                                          <p:stCondLst>
                                            <p:cond delay="0"/>
                                          </p:stCondLst>
                                        </p:cTn>
                                        <p:tgtEl>
                                          <p:spTgt spid="3"/>
                                        </p:tgtEl>
                                        <p:attrNameLst>
                                          <p:attrName>style.visibility</p:attrName>
                                        </p:attrNameLst>
                                      </p:cBhvr>
                                      <p:to>
                                        <p:strVal val="visible"/>
                                      </p:to>
                                    </p:set>
                                    <p:anim calcmode="lin" valueType="num">
                                      <p:cBhvr additive="base">
                                        <p:cTn id="38" dur="500" fill="hold"/>
                                        <p:tgtEl>
                                          <p:spTgt spid="3"/>
                                        </p:tgtEl>
                                        <p:attrNameLst>
                                          <p:attrName>ppt_x</p:attrName>
                                        </p:attrNameLst>
                                      </p:cBhvr>
                                      <p:tavLst>
                                        <p:tav tm="0">
                                          <p:val>
                                            <p:strVal val="#ppt_x"/>
                                          </p:val>
                                        </p:tav>
                                        <p:tav tm="100000">
                                          <p:val>
                                            <p:strVal val="#ppt_x"/>
                                          </p:val>
                                        </p:tav>
                                      </p:tavLst>
                                    </p:anim>
                                    <p:anim calcmode="lin" valueType="num">
                                      <p:cBhvr additive="base">
                                        <p:cTn id="39"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852407" y="1596819"/>
            <a:ext cx="5656881" cy="769442"/>
            <a:chOff x="2708425" y="2787736"/>
            <a:chExt cx="3362785" cy="1118460"/>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t>Tình cảm của tác giả </a:t>
              </a:r>
              <a:endParaRPr lang="en-US" sz="28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524448">
              <a:off x="2874608" y="2938718"/>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6967378">
              <a:off x="2337323" y="3158838"/>
              <a:ext cx="1118460" cy="376256"/>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grpSp>
        <p:nvGrpSpPr>
          <p:cNvPr id="4" name="Group 3">
            <a:extLst>
              <a:ext uri="{FF2B5EF4-FFF2-40B4-BE49-F238E27FC236}">
                <a16:creationId xmlns:a16="http://schemas.microsoft.com/office/drawing/2014/main" id="{0455F2F0-E0FC-4C41-8EB5-26236FF1C5CC}"/>
              </a:ext>
            </a:extLst>
          </p:cNvPr>
          <p:cNvGrpSpPr/>
          <p:nvPr/>
        </p:nvGrpSpPr>
        <p:grpSpPr>
          <a:xfrm>
            <a:off x="799587" y="2408300"/>
            <a:ext cx="10592827" cy="1512771"/>
            <a:chOff x="799587" y="2408300"/>
            <a:chExt cx="10592827" cy="1512771"/>
          </a:xfrm>
        </p:grpSpPr>
        <p:sp>
          <p:nvSpPr>
            <p:cNvPr id="5" name="Arrow: Pentagon 4">
              <a:extLst>
                <a:ext uri="{FF2B5EF4-FFF2-40B4-BE49-F238E27FC236}">
                  <a16:creationId xmlns:a16="http://schemas.microsoft.com/office/drawing/2014/main" id="{326E2A20-B8C3-48FA-9B89-F436165ECD8E}"/>
                </a:ext>
              </a:extLst>
            </p:cNvPr>
            <p:cNvSpPr/>
            <p:nvPr/>
          </p:nvSpPr>
          <p:spPr>
            <a:xfrm>
              <a:off x="799587" y="2667608"/>
              <a:ext cx="1196038" cy="976393"/>
            </a:xfrm>
            <a:prstGeom prst="homePlate">
              <a:avLst/>
            </a:prstGeom>
            <a:blipFill>
              <a:blip r:embed="rId6">
                <a:alphaModFix amt="53000"/>
              </a:blip>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Trực tiếp: </a:t>
              </a:r>
              <a:endParaRPr lang="en-US" sz="2400" dirty="0"/>
            </a:p>
          </p:txBody>
        </p:sp>
        <p:sp>
          <p:nvSpPr>
            <p:cNvPr id="6" name="Rectangle 5">
              <a:extLst>
                <a:ext uri="{FF2B5EF4-FFF2-40B4-BE49-F238E27FC236}">
                  <a16:creationId xmlns:a16="http://schemas.microsoft.com/office/drawing/2014/main" id="{9BC3653F-1575-4CB2-BF01-C8B5556197F7}"/>
                </a:ext>
              </a:extLst>
            </p:cNvPr>
            <p:cNvSpPr/>
            <p:nvPr/>
          </p:nvSpPr>
          <p:spPr>
            <a:xfrm>
              <a:off x="2116564" y="2408300"/>
              <a:ext cx="9275850" cy="1512771"/>
            </a:xfrm>
            <a:prstGeom prst="rect">
              <a:avLst/>
            </a:prstGeom>
            <a:solidFill>
              <a:srgbClr val="92D050"/>
            </a:solidFill>
          </p:spPr>
          <p:style>
            <a:lnRef idx="2">
              <a:schemeClr val="accent6"/>
            </a:lnRef>
            <a:fillRef idx="1">
              <a:schemeClr val="lt1"/>
            </a:fillRef>
            <a:effectRef idx="0">
              <a:schemeClr val="accent6"/>
            </a:effectRef>
            <a:fontRef idx="minor">
              <a:schemeClr val="dk1"/>
            </a:fontRef>
          </p:style>
          <p:txBody>
            <a:bodyPr rtlCol="0" anchor="ctr"/>
            <a:lstStyle/>
            <a:p>
              <a:pPr algn="ctr"/>
              <a:r>
                <a:rPr lang="vi-VN" sz="1600" i="1" dirty="0"/>
                <a:t>Mùi thơm ngậy của rau khúc đổ chín, mùi của gạo nếp, mùi của nhân đậu anh quyện với mùi hành mỡ tỏa ra và làm nên một thứ ẩm thực chứa đầy hạnh phúc lạ lùng trong tâm khảm tôi, một thứ hạnh phúc của ẩm thực nhưng thiêng liêng và da diết mơ hồ. Cho dù vẫn chỉ là bột sống nhưng hương vị của bánh khúc đã dâng lên làm tôi ứa đầy nước miếng. Những miếng mỡ thái hạt lựu béo ngậy đến mê người; Cái béo của mỡ lợn, cái bùi của đậu và vị ngọt ngào của bột nếp và hương rau khúc làm nên một món ăn dân dã ngon lạ thường.</a:t>
              </a:r>
              <a:endParaRPr lang="en-US" sz="1600" i="1" dirty="0"/>
            </a:p>
          </p:txBody>
        </p:sp>
      </p:grpSp>
      <p:grpSp>
        <p:nvGrpSpPr>
          <p:cNvPr id="17" name="Group 16">
            <a:extLst>
              <a:ext uri="{FF2B5EF4-FFF2-40B4-BE49-F238E27FC236}">
                <a16:creationId xmlns:a16="http://schemas.microsoft.com/office/drawing/2014/main" id="{2E0C71E4-F3B8-421D-B1FA-C701CA25ED75}"/>
              </a:ext>
            </a:extLst>
          </p:cNvPr>
          <p:cNvGrpSpPr/>
          <p:nvPr/>
        </p:nvGrpSpPr>
        <p:grpSpPr>
          <a:xfrm>
            <a:off x="775092" y="4071278"/>
            <a:ext cx="10476676" cy="1245770"/>
            <a:chOff x="799587" y="2537890"/>
            <a:chExt cx="10476676" cy="1245770"/>
          </a:xfrm>
          <a:solidFill>
            <a:schemeClr val="accent1">
              <a:lumMod val="75000"/>
            </a:schemeClr>
          </a:solidFill>
        </p:grpSpPr>
        <p:sp>
          <p:nvSpPr>
            <p:cNvPr id="18" name="Arrow: Pentagon 17">
              <a:extLst>
                <a:ext uri="{FF2B5EF4-FFF2-40B4-BE49-F238E27FC236}">
                  <a16:creationId xmlns:a16="http://schemas.microsoft.com/office/drawing/2014/main" id="{A3A0004B-D170-4E1F-9F33-F8E581304BC7}"/>
                </a:ext>
              </a:extLst>
            </p:cNvPr>
            <p:cNvSpPr/>
            <p:nvPr/>
          </p:nvSpPr>
          <p:spPr>
            <a:xfrm>
              <a:off x="799587" y="2667608"/>
              <a:ext cx="1196038" cy="976393"/>
            </a:xfrm>
            <a:prstGeom prst="homePlate">
              <a:avLst/>
            </a:prstGeom>
            <a:blipFill>
              <a:blip r:embed="rId7">
                <a:alphaModFix amt="53000"/>
              </a:blip>
              <a:tile tx="0" ty="0" sx="100000" sy="100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t>Gián tiếp  </a:t>
              </a:r>
              <a:endParaRPr lang="en-US" sz="2400" dirty="0"/>
            </a:p>
          </p:txBody>
        </p:sp>
        <p:sp>
          <p:nvSpPr>
            <p:cNvPr id="19" name="Rectangle 18">
              <a:extLst>
                <a:ext uri="{FF2B5EF4-FFF2-40B4-BE49-F238E27FC236}">
                  <a16:creationId xmlns:a16="http://schemas.microsoft.com/office/drawing/2014/main" id="{887C2CF1-D1F7-4A0D-8E10-FDC8DD363919}"/>
                </a:ext>
              </a:extLst>
            </p:cNvPr>
            <p:cNvSpPr/>
            <p:nvPr/>
          </p:nvSpPr>
          <p:spPr>
            <a:xfrm>
              <a:off x="2255068" y="2537890"/>
              <a:ext cx="9021195" cy="1245770"/>
            </a:xfrm>
            <a:prstGeom prst="rect">
              <a:avLst/>
            </a:prstGeom>
            <a:grpFill/>
            <a:ln>
              <a:noFill/>
            </a:ln>
          </p:spPr>
          <p:style>
            <a:lnRef idx="2">
              <a:schemeClr val="accent6"/>
            </a:lnRef>
            <a:fillRef idx="1">
              <a:schemeClr val="lt1"/>
            </a:fillRef>
            <a:effectRef idx="0">
              <a:schemeClr val="accent6"/>
            </a:effectRef>
            <a:fontRef idx="minor">
              <a:schemeClr val="dk1"/>
            </a:fontRef>
          </p:style>
          <p:txBody>
            <a:bodyPr rtlCol="0" anchor="ctr"/>
            <a:lstStyle/>
            <a:p>
              <a:pPr algn="ctr"/>
              <a:r>
                <a:rPr lang="vi-VN" dirty="0"/>
                <a:t>Thể hiện qua cách kể tỉ mỉ, chi tiết từng công đoạn làm bánh; cách lựa chọn từ ngữ miêu tả chiếc bánh, đặc biệt là những tính từ cực tả  về tính chất như</a:t>
              </a:r>
              <a:r>
                <a:rPr lang="vi-VN" i="1" dirty="0"/>
                <a:t>: thơm ngậy, béo ngậy, ngọt ngào, dân dã, nóng hổi.</a:t>
              </a:r>
              <a:r>
                <a:rPr lang="vi-VN" dirty="0"/>
                <a:t>..những biện pháp tu từ như: </a:t>
              </a:r>
              <a:r>
                <a:rPr lang="vi-VN" i="1" dirty="0"/>
                <a:t>Tôi nâng chiếc bánh khúc lên như nâng một báu vật, một hạt xôi nếp đẹp như một hạt ngọc</a:t>
              </a:r>
              <a:r>
                <a:rPr lang="vi-VN" dirty="0"/>
                <a:t>... </a:t>
              </a:r>
              <a:endParaRPr lang="en-US" dirty="0"/>
            </a:p>
          </p:txBody>
        </p:sp>
      </p:grpSp>
    </p:spTree>
    <p:extLst>
      <p:ext uri="{BB962C8B-B14F-4D97-AF65-F5344CB8AC3E}">
        <p14:creationId xmlns:p14="http://schemas.microsoft.com/office/powerpoint/2010/main" val="33028072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fade">
                                      <p:cBhvr>
                                        <p:cTn id="34" dur="1000"/>
                                        <p:tgtEl>
                                          <p:spTgt spid="4"/>
                                        </p:tgtEl>
                                      </p:cBhvr>
                                    </p:animEffect>
                                    <p:anim calcmode="lin" valueType="num">
                                      <p:cBhvr>
                                        <p:cTn id="35" dur="1000" fill="hold"/>
                                        <p:tgtEl>
                                          <p:spTgt spid="4"/>
                                        </p:tgtEl>
                                        <p:attrNameLst>
                                          <p:attrName>ppt_x</p:attrName>
                                        </p:attrNameLst>
                                      </p:cBhvr>
                                      <p:tavLst>
                                        <p:tav tm="0">
                                          <p:val>
                                            <p:strVal val="#ppt_x"/>
                                          </p:val>
                                        </p:tav>
                                        <p:tav tm="100000">
                                          <p:val>
                                            <p:strVal val="#ppt_x"/>
                                          </p:val>
                                        </p:tav>
                                      </p:tavLst>
                                    </p:anim>
                                    <p:anim calcmode="lin" valueType="num">
                                      <p:cBhvr>
                                        <p:cTn id="3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nodeType="clickEffect">
                                  <p:stCondLst>
                                    <p:cond delay="0"/>
                                  </p:stCondLst>
                                  <p:childTnLst>
                                    <p:set>
                                      <p:cBhvr>
                                        <p:cTn id="40" dur="1" fill="hold">
                                          <p:stCondLst>
                                            <p:cond delay="0"/>
                                          </p:stCondLst>
                                        </p:cTn>
                                        <p:tgtEl>
                                          <p:spTgt spid="17"/>
                                        </p:tgtEl>
                                        <p:attrNameLst>
                                          <p:attrName>style.visibility</p:attrName>
                                        </p:attrNameLst>
                                      </p:cBhvr>
                                      <p:to>
                                        <p:strVal val="visible"/>
                                      </p:to>
                                    </p:set>
                                    <p:animEffect transition="in" filter="fade">
                                      <p:cBhvr>
                                        <p:cTn id="41" dur="1000"/>
                                        <p:tgtEl>
                                          <p:spTgt spid="17"/>
                                        </p:tgtEl>
                                      </p:cBhvr>
                                    </p:animEffect>
                                    <p:anim calcmode="lin" valueType="num">
                                      <p:cBhvr>
                                        <p:cTn id="42" dur="1000" fill="hold"/>
                                        <p:tgtEl>
                                          <p:spTgt spid="17"/>
                                        </p:tgtEl>
                                        <p:attrNameLst>
                                          <p:attrName>ppt_x</p:attrName>
                                        </p:attrNameLst>
                                      </p:cBhvr>
                                      <p:tavLst>
                                        <p:tav tm="0">
                                          <p:val>
                                            <p:strVal val="#ppt_x"/>
                                          </p:val>
                                        </p:tav>
                                        <p:tav tm="100000">
                                          <p:val>
                                            <p:strVal val="#ppt_x"/>
                                          </p:val>
                                        </p:tav>
                                      </p:tavLst>
                                    </p:anim>
                                    <p:anim calcmode="lin" valueType="num">
                                      <p:cBhvr>
                                        <p:cTn id="43"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8" y="418454"/>
            <a:ext cx="5036949" cy="1658319"/>
            <a:chOff x="1933565" y="2533980"/>
            <a:chExt cx="5351829"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iiI</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Suy ngẫm và phản hồi</a:t>
              </a:r>
              <a:endParaRPr lang="en-US" sz="2400" b="1" dirty="0"/>
            </a:p>
          </p:txBody>
        </p:sp>
      </p:grpSp>
      <p:grpSp>
        <p:nvGrpSpPr>
          <p:cNvPr id="34" name="Group 33">
            <a:extLst>
              <a:ext uri="{FF2B5EF4-FFF2-40B4-BE49-F238E27FC236}">
                <a16:creationId xmlns:a16="http://schemas.microsoft.com/office/drawing/2014/main" id="{3C9DA026-ADA7-49CE-BB3B-DD5D47A1F17D}"/>
              </a:ext>
            </a:extLst>
          </p:cNvPr>
          <p:cNvGrpSpPr/>
          <p:nvPr/>
        </p:nvGrpSpPr>
        <p:grpSpPr>
          <a:xfrm>
            <a:off x="641190" y="1523909"/>
            <a:ext cx="5868101" cy="919987"/>
            <a:chOff x="2582864" y="2681757"/>
            <a:chExt cx="3488346" cy="1337293"/>
          </a:xfrm>
          <a:solidFill>
            <a:schemeClr val="accent2">
              <a:lumMod val="60000"/>
              <a:lumOff val="40000"/>
            </a:schemeClr>
          </a:solidFill>
        </p:grpSpPr>
        <p:sp>
          <p:nvSpPr>
            <p:cNvPr id="7" name="Rectangle: Diagonal Corners Rounded 6">
              <a:extLst>
                <a:ext uri="{FF2B5EF4-FFF2-40B4-BE49-F238E27FC236}">
                  <a16:creationId xmlns:a16="http://schemas.microsoft.com/office/drawing/2014/main" id="{40C3C021-E547-435F-87C5-84C4E6BA9554}"/>
                </a:ext>
              </a:extLst>
            </p:cNvPr>
            <p:cNvSpPr/>
            <p:nvPr/>
          </p:nvSpPr>
          <p:spPr>
            <a:xfrm>
              <a:off x="3605246" y="3006433"/>
              <a:ext cx="2465964" cy="737979"/>
            </a:xfrm>
            <a:prstGeom prst="round2DiagRect">
              <a:avLst>
                <a:gd name="adj1" fmla="val 50000"/>
                <a:gd name="adj2" fmla="val 0"/>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000" dirty="0"/>
                <a:t>Nét đẹp trong văn hóa âm thực của dân tộc </a:t>
              </a:r>
              <a:endParaRPr lang="en-US" sz="2000" dirty="0"/>
            </a:p>
          </p:txBody>
        </p:sp>
        <p:pic>
          <p:nvPicPr>
            <p:cNvPr id="31" name="Graphic 30" descr="Shamrock">
              <a:extLst>
                <a:ext uri="{FF2B5EF4-FFF2-40B4-BE49-F238E27FC236}">
                  <a16:creationId xmlns:a16="http://schemas.microsoft.com/office/drawing/2014/main" id="{8C9D2C25-661C-4571-9085-84865768CBD2}"/>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2199748">
              <a:off x="2970201" y="3012099"/>
              <a:ext cx="563205" cy="816497"/>
            </a:xfrm>
            <a:prstGeom prst="rect">
              <a:avLst/>
            </a:prstGeom>
          </p:spPr>
        </p:pic>
        <p:pic>
          <p:nvPicPr>
            <p:cNvPr id="14" name="Graphic 13" descr="Shamrock">
              <a:extLst>
                <a:ext uri="{FF2B5EF4-FFF2-40B4-BE49-F238E27FC236}">
                  <a16:creationId xmlns:a16="http://schemas.microsoft.com/office/drawing/2014/main" id="{BDB24D44-C52E-44E9-AA29-40DD5652781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9279391">
              <a:off x="2829281" y="2681757"/>
              <a:ext cx="457401" cy="920039"/>
            </a:xfrm>
            <a:prstGeom prst="rect">
              <a:avLst/>
            </a:prstGeom>
          </p:spPr>
        </p:pic>
        <p:pic>
          <p:nvPicPr>
            <p:cNvPr id="20" name="Graphic 19" descr="Shamrock">
              <a:extLst>
                <a:ext uri="{FF2B5EF4-FFF2-40B4-BE49-F238E27FC236}">
                  <a16:creationId xmlns:a16="http://schemas.microsoft.com/office/drawing/2014/main" id="{89CB3071-6048-41FF-BC75-17A1C177DFE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rot="12790143">
              <a:off x="2582864" y="3202553"/>
              <a:ext cx="563204" cy="816497"/>
            </a:xfrm>
            <a:prstGeom prst="rect">
              <a:avLst/>
            </a:prstGeom>
          </p:spPr>
        </p:pic>
      </p:grpSp>
      <p:pic>
        <p:nvPicPr>
          <p:cNvPr id="13" name="Picture 12">
            <a:extLst>
              <a:ext uri="{FF2B5EF4-FFF2-40B4-BE49-F238E27FC236}">
                <a16:creationId xmlns:a16="http://schemas.microsoft.com/office/drawing/2014/main" id="{8CC6D5BC-95E9-4D78-9CC8-0C4E377FEE8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468365" y="201046"/>
            <a:ext cx="3723635" cy="2093134"/>
          </a:xfrm>
          <a:prstGeom prst="ellipse">
            <a:avLst/>
          </a:prstGeom>
          <a:ln w="190500" cap="rnd">
            <a:no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2" name="TextBox 1">
            <a:extLst>
              <a:ext uri="{FF2B5EF4-FFF2-40B4-BE49-F238E27FC236}">
                <a16:creationId xmlns:a16="http://schemas.microsoft.com/office/drawing/2014/main" id="{C89DB81D-BB91-4BC2-96F4-1CEFFA4A1A12}"/>
              </a:ext>
            </a:extLst>
          </p:cNvPr>
          <p:cNvSpPr txBox="1"/>
          <p:nvPr/>
        </p:nvSpPr>
        <p:spPr>
          <a:xfrm>
            <a:off x="1500244" y="2774197"/>
            <a:ext cx="7674753" cy="1938992"/>
          </a:xfrm>
          <a:prstGeom prst="rect">
            <a:avLst/>
          </a:prstGeom>
          <a:blipFill>
            <a:blip r:embed="rId6">
              <a:alphaModFix amt="53000"/>
            </a:blip>
            <a:tile tx="0" ty="0" sx="100000" sy="100000" flip="none" algn="tl"/>
          </a:blipFill>
        </p:spPr>
        <p:txBody>
          <a:bodyPr wrap="square" rtlCol="0">
            <a:spAutoFit/>
          </a:bodyPr>
          <a:lstStyle/>
          <a:p>
            <a:pPr marL="285750" indent="-285750">
              <a:buFontTx/>
              <a:buChar char="-"/>
            </a:pPr>
            <a:r>
              <a:rPr lang="vi-VN" sz="2400" dirty="0"/>
              <a:t>Món ăn được chế biến từ sản vật quê hương.</a:t>
            </a:r>
          </a:p>
          <a:p>
            <a:pPr marL="285750" indent="-285750">
              <a:buFontTx/>
              <a:buChar char="-"/>
            </a:pPr>
            <a:r>
              <a:rPr lang="vi-VN" sz="2400" dirty="0"/>
              <a:t>Chứa đựng sự tinh tế trong cách kết hợp nguyên liệu, gia vị</a:t>
            </a:r>
          </a:p>
          <a:p>
            <a:pPr marL="285750" indent="-285750">
              <a:buFontTx/>
              <a:buChar char="-"/>
            </a:pPr>
            <a:r>
              <a:rPr lang="vi-VN" sz="2400" dirty="0"/>
              <a:t>Chứa đựng dấu ấn của vẻ đẹp kí ức , tình yêu tha thiết dành cho quê hương gia đình</a:t>
            </a:r>
            <a:endParaRPr lang="en-US" sz="2400" dirty="0"/>
          </a:p>
        </p:txBody>
      </p:sp>
    </p:spTree>
    <p:extLst>
      <p:ext uri="{BB962C8B-B14F-4D97-AF65-F5344CB8AC3E}">
        <p14:creationId xmlns:p14="http://schemas.microsoft.com/office/powerpoint/2010/main" val="4020289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4"/>
                                        </p:tgtEl>
                                        <p:attrNameLst>
                                          <p:attrName>style.visibility</p:attrName>
                                        </p:attrNameLst>
                                      </p:cBhvr>
                                      <p:to>
                                        <p:strVal val="visible"/>
                                      </p:to>
                                    </p:set>
                                    <p:animEffect transition="in" filter="fade">
                                      <p:cBhvr>
                                        <p:cTn id="21" dur="1000"/>
                                        <p:tgtEl>
                                          <p:spTgt spid="34"/>
                                        </p:tgtEl>
                                      </p:cBhvr>
                                    </p:animEffect>
                                    <p:anim calcmode="lin" valueType="num">
                                      <p:cBhvr>
                                        <p:cTn id="22" dur="1000" fill="hold"/>
                                        <p:tgtEl>
                                          <p:spTgt spid="34"/>
                                        </p:tgtEl>
                                        <p:attrNameLst>
                                          <p:attrName>ppt_x</p:attrName>
                                        </p:attrNameLst>
                                      </p:cBhvr>
                                      <p:tavLst>
                                        <p:tav tm="0">
                                          <p:val>
                                            <p:strVal val="#ppt_x"/>
                                          </p:val>
                                        </p:tav>
                                        <p:tav tm="100000">
                                          <p:val>
                                            <p:strVal val="#ppt_x"/>
                                          </p:val>
                                        </p:tav>
                                      </p:tavLst>
                                    </p:anim>
                                    <p:anim calcmode="lin" valueType="num">
                                      <p:cBhvr>
                                        <p:cTn id="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4" fill="hold" nodeType="clickEffect">
                                  <p:stCondLst>
                                    <p:cond delay="0"/>
                                  </p:stCondLst>
                                  <p:childTnLst>
                                    <p:set>
                                      <p:cBhvr>
                                        <p:cTn id="27" dur="1" fill="hold">
                                          <p:stCondLst>
                                            <p:cond delay="0"/>
                                          </p:stCondLst>
                                        </p:cTn>
                                        <p:tgtEl>
                                          <p:spTgt spid="13"/>
                                        </p:tgtEl>
                                        <p:attrNameLst>
                                          <p:attrName>style.visibility</p:attrName>
                                        </p:attrNameLst>
                                      </p:cBhvr>
                                      <p:to>
                                        <p:strVal val="visible"/>
                                      </p:to>
                                    </p:set>
                                    <p:anim calcmode="lin" valueType="num">
                                      <p:cBhvr additive="base">
                                        <p:cTn id="28" dur="500" fill="hold"/>
                                        <p:tgtEl>
                                          <p:spTgt spid="13"/>
                                        </p:tgtEl>
                                        <p:attrNameLst>
                                          <p:attrName>ppt_x</p:attrName>
                                        </p:attrNameLst>
                                      </p:cBhvr>
                                      <p:tavLst>
                                        <p:tav tm="0">
                                          <p:val>
                                            <p:strVal val="#ppt_x"/>
                                          </p:val>
                                        </p:tav>
                                        <p:tav tm="100000">
                                          <p:val>
                                            <p:strVal val="#ppt_x"/>
                                          </p:val>
                                        </p:tav>
                                      </p:tavLst>
                                    </p:anim>
                                    <p:anim calcmode="lin" valueType="num">
                                      <p:cBhvr additive="base">
                                        <p:cTn id="29"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
                                        </p:tgtEl>
                                        <p:attrNameLst>
                                          <p:attrName>style.visibility</p:attrName>
                                        </p:attrNameLst>
                                      </p:cBhvr>
                                      <p:to>
                                        <p:strVal val="visible"/>
                                      </p:to>
                                    </p:set>
                                    <p:animEffect transition="in" filter="barn(inVertical)">
                                      <p:cBhvr>
                                        <p:cTn id="34"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2"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8FCC8118-8B1A-41E9-8DAD-1672E9993A7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806" y="2987276"/>
            <a:ext cx="3036101" cy="4003322"/>
          </a:xfrm>
          <a:prstGeom prst="rect">
            <a:avLst/>
          </a:prstGeom>
        </p:spPr>
      </p:pic>
      <p:sp>
        <p:nvSpPr>
          <p:cNvPr id="12" name="TextBox 11">
            <a:extLst>
              <a:ext uri="{FF2B5EF4-FFF2-40B4-BE49-F238E27FC236}">
                <a16:creationId xmlns:a16="http://schemas.microsoft.com/office/drawing/2014/main" id="{F02AD04F-E70A-47C5-81FF-48A670B58911}"/>
              </a:ext>
            </a:extLst>
          </p:cNvPr>
          <p:cNvSpPr txBox="1"/>
          <p:nvPr/>
        </p:nvSpPr>
        <p:spPr>
          <a:xfrm>
            <a:off x="4122549" y="278969"/>
            <a:ext cx="4138048" cy="769441"/>
          </a:xfrm>
          <a:prstGeom prst="rect">
            <a:avLst/>
          </a:prstGeom>
          <a:noFill/>
          <a:effectLst>
            <a:outerShdw blurRad="50800" dist="38100" dir="18900000" algn="bl" rotWithShape="0">
              <a:prstClr val="black">
                <a:alpha val="40000"/>
              </a:prstClr>
            </a:outerShdw>
          </a:effectLst>
          <a:scene3d>
            <a:camera prst="orthographicFront"/>
            <a:lightRig rig="threePt" dir="t"/>
          </a:scene3d>
          <a:sp3d>
            <a:bevelB w="101600" prst="riblet"/>
          </a:sp3d>
        </p:spPr>
        <p:txBody>
          <a:bodyPr wrap="square" rtlCol="0">
            <a:spAutoFit/>
          </a:bodyPr>
          <a:lstStyle/>
          <a:p>
            <a:r>
              <a:rPr lang="vi-VN" sz="4400" b="1" dirty="0">
                <a:solidFill>
                  <a:srgbClr val="FF0000"/>
                </a:solidFill>
              </a:rPr>
              <a:t>HƯƠNG KHÚC</a:t>
            </a:r>
            <a:endParaRPr lang="en-US" sz="4400" b="1" dirty="0">
              <a:solidFill>
                <a:srgbClr val="FF0000"/>
              </a:solidFill>
              <a:latin typeface=".VnArabia" panose="020B7200000000000000" pitchFamily="34" charset="0"/>
            </a:endParaRPr>
          </a:p>
        </p:txBody>
      </p:sp>
      <p:grpSp>
        <p:nvGrpSpPr>
          <p:cNvPr id="22" name="Group 21">
            <a:extLst>
              <a:ext uri="{FF2B5EF4-FFF2-40B4-BE49-F238E27FC236}">
                <a16:creationId xmlns:a16="http://schemas.microsoft.com/office/drawing/2014/main" id="{8BF2B464-D5EA-4514-87B4-FE7250DC45B6}"/>
              </a:ext>
            </a:extLst>
          </p:cNvPr>
          <p:cNvGrpSpPr/>
          <p:nvPr/>
        </p:nvGrpSpPr>
        <p:grpSpPr>
          <a:xfrm>
            <a:off x="294469" y="418454"/>
            <a:ext cx="5036948" cy="1658319"/>
            <a:chOff x="1933565" y="2533980"/>
            <a:chExt cx="5351826" cy="312049"/>
          </a:xfrm>
          <a:solidFill>
            <a:srgbClr val="FFC000"/>
          </a:solidFill>
        </p:grpSpPr>
        <p:sp>
          <p:nvSpPr>
            <p:cNvPr id="23" name="Oval 22">
              <a:extLst>
                <a:ext uri="{FF2B5EF4-FFF2-40B4-BE49-F238E27FC236}">
                  <a16:creationId xmlns:a16="http://schemas.microsoft.com/office/drawing/2014/main" id="{EED0F70E-5EB8-4F17-B86C-ABDA5A6A2D75}"/>
                </a:ext>
              </a:extLst>
            </p:cNvPr>
            <p:cNvSpPr/>
            <p:nvPr/>
          </p:nvSpPr>
          <p:spPr>
            <a:xfrm>
              <a:off x="1933565" y="2533980"/>
              <a:ext cx="1166096" cy="312049"/>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vi-VN" b="1" dirty="0">
                  <a:ln w="22225">
                    <a:solidFill>
                      <a:schemeClr val="accent2"/>
                    </a:solidFill>
                    <a:prstDash val="solid"/>
                  </a:ln>
                  <a:solidFill>
                    <a:schemeClr val="accent2">
                      <a:lumMod val="40000"/>
                      <a:lumOff val="60000"/>
                    </a:schemeClr>
                  </a:solidFill>
                </a:rPr>
                <a:t>iV</a:t>
              </a:r>
              <a:endParaRPr lang="en-US" b="1" dirty="0">
                <a:ln w="22225">
                  <a:solidFill>
                    <a:schemeClr val="accent2"/>
                  </a:solidFill>
                  <a:prstDash val="solid"/>
                </a:ln>
                <a:solidFill>
                  <a:schemeClr val="accent2">
                    <a:lumMod val="40000"/>
                    <a:lumOff val="60000"/>
                  </a:schemeClr>
                </a:solidFill>
              </a:endParaRPr>
            </a:p>
          </p:txBody>
        </p:sp>
        <p:sp>
          <p:nvSpPr>
            <p:cNvPr id="24" name="TextBox 23">
              <a:extLst>
                <a:ext uri="{FF2B5EF4-FFF2-40B4-BE49-F238E27FC236}">
                  <a16:creationId xmlns:a16="http://schemas.microsoft.com/office/drawing/2014/main" id="{58C16552-F73C-4946-A2D1-BFE95F21C7F2}"/>
                </a:ext>
              </a:extLst>
            </p:cNvPr>
            <p:cNvSpPr txBox="1"/>
            <p:nvPr/>
          </p:nvSpPr>
          <p:spPr>
            <a:xfrm>
              <a:off x="3099662" y="2650210"/>
              <a:ext cx="4185732" cy="86872"/>
            </a:xfrm>
            <a:prstGeom prst="rect">
              <a:avLst/>
            </a:prstGeom>
            <a:noFill/>
          </p:spPr>
          <p:txBody>
            <a:bodyPr wrap="square" rtlCol="0">
              <a:spAutoFit/>
            </a:bodyPr>
            <a:lstStyle/>
            <a:p>
              <a:r>
                <a:rPr lang="vi-VN" sz="2400" b="1" dirty="0"/>
                <a:t>Luyện tập</a:t>
              </a:r>
              <a:endParaRPr lang="en-US" sz="2400" b="1" dirty="0"/>
            </a:p>
          </p:txBody>
        </p:sp>
      </p:grpSp>
    </p:spTree>
    <p:extLst>
      <p:ext uri="{BB962C8B-B14F-4D97-AF65-F5344CB8AC3E}">
        <p14:creationId xmlns:p14="http://schemas.microsoft.com/office/powerpoint/2010/main" val="234408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1000"/>
                                        <p:tgtEl>
                                          <p:spTgt spid="12"/>
                                        </p:tgtEl>
                                      </p:cBhvr>
                                    </p:animEffect>
                                    <p:anim calcmode="lin" valueType="num">
                                      <p:cBhvr>
                                        <p:cTn id="8" dur="1000" fill="hold"/>
                                        <p:tgtEl>
                                          <p:spTgt spid="12"/>
                                        </p:tgtEl>
                                        <p:attrNameLst>
                                          <p:attrName>ppt_x</p:attrName>
                                        </p:attrNameLst>
                                      </p:cBhvr>
                                      <p:tavLst>
                                        <p:tav tm="0">
                                          <p:val>
                                            <p:strVal val="#ppt_x"/>
                                          </p:val>
                                        </p:tav>
                                        <p:tav tm="100000">
                                          <p:val>
                                            <p:strVal val="#ppt_x"/>
                                          </p:val>
                                        </p:tav>
                                      </p:tavLst>
                                    </p:anim>
                                    <p:anim calcmode="lin" valueType="num">
                                      <p:cBhvr>
                                        <p:cTn id="9" dur="1000" fill="hold"/>
                                        <p:tgtEl>
                                          <p:spTgt spid="1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22"/>
                                        </p:tgtEl>
                                        <p:attrNameLst>
                                          <p:attrName>style.visibility</p:attrName>
                                        </p:attrNameLst>
                                      </p:cBhvr>
                                      <p:to>
                                        <p:strVal val="visible"/>
                                      </p:to>
                                    </p:set>
                                    <p:animEffect transition="in" filter="fade">
                                      <p:cBhvr>
                                        <p:cTn id="14" dur="1000"/>
                                        <p:tgtEl>
                                          <p:spTgt spid="22"/>
                                        </p:tgtEl>
                                      </p:cBhvr>
                                    </p:animEffect>
                                    <p:anim calcmode="lin" valueType="num">
                                      <p:cBhvr>
                                        <p:cTn id="15" dur="1000" fill="hold"/>
                                        <p:tgtEl>
                                          <p:spTgt spid="22"/>
                                        </p:tgtEl>
                                        <p:attrNameLst>
                                          <p:attrName>ppt_x</p:attrName>
                                        </p:attrNameLst>
                                      </p:cBhvr>
                                      <p:tavLst>
                                        <p:tav tm="0">
                                          <p:val>
                                            <p:strVal val="#ppt_x"/>
                                          </p:val>
                                        </p:tav>
                                        <p:tav tm="100000">
                                          <p:val>
                                            <p:strVal val="#ppt_x"/>
                                          </p:val>
                                        </p:tav>
                                      </p:tavLst>
                                    </p:anim>
                                    <p:anim calcmode="lin" valueType="num">
                                      <p:cBhvr>
                                        <p:cTn id="16"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2350</TotalTime>
  <Words>482</Words>
  <Application>Microsoft Office PowerPoint</Application>
  <PresentationFormat>Widescreen</PresentationFormat>
  <Paragraphs>61</Paragraphs>
  <Slides>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.VnArabia</vt:lpstr>
      <vt:lpstr>.VnAristote</vt:lpstr>
      <vt:lpstr>.VnCommercial ScriptH</vt: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Adminb</dc:creator>
  <cp:lastModifiedBy>Adminb</cp:lastModifiedBy>
  <cp:revision>34</cp:revision>
  <dcterms:created xsi:type="dcterms:W3CDTF">2022-06-07T08:08:30Z</dcterms:created>
  <dcterms:modified xsi:type="dcterms:W3CDTF">2022-06-24T09:29:28Z</dcterms:modified>
</cp:coreProperties>
</file>