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59" r:id="rId6"/>
    <p:sldId id="265" r:id="rId7"/>
    <p:sldId id="269" r:id="rId8"/>
    <p:sldId id="268" r:id="rId9"/>
    <p:sldId id="270" r:id="rId10"/>
    <p:sldId id="267" r:id="rId11"/>
    <p:sldId id="271" r:id="rId12"/>
    <p:sldId id="272" r:id="rId13"/>
    <p:sldId id="275" r:id="rId14"/>
    <p:sldId id="273" r:id="rId15"/>
    <p:sldId id="274" r:id="rId16"/>
    <p:sldId id="276" r:id="rId17"/>
    <p:sldId id="277" r:id="rId18"/>
    <p:sldId id="281" r:id="rId19"/>
    <p:sldId id="280" r:id="rId20"/>
    <p:sldId id="261" r:id="rId21"/>
    <p:sldId id="278" r:id="rId22"/>
    <p:sldId id="266"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12B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100" d="100"/>
          <a:sy n="100" d="100"/>
        </p:scale>
        <p:origin x="-516"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CDBF647-CFAE-4347-B4FA-663C4269C96F}" type="datetimeFigureOut">
              <a:rPr lang="en-US" smtClean="0"/>
              <a:t>29/12/2024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83CC77D-7AA8-4809-AD16-41E2D1006B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BF647-CFAE-4347-B4FA-663C4269C96F}" type="datetimeFigureOut">
              <a:rPr lang="en-US" smtClean="0"/>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BF647-CFAE-4347-B4FA-663C4269C96F}" type="datetimeFigureOut">
              <a:rPr lang="en-US" smtClean="0"/>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BF647-CFAE-4347-B4FA-663C4269C96F}" type="datetimeFigureOut">
              <a:rPr lang="en-US" smtClean="0"/>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BF647-CFAE-4347-B4FA-663C4269C96F}" type="datetimeFigureOut">
              <a:rPr lang="en-US" smtClean="0"/>
              <a:t>29/12/2024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CDBF647-CFAE-4347-B4FA-663C4269C96F}" type="datetimeFigureOut">
              <a:rPr lang="en-US" smtClean="0"/>
              <a:t>29/12/2024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CC77D-7AA8-4809-AD16-41E2D1006B0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DBF647-CFAE-4347-B4FA-663C4269C96F}" type="datetimeFigureOut">
              <a:rPr lang="en-US" smtClean="0"/>
              <a:t>29/12/2024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CC77D-7AA8-4809-AD16-41E2D1006B0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BF647-CFAE-4347-B4FA-663C4269C96F}" type="datetimeFigureOut">
              <a:rPr lang="en-US" smtClean="0"/>
              <a:t>29/12/2024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BF647-CFAE-4347-B4FA-663C4269C96F}" type="datetimeFigureOut">
              <a:rPr lang="en-US" smtClean="0"/>
              <a:t>29/12/2024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CC77D-7AA8-4809-AD16-41E2D1006B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CDBF647-CFAE-4347-B4FA-663C4269C96F}" type="datetimeFigureOut">
              <a:rPr lang="en-US" smtClean="0"/>
              <a:t>29/12/2024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083CC77D-7AA8-4809-AD16-41E2D1006B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CDBF647-CFAE-4347-B4FA-663C4269C96F}" type="datetimeFigureOut">
              <a:rPr lang="en-US" smtClean="0"/>
              <a:t>29/12/2024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083CC77D-7AA8-4809-AD16-41E2D1006B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CDBF647-CFAE-4347-B4FA-663C4269C96F}" type="datetimeFigureOut">
              <a:rPr lang="en-US" smtClean="0"/>
              <a:t>29/12/2024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83CC77D-7AA8-4809-AD16-41E2D1006B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712" y="2004296"/>
            <a:ext cx="6280887" cy="2585323"/>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CÁC LÀNG NGHỀ </a:t>
            </a:r>
            <a:endParaRPr lang="en-US" sz="54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endParaRPr>
          </a:p>
          <a:p>
            <a:pPr algn="ctr"/>
            <a:r>
              <a:rPr lang="en-US" sz="54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TRUYỀN </a:t>
            </a:r>
            <a:r>
              <a:rPr lang="en-US" sz="54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THỐNG </a:t>
            </a:r>
            <a:endParaRPr lang="en-US" sz="54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endParaRPr>
          </a:p>
          <a:p>
            <a:pPr algn="ctr"/>
            <a:r>
              <a:rPr lang="en-US" sz="54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Ở </a:t>
            </a:r>
            <a:r>
              <a:rPr lang="en-US" sz="54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BÌNH </a:t>
            </a:r>
            <a:r>
              <a:rPr lang="en-US" sz="54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ĐỊNH</a:t>
            </a:r>
            <a:endParaRPr lang="en-US" sz="54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endParaRPr>
          </a:p>
        </p:txBody>
      </p:sp>
    </p:spTree>
    <p:extLst>
      <p:ext uri="{BB962C8B-B14F-4D97-AF65-F5344CB8AC3E}">
        <p14:creationId xmlns:p14="http://schemas.microsoft.com/office/powerpoint/2010/main" val="403753717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1"/>
            <a:ext cx="6965245" cy="533400"/>
          </a:xfrm>
        </p:spPr>
        <p:txBody>
          <a:bodyPr>
            <a:normAutofit/>
          </a:bodyPr>
          <a:lstStyle/>
          <a:p>
            <a:r>
              <a:rPr lang="en-US" sz="2800" b="1" dirty="0" err="1" smtClean="0"/>
              <a:t>Cói</a:t>
            </a:r>
            <a:r>
              <a:rPr lang="en-US" sz="2800" b="1" dirty="0" smtClean="0"/>
              <a:t> </a:t>
            </a:r>
            <a:r>
              <a:rPr lang="en-US" sz="2800" b="1" dirty="0" err="1" smtClean="0"/>
              <a:t>sau</a:t>
            </a:r>
            <a:r>
              <a:rPr lang="en-US" sz="2800" b="1" dirty="0" smtClean="0"/>
              <a:t> </a:t>
            </a:r>
            <a:r>
              <a:rPr lang="en-US" sz="2800" b="1" dirty="0" err="1" smtClean="0"/>
              <a:t>khi</a:t>
            </a:r>
            <a:r>
              <a:rPr lang="en-US" sz="2800" b="1" dirty="0" smtClean="0"/>
              <a:t> </a:t>
            </a:r>
            <a:r>
              <a:rPr lang="en-US" sz="2800" b="1" dirty="0" err="1" smtClean="0"/>
              <a:t>nhuộm</a:t>
            </a:r>
            <a:r>
              <a:rPr lang="en-US" sz="2800" b="1" dirty="0" smtClean="0"/>
              <a:t> </a:t>
            </a:r>
            <a:r>
              <a:rPr lang="en-US" sz="2800" b="1" dirty="0" err="1" smtClean="0"/>
              <a:t>đem</a:t>
            </a:r>
            <a:r>
              <a:rPr lang="en-US" sz="2800" b="1" dirty="0" smtClean="0"/>
              <a:t> </a:t>
            </a:r>
            <a:r>
              <a:rPr lang="en-US" sz="2800" b="1" dirty="0" err="1" smtClean="0"/>
              <a:t>phơi</a:t>
            </a:r>
            <a:r>
              <a:rPr lang="en-US" sz="2800" b="1" dirty="0" smtClean="0"/>
              <a:t> </a:t>
            </a:r>
            <a:r>
              <a:rPr lang="en-US" sz="2800" b="1" dirty="0" err="1" smtClean="0"/>
              <a:t>khô</a:t>
            </a:r>
            <a:endParaRPr lang="en-US" sz="2800" b="1" dirty="0"/>
          </a:p>
        </p:txBody>
      </p:sp>
      <p:pic>
        <p:nvPicPr>
          <p:cNvPr id="1026" name="Picture 2" descr="C:\Users\OS\Downloads\phoi-coi-da-nhu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353" y="1219200"/>
            <a:ext cx="746144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8200"/>
            <a:ext cx="749879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246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609600"/>
            <a:ext cx="6965245" cy="381000"/>
          </a:xfrm>
        </p:spPr>
        <p:txBody>
          <a:bodyPr>
            <a:noAutofit/>
          </a:bodyPr>
          <a:lstStyle/>
          <a:p>
            <a:r>
              <a:rPr lang="en-US" sz="2800" b="1" dirty="0" err="1" smtClean="0"/>
              <a:t>Dệt</a:t>
            </a:r>
            <a:r>
              <a:rPr lang="en-US" sz="2800" b="1" dirty="0" smtClean="0"/>
              <a:t> </a:t>
            </a:r>
            <a:r>
              <a:rPr lang="en-US" sz="2800" b="1" dirty="0" err="1" smtClean="0"/>
              <a:t>chiếu</a:t>
            </a:r>
            <a:r>
              <a:rPr lang="en-US" sz="2800" b="1" dirty="0" smtClean="0"/>
              <a:t> </a:t>
            </a:r>
            <a:r>
              <a:rPr lang="en-US" sz="2800" b="1" dirty="0" err="1" smtClean="0"/>
              <a:t>thủ</a:t>
            </a:r>
            <a:r>
              <a:rPr lang="en-US" sz="2800" b="1" dirty="0" smtClean="0"/>
              <a:t> </a:t>
            </a:r>
            <a:r>
              <a:rPr lang="en-US" sz="2800" b="1" dirty="0" err="1" smtClean="0"/>
              <a:t>công</a:t>
            </a:r>
            <a:endParaRPr lang="en-US" sz="2800" b="1" dirty="0"/>
          </a:p>
        </p:txBody>
      </p:sp>
      <p:pic>
        <p:nvPicPr>
          <p:cNvPr id="5" name="Picture 2" descr="C:\Users\OS\Pictures\Lang-nghe-det-chieu-coi-phu-tan-lang-nghe-hon-tram-nam-tuoi-tai-phu-yen-05-1637599679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S\Downloads\det thu co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084" y="838199"/>
            <a:ext cx="7290516" cy="531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91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1"/>
            <a:ext cx="6965245" cy="457200"/>
          </a:xfrm>
        </p:spPr>
        <p:txBody>
          <a:bodyPr>
            <a:normAutofit fontScale="90000"/>
          </a:bodyPr>
          <a:lstStyle/>
          <a:p>
            <a:r>
              <a:rPr lang="en-US" sz="2800" b="1" dirty="0" err="1" smtClean="0"/>
              <a:t>Dệt</a:t>
            </a:r>
            <a:r>
              <a:rPr lang="en-US" sz="2800" b="1" dirty="0" smtClean="0"/>
              <a:t> </a:t>
            </a:r>
            <a:r>
              <a:rPr lang="en-US" sz="2800" b="1" dirty="0" err="1" smtClean="0"/>
              <a:t>chiếu</a:t>
            </a:r>
            <a:r>
              <a:rPr lang="en-US" sz="2800" b="1" dirty="0" smtClean="0"/>
              <a:t> </a:t>
            </a:r>
            <a:r>
              <a:rPr lang="en-US" sz="2800" b="1" dirty="0" err="1" smtClean="0"/>
              <a:t>bằng</a:t>
            </a:r>
            <a:r>
              <a:rPr lang="en-US" sz="2800" b="1" dirty="0" smtClean="0"/>
              <a:t> </a:t>
            </a:r>
            <a:r>
              <a:rPr lang="en-US" sz="2800" b="1" dirty="0" err="1" smtClean="0"/>
              <a:t>máy</a:t>
            </a:r>
            <a:endParaRPr lang="en-US" sz="2800" b="1" dirty="0"/>
          </a:p>
        </p:txBody>
      </p:sp>
      <p:pic>
        <p:nvPicPr>
          <p:cNvPr id="6" name="Picture 2" descr="C:\Users\OS\Downloads\det-chieu-co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630" y="1219200"/>
            <a:ext cx="7447170" cy="502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8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S\Downloads\Lang_nghe_chieu_coi_Hoai_Chau_Bac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96" y="838200"/>
            <a:ext cx="732950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59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554018"/>
          </a:xfrm>
        </p:spPr>
        <p:txBody>
          <a:bodyPr>
            <a:normAutofit/>
          </a:bodyPr>
          <a:lstStyle/>
          <a:p>
            <a:r>
              <a:rPr lang="en-US" sz="2800" b="1" dirty="0" err="1" smtClean="0"/>
              <a:t>Sản</a:t>
            </a:r>
            <a:r>
              <a:rPr lang="en-US" sz="2800" b="1" dirty="0" smtClean="0"/>
              <a:t> </a:t>
            </a:r>
            <a:r>
              <a:rPr lang="en-US" sz="2800" b="1" dirty="0" err="1" smtClean="0"/>
              <a:t>phẩm</a:t>
            </a:r>
            <a:r>
              <a:rPr lang="en-US" sz="2800" b="1" dirty="0" smtClean="0"/>
              <a:t> </a:t>
            </a:r>
            <a:r>
              <a:rPr lang="en-US" sz="2800" b="1" dirty="0" err="1" smtClean="0"/>
              <a:t>chiếu</a:t>
            </a:r>
            <a:r>
              <a:rPr lang="en-US" sz="2800" b="1" dirty="0" smtClean="0"/>
              <a:t> </a:t>
            </a:r>
            <a:r>
              <a:rPr lang="en-US" sz="2800" b="1" dirty="0" err="1" smtClean="0"/>
              <a:t>trơn</a:t>
            </a:r>
            <a:endParaRPr lang="en-US" sz="2800" b="1"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996" y="1143000"/>
            <a:ext cx="7606004"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55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77" y="654947"/>
            <a:ext cx="6965245" cy="411853"/>
          </a:xfrm>
        </p:spPr>
        <p:txBody>
          <a:bodyPr>
            <a:normAutofit fontScale="90000"/>
          </a:bodyPr>
          <a:lstStyle/>
          <a:p>
            <a:r>
              <a:rPr lang="en-US" sz="2800" b="1" dirty="0" err="1" smtClean="0"/>
              <a:t>Sản</a:t>
            </a:r>
            <a:r>
              <a:rPr lang="en-US" sz="2800" b="1" dirty="0" smtClean="0"/>
              <a:t> </a:t>
            </a:r>
            <a:r>
              <a:rPr lang="en-US" sz="2800" b="1" dirty="0" err="1" smtClean="0"/>
              <a:t>phẩm</a:t>
            </a:r>
            <a:r>
              <a:rPr lang="en-US" sz="2800" b="1" dirty="0" smtClean="0"/>
              <a:t> </a:t>
            </a:r>
            <a:r>
              <a:rPr lang="en-US" sz="2800" b="1" dirty="0" err="1" smtClean="0"/>
              <a:t>chiếu</a:t>
            </a:r>
            <a:r>
              <a:rPr lang="en-US" sz="2800" b="1" dirty="0" smtClean="0"/>
              <a:t> </a:t>
            </a:r>
            <a:r>
              <a:rPr lang="en-US" sz="2800" b="1" dirty="0" err="1" smtClean="0"/>
              <a:t>hoa</a:t>
            </a:r>
            <a:endParaRPr lang="en-US" sz="2800" b="1"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1"/>
            <a:ext cx="73914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8912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thuonghieuvaphapluat.vn/Images/luuky/2023/01/23/2%2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086600" cy="5333999"/>
          </a:xfrm>
          <a:prstGeom prst="rect">
            <a:avLst/>
          </a:prstGeom>
          <a:noFill/>
          <a:ln>
            <a:noFill/>
          </a:ln>
        </p:spPr>
      </p:pic>
    </p:spTree>
    <p:extLst>
      <p:ext uri="{BB962C8B-B14F-4D97-AF65-F5344CB8AC3E}">
        <p14:creationId xmlns:p14="http://schemas.microsoft.com/office/powerpoint/2010/main" val="30953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77" y="654947"/>
            <a:ext cx="6965245" cy="411853"/>
          </a:xfrm>
        </p:spPr>
        <p:txBody>
          <a:bodyPr>
            <a:normAutofit fontScale="90000"/>
          </a:bodyPr>
          <a:lstStyle/>
          <a:p>
            <a:r>
              <a:rPr lang="en-US" sz="2800" b="1" dirty="0" smtClean="0"/>
              <a:t/>
            </a:r>
            <a:br>
              <a:rPr lang="en-US" sz="2800" b="1" dirty="0" smtClean="0"/>
            </a:br>
            <a:r>
              <a:rPr lang="en-US" sz="2800" b="1" dirty="0" err="1" smtClean="0"/>
              <a:t>Sản</a:t>
            </a:r>
            <a:r>
              <a:rPr lang="en-US" sz="2800" b="1" dirty="0" smtClean="0"/>
              <a:t> </a:t>
            </a:r>
            <a:r>
              <a:rPr lang="en-US" sz="2800" b="1" dirty="0" err="1" smtClean="0"/>
              <a:t>phẩm</a:t>
            </a:r>
            <a:r>
              <a:rPr lang="en-US" sz="2800" b="1" dirty="0" smtClean="0"/>
              <a:t> </a:t>
            </a:r>
            <a:r>
              <a:rPr lang="en-US" sz="2800" b="1" dirty="0" err="1" smtClean="0"/>
              <a:t>khác</a:t>
            </a:r>
            <a:r>
              <a:rPr lang="en-US" sz="2800" b="1" dirty="0" smtClean="0"/>
              <a:t> </a:t>
            </a:r>
            <a:r>
              <a:rPr lang="en-US" sz="2800" b="1" dirty="0" err="1" smtClean="0"/>
              <a:t>từ</a:t>
            </a:r>
            <a:r>
              <a:rPr lang="en-US" sz="2800" b="1" dirty="0" smtClean="0"/>
              <a:t> </a:t>
            </a:r>
            <a:r>
              <a:rPr lang="en-US" sz="2800" b="1" dirty="0" err="1" smtClean="0"/>
              <a:t>cói</a:t>
            </a:r>
            <a:r>
              <a:rPr lang="en-US" sz="2800" b="1" dirty="0" smtClean="0"/>
              <a:t/>
            </a:r>
            <a:br>
              <a:rPr lang="en-US" sz="2800" b="1" dirty="0" smtClean="0"/>
            </a:br>
            <a:endParaRPr lang="en-US" sz="28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33474"/>
            <a:ext cx="729291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469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r>
              <a:rPr lang="en-US" sz="3600" b="1" dirty="0" err="1" smtClean="0">
                <a:solidFill>
                  <a:srgbClr val="002060"/>
                </a:solidFill>
                <a:latin typeface="Arial Rounded MT Bold" pitchFamily="34" charset="0"/>
                <a:cs typeface="Aharoni" pitchFamily="2" charset="-79"/>
              </a:rPr>
              <a:t>Nhóm</a:t>
            </a:r>
            <a:r>
              <a:rPr lang="en-US" sz="3600" b="1" dirty="0" smtClean="0">
                <a:solidFill>
                  <a:srgbClr val="002060"/>
                </a:solidFill>
                <a:latin typeface="Arial Rounded MT Bold" pitchFamily="34" charset="0"/>
                <a:cs typeface="Aharoni" pitchFamily="2" charset="-79"/>
              </a:rPr>
              <a:t> 5</a:t>
            </a:r>
            <a:endParaRPr lang="en-US" sz="3600" b="1" dirty="0">
              <a:solidFill>
                <a:srgbClr val="002060"/>
              </a:solidFill>
              <a:latin typeface="Arial Rounded MT Bold" pitchFamily="34" charset="0"/>
              <a:cs typeface="Aharoni" pitchFamily="2" charset="-79"/>
            </a:endParaRPr>
          </a:p>
        </p:txBody>
      </p:sp>
      <p:sp>
        <p:nvSpPr>
          <p:cNvPr id="3" name="Content Placeholder 2"/>
          <p:cNvSpPr>
            <a:spLocks noGrp="1"/>
          </p:cNvSpPr>
          <p:nvPr>
            <p:ph idx="1"/>
          </p:nvPr>
        </p:nvSpPr>
        <p:spPr>
          <a:xfrm>
            <a:off x="1295400" y="1524000"/>
            <a:ext cx="6196405" cy="4343399"/>
          </a:xfrm>
        </p:spPr>
        <p:txBody>
          <a:bodyPr>
            <a:normAutofit lnSpcReduction="10000"/>
          </a:bodyPr>
          <a:lstStyle/>
          <a:p>
            <a:r>
              <a:rPr lang="en-US" sz="2800" b="1" dirty="0" err="1" smtClean="0">
                <a:solidFill>
                  <a:srgbClr val="0070C0"/>
                </a:solidFill>
                <a:latin typeface="Candara" pitchFamily="34" charset="0"/>
              </a:rPr>
              <a:t>Thành</a:t>
            </a:r>
            <a:r>
              <a:rPr lang="en-US" sz="2800" b="1" dirty="0" smtClean="0">
                <a:solidFill>
                  <a:srgbClr val="0070C0"/>
                </a:solidFill>
                <a:latin typeface="Candara" pitchFamily="34" charset="0"/>
              </a:rPr>
              <a:t> </a:t>
            </a:r>
            <a:r>
              <a:rPr lang="en-US" sz="2800" b="1" dirty="0" err="1" smtClean="0">
                <a:solidFill>
                  <a:srgbClr val="0070C0"/>
                </a:solidFill>
                <a:latin typeface="Candara" pitchFamily="34" charset="0"/>
              </a:rPr>
              <a:t>viên</a:t>
            </a:r>
            <a:r>
              <a:rPr lang="en-US" sz="2800" b="1" dirty="0" smtClean="0">
                <a:solidFill>
                  <a:srgbClr val="0070C0"/>
                </a:solidFill>
                <a:latin typeface="Candara" pitchFamily="34" charset="0"/>
              </a:rPr>
              <a:t>:</a:t>
            </a:r>
          </a:p>
          <a:p>
            <a:pPr marL="0" indent="0">
              <a:buNone/>
            </a:pPr>
            <a:r>
              <a:rPr lang="en-US" sz="2800" b="1" dirty="0" smtClean="0">
                <a:solidFill>
                  <a:srgbClr val="0070C0"/>
                </a:solidFill>
                <a:latin typeface="Candara" pitchFamily="34" charset="0"/>
                <a:cs typeface="Times New Roman" pitchFamily="18" charset="0"/>
              </a:rPr>
              <a:t>1. </a:t>
            </a:r>
            <a:r>
              <a:rPr lang="en-US" sz="2800" b="1" dirty="0" err="1" smtClean="0">
                <a:solidFill>
                  <a:srgbClr val="0070C0"/>
                </a:solidFill>
                <a:latin typeface="Candara" pitchFamily="34" charset="0"/>
                <a:cs typeface="Times New Roman" pitchFamily="18" charset="0"/>
              </a:rPr>
              <a:t>Võ</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Gia</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Thịnh</a:t>
            </a:r>
            <a:r>
              <a:rPr lang="en-US" sz="2800" b="1" dirty="0" smtClean="0">
                <a:solidFill>
                  <a:srgbClr val="0070C0"/>
                </a:solidFill>
                <a:latin typeface="Candara" pitchFamily="34" charset="0"/>
                <a:cs typeface="Times New Roman" pitchFamily="18" charset="0"/>
              </a:rPr>
              <a:t> – </a:t>
            </a:r>
            <a:r>
              <a:rPr lang="en-US" sz="2800" b="1" dirty="0" err="1" smtClean="0">
                <a:solidFill>
                  <a:srgbClr val="0070C0"/>
                </a:solidFill>
                <a:latin typeface="Candara" pitchFamily="34" charset="0"/>
                <a:cs typeface="Times New Roman" pitchFamily="18" charset="0"/>
              </a:rPr>
              <a:t>Nhóm</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trưởng</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2. </a:t>
            </a:r>
            <a:r>
              <a:rPr lang="en-US" sz="2800" b="1" dirty="0" err="1" smtClean="0">
                <a:solidFill>
                  <a:srgbClr val="0070C0"/>
                </a:solidFill>
                <a:latin typeface="Candara" pitchFamily="34" charset="0"/>
                <a:cs typeface="Times New Roman" pitchFamily="18" charset="0"/>
              </a:rPr>
              <a:t>Nguyễn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Phạm</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Đoan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Trang</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3. </a:t>
            </a:r>
            <a:r>
              <a:rPr lang="en-US" sz="2800" b="1" dirty="0" err="1" smtClean="0">
                <a:solidFill>
                  <a:srgbClr val="0070C0"/>
                </a:solidFill>
                <a:latin typeface="Candara" pitchFamily="34" charset="0"/>
                <a:cs typeface="Times New Roman" pitchFamily="18" charset="0"/>
              </a:rPr>
              <a:t>Lê</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Nguyễn</a:t>
            </a:r>
            <a:r>
              <a:rPr lang="en-US" sz="2800" b="1" dirty="0" smtClean="0">
                <a:solidFill>
                  <a:srgbClr val="0070C0"/>
                </a:solidFill>
                <a:latin typeface="Candara" pitchFamily="34" charset="0"/>
                <a:cs typeface="Times New Roman" pitchFamily="18" charset="0"/>
              </a:rPr>
              <a:t> Minh </a:t>
            </a:r>
            <a:r>
              <a:rPr lang="en-US" sz="2800" b="1" dirty="0" err="1" smtClean="0">
                <a:solidFill>
                  <a:srgbClr val="0070C0"/>
                </a:solidFill>
                <a:latin typeface="Candara" pitchFamily="34" charset="0"/>
                <a:cs typeface="Times New Roman" pitchFamily="18" charset="0"/>
              </a:rPr>
              <a:t>Thư</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4. </a:t>
            </a:r>
            <a:r>
              <a:rPr lang="en-US" sz="2800" b="1" dirty="0" err="1" smtClean="0">
                <a:solidFill>
                  <a:srgbClr val="0070C0"/>
                </a:solidFill>
                <a:latin typeface="Candara" pitchFamily="34" charset="0"/>
                <a:cs typeface="Times New Roman" pitchFamily="18" charset="0"/>
              </a:rPr>
              <a:t>Nguyễn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Ngọc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Bảo</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Trân</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5. </a:t>
            </a:r>
            <a:r>
              <a:rPr lang="en-US" sz="2800" b="1" dirty="0" err="1" smtClean="0">
                <a:solidFill>
                  <a:srgbClr val="0070C0"/>
                </a:solidFill>
                <a:latin typeface="Candara" pitchFamily="34" charset="0"/>
                <a:cs typeface="Times New Roman" pitchFamily="18" charset="0"/>
              </a:rPr>
              <a:t>Trần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Dương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Ngọc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Trân</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6. </a:t>
            </a:r>
            <a:r>
              <a:rPr lang="en-US" sz="2800" b="1" dirty="0" err="1" smtClean="0">
                <a:solidFill>
                  <a:srgbClr val="0070C0"/>
                </a:solidFill>
                <a:latin typeface="Candara" pitchFamily="34" charset="0"/>
                <a:cs typeface="Times New Roman" pitchFamily="18" charset="0"/>
              </a:rPr>
              <a:t>Nguyễn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Thị</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Thủy</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7. </a:t>
            </a:r>
            <a:r>
              <a:rPr lang="en-US" sz="2800" b="1" dirty="0" err="1" smtClean="0">
                <a:solidFill>
                  <a:srgbClr val="0070C0"/>
                </a:solidFill>
                <a:latin typeface="Candara" pitchFamily="34" charset="0"/>
                <a:cs typeface="Times New Roman" pitchFamily="18" charset="0"/>
              </a:rPr>
              <a:t>Trần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Huỳnh</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Tỷ</a:t>
            </a:r>
            <a:endParaRPr lang="en-US" sz="2800" b="1" dirty="0" smtClean="0">
              <a:solidFill>
                <a:srgbClr val="0070C0"/>
              </a:solidFill>
              <a:latin typeface="Candara" pitchFamily="34" charset="0"/>
              <a:cs typeface="Times New Roman" pitchFamily="18" charset="0"/>
            </a:endParaRPr>
          </a:p>
          <a:p>
            <a:pPr marL="0" indent="0">
              <a:buNone/>
            </a:pPr>
            <a:r>
              <a:rPr lang="en-US" sz="2800" b="1" dirty="0" smtClean="0">
                <a:solidFill>
                  <a:srgbClr val="0070C0"/>
                </a:solidFill>
                <a:latin typeface="Candara" pitchFamily="34" charset="0"/>
                <a:cs typeface="Times New Roman" pitchFamily="18" charset="0"/>
              </a:rPr>
              <a:t>8. </a:t>
            </a:r>
            <a:r>
              <a:rPr lang="en-US" sz="2800" b="1" dirty="0" err="1" smtClean="0">
                <a:solidFill>
                  <a:srgbClr val="0070C0"/>
                </a:solidFill>
                <a:latin typeface="Candara" pitchFamily="34" charset="0"/>
                <a:cs typeface="Times New Roman" pitchFamily="18" charset="0"/>
              </a:rPr>
              <a:t>Tô</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Bảo</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Thanh</a:t>
            </a:r>
            <a:endParaRPr lang="en-US" sz="2800" b="1" dirty="0" smtClean="0">
              <a:solidFill>
                <a:srgbClr val="0070C0"/>
              </a:solidFill>
              <a:latin typeface="Candara" pitchFamily="34"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98314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https://thuonghieuvaphapluat.vn/Images/huyenltd/2021/07/21/Lang-chieu-coi-Nga-Son-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781800" cy="4876800"/>
          </a:xfrm>
          <a:prstGeom prst="rect">
            <a:avLst/>
          </a:prstGeom>
          <a:noFill/>
          <a:ln>
            <a:noFill/>
          </a:ln>
        </p:spPr>
      </p:pic>
    </p:spTree>
    <p:extLst>
      <p:ext uri="{BB962C8B-B14F-4D97-AF65-F5344CB8AC3E}">
        <p14:creationId xmlns:p14="http://schemas.microsoft.com/office/powerpoint/2010/main" val="198529366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S\Pictures\1809.kim_son_n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54" y="990600"/>
            <a:ext cx="722283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2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1" cy="5562600"/>
          </a:xfrm>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r>
              <a:rPr lang="vi-VN" sz="3600" b="1" dirty="0" smtClean="0">
                <a:solidFill>
                  <a:srgbClr val="6666FF"/>
                </a:solidFill>
                <a:cs typeface="Aharoni" pitchFamily="2" charset="-79"/>
              </a:rPr>
              <a:t>Chiếu hoa mà trải sập vàng</a:t>
            </a:r>
            <a:br>
              <a:rPr lang="vi-VN" sz="3600" b="1" dirty="0" smtClean="0">
                <a:solidFill>
                  <a:srgbClr val="6666FF"/>
                </a:solidFill>
                <a:cs typeface="Aharoni" pitchFamily="2" charset="-79"/>
              </a:rPr>
            </a:br>
            <a:r>
              <a:rPr lang="vi-VN" sz="3600" b="1" dirty="0" smtClean="0">
                <a:solidFill>
                  <a:srgbClr val="6666FF"/>
                </a:solidFill>
                <a:cs typeface="Aharoni" pitchFamily="2" charset="-79"/>
              </a:rPr>
              <a:t>Điếu Ngô xe trúc sao chàng chẳng say</a:t>
            </a:r>
            <a:br>
              <a:rPr lang="vi-VN" sz="3600" b="1" dirty="0" smtClean="0">
                <a:solidFill>
                  <a:srgbClr val="6666FF"/>
                </a:solidFill>
                <a:cs typeface="Aharoni" pitchFamily="2" charset="-79"/>
              </a:rPr>
            </a:br>
            <a:r>
              <a:rPr lang="vi-VN" sz="3600" b="1" dirty="0" smtClean="0">
                <a:solidFill>
                  <a:srgbClr val="6666FF"/>
                </a:solidFill>
                <a:cs typeface="Aharoni" pitchFamily="2" charset="-79"/>
              </a:rPr>
              <a:t>Những nơi chiếu cói võng đay</a:t>
            </a:r>
            <a:br>
              <a:rPr lang="vi-VN" sz="3600" b="1" dirty="0" smtClean="0">
                <a:solidFill>
                  <a:srgbClr val="6666FF"/>
                </a:solidFill>
                <a:cs typeface="Aharoni" pitchFamily="2" charset="-79"/>
              </a:rPr>
            </a:br>
            <a:r>
              <a:rPr lang="vi-VN" sz="3600" b="1" dirty="0" smtClean="0">
                <a:solidFill>
                  <a:srgbClr val="6666FF"/>
                </a:solidFill>
                <a:cs typeface="Aharoni" pitchFamily="2" charset="-79"/>
              </a:rPr>
              <a:t>Điếu sành xe sậy chàng say la đà</a:t>
            </a:r>
            <a:endParaRPr lang="en-US" sz="3600" b="1" dirty="0">
              <a:solidFill>
                <a:srgbClr val="6666FF"/>
              </a:solidFill>
              <a:latin typeface="Aharoni" pitchFamily="2" charset="-79"/>
              <a:cs typeface="Aharoni" pitchFamily="2" charset="-79"/>
            </a:endParaRPr>
          </a:p>
        </p:txBody>
      </p:sp>
    </p:spTree>
    <p:extLst>
      <p:ext uri="{BB962C8B-B14F-4D97-AF65-F5344CB8AC3E}">
        <p14:creationId xmlns:p14="http://schemas.microsoft.com/office/powerpoint/2010/main" val="42641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5202218"/>
          </a:xfrm>
        </p:spPr>
        <p:txBody>
          <a:bodyPr/>
          <a:lstStyle/>
          <a:p>
            <a:r>
              <a:rPr lang="en-US" b="1" dirty="0" err="1" smtClean="0">
                <a:solidFill>
                  <a:srgbClr val="7030A0"/>
                </a:solidFill>
                <a:latin typeface="Arial" pitchFamily="34" charset="0"/>
                <a:cs typeface="Arial" pitchFamily="34" charset="0"/>
              </a:rPr>
              <a:t>Cảm</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ơn</a:t>
            </a:r>
            <a:r>
              <a:rPr lang="en-US" b="1" dirty="0" smtClean="0">
                <a:solidFill>
                  <a:srgbClr val="7030A0"/>
                </a:solidFill>
                <a:latin typeface="Arial" pitchFamily="34" charset="0"/>
                <a:cs typeface="Arial" pitchFamily="34" charset="0"/>
              </a:rPr>
              <a:t> </a:t>
            </a:r>
            <a:r>
              <a:rPr lang="en-US" b="1" dirty="0" err="1">
                <a:solidFill>
                  <a:srgbClr val="7030A0"/>
                </a:solidFill>
                <a:latin typeface="Arial" pitchFamily="34" charset="0"/>
                <a:cs typeface="Arial" pitchFamily="34" charset="0"/>
              </a:rPr>
              <a:t>Thầy</a:t>
            </a:r>
            <a:r>
              <a:rPr lang="en-US" b="1" dirty="0">
                <a:solidFill>
                  <a:srgbClr val="7030A0"/>
                </a:solidFill>
                <a:latin typeface="Arial" pitchFamily="34" charset="0"/>
                <a:cs typeface="Arial" pitchFamily="34" charset="0"/>
              </a:rPr>
              <a:t> </a:t>
            </a:r>
            <a:r>
              <a:rPr lang="en-US" b="1" dirty="0" err="1">
                <a:solidFill>
                  <a:srgbClr val="7030A0"/>
                </a:solidFill>
                <a:latin typeface="Arial" pitchFamily="34" charset="0"/>
                <a:cs typeface="Arial" pitchFamily="34" charset="0"/>
              </a:rPr>
              <a:t>và</a:t>
            </a:r>
            <a:r>
              <a:rPr lang="en-US" b="1" dirty="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các</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bạn</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đã</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lắng</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nghe</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và</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xem</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buổi</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thuyết</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trình</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này</a:t>
            </a:r>
            <a:r>
              <a:rPr lang="en-US" b="1" dirty="0" smtClean="0">
                <a:solidFill>
                  <a:srgbClr val="7030A0"/>
                </a:solidFill>
                <a:latin typeface="Arial" pitchFamily="34" charset="0"/>
                <a:cs typeface="Arial" pitchFamily="34" charset="0"/>
              </a:rPr>
              <a:t>. </a:t>
            </a:r>
            <a:endParaRPr lang="en-US" b="1" dirty="0">
              <a:solidFill>
                <a:srgbClr val="7030A0"/>
              </a:solidFill>
              <a:latin typeface="Arial" pitchFamily="34" charset="0"/>
              <a:cs typeface="Arial" pitchFamily="34" charset="0"/>
            </a:endParaRPr>
          </a:p>
        </p:txBody>
      </p:sp>
      <p:sp>
        <p:nvSpPr>
          <p:cNvPr id="3" name="Heart 2"/>
          <p:cNvSpPr/>
          <p:nvPr/>
        </p:nvSpPr>
        <p:spPr>
          <a:xfrm>
            <a:off x="6438900" y="5029200"/>
            <a:ext cx="1143000" cy="914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1676400" y="5029200"/>
            <a:ext cx="1295400" cy="914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p:cNvSpPr/>
          <p:nvPr/>
        </p:nvSpPr>
        <p:spPr>
          <a:xfrm>
            <a:off x="6441175" y="1104900"/>
            <a:ext cx="914400" cy="762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1485900" y="1066800"/>
            <a:ext cx="990600" cy="838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u="sng"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Chủ</a:t>
            </a:r>
            <a:r>
              <a:rPr lang="en-US" sz="3100" b="1" u="sng"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u="sng"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đề</a:t>
            </a:r>
            <a:r>
              <a:rPr lang="en-US" sz="3100" b="1" u="sng"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r>
            <a:b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br>
            <a:r>
              <a:rPr lang="en-US" sz="3100" b="1"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làng</a:t>
            </a:r>
            <a: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nghề</a:t>
            </a:r>
            <a: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dệt</a:t>
            </a:r>
            <a: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chiếu</a:t>
            </a:r>
            <a:r>
              <a:rPr lang="en-US" sz="3100" b="1" cap="all" dirty="0"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 </a:t>
            </a:r>
            <a:r>
              <a:rPr lang="en-US" sz="3100" b="1" cap="all"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rPr>
              <a:t>cói</a:t>
            </a:r>
            <a:endParaRPr lang="en-US"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Arial Rounded MT Bold" pitchFamily="34" charset="0"/>
            </a:endParaRPr>
          </a:p>
        </p:txBody>
      </p:sp>
      <p:sp>
        <p:nvSpPr>
          <p:cNvPr id="3" name="Content Placeholder 2"/>
          <p:cNvSpPr>
            <a:spLocks noGrp="1"/>
          </p:cNvSpPr>
          <p:nvPr>
            <p:ph idx="1"/>
          </p:nvPr>
        </p:nvSpPr>
        <p:spPr/>
        <p:txBody>
          <a:bodyPr/>
          <a:lstStyle/>
          <a:p>
            <a:pPr marL="82296" indent="0">
              <a:buNone/>
            </a:pPr>
            <a:r>
              <a:rPr lang="en-US" sz="2800" b="1" dirty="0" smtClean="0">
                <a:solidFill>
                  <a:srgbClr val="0070C0"/>
                </a:solidFill>
                <a:latin typeface="Candara" pitchFamily="34" charset="0"/>
                <a:cs typeface="Arial" pitchFamily="34" charset="0"/>
              </a:rPr>
              <a:t>   </a:t>
            </a:r>
            <a:r>
              <a:rPr lang="en-US" sz="2800" b="1" u="sng" dirty="0" smtClean="0">
                <a:solidFill>
                  <a:srgbClr val="0070C0"/>
                </a:solidFill>
                <a:latin typeface="Candara" pitchFamily="34" charset="0"/>
                <a:cs typeface="Arial" pitchFamily="34" charset="0"/>
              </a:rPr>
              <a:t>1.TÊN, ĐỊA CHỈ LÀNG NGHỀ</a:t>
            </a:r>
          </a:p>
          <a:p>
            <a:pPr algn="just"/>
            <a:r>
              <a:rPr lang="vi-VN" sz="2800" b="1" dirty="0" smtClean="0">
                <a:solidFill>
                  <a:srgbClr val="0070C0"/>
                </a:solidFill>
                <a:latin typeface="Candara" pitchFamily="34" charset="0"/>
              </a:rPr>
              <a:t>Nghề </a:t>
            </a:r>
            <a:r>
              <a:rPr lang="vi-VN" sz="2800" b="1" dirty="0">
                <a:solidFill>
                  <a:srgbClr val="0070C0"/>
                </a:solidFill>
                <a:latin typeface="Candara" pitchFamily="34" charset="0"/>
              </a:rPr>
              <a:t>dệt chiếu cói vốn là nghề truyền thống đã có từ rất lâu đời ở Hoài Châu Bắc, huyện Hoài Nhơn và một số địa phương khách ở Bình Định. Chiếu dệt có rất nhiều loại: chiếu khổ rộng, khổ hẹp, chiếu trơn và chiếu hoa</a:t>
            </a:r>
            <a:r>
              <a:rPr lang="vi-VN" dirty="0">
                <a:latin typeface="Candara" pitchFamily="34" charset="0"/>
              </a:rPr>
              <a:t>.</a:t>
            </a:r>
            <a:endParaRPr lang="en-US" dirty="0">
              <a:latin typeface="Candara" pitchFamily="34" charset="0"/>
            </a:endParaRPr>
          </a:p>
        </p:txBody>
      </p:sp>
    </p:spTree>
    <p:extLst>
      <p:ext uri="{BB962C8B-B14F-4D97-AF65-F5344CB8AC3E}">
        <p14:creationId xmlns:p14="http://schemas.microsoft.com/office/powerpoint/2010/main" val="167586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14400"/>
            <a:ext cx="6629400" cy="5029200"/>
          </a:xfrm>
        </p:spPr>
        <p:txBody>
          <a:bodyPr>
            <a:normAutofit/>
          </a:bodyPr>
          <a:lstStyle/>
          <a:p>
            <a:pPr marL="0" indent="0">
              <a:buNone/>
            </a:pPr>
            <a:r>
              <a:rPr lang="en-US" sz="2800" b="1" u="sng" dirty="0" smtClean="0">
                <a:solidFill>
                  <a:srgbClr val="0070C0"/>
                </a:solidFill>
                <a:latin typeface="Candara" pitchFamily="34" charset="0"/>
              </a:rPr>
              <a:t>2. LỊCH SỬ HÌNH THÀNH</a:t>
            </a:r>
          </a:p>
          <a:p>
            <a:pPr marL="0" indent="0" algn="just">
              <a:buNone/>
            </a:pPr>
            <a:r>
              <a:rPr lang="en-US" sz="2800" b="1" dirty="0" err="1" smtClean="0">
                <a:solidFill>
                  <a:srgbClr val="0070C0"/>
                </a:solidFill>
                <a:latin typeface="Candara" pitchFamily="34" charset="0"/>
                <a:cs typeface="Times New Roman" pitchFamily="18" charset="0"/>
              </a:rPr>
              <a:t>Nghề</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dệt</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chiếu</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đã</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có</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từ</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rất</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lâu</a:t>
            </a:r>
            <a:r>
              <a:rPr lang="en-US" sz="2800" b="1" dirty="0" smtClean="0">
                <a:solidFill>
                  <a:srgbClr val="0070C0"/>
                </a:solidFill>
                <a:latin typeface="Candara" pitchFamily="34" charset="0"/>
                <a:cs typeface="Times New Roman" pitchFamily="18" charset="0"/>
              </a:rPr>
              <a:t> ở </a:t>
            </a:r>
            <a:r>
              <a:rPr lang="en-US" sz="2800" b="1" dirty="0" err="1" smtClean="0">
                <a:solidFill>
                  <a:srgbClr val="0070C0"/>
                </a:solidFill>
                <a:latin typeface="Candara" pitchFamily="34" charset="0"/>
                <a:cs typeface="Times New Roman" pitchFamily="18" charset="0"/>
              </a:rPr>
              <a:t>Trung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Quốc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nhưng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mãi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đến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khoảng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những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năm</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từ</a:t>
            </a:r>
            <a:r>
              <a:rPr lang="en-US" sz="2800" b="1" dirty="0" smtClean="0">
                <a:solidFill>
                  <a:srgbClr val="0070C0"/>
                </a:solidFill>
                <a:latin typeface="Candara" pitchFamily="34" charset="0"/>
                <a:cs typeface="Times New Roman" pitchFamily="18" charset="0"/>
              </a:rPr>
              <a:t> 908 </a:t>
            </a:r>
            <a:r>
              <a:rPr lang="en-US" sz="2800" b="1" dirty="0" err="1" smtClean="0">
                <a:solidFill>
                  <a:srgbClr val="0070C0"/>
                </a:solidFill>
                <a:latin typeface="Candara" pitchFamily="34" charset="0"/>
                <a:cs typeface="Times New Roman" pitchFamily="18" charset="0"/>
              </a:rPr>
              <a:t>đến</a:t>
            </a:r>
            <a:r>
              <a:rPr lang="en-US" sz="2800" b="1" dirty="0" smtClean="0">
                <a:solidFill>
                  <a:srgbClr val="0070C0"/>
                </a:solidFill>
                <a:latin typeface="Candara" pitchFamily="34" charset="0"/>
                <a:cs typeface="Times New Roman" pitchFamily="18" charset="0"/>
              </a:rPr>
              <a:t> 1009 </a:t>
            </a:r>
            <a:r>
              <a:rPr lang="en-US" sz="2800" b="1" dirty="0" err="1" smtClean="0">
                <a:solidFill>
                  <a:srgbClr val="0070C0"/>
                </a:solidFill>
                <a:latin typeface="Candara" pitchFamily="34" charset="0"/>
                <a:cs typeface="Times New Roman" pitchFamily="18" charset="0"/>
              </a:rPr>
              <a:t>vào</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thời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Tiền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Lê</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một</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vị</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quan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tên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Phạm</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Đôn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Lễ</a:t>
            </a:r>
            <a:r>
              <a:rPr lang="en-US" sz="2800" b="1" dirty="0" smtClean="0">
                <a:solidFill>
                  <a:srgbClr val="0070C0"/>
                </a:solidFill>
                <a:latin typeface="Candara" pitchFamily="34" charset="0"/>
                <a:cs typeface="Times New Roman" pitchFamily="18" charset="0"/>
              </a:rPr>
              <a:t> ở </a:t>
            </a:r>
            <a:r>
              <a:rPr lang="en-US" sz="2800" b="1" dirty="0" err="1" smtClean="0">
                <a:solidFill>
                  <a:srgbClr val="0070C0"/>
                </a:solidFill>
                <a:latin typeface="Candara" pitchFamily="34" charset="0"/>
                <a:cs typeface="Times New Roman" pitchFamily="18" charset="0"/>
              </a:rPr>
              <a:t>làng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Hải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Triều</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khi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xứ</a:t>
            </a:r>
            <a:r>
              <a:rPr lang="en-US" sz="2800" b="1" dirty="0" smtClean="0">
                <a:solidFill>
                  <a:srgbClr val="0070C0"/>
                </a:solidFill>
                <a:latin typeface="Candara" pitchFamily="34" charset="0"/>
                <a:cs typeface="Times New Roman" pitchFamily="18" charset="0"/>
              </a:rPr>
              <a:t> sang </a:t>
            </a:r>
            <a:r>
              <a:rPr lang="en-US" sz="2800" b="1" dirty="0" err="1" smtClean="0">
                <a:solidFill>
                  <a:srgbClr val="0070C0"/>
                </a:solidFill>
                <a:latin typeface="Candara" pitchFamily="34" charset="0"/>
                <a:cs typeface="Times New Roman" pitchFamily="18" charset="0"/>
              </a:rPr>
              <a:t>Trung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Quốc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mới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học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được</a:t>
            </a:r>
            <a:r>
              <a:rPr lang="en-US" sz="2800" b="1" dirty="0" smtClean="0">
                <a:solidFill>
                  <a:srgbClr val="0070C0"/>
                </a:solidFill>
                <a:latin typeface="Candara" pitchFamily="34" charset="0"/>
                <a:cs typeface="Times New Roman" pitchFamily="18" charset="0"/>
              </a:rPr>
              <a:t> ở </a:t>
            </a:r>
            <a:r>
              <a:rPr lang="en-US" sz="2800" b="1" dirty="0" err="1" smtClean="0">
                <a:solidFill>
                  <a:srgbClr val="0070C0"/>
                </a:solidFill>
                <a:latin typeface="Candara" pitchFamily="34" charset="0"/>
                <a:cs typeface="Times New Roman" pitchFamily="18" charset="0"/>
              </a:rPr>
              <a:t>Ngọc</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Hồ</a:t>
            </a:r>
            <a:r>
              <a:rPr lang="en-US" sz="2800" b="1" dirty="0" smtClean="0">
                <a:solidFill>
                  <a:srgbClr val="0070C0"/>
                </a:solidFill>
                <a:latin typeface="Candara" pitchFamily="34" charset="0"/>
                <a:cs typeface="Times New Roman" pitchFamily="18" charset="0"/>
              </a:rPr>
              <a:t>,</a:t>
            </a:r>
            <a:r>
              <a:rPr lang="en-US" sz="2800" b="1" dirty="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Quảng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Tây</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và</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về</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truyền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lại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cho</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dân</a:t>
            </a:r>
            <a:r>
              <a:rPr lang="en-US" sz="2800" b="1" dirty="0" smtClean="0">
                <a:solidFill>
                  <a:srgbClr val="0070C0"/>
                </a:solidFill>
                <a:latin typeface="Candara" pitchFamily="34" charset="0"/>
                <a:cs typeface="Times New Roman" pitchFamily="18" charset="0"/>
              </a:rPr>
              <a:t> ta. </a:t>
            </a:r>
            <a:r>
              <a:rPr lang="en-US" sz="2800" b="1" dirty="0" err="1" smtClean="0">
                <a:solidFill>
                  <a:srgbClr val="0070C0"/>
                </a:solidFill>
                <a:latin typeface="Candara" pitchFamily="34" charset="0"/>
                <a:cs typeface="Times New Roman" pitchFamily="18" charset="0"/>
              </a:rPr>
              <a:t>Đến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ngày</a:t>
            </a:r>
            <a:r>
              <a:rPr lang="en-US" sz="2800" b="1" dirty="0" smtClean="0">
                <a:solidFill>
                  <a:srgbClr val="0070C0"/>
                </a:solidFill>
                <a:latin typeface="Candara" pitchFamily="34" charset="0"/>
                <a:cs typeface="Times New Roman" pitchFamily="18" charset="0"/>
              </a:rPr>
              <a:t> nay </a:t>
            </a:r>
            <a:r>
              <a:rPr lang="en-US" sz="2800" b="1" dirty="0" err="1" smtClean="0">
                <a:solidFill>
                  <a:srgbClr val="0070C0"/>
                </a:solidFill>
                <a:latin typeface="Candara" pitchFamily="34" charset="0"/>
                <a:cs typeface="Times New Roman" pitchFamily="18" charset="0"/>
              </a:rPr>
              <a:t>làng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nghề</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này</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đã</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có</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mặt</a:t>
            </a:r>
            <a:r>
              <a:rPr lang="en-US" sz="2800" b="1" dirty="0" smtClean="0">
                <a:solidFill>
                  <a:srgbClr val="0070C0"/>
                </a:solidFill>
                <a:latin typeface="Candara" pitchFamily="34" charset="0"/>
                <a:cs typeface="Times New Roman" pitchFamily="18" charset="0"/>
              </a:rPr>
              <a:t> ở </a:t>
            </a:r>
            <a:r>
              <a:rPr lang="en-US" sz="2800" b="1" dirty="0" err="1" smtClean="0">
                <a:solidFill>
                  <a:srgbClr val="0070C0"/>
                </a:solidFill>
                <a:latin typeface="Candara" pitchFamily="34" charset="0"/>
                <a:cs typeface="Times New Roman" pitchFamily="18" charset="0"/>
              </a:rPr>
              <a:t>nhiều</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nơi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trên</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dải</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đất</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hình</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chữ</a:t>
            </a:r>
            <a:r>
              <a:rPr lang="en-US" sz="2800" b="1" dirty="0" smtClean="0">
                <a:solidFill>
                  <a:srgbClr val="0070C0"/>
                </a:solidFill>
                <a:latin typeface="Candara" pitchFamily="34" charset="0"/>
                <a:cs typeface="Times New Roman" pitchFamily="18" charset="0"/>
              </a:rPr>
              <a:t> S, </a:t>
            </a:r>
            <a:r>
              <a:rPr lang="en-US" sz="2800" b="1" dirty="0" err="1" smtClean="0">
                <a:solidFill>
                  <a:srgbClr val="0070C0"/>
                </a:solidFill>
                <a:latin typeface="Candara" pitchFamily="34" charset="0"/>
                <a:cs typeface="Times New Roman" pitchFamily="18" charset="0"/>
              </a:rPr>
              <a:t>trong</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đó</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có</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tỉnh</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Bình</a:t>
            </a:r>
            <a:r>
              <a:rPr lang="en-US" sz="2800" b="1" dirty="0" smtClean="0">
                <a:solidFill>
                  <a:srgbClr val="0070C0"/>
                </a:solidFill>
                <a:latin typeface="Candara" pitchFamily="34" charset="0"/>
                <a:cs typeface="Times New Roman" pitchFamily="18" charset="0"/>
              </a:rPr>
              <a:t> </a:t>
            </a:r>
            <a:r>
              <a:rPr lang="en-US" sz="2800" b="1" dirty="0" err="1" smtClean="0">
                <a:solidFill>
                  <a:srgbClr val="0070C0"/>
                </a:solidFill>
                <a:latin typeface="Candara" pitchFamily="34" charset="0"/>
                <a:cs typeface="Times New Roman" pitchFamily="18" charset="0"/>
              </a:rPr>
              <a:t>Định</a:t>
            </a:r>
            <a:r>
              <a:rPr lang="en-US" sz="2800" b="1" dirty="0" smtClean="0">
                <a:solidFill>
                  <a:srgbClr val="0070C0"/>
                </a:solidFill>
                <a:latin typeface="Candara" pitchFamily="34" charset="0"/>
                <a:cs typeface="Times New Roman" pitchFamily="18" charset="0"/>
              </a:rPr>
              <a:t>.</a:t>
            </a:r>
          </a:p>
        </p:txBody>
      </p:sp>
    </p:spTree>
    <p:extLst>
      <p:ext uri="{BB962C8B-B14F-4D97-AF65-F5344CB8AC3E}">
        <p14:creationId xmlns:p14="http://schemas.microsoft.com/office/powerpoint/2010/main" val="244089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85800"/>
            <a:ext cx="6629400" cy="6324600"/>
          </a:xfrm>
        </p:spPr>
        <p:txBody>
          <a:bodyPr>
            <a:normAutofit fontScale="92500" lnSpcReduction="20000"/>
          </a:bodyPr>
          <a:lstStyle/>
          <a:p>
            <a:pPr marL="0" indent="0">
              <a:buNone/>
            </a:pPr>
            <a:r>
              <a:rPr lang="en-US" b="1" dirty="0">
                <a:solidFill>
                  <a:schemeClr val="accent6">
                    <a:lumMod val="75000"/>
                  </a:schemeClr>
                </a:solidFill>
                <a:latin typeface="Candara" pitchFamily="34" charset="0"/>
                <a:cs typeface="Times New Roman" pitchFamily="18" charset="0"/>
              </a:rPr>
              <a:t> </a:t>
            </a:r>
            <a:r>
              <a:rPr lang="en-US" b="1" dirty="0" smtClean="0">
                <a:solidFill>
                  <a:schemeClr val="accent6">
                    <a:lumMod val="75000"/>
                  </a:schemeClr>
                </a:solidFill>
                <a:latin typeface="Candara" pitchFamily="34" charset="0"/>
                <a:cs typeface="Times New Roman" pitchFamily="18" charset="0"/>
              </a:rPr>
              <a:t>   </a:t>
            </a:r>
            <a:r>
              <a:rPr lang="en-US" sz="3000" b="1" u="sng" dirty="0" smtClean="0">
                <a:solidFill>
                  <a:srgbClr val="6666FF"/>
                </a:solidFill>
                <a:latin typeface="Candara" pitchFamily="34" charset="0"/>
                <a:cs typeface="Times New Roman" pitchFamily="18" charset="0"/>
              </a:rPr>
              <a:t>3.</a:t>
            </a:r>
            <a:r>
              <a:rPr lang="en-US" sz="3000" b="1" u="sng" dirty="0" smtClean="0">
                <a:solidFill>
                  <a:schemeClr val="accent6">
                    <a:lumMod val="75000"/>
                  </a:schemeClr>
                </a:solidFill>
                <a:latin typeface="Candara" pitchFamily="34" charset="0"/>
                <a:cs typeface="Times New Roman" pitchFamily="18" charset="0"/>
              </a:rPr>
              <a:t> </a:t>
            </a:r>
            <a:r>
              <a:rPr lang="en-US" sz="3000" b="1" u="sng" dirty="0" smtClean="0">
                <a:solidFill>
                  <a:srgbClr val="0070C0"/>
                </a:solidFill>
                <a:latin typeface="Candara" pitchFamily="34" charset="0"/>
                <a:cs typeface="Times New Roman" pitchFamily="18" charset="0"/>
              </a:rPr>
              <a:t>SẢN PHẨM</a:t>
            </a:r>
          </a:p>
          <a:p>
            <a:pPr algn="just"/>
            <a:r>
              <a:rPr lang="vi-VN" sz="3000" b="1" dirty="0" smtClean="0">
                <a:solidFill>
                  <a:srgbClr val="0070C0"/>
                </a:solidFill>
                <a:latin typeface="Candara" pitchFamily="34" charset="0"/>
              </a:rPr>
              <a:t>Chiếu </a:t>
            </a:r>
            <a:r>
              <a:rPr lang="vi-VN" sz="3000" b="1" dirty="0">
                <a:solidFill>
                  <a:srgbClr val="0070C0"/>
                </a:solidFill>
                <a:latin typeface="Candara" pitchFamily="34" charset="0"/>
              </a:rPr>
              <a:t>trơn làm tương đối đơn giản bởi chiếu được dệt từ cói trắng không nhuộm màu. </a:t>
            </a:r>
            <a:endParaRPr lang="en-US" sz="3000" b="1" dirty="0" smtClean="0">
              <a:solidFill>
                <a:srgbClr val="0070C0"/>
              </a:solidFill>
              <a:latin typeface="Candara" pitchFamily="34" charset="0"/>
            </a:endParaRPr>
          </a:p>
          <a:p>
            <a:pPr algn="just"/>
            <a:r>
              <a:rPr lang="en-US" sz="3000" b="1" dirty="0">
                <a:solidFill>
                  <a:srgbClr val="0070C0"/>
                </a:solidFill>
                <a:latin typeface="Candara" pitchFamily="34" charset="0"/>
              </a:rPr>
              <a:t>C</a:t>
            </a:r>
            <a:r>
              <a:rPr lang="vi-VN" sz="3000" b="1" dirty="0" smtClean="0">
                <a:solidFill>
                  <a:srgbClr val="0070C0"/>
                </a:solidFill>
                <a:latin typeface="Candara" pitchFamily="34" charset="0"/>
              </a:rPr>
              <a:t>hiếu hoa</a:t>
            </a:r>
            <a:r>
              <a:rPr lang="en-US" sz="3000" b="1" dirty="0" smtClean="0">
                <a:solidFill>
                  <a:srgbClr val="0070C0"/>
                </a:solidFill>
                <a:latin typeface="Candara" pitchFamily="34" charset="0"/>
              </a:rPr>
              <a:t> </a:t>
            </a:r>
            <a:r>
              <a:rPr lang="en-US" sz="3000" b="1" dirty="0" err="1" smtClean="0">
                <a:solidFill>
                  <a:srgbClr val="0070C0"/>
                </a:solidFill>
                <a:latin typeface="Candara" pitchFamily="34" charset="0"/>
              </a:rPr>
              <a:t>làm</a:t>
            </a:r>
            <a:r>
              <a:rPr lang="en-US" sz="3000" b="1" dirty="0" smtClean="0">
                <a:solidFill>
                  <a:srgbClr val="0070C0"/>
                </a:solidFill>
                <a:latin typeface="Candara" pitchFamily="34" charset="0"/>
              </a:rPr>
              <a:t> </a:t>
            </a:r>
            <a:r>
              <a:rPr lang="vi-VN" sz="3000" b="1" dirty="0" smtClean="0">
                <a:solidFill>
                  <a:srgbClr val="0070C0"/>
                </a:solidFill>
                <a:latin typeface="Candara" pitchFamily="34" charset="0"/>
              </a:rPr>
              <a:t>công </a:t>
            </a:r>
            <a:r>
              <a:rPr lang="vi-VN" sz="3000" b="1" dirty="0">
                <a:solidFill>
                  <a:srgbClr val="0070C0"/>
                </a:solidFill>
                <a:latin typeface="Candara" pitchFamily="34" charset="0"/>
              </a:rPr>
              <a:t>phu hơn </a:t>
            </a:r>
            <a:r>
              <a:rPr lang="vi-VN" sz="3000" b="1" dirty="0" smtClean="0">
                <a:solidFill>
                  <a:srgbClr val="0070C0"/>
                </a:solidFill>
                <a:latin typeface="Candara" pitchFamily="34" charset="0"/>
              </a:rPr>
              <a:t>nhiều. Chiếu </a:t>
            </a:r>
            <a:r>
              <a:rPr lang="vi-VN" sz="3000" b="1" dirty="0">
                <a:solidFill>
                  <a:srgbClr val="0070C0"/>
                </a:solidFill>
                <a:latin typeface="Candara" pitchFamily="34" charset="0"/>
              </a:rPr>
              <a:t>hoa ở Bình Định không phải dệt chiếu trắng xong mới dùng khuôn in hoa lên trên nền như một số vùng khác mà phải chọn sợi cói về nhuộm phẩm, màu sắc tùy theo từng </a:t>
            </a:r>
            <a:r>
              <a:rPr lang="vi-VN" sz="3000" b="1" dirty="0" smtClean="0">
                <a:solidFill>
                  <a:srgbClr val="0070C0"/>
                </a:solidFill>
                <a:latin typeface="Candara" pitchFamily="34" charset="0"/>
              </a:rPr>
              <a:t>chủ</a:t>
            </a:r>
            <a:r>
              <a:rPr lang="en-US" sz="3000" b="1" dirty="0" smtClean="0">
                <a:solidFill>
                  <a:srgbClr val="0070C0"/>
                </a:solidFill>
                <a:latin typeface="Candara" pitchFamily="34" charset="0"/>
              </a:rPr>
              <a:t> </a:t>
            </a:r>
            <a:r>
              <a:rPr lang="en-US" sz="3000" b="1" dirty="0" err="1" smtClean="0">
                <a:solidFill>
                  <a:srgbClr val="0070C0"/>
                </a:solidFill>
                <a:latin typeface="Candara" pitchFamily="34" charset="0"/>
              </a:rPr>
              <a:t>đề</a:t>
            </a:r>
            <a:r>
              <a:rPr lang="en-US" sz="3000" b="1" dirty="0" smtClean="0">
                <a:solidFill>
                  <a:srgbClr val="0070C0"/>
                </a:solidFill>
                <a:latin typeface="Candara" pitchFamily="34" charset="0"/>
              </a:rPr>
              <a:t>:</a:t>
            </a:r>
            <a:r>
              <a:rPr lang="vi-VN" sz="3000" b="1" dirty="0" smtClean="0">
                <a:solidFill>
                  <a:srgbClr val="0070C0"/>
                </a:solidFill>
                <a:latin typeface="Candara" pitchFamily="34" charset="0"/>
              </a:rPr>
              <a:t> </a:t>
            </a:r>
            <a:r>
              <a:rPr lang="en-US" sz="3000" b="1" dirty="0">
                <a:solidFill>
                  <a:srgbClr val="0070C0"/>
                </a:solidFill>
                <a:latin typeface="Candara" pitchFamily="34" charset="0"/>
              </a:rPr>
              <a:t>m</a:t>
            </a:r>
            <a:r>
              <a:rPr lang="vi-VN" sz="3000" b="1" dirty="0" smtClean="0">
                <a:solidFill>
                  <a:srgbClr val="0070C0"/>
                </a:solidFill>
                <a:latin typeface="Candara" pitchFamily="34" charset="0"/>
              </a:rPr>
              <a:t>àu </a:t>
            </a:r>
            <a:r>
              <a:rPr lang="vi-VN" sz="3000" b="1" dirty="0">
                <a:solidFill>
                  <a:srgbClr val="0070C0"/>
                </a:solidFill>
                <a:latin typeface="Candara" pitchFamily="34" charset="0"/>
              </a:rPr>
              <a:t>đỏ, màu xanh, màu lục, màu vàng. Phẩm nấu lên và nhúng sợi cói vào, nhúng từng nạm một và đem phơi. Những sợi cói màu sau khi phơi khô, được đem dệt thành chiếu hoa</a:t>
            </a:r>
            <a:r>
              <a:rPr lang="vi-VN" sz="3000" b="1" dirty="0" smtClean="0">
                <a:solidFill>
                  <a:srgbClr val="0070C0"/>
                </a:solidFill>
                <a:latin typeface="Candara" pitchFamily="34" charset="0"/>
              </a:rPr>
              <a:t>.</a:t>
            </a:r>
            <a:endParaRPr lang="en-US" sz="3000" b="1" dirty="0" smtClean="0">
              <a:solidFill>
                <a:srgbClr val="0070C0"/>
              </a:solidFill>
              <a:latin typeface="Candara" pitchFamily="34" charset="0"/>
            </a:endParaRPr>
          </a:p>
          <a:p>
            <a:pPr marL="0" indent="0" algn="just">
              <a:buNone/>
            </a:pPr>
            <a:r>
              <a:rPr lang="vi-VN" sz="2800" b="1" dirty="0" smtClean="0">
                <a:solidFill>
                  <a:srgbClr val="0070C0"/>
                </a:solidFill>
                <a:latin typeface="Candara" pitchFamily="34" charset="0"/>
              </a:rPr>
              <a:t> </a:t>
            </a:r>
            <a:r>
              <a:rPr lang="vi-VN" sz="2800" b="1" dirty="0">
                <a:solidFill>
                  <a:schemeClr val="accent6">
                    <a:lumMod val="75000"/>
                  </a:schemeClr>
                </a:solidFill>
                <a:latin typeface="Candara" pitchFamily="34" charset="0"/>
              </a:rPr>
              <a:t/>
            </a:r>
            <a:br>
              <a:rPr lang="vi-VN" sz="2800" b="1" dirty="0">
                <a:solidFill>
                  <a:schemeClr val="accent6">
                    <a:lumMod val="75000"/>
                  </a:schemeClr>
                </a:solidFill>
                <a:latin typeface="Candara" pitchFamily="34" charset="0"/>
              </a:rPr>
            </a:br>
            <a:endParaRPr lang="en-US" sz="2800" b="1" dirty="0">
              <a:solidFill>
                <a:schemeClr val="accent6">
                  <a:lumMod val="75000"/>
                </a:schemeClr>
              </a:solidFill>
              <a:latin typeface="Candara" pitchFamily="34" charset="0"/>
            </a:endParaRPr>
          </a:p>
        </p:txBody>
      </p:sp>
    </p:spTree>
    <p:extLst>
      <p:ext uri="{BB962C8B-B14F-4D97-AF65-F5344CB8AC3E}">
        <p14:creationId xmlns:p14="http://schemas.microsoft.com/office/powerpoint/2010/main" val="25343684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90600"/>
            <a:ext cx="6705600" cy="4876800"/>
          </a:xfrm>
        </p:spPr>
        <p:txBody>
          <a:bodyPr>
            <a:normAutofit lnSpcReduction="10000"/>
          </a:bodyPr>
          <a:lstStyle/>
          <a:p>
            <a:pPr algn="just"/>
            <a:r>
              <a:rPr lang="vi-VN" sz="2800" b="1" dirty="0">
                <a:solidFill>
                  <a:srgbClr val="0070C0"/>
                </a:solidFill>
                <a:latin typeface="Candara" pitchFamily="34" charset="0"/>
              </a:rPr>
              <a:t>Thường trên một chiếu hoa, ở giữa có chữ thọ, chữ song hỷ, hoặc chữ trăm năm hạnh phúc,… Còn ở bốn góc thì là tứ linh hoặc bốn hoa văn lớn, bốn góc xung quanh có hoa văn trang trí nhiều kiểu, nẹp ngoài hai đường kẻ hoặc đỏ hoặc xanh, trông rất trang nhã hài hòa.</a:t>
            </a:r>
            <a:r>
              <a:rPr lang="vi-VN" sz="2800" dirty="0">
                <a:solidFill>
                  <a:srgbClr val="0070C0"/>
                </a:solidFill>
                <a:latin typeface="Candara" pitchFamily="34" charset="0"/>
              </a:rPr>
              <a:t> </a:t>
            </a:r>
            <a:endParaRPr lang="en-US" sz="2800" b="1" dirty="0" smtClean="0">
              <a:solidFill>
                <a:srgbClr val="0070C0"/>
              </a:solidFill>
              <a:latin typeface="Candara" pitchFamily="34" charset="0"/>
            </a:endParaRPr>
          </a:p>
          <a:p>
            <a:pPr algn="just"/>
            <a:r>
              <a:rPr lang="vi-VN" sz="2800" b="1" dirty="0" smtClean="0">
                <a:solidFill>
                  <a:srgbClr val="0070C0"/>
                </a:solidFill>
                <a:latin typeface="Candara" pitchFamily="34" charset="0"/>
              </a:rPr>
              <a:t>Những </a:t>
            </a:r>
            <a:r>
              <a:rPr lang="vi-VN" sz="2800" b="1" dirty="0">
                <a:solidFill>
                  <a:srgbClr val="0070C0"/>
                </a:solidFill>
                <a:latin typeface="Candara" pitchFamily="34" charset="0"/>
              </a:rPr>
              <a:t>năm gần đây, nhằm nâng tầm giá trị cây cói, cũng như giải quyết việc làm cho người dân. Bên cạnh dệt chiếu, người dân còn sản xuất các sản phẩm từ cói như: túi xách, mũ…</a:t>
            </a:r>
            <a:endParaRPr lang="en-US" sz="2800" b="1" dirty="0">
              <a:solidFill>
                <a:srgbClr val="0070C0"/>
              </a:solidFill>
              <a:latin typeface="Candara" pitchFamily="34" charset="0"/>
            </a:endParaRPr>
          </a:p>
          <a:p>
            <a:endParaRPr lang="en-US" dirty="0"/>
          </a:p>
        </p:txBody>
      </p:sp>
    </p:spTree>
    <p:extLst>
      <p:ext uri="{BB962C8B-B14F-4D97-AF65-F5344CB8AC3E}">
        <p14:creationId xmlns:p14="http://schemas.microsoft.com/office/powerpoint/2010/main" val="236166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965245" cy="1109415"/>
          </a:xfrm>
        </p:spPr>
        <p:txBody>
          <a:bodyPr>
            <a:noAutofit/>
          </a:bodyPr>
          <a:lstStyle/>
          <a:p>
            <a:r>
              <a:rPr lang="en-US" sz="2800" b="1" dirty="0" smtClean="0">
                <a:solidFill>
                  <a:srgbClr val="6666FF"/>
                </a:solidFill>
                <a:latin typeface="Candara" pitchFamily="34" charset="0"/>
              </a:rPr>
              <a:t>4. </a:t>
            </a:r>
            <a:r>
              <a:rPr lang="en-US" sz="2800" b="1" dirty="0" smtClean="0">
                <a:solidFill>
                  <a:srgbClr val="6666FF"/>
                </a:solidFill>
                <a:latin typeface="Candara" pitchFamily="34" charset="0"/>
              </a:rPr>
              <a:t>MỘT SỐ HÌNH ẢNH VỀ QUY TRÌNH TẠO RA CHIẾU CÓI VÀ CÁC SẢN PHẨM KHÁC</a:t>
            </a:r>
            <a:endParaRPr lang="en-US" sz="2800" b="1" dirty="0">
              <a:solidFill>
                <a:srgbClr val="6666FF"/>
              </a:solidFill>
              <a:latin typeface="Candara" pitchFamily="34" charset="0"/>
            </a:endParaRPr>
          </a:p>
        </p:txBody>
      </p:sp>
      <p:pic>
        <p:nvPicPr>
          <p:cNvPr id="2050" name="Picture 2" descr="C:\Users\OS\Downloads\canh-dong-c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1"/>
            <a:ext cx="7358780" cy="44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5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477817"/>
          </a:xfrm>
        </p:spPr>
        <p:txBody>
          <a:bodyPr>
            <a:noAutofit/>
          </a:bodyPr>
          <a:lstStyle/>
          <a:p>
            <a:r>
              <a:rPr lang="en-US" sz="2800" b="1" dirty="0" smtClean="0"/>
              <a:t>Thu </a:t>
            </a:r>
            <a:r>
              <a:rPr lang="en-US" sz="2800" b="1" dirty="0" err="1" smtClean="0"/>
              <a:t>hoạch</a:t>
            </a:r>
            <a:r>
              <a:rPr lang="en-US" sz="2800" b="1" dirty="0" smtClean="0"/>
              <a:t> </a:t>
            </a:r>
            <a:r>
              <a:rPr lang="en-US" sz="2800" b="1" dirty="0" err="1" smtClean="0"/>
              <a:t>cói</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43000"/>
            <a:ext cx="7288487" cy="4915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85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OS\Downloads\ds1_btp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838200"/>
            <a:ext cx="728710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89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403</TotalTime>
  <Words>511</Words>
  <Application>Microsoft Office PowerPoint</Application>
  <PresentationFormat>On-screen Show (4:3)</PresentationFormat>
  <Paragraphs>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PowerPoint Presentation</vt:lpstr>
      <vt:lpstr>Nhóm 5</vt:lpstr>
      <vt:lpstr>Chủ đề  làng nghề dệt chiếu cói</vt:lpstr>
      <vt:lpstr>PowerPoint Presentation</vt:lpstr>
      <vt:lpstr>PowerPoint Presentation</vt:lpstr>
      <vt:lpstr>PowerPoint Presentation</vt:lpstr>
      <vt:lpstr>4. MỘT SỐ HÌNH ẢNH VỀ QUY TRÌNH TẠO RA CHIẾU CÓI VÀ CÁC SẢN PHẨM KHÁC</vt:lpstr>
      <vt:lpstr>Thu hoạch cói</vt:lpstr>
      <vt:lpstr>PowerPoint Presentation</vt:lpstr>
      <vt:lpstr>Cói sau khi nhuộm đem phơi khô</vt:lpstr>
      <vt:lpstr>PowerPoint Presentation</vt:lpstr>
      <vt:lpstr>Dệt chiếu thủ công</vt:lpstr>
      <vt:lpstr>PowerPoint Presentation</vt:lpstr>
      <vt:lpstr>Dệt chiếu bằng máy</vt:lpstr>
      <vt:lpstr>PowerPoint Presentation</vt:lpstr>
      <vt:lpstr>Sản phẩm chiếu trơn</vt:lpstr>
      <vt:lpstr>Sản phẩm chiếu hoa</vt:lpstr>
      <vt:lpstr>PowerPoint Presentation</vt:lpstr>
      <vt:lpstr> Sản phẩm khác từ cói </vt:lpstr>
      <vt:lpstr>PowerPoint Presentation</vt:lpstr>
      <vt:lpstr>PowerPoint Presentation</vt:lpstr>
      <vt:lpstr>Chiếu hoa mà trải sập vàng Điếu Ngô xe trúc sao chàng chẳng say Những nơi chiếu cói võng đay Điếu sành xe sậy chàng say la đà</vt:lpstr>
      <vt:lpstr>Cảm ơn Thầy và các bạn đã lắng nghe và xem buổi thuyết trình này.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LÀNG NGHỀ TRUYỀN THỐNG Ở BÌNH ĐỊNH</dc:title>
  <dc:creator>OS</dc:creator>
  <cp:lastModifiedBy>OS</cp:lastModifiedBy>
  <cp:revision>38</cp:revision>
  <dcterms:created xsi:type="dcterms:W3CDTF">2024-12-17T19:10:03Z</dcterms:created>
  <dcterms:modified xsi:type="dcterms:W3CDTF">2024-12-29T13:56:40Z</dcterms:modified>
</cp:coreProperties>
</file>