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33" r:id="rId4"/>
    <p:sldId id="383" r:id="rId5"/>
    <p:sldId id="364" r:id="rId6"/>
    <p:sldId id="384" r:id="rId7"/>
    <p:sldId id="339" r:id="rId8"/>
    <p:sldId id="385" r:id="rId9"/>
    <p:sldId id="363" r:id="rId10"/>
    <p:sldId id="365" r:id="rId11"/>
    <p:sldId id="366" r:id="rId12"/>
    <p:sldId id="367" r:id="rId13"/>
    <p:sldId id="368" r:id="rId14"/>
    <p:sldId id="369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25FB-0314-4E24-B84D-F1C5DC70ADF0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F92E-9267-4351-8C54-0F098B0D1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60D9C5D-61E5-82F8-9AC4-30BFFA2599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4525851-BC62-7043-A4F4-69CADBEBE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B917047-8A5D-924F-2E89-FE1A7C008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27CB520-DDF5-4F6F-A369-1F942665495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5ED8-2132-D442-C899-90394C2B5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21D82-5B73-9410-E827-B8978FAC5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81ABD-5FA3-4F32-E223-754E6B4C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F594-FD86-8C71-31EF-209C7F23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045C-EE76-945C-91C8-80946450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585D-C4FC-0DF1-C8B3-1C281914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41DA4-403E-26A1-3A04-4843AAD59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6797B-309A-7F46-79F4-39882D35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D0A-E408-A8C1-148A-240C908C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3FC32-C1C6-1936-9861-213F0220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2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D0601-1DCC-30B2-40C7-F8AE3195D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D024C-7925-1AA8-30E4-76C188C11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765F-7B08-BB63-D76A-4939DA5F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2356-9BE5-7CD9-1F31-D34C800B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24D9-6ABC-CAC0-282B-93BEE808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E0D55-8A71-15D9-C292-7C66371C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18DE6-0A2D-BE0E-D755-5BC9FE75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228D3-5412-070D-702C-30225BAF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DAD9-3927-4948-AF07-042505681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7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3FD8-BDA1-0384-87D9-2891C77D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BF6D-57EE-CD8F-557A-E339B199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835C5-106C-04F0-2B90-B36105D9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DCD1-C2A6-4DD2-B8A3-9E6C5D99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7453B-7B69-649F-DF6F-3C10CD39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1DCE-21D0-4318-D84B-7C7ADE5E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42E9-847B-3A01-81BE-01347D87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8DB8-AF72-4CE0-A270-8781C77C6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2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4DCD8-03C5-9C72-8B38-828BFE66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4E9CB7-5EA3-240C-0C4C-2C1D2764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45F367-C681-6EA3-E1E0-F93D4590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2FBA-35D2-4C12-BFBA-B1DFB32E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1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0FDCB0-20F0-3FBD-AC18-368A28E7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832366-F0F1-CC93-64E0-D239E9F2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B985A1-68C2-3DD9-454D-368F3971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5159-1911-4494-B356-EA35405AA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66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692D6F-575F-9A93-B65E-BDBEB306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071E3A-2E76-7474-5860-EC300B52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C1954E-0856-8915-17C0-B1A91D8F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ECBD-AA0E-4C2C-98EA-5AC901A67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5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C4D4EB-6342-DAE9-FA29-4BB9F01A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EB9B88-C3CB-E302-EB05-F5904612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A47FC4-01D2-2173-7189-0B7C7876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2D6B-F68B-468A-8DFB-00629BB36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01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4C2AF7-0344-065C-9710-547D72FA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D97996-DF65-6659-23B1-C548A91F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AA4E19-D2DF-DF29-5FFB-E8BC0A94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0A68-8034-4E87-B576-F309F758E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4D4F-D290-98DA-A1A0-61E8930D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5FD4-E29C-F575-00B3-C9570D31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3AEA-657D-FF63-1633-024333F2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B88F-6608-976E-C4E4-9DF7188A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3C912-AC5A-5339-3217-0B605657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9C3584-465B-43DC-F693-A505A860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83DB85-2A84-3343-0AA7-35A07881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31ECAA-FE0F-94FE-762E-96D1752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B8DF-6F33-4D37-BB61-0E1E25107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5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AF0D-FA9E-7B67-C4AA-0C525DEB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2266-D2B0-DFC6-1078-37A3447F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D98AB-20CC-BBCF-0730-751DFFC4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311-C947-4BE7-A0D3-43026A93E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69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1FA26-CE78-A2E2-6CC3-121FF6BB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0023-4D1F-FFB8-9EB8-4255DE35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444CE-DE87-7241-0ADB-02E545EA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BD55-BB17-4FA7-A846-80A1BBEE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25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9734-AE79-7087-9517-9EB304E6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81E5E-4E6E-5E4F-C552-2AD2DDA29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FF-02CA-349F-F193-5EAFA57C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7F122-6E07-D2D9-C94E-39805652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1B8B-3A96-4F08-4BD7-426D16D9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D9DD-F689-A01B-2BC7-2ADE6B0C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A933-1321-C111-C380-904C9252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8DE72-2F20-3AFC-3506-83B845BC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1FA5-733F-9FC3-18D6-A4A8455E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FDFD5-879B-DDD0-447A-F72CFF5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A61F7-1735-3272-F0FF-F76BFBFD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DC49-CB15-89EC-A316-82874823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F71F-A093-86FD-74A8-B2B226327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3E956-591D-9CF8-963D-F8ACE94EF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CAD9A-81FC-6445-C891-C6C2D75EB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CD9A3-3C27-89F0-263C-CEC6341DC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50F4C-E359-F3DF-6745-87EBEA06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6F5BD-A872-EA0D-2D71-12E03121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B2B90-6F47-455D-A76F-B70D36C9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5F15-2B88-F1E8-8D45-27072E3F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5C486-85A1-9EB1-E547-F98280AC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0EB0E-851B-4EF3-0054-81D1C1CD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5212A-2B9B-681E-138C-1D777594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F3AE2-3780-A000-C162-A66E5290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F1C2C-6F5A-A388-1211-95D0B7CF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3AE2D-74F3-407B-58E3-E68A0C4E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363A-30BF-2CE3-8452-01DE5D3C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2D94-4F42-FCAB-BECE-7F346771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8C8E4-D9E9-AE67-B4D3-EECAE4AC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6E236-1EEF-87B2-7566-0E1E0DD8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F7CF2-182A-0CB3-2312-FDC6389C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9274E-1826-AC73-383D-E53DC2B2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4D2A-3A23-6521-36E7-28BB1078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BBA95-3F6D-31E3-D94B-698D7DFFC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E5BE2-DF4D-82FC-2006-7EB4F714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816A2-2DBB-79F2-3C19-6D53FC3A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2726-1924-6C24-3A22-FCD87D51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64958-181D-930C-7948-7DE2E173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A2F65-1220-A765-FC31-80FEE0E5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9A2E9-5B86-38C2-EFB9-30400342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40084-2DFF-B475-0BC8-E8BE29D25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297F-E165-4DD5-A44F-9B608854385B}" type="datetimeFigureOut">
              <a:rPr lang="en-US" smtClean="0"/>
              <a:t>2023-01-27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D377-E921-6882-2C67-69A2BE919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2C9B4-0352-C63E-FFFB-CFE7261D9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E49067-AC30-B693-C423-ACDA67E892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B77F2C-41AD-C4BD-2FB6-0E008C9C1D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6B045-050B-3BD6-BB76-8882436E0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B1271-A341-5168-E649-0D171BCA0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BCC02-6038-27BF-CF0A-8E6C3C364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6B5B36-DB62-48A4-93BF-066627083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48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F1258D-95CA-9ED0-6CB9-14525C645B99}"/>
              </a:ext>
            </a:extLst>
          </p:cNvPr>
          <p:cNvSpPr txBox="1"/>
          <p:nvPr/>
        </p:nvSpPr>
        <p:spPr>
          <a:xfrm>
            <a:off x="921026" y="2069646"/>
            <a:ext cx="103499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1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 78-79:</a:t>
            </a:r>
          </a:p>
          <a:p>
            <a:pPr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HÀNH TIẾNG VIỆT</a:t>
            </a:r>
            <a:endParaRPr lang="en-US" sz="5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19F1A-935A-B961-2F3B-D1654933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3974032"/>
            <a:ext cx="1190625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6B4E9-6D3E-7C67-7275-8083263EA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45" y="4015482"/>
            <a:ext cx="1190625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257563-03E2-7F72-E202-62243A2D3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3354" y="3250607"/>
            <a:ext cx="571215" cy="19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573497-55AD-60DA-AD67-2FA249BFE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89547"/>
              </p:ext>
            </p:extLst>
          </p:nvPr>
        </p:nvGraphicFramePr>
        <p:xfrm>
          <a:off x="234740" y="1070756"/>
          <a:ext cx="11747995" cy="5364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95053">
                  <a:extLst>
                    <a:ext uri="{9D8B030D-6E8A-4147-A177-3AD203B41FA5}">
                      <a16:colId xmlns:a16="http://schemas.microsoft.com/office/drawing/2014/main" val="1351733155"/>
                    </a:ext>
                  </a:extLst>
                </a:gridCol>
                <a:gridCol w="5094840">
                  <a:extLst>
                    <a:ext uri="{9D8B030D-6E8A-4147-A177-3AD203B41FA5}">
                      <a16:colId xmlns:a16="http://schemas.microsoft.com/office/drawing/2014/main" val="3647094231"/>
                    </a:ext>
                  </a:extLst>
                </a:gridCol>
                <a:gridCol w="4258102">
                  <a:extLst>
                    <a:ext uri="{9D8B030D-6E8A-4147-A177-3AD203B41FA5}">
                      <a16:colId xmlns:a16="http://schemas.microsoft.com/office/drawing/2014/main" val="2528942906"/>
                    </a:ext>
                  </a:extLst>
                </a:gridCol>
              </a:tblGrid>
              <a:tr h="116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Liều mình như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chẳng có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Quyết hi sinh</a:t>
                      </a: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Hăng máu (chỉ con dế)</a:t>
                      </a: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30716"/>
                  </a:ext>
                </a:extLst>
              </a:tr>
              <a:tr h="116273">
                <a:tc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Thảm thiết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Thê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Trớ trêu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(tình huống của nhân vật)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3763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giàu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cho trở nên giàu có, nhiều của cải, tiền bạc.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Tích lũy những viên bi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(hành động của nhân vật Lợi)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428472"/>
                  </a:ext>
                </a:extLst>
              </a:tr>
              <a:tr h="76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 đài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Đài đấu võ.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 chức chọi dế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47536"/>
                  </a:ext>
                </a:extLst>
              </a:tr>
              <a:tr h="116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 thủ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 có khả năng ứng phó hơn hẳn người khác.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 chú dế thiện chiến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94022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 giang hồ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xuất hiện của dế lủa trong trò chơi trọi dế của bọn trẻ con.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34406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Trả thù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cho người đã gây hại cho mình chịu điều xứng đáng với điều người đó đã gây ra.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Nghịch ngợm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(hành động của bọn trẻ con)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92405"/>
                  </a:ext>
                </a:extLst>
              </a:tr>
              <a:tr h="87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Cử hành tang lễ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 chức tang lễ cho người đã mất.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567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8C778C4-162A-B261-8E53-765BEAF4AEEB}"/>
              </a:ext>
            </a:extLst>
          </p:cNvPr>
          <p:cNvSpPr/>
          <p:nvPr/>
        </p:nvSpPr>
        <p:spPr>
          <a:xfrm>
            <a:off x="265678" y="316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FA5AE-8F55-0A4F-4BCC-7023FE86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931" y="1697627"/>
            <a:ext cx="3045007" cy="4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A4C4C-365A-2236-F91C-7F6618C00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1697626"/>
            <a:ext cx="3449199" cy="714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A8AA8-EB7B-145A-5CEC-356880AD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84" y="2440294"/>
            <a:ext cx="5024873" cy="687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35648-14DC-6B06-8D6C-176DDA83D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2447722"/>
            <a:ext cx="3727495" cy="687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92B30-E2D2-6F17-7650-B363F0C3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09" y="3161992"/>
            <a:ext cx="3449199" cy="305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4831A-AEBC-F270-D25C-2E5415885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3161991"/>
            <a:ext cx="3449199" cy="305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3B974-1DA7-8118-18DE-41F14213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84" y="3506578"/>
            <a:ext cx="5024873" cy="729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260E9-4D12-2240-3E1B-CB083100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3" y="3506578"/>
            <a:ext cx="4181868" cy="687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EDCE8F-33B6-C662-F24A-47856D2B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21" y="4252850"/>
            <a:ext cx="5024873" cy="690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76E58-048D-F7A7-8A9F-47B5B440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3" y="4263981"/>
            <a:ext cx="4181868" cy="687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0248C-EAD0-30DC-9ABA-87AF5A29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21" y="5012372"/>
            <a:ext cx="5024873" cy="1044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1A99AF-F6E7-5A36-BC07-089A4043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4984107"/>
            <a:ext cx="3899773" cy="951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9B5542-366E-D3CC-5801-C9C8E41B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22" y="6093848"/>
            <a:ext cx="4344895" cy="341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A94002-FAB8-F281-1121-0723AE02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1" y="6085874"/>
            <a:ext cx="3449199" cy="3493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0C98C9-7A5A-505D-A322-D04E985E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618" y="1209242"/>
            <a:ext cx="3449199" cy="4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2C1F6C-81F2-9B99-0DE3-65DA7572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809" y="1142656"/>
            <a:ext cx="3449199" cy="4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100A5B-0E76-9316-231C-4B8CA2917C29}"/>
              </a:ext>
            </a:extLst>
          </p:cNvPr>
          <p:cNvSpPr/>
          <p:nvPr/>
        </p:nvSpPr>
        <p:spPr>
          <a:xfrm>
            <a:off x="448365" y="31652"/>
            <a:ext cx="10858500" cy="56379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tabLst>
                <a:tab pos="1386840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ồ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ca"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Nhấn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3: </a:t>
            </a: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số đoạn văn trong văn bản “Con gái của mẹ” từ “Thương mẹ vất vả…” đến “… Lam Anh tâm sự.”</a:t>
            </a:r>
          </a:p>
          <a:p>
            <a:pPr algn="just">
              <a:lnSpc>
                <a:spcPct val="13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Có bốn đoạn văn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09D717-9A81-3A66-63C7-0659FB3ADB0E}"/>
              </a:ext>
            </a:extLst>
          </p:cNvPr>
          <p:cNvSpPr txBox="1"/>
          <p:nvPr/>
        </p:nvSpPr>
        <p:spPr>
          <a:xfrm>
            <a:off x="291547" y="221598"/>
            <a:ext cx="11635409" cy="227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4/ tr 19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 Tìm câu chủ đề (nếu có) trong các đoạn văn sau: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Câu chủ đề là: 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ca có thể là lời của cô gái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(câu văn mang nôi dung khái quát của cả đoạn văn, thường đứng ở đầu hoặc cuối đoạn văn)</a:t>
            </a:r>
          </a:p>
          <a:p>
            <a:pPr>
              <a:lnSpc>
                <a:spcPct val="130000"/>
              </a:lnSpc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Không có câu chủ đề.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id="{5A72F295-388B-FA28-A66E-DDAED8DBAE40}"/>
              </a:ext>
            </a:extLst>
          </p:cNvPr>
          <p:cNvSpPr/>
          <p:nvPr/>
        </p:nvSpPr>
        <p:spPr>
          <a:xfrm>
            <a:off x="3575741" y="123728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74D0A-CB39-7A06-1300-FC5F9A160CBB}"/>
              </a:ext>
            </a:extLst>
          </p:cNvPr>
          <p:cNvSpPr/>
          <p:nvPr/>
        </p:nvSpPr>
        <p:spPr>
          <a:xfrm>
            <a:off x="4819252" y="10749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AEF09-0D57-1267-5096-68353509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362" t="4366" r="8075" b="5399"/>
          <a:stretch/>
        </p:blipFill>
        <p:spPr>
          <a:xfrm>
            <a:off x="1981200" y="1323364"/>
            <a:ext cx="8229600" cy="47625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634E82-E7D2-B607-79B1-B06BED405D83}"/>
              </a:ext>
            </a:extLst>
          </p:cNvPr>
          <p:cNvSpPr/>
          <p:nvPr/>
        </p:nvSpPr>
        <p:spPr>
          <a:xfrm>
            <a:off x="3056749" y="2246532"/>
            <a:ext cx="4588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150- 200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 đó sử dụng dấu ngoặc kép.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8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33FC8-9B09-9FC0-B331-30470FDF82B8}"/>
              </a:ext>
            </a:extLst>
          </p:cNvPr>
          <p:cNvSpPr txBox="1"/>
          <p:nvPr/>
        </p:nvSpPr>
        <p:spPr>
          <a:xfrm>
            <a:off x="284922" y="400902"/>
            <a:ext cx="1162215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một đoạn văn ngắn (khoảng 150- 200 chữ) kể một kỉ niệm với một người bạn thân mà em xem là điểm tựa tinh thần của mình. T</a:t>
            </a:r>
            <a:r>
              <a:rPr lang="nl-NL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 đó sử dụng dấu ngoặc kép.</a:t>
            </a:r>
            <a:endParaRPr lang="en-US" sz="28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 văn của HS cần đảm bảo các yêu cầu: </a:t>
            </a:r>
            <a:endParaRPr lang="en-US" sz="2800" b="1" u="sng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Dung lượng đoạn văn từ </a:t>
            </a:r>
            <a:r>
              <a:rPr lang="vi-VN" sz="2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150- 200 chữ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đảm bảo hình thức đoạn văn.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Nội dung của đoạn văn: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Kiểu bài: văn tự sự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Chủ đề: kể một kỉ niệm với người bạn thân, </a:t>
            </a:r>
            <a:r>
              <a:rPr lang="vi-VN" sz="2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xem là điểm tựa tinh thần của mình.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Kỉ niệm gì? Diễn ra ở đâu? Khi nào? Trong kỉ niệm đó, bạn em đã có ành động, ý nghĩ, tâm trạng gì? Điều đó đã tác động đến em như thế nào?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30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8A4E40F-7897-6C99-C060-BB8939B617D3}"/>
              </a:ext>
            </a:extLst>
          </p:cNvPr>
          <p:cNvSpPr/>
          <p:nvPr/>
        </p:nvSpPr>
        <p:spPr>
          <a:xfrm>
            <a:off x="7810500" y="4786313"/>
            <a:ext cx="1000125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71254A-0DC7-A879-4F8A-AD5C89165E82}"/>
              </a:ext>
            </a:extLst>
          </p:cNvPr>
          <p:cNvSpPr/>
          <p:nvPr/>
        </p:nvSpPr>
        <p:spPr>
          <a:xfrm>
            <a:off x="9525000" y="4786313"/>
            <a:ext cx="1071563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195AB8-9AD2-844A-F522-274DD40A42E7}"/>
              </a:ext>
            </a:extLst>
          </p:cNvPr>
          <p:cNvSpPr/>
          <p:nvPr/>
        </p:nvSpPr>
        <p:spPr>
          <a:xfrm>
            <a:off x="4881563" y="1000125"/>
            <a:ext cx="928687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8C2E1D-A6E4-B317-60AF-4D54D31EC703}"/>
              </a:ext>
            </a:extLst>
          </p:cNvPr>
          <p:cNvSpPr/>
          <p:nvPr/>
        </p:nvSpPr>
        <p:spPr>
          <a:xfrm>
            <a:off x="1203325" y="1357313"/>
            <a:ext cx="1000125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1B7C3D-C04D-FEB4-48A8-EB14755E3AD8}"/>
              </a:ext>
            </a:extLst>
          </p:cNvPr>
          <p:cNvSpPr/>
          <p:nvPr/>
        </p:nvSpPr>
        <p:spPr>
          <a:xfrm>
            <a:off x="3309938" y="5072063"/>
            <a:ext cx="1000125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CC6468-F221-5DCE-4884-183D93CB662A}"/>
              </a:ext>
            </a:extLst>
          </p:cNvPr>
          <p:cNvSpPr/>
          <p:nvPr/>
        </p:nvSpPr>
        <p:spPr>
          <a:xfrm>
            <a:off x="6238875" y="5214938"/>
            <a:ext cx="1071563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793CBF-AA55-59EE-1306-C5E71E1EC5D4}"/>
              </a:ext>
            </a:extLst>
          </p:cNvPr>
          <p:cNvSpPr/>
          <p:nvPr/>
        </p:nvSpPr>
        <p:spPr>
          <a:xfrm>
            <a:off x="1881188" y="4500563"/>
            <a:ext cx="1000125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AD6529-EBBA-C7A1-E7FF-99B2B6DCD94B}"/>
              </a:ext>
            </a:extLst>
          </p:cNvPr>
          <p:cNvSpPr/>
          <p:nvPr/>
        </p:nvSpPr>
        <p:spPr>
          <a:xfrm>
            <a:off x="6881813" y="642938"/>
            <a:ext cx="1071562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F2400B-EFC5-A777-E391-CF1A1E5CDD71}"/>
              </a:ext>
            </a:extLst>
          </p:cNvPr>
          <p:cNvSpPr/>
          <p:nvPr/>
        </p:nvSpPr>
        <p:spPr>
          <a:xfrm>
            <a:off x="4881563" y="4572000"/>
            <a:ext cx="857250" cy="7858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059C3E-99CE-635A-8FBB-E5023A41F656}"/>
              </a:ext>
            </a:extLst>
          </p:cNvPr>
          <p:cNvSpPr/>
          <p:nvPr/>
        </p:nvSpPr>
        <p:spPr>
          <a:xfrm>
            <a:off x="3167063" y="642938"/>
            <a:ext cx="928687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DCA185-EF37-4076-7588-17A4FEF84B8E}"/>
              </a:ext>
            </a:extLst>
          </p:cNvPr>
          <p:cNvSpPr/>
          <p:nvPr/>
        </p:nvSpPr>
        <p:spPr>
          <a:xfrm>
            <a:off x="8882063" y="1071563"/>
            <a:ext cx="928687" cy="7143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 ]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Double Wave 14">
            <a:extLst>
              <a:ext uri="{FF2B5EF4-FFF2-40B4-BE49-F238E27FC236}">
                <a16:creationId xmlns:a16="http://schemas.microsoft.com/office/drawing/2014/main" id="{89013B6D-0C95-8716-5423-C33F28B8F0EF}"/>
              </a:ext>
            </a:extLst>
          </p:cNvPr>
          <p:cNvSpPr/>
          <p:nvPr/>
        </p:nvSpPr>
        <p:spPr>
          <a:xfrm>
            <a:off x="2452688" y="2286000"/>
            <a:ext cx="7215187" cy="2057400"/>
          </a:xfrm>
          <a:prstGeom prst="doubleWav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 DẤU CÂU TRONG TIẾNG 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6E0A9-A590-A665-EFEA-F94329B4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074" y="5915617"/>
            <a:ext cx="719044" cy="94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9231D2-9BD8-F3D8-8136-4C4453224A0D}"/>
              </a:ext>
            </a:extLst>
          </p:cNvPr>
          <p:cNvSpPr/>
          <p:nvPr/>
        </p:nvSpPr>
        <p:spPr>
          <a:xfrm>
            <a:off x="169705" y="1496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Tri thức ngữ 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Công dụng của dấu 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kép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6" name="Plaque 5">
            <a:extLst>
              <a:ext uri="{FF2B5EF4-FFF2-40B4-BE49-F238E27FC236}">
                <a16:creationId xmlns:a16="http://schemas.microsoft.com/office/drawing/2014/main" id="{75DDBBFB-7317-C76E-FD52-2E52C2CF8DA7}"/>
              </a:ext>
            </a:extLst>
          </p:cNvPr>
          <p:cNvSpPr/>
          <p:nvPr/>
        </p:nvSpPr>
        <p:spPr>
          <a:xfrm>
            <a:off x="3781253" y="-24570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C8727-99AB-CCBA-2DAA-440C9A371E25}"/>
              </a:ext>
            </a:extLst>
          </p:cNvPr>
          <p:cNvSpPr/>
          <p:nvPr/>
        </p:nvSpPr>
        <p:spPr>
          <a:xfrm>
            <a:off x="4899595" y="18806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0FD88-B0C1-89F3-263F-ECEBFB381BBA}"/>
              </a:ext>
            </a:extLst>
          </p:cNvPr>
          <p:cNvSpPr/>
          <p:nvPr/>
        </p:nvSpPr>
        <p:spPr>
          <a:xfrm>
            <a:off x="630401" y="615332"/>
            <a:ext cx="1097984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E3FC7-F1C0-8BC8-80A2-D384B14D33C8}"/>
              </a:ext>
            </a:extLst>
          </p:cNvPr>
          <p:cNvSpPr/>
          <p:nvPr/>
        </p:nvSpPr>
        <p:spPr>
          <a:xfrm>
            <a:off x="630401" y="1611959"/>
            <a:ext cx="10979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thuở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lỏi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 </a:t>
            </a:r>
          </a:p>
          <a:p>
            <a:r>
              <a:rPr lang="en-US" sz="24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			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My)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829B9-B79C-E90D-817F-10952ABD18E2}"/>
              </a:ext>
            </a:extLst>
          </p:cNvPr>
          <p:cNvSpPr/>
          <p:nvPr/>
        </p:nvSpPr>
        <p:spPr>
          <a:xfrm>
            <a:off x="4036072" y="2997713"/>
            <a:ext cx="7395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*Nghĩa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45A02A-D570-2032-B50C-B5C83D47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3" y="2618462"/>
            <a:ext cx="3185791" cy="1449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99C60C-8CA3-7F5D-2A9D-C9AD7E35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13" y="4239538"/>
            <a:ext cx="3185791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6E0A9-A590-A665-EFEA-F94329B4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074" y="5915617"/>
            <a:ext cx="719044" cy="94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9231D2-9BD8-F3D8-8136-4C4453224A0D}"/>
              </a:ext>
            </a:extLst>
          </p:cNvPr>
          <p:cNvSpPr/>
          <p:nvPr/>
        </p:nvSpPr>
        <p:spPr>
          <a:xfrm>
            <a:off x="169705" y="1496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Tri thức ngữ 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Công dụng của dấu 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kép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90C45-946B-E16D-370E-9EFADB22C1B1}"/>
              </a:ext>
            </a:extLst>
          </p:cNvPr>
          <p:cNvSpPr txBox="1"/>
          <p:nvPr/>
        </p:nvSpPr>
        <p:spPr>
          <a:xfrm>
            <a:off x="345637" y="1524656"/>
            <a:ext cx="1080931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 Một trong những công dụng của </a:t>
            </a:r>
            <a:r>
              <a:rPr lang="en-US" sz="3600" i="1">
                <a:latin typeface="Times New Roman" panose="02020603050405020304" pitchFamily="18" charset="0"/>
                <a:ea typeface="Times New Roman" panose="02020603050405020304" pitchFamily="18" charset="0"/>
              </a:rPr>
              <a:t>dấu ngoặc kép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là đánh dấu cách hiểu một từ ngữ không theo nghĩa thông thường.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8" descr="Ảnh động Powerpoint CTU">
            <a:extLst>
              <a:ext uri="{FF2B5EF4-FFF2-40B4-BE49-F238E27FC236}">
                <a16:creationId xmlns:a16="http://schemas.microsoft.com/office/drawing/2014/main" id="{C5D4740F-37F1-A1B0-5B41-43B55813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04" y="2380274"/>
            <a:ext cx="2074096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>
            <a:extLst>
              <a:ext uri="{FF2B5EF4-FFF2-40B4-BE49-F238E27FC236}">
                <a16:creationId xmlns:a16="http://schemas.microsoft.com/office/drawing/2014/main" id="{700F559F-86FB-F2B9-FC87-D9BCC60E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1650"/>
            <a:ext cx="1181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Lê Nin có câu nói nổi tiếng: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Học, học nữa, học mãi!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Lâm Ngữ Đường,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Tinh hoa xử thế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Nhìn từ xa, cầu Long Biên như một dải lụa uốn lượn vắt ngang sông Hồng, nhưng thực ra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dải lụa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ấy nặng tới 17 nghìn tấn!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(Thúy Lan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, Cầu Long Biên – Chứng nhân lịch sử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Cá như thế này mà ông bảo là cá “tươi” à?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          (Truyện cười – Treo biển)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Hàng loạt vở kịch như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Tay người đàn bà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Giác ngộ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Bên kia sông Đuống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,… ra đời.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      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Ngữ văn 7,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tập 2)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992DAD2-D315-D2D4-EABC-A9757D7BEC6F}"/>
              </a:ext>
            </a:extLst>
          </p:cNvPr>
          <p:cNvSpPr/>
          <p:nvPr/>
        </p:nvSpPr>
        <p:spPr>
          <a:xfrm>
            <a:off x="314169" y="1391265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3AC64-718E-8502-96F3-DD105F0A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42597"/>
            <a:ext cx="6042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một câu nói của Lê Nin (Lời dẫn trực tiếp)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194D725-5D1E-C19C-00DD-5D438F28575A}"/>
              </a:ext>
            </a:extLst>
          </p:cNvPr>
          <p:cNvSpPr/>
          <p:nvPr/>
        </p:nvSpPr>
        <p:spPr>
          <a:xfrm>
            <a:off x="413323" y="2692369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6044D-AA60-12CE-73AE-7EDEA303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2" y="2569339"/>
            <a:ext cx="478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từ ngữ hiểu theo nghĩa đặc biệt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DEC3896-0134-2563-DE9D-FEFA628EEA76}"/>
              </a:ext>
            </a:extLst>
          </p:cNvPr>
          <p:cNvSpPr/>
          <p:nvPr/>
        </p:nvSpPr>
        <p:spPr>
          <a:xfrm>
            <a:off x="627635" y="3866631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0464F-741A-D38A-C919-786A6D74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3671932"/>
            <a:ext cx="405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từ ngữ có hàm ý mỉa mai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4479606-9033-93DC-345B-1BAB8B183576}"/>
              </a:ext>
            </a:extLst>
          </p:cNvPr>
          <p:cNvSpPr/>
          <p:nvPr/>
        </p:nvSpPr>
        <p:spPr>
          <a:xfrm>
            <a:off x="457862" y="4778025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D97B1-7504-B1EA-F6BE-29F4E99A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501" y="4655810"/>
            <a:ext cx="5773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tên tác phẩm,tờ báo, tập san… được dẫn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272CF-4E4D-93D6-3CEA-1346D1D32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27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 trong các ví dụ sau dùng để làm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856FD-3E3D-ACB9-21E2-318E8EC01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499793"/>
            <a:ext cx="1036320" cy="1358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790A3-CC4D-E629-B238-DCD70433C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99" y="5168377"/>
            <a:ext cx="10744200" cy="16927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 dùng để: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dấu từ ngữ, câu, đoạn dẫn trực tiếp.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dấu từ ngữ được hiểu theo nghĩa </a:t>
            </a:r>
            <a:r>
              <a:rPr lang="en-US" altLang="en-US" sz="26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có hàm ý </a:t>
            </a:r>
            <a:r>
              <a:rPr lang="en-US" altLang="en-US" sz="26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 mai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dấu tên tác phẩm, tờ báo, tập san,… được dẫn.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6E0A9-A590-A665-EFEA-F94329B4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074" y="5915617"/>
            <a:ext cx="719044" cy="94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9231D2-9BD8-F3D8-8136-4C4453224A0D}"/>
              </a:ext>
            </a:extLst>
          </p:cNvPr>
          <p:cNvSpPr/>
          <p:nvPr/>
        </p:nvSpPr>
        <p:spPr>
          <a:xfrm>
            <a:off x="169705" y="1496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Tri thức ngữ 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Công dụng của dấu 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kép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90C45-946B-E16D-370E-9EFADB22C1B1}"/>
              </a:ext>
            </a:extLst>
          </p:cNvPr>
          <p:cNvSpPr txBox="1"/>
          <p:nvPr/>
        </p:nvSpPr>
        <p:spPr>
          <a:xfrm>
            <a:off x="277398" y="1103746"/>
            <a:ext cx="1080931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Một trong những công dụng của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 ngoặc kép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 đánh dấu cách hiểu một từ ngữ không theo nghĩa thông thường.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E75CA-40EC-1C50-8BFA-303A02931E41}"/>
              </a:ext>
            </a:extLst>
          </p:cNvPr>
          <p:cNvSpPr txBox="1"/>
          <p:nvPr/>
        </p:nvSpPr>
        <p:spPr>
          <a:xfrm>
            <a:off x="277398" y="2057853"/>
            <a:ext cx="6216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Văn bản và đoạn văn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Văn bản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E1E44-C30B-6430-18BD-1FB86B07E825}"/>
              </a:ext>
            </a:extLst>
          </p:cNvPr>
          <p:cNvSpPr txBox="1"/>
          <p:nvPr/>
        </p:nvSpPr>
        <p:spPr>
          <a:xfrm>
            <a:off x="171981" y="3227403"/>
            <a:ext cx="11524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Là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 phẩm của hoạt động giao tiếp bằng ngôn ngữ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hường là tập hợp của các câu, các 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oàn chỉnh về nội dung và hình 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tính liên kết chặt chẽ, nhằm đạt một mục tiêu giao tiếp nhất định.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9CEB5-504E-43BB-E19A-BA033BCADEFF}"/>
              </a:ext>
            </a:extLst>
          </p:cNvPr>
          <p:cNvSpPr txBox="1"/>
          <p:nvPr/>
        </p:nvSpPr>
        <p:spPr>
          <a:xfrm>
            <a:off x="3038494" y="2550295"/>
            <a:ext cx="2643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(SGK – Tr 6) </a:t>
            </a:r>
            <a:endParaRPr 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11448-98A7-BEC0-D6AF-7AFA7D10A6EC}"/>
              </a:ext>
            </a:extLst>
          </p:cNvPr>
          <p:cNvSpPr txBox="1"/>
          <p:nvPr/>
        </p:nvSpPr>
        <p:spPr>
          <a:xfrm>
            <a:off x="1220372" y="3042737"/>
            <a:ext cx="2643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Đoạn văn 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93B23-7055-9BAF-A078-14B24298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60" y="5210175"/>
            <a:ext cx="1257300" cy="1647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F029EF-F60C-DBBA-9D8A-3C7BF925F1DC}"/>
              </a:ext>
            </a:extLst>
          </p:cNvPr>
          <p:cNvSpPr/>
          <p:nvPr/>
        </p:nvSpPr>
        <p:spPr>
          <a:xfrm>
            <a:off x="392946" y="0"/>
            <a:ext cx="116797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14, SGK)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>
              <a:spcAft>
                <a:spcPts val="0"/>
              </a:spcAft>
            </a:pPr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tuổi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>
              <a:spcAft>
                <a:spcPts val="0"/>
              </a:spcAft>
            </a:pPr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viết hoa lùi vào đầu dòng và kết thúc bằng dấu câu để ngắt đoạn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11ACF-E379-3BD9-1B98-B12C3C215310}"/>
              </a:ext>
            </a:extLst>
          </p:cNvPr>
          <p:cNvSpPr txBox="1"/>
          <p:nvPr/>
        </p:nvSpPr>
        <p:spPr>
          <a:xfrm>
            <a:off x="238538" y="479239"/>
            <a:ext cx="11714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Đoạn văn là đơn vị trực tiếp để tạo nên văn bản, thường là do nhiều câu văn tạo thành, biểu đạt một nội dung tương đối trọn vẹn.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18" descr="Ảnh động Powerpoint CTU">
            <a:extLst>
              <a:ext uri="{FF2B5EF4-FFF2-40B4-BE49-F238E27FC236}">
                <a16:creationId xmlns:a16="http://schemas.microsoft.com/office/drawing/2014/main" id="{26A31FD9-7519-D642-A785-66F408BF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393" y="712257"/>
            <a:ext cx="2074096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A9FCA-0618-A158-CB47-A182C12B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6148" y="5588715"/>
            <a:ext cx="571215" cy="1904051"/>
          </a:xfrm>
          <a:prstGeom prst="rect">
            <a:avLst/>
          </a:prstGeom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id="{4B61FB82-3067-BB57-00C7-28EE476C4A78}"/>
              </a:ext>
            </a:extLst>
          </p:cNvPr>
          <p:cNvSpPr/>
          <p:nvPr/>
        </p:nvSpPr>
        <p:spPr>
          <a:xfrm>
            <a:off x="4071215" y="117992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A5E370-BAE9-FEA1-105C-C879B55FDB57}"/>
              </a:ext>
            </a:extLst>
          </p:cNvPr>
          <p:cNvSpPr/>
          <p:nvPr/>
        </p:nvSpPr>
        <p:spPr>
          <a:xfrm>
            <a:off x="4555192" y="108559"/>
            <a:ext cx="2723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6262E-F760-CEB5-5F4C-29DF58833D77}"/>
              </a:ext>
            </a:extLst>
          </p:cNvPr>
          <p:cNvSpPr/>
          <p:nvPr/>
        </p:nvSpPr>
        <p:spPr>
          <a:xfrm>
            <a:off x="235281" y="1015891"/>
            <a:ext cx="10858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46BD95-80BC-D610-CAC6-E303A1EEF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65716"/>
              </p:ext>
            </p:extLst>
          </p:nvPr>
        </p:nvGraphicFramePr>
        <p:xfrm>
          <a:off x="235280" y="2550825"/>
          <a:ext cx="10858500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19500">
                  <a:extLst>
                    <a:ext uri="{9D8B030D-6E8A-4147-A177-3AD203B41FA5}">
                      <a16:colId xmlns:a16="http://schemas.microsoft.com/office/drawing/2014/main" val="2445147036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905825174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1462742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thông thường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theo dụng ý của tác giả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10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8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5666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353B4A5-5C24-45B7-0EC2-1C69298B2A09}"/>
              </a:ext>
            </a:extLst>
          </p:cNvPr>
          <p:cNvSpPr/>
          <p:nvPr/>
        </p:nvSpPr>
        <p:spPr>
          <a:xfrm>
            <a:off x="235281" y="435432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1466</Words>
  <Application>Microsoft Office PowerPoint</Application>
  <PresentationFormat>Widescreen</PresentationFormat>
  <Paragraphs>136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Thị Thoa</dc:creator>
  <cp:lastModifiedBy>Lê Thị Thoa</cp:lastModifiedBy>
  <cp:revision>3</cp:revision>
  <dcterms:created xsi:type="dcterms:W3CDTF">2023-01-27T04:23:49Z</dcterms:created>
  <dcterms:modified xsi:type="dcterms:W3CDTF">2023-01-27T05:52:41Z</dcterms:modified>
</cp:coreProperties>
</file>