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6" r:id="rId6"/>
    <p:sldId id="264" r:id="rId7"/>
    <p:sldId id="265" r:id="rId8"/>
    <p:sldId id="267" r:id="rId9"/>
    <p:sldId id="283" r:id="rId10"/>
    <p:sldId id="268" r:id="rId11"/>
    <p:sldId id="269" r:id="rId12"/>
    <p:sldId id="270" r:id="rId13"/>
    <p:sldId id="273" r:id="rId14"/>
    <p:sldId id="287" r:id="rId15"/>
    <p:sldId id="284" r:id="rId16"/>
    <p:sldId id="285" r:id="rId17"/>
    <p:sldId id="286" r:id="rId18"/>
    <p:sldId id="290" r:id="rId19"/>
    <p:sldId id="291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vi-VN"/>
    </a:defPPr>
    <a:lvl1pPr marL="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97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92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89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85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182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379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577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35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3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0"/>
            <a:ext cx="6858000" cy="16557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7" indent="0" algn="ctr">
              <a:buNone/>
              <a:defRPr sz="2100"/>
            </a:lvl2pPr>
            <a:lvl3pPr marL="914393" indent="0" algn="ctr">
              <a:buNone/>
              <a:defRPr sz="1700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5" indent="0" algn="ctr">
              <a:buNone/>
              <a:defRPr sz="1600"/>
            </a:lvl6pPr>
            <a:lvl7pPr marL="2743182" indent="0" algn="ctr">
              <a:buNone/>
              <a:defRPr sz="1600"/>
            </a:lvl7pPr>
            <a:lvl8pPr marL="3200379" indent="0" algn="ctr">
              <a:buNone/>
              <a:defRPr sz="1600"/>
            </a:lvl8pPr>
            <a:lvl9pPr marL="3657577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BB8C-ECC4-4093-8391-F61A0A9F0AD7}" type="datetimeFigureOut">
              <a:rPr lang="vi-VN" smtClean="0"/>
              <a:pPr/>
              <a:t>17/02/2025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5C08-72BF-4D6A-9585-21E1E4769B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185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BB8C-ECC4-4093-8391-F61A0A9F0AD7}" type="datetimeFigureOut">
              <a:rPr lang="vi-VN" smtClean="0"/>
              <a:pPr/>
              <a:t>17/02/2025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5C08-72BF-4D6A-9585-21E1E4769B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518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1"/>
            <a:ext cx="1971675" cy="58118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365131"/>
            <a:ext cx="5800725" cy="58118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BB8C-ECC4-4093-8391-F61A0A9F0AD7}" type="datetimeFigureOut">
              <a:rPr lang="vi-VN" smtClean="0"/>
              <a:pPr/>
              <a:t>17/02/2025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5C08-72BF-4D6A-9585-21E1E4769B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361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BB8C-ECC4-4093-8391-F61A0A9F0AD7}" type="datetimeFigureOut">
              <a:rPr lang="vi-VN" smtClean="0"/>
              <a:pPr/>
              <a:t>17/02/2025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5C08-72BF-4D6A-9585-21E1E4769B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638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1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BB8C-ECC4-4093-8391-F61A0A9F0AD7}" type="datetimeFigureOut">
              <a:rPr lang="vi-VN" smtClean="0"/>
              <a:pPr/>
              <a:t>17/02/2025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5C08-72BF-4D6A-9585-21E1E4769B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024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9"/>
            <a:ext cx="3886200" cy="43513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9"/>
            <a:ext cx="3886200" cy="43513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BB8C-ECC4-4093-8391-F61A0A9F0AD7}" type="datetimeFigureOut">
              <a:rPr lang="vi-VN" smtClean="0"/>
              <a:pPr/>
              <a:t>17/02/2025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5C08-72BF-4D6A-9585-21E1E4769B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16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0"/>
            <a:ext cx="7886700" cy="1325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5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79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6"/>
            <a:ext cx="3868340" cy="36845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6" y="168116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5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79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2505076"/>
            <a:ext cx="3887391" cy="36845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BB8C-ECC4-4093-8391-F61A0A9F0AD7}" type="datetimeFigureOut">
              <a:rPr lang="vi-VN" smtClean="0"/>
              <a:pPr/>
              <a:t>17/02/2025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5C08-72BF-4D6A-9585-21E1E4769B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92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BB8C-ECC4-4093-8391-F61A0A9F0AD7}" type="datetimeFigureOut">
              <a:rPr lang="vi-VN" smtClean="0"/>
              <a:pPr/>
              <a:t>17/02/2025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5C08-72BF-4D6A-9585-21E1E4769B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164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BB8C-ECC4-4093-8391-F61A0A9F0AD7}" type="datetimeFigureOut">
              <a:rPr lang="vi-VN" smtClean="0"/>
              <a:pPr/>
              <a:t>17/02/2025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5C08-72BF-4D6A-9585-21E1E4769B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988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4873628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91"/>
          </a:xfrm>
        </p:spPr>
        <p:txBody>
          <a:bodyPr/>
          <a:lstStyle>
            <a:lvl1pPr marL="0" indent="0">
              <a:buNone/>
              <a:defRPr sz="1600"/>
            </a:lvl1pPr>
            <a:lvl2pPr marL="457197" indent="0">
              <a:buNone/>
              <a:defRPr sz="1400"/>
            </a:lvl2pPr>
            <a:lvl3pPr marL="914393" indent="0">
              <a:buNone/>
              <a:defRPr sz="1200"/>
            </a:lvl3pPr>
            <a:lvl4pPr marL="1371592" indent="0">
              <a:buNone/>
              <a:defRPr sz="1000"/>
            </a:lvl4pPr>
            <a:lvl5pPr marL="1828789" indent="0">
              <a:buNone/>
              <a:defRPr sz="1000"/>
            </a:lvl5pPr>
            <a:lvl6pPr marL="2285985" indent="0">
              <a:buNone/>
              <a:defRPr sz="1000"/>
            </a:lvl6pPr>
            <a:lvl7pPr marL="2743182" indent="0">
              <a:buNone/>
              <a:defRPr sz="1000"/>
            </a:lvl7pPr>
            <a:lvl8pPr marL="3200379" indent="0">
              <a:buNone/>
              <a:defRPr sz="1000"/>
            </a:lvl8pPr>
            <a:lvl9pPr marL="36575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BB8C-ECC4-4093-8391-F61A0A9F0AD7}" type="datetimeFigureOut">
              <a:rPr lang="vi-VN" smtClean="0"/>
              <a:pPr/>
              <a:t>17/02/2025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5C08-72BF-4D6A-9585-21E1E4769B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795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1"/>
            <a:ext cx="4629150" cy="4873628"/>
          </a:xfrm>
        </p:spPr>
        <p:txBody>
          <a:bodyPr anchor="t"/>
          <a:lstStyle>
            <a:lvl1pPr marL="0" indent="0">
              <a:buNone/>
              <a:defRPr sz="3100"/>
            </a:lvl1pPr>
            <a:lvl2pPr marL="457197" indent="0">
              <a:buNone/>
              <a:defRPr sz="2800"/>
            </a:lvl2pPr>
            <a:lvl3pPr marL="914393" indent="0">
              <a:buNone/>
              <a:defRPr sz="2400"/>
            </a:lvl3pPr>
            <a:lvl4pPr marL="1371592" indent="0">
              <a:buNone/>
              <a:defRPr sz="2100"/>
            </a:lvl4pPr>
            <a:lvl5pPr marL="1828789" indent="0">
              <a:buNone/>
              <a:defRPr sz="2100"/>
            </a:lvl5pPr>
            <a:lvl6pPr marL="2285985" indent="0">
              <a:buNone/>
              <a:defRPr sz="2100"/>
            </a:lvl6pPr>
            <a:lvl7pPr marL="2743182" indent="0">
              <a:buNone/>
              <a:defRPr sz="2100"/>
            </a:lvl7pPr>
            <a:lvl8pPr marL="3200379" indent="0">
              <a:buNone/>
              <a:defRPr sz="2100"/>
            </a:lvl8pPr>
            <a:lvl9pPr marL="3657577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91"/>
          </a:xfrm>
        </p:spPr>
        <p:txBody>
          <a:bodyPr/>
          <a:lstStyle>
            <a:lvl1pPr marL="0" indent="0">
              <a:buNone/>
              <a:defRPr sz="1600"/>
            </a:lvl1pPr>
            <a:lvl2pPr marL="457197" indent="0">
              <a:buNone/>
              <a:defRPr sz="1400"/>
            </a:lvl2pPr>
            <a:lvl3pPr marL="914393" indent="0">
              <a:buNone/>
              <a:defRPr sz="1200"/>
            </a:lvl3pPr>
            <a:lvl4pPr marL="1371592" indent="0">
              <a:buNone/>
              <a:defRPr sz="1000"/>
            </a:lvl4pPr>
            <a:lvl5pPr marL="1828789" indent="0">
              <a:buNone/>
              <a:defRPr sz="1000"/>
            </a:lvl5pPr>
            <a:lvl6pPr marL="2285985" indent="0">
              <a:buNone/>
              <a:defRPr sz="1000"/>
            </a:lvl6pPr>
            <a:lvl7pPr marL="2743182" indent="0">
              <a:buNone/>
              <a:defRPr sz="1000"/>
            </a:lvl7pPr>
            <a:lvl8pPr marL="3200379" indent="0">
              <a:buNone/>
              <a:defRPr sz="1000"/>
            </a:lvl8pPr>
            <a:lvl9pPr marL="36575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BB8C-ECC4-4093-8391-F61A0A9F0AD7}" type="datetimeFigureOut">
              <a:rPr lang="vi-VN" smtClean="0"/>
              <a:pPr/>
              <a:t>17/02/2025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5C08-72BF-4D6A-9585-21E1E4769B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652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1325565"/>
          </a:xfrm>
          <a:prstGeom prst="rect">
            <a:avLst/>
          </a:prstGeom>
        </p:spPr>
        <p:txBody>
          <a:bodyPr vert="horz" lIns="91439" tIns="45720" rIns="91439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9"/>
            <a:ext cx="7886700" cy="4351335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3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1BB8C-ECC4-4093-8391-F61A0A9F0AD7}" type="datetimeFigureOut">
              <a:rPr lang="vi-VN" smtClean="0"/>
              <a:pPr/>
              <a:t>17/02/2025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3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3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95C08-72BF-4D6A-9585-21E1E4769B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115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93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6" indent="-228599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9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9" indent="-228599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6" indent="-228599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9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1" indent="-228599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8" indent="-228599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5" indent="-228599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5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2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9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174" y="2037814"/>
            <a:ext cx="4323215" cy="2866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2045505"/>
            <a:ext cx="4291385" cy="2860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512" y="191543"/>
            <a:ext cx="8742878" cy="1046440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en-US" sz="31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3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3: TRỒNG, CHĂM SÓC </a:t>
            </a:r>
          </a:p>
          <a:p>
            <a:pPr algn="ctr"/>
            <a:r>
              <a:rPr lang="en-US" sz="3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VÀ BẢO VỆ RỪNG</a:t>
            </a:r>
            <a:endParaRPr lang="en-US" sz="31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58261" y="1719927"/>
            <a:ext cx="8817210" cy="1569660"/>
          </a:xfrm>
          <a:prstGeom prst="rect">
            <a:avLst/>
          </a:prstGeom>
          <a:solidFill>
            <a:srgbClr val="FFFF66"/>
          </a:solidFill>
          <a:ln w="57150" cmpd="thinThick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9" tIns="45720" rIns="91439" bIns="4572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),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,…),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giàu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cát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tràm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giàu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ngập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tre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nứa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nghèo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trữ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lượng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972" y="105995"/>
            <a:ext cx="6985115" cy="569387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pPr lvl="0"/>
            <a:r>
              <a:rPr lang="de-DE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loại rừng phổ biến ở Việt Nam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313996" y="3427906"/>
            <a:ext cx="2258008" cy="830997"/>
          </a:xfrm>
          <a:prstGeom prst="rect">
            <a:avLst/>
          </a:prstGeom>
          <a:solidFill>
            <a:srgbClr val="FFFF66"/>
          </a:solidFill>
          <a:ln w="57150" cmpd="thinThick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9" tIns="45720" rIns="91439" bIns="4572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gốc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thành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36643" y="3971044"/>
            <a:ext cx="1692499" cy="1938992"/>
          </a:xfrm>
          <a:prstGeom prst="rect">
            <a:avLst/>
          </a:prstGeom>
          <a:solidFill>
            <a:schemeClr val="accent1"/>
          </a:solidFill>
          <a:ln w="2857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9" tIns="45720" rIns="91439" bIns="4572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CÁC CÁCH PHÂN LOẠI RỪNG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313417" y="5765746"/>
            <a:ext cx="2258005" cy="830997"/>
          </a:xfrm>
          <a:prstGeom prst="rect">
            <a:avLst/>
          </a:prstGeom>
          <a:solidFill>
            <a:srgbClr val="FFFF66"/>
          </a:solidFill>
          <a:ln w="57150" cmpd="thinThick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9" tIns="45720" rIns="91439" bIns="4572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địa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1929139" y="3794416"/>
            <a:ext cx="331068" cy="113914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20" rIns="91439" bIns="45720"/>
          <a:lstStyle/>
          <a:p>
            <a:endParaRPr lang="vi-VN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1935459" y="4958959"/>
            <a:ext cx="324744" cy="124049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20" rIns="91439" bIns="45720"/>
          <a:lstStyle/>
          <a:p>
            <a:endParaRPr lang="vi-VN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1929716" y="4554247"/>
            <a:ext cx="383698" cy="383191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20" rIns="91439" bIns="45720"/>
          <a:lstStyle/>
          <a:p>
            <a:endParaRPr lang="vi-VN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1929138" y="4948192"/>
            <a:ext cx="331066" cy="283291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20" rIns="91439" bIns="45720"/>
          <a:lstStyle/>
          <a:p>
            <a:endParaRPr lang="vi-VN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313416" y="4409821"/>
            <a:ext cx="2258008" cy="461665"/>
          </a:xfrm>
          <a:prstGeom prst="rect">
            <a:avLst/>
          </a:prstGeom>
          <a:solidFill>
            <a:srgbClr val="FFFF66"/>
          </a:solidFill>
          <a:ln w="57150" cmpd="thinThick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9" tIns="45720" rIns="91439" bIns="4572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313995" y="5088930"/>
            <a:ext cx="2258006" cy="461665"/>
          </a:xfrm>
          <a:prstGeom prst="rect">
            <a:avLst/>
          </a:prstGeom>
          <a:solidFill>
            <a:srgbClr val="FFFF66"/>
          </a:solidFill>
          <a:ln w="57150" cmpd="thinThick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9" tIns="45720" rIns="91439" bIns="4572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Trữ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lượng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824293" y="3413059"/>
            <a:ext cx="4229556" cy="615553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91439" tIns="45720" rIns="91439" bIns="4572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………………………………………………………………………………………....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4824293" y="4242957"/>
            <a:ext cx="4229556" cy="615553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91439" tIns="45720" rIns="91439" bIns="4572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………………………………………………………………………………………....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4824293" y="5045494"/>
            <a:ext cx="4229556" cy="615553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91439" tIns="45720" rIns="91439" bIns="4572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………………………………………………………………………………………....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4824293" y="5862980"/>
            <a:ext cx="4229556" cy="615553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lIns="91439" tIns="45720" rIns="91439" bIns="4572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………………………………………………………………………………………....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1419" y="3638647"/>
            <a:ext cx="252874" cy="209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endParaRPr lang="vi-VN"/>
          </a:p>
        </p:txBody>
      </p:sp>
      <p:sp>
        <p:nvSpPr>
          <p:cNvPr id="39" name="Right Arrow 38"/>
          <p:cNvSpPr/>
          <p:nvPr/>
        </p:nvSpPr>
        <p:spPr>
          <a:xfrm>
            <a:off x="4571419" y="4521683"/>
            <a:ext cx="252874" cy="209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endParaRPr lang="vi-VN"/>
          </a:p>
        </p:txBody>
      </p:sp>
      <p:sp>
        <p:nvSpPr>
          <p:cNvPr id="40" name="Right Arrow 39"/>
          <p:cNvSpPr/>
          <p:nvPr/>
        </p:nvSpPr>
        <p:spPr>
          <a:xfrm>
            <a:off x="4609366" y="5255647"/>
            <a:ext cx="252874" cy="209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endParaRPr lang="vi-VN"/>
          </a:p>
        </p:txBody>
      </p:sp>
      <p:sp>
        <p:nvSpPr>
          <p:cNvPr id="41" name="Right Arrow 40"/>
          <p:cNvSpPr/>
          <p:nvPr/>
        </p:nvSpPr>
        <p:spPr>
          <a:xfrm>
            <a:off x="4605743" y="6044872"/>
            <a:ext cx="252874" cy="209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endParaRPr lang="vi-VN"/>
          </a:p>
        </p:txBody>
      </p:sp>
      <p:sp>
        <p:nvSpPr>
          <p:cNvPr id="42" name="Rectangle 41"/>
          <p:cNvSpPr/>
          <p:nvPr/>
        </p:nvSpPr>
        <p:spPr>
          <a:xfrm>
            <a:off x="5" y="889552"/>
            <a:ext cx="8988085" cy="784830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lvl="0"/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de-DE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 : Dựa vào những hiểu biết của mình, kết hợp với nội dung SGK, hãy hoàn thành phiếu học tập sau (3p):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5290" y="536692"/>
            <a:ext cx="5998691" cy="523220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pPr lvl="0"/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Cách phân loại rừng trong tự nhiên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4846" y="3410828"/>
            <a:ext cx="1593639" cy="523220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pPr lvl="0"/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PHT số 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19944" y="3332751"/>
            <a:ext cx="3818965" cy="461665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r>
              <a:rPr lang="en-US" altLang="en-US" sz="2400" dirty="0" err="1" smtClean="0"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tự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nhiên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trồng</a:t>
            </a:r>
            <a:endParaRPr lang="en-US" altLang="en-US" sz="2400" dirty="0" smtClean="0">
              <a:latin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72320" y="4138193"/>
            <a:ext cx="3818965" cy="830997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r>
              <a:rPr lang="en-US" altLang="en-US" sz="2400" dirty="0" err="1" smtClean="0"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tràm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thông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tre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nứa</a:t>
            </a:r>
            <a:endParaRPr lang="en-US" altLang="en-US" sz="2400" dirty="0" smtClean="0">
              <a:latin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43119" y="5002178"/>
            <a:ext cx="4623098" cy="738664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r>
              <a:rPr lang="en-US" altLang="en-US" sz="2100" dirty="0" err="1" smtClean="0">
                <a:latin typeface="Times New Roman" panose="02020603050405020304" pitchFamily="18" charset="0"/>
              </a:rPr>
              <a:t>Rừng</a:t>
            </a:r>
            <a:r>
              <a:rPr lang="en-US" altLang="en-US" sz="21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</a:rPr>
              <a:t>rất</a:t>
            </a:r>
            <a:r>
              <a:rPr lang="en-US" altLang="en-US" sz="21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</a:rPr>
              <a:t>giàu</a:t>
            </a:r>
            <a:r>
              <a:rPr lang="en-US" altLang="en-US" sz="21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100" dirty="0" err="1" smtClean="0">
                <a:latin typeface="Times New Roman" panose="02020603050405020304" pitchFamily="18" charset="0"/>
              </a:rPr>
              <a:t>rừng</a:t>
            </a:r>
            <a:r>
              <a:rPr lang="en-US" altLang="en-US" sz="21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</a:rPr>
              <a:t>giàu</a:t>
            </a:r>
            <a:r>
              <a:rPr lang="en-US" altLang="en-US" sz="21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100" dirty="0" err="1" smtClean="0">
                <a:latin typeface="Times New Roman" panose="02020603050405020304" pitchFamily="18" charset="0"/>
              </a:rPr>
              <a:t>rừng</a:t>
            </a:r>
            <a:r>
              <a:rPr lang="en-US" altLang="en-US" sz="21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</a:rPr>
              <a:t>trung</a:t>
            </a:r>
            <a:r>
              <a:rPr lang="en-US" altLang="en-US" sz="21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</a:rPr>
              <a:t>bình</a:t>
            </a:r>
            <a:r>
              <a:rPr lang="en-US" altLang="en-US" sz="21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100" dirty="0" err="1" smtClean="0">
                <a:latin typeface="Times New Roman" panose="02020603050405020304" pitchFamily="18" charset="0"/>
              </a:rPr>
              <a:t>rừng</a:t>
            </a:r>
            <a:r>
              <a:rPr lang="en-US" altLang="en-US" sz="21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</a:rPr>
              <a:t>nghèo</a:t>
            </a:r>
            <a:r>
              <a:rPr lang="en-US" altLang="en-US" sz="21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100" dirty="0" err="1" smtClean="0">
                <a:latin typeface="Times New Roman" panose="02020603050405020304" pitchFamily="18" charset="0"/>
              </a:rPr>
              <a:t>rừng</a:t>
            </a:r>
            <a:r>
              <a:rPr lang="en-US" altLang="en-US" sz="21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</a:rPr>
              <a:t>chưa</a:t>
            </a:r>
            <a:r>
              <a:rPr lang="en-US" altLang="en-US" sz="21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21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</a:rPr>
              <a:t>trữ</a:t>
            </a:r>
            <a:r>
              <a:rPr lang="en-US" altLang="en-US" sz="21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</a:rPr>
              <a:t>lượng</a:t>
            </a:r>
            <a:endParaRPr lang="en-US" altLang="en-US" sz="2100" dirty="0" smtClean="0">
              <a:latin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45425" y="5738393"/>
            <a:ext cx="4298576" cy="830997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r>
              <a:rPr lang="en-US" altLang="en-US" sz="2400" dirty="0" err="1" smtClean="0"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núi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đất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núi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đá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ngập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nước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rừng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đất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cát</a:t>
            </a:r>
            <a:endParaRPr lang="en-US" altLang="en-US" sz="24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5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/>
      <p:bldP spid="27" grpId="0" build="allAtOnce"/>
      <p:bldP spid="30" grpId="0" build="allAtOnce"/>
      <p:bldP spid="33" grpId="0" build="allAtOnce"/>
      <p:bldP spid="3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4"/>
            <a:ext cx="9144000" cy="1358768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30" y="1556802"/>
            <a:ext cx="6985115" cy="569387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pPr lvl="0"/>
            <a:r>
              <a:rPr lang="de-DE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loại rừng phổ biến ở Việt Nam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19" y="2276877"/>
            <a:ext cx="5616624" cy="302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649443" y="5532365"/>
            <a:ext cx="5612432" cy="569387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r>
              <a:rPr lang="de-DE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</a:t>
            </a:r>
            <a:r>
              <a:rPr lang="de-DE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 hoặc rừng ngập nước</a:t>
            </a:r>
            <a:endParaRPr lang="en-US" sz="3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2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4"/>
            <a:ext cx="9144000" cy="1358768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802"/>
            <a:ext cx="7703582" cy="569387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pPr lvl="0"/>
            <a:r>
              <a:rPr lang="de-DE" sz="31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92"/>
            <a:ext cx="1885950" cy="14101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23729" y="2492895"/>
            <a:ext cx="6635258" cy="1046440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lvl="0"/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1" y="3289894"/>
            <a:ext cx="3075343" cy="239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289" y="3322523"/>
            <a:ext cx="2946719" cy="22388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007" y="3322523"/>
            <a:ext cx="2633635" cy="223888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3230" y="4"/>
            <a:ext cx="9144000" cy="1358768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00547" y="1828252"/>
            <a:ext cx="8655579" cy="523220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lvl="0" algn="just"/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Cách phân loại rừng phổ biến ở Việt Nam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641" y="1352562"/>
            <a:ext cx="6985115" cy="569387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pPr lvl="0"/>
            <a:r>
              <a:rPr lang="de-DE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loại rừng phổ biến ở Việt Nam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9941" y="5164763"/>
            <a:ext cx="385543" cy="3752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9682" y="2279535"/>
            <a:ext cx="8655579" cy="954107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lvl="0" algn="just"/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Ở nước ta, rừng được phân loại theo mục đích sử dụng là chính.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2765" y="5650283"/>
            <a:ext cx="2404823" cy="523220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sản xuất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99098" y="5650283"/>
            <a:ext cx="2526652" cy="523220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đặc dụng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88188" y="5650283"/>
            <a:ext cx="2547490" cy="523220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phòng hộ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80436" y="5139331"/>
            <a:ext cx="385543" cy="3752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6388191" y="5139991"/>
            <a:ext cx="385543" cy="3752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716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  <p:bldP spid="15" grpId="1"/>
      <p:bldP spid="16" grpId="0"/>
      <p:bldP spid="16" grpId="1"/>
      <p:bldP spid="17" grpId="0"/>
      <p:bldP spid="17" grpId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1" y="3289894"/>
            <a:ext cx="3075343" cy="239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995" y="3322523"/>
            <a:ext cx="2838869" cy="22388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188" y="3322523"/>
            <a:ext cx="2457450" cy="22388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5487" y="963495"/>
            <a:ext cx="7113203" cy="523220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lvl="0" algn="just"/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Cách phân loại rừng phổ biến ở Việt Nam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072" y="222185"/>
            <a:ext cx="6985115" cy="569387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pPr lvl="0"/>
            <a:r>
              <a:rPr lang="de-DE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loại rừng phổ biến ở Việt Nam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9941" y="5164763"/>
            <a:ext cx="385543" cy="3752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2718" y="1917735"/>
            <a:ext cx="8655579" cy="1277273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lvl="0" algn="just"/>
            <a:r>
              <a:rPr lang="vi-VN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mục đích sử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mỗi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rừng bên dưới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gì?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2765" y="5650283"/>
            <a:ext cx="2404823" cy="523220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sản xuất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99098" y="5650283"/>
            <a:ext cx="2526652" cy="523220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đặc dụng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88188" y="5650283"/>
            <a:ext cx="2547490" cy="523220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phòng hộ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80436" y="5139331"/>
            <a:ext cx="385543" cy="3752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6388191" y="5139991"/>
            <a:ext cx="385543" cy="3752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9252" y="1518428"/>
            <a:ext cx="7113203" cy="523220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lvl="0" algn="just"/>
            <a:r>
              <a:rPr lang="vi-VN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 đôi</a:t>
            </a:r>
            <a:endParaRPr 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2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4"/>
            <a:ext cx="9144000" cy="1358768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00547" y="1828252"/>
            <a:ext cx="8655579" cy="523220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lvl="0" algn="just"/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Cách phân loại rừng phổ biến ở Việt Nam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641" y="1352562"/>
            <a:ext cx="6985115" cy="569387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pPr lvl="0"/>
            <a:r>
              <a:rPr lang="de-DE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loại rừng phổ biến ở Việt Nam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6" y="3247010"/>
            <a:ext cx="3075343" cy="239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189941" y="5164763"/>
            <a:ext cx="385543" cy="3752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38937" y="2637420"/>
            <a:ext cx="2544284" cy="523220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r>
              <a:rPr lang="de-D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 xuất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90442" y="3841031"/>
            <a:ext cx="5110179" cy="954107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r>
              <a:rPr lang="de-D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 chủ yếu để khai thác gỗ </a:t>
            </a:r>
          </a:p>
          <a:p>
            <a:r>
              <a:rPr lang="de-D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các lâm sản khác.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4"/>
            <a:ext cx="9144000" cy="1358768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00547" y="1828252"/>
            <a:ext cx="8655579" cy="523220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lvl="0" algn="just"/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Cách phân loại rừng phổ biến ở Việt Nam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641" y="1352562"/>
            <a:ext cx="6985115" cy="569387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pPr lvl="0"/>
            <a:r>
              <a:rPr lang="de-DE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loại rừng phổ biến ở Việt Nam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97044" y="2594865"/>
            <a:ext cx="2666112" cy="523220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r>
              <a:rPr lang="de-D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dụng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4384" y="3718441"/>
            <a:ext cx="5623653" cy="1384995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r>
              <a:rPr lang="de-D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tồn sinh vật rừng, nghiên cứu</a:t>
            </a:r>
          </a:p>
          <a:p>
            <a:r>
              <a:rPr lang="de-D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 học, bảo vệ di tích lịch sử - </a:t>
            </a:r>
          </a:p>
          <a:p>
            <a:r>
              <a:rPr lang="de-D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 hóa, phục vụ du lịch.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5" y="3411398"/>
            <a:ext cx="2838869" cy="22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9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4"/>
            <a:ext cx="9144000" cy="1358768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00547" y="1828252"/>
            <a:ext cx="8655579" cy="523220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lvl="0" algn="just"/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Cách phân loại rừng phổ biến ở Việt Nam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641" y="1352562"/>
            <a:ext cx="6985115" cy="569387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pPr lvl="0"/>
            <a:r>
              <a:rPr lang="de-DE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loại rừng phổ biến ở Việt Nam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97044" y="2594877"/>
            <a:ext cx="2686952" cy="954107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r>
              <a:rPr lang="de-D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hộ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4379" y="3718441"/>
            <a:ext cx="5763114" cy="1384995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gió,chắn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vi-VN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 đất, 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 xói mòn,chống sa mạc hóa, 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 chế lũ lụt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0" y="3429000"/>
            <a:ext cx="2905808" cy="22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4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299749" y="4673350"/>
            <a:ext cx="2493264" cy="461665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-Rừng phòng hộ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Làm thế nào để hết chai tay khi cầm bút? Cách cầm bút không bị chai tay đơn  giản nhất 2022 - Ciscolinks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8823" y="3409830"/>
            <a:ext cx="1880318" cy="131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3230" y="4"/>
            <a:ext cx="9144000" cy="1358768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00547" y="1828252"/>
            <a:ext cx="8655579" cy="523220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lvl="0" algn="just"/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Cách phân loại rừng phổ biến ở Việt Nam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641" y="1352562"/>
            <a:ext cx="6985115" cy="569387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pPr lvl="0"/>
            <a:r>
              <a:rPr lang="de-DE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loại rừng phổ biến ở Việt Nam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9682" y="2279535"/>
            <a:ext cx="8655579" cy="954107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lvl="0" algn="just"/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Ở nước ta, rừng được phân loại theo mục đích sử dụng là chính.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8673" y="3845196"/>
            <a:ext cx="2482218" cy="461665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-Rừng đặc dụng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34436" y="3056413"/>
            <a:ext cx="2434983" cy="461665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-Rừng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 </a:t>
            </a:r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43230" y="4"/>
            <a:ext cx="9144000" cy="13587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16188" y="404670"/>
            <a:ext cx="5912194" cy="646331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8237" y="2455823"/>
            <a:ext cx="8208913" cy="34255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r>
              <a:rPr lang="vi-VN" sz="3100" dirty="0" smtClean="0"/>
              <a:t>Theo công bố về hiện trạng rừng toàn quốc năm 20</a:t>
            </a:r>
            <a:r>
              <a:rPr lang="en-US" sz="3600" dirty="0" smtClean="0"/>
              <a:t>20</a:t>
            </a:r>
            <a:r>
              <a:rPr lang="en-US" sz="3100" dirty="0" smtClean="0"/>
              <a:t>,</a:t>
            </a:r>
            <a:r>
              <a:rPr lang="vi-VN" sz="3100" dirty="0" smtClean="0"/>
              <a:t> tổng diện tích rừng toàn quốc hiện đang là </a:t>
            </a:r>
            <a:r>
              <a:rPr lang="vi-VN" sz="3100" b="1" dirty="0" smtClean="0"/>
              <a:t>14</a:t>
            </a:r>
            <a:r>
              <a:rPr lang="en-US" sz="3600" b="1" dirty="0" smtClean="0"/>
              <a:t>,6 </a:t>
            </a:r>
            <a:r>
              <a:rPr lang="en-US" sz="3600" b="1" dirty="0" err="1" smtClean="0"/>
              <a:t>triệu</a:t>
            </a:r>
            <a:r>
              <a:rPr lang="vi-VN" sz="3600" b="1" dirty="0" smtClean="0"/>
              <a:t> </a:t>
            </a:r>
            <a:r>
              <a:rPr lang="vi-VN" sz="3100" dirty="0" smtClean="0"/>
              <a:t>ha, độ che phủ tương ứng là </a:t>
            </a:r>
            <a:r>
              <a:rPr lang="vi-VN" sz="3100" b="1" dirty="0" smtClean="0"/>
              <a:t>4</a:t>
            </a:r>
            <a:r>
              <a:rPr lang="en-US" sz="3600" b="1" dirty="0" smtClean="0"/>
              <a:t>2</a:t>
            </a:r>
            <a:r>
              <a:rPr lang="vi-VN" sz="3100" b="1" dirty="0" smtClean="0"/>
              <a:t>%</a:t>
            </a:r>
            <a:r>
              <a:rPr lang="vi-VN" sz="3100" dirty="0" smtClean="0"/>
              <a:t>.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9029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095" y="1270509"/>
            <a:ext cx="8064896" cy="646331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 14: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91543"/>
            <a:ext cx="8742878" cy="1046440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en-US" sz="31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3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3: TRỒNG, CHĂM SÓC </a:t>
            </a:r>
          </a:p>
          <a:p>
            <a:pPr algn="ctr"/>
            <a:r>
              <a:rPr lang="en-US" sz="3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VÀ BẢO VỆ RỪNG</a:t>
            </a:r>
            <a:endParaRPr lang="en-US" sz="31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35312" y="2609123"/>
            <a:ext cx="5231285" cy="711435"/>
            <a:chOff x="1650403" y="1107507"/>
            <a:chExt cx="5231285" cy="711439"/>
          </a:xfrm>
        </p:grpSpPr>
        <p:sp>
          <p:nvSpPr>
            <p:cNvPr id="7" name="Rectangle 6"/>
            <p:cNvSpPr/>
            <p:nvPr/>
          </p:nvSpPr>
          <p:spPr>
            <a:xfrm>
              <a:off x="1650403" y="1107507"/>
              <a:ext cx="5231285" cy="71143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650403" y="1107507"/>
              <a:ext cx="5231285" cy="711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algn="ctr" defTabSz="9334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VAI TRÒ CỦA RỪNG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15684" y="4012850"/>
            <a:ext cx="6312641" cy="640103"/>
            <a:chOff x="1700598" y="3612141"/>
            <a:chExt cx="5239920" cy="640104"/>
          </a:xfrm>
        </p:grpSpPr>
        <p:sp>
          <p:nvSpPr>
            <p:cNvPr id="10" name="Rectangle 9"/>
            <p:cNvSpPr/>
            <p:nvPr/>
          </p:nvSpPr>
          <p:spPr>
            <a:xfrm>
              <a:off x="1700598" y="3612141"/>
              <a:ext cx="5239919" cy="64010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1700598" y="3612142"/>
              <a:ext cx="5239920" cy="640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algn="ctr" defTabSz="9334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LOẠI RỪNG PHỔ BIẾN Ở VIỆT NAM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193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4"/>
            <a:ext cx="9144000" cy="1358768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33" y="1556802"/>
            <a:ext cx="2061781" cy="569387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pPr lvl="0"/>
            <a:r>
              <a:rPr lang="de-DE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63430"/>
            <a:ext cx="1728193" cy="12921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6332" y="4082775"/>
            <a:ext cx="8665583" cy="954107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lvl="0" algn="just"/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trong tự nhiên được phân loại </a:t>
            </a:r>
            <a:r>
              <a:rPr lang="de-D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 vào đặc điểm nào</a:t>
            </a:r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4505" y="5113444"/>
            <a:ext cx="6516545" cy="1569660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Phân loại theo nguồn gốc hình thành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Phân loại theo cây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Phân loại theo trữ lượng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Phân loại theo điều kiện lập địa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75254" y="1540774"/>
            <a:ext cx="6768751" cy="954107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lvl="0" algn="just"/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</a:t>
            </a:r>
            <a:r>
              <a:rPr lang="de-D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vai trò như thế nào đối với môi trường và đời sống của con người?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95439" y="2435663"/>
            <a:ext cx="6456235" cy="1677382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algn="just"/>
            <a:r>
              <a:rPr lang="de-DE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Bảo vệ,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cải tạo môi trường.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197" algn="just">
              <a:buFontTx/>
              <a:buChar char="-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Phục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vụ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đời sống, sản xuất 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197" algn="just">
              <a:buFontTx/>
              <a:buChar char="-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Phục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vụ nghiên cứu khoa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học,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bảo tồn tài nguyên thiên nhiên..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4"/>
            <a:ext cx="9144000" cy="1358768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33" y="1556802"/>
            <a:ext cx="2061781" cy="569387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pPr lvl="0"/>
            <a:r>
              <a:rPr lang="de-DE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6"/>
            <a:ext cx="1728193" cy="12921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1727" y="2423790"/>
            <a:ext cx="6768751" cy="1046440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lvl="0" algn="just"/>
            <a:r>
              <a:rPr lang="de-DE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ta có mấy loại rừng</a:t>
            </a:r>
            <a:r>
              <a:rPr lang="de-DE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Dựa vào đâu để phân ra các loại rừng đó?</a:t>
            </a:r>
            <a:endParaRPr lang="en-US" sz="3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1726" y="3669327"/>
            <a:ext cx="7417498" cy="2954655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r>
              <a:rPr lang="de-DE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de-DE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sản xuất</a:t>
            </a:r>
            <a:endParaRPr lang="en-US" sz="3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Rừng đặc dụng</a:t>
            </a:r>
            <a:endParaRPr lang="en-US" sz="3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Rừng phòng </a:t>
            </a:r>
            <a:r>
              <a:rPr lang="de-DE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</a:p>
          <a:p>
            <a:r>
              <a:rPr lang="de-DE" sz="31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Dựa vào </a:t>
            </a:r>
            <a:r>
              <a:rPr lang="de-DE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mục đích sử dụng để phân loại.</a:t>
            </a:r>
            <a:endParaRPr lang="en-US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1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1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4"/>
            <a:ext cx="9144000" cy="1358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1" y="522254"/>
            <a:ext cx="5670376" cy="523220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1" y="1484794"/>
            <a:ext cx="8784976" cy="1200329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6.5 SGK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rừng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phục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đời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16641"/>
            <a:ext cx="3312368" cy="1900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5" y="2748168"/>
            <a:ext cx="3828733" cy="194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1907704" y="3910658"/>
            <a:ext cx="720080" cy="4345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4716016" y="4146549"/>
            <a:ext cx="720080" cy="4345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" y="4498012"/>
            <a:ext cx="4007813" cy="2092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/>
          <p:cNvSpPr/>
          <p:nvPr/>
        </p:nvSpPr>
        <p:spPr>
          <a:xfrm>
            <a:off x="107504" y="6156075"/>
            <a:ext cx="720080" cy="4345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696587"/>
            <a:ext cx="3960440" cy="2044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val 11"/>
          <p:cNvSpPr/>
          <p:nvPr/>
        </p:nvSpPr>
        <p:spPr>
          <a:xfrm>
            <a:off x="4707276" y="6234781"/>
            <a:ext cx="720080" cy="4345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021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4"/>
            <a:ext cx="9144000" cy="1358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1" y="522254"/>
            <a:ext cx="5670376" cy="523220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1" y="1484790"/>
            <a:ext cx="8784976" cy="1200329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mục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đích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rừng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ở H.6.6, H.6.7, H.6.8.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5"/>
            <a:ext cx="2592288" cy="273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3"/>
          <a:stretch/>
        </p:blipFill>
        <p:spPr>
          <a:xfrm>
            <a:off x="5868144" y="3040084"/>
            <a:ext cx="3165794" cy="262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2924952"/>
            <a:ext cx="2988444" cy="275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2" y="5699974"/>
            <a:ext cx="2555776" cy="615553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Hình 6.6: Rừng Cúc Phương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65922" y="5683752"/>
            <a:ext cx="2088233" cy="615553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Hình 6.7: Rừng keo trồng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98135" y="5683745"/>
            <a:ext cx="2512224" cy="353943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Hình 6.8: Rừng phi lao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4"/>
            <a:ext cx="9144000" cy="1358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1" y="522254"/>
            <a:ext cx="5670376" cy="523220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 DỤNG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3" y="2204877"/>
            <a:ext cx="8280920" cy="2554545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algn="just"/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58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4"/>
            <a:ext cx="9144000" cy="1358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7" y="459855"/>
            <a:ext cx="5328593" cy="523220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305" y="2636910"/>
            <a:ext cx="8316133" cy="1523494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marL="285748" indent="-285748" algn="just">
              <a:buFontTx/>
              <a:buChar char="-"/>
            </a:pPr>
            <a:r>
              <a:rPr lang="en-US" sz="31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3100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" pitchFamily="34" charset="0"/>
                <a:cs typeface="Arial" pitchFamily="34" charset="0"/>
              </a:rPr>
              <a:t>luyện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48" indent="-285748" algn="just">
              <a:buFontTx/>
              <a:buChar char="-"/>
            </a:pPr>
            <a:r>
              <a:rPr lang="en-US" sz="31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 7: 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TRỒNG, CHĂM SÓC VÀ BẢO VỆ RỪNG.</a:t>
            </a:r>
          </a:p>
        </p:txBody>
      </p:sp>
    </p:spTree>
    <p:extLst>
      <p:ext uri="{BB962C8B-B14F-4D97-AF65-F5344CB8AC3E}">
        <p14:creationId xmlns:p14="http://schemas.microsoft.com/office/powerpoint/2010/main" val="19536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" y="7943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3" y="2276872"/>
            <a:ext cx="4073614" cy="523220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1. VAI TRÒ CỦA RỪNG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798" y="4901512"/>
            <a:ext cx="3456384" cy="523220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3" y="2762178"/>
            <a:ext cx="3677414" cy="2161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36247" y="5359850"/>
            <a:ext cx="8672903" cy="1384995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Không khai thác động vật quý hiếm trong rừng phòng hộ là rừng tự nhiên"/>
          <p:cNvSpPr>
            <a:spLocks noChangeAspect="1" noChangeArrowheads="1"/>
          </p:cNvSpPr>
          <p:nvPr/>
        </p:nvSpPr>
        <p:spPr bwMode="auto">
          <a:xfrm>
            <a:off x="155575" y="-14445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253" y="2765460"/>
            <a:ext cx="3747753" cy="23461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5337" y="895442"/>
            <a:ext cx="7934722" cy="646331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 14: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0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625386" y="27323"/>
            <a:ext cx="4073614" cy="523220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1. VAI TRÒ CỦA RỪNG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71201" y="1246823"/>
            <a:ext cx="3188215" cy="2280151"/>
            <a:chOff x="251520" y="1844824"/>
            <a:chExt cx="3711399" cy="24843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844824"/>
              <a:ext cx="3711399" cy="24843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Oval 10"/>
            <p:cNvSpPr/>
            <p:nvPr/>
          </p:nvSpPr>
          <p:spPr>
            <a:xfrm>
              <a:off x="494224" y="1922711"/>
              <a:ext cx="1719013" cy="50405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Oxygen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379106" y="1868705"/>
              <a:ext cx="1423650" cy="61206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Carbon</a:t>
              </a:r>
            </a:p>
            <a:p>
              <a:pPr algn="ctr"/>
              <a:r>
                <a:rPr lang="en-US" dirty="0"/>
                <a:t>dioxide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353730" y="2480773"/>
              <a:ext cx="0" cy="37806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090931" y="2538413"/>
              <a:ext cx="0" cy="49506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23528" y="3861048"/>
              <a:ext cx="432048" cy="36004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00" dirty="0"/>
                <a:t>a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0" y="4267298"/>
            <a:ext cx="3132716" cy="201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Oval 27"/>
          <p:cNvSpPr/>
          <p:nvPr/>
        </p:nvSpPr>
        <p:spPr>
          <a:xfrm>
            <a:off x="388518" y="5642472"/>
            <a:ext cx="400440" cy="3600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100" dirty="0"/>
              <a:t>d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65" y="4368005"/>
            <a:ext cx="3024336" cy="1959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Oval 33"/>
          <p:cNvSpPr/>
          <p:nvPr/>
        </p:nvSpPr>
        <p:spPr>
          <a:xfrm>
            <a:off x="6273742" y="5668594"/>
            <a:ext cx="432048" cy="3600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/>
              <a:t>f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8599" y="4260930"/>
            <a:ext cx="2843948" cy="201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Oval 35"/>
          <p:cNvSpPr/>
          <p:nvPr/>
        </p:nvSpPr>
        <p:spPr>
          <a:xfrm>
            <a:off x="3471799" y="5642472"/>
            <a:ext cx="432048" cy="3600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/>
              <a:t>e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76" y="1289951"/>
            <a:ext cx="3035028" cy="221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2478" y="1289955"/>
            <a:ext cx="2761249" cy="2291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Oval 38"/>
          <p:cNvSpPr/>
          <p:nvPr/>
        </p:nvSpPr>
        <p:spPr>
          <a:xfrm>
            <a:off x="3432610" y="3063892"/>
            <a:ext cx="432048" cy="43204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0" name="Oval 39"/>
          <p:cNvSpPr/>
          <p:nvPr/>
        </p:nvSpPr>
        <p:spPr>
          <a:xfrm>
            <a:off x="6280111" y="3103084"/>
            <a:ext cx="360040" cy="3600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42238" y="437813"/>
            <a:ext cx="8191450" cy="830997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lvl="0" algn="just"/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</a:t>
            </a:r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phút): N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êu </a:t>
            </a:r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trò của rừng 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trường hợp được được minh họa ở Hình 6.1.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3372282"/>
            <a:ext cx="3383280" cy="877163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lvl="0" algn="just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 thụ khí carbon dioxide, bụi trong không khí và thải ra khí oxygen, giúp điều hòa khí hậu.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44097" y="3340969"/>
            <a:ext cx="2978331" cy="877163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algn="just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chắn gió, chống cát di động ven biển, che chở vùng đất phía trong đất liền.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00800" y="3210342"/>
            <a:ext cx="2743200" cy="1138773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lvl="0" algn="just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 cấp nguyên liệu cho sản xuất, tạo ra các vật dụng cần thiết cho con người.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8198" y="6211677"/>
            <a:ext cx="3030583" cy="615553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algn="just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 xói mòn, hạn chế hiện tượng sạt lở đất.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98395" y="6211677"/>
            <a:ext cx="2584396" cy="615553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lvl="0" algn="just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 vụ nghiên cứu khoa học.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17919" y="6211677"/>
            <a:ext cx="2730138" cy="615553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lvl="0" algn="just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 tồn thiên nhiên, động vật và thực vật rừng.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9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  <p:bldP spid="22" grpId="0" build="allAtOnce"/>
      <p:bldP spid="23" grpId="0" build="allAtOnce"/>
      <p:bldP spid="24" grpId="0" build="allAtOnce"/>
      <p:bldP spid="29" grpId="0" build="allAtOnce"/>
      <p:bldP spid="3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3" y="1446517"/>
            <a:ext cx="4073614" cy="523220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1. VAI TRÒ CỦA RỪNG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230" y="4"/>
            <a:ext cx="9144000" cy="1358768"/>
            <a:chOff x="43230" y="1"/>
            <a:chExt cx="9144000" cy="13587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60204" y="404664"/>
              <a:ext cx="5912196" cy="646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476156" y="2114075"/>
            <a:ext cx="7381328" cy="1523494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r>
              <a:rPr lang="de-DE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các nội dung vừa tìm hiểu, hãy </a:t>
            </a:r>
            <a:r>
              <a:rPr lang="de-DE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biết vai trò của rừng đối với môi trường, đời sống và sản xuất ?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" y="2060851"/>
            <a:ext cx="1383531" cy="14413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8156" y="5238023"/>
            <a:ext cx="6456235" cy="1046440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marL="457197" indent="-457197" algn="just">
              <a:buFontTx/>
              <a:buChar char="-"/>
            </a:pPr>
            <a:r>
              <a:rPr lang="de-DE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 </a:t>
            </a:r>
            <a:r>
              <a:rPr lang="de-DE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vụ nghiên cứu khoa </a:t>
            </a:r>
            <a:r>
              <a:rPr lang="de-DE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học, bảo tồn tài nguyên thiên nhiên.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Làm thế nào để hết chai tay khi cầm bút? Cách cầm bút không bị chai tay đơn  giản nhất 2022 - Ciscolinksy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4178041"/>
            <a:ext cx="1880318" cy="131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43632" y="3835947"/>
            <a:ext cx="6456235" cy="569387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algn="just"/>
            <a:r>
              <a:rPr lang="de-DE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de-DE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 vệ, </a:t>
            </a:r>
            <a:r>
              <a:rPr lang="de-DE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cải tạo môi trường</a:t>
            </a:r>
            <a:r>
              <a:rPr lang="de-DE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37676" y="4515222"/>
            <a:ext cx="6456235" cy="569387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marL="457197" indent="-457197" algn="just">
              <a:buFontTx/>
              <a:buChar char="-"/>
            </a:pPr>
            <a:r>
              <a:rPr lang="de-DE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 vụ đời sống và sản xuất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6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1" grpId="0" build="allAtOnce"/>
      <p:bldP spid="1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4" y="1556794"/>
            <a:ext cx="1885950" cy="14101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7969" y="1772824"/>
            <a:ext cx="7038528" cy="1261884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lvl="0"/>
            <a:r>
              <a:rPr lang="de-DE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de-DE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 sản xuất sử dụng nguyên liệu từ </a:t>
            </a:r>
            <a:r>
              <a:rPr lang="de-DE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rừng: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4"/>
            <a:ext cx="9144000" cy="13587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16188" y="404670"/>
            <a:ext cx="5912194" cy="646331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" y="3453559"/>
            <a:ext cx="9147709" cy="2862322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cây:hoa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05760254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3" y="1446517"/>
            <a:ext cx="4593948" cy="523220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Thực trạng rừng ở Việt Nam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43230" y="4"/>
            <a:ext cx="9144000" cy="13587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16188" y="404670"/>
            <a:ext cx="5912194" cy="646331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https://hoc247.net/fckeditorimg/upload/images/22(65).PNG"/>
          <p:cNvSpPr>
            <a:spLocks noChangeAspect="1" noChangeArrowheads="1"/>
          </p:cNvSpPr>
          <p:nvPr/>
        </p:nvSpPr>
        <p:spPr bwMode="auto">
          <a:xfrm>
            <a:off x="155575" y="-144457"/>
            <a:ext cx="304800" cy="304800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https://hoc247.net/fckeditorimg/upload/images/22(65).PNG"/>
          <p:cNvSpPr>
            <a:spLocks noChangeAspect="1" noChangeArrowheads="1"/>
          </p:cNvSpPr>
          <p:nvPr/>
        </p:nvSpPr>
        <p:spPr bwMode="auto">
          <a:xfrm>
            <a:off x="155575" y="-144457"/>
            <a:ext cx="304800" cy="304800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CÃ´ng nghá» 7 BÃ i 22: Vai trÃ² cá»§a rá»«ng vÃ  nhiá»m vá»¥ cá»§a trá»ng rá»«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8168" y="1893350"/>
            <a:ext cx="6036220" cy="2561092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389860" y="4467496"/>
            <a:ext cx="8208913" cy="23905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296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4"/>
            <a:ext cx="9144000" cy="1358768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49655" y="1411092"/>
            <a:ext cx="7703582" cy="569387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pPr lvl="0"/>
            <a:r>
              <a:rPr lang="de-DE" sz="31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78" y="2361098"/>
            <a:ext cx="2843883" cy="218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259641" y="4794410"/>
            <a:ext cx="2664220" cy="5040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64136" y="4778053"/>
            <a:ext cx="1944216" cy="5040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00156" y="4778053"/>
            <a:ext cx="2555775" cy="5040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47" y="2544564"/>
            <a:ext cx="2946108" cy="2066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4125" y="2547267"/>
            <a:ext cx="2619375" cy="19680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3919" y="5362005"/>
            <a:ext cx="7391701" cy="523220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pPr lvl="0"/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Rừng trong tự nhiên rất đa dạng và phong phú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761" y="5903895"/>
            <a:ext cx="8020594" cy="954107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>
              <a:spcBef>
                <a:spcPct val="0"/>
              </a:spcBef>
              <a:tabLst>
                <a:tab pos="749296" algn="l"/>
              </a:tabLst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rừng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5530" y="1956383"/>
            <a:ext cx="5998691" cy="523220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pPr lvl="0"/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Cách phân loại rừng trong tự nhiên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2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build="allAtOnce" animBg="1"/>
      <p:bldP spid="13" grpId="0" build="allAtOnce" animBg="1"/>
      <p:bldP spid="1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4"/>
            <a:ext cx="9144000" cy="1358768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620102"/>
            <a:ext cx="7703582" cy="569387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pPr lvl="0"/>
            <a:r>
              <a:rPr lang="de-DE" sz="31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1657" y="2204572"/>
            <a:ext cx="5998691" cy="523220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pPr lvl="0"/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Cách phân loại rừng trong tự nhiên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989860" y="2877683"/>
            <a:ext cx="2258008" cy="830997"/>
          </a:xfrm>
          <a:prstGeom prst="rect">
            <a:avLst/>
          </a:prstGeom>
          <a:solidFill>
            <a:srgbClr val="FFFF66"/>
          </a:solidFill>
          <a:ln w="57150" cmpd="thinThick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9" tIns="45720" rIns="91439" bIns="4572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gốc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thành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12508" y="3420821"/>
            <a:ext cx="1692499" cy="1938992"/>
          </a:xfrm>
          <a:prstGeom prst="rect">
            <a:avLst/>
          </a:prstGeom>
          <a:solidFill>
            <a:schemeClr val="accent1"/>
          </a:solidFill>
          <a:ln w="2857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9" tIns="45720" rIns="91439" bIns="4572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CÁC CÁCH PHÂN LOẠI RỪNG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989281" y="5215530"/>
            <a:ext cx="2258005" cy="830997"/>
          </a:xfrm>
          <a:prstGeom prst="rect">
            <a:avLst/>
          </a:prstGeom>
          <a:solidFill>
            <a:srgbClr val="FFFF66"/>
          </a:solidFill>
          <a:ln w="57150" cmpd="thinThick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9" tIns="45720" rIns="91439" bIns="4572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địa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989280" y="3859598"/>
            <a:ext cx="2258008" cy="461665"/>
          </a:xfrm>
          <a:prstGeom prst="rect">
            <a:avLst/>
          </a:prstGeom>
          <a:solidFill>
            <a:srgbClr val="FFFF66"/>
          </a:solidFill>
          <a:ln w="57150" cmpd="thinThick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9" tIns="45720" rIns="91439" bIns="4572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989858" y="4538708"/>
            <a:ext cx="2258006" cy="461665"/>
          </a:xfrm>
          <a:prstGeom prst="rect">
            <a:avLst/>
          </a:prstGeom>
          <a:solidFill>
            <a:srgbClr val="FFFF66"/>
          </a:solidFill>
          <a:ln w="57150" cmpd="thinThick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9" tIns="45720" rIns="91439" bIns="4572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74930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Trữ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lượng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4604999" y="3244096"/>
            <a:ext cx="331068" cy="113914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20" rIns="91439" bIns="45720"/>
          <a:lstStyle/>
          <a:p>
            <a:endParaRPr lang="vi-VN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4611323" y="4408639"/>
            <a:ext cx="324744" cy="124049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20" rIns="91439" bIns="45720"/>
          <a:lstStyle/>
          <a:p>
            <a:endParaRPr lang="vi-VN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V="1">
            <a:off x="4605579" y="4003927"/>
            <a:ext cx="383698" cy="383191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20" rIns="91439" bIns="45720"/>
          <a:lstStyle/>
          <a:p>
            <a:endParaRPr lang="vi-VN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4605001" y="4397872"/>
            <a:ext cx="331066" cy="283291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20" rIns="91439" bIns="45720"/>
          <a:lstStyle/>
          <a:p>
            <a:endParaRPr lang="vi-VN"/>
          </a:p>
        </p:txBody>
      </p:sp>
      <p:pic>
        <p:nvPicPr>
          <p:cNvPr id="18" name="Picture 2" descr="Làm thế nào để hết chai tay khi cầm bút? Cách cầm bút không bị chai tay đơn  giản nhất 2022 - Ciscolinks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2724" y="3420016"/>
            <a:ext cx="1880318" cy="131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5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allAtOnce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</TotalTime>
  <Words>1418</Words>
  <Application>Microsoft Office PowerPoint</Application>
  <PresentationFormat>On-screen Show (4:3)</PresentationFormat>
  <Paragraphs>168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CHUNG</dc:creator>
  <cp:lastModifiedBy>NGOC NHAN</cp:lastModifiedBy>
  <cp:revision>70</cp:revision>
  <dcterms:created xsi:type="dcterms:W3CDTF">2022-10-30T14:00:20Z</dcterms:created>
  <dcterms:modified xsi:type="dcterms:W3CDTF">2025-02-17T03:00:13Z</dcterms:modified>
</cp:coreProperties>
</file>