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74" r:id="rId3"/>
    <p:sldId id="276" r:id="rId4"/>
    <p:sldId id="6291" r:id="rId5"/>
    <p:sldId id="6320" r:id="rId6"/>
    <p:sldId id="6322" r:id="rId7"/>
    <p:sldId id="6319" r:id="rId8"/>
    <p:sldId id="6325" r:id="rId9"/>
    <p:sldId id="6326" r:id="rId10"/>
    <p:sldId id="6324" r:id="rId11"/>
    <p:sldId id="277" r:id="rId12"/>
    <p:sldId id="6321" r:id="rId13"/>
    <p:sldId id="6327" r:id="rId14"/>
    <p:sldId id="265" r:id="rId15"/>
    <p:sldId id="6328" r:id="rId16"/>
    <p:sldId id="6330" r:id="rId17"/>
    <p:sldId id="6331" r:id="rId18"/>
    <p:sldId id="6332" r:id="rId19"/>
    <p:sldId id="6333" r:id="rId20"/>
    <p:sldId id="6323" r:id="rId21"/>
    <p:sldId id="6334" r:id="rId22"/>
    <p:sldId id="6335" r:id="rId23"/>
    <p:sldId id="6336" r:id="rId24"/>
    <p:sldId id="291" r:id="rId25"/>
    <p:sldId id="6337" r:id="rId26"/>
    <p:sldId id="6338" r:id="rId27"/>
    <p:sldId id="6339" r:id="rId28"/>
    <p:sldId id="6341" r:id="rId29"/>
    <p:sldId id="6343" r:id="rId30"/>
    <p:sldId id="6342" r:id="rId31"/>
    <p:sldId id="6344" r:id="rId32"/>
    <p:sldId id="6345" r:id="rId33"/>
    <p:sldId id="267" r:id="rId34"/>
    <p:sldId id="6346" r:id="rId35"/>
    <p:sldId id="322" r:id="rId36"/>
    <p:sldId id="6347" r:id="rId37"/>
    <p:sldId id="307" r:id="rId38"/>
    <p:sldId id="63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8" d="100"/>
          <a:sy n="108" d="100"/>
        </p:scale>
        <p:origin x="7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a:t>(triệu ha)</a:t>
            </a:r>
          </a:p>
        </c:rich>
      </c:tx>
      <c:layout>
        <c:manualLayout>
          <c:xMode val="edge"/>
          <c:yMode val="edge"/>
          <c:x val="0.14245882308189736"/>
          <c:y val="9.8970502774028329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8424302940393322"/>
          <c:y val="0.19519315998043416"/>
          <c:w val="0.69466744646049683"/>
          <c:h val="0.61384806390260105"/>
        </c:manualLayout>
      </c:layout>
      <c:barChart>
        <c:barDir val="col"/>
        <c:grouping val="clustered"/>
        <c:varyColors val="0"/>
        <c:ser>
          <c:idx val="0"/>
          <c:order val="0"/>
          <c:tx>
            <c:strRef>
              <c:f>Sheet1!$F$41</c:f>
              <c:strCache>
                <c:ptCount val="1"/>
                <c:pt idx="0">
                  <c:v>Rừng trồng</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Sheet1!$C$42:$C$47</c:f>
              <c:strCache>
                <c:ptCount val="6"/>
                <c:pt idx="0">
                  <c:v>Trung du và miền núi Bắc Bộ</c:v>
                </c:pt>
                <c:pt idx="1">
                  <c:v>Đồng bằng sông Hồng</c:v>
                </c:pt>
                <c:pt idx="2">
                  <c:v>Bắc Trung Bộ và Duyên hải miền Trung</c:v>
                </c:pt>
                <c:pt idx="3">
                  <c:v>Tây Nguyên</c:v>
                </c:pt>
                <c:pt idx="4">
                  <c:v>Đông Nam Bộ</c:v>
                </c:pt>
                <c:pt idx="5">
                  <c:v>Đồng bằng sông Cửu Long</c:v>
                </c:pt>
              </c:strCache>
            </c:strRef>
          </c:cat>
          <c:val>
            <c:numRef>
              <c:f>Sheet1!$F$42:$F$47</c:f>
              <c:numCache>
                <c:formatCode>General</c:formatCode>
                <c:ptCount val="6"/>
                <c:pt idx="0">
                  <c:v>1.59</c:v>
                </c:pt>
                <c:pt idx="1">
                  <c:v>0.3</c:v>
                </c:pt>
                <c:pt idx="2">
                  <c:v>1.81</c:v>
                </c:pt>
                <c:pt idx="3">
                  <c:v>0.47</c:v>
                </c:pt>
                <c:pt idx="4">
                  <c:v>0.22</c:v>
                </c:pt>
                <c:pt idx="5">
                  <c:v>0.16</c:v>
                </c:pt>
              </c:numCache>
            </c:numRef>
          </c:val>
          <c:extLst>
            <c:ext xmlns:c16="http://schemas.microsoft.com/office/drawing/2014/chart" uri="{C3380CC4-5D6E-409C-BE32-E72D297353CC}">
              <c16:uniqueId val="{00000000-0520-46C9-91B1-AA06783C4506}"/>
            </c:ext>
          </c:extLst>
        </c:ser>
        <c:dLbls>
          <c:showLegendKey val="0"/>
          <c:showVal val="0"/>
          <c:showCatName val="0"/>
          <c:showSerName val="0"/>
          <c:showPercent val="0"/>
          <c:showBubbleSize val="0"/>
        </c:dLbls>
        <c:gapWidth val="219"/>
        <c:overlap val="-27"/>
        <c:axId val="1495821631"/>
        <c:axId val="1495823071"/>
      </c:barChart>
      <c:catAx>
        <c:axId val="1495821631"/>
        <c:scaling>
          <c:orientation val="minMax"/>
        </c:scaling>
        <c:delete val="0"/>
        <c:axPos val="b"/>
        <c:numFmt formatCode="General" sourceLinked="1"/>
        <c:majorTickMark val="none"/>
        <c:minorTickMark val="out"/>
        <c:tickLblPos val="nextTo"/>
        <c:spPr>
          <a:noFill/>
          <a:ln w="9525" cap="flat" cmpd="sng" algn="ctr">
            <a:solidFill>
              <a:schemeClr val="tx1"/>
            </a:solidFill>
            <a:round/>
            <a:tailEnd type="arrow"/>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95823071"/>
        <c:crosses val="autoZero"/>
        <c:auto val="1"/>
        <c:lblAlgn val="ctr"/>
        <c:lblOffset val="100"/>
        <c:noMultiLvlLbl val="0"/>
      </c:catAx>
      <c:valAx>
        <c:axId val="1495823071"/>
        <c:scaling>
          <c:orientation val="minMax"/>
        </c:scaling>
        <c:delete val="0"/>
        <c:axPos val="l"/>
        <c:numFmt formatCode="General" sourceLinked="1"/>
        <c:majorTickMark val="out"/>
        <c:minorTickMark val="none"/>
        <c:tickLblPos val="nextTo"/>
        <c:spPr>
          <a:noFill/>
          <a:ln>
            <a:solidFill>
              <a:schemeClr val="tx1"/>
            </a:solidFill>
            <a:tailEnd type="arrow"/>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958216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0.88446</cdr:x>
      <cdr:y>0.80251</cdr:y>
    </cdr:from>
    <cdr:to>
      <cdr:x>1</cdr:x>
      <cdr:y>1</cdr:y>
    </cdr:to>
    <cdr:sp macro="" textlink="">
      <cdr:nvSpPr>
        <cdr:cNvPr id="2" name="TextBox 1">
          <a:extLst xmlns:a="http://schemas.openxmlformats.org/drawingml/2006/main">
            <a:ext uri="{FF2B5EF4-FFF2-40B4-BE49-F238E27FC236}">
              <a16:creationId xmlns:a16="http://schemas.microsoft.com/office/drawing/2014/main" id="{18C716F4-F6F9-147D-F51F-E8D2BC94AF12}"/>
            </a:ext>
          </a:extLst>
        </cdr:cNvPr>
        <cdr:cNvSpPr txBox="1"/>
      </cdr:nvSpPr>
      <cdr:spPr>
        <a:xfrm xmlns:a="http://schemas.openxmlformats.org/drawingml/2006/main">
          <a:off x="9300628" y="4151081"/>
          <a:ext cx="1214972" cy="10215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latin typeface="Times New Roman" panose="02020603050405020304" pitchFamily="18" charset="0"/>
              <a:cs typeface="Times New Roman" panose="02020603050405020304" pitchFamily="18" charset="0"/>
            </a:rPr>
            <a:t>(Vùng)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A722B-B50F-4CFB-9AA4-2812CE750473}"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F615F-EFF7-4D7A-BE08-C3ADEE151202}" type="slidenum">
              <a:rPr lang="en-US" smtClean="0"/>
              <a:t>‹#›</a:t>
            </a:fld>
            <a:endParaRPr lang="en-US"/>
          </a:p>
        </p:txBody>
      </p:sp>
    </p:spTree>
    <p:extLst>
      <p:ext uri="{BB962C8B-B14F-4D97-AF65-F5344CB8AC3E}">
        <p14:creationId xmlns:p14="http://schemas.microsoft.com/office/powerpoint/2010/main" val="3263380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Ngăn chặn hành vi phá rừng, đốt rừng</a:t>
            </a:r>
          </a:p>
          <a:p>
            <a:r>
              <a:rPr lang="en-US"/>
              <a:t>Đẩy mạnh trồng và bảo vệ cây xanh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83837-DA0B-4D6F-A1CF-22ECCAD5A1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49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83837-DA0B-4D6F-A1CF-22ECCAD5A180}" type="slidenum">
              <a:rPr lang="en-US" smtClean="0"/>
              <a:t>32</a:t>
            </a:fld>
            <a:endParaRPr lang="en-US"/>
          </a:p>
        </p:txBody>
      </p:sp>
    </p:spTree>
    <p:extLst>
      <p:ext uri="{BB962C8B-B14F-4D97-AF65-F5344CB8AC3E}">
        <p14:creationId xmlns:p14="http://schemas.microsoft.com/office/powerpoint/2010/main" val="636512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983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9C87-BC40-7F38-1CFD-7F53C5FDAC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199844-C5FA-B2AF-35D3-766DFE1ED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DCE7F-ED1F-CC7B-60A3-B7C72104FDA7}"/>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5" name="Footer Placeholder 4">
            <a:extLst>
              <a:ext uri="{FF2B5EF4-FFF2-40B4-BE49-F238E27FC236}">
                <a16:creationId xmlns:a16="http://schemas.microsoft.com/office/drawing/2014/main" id="{D820CAAC-A333-1717-67D6-72AAEA1E7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2822C-AF2B-E1B9-1B7C-787959690A06}"/>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3864908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DAF5-104B-CEA9-BDB6-61BC24AD4D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021E2-71CF-5214-A037-5D68B627FB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03281-227C-9172-4257-DA998434594B}"/>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5" name="Footer Placeholder 4">
            <a:extLst>
              <a:ext uri="{FF2B5EF4-FFF2-40B4-BE49-F238E27FC236}">
                <a16:creationId xmlns:a16="http://schemas.microsoft.com/office/drawing/2014/main" id="{84F41150-22C7-4804-CBC3-4E6062BB75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2D822-67F7-96B3-E8C0-C2BF4A6367A9}"/>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2014138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A7018-E00C-203F-2258-9876A298D1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4B9391-6D9E-EB73-9849-76477D5090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1C810-CA2B-D2B4-7ABB-5E3E75F7D5E4}"/>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5" name="Footer Placeholder 4">
            <a:extLst>
              <a:ext uri="{FF2B5EF4-FFF2-40B4-BE49-F238E27FC236}">
                <a16:creationId xmlns:a16="http://schemas.microsoft.com/office/drawing/2014/main" id="{C09D897D-00E9-133C-79EF-CDB031C17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2C2F0-9C05-781D-168C-61F89FEB417C}"/>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3172003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0956-F198-4948-BFF6-D794A9749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3A9CBB-CDF1-42FF-9C83-C4F575EBA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BE292E-2BFC-4E8C-8088-F16F399B1C3F}"/>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5" name="Footer Placeholder 4">
            <a:extLst>
              <a:ext uri="{FF2B5EF4-FFF2-40B4-BE49-F238E27FC236}">
                <a16:creationId xmlns:a16="http://schemas.microsoft.com/office/drawing/2014/main" id="{04E42161-56CE-4D20-B5E9-6835ACDF7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7A856-6678-44DD-8699-22DDC494E2EB}"/>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348702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161E-BBC2-40A0-AA09-BB129DF22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2ECBD-306D-4E26-B980-E39EB0F4FA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7ADD-72B6-4F73-BABA-1775DEB4AF6D}"/>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5" name="Footer Placeholder 4">
            <a:extLst>
              <a:ext uri="{FF2B5EF4-FFF2-40B4-BE49-F238E27FC236}">
                <a16:creationId xmlns:a16="http://schemas.microsoft.com/office/drawing/2014/main" id="{6DC755EF-0602-4EDF-A677-C1DDDC948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01295-B031-49EF-9455-2E16B151C4F6}"/>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2195957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C0D9-3F23-40AA-A134-D0DEF357F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37AA0F-C7C4-4795-9AA4-261F4466A9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99C613-7EDB-4CCB-86B6-2928DB9A395F}"/>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5" name="Footer Placeholder 4">
            <a:extLst>
              <a:ext uri="{FF2B5EF4-FFF2-40B4-BE49-F238E27FC236}">
                <a16:creationId xmlns:a16="http://schemas.microsoft.com/office/drawing/2014/main" id="{78C77847-DB7B-4142-A8B3-026CF604D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6C215-76C6-4561-9DC9-0E11850B0101}"/>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59851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4E61-B18A-4EAE-BFD9-7A131F92C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83287-0F39-47C1-BEFD-DA53C1C197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11D5B1-8E35-4F4A-8E52-677EE6FA9D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744C0A-579C-4611-BFAB-2931902CECFE}"/>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6" name="Footer Placeholder 5">
            <a:extLst>
              <a:ext uri="{FF2B5EF4-FFF2-40B4-BE49-F238E27FC236}">
                <a16:creationId xmlns:a16="http://schemas.microsoft.com/office/drawing/2014/main" id="{869F4683-CB59-4BD8-8272-F646A44577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3C1E7-9591-4A79-A0E3-E247DD36F420}"/>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3128221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1DF1-95D4-4254-9D99-C95EFC0689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449D1-EC3D-44DA-B645-5383F35525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A9BE55-D0E6-4411-942A-799EA90DEA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ECA3C-D3B6-49CC-90DE-1ED139FC6D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C7D986-C250-4E92-924E-94F6FC5B1A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2BAD3-3C17-4A99-8499-5028FA8FDB85}"/>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8" name="Footer Placeholder 7">
            <a:extLst>
              <a:ext uri="{FF2B5EF4-FFF2-40B4-BE49-F238E27FC236}">
                <a16:creationId xmlns:a16="http://schemas.microsoft.com/office/drawing/2014/main" id="{490D432B-B155-4408-847B-242F2EC3E7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7AD8E7-27E6-4347-BD75-85C85BC0E1CB}"/>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3197877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ABF-4508-445C-B314-896F0B067E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5AF886-B267-478D-BBED-8B08F42E81DF}"/>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4" name="Footer Placeholder 3">
            <a:extLst>
              <a:ext uri="{FF2B5EF4-FFF2-40B4-BE49-F238E27FC236}">
                <a16:creationId xmlns:a16="http://schemas.microsoft.com/office/drawing/2014/main" id="{175DC3DC-381B-4CDC-BDF1-D2CCDF1AFD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C1486B-49A2-4513-BCE0-75E868AABE9F}"/>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295741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60ECF7-6DAB-415F-A7BC-B13659E5B6E7}"/>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3" name="Footer Placeholder 2">
            <a:extLst>
              <a:ext uri="{FF2B5EF4-FFF2-40B4-BE49-F238E27FC236}">
                <a16:creationId xmlns:a16="http://schemas.microsoft.com/office/drawing/2014/main" id="{240983C2-1849-4FF0-BD68-C5653557A7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29277D-AB90-4681-83E3-E5D5C1BB3AF5}"/>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168707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FF3A0-CB22-45D8-9D12-4A212DECC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0EC6C1-A845-4295-9F0A-529E32EED1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1C2AD-CAD8-4EE3-8D51-B3E8F7DCD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F83664-A44C-43F9-87F3-9364044D680E}"/>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6" name="Footer Placeholder 5">
            <a:extLst>
              <a:ext uri="{FF2B5EF4-FFF2-40B4-BE49-F238E27FC236}">
                <a16:creationId xmlns:a16="http://schemas.microsoft.com/office/drawing/2014/main" id="{1753A395-2432-4A7F-8B20-71778AA42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039AC-80D9-420B-9F42-989B4CD0DD03}"/>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334395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EB17-136C-136B-FE46-64FB5B253F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E4D6FB-B974-555A-7E0E-F1C938176C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5499D-449E-AB1F-2811-0A8F52EA96ED}"/>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5" name="Footer Placeholder 4">
            <a:extLst>
              <a:ext uri="{FF2B5EF4-FFF2-40B4-BE49-F238E27FC236}">
                <a16:creationId xmlns:a16="http://schemas.microsoft.com/office/drawing/2014/main" id="{0EC86E2F-CFC5-6050-DD55-69981C10D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9D281-CC7E-988D-C865-D6D867B7F04B}"/>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3209494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E69F-3DBC-4867-A416-1552A8537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FE6D51-3B19-4D56-8646-FCAC1B8B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2AD1B8-12A0-4FFE-B9BF-00D8BD6CA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DEBA83-1E8D-4D70-BE0A-A3C06CD9A5CD}"/>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6" name="Footer Placeholder 5">
            <a:extLst>
              <a:ext uri="{FF2B5EF4-FFF2-40B4-BE49-F238E27FC236}">
                <a16:creationId xmlns:a16="http://schemas.microsoft.com/office/drawing/2014/main" id="{0D5B5480-CC21-4422-93CD-AB3B530CB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30AF1-48EB-45D1-93AB-A574B272C89D}"/>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2893419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4F4A6-A230-48D1-9F0D-7156AA943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0A793-F4DB-48AD-B152-8B8270CFCC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813B8-DFD1-4DA8-B1ED-77C4F9F38643}"/>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5" name="Footer Placeholder 4">
            <a:extLst>
              <a:ext uri="{FF2B5EF4-FFF2-40B4-BE49-F238E27FC236}">
                <a16:creationId xmlns:a16="http://schemas.microsoft.com/office/drawing/2014/main" id="{32422D50-28C2-43F1-AE9B-F64A489C2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99BF0-A91E-4182-84B7-033520858DB9}"/>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1843608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6B3E1-BA1E-4B01-8B7F-79FB69C64F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008C79-D883-40A6-B652-0B2ADFE59C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5854A-4786-440E-B27B-0D52060CC54F}"/>
              </a:ext>
            </a:extLst>
          </p:cNvPr>
          <p:cNvSpPr>
            <a:spLocks noGrp="1"/>
          </p:cNvSpPr>
          <p:nvPr>
            <p:ph type="dt" sz="half" idx="10"/>
          </p:nvPr>
        </p:nvSpPr>
        <p:spPr/>
        <p:txBody>
          <a:bodyPr/>
          <a:lstStyle/>
          <a:p>
            <a:fld id="{1ABA7F61-5F3F-435D-BD9F-8A405BB0E4B7}" type="datetimeFigureOut">
              <a:rPr lang="en-US" smtClean="0"/>
              <a:t>8/1/2024</a:t>
            </a:fld>
            <a:endParaRPr lang="en-US"/>
          </a:p>
        </p:txBody>
      </p:sp>
      <p:sp>
        <p:nvSpPr>
          <p:cNvPr id="5" name="Footer Placeholder 4">
            <a:extLst>
              <a:ext uri="{FF2B5EF4-FFF2-40B4-BE49-F238E27FC236}">
                <a16:creationId xmlns:a16="http://schemas.microsoft.com/office/drawing/2014/main" id="{61B2F8FB-3835-4963-8365-86D762019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E746D-B08F-4199-9DFC-54F70E017710}"/>
              </a:ext>
            </a:extLst>
          </p:cNvPr>
          <p:cNvSpPr>
            <a:spLocks noGrp="1"/>
          </p:cNvSpPr>
          <p:nvPr>
            <p:ph type="sldNum" sz="quarter" idx="12"/>
          </p:nvPr>
        </p:nvSpPr>
        <p:spPr/>
        <p:txBody>
          <a:bodyPr/>
          <a:lstStyle/>
          <a:p>
            <a:fld id="{633E0A92-3667-49D5-BD2D-6000622CEB53}" type="slidenum">
              <a:rPr lang="en-US" smtClean="0"/>
              <a:t>‹#›</a:t>
            </a:fld>
            <a:endParaRPr lang="en-US"/>
          </a:p>
        </p:txBody>
      </p:sp>
    </p:spTree>
    <p:extLst>
      <p:ext uri="{BB962C8B-B14F-4D97-AF65-F5344CB8AC3E}">
        <p14:creationId xmlns:p14="http://schemas.microsoft.com/office/powerpoint/2010/main" val="312663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7E04-2C7D-A45B-94E5-917B98B865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9FD2C9-8AB8-BDAF-A04F-22A62C69DE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378A62-60EA-2678-9542-70A718BF4A2D}"/>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5" name="Footer Placeholder 4">
            <a:extLst>
              <a:ext uri="{FF2B5EF4-FFF2-40B4-BE49-F238E27FC236}">
                <a16:creationId xmlns:a16="http://schemas.microsoft.com/office/drawing/2014/main" id="{8DE0C05F-B06E-BE4E-C655-F233A7454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FDBDC-E297-77D4-4312-3973FA3988DA}"/>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200426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A6AB-62D5-2A82-BECD-B36D34B66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45E3ED-51AA-77D2-67B6-8D96E7E077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16BAE-9324-BFFA-7B1C-526A84F197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FD6072-E281-1A36-C444-CC65B66B93E5}"/>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6" name="Footer Placeholder 5">
            <a:extLst>
              <a:ext uri="{FF2B5EF4-FFF2-40B4-BE49-F238E27FC236}">
                <a16:creationId xmlns:a16="http://schemas.microsoft.com/office/drawing/2014/main" id="{211D1E69-1212-E104-CFA2-C76CAC7B4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19D3F-BF03-B353-99A7-B983FC27887B}"/>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240056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9493-83B8-F1D6-EDD3-3A3F0FF33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B38B3E-D92D-A260-DFA4-4F81B4330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DE414-7707-91CC-4945-0DBDD3C8A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BEAFB-4323-F468-8B1D-B35D613C5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8D170E-1F16-451E-1B4E-ED62C6604D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60D75-8C50-A1BD-C3DC-71BC407229D3}"/>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8" name="Footer Placeholder 7">
            <a:extLst>
              <a:ext uri="{FF2B5EF4-FFF2-40B4-BE49-F238E27FC236}">
                <a16:creationId xmlns:a16="http://schemas.microsoft.com/office/drawing/2014/main" id="{D994E56D-9FF3-069D-249E-A798E75AA1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519A40-A013-442C-5B93-5D3AD4080738}"/>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3019963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8732-26ED-E7E0-62EB-823BDB91B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407A60-0873-CB36-4C6D-6D23FD14D8F1}"/>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4" name="Footer Placeholder 3">
            <a:extLst>
              <a:ext uri="{FF2B5EF4-FFF2-40B4-BE49-F238E27FC236}">
                <a16:creationId xmlns:a16="http://schemas.microsoft.com/office/drawing/2014/main" id="{071BB2D5-E18F-06D9-A13C-EC092D95DB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846AA-5D79-F34A-EE33-EEF119F47056}"/>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2228886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4EC7F-4940-16F3-A5A4-DA425E31CF31}"/>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3" name="Footer Placeholder 2">
            <a:extLst>
              <a:ext uri="{FF2B5EF4-FFF2-40B4-BE49-F238E27FC236}">
                <a16:creationId xmlns:a16="http://schemas.microsoft.com/office/drawing/2014/main" id="{F9313CAC-06D4-884D-AB21-A0DBCE0713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6879A3-2073-ED0F-1180-268FCBA095B4}"/>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355033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6567-5F3F-CA4F-2892-C7F99DDE0C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6E173B-15CC-2B5D-83CE-271B3D784E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D98312-7AA5-9BE9-7C18-8BCEAFA67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45D0F-26FB-8237-76F6-0D40B47926E2}"/>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6" name="Footer Placeholder 5">
            <a:extLst>
              <a:ext uri="{FF2B5EF4-FFF2-40B4-BE49-F238E27FC236}">
                <a16:creationId xmlns:a16="http://schemas.microsoft.com/office/drawing/2014/main" id="{B3011AC9-B3C9-DBF8-F8F1-F6DFD398C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78D9F-2B24-C89B-0391-3494EE08DDF3}"/>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179440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4ED6-5062-4D3F-B470-5CF54AE567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A4D423-FD64-04D9-65CC-7ECFAE2FA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09F800-3C43-BC8E-8C56-2088C183B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9EC41-F39B-6D82-3817-6C2D3865AEB0}"/>
              </a:ext>
            </a:extLst>
          </p:cNvPr>
          <p:cNvSpPr>
            <a:spLocks noGrp="1"/>
          </p:cNvSpPr>
          <p:nvPr>
            <p:ph type="dt" sz="half" idx="10"/>
          </p:nvPr>
        </p:nvSpPr>
        <p:spPr/>
        <p:txBody>
          <a:bodyPr/>
          <a:lstStyle/>
          <a:p>
            <a:fld id="{F580431A-C819-4104-84DD-A5AA0FB8A86A}" type="datetimeFigureOut">
              <a:rPr lang="en-US" smtClean="0"/>
              <a:t>8/1/2024</a:t>
            </a:fld>
            <a:endParaRPr lang="en-US"/>
          </a:p>
        </p:txBody>
      </p:sp>
      <p:sp>
        <p:nvSpPr>
          <p:cNvPr id="6" name="Footer Placeholder 5">
            <a:extLst>
              <a:ext uri="{FF2B5EF4-FFF2-40B4-BE49-F238E27FC236}">
                <a16:creationId xmlns:a16="http://schemas.microsoft.com/office/drawing/2014/main" id="{638A9743-9ECC-6707-8D94-093AA464B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7BDCA-B336-2AA9-AC60-DFD9C65A07A8}"/>
              </a:ext>
            </a:extLst>
          </p:cNvPr>
          <p:cNvSpPr>
            <a:spLocks noGrp="1"/>
          </p:cNvSpPr>
          <p:nvPr>
            <p:ph type="sldNum" sz="quarter" idx="12"/>
          </p:nvPr>
        </p:nvSpPr>
        <p:spPr/>
        <p:txBody>
          <a:bodyPr/>
          <a:lstStyle/>
          <a:p>
            <a:fld id="{4392E4A4-E6D5-4C33-868D-559E238E8B81}" type="slidenum">
              <a:rPr lang="en-US" smtClean="0"/>
              <a:t>‹#›</a:t>
            </a:fld>
            <a:endParaRPr lang="en-US"/>
          </a:p>
        </p:txBody>
      </p:sp>
    </p:spTree>
    <p:extLst>
      <p:ext uri="{BB962C8B-B14F-4D97-AF65-F5344CB8AC3E}">
        <p14:creationId xmlns:p14="http://schemas.microsoft.com/office/powerpoint/2010/main" val="294834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CDC9CE-37F4-D721-C743-5135CCA5B9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4AB12-9E7C-C319-30D1-18ED8C68C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D84CE-4D31-FD6A-5677-B8D68848D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80431A-C819-4104-84DD-A5AA0FB8A86A}" type="datetimeFigureOut">
              <a:rPr lang="en-US" smtClean="0"/>
              <a:t>8/1/2024</a:t>
            </a:fld>
            <a:endParaRPr lang="en-US"/>
          </a:p>
        </p:txBody>
      </p:sp>
      <p:sp>
        <p:nvSpPr>
          <p:cNvPr id="5" name="Footer Placeholder 4">
            <a:extLst>
              <a:ext uri="{FF2B5EF4-FFF2-40B4-BE49-F238E27FC236}">
                <a16:creationId xmlns:a16="http://schemas.microsoft.com/office/drawing/2014/main" id="{D75EF160-6BFD-3C45-AE21-95BE51A67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F6DAF4C-3C2E-A3A5-2C8D-1C94E421D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92E4A4-E6D5-4C33-868D-559E238E8B81}" type="slidenum">
              <a:rPr lang="en-US" smtClean="0"/>
              <a:t>‹#›</a:t>
            </a:fld>
            <a:endParaRPr lang="en-US"/>
          </a:p>
        </p:txBody>
      </p:sp>
    </p:spTree>
    <p:extLst>
      <p:ext uri="{BB962C8B-B14F-4D97-AF65-F5344CB8AC3E}">
        <p14:creationId xmlns:p14="http://schemas.microsoft.com/office/powerpoint/2010/main" val="3043167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36280D-CF5E-4FDA-83CC-63BDA699D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F9E68A-AC2D-4C0C-BA8A-ADA063AE9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EE18E-5FA1-4E36-A0B4-C43F15A9C6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A7F61-5F3F-435D-BD9F-8A405BB0E4B7}" type="datetimeFigureOut">
              <a:rPr lang="en-US" smtClean="0"/>
              <a:t>8/1/2024</a:t>
            </a:fld>
            <a:endParaRPr lang="en-US"/>
          </a:p>
        </p:txBody>
      </p:sp>
      <p:sp>
        <p:nvSpPr>
          <p:cNvPr id="5" name="Footer Placeholder 4">
            <a:extLst>
              <a:ext uri="{FF2B5EF4-FFF2-40B4-BE49-F238E27FC236}">
                <a16:creationId xmlns:a16="http://schemas.microsoft.com/office/drawing/2014/main" id="{DD7B0D0B-01DD-4C3C-BE8D-5F03547B24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F58022-DCA1-49B4-A514-BAE9B88B99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E0A92-3667-49D5-BD2D-6000622CEB53}" type="slidenum">
              <a:rPr lang="en-US" smtClean="0"/>
              <a:t>‹#›</a:t>
            </a:fld>
            <a:endParaRPr lang="en-US"/>
          </a:p>
        </p:txBody>
      </p:sp>
    </p:spTree>
    <p:extLst>
      <p:ext uri="{BB962C8B-B14F-4D97-AF65-F5344CB8AC3E}">
        <p14:creationId xmlns:p14="http://schemas.microsoft.com/office/powerpoint/2010/main" val="1404268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E8F9BB-7CD5-4D31-8792-05B158578D97}"/>
              </a:ext>
            </a:extLst>
          </p:cNvPr>
          <p:cNvSpPr txBox="1"/>
          <p:nvPr/>
        </p:nvSpPr>
        <p:spPr>
          <a:xfrm>
            <a:off x="-640522" y="146488"/>
            <a:ext cx="6825422" cy="122688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vi-VN" sz="5400" kern="1200" dirty="0">
                <a:solidFill>
                  <a:srgbClr val="00B050"/>
                </a:solidFill>
                <a:latin typeface="+mj-lt"/>
                <a:ea typeface="+mj-ea"/>
                <a:cs typeface="+mj-cs"/>
              </a:rPr>
              <a:t>KHỞI ĐỘNG</a:t>
            </a:r>
            <a:endParaRPr lang="en-US" sz="5400" kern="1200" dirty="0">
              <a:solidFill>
                <a:srgbClr val="00B050"/>
              </a:solidFill>
              <a:latin typeface="+mj-lt"/>
              <a:ea typeface="+mj-ea"/>
              <a:cs typeface="+mj-cs"/>
            </a:endParaRPr>
          </a:p>
        </p:txBody>
      </p:sp>
      <p:pic>
        <p:nvPicPr>
          <p:cNvPr id="4" name="Hình ảnh 1">
            <a:extLst>
              <a:ext uri="{FF2B5EF4-FFF2-40B4-BE49-F238E27FC236}">
                <a16:creationId xmlns:a16="http://schemas.microsoft.com/office/drawing/2014/main" id="{E250A266-AF45-4AB4-855C-321710002F7D}"/>
              </a:ext>
            </a:extLst>
          </p:cNvPr>
          <p:cNvPicPr>
            <a:picLocks noChangeAspect="1"/>
          </p:cNvPicPr>
          <p:nvPr/>
        </p:nvPicPr>
        <p:blipFill>
          <a:blip r:embed="rId4"/>
          <a:stretch>
            <a:fillRect/>
          </a:stretch>
        </p:blipFill>
        <p:spPr>
          <a:xfrm>
            <a:off x="5971810" y="146488"/>
            <a:ext cx="5175980" cy="1942984"/>
          </a:xfrm>
          <a:prstGeom prst="rect">
            <a:avLst/>
          </a:prstGeom>
        </p:spPr>
      </p:pic>
      <p:sp>
        <p:nvSpPr>
          <p:cNvPr id="5" name="Google Shape;1456;p29">
            <a:extLst>
              <a:ext uri="{FF2B5EF4-FFF2-40B4-BE49-F238E27FC236}">
                <a16:creationId xmlns:a16="http://schemas.microsoft.com/office/drawing/2014/main" id="{35C11D77-A62F-4A2C-AC1A-42FD857A0922}"/>
              </a:ext>
            </a:extLst>
          </p:cNvPr>
          <p:cNvSpPr/>
          <p:nvPr/>
        </p:nvSpPr>
        <p:spPr>
          <a:xfrm>
            <a:off x="344146" y="1542427"/>
            <a:ext cx="5180042" cy="1249518"/>
          </a:xfrm>
          <a:prstGeom prst="roundRect">
            <a:avLst/>
          </a:prstGeom>
          <a:solidFill>
            <a:srgbClr val="FF3399"/>
          </a:solidFill>
          <a:ln w="28575">
            <a:solidFill>
              <a:srgbClr val="FF0000"/>
            </a:solidFill>
            <a:prstDash val="lgDashDot"/>
          </a:ln>
        </p:spPr>
        <p:txBody>
          <a:bodyPr spcFirstLastPara="1" wrap="square" lIns="182867" tIns="121900" rIns="182867" bIns="121900" anchor="ctr" anchorCtr="0">
            <a:noAutofit/>
          </a:bodyPr>
          <a:lstStyle/>
          <a:p>
            <a:pPr algn="ctr" defTabSz="1219170">
              <a:buClr>
                <a:srgbClr val="000000"/>
              </a:buClr>
              <a:defRPr/>
            </a:pPr>
            <a:r>
              <a:rPr lang="en-US" sz="4800" kern="0" dirty="0">
                <a:solidFill>
                  <a:schemeClr val="bg1"/>
                </a:solidFill>
                <a:latin typeface="Times New Roman" panose="02020603050405020304" pitchFamily="18" charset="0"/>
                <a:ea typeface="Roboto"/>
                <a:cs typeface="Times New Roman" panose="02020603050405020304" pitchFamily="18" charset="0"/>
                <a:sym typeface="Roboto"/>
              </a:rPr>
              <a:t>TIẾP SỨC</a:t>
            </a:r>
            <a:endParaRPr sz="4800" kern="0"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7" name="Hộp Văn bản 2">
            <a:extLst>
              <a:ext uri="{FF2B5EF4-FFF2-40B4-BE49-F238E27FC236}">
                <a16:creationId xmlns:a16="http://schemas.microsoft.com/office/drawing/2014/main" id="{E75CE28E-6E31-4657-B4AB-D1ACBBF647F1}"/>
              </a:ext>
            </a:extLst>
          </p:cNvPr>
          <p:cNvSpPr txBox="1"/>
          <p:nvPr/>
        </p:nvSpPr>
        <p:spPr>
          <a:xfrm>
            <a:off x="5666231" y="2095825"/>
            <a:ext cx="6355880" cy="3825343"/>
          </a:xfrm>
          <a:prstGeom prst="rect">
            <a:avLst/>
          </a:prstGeom>
          <a:solidFill>
            <a:schemeClr val="bg1"/>
          </a:solidFill>
        </p:spPr>
        <p:txBody>
          <a:bodyPr wrap="square">
            <a:spAutoFit/>
          </a:bodyPr>
          <a:lstStyle/>
          <a:p>
            <a:pPr algn="just">
              <a:lnSpc>
                <a:spcPct val="107000"/>
              </a:lnSpc>
              <a:spcAft>
                <a:spcPts val="800"/>
              </a:spcAft>
            </a:pPr>
            <a:r>
              <a:rPr lang="vi-VN" sz="240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 GV chia lớp thành 2 đội chơi, mỗi đội cử ra 5 thành viên tham gia trò chơi.</a:t>
            </a:r>
          </a:p>
          <a:p>
            <a:pPr marL="342900" indent="-342900" algn="just">
              <a:lnSpc>
                <a:spcPct val="107000"/>
              </a:lnSpc>
              <a:spcAft>
                <a:spcPts val="800"/>
              </a:spcAft>
              <a:buFontTx/>
              <a:buChar char="-"/>
            </a:pPr>
            <a:r>
              <a:rPr lang="vi-VN" sz="240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Nhiệm vụ: Trong 2 phút hãy viết lên bảng tên một số sản phẩm gia đình đã và đang sử dụng liên quan đến rừng và thủy sản </a:t>
            </a:r>
            <a:endParaRPr lang="en-US" sz="240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endParaRPr>
          </a:p>
          <a:p>
            <a:pPr marL="342900" indent="-342900" algn="just">
              <a:lnSpc>
                <a:spcPct val="107000"/>
              </a:lnSpc>
              <a:spcAft>
                <a:spcPts val="800"/>
              </a:spcAft>
              <a:buFontTx/>
              <a:buChar char="-"/>
            </a:pPr>
            <a:r>
              <a:rPr lang="en-US" sz="2400">
                <a:solidFill>
                  <a:srgbClr val="FF3399"/>
                </a:solidFill>
                <a:effectLst/>
                <a:latin typeface="#9Slide02 Noi dung dai" panose="02000000000000000000" pitchFamily="2" charset="0"/>
                <a:ea typeface="#9Slide02 Noi dung dai" panose="02000000000000000000" pitchFamily="2" charset="0"/>
                <a:cs typeface="Times New Roman" panose="02020603050405020304" pitchFamily="18" charset="0"/>
              </a:rPr>
              <a:t>Yêu cầu: </a:t>
            </a:r>
            <a:r>
              <a:rPr lang="en-US" sz="240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N</a:t>
            </a:r>
            <a:r>
              <a:rPr lang="en-US" sz="2400">
                <a:solidFill>
                  <a:srgbClr val="002060"/>
                </a:solidFill>
                <a:effectLst/>
                <a:latin typeface="#9Slide02 Noi dung dai" panose="02000000000000000000" pitchFamily="2" charset="0"/>
                <a:ea typeface="#9Slide02 Noi dung dai" panose="02000000000000000000" pitchFamily="2" charset="0"/>
                <a:cs typeface="Times New Roman" panose="02020603050405020304" pitchFamily="18" charset="0"/>
              </a:rPr>
              <a:t>gười viết sau không được trùng thông tin với người viết trước. Thời gian chơi 2</a:t>
            </a:r>
            <a:r>
              <a:rPr lang="en-US" sz="240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 </a:t>
            </a:r>
            <a:r>
              <a:rPr lang="en-US" sz="2400">
                <a:solidFill>
                  <a:srgbClr val="002060"/>
                </a:solidFill>
                <a:effectLst/>
                <a:latin typeface="#9Slide02 Noi dung dai" panose="02000000000000000000" pitchFamily="2" charset="0"/>
                <a:ea typeface="#9Slide02 Noi dung dai" panose="02000000000000000000" pitchFamily="2" charset="0"/>
                <a:cs typeface="Times New Roman" panose="02020603050405020304" pitchFamily="18" charset="0"/>
              </a:rPr>
              <a:t>phút. </a:t>
            </a:r>
            <a:r>
              <a:rPr lang="vi-VN" sz="2400">
                <a:solidFill>
                  <a:srgbClr val="002060"/>
                </a:solidFill>
                <a:effectLst/>
                <a:latin typeface="#9Slide02 Noi dung dai" panose="02000000000000000000" pitchFamily="2" charset="0"/>
                <a:ea typeface="#9Slide02 Noi dung dai" panose="02000000000000000000" pitchFamily="2" charset="0"/>
                <a:cs typeface="Times New Roman" panose="02020603050405020304" pitchFamily="18" charset="0"/>
              </a:rPr>
              <a:t>Đội</a:t>
            </a:r>
            <a:r>
              <a:rPr lang="en-US" sz="2400">
                <a:solidFill>
                  <a:srgbClr val="002060"/>
                </a:solidFill>
                <a:effectLst/>
                <a:latin typeface="#9Slide02 Noi dung dai" panose="02000000000000000000" pitchFamily="2" charset="0"/>
                <a:ea typeface="#9Slide02 Noi dung dai" panose="02000000000000000000" pitchFamily="2" charset="0"/>
                <a:cs typeface="Times New Roman" panose="02020603050405020304" pitchFamily="18" charset="0"/>
              </a:rPr>
              <a:t> nào tìm ra được nhiều ví dụ </a:t>
            </a:r>
            <a:r>
              <a:rPr lang="vi-VN" sz="2400">
                <a:solidFill>
                  <a:srgbClr val="002060"/>
                </a:solidFill>
                <a:latin typeface="#9Slide02 Noi dung dai" panose="02000000000000000000" pitchFamily="2" charset="0"/>
                <a:ea typeface="#9Slide02 Noi dung dai" panose="02000000000000000000" pitchFamily="2" charset="0"/>
                <a:cs typeface="Times New Roman" panose="02020603050405020304" pitchFamily="18" charset="0"/>
              </a:rPr>
              <a:t>và đúng, đội</a:t>
            </a:r>
            <a:r>
              <a:rPr lang="en-US" sz="2400">
                <a:solidFill>
                  <a:srgbClr val="002060"/>
                </a:solidFill>
                <a:effectLst/>
                <a:latin typeface="#9Slide02 Noi dung dai" panose="02000000000000000000" pitchFamily="2" charset="0"/>
                <a:ea typeface="#9Slide02 Noi dung dai" panose="02000000000000000000" pitchFamily="2" charset="0"/>
                <a:cs typeface="Times New Roman" panose="02020603050405020304" pitchFamily="18" charset="0"/>
              </a:rPr>
              <a:t> đó sẽ chiến thắng.</a:t>
            </a:r>
          </a:p>
        </p:txBody>
      </p:sp>
      <p:pic>
        <p:nvPicPr>
          <p:cNvPr id="8" name="2 min COUNTDOWN TIMER ( v 638 ) TIMER with sound music 4k">
            <a:hlinkClick r:id="" action="ppaction://media"/>
            <a:extLst>
              <a:ext uri="{FF2B5EF4-FFF2-40B4-BE49-F238E27FC236}">
                <a16:creationId xmlns:a16="http://schemas.microsoft.com/office/drawing/2014/main" id="{379249C4-2028-4A21-9227-1E110CC172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189" y="3429000"/>
            <a:ext cx="4314411" cy="2746030"/>
          </a:xfrm>
          <a:prstGeom prst="rect">
            <a:avLst/>
          </a:prstGeom>
        </p:spPr>
      </p:pic>
    </p:spTree>
    <p:extLst>
      <p:ext uri="{BB962C8B-B14F-4D97-AF65-F5344CB8AC3E}">
        <p14:creationId xmlns:p14="http://schemas.microsoft.com/office/powerpoint/2010/main" val="2939875901"/>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5969" fill="hold"/>
                                        <p:tgtEl>
                                          <p:spTgt spid="8"/>
                                        </p:tgtEl>
                                      </p:cBhvr>
                                    </p:cmd>
                                  </p:childTnLst>
                                </p:cTn>
                              </p:par>
                            </p:childTnLst>
                          </p:cTn>
                        </p:par>
                      </p:childTnLst>
                    </p:cTn>
                  </p:par>
                </p:childTnLst>
              </p:cTn>
              <p:nextCondLst>
                <p:cond evt="onClick" delay="0">
                  <p:tgtEl>
                    <p:spTgt spid="8"/>
                  </p:tgtEl>
                </p:cond>
              </p:nextCondLst>
            </p:seq>
            <p:video>
              <p:cMediaNode vol="80000">
                <p:cTn id="11"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098" name="Picture 2" descr="Vẻ đẹp thiên nhiên trên đỉnh Bạch Mã - VnExpress Du lịch">
            <a:extLst>
              <a:ext uri="{FF2B5EF4-FFF2-40B4-BE49-F238E27FC236}">
                <a16:creationId xmlns:a16="http://schemas.microsoft.com/office/drawing/2014/main" id="{216D466F-56F5-4D69-A7D4-0278AD798C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945" r="-1" b="513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93986401-F23B-438E-8375-997233A0EA59}"/>
              </a:ext>
            </a:extLst>
          </p:cNvPr>
          <p:cNvSpPr txBox="1">
            <a:spLocks/>
          </p:cNvSpPr>
          <p:nvPr/>
        </p:nvSpPr>
        <p:spPr>
          <a:xfrm>
            <a:off x="7429041" y="5288096"/>
            <a:ext cx="4441226" cy="1043497"/>
          </a:xfrm>
          <a:prstGeom prst="rect">
            <a:avLst/>
          </a:prstGeom>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Vườn</a:t>
            </a:r>
            <a:r>
              <a:rPr kumimoji="0" lang="en-US" sz="2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quốc</a:t>
            </a:r>
            <a:r>
              <a:rPr kumimoji="0" lang="en-US" sz="2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gia</a:t>
            </a:r>
            <a:r>
              <a:rPr kumimoji="0" lang="en-US" sz="2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Bạch</a:t>
            </a:r>
            <a:r>
              <a:rPr kumimoji="0" lang="en-US" sz="2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Mã</a:t>
            </a:r>
            <a:endParaRPr kumimoji="0" lang="en-US" sz="2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524218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3D11AE-F9CB-2F0A-76AC-163E2259B686}"/>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535222170"/>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Cà Mau yêu cầu kiểm tra vụ việc rừng phòng hộ bị chặt phá | VOV.VN">
            <a:extLst>
              <a:ext uri="{FF2B5EF4-FFF2-40B4-BE49-F238E27FC236}">
                <a16:creationId xmlns:a16="http://schemas.microsoft.com/office/drawing/2014/main" id="{49FAD6A6-A786-480E-9005-BBF290F06DA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256"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F40792E-BE22-407A-8859-7EA3C33CF1A4}"/>
              </a:ext>
            </a:extLst>
          </p:cNvPr>
          <p:cNvSpPr txBox="1">
            <a:spLocks/>
          </p:cNvSpPr>
          <p:nvPr/>
        </p:nvSpPr>
        <p:spPr>
          <a:xfrm>
            <a:off x="516527" y="154236"/>
            <a:ext cx="9519839" cy="1043497"/>
          </a:xfrm>
          <a:prstGeom prst="rect">
            <a:avLst/>
          </a:prstGeom>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Rừng</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phòng</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hộ</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ven</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biển</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có</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ý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nghĩa</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cực</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kì</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quan</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trọng</a:t>
            </a:r>
            <a:endPar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8052691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EF40-35B2-43FA-A6B3-7B6368FE64F0}"/>
              </a:ext>
            </a:extLst>
          </p:cNvPr>
          <p:cNvSpPr>
            <a:spLocks noGrp="1"/>
          </p:cNvSpPr>
          <p:nvPr>
            <p:ph type="title"/>
          </p:nvPr>
        </p:nvSpPr>
        <p:spPr>
          <a:xfrm>
            <a:off x="0" y="18255"/>
            <a:ext cx="12192000" cy="1126333"/>
          </a:xfrm>
        </p:spPr>
        <p:txBody>
          <a:bodyPr/>
          <a:lstStyle/>
          <a:p>
            <a:endParaRPr lang="en-US"/>
          </a:p>
        </p:txBody>
      </p:sp>
      <p:sp>
        <p:nvSpPr>
          <p:cNvPr id="3" name="Content Placeholder 2">
            <a:extLst>
              <a:ext uri="{FF2B5EF4-FFF2-40B4-BE49-F238E27FC236}">
                <a16:creationId xmlns:a16="http://schemas.microsoft.com/office/drawing/2014/main" id="{6CDC6A0A-68AC-43AA-85F5-E1C25649DDC0}"/>
              </a:ext>
            </a:extLst>
          </p:cNvPr>
          <p:cNvSpPr>
            <a:spLocks noGrp="1"/>
          </p:cNvSpPr>
          <p:nvPr>
            <p:ph idx="1"/>
          </p:nvPr>
        </p:nvSpPr>
        <p:spPr>
          <a:xfrm>
            <a:off x="57149" y="6007554"/>
            <a:ext cx="4805796" cy="704974"/>
          </a:xfrm>
          <a:ln>
            <a:noFill/>
          </a:ln>
        </p:spPr>
        <p:txBody>
          <a:bodyPr>
            <a:normAutofit/>
          </a:bodyPr>
          <a:lstStyle/>
          <a:p>
            <a:pPr marL="0" indent="0">
              <a:buNone/>
            </a:pPr>
            <a:r>
              <a:rPr lang="en-US" sz="4400" b="1" i="1">
                <a:solidFill>
                  <a:srgbClr val="000099"/>
                </a:solidFill>
              </a:rPr>
              <a:t>Em có thể làm gì?</a:t>
            </a:r>
          </a:p>
        </p:txBody>
      </p:sp>
      <p:pic>
        <p:nvPicPr>
          <p:cNvPr id="4" name="Picture 3" descr="Image result for Rá»«ng Viá»t nam infographic">
            <a:extLst>
              <a:ext uri="{FF2B5EF4-FFF2-40B4-BE49-F238E27FC236}">
                <a16:creationId xmlns:a16="http://schemas.microsoft.com/office/drawing/2014/main" id="{414EF940-6926-48C5-B9BC-5B7889C34C7B}"/>
              </a:ext>
            </a:extLst>
          </p:cNvPr>
          <p:cNvPicPr/>
          <p:nvPr/>
        </p:nvPicPr>
        <p:blipFill rotWithShape="1">
          <a:blip r:embed="rId3" cstate="print">
            <a:extLst>
              <a:ext uri="{28A0092B-C50C-407E-A947-70E740481C1C}">
                <a14:useLocalDpi xmlns:a14="http://schemas.microsoft.com/office/drawing/2010/main" val="0"/>
              </a:ext>
            </a:extLst>
          </a:blip>
          <a:srcRect t="77867"/>
          <a:stretch/>
        </p:blipFill>
        <p:spPr bwMode="auto">
          <a:xfrm>
            <a:off x="28574" y="668928"/>
            <a:ext cx="12134851" cy="5196286"/>
          </a:xfrm>
          <a:prstGeom prst="rect">
            <a:avLst/>
          </a:prstGeom>
          <a:noFill/>
          <a:ln>
            <a:solidFill>
              <a:schemeClr val="tx1"/>
            </a:solidFill>
          </a:ln>
        </p:spPr>
      </p:pic>
      <p:sp>
        <p:nvSpPr>
          <p:cNvPr id="5" name="Title 1">
            <a:extLst>
              <a:ext uri="{FF2B5EF4-FFF2-40B4-BE49-F238E27FC236}">
                <a16:creationId xmlns:a16="http://schemas.microsoft.com/office/drawing/2014/main" id="{F657E81A-737F-416A-98E4-522D2B7B72F1}"/>
              </a:ext>
            </a:extLst>
          </p:cNvPr>
          <p:cNvSpPr txBox="1">
            <a:spLocks/>
          </p:cNvSpPr>
          <p:nvPr/>
        </p:nvSpPr>
        <p:spPr>
          <a:xfrm>
            <a:off x="57149" y="26376"/>
            <a:ext cx="12134851" cy="624681"/>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EM CÓ BIẾT?</a:t>
            </a:r>
          </a:p>
        </p:txBody>
      </p:sp>
      <p:pic>
        <p:nvPicPr>
          <p:cNvPr id="7" name="Graphic 6" descr="Bonfire">
            <a:extLst>
              <a:ext uri="{FF2B5EF4-FFF2-40B4-BE49-F238E27FC236}">
                <a16:creationId xmlns:a16="http://schemas.microsoft.com/office/drawing/2014/main" id="{3D47FAB5-E801-4D80-BB41-E1940B8D4A8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34260" y="5776896"/>
            <a:ext cx="914400" cy="914400"/>
          </a:xfrm>
          <a:prstGeom prst="rect">
            <a:avLst/>
          </a:prstGeom>
        </p:spPr>
      </p:pic>
      <p:pic>
        <p:nvPicPr>
          <p:cNvPr id="9" name="Graphic 8" descr="Open hand with plant">
            <a:extLst>
              <a:ext uri="{FF2B5EF4-FFF2-40B4-BE49-F238E27FC236}">
                <a16:creationId xmlns:a16="http://schemas.microsoft.com/office/drawing/2014/main" id="{BDE804CC-92CF-482C-B26D-22503A590C9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549640" y="5901694"/>
            <a:ext cx="914400" cy="914400"/>
          </a:xfrm>
          <a:prstGeom prst="rect">
            <a:avLst/>
          </a:prstGeom>
        </p:spPr>
      </p:pic>
      <p:pic>
        <p:nvPicPr>
          <p:cNvPr id="11" name="Graphic 10" descr="Saw">
            <a:extLst>
              <a:ext uri="{FF2B5EF4-FFF2-40B4-BE49-F238E27FC236}">
                <a16:creationId xmlns:a16="http://schemas.microsoft.com/office/drawing/2014/main" id="{5A1CC8CA-29C9-4748-801E-9056D73252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712020" y="5865214"/>
            <a:ext cx="914400" cy="914400"/>
          </a:xfrm>
          <a:prstGeom prst="rect">
            <a:avLst/>
          </a:prstGeom>
        </p:spPr>
      </p:pic>
      <p:pic>
        <p:nvPicPr>
          <p:cNvPr id="13" name="Graphic 12" descr="Plant">
            <a:extLst>
              <a:ext uri="{FF2B5EF4-FFF2-40B4-BE49-F238E27FC236}">
                <a16:creationId xmlns:a16="http://schemas.microsoft.com/office/drawing/2014/main" id="{33FCDF26-EE9B-4D68-B54E-74EDFA1B5B7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10221240" y="5865214"/>
            <a:ext cx="914400" cy="914400"/>
          </a:xfrm>
          <a:prstGeom prst="rect">
            <a:avLst/>
          </a:prstGeom>
        </p:spPr>
      </p:pic>
    </p:spTree>
    <p:extLst>
      <p:ext uri="{BB962C8B-B14F-4D97-AF65-F5344CB8AC3E}">
        <p14:creationId xmlns:p14="http://schemas.microsoft.com/office/powerpoint/2010/main" val="376814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80">
                                          <p:stCondLst>
                                            <p:cond delay="0"/>
                                          </p:stCondLst>
                                        </p:cTn>
                                        <p:tgtEl>
                                          <p:spTgt spid="11"/>
                                        </p:tgtEl>
                                      </p:cBhvr>
                                    </p:animEffect>
                                    <p:anim calcmode="lin" valueType="num">
                                      <p:cBhvr>
                                        <p:cTn id="3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4" dur="26">
                                          <p:stCondLst>
                                            <p:cond delay="650"/>
                                          </p:stCondLst>
                                        </p:cTn>
                                        <p:tgtEl>
                                          <p:spTgt spid="11"/>
                                        </p:tgtEl>
                                      </p:cBhvr>
                                      <p:to x="100000" y="60000"/>
                                    </p:animScale>
                                    <p:animScale>
                                      <p:cBhvr>
                                        <p:cTn id="45" dur="166" decel="50000">
                                          <p:stCondLst>
                                            <p:cond delay="676"/>
                                          </p:stCondLst>
                                        </p:cTn>
                                        <p:tgtEl>
                                          <p:spTgt spid="11"/>
                                        </p:tgtEl>
                                      </p:cBhvr>
                                      <p:to x="100000" y="100000"/>
                                    </p:animScale>
                                    <p:animScale>
                                      <p:cBhvr>
                                        <p:cTn id="46" dur="26">
                                          <p:stCondLst>
                                            <p:cond delay="1312"/>
                                          </p:stCondLst>
                                        </p:cTn>
                                        <p:tgtEl>
                                          <p:spTgt spid="11"/>
                                        </p:tgtEl>
                                      </p:cBhvr>
                                      <p:to x="100000" y="80000"/>
                                    </p:animScale>
                                    <p:animScale>
                                      <p:cBhvr>
                                        <p:cTn id="47" dur="166" decel="50000">
                                          <p:stCondLst>
                                            <p:cond delay="1338"/>
                                          </p:stCondLst>
                                        </p:cTn>
                                        <p:tgtEl>
                                          <p:spTgt spid="11"/>
                                        </p:tgtEl>
                                      </p:cBhvr>
                                      <p:to x="100000" y="100000"/>
                                    </p:animScale>
                                    <p:animScale>
                                      <p:cBhvr>
                                        <p:cTn id="48" dur="26">
                                          <p:stCondLst>
                                            <p:cond delay="1642"/>
                                          </p:stCondLst>
                                        </p:cTn>
                                        <p:tgtEl>
                                          <p:spTgt spid="11"/>
                                        </p:tgtEl>
                                      </p:cBhvr>
                                      <p:to x="100000" y="90000"/>
                                    </p:animScale>
                                    <p:animScale>
                                      <p:cBhvr>
                                        <p:cTn id="49" dur="166" decel="50000">
                                          <p:stCondLst>
                                            <p:cond delay="1668"/>
                                          </p:stCondLst>
                                        </p:cTn>
                                        <p:tgtEl>
                                          <p:spTgt spid="11"/>
                                        </p:tgtEl>
                                      </p:cBhvr>
                                      <p:to x="100000" y="100000"/>
                                    </p:animScale>
                                    <p:animScale>
                                      <p:cBhvr>
                                        <p:cTn id="50" dur="26">
                                          <p:stCondLst>
                                            <p:cond delay="1808"/>
                                          </p:stCondLst>
                                        </p:cTn>
                                        <p:tgtEl>
                                          <p:spTgt spid="11"/>
                                        </p:tgtEl>
                                      </p:cBhvr>
                                      <p:to x="100000" y="95000"/>
                                    </p:animScale>
                                    <p:animScale>
                                      <p:cBhvr>
                                        <p:cTn id="51" dur="166" decel="50000">
                                          <p:stCondLst>
                                            <p:cond delay="1834"/>
                                          </p:stCondLst>
                                        </p:cTn>
                                        <p:tgtEl>
                                          <p:spTgt spid="11"/>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horizont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50121F-0B30-476B-9DD9-EC49BFC3692B}"/>
              </a:ext>
            </a:extLst>
          </p:cNvPr>
          <p:cNvPicPr>
            <a:picLocks noChangeAspect="1"/>
          </p:cNvPicPr>
          <p:nvPr/>
        </p:nvPicPr>
        <p:blipFill>
          <a:blip r:embed="rId2"/>
          <a:stretch>
            <a:fillRect/>
          </a:stretch>
        </p:blipFill>
        <p:spPr>
          <a:xfrm>
            <a:off x="8246316" y="112908"/>
            <a:ext cx="3692521" cy="6632184"/>
          </a:xfrm>
          <a:prstGeom prst="rect">
            <a:avLst/>
          </a:prstGeom>
        </p:spPr>
      </p:pic>
      <p:sp>
        <p:nvSpPr>
          <p:cNvPr id="6" name="Rectangle 5">
            <a:extLst>
              <a:ext uri="{FF2B5EF4-FFF2-40B4-BE49-F238E27FC236}">
                <a16:creationId xmlns:a16="http://schemas.microsoft.com/office/drawing/2014/main" id="{494A4751-2372-413F-A97B-DEBBF055DBD1}"/>
              </a:ext>
            </a:extLst>
          </p:cNvPr>
          <p:cNvSpPr/>
          <p:nvPr/>
        </p:nvSpPr>
        <p:spPr>
          <a:xfrm>
            <a:off x="3918752" y="112908"/>
            <a:ext cx="4352280" cy="1261884"/>
          </a:xfrm>
          <a:prstGeom prst="rect">
            <a:avLst/>
          </a:prstGeom>
          <a:solidFill>
            <a:schemeClr val="accent4">
              <a:lumMod val="20000"/>
              <a:lumOff val="80000"/>
            </a:schemeClr>
          </a:solidFill>
        </p:spPr>
        <p:txBody>
          <a:bodyPr wrap="square">
            <a:spAutoFit/>
          </a:bodyPr>
          <a:lstStyle/>
          <a:p>
            <a:pPr indent="176530" algn="ctr"/>
            <a:r>
              <a:rPr lang="en-US" sz="2400">
                <a:solidFill>
                  <a:srgbClr val="008000"/>
                </a:solidFill>
                <a:latin typeface="#9Slide07 IcielBaliho Script" pitchFamily="2" charset="0"/>
                <a:cs typeface="Calibri" panose="020F0502020204030204" charset="0"/>
              </a:rPr>
              <a:t>Việc đầu tư trồng rừng đem lại lợi ích gì?Tại sao chúng ta phải vừa khai thác, vừa bảo </a:t>
            </a:r>
            <a:r>
              <a:rPr lang="en-US" sz="2800">
                <a:solidFill>
                  <a:srgbClr val="008000"/>
                </a:solidFill>
                <a:latin typeface="#9Slide07 IcielBaliho Script" pitchFamily="2" charset="0"/>
                <a:cs typeface="Calibri" panose="020F0502020204030204" charset="0"/>
              </a:rPr>
              <a:t>vệ</a:t>
            </a:r>
            <a:r>
              <a:rPr lang="en-US" sz="2400">
                <a:solidFill>
                  <a:srgbClr val="008000"/>
                </a:solidFill>
                <a:latin typeface="#9Slide07 IcielBaliho Script" pitchFamily="2" charset="0"/>
                <a:cs typeface="Calibri" panose="020F0502020204030204" charset="0"/>
              </a:rPr>
              <a:t> rừng ?</a:t>
            </a:r>
          </a:p>
        </p:txBody>
      </p:sp>
      <p:pic>
        <p:nvPicPr>
          <p:cNvPr id="7" name="Picture 6">
            <a:extLst>
              <a:ext uri="{FF2B5EF4-FFF2-40B4-BE49-F238E27FC236}">
                <a16:creationId xmlns:a16="http://schemas.microsoft.com/office/drawing/2014/main" id="{1817CEBA-05A3-4E04-B57F-1C4D7CB62DA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0947" y="112908"/>
            <a:ext cx="3758801" cy="6632184"/>
          </a:xfrm>
          <a:prstGeom prst="rect">
            <a:avLst/>
          </a:prstGeom>
        </p:spPr>
      </p:pic>
      <p:sp>
        <p:nvSpPr>
          <p:cNvPr id="8" name="Rectangle 7">
            <a:extLst>
              <a:ext uri="{FF2B5EF4-FFF2-40B4-BE49-F238E27FC236}">
                <a16:creationId xmlns:a16="http://schemas.microsoft.com/office/drawing/2014/main" id="{1F9E1BEB-0A3C-4F5F-9FB1-A689502E5C0F}"/>
              </a:ext>
            </a:extLst>
          </p:cNvPr>
          <p:cNvSpPr/>
          <p:nvPr/>
        </p:nvSpPr>
        <p:spPr>
          <a:xfrm>
            <a:off x="4295632" y="1564624"/>
            <a:ext cx="3454254" cy="3970318"/>
          </a:xfrm>
          <a:prstGeom prst="rect">
            <a:avLst/>
          </a:prstGeom>
        </p:spPr>
        <p:txBody>
          <a:bodyPr wrap="square">
            <a:spAutoFit/>
          </a:bodyPr>
          <a:lstStyle/>
          <a:p>
            <a:pPr algn="just"/>
            <a:r>
              <a:rPr lang="vi-VN">
                <a:solidFill>
                  <a:srgbClr val="002060"/>
                </a:solidFill>
              </a:rPr>
              <a:t>- Tăng độ che phủ, bảo vệ môi trường, giữ đất chống xói mòn, giữ nước ngầm ở vùng đồi núi, chắn cát bay, bảo vệ bờ biển ở vùng ven biển, góp phần làm giảm bớt lũ lụt, khô hạn.</a:t>
            </a:r>
          </a:p>
          <a:p>
            <a:pPr algn="just"/>
            <a:r>
              <a:rPr lang="vi-VN">
                <a:solidFill>
                  <a:srgbClr val="002060"/>
                </a:solidFill>
              </a:rPr>
              <a:t>- Góp phần bảo vệ, bảo tồn nguồn gen sinh vật.</a:t>
            </a:r>
          </a:p>
          <a:p>
            <a:pPr algn="just"/>
            <a:r>
              <a:rPr lang="vi-VN">
                <a:solidFill>
                  <a:srgbClr val="002060"/>
                </a:solidFill>
              </a:rPr>
              <a:t>- Tăng nguồn tài nguyên rừng cho đất nước (gỗ và các lâm sản khác như tre, nứa, rau quả rừng, cây thuốc,…)</a:t>
            </a:r>
          </a:p>
          <a:p>
            <a:pPr algn="just"/>
            <a:r>
              <a:rPr lang="vi-VN">
                <a:solidFill>
                  <a:srgbClr val="002060"/>
                </a:solidFill>
              </a:rPr>
              <a:t>- Góp phần làm hạn chế sự biến đổi khí hậu.</a:t>
            </a:r>
          </a:p>
        </p:txBody>
      </p:sp>
      <p:pic>
        <p:nvPicPr>
          <p:cNvPr id="10" name="Picture 9">
            <a:extLst>
              <a:ext uri="{FF2B5EF4-FFF2-40B4-BE49-F238E27FC236}">
                <a16:creationId xmlns:a16="http://schemas.microsoft.com/office/drawing/2014/main" id="{90BCD6E3-AA5C-4B66-8119-ADF96E24D71F}"/>
              </a:ext>
            </a:extLst>
          </p:cNvPr>
          <p:cNvPicPr>
            <a:picLocks noChangeAspect="1"/>
          </p:cNvPicPr>
          <p:nvPr/>
        </p:nvPicPr>
        <p:blipFill rotWithShape="1">
          <a:blip r:embed="rId5"/>
          <a:srcRect l="3128" t="74019" r="6305"/>
          <a:stretch/>
        </p:blipFill>
        <p:spPr>
          <a:xfrm>
            <a:off x="3998650" y="5724774"/>
            <a:ext cx="4247666" cy="1020318"/>
          </a:xfrm>
          <a:prstGeom prst="rect">
            <a:avLst/>
          </a:prstGeom>
        </p:spPr>
      </p:pic>
    </p:spTree>
    <p:extLst>
      <p:ext uri="{BB962C8B-B14F-4D97-AF65-F5344CB8AC3E}">
        <p14:creationId xmlns:p14="http://schemas.microsoft.com/office/powerpoint/2010/main" val="1505144837"/>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0" y="-96157"/>
            <a:ext cx="2326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1</a:t>
            </a:r>
            <a:r>
              <a:rPr kumimoji="0" lang="vi-VN" sz="3600" b="0" i="0" u="none" strike="noStrike" kern="1200" cap="none" spc="-50" normalizeH="0" baseline="0" noProof="0">
                <a:ln>
                  <a:noFill/>
                </a:ln>
                <a:solidFill>
                  <a:srgbClr val="35A802"/>
                </a:solidFill>
                <a:effectLst/>
                <a:uLnTx/>
                <a:uFillTx/>
                <a:latin typeface="#9Slide07 IcielBaliho Script" pitchFamily="2" charset="0"/>
                <a:ea typeface="+mn-ea"/>
                <a:cs typeface="+mn-cs"/>
              </a:rPr>
              <a:t>. </a:t>
            </a: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Lâm nghiệp</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0" y="420764"/>
            <a:ext cx="6026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9Slide07 IcielBaliho Script" pitchFamily="2" charset="0"/>
                <a:ea typeface="#9Slide02 Noi dung rat dai" panose="02000000000000000000" pitchFamily="2" charset="0"/>
              </a:rPr>
              <a:t>b</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9Slide02 Noi dung rat dai" panose="02000000000000000000" pitchFamily="2" charset="0"/>
                <a:cs typeface="+mn-cs"/>
              </a:rPr>
              <a:t>. Sự phát triển và phân bố ngành lâm nghiệp</a:t>
            </a:r>
          </a:p>
        </p:txBody>
      </p:sp>
      <p:pic>
        <p:nvPicPr>
          <p:cNvPr id="3" name="Picture 2">
            <a:extLst>
              <a:ext uri="{FF2B5EF4-FFF2-40B4-BE49-F238E27FC236}">
                <a16:creationId xmlns:a16="http://schemas.microsoft.com/office/drawing/2014/main" id="{860F427B-2838-46A2-4A76-3DA6D516448D}"/>
              </a:ext>
            </a:extLst>
          </p:cNvPr>
          <p:cNvPicPr>
            <a:picLocks noChangeAspect="1"/>
          </p:cNvPicPr>
          <p:nvPr/>
        </p:nvPicPr>
        <p:blipFill>
          <a:blip r:embed="rId2"/>
          <a:stretch>
            <a:fillRect/>
          </a:stretch>
        </p:blipFill>
        <p:spPr>
          <a:xfrm>
            <a:off x="6995990" y="225407"/>
            <a:ext cx="4762500" cy="3571875"/>
          </a:xfrm>
          <a:prstGeom prst="rect">
            <a:avLst/>
          </a:prstGeom>
        </p:spPr>
      </p:pic>
      <p:pic>
        <p:nvPicPr>
          <p:cNvPr id="5" name="Picture 4">
            <a:extLst>
              <a:ext uri="{FF2B5EF4-FFF2-40B4-BE49-F238E27FC236}">
                <a16:creationId xmlns:a16="http://schemas.microsoft.com/office/drawing/2014/main" id="{49F5C25F-A44A-2DC6-F15D-235D55DBD11C}"/>
              </a:ext>
            </a:extLst>
          </p:cNvPr>
          <p:cNvPicPr>
            <a:picLocks noChangeAspect="1"/>
          </p:cNvPicPr>
          <p:nvPr/>
        </p:nvPicPr>
        <p:blipFill>
          <a:blip r:embed="rId3"/>
          <a:stretch>
            <a:fillRect/>
          </a:stretch>
        </p:blipFill>
        <p:spPr>
          <a:xfrm>
            <a:off x="6995990" y="3962401"/>
            <a:ext cx="4762500" cy="2670192"/>
          </a:xfrm>
          <a:prstGeom prst="rect">
            <a:avLst/>
          </a:prstGeom>
        </p:spPr>
      </p:pic>
      <p:sp>
        <p:nvSpPr>
          <p:cNvPr id="10" name="TextBox 9">
            <a:extLst>
              <a:ext uri="{FF2B5EF4-FFF2-40B4-BE49-F238E27FC236}">
                <a16:creationId xmlns:a16="http://schemas.microsoft.com/office/drawing/2014/main" id="{6CFD2DE3-AF12-476F-0038-42DCFDD3BA3D}"/>
              </a:ext>
            </a:extLst>
          </p:cNvPr>
          <p:cNvSpPr txBox="1"/>
          <p:nvPr/>
        </p:nvSpPr>
        <p:spPr>
          <a:xfrm>
            <a:off x="541892" y="1167748"/>
            <a:ext cx="6096000" cy="954107"/>
          </a:xfrm>
          <a:prstGeom prst="rect">
            <a:avLst/>
          </a:prstGeom>
          <a:noFill/>
        </p:spPr>
        <p:txBody>
          <a:bodyPr wrap="square">
            <a:spAutoFit/>
          </a:bodyPr>
          <a:lstStyle/>
          <a:p>
            <a:pPr algn="just"/>
            <a:r>
              <a:rPr lang="vi-VN" sz="2800">
                <a:latin typeface="#9Slide07 IcielBaliho Script" pitchFamily="2" charset="0"/>
              </a:rPr>
              <a:t>Năm 2021, tốc độ tăng trưởng ngành lâm nghiệp đạt 3,88</a:t>
            </a:r>
            <a:r>
              <a:rPr lang="vi-VN" sz="2800" b="1">
                <a:latin typeface="+mj-lt"/>
              </a:rPr>
              <a:t>%.</a:t>
            </a:r>
            <a:r>
              <a:rPr lang="vi-VN" sz="2800">
                <a:latin typeface="#9Slide07 IcielBaliho Script" pitchFamily="2" charset="0"/>
              </a:rPr>
              <a:t> </a:t>
            </a:r>
            <a:endParaRPr lang="en-US" sz="2800">
              <a:latin typeface="#9Slide07 IcielBaliho Script" pitchFamily="2" charset="0"/>
            </a:endParaRPr>
          </a:p>
        </p:txBody>
      </p:sp>
      <p:sp>
        <p:nvSpPr>
          <p:cNvPr id="12" name="TextBox 11">
            <a:extLst>
              <a:ext uri="{FF2B5EF4-FFF2-40B4-BE49-F238E27FC236}">
                <a16:creationId xmlns:a16="http://schemas.microsoft.com/office/drawing/2014/main" id="{C3C3A3BC-A6B3-AEA2-82D7-DA0F17FC8BD3}"/>
              </a:ext>
            </a:extLst>
          </p:cNvPr>
          <p:cNvSpPr txBox="1"/>
          <p:nvPr/>
        </p:nvSpPr>
        <p:spPr>
          <a:xfrm>
            <a:off x="541892" y="2386254"/>
            <a:ext cx="6096000" cy="1537280"/>
          </a:xfrm>
          <a:prstGeom prst="rect">
            <a:avLst/>
          </a:prstGeom>
          <a:noFill/>
        </p:spPr>
        <p:txBody>
          <a:bodyPr wrap="square">
            <a:spAutoFit/>
          </a:bodyPr>
          <a:lstStyle/>
          <a:p>
            <a:pPr algn="just">
              <a:lnSpc>
                <a:spcPct val="115000"/>
              </a:lnSpc>
              <a:spcAft>
                <a:spcPts val="1000"/>
              </a:spcAft>
            </a:pPr>
            <a:r>
              <a:rPr lang="en-US" sz="2800" kern="100">
                <a:effectLst/>
                <a:latin typeface="#9Slide07 IcielBaliho Script" pitchFamily="2" charset="0"/>
                <a:ea typeface="Calibri" panose="020F0502020204030204" pitchFamily="34" charset="0"/>
                <a:cs typeface="Times New Roman" panose="02020603050405020304" pitchFamily="18" charset="0"/>
              </a:rPr>
              <a:t>Giá trị sản xuất ngành lâm nghiệp đóng góp gần 3</a:t>
            </a:r>
            <a:r>
              <a:rPr lang="en-US" sz="28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a:effectLst/>
                <a:latin typeface="#9Slide07 IcielBaliho Script" pitchFamily="2" charset="0"/>
                <a:ea typeface="Calibri" panose="020F0502020204030204" pitchFamily="34" charset="0"/>
                <a:cs typeface="Times New Roman" panose="02020603050405020304" pitchFamily="18" charset="0"/>
              </a:rPr>
              <a:t>toàn ngành nông nghiệp, lâm nghiệp và thuỷ sản.</a:t>
            </a:r>
          </a:p>
        </p:txBody>
      </p:sp>
      <p:sp>
        <p:nvSpPr>
          <p:cNvPr id="14" name="TextBox 13">
            <a:extLst>
              <a:ext uri="{FF2B5EF4-FFF2-40B4-BE49-F238E27FC236}">
                <a16:creationId xmlns:a16="http://schemas.microsoft.com/office/drawing/2014/main" id="{EFE16CEF-8AA2-2EFF-AEDF-669679C59CB5}"/>
              </a:ext>
            </a:extLst>
          </p:cNvPr>
          <p:cNvSpPr txBox="1"/>
          <p:nvPr/>
        </p:nvSpPr>
        <p:spPr>
          <a:xfrm>
            <a:off x="541892" y="4274481"/>
            <a:ext cx="6096000" cy="1384995"/>
          </a:xfrm>
          <a:prstGeom prst="rect">
            <a:avLst/>
          </a:prstGeom>
          <a:noFill/>
        </p:spPr>
        <p:txBody>
          <a:bodyPr wrap="square">
            <a:spAutoFit/>
          </a:bodyPr>
          <a:lstStyle/>
          <a:p>
            <a:r>
              <a:rPr lang="en-US" sz="2800">
                <a:latin typeface="#9Slide07 IcielBaliho Script" pitchFamily="2" charset="0"/>
              </a:rPr>
              <a:t>- Ngành lâm nghiệp gồm các hoạt động:</a:t>
            </a:r>
          </a:p>
          <a:p>
            <a:r>
              <a:rPr lang="en-US" sz="2800">
                <a:latin typeface="#9Slide07 IcielBaliho Script" pitchFamily="2" charset="0"/>
              </a:rPr>
              <a:t>+ Khai thác, chế biến lâm sản</a:t>
            </a:r>
          </a:p>
          <a:p>
            <a:r>
              <a:rPr lang="en-US" sz="2800">
                <a:latin typeface="#9Slide07 IcielBaliho Script" pitchFamily="2" charset="0"/>
              </a:rPr>
              <a:t>+ Trồng rừng, khoanh nuôi và bảo vệ rừng</a:t>
            </a:r>
          </a:p>
        </p:txBody>
      </p:sp>
    </p:spTree>
    <p:extLst>
      <p:ext uri="{BB962C8B-B14F-4D97-AF65-F5344CB8AC3E}">
        <p14:creationId xmlns:p14="http://schemas.microsoft.com/office/powerpoint/2010/main" val="655309489"/>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0" y="-96157"/>
            <a:ext cx="2326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1</a:t>
            </a:r>
            <a:r>
              <a:rPr kumimoji="0" lang="vi-VN" sz="3600" b="0" i="0" u="none" strike="noStrike" kern="1200" cap="none" spc="-50" normalizeH="0" baseline="0" noProof="0">
                <a:ln>
                  <a:noFill/>
                </a:ln>
                <a:solidFill>
                  <a:srgbClr val="35A802"/>
                </a:solidFill>
                <a:effectLst/>
                <a:uLnTx/>
                <a:uFillTx/>
                <a:latin typeface="#9Slide07 IcielBaliho Script" pitchFamily="2" charset="0"/>
                <a:ea typeface="+mn-ea"/>
                <a:cs typeface="+mn-cs"/>
              </a:rPr>
              <a:t>. </a:t>
            </a: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Lâm nghiệp</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0" y="420764"/>
            <a:ext cx="6026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9Slide02 Noi dung rat dai" panose="02000000000000000000" pitchFamily="2" charset="0"/>
                <a:cs typeface="+mn-cs"/>
              </a:rPr>
              <a:t>b. Sự phát triển và phân bố ngành lâm nghiệp</a:t>
            </a:r>
          </a:p>
        </p:txBody>
      </p:sp>
      <p:pic>
        <p:nvPicPr>
          <p:cNvPr id="3" name="Picture 2">
            <a:extLst>
              <a:ext uri="{FF2B5EF4-FFF2-40B4-BE49-F238E27FC236}">
                <a16:creationId xmlns:a16="http://schemas.microsoft.com/office/drawing/2014/main" id="{860F427B-2838-46A2-4A76-3DA6D516448D}"/>
              </a:ext>
            </a:extLst>
          </p:cNvPr>
          <p:cNvPicPr>
            <a:picLocks noChangeAspect="1"/>
          </p:cNvPicPr>
          <p:nvPr/>
        </p:nvPicPr>
        <p:blipFill>
          <a:blip r:embed="rId2"/>
          <a:stretch>
            <a:fillRect/>
          </a:stretch>
        </p:blipFill>
        <p:spPr>
          <a:xfrm>
            <a:off x="6995990" y="225407"/>
            <a:ext cx="4762500" cy="3571875"/>
          </a:xfrm>
          <a:prstGeom prst="rect">
            <a:avLst/>
          </a:prstGeom>
        </p:spPr>
      </p:pic>
      <p:pic>
        <p:nvPicPr>
          <p:cNvPr id="5" name="Picture 4">
            <a:extLst>
              <a:ext uri="{FF2B5EF4-FFF2-40B4-BE49-F238E27FC236}">
                <a16:creationId xmlns:a16="http://schemas.microsoft.com/office/drawing/2014/main" id="{49F5C25F-A44A-2DC6-F15D-235D55DBD11C}"/>
              </a:ext>
            </a:extLst>
          </p:cNvPr>
          <p:cNvPicPr>
            <a:picLocks noChangeAspect="1"/>
          </p:cNvPicPr>
          <p:nvPr/>
        </p:nvPicPr>
        <p:blipFill>
          <a:blip r:embed="rId3"/>
          <a:stretch>
            <a:fillRect/>
          </a:stretch>
        </p:blipFill>
        <p:spPr>
          <a:xfrm>
            <a:off x="6995990" y="3962401"/>
            <a:ext cx="4762500" cy="2670192"/>
          </a:xfrm>
          <a:prstGeom prst="rect">
            <a:avLst/>
          </a:prstGeom>
        </p:spPr>
      </p:pic>
      <p:graphicFrame>
        <p:nvGraphicFramePr>
          <p:cNvPr id="2" name="Table 1">
            <a:extLst>
              <a:ext uri="{FF2B5EF4-FFF2-40B4-BE49-F238E27FC236}">
                <a16:creationId xmlns:a16="http://schemas.microsoft.com/office/drawing/2014/main" id="{ECB02ACC-B7C6-5DC2-4628-87790EEFA557}"/>
              </a:ext>
            </a:extLst>
          </p:cNvPr>
          <p:cNvGraphicFramePr>
            <a:graphicFrameLocks noGrp="1"/>
          </p:cNvGraphicFramePr>
          <p:nvPr>
            <p:extLst>
              <p:ext uri="{D42A27DB-BD31-4B8C-83A1-F6EECF244321}">
                <p14:modId xmlns:p14="http://schemas.microsoft.com/office/powerpoint/2010/main" val="967637434"/>
              </p:ext>
            </p:extLst>
          </p:nvPr>
        </p:nvGraphicFramePr>
        <p:xfrm>
          <a:off x="153532" y="3745352"/>
          <a:ext cx="6624120" cy="2606421"/>
        </p:xfrm>
        <a:graphic>
          <a:graphicData uri="http://schemas.openxmlformats.org/drawingml/2006/table">
            <a:tbl>
              <a:tblPr firstRow="1" firstCol="1" bandRow="1">
                <a:tableStyleId>{5C22544A-7EE6-4342-B048-85BDC9FD1C3A}</a:tableStyleId>
              </a:tblPr>
              <a:tblGrid>
                <a:gridCol w="2358190">
                  <a:extLst>
                    <a:ext uri="{9D8B030D-6E8A-4147-A177-3AD203B41FA5}">
                      <a16:colId xmlns:a16="http://schemas.microsoft.com/office/drawing/2014/main" val="3273578139"/>
                    </a:ext>
                  </a:extLst>
                </a:gridCol>
                <a:gridCol w="2057462">
                  <a:extLst>
                    <a:ext uri="{9D8B030D-6E8A-4147-A177-3AD203B41FA5}">
                      <a16:colId xmlns:a16="http://schemas.microsoft.com/office/drawing/2014/main" val="2783954100"/>
                    </a:ext>
                  </a:extLst>
                </a:gridCol>
                <a:gridCol w="2208468">
                  <a:extLst>
                    <a:ext uri="{9D8B030D-6E8A-4147-A177-3AD203B41FA5}">
                      <a16:colId xmlns:a16="http://schemas.microsoft.com/office/drawing/2014/main" val="2166882189"/>
                    </a:ext>
                  </a:extLst>
                </a:gridCol>
              </a:tblGrid>
              <a:tr h="330742">
                <a:tc>
                  <a:txBody>
                    <a:bodyPr/>
                    <a:lstStyle/>
                    <a:p>
                      <a:pPr algn="just">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Ngành</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Tình hình    phát triển</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Tình hình    phân bố</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1516"/>
                  </a:ext>
                </a:extLst>
              </a:tr>
              <a:tr h="681163">
                <a:tc>
                  <a:txBody>
                    <a:bodyPr/>
                    <a:lstStyle/>
                    <a:p>
                      <a:pPr algn="just">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Khai thác, chế biến lâm sản</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 </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 </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508346"/>
                  </a:ext>
                </a:extLst>
              </a:tr>
              <a:tr h="681163">
                <a:tc>
                  <a:txBody>
                    <a:bodyPr/>
                    <a:lstStyle/>
                    <a:p>
                      <a:pPr algn="just">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Trồng rừng, khoanh nuôi và bảo vệ rừng</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 </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200" kern="100">
                          <a:solidFill>
                            <a:srgbClr val="FFFF00"/>
                          </a:solidFill>
                          <a:effectLst/>
                          <a:latin typeface="Times New Roman" panose="02020603050405020304" pitchFamily="18" charset="0"/>
                          <a:cs typeface="Times New Roman" panose="02020603050405020304" pitchFamily="18" charset="0"/>
                        </a:rPr>
                        <a:t> </a:t>
                      </a:r>
                      <a:endParaRPr lang="en-US" sz="22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9364246"/>
                  </a:ext>
                </a:extLst>
              </a:tr>
            </a:tbl>
          </a:graphicData>
        </a:graphic>
      </p:graphicFrame>
      <p:sp>
        <p:nvSpPr>
          <p:cNvPr id="7" name="Rectangle 6">
            <a:extLst>
              <a:ext uri="{FF2B5EF4-FFF2-40B4-BE49-F238E27FC236}">
                <a16:creationId xmlns:a16="http://schemas.microsoft.com/office/drawing/2014/main" id="{691C6D92-DDBB-F9CD-25C7-2E26AA8D16CF}"/>
              </a:ext>
            </a:extLst>
          </p:cNvPr>
          <p:cNvSpPr/>
          <p:nvPr/>
        </p:nvSpPr>
        <p:spPr>
          <a:xfrm>
            <a:off x="419163" y="1256275"/>
            <a:ext cx="4776848" cy="1400383"/>
          </a:xfrm>
          <a:prstGeom prst="rect">
            <a:avLst/>
          </a:prstGeom>
          <a:solidFill>
            <a:schemeClr val="accent4">
              <a:lumMod val="20000"/>
              <a:lumOff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en-US" sz="2800" b="0" i="0" u="none" strike="noStrike" kern="0" cap="none" spc="0" normalizeH="0" baseline="0" noProof="0">
                <a:ln>
                  <a:noFill/>
                </a:ln>
                <a:solidFill>
                  <a:srgbClr val="002060"/>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a:t>
            </a:r>
            <a:r>
              <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HOẠT ĐỘNG </a:t>
            </a:r>
            <a:r>
              <a:rPr kumimoji="0" lang="en-US"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NHÓM</a:t>
            </a:r>
            <a:endPar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endParaRPr>
          </a:p>
          <a:p>
            <a:pPr lvl="0" algn="just" eaLnBrk="0" fontAlgn="base" hangingPunct="0">
              <a:spcBef>
                <a:spcPct val="0"/>
              </a:spcBef>
              <a:spcAft>
                <a:spcPct val="0"/>
              </a:spcAft>
              <a:defRPr/>
            </a:pPr>
            <a:r>
              <a:rPr lang="en-US" altLang="en-US" sz="1900" kern="0">
                <a:solidFill>
                  <a:srgbClr val="002060"/>
                </a:solidFill>
                <a:latin typeface="#9Slide02 Noi dung rat dai" panose="02000000000000000000" pitchFamily="2" charset="0"/>
                <a:ea typeface="#9Slide02 Noi dung rat dai" panose="02000000000000000000" pitchFamily="2" charset="0"/>
                <a:cs typeface="Tahoma" panose="020B0604030504040204" pitchFamily="34" charset="0"/>
              </a:rPr>
              <a:t>Dựa vào thông tin mục b SGK tìm hiều tình hình phát triển và phân bố ngành lâm nghiệp theo mẫu phiếu học tập sau:</a:t>
            </a:r>
            <a:endParaRPr kumimoji="0" lang="en-US" altLang="en-US" sz="1900" b="0" i="0" u="none" strike="noStrike" kern="0" cap="none" spc="0" normalizeH="0" baseline="0" noProof="0" dirty="0">
              <a:ln>
                <a:noFill/>
              </a:ln>
              <a:solidFill>
                <a:srgbClr val="002060"/>
              </a:solidFill>
              <a:effectLst/>
              <a:uLnTx/>
              <a:uFillTx/>
              <a:latin typeface="#9Slide02 Noi dung rat dai" panose="02000000000000000000" pitchFamily="2" charset="0"/>
              <a:ea typeface="#9Slide02 Noi dung rat dai" panose="02000000000000000000" pitchFamily="2" charset="0"/>
              <a:cs typeface="Tahoma" panose="020B0604030504040204" pitchFamily="34" charset="0"/>
            </a:endParaRPr>
          </a:p>
        </p:txBody>
      </p:sp>
      <p:pic>
        <p:nvPicPr>
          <p:cNvPr id="8" name="Picture 7">
            <a:extLst>
              <a:ext uri="{FF2B5EF4-FFF2-40B4-BE49-F238E27FC236}">
                <a16:creationId xmlns:a16="http://schemas.microsoft.com/office/drawing/2014/main" id="{E8BB645C-D7C3-9729-AD0D-C6549BB57CD3}"/>
              </a:ext>
            </a:extLst>
          </p:cNvPr>
          <p:cNvPicPr>
            <a:picLocks noChangeAspect="1"/>
          </p:cNvPicPr>
          <p:nvPr/>
        </p:nvPicPr>
        <p:blipFill>
          <a:blip r:embed="rId4"/>
          <a:stretch>
            <a:fillRect/>
          </a:stretch>
        </p:blipFill>
        <p:spPr>
          <a:xfrm>
            <a:off x="5359330" y="1673165"/>
            <a:ext cx="1473337" cy="983493"/>
          </a:xfrm>
          <a:prstGeom prst="rect">
            <a:avLst/>
          </a:prstGeom>
        </p:spPr>
      </p:pic>
      <p:sp>
        <p:nvSpPr>
          <p:cNvPr id="11" name="TextBox 10">
            <a:extLst>
              <a:ext uri="{FF2B5EF4-FFF2-40B4-BE49-F238E27FC236}">
                <a16:creationId xmlns:a16="http://schemas.microsoft.com/office/drawing/2014/main" id="{2174CBD3-6229-12C7-1F6B-C1CDF4FE86F9}"/>
              </a:ext>
            </a:extLst>
          </p:cNvPr>
          <p:cNvSpPr txBox="1"/>
          <p:nvPr/>
        </p:nvSpPr>
        <p:spPr>
          <a:xfrm>
            <a:off x="2127959" y="3042816"/>
            <a:ext cx="6136104" cy="430887"/>
          </a:xfrm>
          <a:prstGeom prst="rect">
            <a:avLst/>
          </a:prstGeom>
          <a:noFill/>
        </p:spPr>
        <p:txBody>
          <a:bodyPr wrap="square">
            <a:spAutoFit/>
          </a:bodyPr>
          <a:lstStyle/>
          <a:p>
            <a:r>
              <a:rPr kumimoji="0" lang="en-US" altLang="en-US" sz="2200" b="0" i="0" u="none" strike="noStrike" kern="0" cap="none" spc="0" normalizeH="0" baseline="0" noProof="0">
                <a:ln>
                  <a:noFill/>
                </a:ln>
                <a:effectLst/>
                <a:uLnTx/>
                <a:uFillTx/>
                <a:latin typeface="#9Slide07 IcielCadena" panose="02000503000000020004" pitchFamily="2" charset="0"/>
                <a:ea typeface="#9Slide02 Noi dung rat dai" panose="02000000000000000000" pitchFamily="2" charset="0"/>
                <a:cs typeface="Tahoma" panose="020B0604030504040204" pitchFamily="34" charset="0"/>
              </a:rPr>
              <a:t>PHIẾU HỌC TẬP</a:t>
            </a:r>
            <a:endParaRPr lang="en-US"/>
          </a:p>
        </p:txBody>
      </p:sp>
    </p:spTree>
    <p:extLst>
      <p:ext uri="{BB962C8B-B14F-4D97-AF65-F5344CB8AC3E}">
        <p14:creationId xmlns:p14="http://schemas.microsoft.com/office/powerpoint/2010/main" val="2023817526"/>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0" y="-96157"/>
            <a:ext cx="2326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1</a:t>
            </a:r>
            <a:r>
              <a:rPr kumimoji="0" lang="vi-VN" sz="3600" b="0" i="0" u="none" strike="noStrike" kern="1200" cap="none" spc="-50" normalizeH="0" baseline="0" noProof="0">
                <a:ln>
                  <a:noFill/>
                </a:ln>
                <a:solidFill>
                  <a:srgbClr val="35A802"/>
                </a:solidFill>
                <a:effectLst/>
                <a:uLnTx/>
                <a:uFillTx/>
                <a:latin typeface="#9Slide07 IcielBaliho Script" pitchFamily="2" charset="0"/>
                <a:ea typeface="+mn-ea"/>
                <a:cs typeface="+mn-cs"/>
              </a:rPr>
              <a:t>. </a:t>
            </a: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Lâm nghiệp</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0" y="420764"/>
            <a:ext cx="6026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9Slide02 Noi dung rat dai" panose="02000000000000000000" pitchFamily="2" charset="0"/>
                <a:cs typeface="+mn-cs"/>
              </a:rPr>
              <a:t>b. Sự phát triển và phân bố ngành lâm nghiệp</a:t>
            </a:r>
          </a:p>
        </p:txBody>
      </p:sp>
      <p:graphicFrame>
        <p:nvGraphicFramePr>
          <p:cNvPr id="2" name="Table 1">
            <a:extLst>
              <a:ext uri="{FF2B5EF4-FFF2-40B4-BE49-F238E27FC236}">
                <a16:creationId xmlns:a16="http://schemas.microsoft.com/office/drawing/2014/main" id="{ECB02ACC-B7C6-5DC2-4628-87790EEFA557}"/>
              </a:ext>
            </a:extLst>
          </p:cNvPr>
          <p:cNvGraphicFramePr>
            <a:graphicFrameLocks noGrp="1"/>
          </p:cNvGraphicFramePr>
          <p:nvPr>
            <p:extLst>
              <p:ext uri="{D42A27DB-BD31-4B8C-83A1-F6EECF244321}">
                <p14:modId xmlns:p14="http://schemas.microsoft.com/office/powerpoint/2010/main" val="2625091010"/>
              </p:ext>
            </p:extLst>
          </p:nvPr>
        </p:nvGraphicFramePr>
        <p:xfrm>
          <a:off x="27688" y="1384508"/>
          <a:ext cx="11795343" cy="6089334"/>
        </p:xfrm>
        <a:graphic>
          <a:graphicData uri="http://schemas.openxmlformats.org/drawingml/2006/table">
            <a:tbl>
              <a:tblPr firstRow="1" firstCol="1" bandRow="1">
                <a:tableStyleId>{5C22544A-7EE6-4342-B048-85BDC9FD1C3A}</a:tableStyleId>
              </a:tblPr>
              <a:tblGrid>
                <a:gridCol w="1814340">
                  <a:extLst>
                    <a:ext uri="{9D8B030D-6E8A-4147-A177-3AD203B41FA5}">
                      <a16:colId xmlns:a16="http://schemas.microsoft.com/office/drawing/2014/main" val="3273578139"/>
                    </a:ext>
                  </a:extLst>
                </a:gridCol>
                <a:gridCol w="5794649">
                  <a:extLst>
                    <a:ext uri="{9D8B030D-6E8A-4147-A177-3AD203B41FA5}">
                      <a16:colId xmlns:a16="http://schemas.microsoft.com/office/drawing/2014/main" val="2783954100"/>
                    </a:ext>
                  </a:extLst>
                </a:gridCol>
                <a:gridCol w="4186354">
                  <a:extLst>
                    <a:ext uri="{9D8B030D-6E8A-4147-A177-3AD203B41FA5}">
                      <a16:colId xmlns:a16="http://schemas.microsoft.com/office/drawing/2014/main" val="2166882189"/>
                    </a:ext>
                  </a:extLst>
                </a:gridCol>
              </a:tblGrid>
              <a:tr h="330742">
                <a:tc>
                  <a:txBody>
                    <a:bodyPr/>
                    <a:lstStyle/>
                    <a:p>
                      <a:pPr algn="just">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Ngành</a:t>
                      </a: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Tình hình phát triển</a:t>
                      </a: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Tình hình phân bố</a:t>
                      </a: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1516"/>
                  </a:ext>
                </a:extLst>
              </a:tr>
              <a:tr h="681163">
                <a:tc>
                  <a:txBody>
                    <a:bodyPr/>
                    <a:lstStyle/>
                    <a:p>
                      <a:pPr algn="just">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Khai thác, chế biến lâm sản</a:t>
                      </a: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 </a:t>
                      </a: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508346"/>
                  </a:ext>
                </a:extLst>
              </a:tr>
              <a:tr h="681163">
                <a:tc>
                  <a:txBody>
                    <a:bodyPr/>
                    <a:lstStyle/>
                    <a:p>
                      <a:pPr algn="just">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Trồng rừng, khoanh nuôi và bảo vệ rừng</a:t>
                      </a: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Times New Roman" panose="02020603050405020304" pitchFamily="18" charset="0"/>
                          <a:cs typeface="Times New Roman" panose="02020603050405020304" pitchFamily="18" charset="0"/>
                        </a:rPr>
                        <a:t> </a:t>
                      </a:r>
                      <a:endParaRPr lang="en-US" sz="2400"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9364246"/>
                  </a:ext>
                </a:extLst>
              </a:tr>
            </a:tbl>
          </a:graphicData>
        </a:graphic>
      </p:graphicFrame>
      <p:sp>
        <p:nvSpPr>
          <p:cNvPr id="11" name="TextBox 10">
            <a:extLst>
              <a:ext uri="{FF2B5EF4-FFF2-40B4-BE49-F238E27FC236}">
                <a16:creationId xmlns:a16="http://schemas.microsoft.com/office/drawing/2014/main" id="{2174CBD3-6229-12C7-1F6B-C1CDF4FE86F9}"/>
              </a:ext>
            </a:extLst>
          </p:cNvPr>
          <p:cNvSpPr txBox="1"/>
          <p:nvPr/>
        </p:nvSpPr>
        <p:spPr>
          <a:xfrm>
            <a:off x="5127832" y="943984"/>
            <a:ext cx="61361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PHIẾU HỌC TẬP</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85D7070-3291-7C4A-234A-593807DE092C}"/>
              </a:ext>
            </a:extLst>
          </p:cNvPr>
          <p:cNvSpPr txBox="1"/>
          <p:nvPr/>
        </p:nvSpPr>
        <p:spPr>
          <a:xfrm>
            <a:off x="1824405" y="1902486"/>
            <a:ext cx="5490795" cy="2811026"/>
          </a:xfrm>
          <a:prstGeom prst="rect">
            <a:avLst/>
          </a:prstGeom>
          <a:noFill/>
        </p:spPr>
        <p:txBody>
          <a:bodyPr wrap="square">
            <a:spAutoFit/>
          </a:bodyPr>
          <a:lstStyle/>
          <a:p>
            <a:pPr algn="just">
              <a:spcAft>
                <a:spcPts val="1000"/>
              </a:spcAft>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 Diện tích rừng sản xuất chiếm hơn 53% tổng diện tích rừng (năm 2021). Sản lượng gỗ khai thác ngày càng tăng, năm 2021 đạt khoảng 18 triệu m3, gấp 4,6 lần so với năm 2010. </a:t>
            </a:r>
            <a:r>
              <a:rPr lang="en-US" sz="2000" kern="10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1000"/>
              </a:spcAft>
            </a:pPr>
            <a:r>
              <a:rPr lang="en-US" sz="2000" kern="100">
                <a:effectLst/>
                <a:latin typeface="Times New Roman" panose="02020603050405020304" pitchFamily="18" charset="0"/>
                <a:ea typeface="Calibri" panose="020F0502020204030204" pitchFamily="34" charset="0"/>
                <a:cs typeface="Times New Roman" panose="02020603050405020304" pitchFamily="18" charset="0"/>
              </a:rPr>
              <a:t>- Ngoài gỗ, rừng còn cung cấp các lâm sản khác như măng, mộc nhĩ, dược liệu,... </a:t>
            </a:r>
          </a:p>
          <a:p>
            <a:r>
              <a:rPr lang="en-US" sz="2000">
                <a:effectLst/>
                <a:latin typeface="Times New Roman" panose="02020603050405020304" pitchFamily="18" charset="0"/>
                <a:ea typeface="Calibri" panose="020F0502020204030204" pitchFamily="34" charset="0"/>
              </a:rPr>
              <a:t>- Công nghiệp chế biến gỗ và lâm sản phát triển gắn với các vùng nguyên liệu.</a:t>
            </a:r>
            <a:endParaRPr lang="en-US" sz="2000"/>
          </a:p>
        </p:txBody>
      </p:sp>
      <p:sp>
        <p:nvSpPr>
          <p:cNvPr id="13" name="TextBox 12">
            <a:extLst>
              <a:ext uri="{FF2B5EF4-FFF2-40B4-BE49-F238E27FC236}">
                <a16:creationId xmlns:a16="http://schemas.microsoft.com/office/drawing/2014/main" id="{F0AAB2E7-6A51-EB83-A656-D4BBA76B4119}"/>
              </a:ext>
            </a:extLst>
          </p:cNvPr>
          <p:cNvSpPr txBox="1"/>
          <p:nvPr/>
        </p:nvSpPr>
        <p:spPr>
          <a:xfrm>
            <a:off x="7603959" y="1815395"/>
            <a:ext cx="4315325" cy="1015663"/>
          </a:xfrm>
          <a:prstGeom prst="rect">
            <a:avLst/>
          </a:prstGeom>
          <a:noFill/>
        </p:spPr>
        <p:txBody>
          <a:bodyPr wrap="square">
            <a:spAutoFit/>
          </a:bodyPr>
          <a:lstStyle/>
          <a:p>
            <a:pPr algn="just"/>
            <a:r>
              <a:rPr lang="vi-VN" sz="2000">
                <a:latin typeface="+mj-lt"/>
              </a:rPr>
              <a:t>- Các vùng có sản lượng gỗ khai thác lớn là Bắc Trung Bộ và Duyên hải miền Trung, Trung du và miền núi Bắc Bộ,</a:t>
            </a:r>
            <a:endParaRPr lang="en-US" sz="2000">
              <a:latin typeface="+mj-lt"/>
            </a:endParaRPr>
          </a:p>
        </p:txBody>
      </p:sp>
    </p:spTree>
    <p:extLst>
      <p:ext uri="{BB962C8B-B14F-4D97-AF65-F5344CB8AC3E}">
        <p14:creationId xmlns:p14="http://schemas.microsoft.com/office/powerpoint/2010/main" val="3709956597"/>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58446-860A-EC7B-54E5-1998807AF84C}"/>
              </a:ext>
            </a:extLst>
          </p:cNvPr>
          <p:cNvSpPr>
            <a:spLocks noGrp="1"/>
          </p:cNvSpPr>
          <p:nvPr>
            <p:ph type="title"/>
          </p:nvPr>
        </p:nvSpPr>
        <p:spPr>
          <a:xfrm>
            <a:off x="762001" y="5074024"/>
            <a:ext cx="10109199" cy="598032"/>
          </a:xfrm>
        </p:spPr>
        <p:txBody>
          <a:bodyPr vert="horz" lIns="91440" tIns="45720" rIns="91440" bIns="45720" rtlCol="0" anchor="ctr">
            <a:normAutofit/>
          </a:bodyPr>
          <a:lstStyle/>
          <a:p>
            <a:pPr algn="ctr"/>
            <a:r>
              <a:rPr lang="en-US" sz="3600" kern="1200">
                <a:solidFill>
                  <a:schemeClr val="tx1"/>
                </a:solidFill>
                <a:latin typeface="+mj-lt"/>
                <a:ea typeface="+mj-ea"/>
                <a:cs typeface="+mj-cs"/>
              </a:rPr>
              <a:t>KHAI THÁC VÀ CHẾ BIẾN GỖ</a:t>
            </a:r>
          </a:p>
        </p:txBody>
      </p:sp>
      <p:pic>
        <p:nvPicPr>
          <p:cNvPr id="5" name="Picture 4">
            <a:extLst>
              <a:ext uri="{FF2B5EF4-FFF2-40B4-BE49-F238E27FC236}">
                <a16:creationId xmlns:a16="http://schemas.microsoft.com/office/drawing/2014/main" id="{6BD9F4C7-7C20-EDFF-03C8-88B141BF6448}"/>
              </a:ext>
            </a:extLst>
          </p:cNvPr>
          <p:cNvPicPr>
            <a:picLocks noChangeAspect="1"/>
          </p:cNvPicPr>
          <p:nvPr/>
        </p:nvPicPr>
        <p:blipFill rotWithShape="1">
          <a:blip r:embed="rId2"/>
          <a:srcRect l="17154" r="307" b="1"/>
          <a:stretch/>
        </p:blipFill>
        <p:spPr>
          <a:xfrm>
            <a:off x="20" y="-40"/>
            <a:ext cx="6095980" cy="4172827"/>
          </a:xfrm>
          <a:prstGeom prst="rect">
            <a:avLst/>
          </a:prstGeom>
        </p:spPr>
      </p:pic>
      <p:pic>
        <p:nvPicPr>
          <p:cNvPr id="4" name="Content Placeholder 3">
            <a:extLst>
              <a:ext uri="{FF2B5EF4-FFF2-40B4-BE49-F238E27FC236}">
                <a16:creationId xmlns:a16="http://schemas.microsoft.com/office/drawing/2014/main" id="{7DDF6238-6F30-E940-1F13-AA3A97220865}"/>
              </a:ext>
            </a:extLst>
          </p:cNvPr>
          <p:cNvPicPr>
            <a:picLocks noGrp="1" noChangeAspect="1"/>
          </p:cNvPicPr>
          <p:nvPr>
            <p:ph idx="1"/>
          </p:nvPr>
        </p:nvPicPr>
        <p:blipFill rotWithShape="1">
          <a:blip r:embed="rId3"/>
          <a:srcRect l="6138" r="2" b="2"/>
          <a:stretch/>
        </p:blipFill>
        <p:spPr>
          <a:xfrm>
            <a:off x="6096000" y="-43"/>
            <a:ext cx="6096000" cy="4172829"/>
          </a:xfrm>
          <a:prstGeom prst="rect">
            <a:avLst/>
          </a:prstGeom>
        </p:spPr>
      </p:pic>
      <p:cxnSp>
        <p:nvCxnSpPr>
          <p:cNvPr id="10" name="Straight Connector 9">
            <a:extLst>
              <a:ext uri="{FF2B5EF4-FFF2-40B4-BE49-F238E27FC236}">
                <a16:creationId xmlns:a16="http://schemas.microsoft.com/office/drawing/2014/main" id="{7667AA61-5C27-F30F-D229-06CBE5709F3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85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id="{398F3DEE-0E56-499F-AFAE-C2DA7C2C8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737BEFF-8DC9-22C3-3235-7F9E401911F9}"/>
              </a:ext>
            </a:extLst>
          </p:cNvPr>
          <p:cNvPicPr>
            <a:picLocks noChangeAspect="1"/>
          </p:cNvPicPr>
          <p:nvPr/>
        </p:nvPicPr>
        <p:blipFill rotWithShape="1">
          <a:blip r:embed="rId2"/>
          <a:srcRect l="14614" r="15491" b="2"/>
          <a:stretch/>
        </p:blipFill>
        <p:spPr>
          <a:xfrm>
            <a:off x="-2" y="10"/>
            <a:ext cx="4056982" cy="4469306"/>
          </a:xfrm>
          <a:prstGeom prst="rect">
            <a:avLst/>
          </a:prstGeom>
        </p:spPr>
      </p:pic>
      <p:pic>
        <p:nvPicPr>
          <p:cNvPr id="6" name="Picture 5">
            <a:extLst>
              <a:ext uri="{FF2B5EF4-FFF2-40B4-BE49-F238E27FC236}">
                <a16:creationId xmlns:a16="http://schemas.microsoft.com/office/drawing/2014/main" id="{92EBF6DC-2E94-5A65-E8A9-03CF006A07DC}"/>
              </a:ext>
            </a:extLst>
          </p:cNvPr>
          <p:cNvPicPr>
            <a:picLocks noChangeAspect="1"/>
          </p:cNvPicPr>
          <p:nvPr/>
        </p:nvPicPr>
        <p:blipFill rotWithShape="1">
          <a:blip r:embed="rId3"/>
          <a:srcRect l="4275" r="1" b="1"/>
          <a:stretch/>
        </p:blipFill>
        <p:spPr>
          <a:xfrm>
            <a:off x="8115283" y="4462444"/>
            <a:ext cx="4076715" cy="2395556"/>
          </a:xfrm>
          <a:prstGeom prst="rect">
            <a:avLst/>
          </a:prstGeom>
        </p:spPr>
      </p:pic>
      <p:pic>
        <p:nvPicPr>
          <p:cNvPr id="9218" name="Picture 2" descr="Thảo quả - vị thuốc quý với những công dụng chữa bệnh tuyệt vời | Báo Dân  tộc và Phát triển">
            <a:extLst>
              <a:ext uri="{FF2B5EF4-FFF2-40B4-BE49-F238E27FC236}">
                <a16:creationId xmlns:a16="http://schemas.microsoft.com/office/drawing/2014/main" id="{E57C1992-C772-021B-D9AC-8C89393AC6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55" r="17663"/>
          <a:stretch/>
        </p:blipFill>
        <p:spPr bwMode="auto">
          <a:xfrm>
            <a:off x="8115283" y="-1"/>
            <a:ext cx="4076717" cy="44693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2AA5A2-20B9-85FF-8E86-794B7A2FBB27}"/>
              </a:ext>
            </a:extLst>
          </p:cNvPr>
          <p:cNvPicPr>
            <a:picLocks noChangeAspect="1"/>
          </p:cNvPicPr>
          <p:nvPr/>
        </p:nvPicPr>
        <p:blipFill rotWithShape="1">
          <a:blip r:embed="rId5"/>
          <a:srcRect l="16979" r="22566"/>
          <a:stretch/>
        </p:blipFill>
        <p:spPr>
          <a:xfrm>
            <a:off x="4056980" y="-1"/>
            <a:ext cx="4063088" cy="4469316"/>
          </a:xfrm>
          <a:prstGeom prst="rect">
            <a:avLst/>
          </a:prstGeom>
        </p:spPr>
      </p:pic>
      <p:sp>
        <p:nvSpPr>
          <p:cNvPr id="9243" name="Rectangle 9242">
            <a:extLst>
              <a:ext uri="{FF2B5EF4-FFF2-40B4-BE49-F238E27FC236}">
                <a16:creationId xmlns:a16="http://schemas.microsoft.com/office/drawing/2014/main" id="{D4054751-1972-4218-A5AC-06366AB23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5" name="Rectangle 9244">
            <a:extLst>
              <a:ext uri="{FF2B5EF4-FFF2-40B4-BE49-F238E27FC236}">
                <a16:creationId xmlns:a16="http://schemas.microsoft.com/office/drawing/2014/main" id="{53F16F31-4871-4294-AA34-E451DD4CD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7" name="Rectangle 9246">
            <a:extLst>
              <a:ext uri="{FF2B5EF4-FFF2-40B4-BE49-F238E27FC236}">
                <a16:creationId xmlns:a16="http://schemas.microsoft.com/office/drawing/2014/main" id="{ABD3FB0A-8C48-462D-82B4-C52CDB3F07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25E995-03F1-BE42-85AC-FDE37413E645}"/>
              </a:ext>
            </a:extLst>
          </p:cNvPr>
          <p:cNvSpPr>
            <a:spLocks noGrp="1"/>
          </p:cNvSpPr>
          <p:nvPr>
            <p:ph type="title"/>
          </p:nvPr>
        </p:nvSpPr>
        <p:spPr>
          <a:xfrm>
            <a:off x="699608" y="4777524"/>
            <a:ext cx="6863410" cy="1113911"/>
          </a:xfrm>
        </p:spPr>
        <p:txBody>
          <a:bodyPr vert="horz" lIns="91440" tIns="45720" rIns="91440" bIns="45720" rtlCol="0" anchor="b">
            <a:normAutofit/>
          </a:bodyPr>
          <a:lstStyle/>
          <a:p>
            <a:r>
              <a:rPr lang="en-US" sz="4000" kern="1200">
                <a:solidFill>
                  <a:srgbClr val="FFFFFF"/>
                </a:solidFill>
                <a:latin typeface="+mj-lt"/>
                <a:ea typeface="+mj-ea"/>
                <a:cs typeface="+mj-cs"/>
              </a:rPr>
              <a:t>SẢN PHẨM TỪ RỪNG</a:t>
            </a:r>
          </a:p>
        </p:txBody>
      </p:sp>
    </p:spTree>
    <p:extLst>
      <p:ext uri="{BB962C8B-B14F-4D97-AF65-F5344CB8AC3E}">
        <p14:creationId xmlns:p14="http://schemas.microsoft.com/office/powerpoint/2010/main" val="390715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Cà Mau yêu cầu kiểm tra vụ việc rừng phòng hộ bị chặt phá | VOV.VN">
            <a:extLst>
              <a:ext uri="{FF2B5EF4-FFF2-40B4-BE49-F238E27FC236}">
                <a16:creationId xmlns:a16="http://schemas.microsoft.com/office/drawing/2014/main" id="{49FAD6A6-A786-480E-9005-BBF290F06DA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256"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C2962A-CB7B-A881-75BB-850896907614}"/>
              </a:ext>
            </a:extLst>
          </p:cNvPr>
          <p:cNvSpPr txBox="1"/>
          <p:nvPr/>
        </p:nvSpPr>
        <p:spPr>
          <a:xfrm>
            <a:off x="464694" y="509230"/>
            <a:ext cx="10912839" cy="1637564"/>
          </a:xfrm>
          <a:prstGeom prst="rect">
            <a:avLst/>
          </a:prstGeom>
          <a:noFill/>
        </p:spPr>
        <p:txBody>
          <a:bodyPr wrap="square">
            <a:spAutoFit/>
          </a:bodyPr>
          <a:lstStyle/>
          <a:p>
            <a:pPr marL="0" marR="0" lvl="0" indent="0" algn="l" defTabSz="914400" rtl="0" eaLnBrk="1" fontAlgn="auto" latinLnBrk="0" hangingPunct="1">
              <a:lnSpc>
                <a:spcPts val="5600"/>
              </a:lnSpc>
              <a:spcBef>
                <a:spcPct val="0"/>
              </a:spcBef>
              <a:spcAft>
                <a:spcPts val="600"/>
              </a:spcAft>
              <a:buClrTx/>
              <a:buSzTx/>
              <a:buFontTx/>
              <a:buNone/>
              <a:tabLst/>
              <a:defRPr/>
            </a:pPr>
            <a:r>
              <a:rPr kumimoji="0" lang="en-US" sz="5400" b="1" i="0" u="none" strike="noStrike" kern="1200" cap="none" spc="-50" normalizeH="0" baseline="0" noProof="0">
                <a:ln>
                  <a:noFill/>
                </a:ln>
                <a:solidFill>
                  <a:srgbClr val="FF0000"/>
                </a:solidFill>
                <a:effectLst/>
                <a:uLnTx/>
                <a:uFillTx/>
                <a:latin typeface="#9Slide07 IcielCadena" panose="02000503000000020004" pitchFamily="2" charset="0"/>
                <a:ea typeface="+mn-ea"/>
                <a:cs typeface="+mn-cs"/>
              </a:rPr>
              <a:t>Bài 5: </a:t>
            </a:r>
            <a:endParaRPr kumimoji="0" lang="vi-VN" sz="5400" b="1" i="0" u="none" strike="noStrike" kern="1200" cap="none" spc="-50" normalizeH="0" baseline="0" noProof="0">
              <a:ln>
                <a:noFill/>
              </a:ln>
              <a:solidFill>
                <a:srgbClr val="FF0000"/>
              </a:solidFill>
              <a:effectLst/>
              <a:uLnTx/>
              <a:uFillTx/>
              <a:latin typeface="#9Slide07 IcielCadena" panose="02000503000000020004" pitchFamily="2" charset="0"/>
              <a:ea typeface="+mn-ea"/>
              <a:cs typeface="+mn-cs"/>
            </a:endParaRPr>
          </a:p>
          <a:p>
            <a:pPr marL="0" marR="0" lvl="0" indent="0" algn="l" defTabSz="914400" rtl="0" eaLnBrk="1" fontAlgn="auto" latinLnBrk="0" hangingPunct="1">
              <a:lnSpc>
                <a:spcPts val="5600"/>
              </a:lnSpc>
              <a:spcBef>
                <a:spcPct val="0"/>
              </a:spcBef>
              <a:spcAft>
                <a:spcPts val="600"/>
              </a:spcAft>
              <a:buClrTx/>
              <a:buSzTx/>
              <a:buFontTx/>
              <a:buNone/>
              <a:tabLst/>
              <a:defRPr/>
            </a:pPr>
            <a:r>
              <a:rPr lang="en-US" sz="7200" spc="-50">
                <a:solidFill>
                  <a:srgbClr val="FF0000"/>
                </a:solidFill>
                <a:latin typeface="#9Slide07 IcielBaliho Script" pitchFamily="2" charset="0"/>
              </a:rPr>
              <a:t>        LÂM NGHIỆP VÀ THUỶ SẢN</a:t>
            </a:r>
            <a:endParaRPr kumimoji="0" lang="en-US" sz="7200" b="0" i="0" u="none" strike="noStrike" kern="1200" cap="none" spc="-50" normalizeH="0" baseline="0" noProof="0">
              <a:ln>
                <a:noFill/>
              </a:ln>
              <a:solidFill>
                <a:srgbClr val="FF0000"/>
              </a:solidFill>
              <a:effectLst/>
              <a:uLnTx/>
              <a:uFillTx/>
              <a:latin typeface="#9Slide07 IcielBaliho Script" pitchFamily="2" charset="0"/>
              <a:ea typeface="+mn-ea"/>
              <a:cs typeface="+mn-cs"/>
            </a:endParaRPr>
          </a:p>
        </p:txBody>
      </p:sp>
    </p:spTree>
    <p:extLst>
      <p:ext uri="{BB962C8B-B14F-4D97-AF65-F5344CB8AC3E}">
        <p14:creationId xmlns:p14="http://schemas.microsoft.com/office/powerpoint/2010/main" val="148166749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0" y="-96157"/>
            <a:ext cx="2326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1</a:t>
            </a:r>
            <a:r>
              <a:rPr kumimoji="0" lang="vi-VN" sz="3600" b="0" i="0" u="none" strike="noStrike" kern="1200" cap="none" spc="-50" normalizeH="0" baseline="0" noProof="0">
                <a:ln>
                  <a:noFill/>
                </a:ln>
                <a:solidFill>
                  <a:srgbClr val="35A802"/>
                </a:solidFill>
                <a:effectLst/>
                <a:uLnTx/>
                <a:uFillTx/>
                <a:latin typeface="#9Slide07 IcielBaliho Script" pitchFamily="2" charset="0"/>
                <a:ea typeface="+mn-ea"/>
                <a:cs typeface="+mn-cs"/>
              </a:rPr>
              <a:t>. </a:t>
            </a: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Lâm nghiệp</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0" y="420764"/>
            <a:ext cx="6026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9Slide02 Noi dung rat dai" panose="02000000000000000000" pitchFamily="2" charset="0"/>
                <a:cs typeface="+mn-cs"/>
              </a:rPr>
              <a:t>b. Sự phát triển và phân bố ngành lâm nghiệp</a:t>
            </a:r>
          </a:p>
        </p:txBody>
      </p:sp>
      <p:graphicFrame>
        <p:nvGraphicFramePr>
          <p:cNvPr id="2" name="Table 1">
            <a:extLst>
              <a:ext uri="{FF2B5EF4-FFF2-40B4-BE49-F238E27FC236}">
                <a16:creationId xmlns:a16="http://schemas.microsoft.com/office/drawing/2014/main" id="{ECB02ACC-B7C6-5DC2-4628-87790EEFA557}"/>
              </a:ext>
            </a:extLst>
          </p:cNvPr>
          <p:cNvGraphicFramePr>
            <a:graphicFrameLocks noGrp="1"/>
          </p:cNvGraphicFramePr>
          <p:nvPr>
            <p:extLst>
              <p:ext uri="{D42A27DB-BD31-4B8C-83A1-F6EECF244321}">
                <p14:modId xmlns:p14="http://schemas.microsoft.com/office/powerpoint/2010/main" val="2877982467"/>
              </p:ext>
            </p:extLst>
          </p:nvPr>
        </p:nvGraphicFramePr>
        <p:xfrm>
          <a:off x="27688" y="1321769"/>
          <a:ext cx="12164311" cy="5493196"/>
        </p:xfrm>
        <a:graphic>
          <a:graphicData uri="http://schemas.openxmlformats.org/drawingml/2006/table">
            <a:tbl>
              <a:tblPr firstRow="1" firstCol="1" bandRow="1">
                <a:tableStyleId>{5C22544A-7EE6-4342-B048-85BDC9FD1C3A}</a:tableStyleId>
              </a:tblPr>
              <a:tblGrid>
                <a:gridCol w="1871094">
                  <a:extLst>
                    <a:ext uri="{9D8B030D-6E8A-4147-A177-3AD203B41FA5}">
                      <a16:colId xmlns:a16="http://schemas.microsoft.com/office/drawing/2014/main" val="3273578139"/>
                    </a:ext>
                  </a:extLst>
                </a:gridCol>
                <a:gridCol w="6185445">
                  <a:extLst>
                    <a:ext uri="{9D8B030D-6E8A-4147-A177-3AD203B41FA5}">
                      <a16:colId xmlns:a16="http://schemas.microsoft.com/office/drawing/2014/main" val="2783954100"/>
                    </a:ext>
                  </a:extLst>
                </a:gridCol>
                <a:gridCol w="4107772">
                  <a:extLst>
                    <a:ext uri="{9D8B030D-6E8A-4147-A177-3AD203B41FA5}">
                      <a16:colId xmlns:a16="http://schemas.microsoft.com/office/drawing/2014/main" val="2166882189"/>
                    </a:ext>
                  </a:extLst>
                </a:gridCol>
              </a:tblGrid>
              <a:tr h="330742">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Ngành</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kern="100">
                          <a:solidFill>
                            <a:srgbClr val="FFFF00"/>
                          </a:solidFill>
                          <a:effectLst/>
                          <a:latin typeface="Aptos (Body)"/>
                          <a:cs typeface="Times New Roman" panose="02020603050405020304" pitchFamily="18" charset="0"/>
                        </a:rPr>
                        <a:t>Tình hình phát triển</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kern="100">
                          <a:solidFill>
                            <a:srgbClr val="FFFF00"/>
                          </a:solidFill>
                          <a:effectLst/>
                          <a:latin typeface="Aptos (Body)"/>
                          <a:cs typeface="Times New Roman" panose="02020603050405020304" pitchFamily="18" charset="0"/>
                        </a:rPr>
                        <a:t>Tình hình phân bố</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1516"/>
                  </a:ext>
                </a:extLst>
              </a:tr>
              <a:tr h="681163">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Khai thác, chế biến lâm sản</a:t>
                      </a: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 </a:t>
                      </a: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 </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508346"/>
                  </a:ext>
                </a:extLst>
              </a:tr>
              <a:tr h="681163">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Trồng rừng, khoanh nuôi và bảo vệ rừng</a:t>
                      </a: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2400" kern="100">
                          <a:solidFill>
                            <a:srgbClr val="FFFF00"/>
                          </a:solidFill>
                          <a:effectLst/>
                          <a:latin typeface="Aptos (Body)"/>
                          <a:cs typeface="Times New Roman" panose="02020603050405020304" pitchFamily="18" charset="0"/>
                        </a:rPr>
                        <a:t> </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 </a:t>
                      </a:r>
                      <a:endParaRPr lang="en-US" sz="20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9364246"/>
                  </a:ext>
                </a:extLst>
              </a:tr>
            </a:tbl>
          </a:graphicData>
        </a:graphic>
      </p:graphicFrame>
      <p:sp>
        <p:nvSpPr>
          <p:cNvPr id="11" name="TextBox 10">
            <a:extLst>
              <a:ext uri="{FF2B5EF4-FFF2-40B4-BE49-F238E27FC236}">
                <a16:creationId xmlns:a16="http://schemas.microsoft.com/office/drawing/2014/main" id="{2174CBD3-6229-12C7-1F6B-C1CDF4FE86F9}"/>
              </a:ext>
            </a:extLst>
          </p:cNvPr>
          <p:cNvSpPr txBox="1"/>
          <p:nvPr/>
        </p:nvSpPr>
        <p:spPr>
          <a:xfrm>
            <a:off x="5127832" y="943984"/>
            <a:ext cx="61361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PHIẾU HỌC TẬP</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85D7070-3291-7C4A-234A-593807DE092C}"/>
              </a:ext>
            </a:extLst>
          </p:cNvPr>
          <p:cNvSpPr txBox="1"/>
          <p:nvPr/>
        </p:nvSpPr>
        <p:spPr>
          <a:xfrm>
            <a:off x="1938015" y="1778318"/>
            <a:ext cx="6093500" cy="28110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00" cap="none" spc="0" normalizeH="0" baseline="0" noProof="0">
                <a:ln>
                  <a:noFill/>
                </a:ln>
                <a:solidFill>
                  <a:prstClr val="black"/>
                </a:solidFill>
                <a:effectLst/>
                <a:uLnTx/>
                <a:uFillTx/>
                <a:latin typeface="Aptos (Body)"/>
                <a:ea typeface="Calibri" panose="020F0502020204030204" pitchFamily="34" charset="0"/>
                <a:cs typeface="Times New Roman" panose="02020603050405020304" pitchFamily="18" charset="0"/>
              </a:rPr>
              <a:t>- Diện tích rừng sản xuất chiếm hơn 53% tổng diện tích rừng (năm 2021). Sản lượng gỗ khai thác ngày càng tăng, năm 2021 đạt khoảng 18 triệu m3, gấp 4,6 lần so với năm 2010.                                 </a:t>
            </a:r>
          </a:p>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00" cap="none" spc="0" normalizeH="0" baseline="0" noProof="0">
                <a:ln>
                  <a:noFill/>
                </a:ln>
                <a:solidFill>
                  <a:prstClr val="black"/>
                </a:solidFill>
                <a:effectLst/>
                <a:uLnTx/>
                <a:uFillTx/>
                <a:latin typeface="Aptos (Body)"/>
                <a:ea typeface="Calibri" panose="020F0502020204030204" pitchFamily="34" charset="0"/>
                <a:cs typeface="Times New Roman" panose="02020603050405020304" pitchFamily="18" charset="0"/>
              </a:rPr>
              <a:t>- Ngoài gỗ, rừng còn cung cấp các lâm sản khác như măng, mộc nhĩ, dược liệu,...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Calibri" panose="020F0502020204030204" pitchFamily="34" charset="0"/>
              </a:rPr>
              <a:t>- Công nghiệp chế biến gỗ và lâm sản phát triển gắn với các vùng nguyên liệu.</a:t>
            </a:r>
            <a:endParaRPr kumimoji="0" lang="en-US" sz="2000" b="0" i="0" u="none" strike="noStrike" kern="1200" cap="none" spc="0" normalizeH="0" baseline="0" noProof="0">
              <a:ln>
                <a:noFill/>
              </a:ln>
              <a:solidFill>
                <a:prstClr val="black"/>
              </a:solidFill>
              <a:effectLst/>
              <a:uLnTx/>
              <a:uFillTx/>
              <a:latin typeface="Aptos (Body)"/>
            </a:endParaRPr>
          </a:p>
        </p:txBody>
      </p:sp>
      <p:sp>
        <p:nvSpPr>
          <p:cNvPr id="13" name="TextBox 12">
            <a:extLst>
              <a:ext uri="{FF2B5EF4-FFF2-40B4-BE49-F238E27FC236}">
                <a16:creationId xmlns:a16="http://schemas.microsoft.com/office/drawing/2014/main" id="{F0AAB2E7-6A51-EB83-A656-D4BBA76B4119}"/>
              </a:ext>
            </a:extLst>
          </p:cNvPr>
          <p:cNvSpPr txBox="1"/>
          <p:nvPr/>
        </p:nvSpPr>
        <p:spPr>
          <a:xfrm>
            <a:off x="8159835" y="1869871"/>
            <a:ext cx="4004477"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ptos (Body)"/>
              </a:rPr>
              <a:t>- Các vùng có sản lượng gỗ khai thác lớn là Bắc Trung Bộ và Duyên hải miền Trung, Trung du và miền núi Bắc Bộ,</a:t>
            </a:r>
            <a:endParaRPr kumimoji="0" lang="en-US" sz="2000" b="0" i="0" u="none" strike="noStrike" kern="1200" cap="none" spc="0" normalizeH="0" baseline="0" noProof="0">
              <a:ln>
                <a:noFill/>
              </a:ln>
              <a:solidFill>
                <a:prstClr val="black"/>
              </a:solidFill>
              <a:effectLst/>
              <a:uLnTx/>
              <a:uFillTx/>
              <a:latin typeface="Aptos (Body)"/>
            </a:endParaRPr>
          </a:p>
        </p:txBody>
      </p:sp>
      <p:sp>
        <p:nvSpPr>
          <p:cNvPr id="5" name="TextBox 4">
            <a:extLst>
              <a:ext uri="{FF2B5EF4-FFF2-40B4-BE49-F238E27FC236}">
                <a16:creationId xmlns:a16="http://schemas.microsoft.com/office/drawing/2014/main" id="{F18F2AF3-D754-308C-1D63-4E448AFB7765}"/>
              </a:ext>
            </a:extLst>
          </p:cNvPr>
          <p:cNvSpPr txBox="1"/>
          <p:nvPr/>
        </p:nvSpPr>
        <p:spPr>
          <a:xfrm>
            <a:off x="1938015" y="4613016"/>
            <a:ext cx="6093500"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mn-ea"/>
                <a:cs typeface="+mn-cs"/>
              </a:rPr>
              <a:t>- Hoạt động trồng rừng được đẩy mạnh. Diện tích rừng trồng mới ngày càng mở rộng.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mn-ea"/>
                <a:cs typeface="+mn-cs"/>
              </a:rPr>
              <a:t>- Nghề trồng dược liệu dưới tán rừng phát triển.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mn-ea"/>
                <a:cs typeface="+mn-cs"/>
              </a:rPr>
              <a:t>- Công tác khoanh nuôi và bảo vệ rừng ngày càng được đẩy mạnh, tăng cường khoanh nuôi rừng tự nhiên, xây dựng và quản lí chặt chẽ các vườn quốc gia, khu bảo tồn thiên nhiên. </a:t>
            </a:r>
            <a:endParaRPr kumimoji="0" lang="en-US" sz="2000" b="0" i="0" u="none" strike="noStrike" kern="100" cap="none" spc="0" normalizeH="0" baseline="0" noProof="0">
              <a:ln>
                <a:noFill/>
              </a:ln>
              <a:solidFill>
                <a:srgbClr val="FFFF00"/>
              </a:solidFill>
              <a:effectLst/>
              <a:uLnTx/>
              <a:uFillTx/>
              <a:latin typeface="Aptos (Body)"/>
              <a:ea typeface="+mn-ea"/>
              <a:cs typeface="Times New Roman" panose="02020603050405020304" pitchFamily="18" charset="0"/>
            </a:endParaRPr>
          </a:p>
        </p:txBody>
      </p:sp>
    </p:spTree>
    <p:extLst>
      <p:ext uri="{BB962C8B-B14F-4D97-AF65-F5344CB8AC3E}">
        <p14:creationId xmlns:p14="http://schemas.microsoft.com/office/powerpoint/2010/main" val="3275420039"/>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0" grpId="0"/>
      <p:bldP spid="1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57FC-BA20-7BE6-9880-2F1830482061}"/>
              </a:ext>
            </a:extLst>
          </p:cNvPr>
          <p:cNvSpPr>
            <a:spLocks noGrp="1"/>
          </p:cNvSpPr>
          <p:nvPr>
            <p:ph type="title"/>
          </p:nvPr>
        </p:nvSpPr>
        <p:spPr>
          <a:xfrm>
            <a:off x="1901251" y="341559"/>
            <a:ext cx="10515601" cy="1325563"/>
          </a:xfrm>
        </p:spPr>
        <p:txBody>
          <a:bodyPr>
            <a:normAutofit/>
          </a:bodyPr>
          <a:lstStyle/>
          <a:p>
            <a:r>
              <a:rPr lang="vi-VN" sz="2800" b="1">
                <a:effectLst/>
                <a:latin typeface="Times New Roman" panose="02020603050405020304" pitchFamily="18" charset="0"/>
                <a:ea typeface="Arial" panose="020B0604020202020204" pitchFamily="34" charset="0"/>
              </a:rPr>
              <a:t>DIỆN TÍCH RỪNG </a:t>
            </a:r>
            <a:r>
              <a:rPr lang="en-US" sz="2800" b="1">
                <a:latin typeface="Times New Roman" panose="02020603050405020304" pitchFamily="18" charset="0"/>
                <a:ea typeface="Arial" panose="020B0604020202020204" pitchFamily="34" charset="0"/>
              </a:rPr>
              <a:t>TRỒNG</a:t>
            </a:r>
            <a:r>
              <a:rPr lang="vi-VN" sz="2800" b="1">
                <a:effectLst/>
                <a:latin typeface="Times New Roman" panose="02020603050405020304" pitchFamily="18" charset="0"/>
                <a:ea typeface="Arial" panose="020B0604020202020204" pitchFamily="34" charset="0"/>
              </a:rPr>
              <a:t> THEO CÁC VÙNG NĂM 2021</a:t>
            </a:r>
            <a:endParaRPr lang="en-US" sz="2800" b="1"/>
          </a:p>
        </p:txBody>
      </p:sp>
      <p:graphicFrame>
        <p:nvGraphicFramePr>
          <p:cNvPr id="4" name="Content Placeholder 3">
            <a:extLst>
              <a:ext uri="{FF2B5EF4-FFF2-40B4-BE49-F238E27FC236}">
                <a16:creationId xmlns:a16="http://schemas.microsoft.com/office/drawing/2014/main" id="{AECB6C50-7A53-CEE5-523D-4836987F0454}"/>
              </a:ext>
            </a:extLst>
          </p:cNvPr>
          <p:cNvGraphicFramePr>
            <a:graphicFrameLocks noGrp="1"/>
          </p:cNvGraphicFramePr>
          <p:nvPr>
            <p:ph idx="1"/>
            <p:extLst>
              <p:ext uri="{D42A27DB-BD31-4B8C-83A1-F6EECF244321}">
                <p14:modId xmlns:p14="http://schemas.microsoft.com/office/powerpoint/2010/main" val="3183569757"/>
              </p:ext>
            </p:extLst>
          </p:nvPr>
        </p:nvGraphicFramePr>
        <p:xfrm>
          <a:off x="838200" y="1004341"/>
          <a:ext cx="10515600" cy="51726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8258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0" y="-96157"/>
            <a:ext cx="2326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1</a:t>
            </a:r>
            <a:r>
              <a:rPr kumimoji="0" lang="vi-VN" sz="3600" b="0" i="0" u="none" strike="noStrike" kern="1200" cap="none" spc="-50" normalizeH="0" baseline="0" noProof="0">
                <a:ln>
                  <a:noFill/>
                </a:ln>
                <a:solidFill>
                  <a:srgbClr val="35A802"/>
                </a:solidFill>
                <a:effectLst/>
                <a:uLnTx/>
                <a:uFillTx/>
                <a:latin typeface="#9Slide07 IcielBaliho Script" pitchFamily="2" charset="0"/>
                <a:ea typeface="+mn-ea"/>
                <a:cs typeface="+mn-cs"/>
              </a:rPr>
              <a:t>. </a:t>
            </a: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Lâm nghiệp</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0" y="420764"/>
            <a:ext cx="6026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9Slide02 Noi dung rat dai" panose="02000000000000000000" pitchFamily="2" charset="0"/>
                <a:cs typeface="+mn-cs"/>
              </a:rPr>
              <a:t>b. Sự phát triển và phân bố ngành lâm nghiệp</a:t>
            </a:r>
          </a:p>
        </p:txBody>
      </p:sp>
      <p:graphicFrame>
        <p:nvGraphicFramePr>
          <p:cNvPr id="2" name="Table 1">
            <a:extLst>
              <a:ext uri="{FF2B5EF4-FFF2-40B4-BE49-F238E27FC236}">
                <a16:creationId xmlns:a16="http://schemas.microsoft.com/office/drawing/2014/main" id="{ECB02ACC-B7C6-5DC2-4628-87790EEFA557}"/>
              </a:ext>
            </a:extLst>
          </p:cNvPr>
          <p:cNvGraphicFramePr>
            <a:graphicFrameLocks noGrp="1"/>
          </p:cNvGraphicFramePr>
          <p:nvPr/>
        </p:nvGraphicFramePr>
        <p:xfrm>
          <a:off x="27688" y="1321769"/>
          <a:ext cx="12164311" cy="5493196"/>
        </p:xfrm>
        <a:graphic>
          <a:graphicData uri="http://schemas.openxmlformats.org/drawingml/2006/table">
            <a:tbl>
              <a:tblPr firstRow="1" firstCol="1" bandRow="1">
                <a:tableStyleId>{5C22544A-7EE6-4342-B048-85BDC9FD1C3A}</a:tableStyleId>
              </a:tblPr>
              <a:tblGrid>
                <a:gridCol w="1871094">
                  <a:extLst>
                    <a:ext uri="{9D8B030D-6E8A-4147-A177-3AD203B41FA5}">
                      <a16:colId xmlns:a16="http://schemas.microsoft.com/office/drawing/2014/main" val="3273578139"/>
                    </a:ext>
                  </a:extLst>
                </a:gridCol>
                <a:gridCol w="6185445">
                  <a:extLst>
                    <a:ext uri="{9D8B030D-6E8A-4147-A177-3AD203B41FA5}">
                      <a16:colId xmlns:a16="http://schemas.microsoft.com/office/drawing/2014/main" val="2783954100"/>
                    </a:ext>
                  </a:extLst>
                </a:gridCol>
                <a:gridCol w="4107772">
                  <a:extLst>
                    <a:ext uri="{9D8B030D-6E8A-4147-A177-3AD203B41FA5}">
                      <a16:colId xmlns:a16="http://schemas.microsoft.com/office/drawing/2014/main" val="2166882189"/>
                    </a:ext>
                  </a:extLst>
                </a:gridCol>
              </a:tblGrid>
              <a:tr h="330742">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Ngành</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kern="100">
                          <a:solidFill>
                            <a:srgbClr val="FFFF00"/>
                          </a:solidFill>
                          <a:effectLst/>
                          <a:latin typeface="Aptos (Body)"/>
                          <a:cs typeface="Times New Roman" panose="02020603050405020304" pitchFamily="18" charset="0"/>
                        </a:rPr>
                        <a:t>Tình hình phát triển</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400" kern="100">
                          <a:solidFill>
                            <a:srgbClr val="FFFF00"/>
                          </a:solidFill>
                          <a:effectLst/>
                          <a:latin typeface="Aptos (Body)"/>
                          <a:cs typeface="Times New Roman" panose="02020603050405020304" pitchFamily="18" charset="0"/>
                        </a:rPr>
                        <a:t>Tình hình phân bố</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1516"/>
                  </a:ext>
                </a:extLst>
              </a:tr>
              <a:tr h="681163">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Khai thác, chế biến lâm sản</a:t>
                      </a: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 </a:t>
                      </a: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 </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7508346"/>
                  </a:ext>
                </a:extLst>
              </a:tr>
              <a:tr h="681163">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Trồng rừng, khoanh nuôi và bảo vệ rừng</a:t>
                      </a: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2400" kern="100">
                          <a:solidFill>
                            <a:srgbClr val="FFFF00"/>
                          </a:solidFill>
                          <a:effectLst/>
                          <a:latin typeface="Aptos (Body)"/>
                          <a:cs typeface="Times New Roman" panose="02020603050405020304" pitchFamily="18" charset="0"/>
                        </a:rPr>
                        <a:t> </a:t>
                      </a: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p>
                      <a:pPr algn="just">
                        <a:lnSpc>
                          <a:spcPct val="115000"/>
                        </a:lnSpc>
                        <a:spcAft>
                          <a:spcPts val="1000"/>
                        </a:spcAft>
                      </a:pPr>
                      <a:endParaRPr lang="en-US" sz="24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400" kern="100">
                          <a:solidFill>
                            <a:srgbClr val="FFFF00"/>
                          </a:solidFill>
                          <a:effectLst/>
                          <a:latin typeface="Aptos (Body)"/>
                          <a:cs typeface="Times New Roman" panose="02020603050405020304" pitchFamily="18" charset="0"/>
                        </a:rPr>
                        <a:t> </a:t>
                      </a:r>
                      <a:endParaRPr lang="en-US" sz="2000" kern="100">
                        <a:solidFill>
                          <a:srgbClr val="FFFF00"/>
                        </a:solidFill>
                        <a:effectLst/>
                        <a:latin typeface="Aptos (Body)"/>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9364246"/>
                  </a:ext>
                </a:extLst>
              </a:tr>
            </a:tbl>
          </a:graphicData>
        </a:graphic>
      </p:graphicFrame>
      <p:sp>
        <p:nvSpPr>
          <p:cNvPr id="11" name="TextBox 10">
            <a:extLst>
              <a:ext uri="{FF2B5EF4-FFF2-40B4-BE49-F238E27FC236}">
                <a16:creationId xmlns:a16="http://schemas.microsoft.com/office/drawing/2014/main" id="{2174CBD3-6229-12C7-1F6B-C1CDF4FE86F9}"/>
              </a:ext>
            </a:extLst>
          </p:cNvPr>
          <p:cNvSpPr txBox="1"/>
          <p:nvPr/>
        </p:nvSpPr>
        <p:spPr>
          <a:xfrm>
            <a:off x="5127832" y="943984"/>
            <a:ext cx="61361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PHIẾU HỌC TẬP</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85D7070-3291-7C4A-234A-593807DE092C}"/>
              </a:ext>
            </a:extLst>
          </p:cNvPr>
          <p:cNvSpPr txBox="1"/>
          <p:nvPr/>
        </p:nvSpPr>
        <p:spPr>
          <a:xfrm>
            <a:off x="1938015" y="1778318"/>
            <a:ext cx="6093500" cy="28110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00" cap="none" spc="0" normalizeH="0" baseline="0" noProof="0">
                <a:ln>
                  <a:noFill/>
                </a:ln>
                <a:solidFill>
                  <a:prstClr val="black"/>
                </a:solidFill>
                <a:effectLst/>
                <a:uLnTx/>
                <a:uFillTx/>
                <a:latin typeface="Aptos (Body)"/>
                <a:ea typeface="Calibri" panose="020F0502020204030204" pitchFamily="34" charset="0"/>
                <a:cs typeface="Times New Roman" panose="02020603050405020304" pitchFamily="18" charset="0"/>
              </a:rPr>
              <a:t>- Diện tích rừng sản xuất chiếm hơn 53% tổng diện tích rừng (năm 2021). Sản lượng gỗ khai thác ngày càng tăng, năm 2021 đạt khoảng 18 triệu m3, gấp 4,6 lần so với năm 2010.                                 </a:t>
            </a:r>
          </a:p>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2000" b="0" i="0" u="none" strike="noStrike" kern="100" cap="none" spc="0" normalizeH="0" baseline="0" noProof="0">
                <a:ln>
                  <a:noFill/>
                </a:ln>
                <a:solidFill>
                  <a:prstClr val="black"/>
                </a:solidFill>
                <a:effectLst/>
                <a:uLnTx/>
                <a:uFillTx/>
                <a:latin typeface="Aptos (Body)"/>
                <a:ea typeface="Calibri" panose="020F0502020204030204" pitchFamily="34" charset="0"/>
                <a:cs typeface="Times New Roman" panose="02020603050405020304" pitchFamily="18" charset="0"/>
              </a:rPr>
              <a:t>- Ngoài gỗ, rừng còn cung cấp các lâm sản khác như măng, mộc nhĩ, dược liệu,...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Calibri" panose="020F0502020204030204" pitchFamily="34" charset="0"/>
                <a:cs typeface="+mn-cs"/>
              </a:rPr>
              <a:t>- Công nghiệp chế biến gỗ và lâm sản phát triển gắn với các vùng nguyên liệu.</a:t>
            </a:r>
            <a:endParaRPr kumimoji="0" lang="en-US" sz="2000" b="0" i="0" u="none" strike="noStrike" kern="1200" cap="none" spc="0" normalizeH="0" baseline="0" noProof="0">
              <a:ln>
                <a:noFill/>
              </a:ln>
              <a:solidFill>
                <a:prstClr val="black"/>
              </a:solidFill>
              <a:effectLst/>
              <a:uLnTx/>
              <a:uFillTx/>
              <a:latin typeface="Aptos (Body)"/>
              <a:ea typeface="+mn-ea"/>
              <a:cs typeface="+mn-cs"/>
            </a:endParaRPr>
          </a:p>
        </p:txBody>
      </p:sp>
      <p:sp>
        <p:nvSpPr>
          <p:cNvPr id="13" name="TextBox 12">
            <a:extLst>
              <a:ext uri="{FF2B5EF4-FFF2-40B4-BE49-F238E27FC236}">
                <a16:creationId xmlns:a16="http://schemas.microsoft.com/office/drawing/2014/main" id="{F0AAB2E7-6A51-EB83-A656-D4BBA76B4119}"/>
              </a:ext>
            </a:extLst>
          </p:cNvPr>
          <p:cNvSpPr txBox="1"/>
          <p:nvPr/>
        </p:nvSpPr>
        <p:spPr>
          <a:xfrm>
            <a:off x="8159835" y="1869871"/>
            <a:ext cx="4004477"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Aptos (Body)"/>
                <a:ea typeface="+mn-ea"/>
                <a:cs typeface="+mn-cs"/>
              </a:rPr>
              <a:t>- Các vùng có sản lượng gỗ khai thác lớn là Bắc Trung Bộ và Duyên hải miền Trung, Trung du và miền núi Bắc Bộ,</a:t>
            </a:r>
            <a:endParaRPr kumimoji="0" lang="en-US" sz="2000" b="0" i="0" u="none" strike="noStrike" kern="1200" cap="none" spc="0" normalizeH="0" baseline="0" noProof="0">
              <a:ln>
                <a:noFill/>
              </a:ln>
              <a:solidFill>
                <a:prstClr val="black"/>
              </a:solidFill>
              <a:effectLst/>
              <a:uLnTx/>
              <a:uFillTx/>
              <a:latin typeface="Aptos (Body)"/>
              <a:ea typeface="+mn-ea"/>
              <a:cs typeface="+mn-cs"/>
            </a:endParaRPr>
          </a:p>
        </p:txBody>
      </p:sp>
      <p:sp>
        <p:nvSpPr>
          <p:cNvPr id="5" name="TextBox 4">
            <a:extLst>
              <a:ext uri="{FF2B5EF4-FFF2-40B4-BE49-F238E27FC236}">
                <a16:creationId xmlns:a16="http://schemas.microsoft.com/office/drawing/2014/main" id="{F18F2AF3-D754-308C-1D63-4E448AFB7765}"/>
              </a:ext>
            </a:extLst>
          </p:cNvPr>
          <p:cNvSpPr txBox="1"/>
          <p:nvPr/>
        </p:nvSpPr>
        <p:spPr>
          <a:xfrm>
            <a:off x="1938015" y="4613016"/>
            <a:ext cx="6093500"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mn-ea"/>
                <a:cs typeface="+mn-cs"/>
              </a:rPr>
              <a:t>- Hoạt động trồng rừng được đẩy mạnh. Diện tích rừng trồng mới ngày càng mở rộng.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mn-ea"/>
                <a:cs typeface="+mn-cs"/>
              </a:rPr>
              <a:t>- Nghề trồng dược liệu dưới tán rừng phát triển.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Body)"/>
                <a:ea typeface="+mn-ea"/>
                <a:cs typeface="+mn-cs"/>
              </a:rPr>
              <a:t>- Công tác khoanh nuôi và bảo vệ rừng ngày càng được đẩy mạnh, tăng cường khoanh nuôi rừng tự nhiên, xây dựng và quản lí chặt chẽ các vườn quốc gia, khu bảo tồn thiên nhiên. </a:t>
            </a:r>
            <a:endParaRPr kumimoji="0" lang="en-US" sz="2000" b="0" i="0" u="none" strike="noStrike" kern="100" cap="none" spc="0" normalizeH="0" baseline="0" noProof="0">
              <a:ln>
                <a:noFill/>
              </a:ln>
              <a:solidFill>
                <a:srgbClr val="FFFF00"/>
              </a:solidFill>
              <a:effectLst/>
              <a:uLnTx/>
              <a:uFillTx/>
              <a:latin typeface="Aptos (Body)"/>
              <a:ea typeface="+mn-ea"/>
              <a:cs typeface="Times New Roman" panose="02020603050405020304" pitchFamily="18" charset="0"/>
            </a:endParaRPr>
          </a:p>
        </p:txBody>
      </p:sp>
      <p:sp>
        <p:nvSpPr>
          <p:cNvPr id="8" name="TextBox 7">
            <a:extLst>
              <a:ext uri="{FF2B5EF4-FFF2-40B4-BE49-F238E27FC236}">
                <a16:creationId xmlns:a16="http://schemas.microsoft.com/office/drawing/2014/main" id="{DA686B51-4C5C-948C-CCAB-C3A498E5A341}"/>
              </a:ext>
            </a:extLst>
          </p:cNvPr>
          <p:cNvSpPr txBox="1"/>
          <p:nvPr/>
        </p:nvSpPr>
        <p:spPr>
          <a:xfrm>
            <a:off x="8159834" y="4613016"/>
            <a:ext cx="4004477"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Body)"/>
                <a:ea typeface="+mn-ea"/>
                <a:cs typeface="+mn-cs"/>
              </a:rPr>
              <a:t>- </a:t>
            </a:r>
            <a:r>
              <a:rPr kumimoji="0" lang="en-US" sz="2000" b="0" i="0" u="none" strike="noStrike" kern="1200" cap="none" spc="0" normalizeH="0" baseline="0" noProof="0">
                <a:ln>
                  <a:noFill/>
                </a:ln>
                <a:solidFill>
                  <a:prstClr val="black"/>
                </a:solidFill>
                <a:effectLst/>
                <a:uLnTx/>
                <a:uFillTx/>
                <a:latin typeface="Aptos (Body)"/>
                <a:ea typeface="+mn-ea"/>
                <a:cs typeface="+mn-cs"/>
              </a:rPr>
              <a:t>Hoạt động trồng rừng diễn ra trên khắp cả nước, nhưng </a:t>
            </a:r>
            <a:r>
              <a:rPr kumimoji="0" lang="vi-VN" sz="2000" b="0" i="0" u="none" strike="noStrike" kern="1200" cap="none" spc="0" normalizeH="0" baseline="0" noProof="0">
                <a:ln>
                  <a:noFill/>
                </a:ln>
                <a:solidFill>
                  <a:prstClr val="black"/>
                </a:solidFill>
                <a:effectLst/>
                <a:uLnTx/>
                <a:uFillTx/>
                <a:latin typeface="Aptos (Body)"/>
                <a:ea typeface="+mn-ea"/>
                <a:cs typeface="+mn-cs"/>
              </a:rPr>
              <a:t>vùng Bắc Trung Bộ và Duyên hải miền Trung có diện tích rừng trồng lớn nhất (chiếm gần 40% tổng diện tích rừng trồng cả nước).</a:t>
            </a:r>
            <a:endParaRPr kumimoji="0" lang="en-US"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1914617"/>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0" grpId="0"/>
      <p:bldP spid="13"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r>
              <a:rPr lang="en-US" sz="3200">
                <a:solidFill>
                  <a:srgbClr val="0000FF"/>
                </a:solidFill>
                <a:latin typeface="#9Slide07 IcielBaliho Script" pitchFamily="2" charset="0"/>
                <a:ea typeface="SimSun" panose="02010600030101010101" pitchFamily="2" charset="-122"/>
                <a:sym typeface="+mn-ea"/>
              </a:rPr>
              <a:t>II.</a:t>
            </a:r>
            <a:r>
              <a:rPr lang="en-US" sz="3200">
                <a:solidFill>
                  <a:srgbClr val="0000FF"/>
                </a:solidFill>
                <a:latin typeface="#9Slide07 IcielBaliho Script" pitchFamily="2" charset="0"/>
                <a:sym typeface="+mn-ea"/>
              </a:rPr>
              <a:t> Thủy sản</a:t>
            </a:r>
            <a:endParaRPr lang="en-US" sz="3200">
              <a:solidFill>
                <a:srgbClr val="0000FF"/>
              </a:solidFill>
              <a:latin typeface="#9Slide07 IcielBaliho Script" pitchFamily="2" charset="0"/>
              <a:ea typeface="SimSun" panose="02010600030101010101" pitchFamily="2" charset="-122"/>
              <a:sym typeface="+mn-ea"/>
            </a:endParaRPr>
          </a:p>
        </p:txBody>
      </p:sp>
      <p:sp>
        <p:nvSpPr>
          <p:cNvPr id="6" name="Text Box 5"/>
          <p:cNvSpPr txBox="1"/>
          <p:nvPr/>
        </p:nvSpPr>
        <p:spPr>
          <a:xfrm>
            <a:off x="595536" y="825352"/>
            <a:ext cx="5573962" cy="578620"/>
          </a:xfrm>
          <a:prstGeom prst="rect">
            <a:avLst/>
          </a:prstGeom>
          <a:noFill/>
        </p:spPr>
        <p:txBody>
          <a:bodyPr wrap="none" rtlCol="0" anchor="t">
            <a:spAutoFit/>
          </a:bodyPr>
          <a:lstStyle/>
          <a:p>
            <a:pPr algn="just">
              <a:lnSpc>
                <a:spcPct val="115000"/>
              </a:lnSpc>
              <a:spcAft>
                <a:spcPts val="1000"/>
              </a:spcAft>
            </a:pPr>
            <a:r>
              <a:rPr lang="en-US" sz="3000" b="1" kern="0">
                <a:effectLst/>
                <a:latin typeface="#9Slide07 IcielBaliho Script" pitchFamily="2" charset="0"/>
                <a:ea typeface="Arial" panose="020B0604020202020204" pitchFamily="34" charset="0"/>
                <a:cs typeface="Times New Roman" panose="02020603050405020304" pitchFamily="18" charset="0"/>
              </a:rPr>
              <a:t>a. Đặc điểm phân bố nguồn lợi thuỷ sản</a:t>
            </a:r>
            <a:endParaRPr lang="en-US" sz="3000" kern="100">
              <a:effectLst/>
              <a:latin typeface="#9Slide07 IcielBaliho Script" pitchFamily="2" charset="0"/>
              <a:ea typeface="Calibri" panose="020F0502020204030204" pitchFamily="34" charset="0"/>
              <a:cs typeface="Times New Roman" panose="02020603050405020304" pitchFamily="18" charset="0"/>
            </a:endParaRPr>
          </a:p>
        </p:txBody>
      </p:sp>
      <p:sp>
        <p:nvSpPr>
          <p:cNvPr id="15" name="Rounded Rectangle 14"/>
          <p:cNvSpPr/>
          <p:nvPr/>
        </p:nvSpPr>
        <p:spPr>
          <a:xfrm>
            <a:off x="240750" y="2229324"/>
            <a:ext cx="6055119" cy="1383306"/>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9Slide02 Noi dung rat dai" panose="02000000000000000000" pitchFamily="2" charset="0"/>
                <a:ea typeface="#9Slide02 Noi dung rat dai" panose="02000000000000000000" pitchFamily="2" charset="0"/>
                <a:cs typeface="Times New Roman" panose="02020603050405020304" charset="0"/>
              </a:rPr>
              <a:t>=&gt; </a:t>
            </a:r>
            <a:r>
              <a:rPr lang="vi-VN" sz="2400">
                <a:solidFill>
                  <a:schemeClr val="bg1"/>
                </a:solidFill>
                <a:latin typeface="#9Slide02 Noi dung rat dai" panose="02000000000000000000" pitchFamily="2" charset="0"/>
                <a:ea typeface="#9Slide02 Noi dung rat dai" panose="02000000000000000000" pitchFamily="2" charset="0"/>
                <a:cs typeface="Times New Roman" panose="02020603050405020304" charset="0"/>
              </a:rPr>
              <a:t>Nguồn lợi thuỷ sản của nước ta rất phong phú, bao gồm cả thuỷ sản nước ngọt và nước mặn.</a:t>
            </a:r>
          </a:p>
        </p:txBody>
      </p:sp>
      <p:pic>
        <p:nvPicPr>
          <p:cNvPr id="4" name="Picture 3">
            <a:extLst>
              <a:ext uri="{FF2B5EF4-FFF2-40B4-BE49-F238E27FC236}">
                <a16:creationId xmlns:a16="http://schemas.microsoft.com/office/drawing/2014/main" id="{2F752FF9-4DD5-F72D-7BD4-6FB0D6E9B49C}"/>
              </a:ext>
            </a:extLst>
          </p:cNvPr>
          <p:cNvPicPr>
            <a:picLocks noChangeAspect="1"/>
          </p:cNvPicPr>
          <p:nvPr/>
        </p:nvPicPr>
        <p:blipFill>
          <a:blip r:embed="rId2"/>
          <a:stretch>
            <a:fillRect/>
          </a:stretch>
        </p:blipFill>
        <p:spPr>
          <a:xfrm>
            <a:off x="6690474" y="0"/>
            <a:ext cx="5501526" cy="3933591"/>
          </a:xfrm>
          <a:prstGeom prst="rect">
            <a:avLst/>
          </a:prstGeom>
        </p:spPr>
      </p:pic>
      <p:pic>
        <p:nvPicPr>
          <p:cNvPr id="7" name="Picture 6">
            <a:extLst>
              <a:ext uri="{FF2B5EF4-FFF2-40B4-BE49-F238E27FC236}">
                <a16:creationId xmlns:a16="http://schemas.microsoft.com/office/drawing/2014/main" id="{8C7A9333-3822-EE2F-B13F-2898A8C3C5D1}"/>
              </a:ext>
            </a:extLst>
          </p:cNvPr>
          <p:cNvPicPr>
            <a:picLocks noChangeAspect="1"/>
          </p:cNvPicPr>
          <p:nvPr/>
        </p:nvPicPr>
        <p:blipFill>
          <a:blip r:embed="rId3"/>
          <a:stretch>
            <a:fillRect/>
          </a:stretch>
        </p:blipFill>
        <p:spPr>
          <a:xfrm>
            <a:off x="6690474" y="3814997"/>
            <a:ext cx="5501526" cy="30430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595536" y="825352"/>
            <a:ext cx="5573962" cy="578620"/>
          </a:xfrm>
          <a:prstGeom prst="rect">
            <a:avLst/>
          </a:prstGeom>
          <a:noFill/>
        </p:spPr>
        <p:txBody>
          <a:bodyPr wrap="none" rtlCol="0" anchor="t">
            <a:spAutoFit/>
          </a:bodyPr>
          <a:lstStyle/>
          <a:p>
            <a:pPr lvl="0" algn="just">
              <a:lnSpc>
                <a:spcPct val="115000"/>
              </a:lnSpc>
              <a:spcAft>
                <a:spcPts val="1000"/>
              </a:spcAft>
            </a:pPr>
            <a:r>
              <a:rPr lang="en-US" sz="3000" b="1" kern="0">
                <a:solidFill>
                  <a:prstClr val="black"/>
                </a:solidFill>
                <a:latin typeface="#9Slide07 IcielBaliho Script" pitchFamily="2" charset="0"/>
                <a:ea typeface="Arial" panose="020B0604020202020204" pitchFamily="34" charset="0"/>
                <a:cs typeface="Times New Roman" panose="02020603050405020304" pitchFamily="18" charset="0"/>
              </a:rPr>
              <a:t>a. Đặc điểm phân bố nguồn lợi thuỷ sản</a:t>
            </a:r>
            <a:endParaRPr lang="en-US" sz="3000" kern="100">
              <a:solidFill>
                <a:prstClr val="black"/>
              </a:solidFill>
              <a:latin typeface="#9Slide07 IcielBaliho Script"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F752FF9-4DD5-F72D-7BD4-6FB0D6E9B49C}"/>
              </a:ext>
            </a:extLst>
          </p:cNvPr>
          <p:cNvPicPr>
            <a:picLocks noChangeAspect="1"/>
          </p:cNvPicPr>
          <p:nvPr/>
        </p:nvPicPr>
        <p:blipFill>
          <a:blip r:embed="rId2"/>
          <a:stretch>
            <a:fillRect/>
          </a:stretch>
        </p:blipFill>
        <p:spPr>
          <a:xfrm>
            <a:off x="6970426" y="0"/>
            <a:ext cx="5221574" cy="3933591"/>
          </a:xfrm>
          <a:prstGeom prst="rect">
            <a:avLst/>
          </a:prstGeom>
        </p:spPr>
      </p:pic>
      <p:pic>
        <p:nvPicPr>
          <p:cNvPr id="7" name="Picture 6">
            <a:extLst>
              <a:ext uri="{FF2B5EF4-FFF2-40B4-BE49-F238E27FC236}">
                <a16:creationId xmlns:a16="http://schemas.microsoft.com/office/drawing/2014/main" id="{8C7A9333-3822-EE2F-B13F-2898A8C3C5D1}"/>
              </a:ext>
            </a:extLst>
          </p:cNvPr>
          <p:cNvPicPr>
            <a:picLocks noChangeAspect="1"/>
          </p:cNvPicPr>
          <p:nvPr/>
        </p:nvPicPr>
        <p:blipFill>
          <a:blip r:embed="rId3"/>
          <a:stretch>
            <a:fillRect/>
          </a:stretch>
        </p:blipFill>
        <p:spPr>
          <a:xfrm>
            <a:off x="6970426" y="3814997"/>
            <a:ext cx="5221574" cy="3043003"/>
          </a:xfrm>
          <a:prstGeom prst="rect">
            <a:avLst/>
          </a:prstGeom>
        </p:spPr>
      </p:pic>
      <p:graphicFrame>
        <p:nvGraphicFramePr>
          <p:cNvPr id="2" name="Table 1">
            <a:extLst>
              <a:ext uri="{FF2B5EF4-FFF2-40B4-BE49-F238E27FC236}">
                <a16:creationId xmlns:a16="http://schemas.microsoft.com/office/drawing/2014/main" id="{DA5E04C8-CC15-BF55-F6B1-F058ECE980DE}"/>
              </a:ext>
            </a:extLst>
          </p:cNvPr>
          <p:cNvGraphicFramePr>
            <a:graphicFrameLocks noGrp="1"/>
          </p:cNvGraphicFramePr>
          <p:nvPr>
            <p:extLst>
              <p:ext uri="{D42A27DB-BD31-4B8C-83A1-F6EECF244321}">
                <p14:modId xmlns:p14="http://schemas.microsoft.com/office/powerpoint/2010/main" val="1619965857"/>
              </p:ext>
            </p:extLst>
          </p:nvPr>
        </p:nvGraphicFramePr>
        <p:xfrm>
          <a:off x="153532" y="4197066"/>
          <a:ext cx="6624120" cy="2102609"/>
        </p:xfrm>
        <a:graphic>
          <a:graphicData uri="http://schemas.openxmlformats.org/drawingml/2006/table">
            <a:tbl>
              <a:tblPr firstRow="1" firstCol="1" bandRow="1">
                <a:tableStyleId>{5C22544A-7EE6-4342-B048-85BDC9FD1C3A}</a:tableStyleId>
              </a:tblPr>
              <a:tblGrid>
                <a:gridCol w="1705248">
                  <a:extLst>
                    <a:ext uri="{9D8B030D-6E8A-4147-A177-3AD203B41FA5}">
                      <a16:colId xmlns:a16="http://schemas.microsoft.com/office/drawing/2014/main" val="3273578139"/>
                    </a:ext>
                  </a:extLst>
                </a:gridCol>
                <a:gridCol w="2710404">
                  <a:extLst>
                    <a:ext uri="{9D8B030D-6E8A-4147-A177-3AD203B41FA5}">
                      <a16:colId xmlns:a16="http://schemas.microsoft.com/office/drawing/2014/main" val="2783954100"/>
                    </a:ext>
                  </a:extLst>
                </a:gridCol>
                <a:gridCol w="2208468">
                  <a:extLst>
                    <a:ext uri="{9D8B030D-6E8A-4147-A177-3AD203B41FA5}">
                      <a16:colId xmlns:a16="http://schemas.microsoft.com/office/drawing/2014/main" val="2166882189"/>
                    </a:ext>
                  </a:extLst>
                </a:gridCol>
              </a:tblGrid>
              <a:tr h="330742">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Nguồn lợi     thuỷ sản</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Nước ngọt</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Nước mặn</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1516"/>
                  </a:ext>
                </a:extLst>
              </a:tr>
              <a:tr h="681163">
                <a:tc>
                  <a:txBody>
                    <a:bodyPr/>
                    <a:lstStyle/>
                    <a:p>
                      <a:pPr algn="ctr">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Đặc điểm</a:t>
                      </a:r>
                    </a:p>
                  </a:txBody>
                  <a:tcPr marL="68580" marR="68580" marT="0" marB="0"/>
                </a:tc>
                <a:tc>
                  <a:txBody>
                    <a:bodyPr/>
                    <a:lstStyle/>
                    <a:p>
                      <a:pPr algn="ctr">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2007508346"/>
                  </a:ext>
                </a:extLst>
              </a:tr>
              <a:tr h="681163">
                <a:tc>
                  <a:txBody>
                    <a:bodyPr/>
                    <a:lstStyle/>
                    <a:p>
                      <a:pPr algn="ctr">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Phân bố</a:t>
                      </a:r>
                    </a:p>
                  </a:txBody>
                  <a:tcPr marL="68580" marR="68580" marT="0" marB="0"/>
                </a:tc>
                <a:tc>
                  <a:txBody>
                    <a:bodyPr/>
                    <a:lstStyle/>
                    <a:p>
                      <a:pPr algn="ctr">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589364246"/>
                  </a:ext>
                </a:extLst>
              </a:tr>
            </a:tbl>
          </a:graphicData>
        </a:graphic>
      </p:graphicFrame>
      <p:sp>
        <p:nvSpPr>
          <p:cNvPr id="3" name="TextBox 2">
            <a:extLst>
              <a:ext uri="{FF2B5EF4-FFF2-40B4-BE49-F238E27FC236}">
                <a16:creationId xmlns:a16="http://schemas.microsoft.com/office/drawing/2014/main" id="{CD139649-B6DA-D61D-B78C-9D6644C4B452}"/>
              </a:ext>
            </a:extLst>
          </p:cNvPr>
          <p:cNvSpPr txBox="1"/>
          <p:nvPr/>
        </p:nvSpPr>
        <p:spPr>
          <a:xfrm>
            <a:off x="2129857" y="3501432"/>
            <a:ext cx="61361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PHIẾU HỌC TẬP</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32FEB742-8AD6-3D2C-2275-57F4266C264F}"/>
              </a:ext>
            </a:extLst>
          </p:cNvPr>
          <p:cNvSpPr/>
          <p:nvPr/>
        </p:nvSpPr>
        <p:spPr>
          <a:xfrm>
            <a:off x="74560" y="1506608"/>
            <a:ext cx="4776848" cy="1660070"/>
          </a:xfrm>
          <a:prstGeom prst="rect">
            <a:avLst/>
          </a:prstGeom>
          <a:solidFill>
            <a:schemeClr val="accent4">
              <a:lumMod val="20000"/>
              <a:lumOff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en-US" sz="2800" b="0" i="0" u="none" strike="noStrike" kern="0" cap="none" spc="0" normalizeH="0" baseline="0" noProof="0">
                <a:ln>
                  <a:noFill/>
                </a:ln>
                <a:solidFill>
                  <a:srgbClr val="002060"/>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a:t>
            </a:r>
            <a:r>
              <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HOẠT ĐỘNG </a:t>
            </a:r>
            <a:r>
              <a:rPr kumimoji="0" lang="en-US"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NHÓM</a:t>
            </a:r>
            <a:endPar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endParaRPr>
          </a:p>
          <a:p>
            <a:pPr algn="just">
              <a:lnSpc>
                <a:spcPct val="115000"/>
              </a:lnSpc>
              <a:spcAft>
                <a:spcPts val="1000"/>
              </a:spcAft>
            </a:pPr>
            <a:r>
              <a:rPr lang="en-US" sz="2200" kern="100">
                <a:latin typeface="Times New Roman" panose="02020603050405020304" pitchFamily="18" charset="0"/>
                <a:ea typeface="Calibri" panose="020F0502020204030204" pitchFamily="34" charset="0"/>
                <a:cs typeface="Times New Roman" panose="02020603050405020304" pitchFamily="18" charset="0"/>
              </a:rPr>
              <a:t>Dựa vào thông tin mục 2.a SGK tìm hiểu đặc điểm phân bố nguồn lợi thuỷ sản của nước ta</a:t>
            </a:r>
          </a:p>
        </p:txBody>
      </p:sp>
      <p:pic>
        <p:nvPicPr>
          <p:cNvPr id="9" name="Picture 8">
            <a:extLst>
              <a:ext uri="{FF2B5EF4-FFF2-40B4-BE49-F238E27FC236}">
                <a16:creationId xmlns:a16="http://schemas.microsoft.com/office/drawing/2014/main" id="{8DD77727-0CCC-3FE2-E5FF-90986782BA54}"/>
              </a:ext>
            </a:extLst>
          </p:cNvPr>
          <p:cNvPicPr>
            <a:picLocks noChangeAspect="1"/>
          </p:cNvPicPr>
          <p:nvPr/>
        </p:nvPicPr>
        <p:blipFill>
          <a:blip r:embed="rId4"/>
          <a:stretch>
            <a:fillRect/>
          </a:stretch>
        </p:blipFill>
        <p:spPr>
          <a:xfrm>
            <a:off x="4920377" y="1539796"/>
            <a:ext cx="1857275" cy="1626881"/>
          </a:xfrm>
          <a:prstGeom prst="rect">
            <a:avLst/>
          </a:prstGeom>
        </p:spPr>
      </p:pic>
    </p:spTree>
    <p:extLst>
      <p:ext uri="{BB962C8B-B14F-4D97-AF65-F5344CB8AC3E}">
        <p14:creationId xmlns:p14="http://schemas.microsoft.com/office/powerpoint/2010/main" val="1047425975"/>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595536" y="825352"/>
            <a:ext cx="5573962" cy="578620"/>
          </a:xfrm>
          <a:prstGeom prst="rect">
            <a:avLst/>
          </a:prstGeom>
          <a:noFill/>
        </p:spPr>
        <p:txBody>
          <a:bodyPr wrap="none" rtlCol="0" anchor="t">
            <a:spAutoFit/>
          </a:bodyPr>
          <a:lstStyle/>
          <a:p>
            <a:pPr lvl="0" algn="just">
              <a:lnSpc>
                <a:spcPct val="115000"/>
              </a:lnSpc>
              <a:spcAft>
                <a:spcPts val="1000"/>
              </a:spcAft>
            </a:pPr>
            <a:r>
              <a:rPr lang="en-US" sz="3000" b="1" kern="0">
                <a:solidFill>
                  <a:prstClr val="black"/>
                </a:solidFill>
                <a:latin typeface="#9Slide07 IcielBaliho Script" pitchFamily="2" charset="0"/>
                <a:ea typeface="Arial" panose="020B0604020202020204" pitchFamily="34" charset="0"/>
                <a:cs typeface="Times New Roman" panose="02020603050405020304" pitchFamily="18" charset="0"/>
              </a:rPr>
              <a:t>a. Đặc điểm phân bố nguồn lợi thuỷ sản</a:t>
            </a:r>
            <a:endParaRPr lang="en-US" sz="3000" kern="100">
              <a:solidFill>
                <a:prstClr val="black"/>
              </a:solidFill>
              <a:latin typeface="#9Slide07 IcielBaliho Script" pitchFamily="2"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6C856898-25F7-0872-6363-DDBF060E040C}"/>
              </a:ext>
            </a:extLst>
          </p:cNvPr>
          <p:cNvPicPr>
            <a:picLocks noChangeAspect="1"/>
          </p:cNvPicPr>
          <p:nvPr/>
        </p:nvPicPr>
        <p:blipFill>
          <a:blip r:embed="rId2"/>
          <a:stretch>
            <a:fillRect/>
          </a:stretch>
        </p:blipFill>
        <p:spPr>
          <a:xfrm>
            <a:off x="7256470" y="825352"/>
            <a:ext cx="4876800" cy="4876800"/>
          </a:xfrm>
          <a:prstGeom prst="rect">
            <a:avLst/>
          </a:prstGeom>
        </p:spPr>
      </p:pic>
      <p:pic>
        <p:nvPicPr>
          <p:cNvPr id="13" name="Picture 12">
            <a:extLst>
              <a:ext uri="{FF2B5EF4-FFF2-40B4-BE49-F238E27FC236}">
                <a16:creationId xmlns:a16="http://schemas.microsoft.com/office/drawing/2014/main" id="{3C3CB389-17E1-EE08-AF0F-47F9098FD2B4}"/>
              </a:ext>
            </a:extLst>
          </p:cNvPr>
          <p:cNvPicPr>
            <a:picLocks noChangeAspect="1"/>
          </p:cNvPicPr>
          <p:nvPr/>
        </p:nvPicPr>
        <p:blipFill>
          <a:blip r:embed="rId3"/>
          <a:stretch>
            <a:fillRect/>
          </a:stretch>
        </p:blipFill>
        <p:spPr>
          <a:xfrm>
            <a:off x="9208314" y="4108555"/>
            <a:ext cx="973111" cy="973111"/>
          </a:xfrm>
          <a:prstGeom prst="rect">
            <a:avLst/>
          </a:prstGeom>
        </p:spPr>
      </p:pic>
      <p:pic>
        <p:nvPicPr>
          <p:cNvPr id="15" name="Picture 14">
            <a:extLst>
              <a:ext uri="{FF2B5EF4-FFF2-40B4-BE49-F238E27FC236}">
                <a16:creationId xmlns:a16="http://schemas.microsoft.com/office/drawing/2014/main" id="{03160DB2-EB71-9926-59BA-CD5001DDB474}"/>
              </a:ext>
            </a:extLst>
          </p:cNvPr>
          <p:cNvPicPr>
            <a:picLocks noChangeAspect="1"/>
          </p:cNvPicPr>
          <p:nvPr/>
        </p:nvPicPr>
        <p:blipFill>
          <a:blip r:embed="rId4"/>
          <a:stretch>
            <a:fillRect/>
          </a:stretch>
        </p:blipFill>
        <p:spPr>
          <a:xfrm>
            <a:off x="10029312" y="3263752"/>
            <a:ext cx="678661" cy="678661"/>
          </a:xfrm>
          <a:prstGeom prst="rect">
            <a:avLst/>
          </a:prstGeom>
        </p:spPr>
      </p:pic>
      <p:graphicFrame>
        <p:nvGraphicFramePr>
          <p:cNvPr id="16" name="Table 15">
            <a:extLst>
              <a:ext uri="{FF2B5EF4-FFF2-40B4-BE49-F238E27FC236}">
                <a16:creationId xmlns:a16="http://schemas.microsoft.com/office/drawing/2014/main" id="{2AB53829-925A-E29F-B7FB-C1F0E7D8BB4C}"/>
              </a:ext>
            </a:extLst>
          </p:cNvPr>
          <p:cNvGraphicFramePr>
            <a:graphicFrameLocks noGrp="1"/>
          </p:cNvGraphicFramePr>
          <p:nvPr>
            <p:extLst>
              <p:ext uri="{D42A27DB-BD31-4B8C-83A1-F6EECF244321}">
                <p14:modId xmlns:p14="http://schemas.microsoft.com/office/powerpoint/2010/main" val="3021335337"/>
              </p:ext>
            </p:extLst>
          </p:nvPr>
        </p:nvGraphicFramePr>
        <p:xfrm>
          <a:off x="144181" y="1839804"/>
          <a:ext cx="7056095" cy="5033137"/>
        </p:xfrm>
        <a:graphic>
          <a:graphicData uri="http://schemas.openxmlformats.org/drawingml/2006/table">
            <a:tbl>
              <a:tblPr firstRow="1" firstCol="1" bandRow="1">
                <a:tableStyleId>{5C22544A-7EE6-4342-B048-85BDC9FD1C3A}</a:tableStyleId>
              </a:tblPr>
              <a:tblGrid>
                <a:gridCol w="1816451">
                  <a:extLst>
                    <a:ext uri="{9D8B030D-6E8A-4147-A177-3AD203B41FA5}">
                      <a16:colId xmlns:a16="http://schemas.microsoft.com/office/drawing/2014/main" val="3273578139"/>
                    </a:ext>
                  </a:extLst>
                </a:gridCol>
                <a:gridCol w="3490921">
                  <a:extLst>
                    <a:ext uri="{9D8B030D-6E8A-4147-A177-3AD203B41FA5}">
                      <a16:colId xmlns:a16="http://schemas.microsoft.com/office/drawing/2014/main" val="2783954100"/>
                    </a:ext>
                  </a:extLst>
                </a:gridCol>
                <a:gridCol w="1748723">
                  <a:extLst>
                    <a:ext uri="{9D8B030D-6E8A-4147-A177-3AD203B41FA5}">
                      <a16:colId xmlns:a16="http://schemas.microsoft.com/office/drawing/2014/main" val="2166882189"/>
                    </a:ext>
                  </a:extLst>
                </a:gridCol>
              </a:tblGrid>
              <a:tr h="330742">
                <a:tc>
                  <a:txBody>
                    <a:bodyPr/>
                    <a:lstStyle/>
                    <a:p>
                      <a:pPr algn="ctr">
                        <a:lnSpc>
                          <a:spcPct val="115000"/>
                        </a:lnSpc>
                        <a:spcAft>
                          <a:spcPts val="1000"/>
                        </a:spcAft>
                      </a:pPr>
                      <a:r>
                        <a:rPr lang="en-US" sz="2200" b="1"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Nguồn lợi     thuỷ sản</a:t>
                      </a: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Nước ngọt</a:t>
                      </a: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Nước mặn</a:t>
                      </a: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091516"/>
                  </a:ext>
                </a:extLst>
              </a:tr>
              <a:tr h="681163">
                <a:tc>
                  <a:txBody>
                    <a:bodyPr/>
                    <a:lstStyle/>
                    <a:p>
                      <a:pPr algn="ctr">
                        <a:lnSpc>
                          <a:spcPct val="115000"/>
                        </a:lnSpc>
                        <a:spcAft>
                          <a:spcPts val="1000"/>
                        </a:spcAft>
                      </a:pPr>
                      <a:r>
                        <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Đặc điểm</a:t>
                      </a: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2007508346"/>
                  </a:ext>
                </a:extLst>
              </a:tr>
              <a:tr h="681163">
                <a:tc>
                  <a:txBody>
                    <a:bodyPr/>
                    <a:lstStyle/>
                    <a:p>
                      <a:pPr algn="ctr">
                        <a:lnSpc>
                          <a:spcPct val="115000"/>
                        </a:lnSpc>
                        <a:spcAft>
                          <a:spcPts val="1000"/>
                        </a:spcAft>
                      </a:pPr>
                      <a:r>
                        <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Phân bố</a:t>
                      </a: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endPar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endParaRPr>
                    </a:p>
                    <a:p>
                      <a:pPr algn="ctr">
                        <a:lnSpc>
                          <a:spcPct val="115000"/>
                        </a:lnSpc>
                        <a:spcAft>
                          <a:spcPts val="1000"/>
                        </a:spcAft>
                      </a:pPr>
                      <a:r>
                        <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 </a:t>
                      </a:r>
                    </a:p>
                  </a:txBody>
                  <a:tcPr marL="68580" marR="68580" marT="0" marB="0"/>
                </a:tc>
                <a:tc>
                  <a:txBody>
                    <a:bodyPr/>
                    <a:lstStyle/>
                    <a:p>
                      <a:pPr algn="ctr">
                        <a:lnSpc>
                          <a:spcPct val="115000"/>
                        </a:lnSpc>
                        <a:spcAft>
                          <a:spcPts val="1000"/>
                        </a:spcAft>
                      </a:pPr>
                      <a:r>
                        <a:rPr lang="en-US" sz="2200" kern="100">
                          <a:solidFill>
                            <a:srgbClr val="FFFF00"/>
                          </a:solidFill>
                          <a:effectLst/>
                          <a:latin typeface="#9Slide07 IcielBaliho Script" pitchFamily="2"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589364246"/>
                  </a:ext>
                </a:extLst>
              </a:tr>
            </a:tbl>
          </a:graphicData>
        </a:graphic>
      </p:graphicFrame>
      <p:sp>
        <p:nvSpPr>
          <p:cNvPr id="18" name="TextBox 17">
            <a:extLst>
              <a:ext uri="{FF2B5EF4-FFF2-40B4-BE49-F238E27FC236}">
                <a16:creationId xmlns:a16="http://schemas.microsoft.com/office/drawing/2014/main" id="{A9606881-E548-01DB-804D-E3DDD4C23FD8}"/>
              </a:ext>
            </a:extLst>
          </p:cNvPr>
          <p:cNvSpPr txBox="1"/>
          <p:nvPr/>
        </p:nvSpPr>
        <p:spPr>
          <a:xfrm>
            <a:off x="1947132" y="2527109"/>
            <a:ext cx="3464317" cy="1569660"/>
          </a:xfrm>
          <a:prstGeom prst="rect">
            <a:avLst/>
          </a:prstGeom>
          <a:noFill/>
        </p:spPr>
        <p:txBody>
          <a:bodyPr wrap="square">
            <a:spAutoFit/>
          </a:bodyPr>
          <a:lstStyle/>
          <a:p>
            <a:pPr algn="just"/>
            <a:r>
              <a:rPr lang="en-US" sz="2400">
                <a:effectLst/>
                <a:latin typeface="#9Slide07 IcielBaliho Script" pitchFamily="2" charset="0"/>
                <a:ea typeface="Calibri" panose="020F0502020204030204" pitchFamily="34" charset="0"/>
              </a:rPr>
              <a:t>- Trên hệ thống sông, hồ nước ngọt ở Việt Nam có khoảng 544 loài cá nước ngọt, nhiều loài có giá trị kinh tế cao. </a:t>
            </a:r>
            <a:endParaRPr lang="en-US" sz="2400">
              <a:latin typeface="#9Slide07 IcielBaliho Script" pitchFamily="2" charset="0"/>
            </a:endParaRPr>
          </a:p>
        </p:txBody>
      </p:sp>
      <p:sp>
        <p:nvSpPr>
          <p:cNvPr id="20" name="TextBox 19">
            <a:extLst>
              <a:ext uri="{FF2B5EF4-FFF2-40B4-BE49-F238E27FC236}">
                <a16:creationId xmlns:a16="http://schemas.microsoft.com/office/drawing/2014/main" id="{F1C09521-7F8C-21AC-6840-FD38557EB164}"/>
              </a:ext>
            </a:extLst>
          </p:cNvPr>
          <p:cNvSpPr txBox="1"/>
          <p:nvPr/>
        </p:nvSpPr>
        <p:spPr>
          <a:xfrm>
            <a:off x="2010575" y="4487630"/>
            <a:ext cx="3294050" cy="1938992"/>
          </a:xfrm>
          <a:prstGeom prst="rect">
            <a:avLst/>
          </a:prstGeom>
          <a:noFill/>
        </p:spPr>
        <p:txBody>
          <a:bodyPr wrap="square">
            <a:spAutoFit/>
          </a:bodyPr>
          <a:lstStyle/>
          <a:p>
            <a:pPr algn="just"/>
            <a:r>
              <a:rPr lang="en-US" sz="2400">
                <a:effectLst/>
                <a:latin typeface="#9Slide07 IcielBaliho Script" pitchFamily="2" charset="0"/>
                <a:ea typeface="Calibri" panose="020F0502020204030204" pitchFamily="34" charset="0"/>
              </a:rPr>
              <a:t>- Các hệ thống sông có nguồn lợi thuỷ sản dồi dào là hệ thống sông Hồng, sông Thái Bình, sông Đồng Nai, sông Cửu Long.</a:t>
            </a:r>
            <a:endParaRPr lang="en-US" sz="2400">
              <a:latin typeface="#9Slide07 IcielBaliho Script" pitchFamily="2" charset="0"/>
            </a:endParaRPr>
          </a:p>
        </p:txBody>
      </p:sp>
      <p:pic>
        <p:nvPicPr>
          <p:cNvPr id="22" name="Picture 21">
            <a:extLst>
              <a:ext uri="{FF2B5EF4-FFF2-40B4-BE49-F238E27FC236}">
                <a16:creationId xmlns:a16="http://schemas.microsoft.com/office/drawing/2014/main" id="{18A432E1-7F2F-DCB7-809D-6C1E49A285BB}"/>
              </a:ext>
            </a:extLst>
          </p:cNvPr>
          <p:cNvPicPr>
            <a:picLocks noChangeAspect="1"/>
          </p:cNvPicPr>
          <p:nvPr/>
        </p:nvPicPr>
        <p:blipFill>
          <a:blip r:embed="rId5"/>
          <a:stretch>
            <a:fillRect/>
          </a:stretch>
        </p:blipFill>
        <p:spPr>
          <a:xfrm rot="10800000" flipV="1">
            <a:off x="8332580" y="4774449"/>
            <a:ext cx="592736" cy="592736"/>
          </a:xfrm>
          <a:prstGeom prst="rect">
            <a:avLst/>
          </a:prstGeom>
        </p:spPr>
      </p:pic>
    </p:spTree>
    <p:extLst>
      <p:ext uri="{BB962C8B-B14F-4D97-AF65-F5344CB8AC3E}">
        <p14:creationId xmlns:p14="http://schemas.microsoft.com/office/powerpoint/2010/main" val="4036398405"/>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595536" y="825352"/>
            <a:ext cx="5573962" cy="578620"/>
          </a:xfrm>
          <a:prstGeom prst="rect">
            <a:avLst/>
          </a:prstGeom>
          <a:noFill/>
        </p:spPr>
        <p:txBody>
          <a:bodyPr wrap="none" rtlCol="0" anchor="t">
            <a:spAutoFit/>
          </a:bodyPr>
          <a:lstStyle/>
          <a:p>
            <a:pPr algn="just">
              <a:lnSpc>
                <a:spcPct val="115000"/>
              </a:lnSpc>
              <a:spcAft>
                <a:spcPts val="1000"/>
              </a:spcAft>
            </a:pPr>
            <a:r>
              <a:rPr lang="en-US" sz="3000" b="1" kern="0">
                <a:latin typeface="#9Slide07 IcielBaliho Script" pitchFamily="2" charset="0"/>
                <a:ea typeface="Arial" panose="020B0604020202020204" pitchFamily="34" charset="0"/>
                <a:cs typeface="Times New Roman" panose="02020603050405020304" pitchFamily="18" charset="0"/>
              </a:rPr>
              <a:t>a. Đặc điểm phân bố nguồn lợi thuỷ sản</a:t>
            </a:r>
            <a:endParaRPr lang="en-US" sz="3000" kern="100">
              <a:latin typeface="#9Slide07 IcielBaliho Script" pitchFamily="2"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1C09521-7F8C-21AC-6840-FD38557EB164}"/>
              </a:ext>
            </a:extLst>
          </p:cNvPr>
          <p:cNvSpPr txBox="1"/>
          <p:nvPr/>
        </p:nvSpPr>
        <p:spPr>
          <a:xfrm>
            <a:off x="361657" y="1527082"/>
            <a:ext cx="4809950" cy="4924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9Slide07 IcielBaliho Script" pitchFamily="2" charset="0"/>
                <a:ea typeface="Calibri" panose="020F0502020204030204" pitchFamily="34" charset="0"/>
              </a:rPr>
              <a:t>- </a:t>
            </a:r>
            <a:r>
              <a:rPr lang="en-US" sz="2600" noProof="0">
                <a:solidFill>
                  <a:prstClr val="black"/>
                </a:solidFill>
                <a:latin typeface="#9Slide07 IcielBaliho Script" pitchFamily="2" charset="0"/>
                <a:ea typeface="Calibri" panose="020F0502020204030204" pitchFamily="34" charset="0"/>
              </a:rPr>
              <a:t>Đặc điểm t</a:t>
            </a:r>
            <a:r>
              <a:rPr kumimoji="0" lang="en-US" sz="2600" b="0" i="0" u="none" strike="noStrike" kern="1200" cap="none" spc="0" normalizeH="0" baseline="0" noProof="0">
                <a:ln>
                  <a:noFill/>
                </a:ln>
                <a:solidFill>
                  <a:prstClr val="black"/>
                </a:solidFill>
                <a:effectLst/>
                <a:uLnTx/>
                <a:uFillTx/>
                <a:latin typeface="#9Slide07 IcielBaliho Script" pitchFamily="2" charset="0"/>
                <a:ea typeface="Calibri" panose="020F0502020204030204" pitchFamily="34" charset="0"/>
              </a:rPr>
              <a:t>huỷ</a:t>
            </a:r>
            <a:r>
              <a:rPr kumimoji="0" lang="en-US" sz="2600" b="0" i="0" u="none" strike="noStrike" kern="1200" cap="none" spc="0" normalizeH="0" noProof="0">
                <a:ln>
                  <a:noFill/>
                </a:ln>
                <a:solidFill>
                  <a:prstClr val="black"/>
                </a:solidFill>
                <a:effectLst/>
                <a:uLnTx/>
                <a:uFillTx/>
                <a:latin typeface="#9Slide07 IcielBaliho Script" pitchFamily="2" charset="0"/>
                <a:ea typeface="Calibri" panose="020F0502020204030204" pitchFamily="34" charset="0"/>
              </a:rPr>
              <a:t> sản n</a:t>
            </a:r>
            <a:r>
              <a:rPr kumimoji="0" lang="en-US" sz="2600" b="0" i="0" u="none" strike="noStrike" kern="1200" cap="none" spc="0" normalizeH="0" baseline="0" noProof="0">
                <a:ln>
                  <a:noFill/>
                </a:ln>
                <a:solidFill>
                  <a:prstClr val="black"/>
                </a:solidFill>
                <a:effectLst/>
                <a:uLnTx/>
                <a:uFillTx/>
                <a:latin typeface="#9Slide07 IcielBaliho Script" pitchFamily="2" charset="0"/>
                <a:ea typeface="Calibri" panose="020F0502020204030204" pitchFamily="34" charset="0"/>
              </a:rPr>
              <a:t>ước</a:t>
            </a:r>
            <a:r>
              <a:rPr kumimoji="0" lang="en-US" sz="2600" b="0" i="0" u="none" strike="noStrike" kern="1200" cap="none" spc="0" normalizeH="0" noProof="0">
                <a:ln>
                  <a:noFill/>
                </a:ln>
                <a:solidFill>
                  <a:prstClr val="black"/>
                </a:solidFill>
                <a:effectLst/>
                <a:uLnTx/>
                <a:uFillTx/>
                <a:latin typeface="#9Slide07 IcielBaliho Script" pitchFamily="2" charset="0"/>
                <a:ea typeface="Calibri" panose="020F0502020204030204" pitchFamily="34" charset="0"/>
              </a:rPr>
              <a:t> mặn</a:t>
            </a:r>
            <a:endParaRPr kumimoji="0" lang="en-US" sz="2600" b="0" i="0" u="none" strike="noStrike" kern="1200" cap="none" spc="0" normalizeH="0" baseline="0" noProof="0">
              <a:ln>
                <a:noFill/>
              </a:ln>
              <a:solidFill>
                <a:prstClr val="black"/>
              </a:solidFill>
              <a:effectLst/>
              <a:uLnTx/>
              <a:uFillTx/>
              <a:latin typeface="#9Slide07 IcielBaliho Script" pitchFamily="2" charset="0"/>
            </a:endParaRPr>
          </a:p>
        </p:txBody>
      </p:sp>
      <p:pic>
        <p:nvPicPr>
          <p:cNvPr id="2" name="Picture 1">
            <a:extLst>
              <a:ext uri="{FF2B5EF4-FFF2-40B4-BE49-F238E27FC236}">
                <a16:creationId xmlns:a16="http://schemas.microsoft.com/office/drawing/2014/main" id="{D3F1FCA4-C2DE-D026-9B67-1F1A15F1EA00}"/>
              </a:ext>
            </a:extLst>
          </p:cNvPr>
          <p:cNvPicPr>
            <a:picLocks noChangeAspect="1"/>
          </p:cNvPicPr>
          <p:nvPr/>
        </p:nvPicPr>
        <p:blipFill>
          <a:blip r:embed="rId2"/>
          <a:stretch>
            <a:fillRect/>
          </a:stretch>
        </p:blipFill>
        <p:spPr>
          <a:xfrm>
            <a:off x="7988127" y="1403972"/>
            <a:ext cx="3842216" cy="3854490"/>
          </a:xfrm>
          <a:prstGeom prst="rect">
            <a:avLst/>
          </a:prstGeom>
        </p:spPr>
      </p:pic>
      <p:graphicFrame>
        <p:nvGraphicFramePr>
          <p:cNvPr id="3" name="Table 2">
            <a:extLst>
              <a:ext uri="{FF2B5EF4-FFF2-40B4-BE49-F238E27FC236}">
                <a16:creationId xmlns:a16="http://schemas.microsoft.com/office/drawing/2014/main" id="{D0AC6C8C-6D9A-4682-7CE6-26F41296189E}"/>
              </a:ext>
            </a:extLst>
          </p:cNvPr>
          <p:cNvGraphicFramePr>
            <a:graphicFrameLocks noGrp="1"/>
          </p:cNvGraphicFramePr>
          <p:nvPr>
            <p:extLst>
              <p:ext uri="{D42A27DB-BD31-4B8C-83A1-F6EECF244321}">
                <p14:modId xmlns:p14="http://schemas.microsoft.com/office/powerpoint/2010/main" val="2796335196"/>
              </p:ext>
            </p:extLst>
          </p:nvPr>
        </p:nvGraphicFramePr>
        <p:xfrm>
          <a:off x="413574" y="2398427"/>
          <a:ext cx="6276900" cy="3702495"/>
        </p:xfrm>
        <a:graphic>
          <a:graphicData uri="http://schemas.openxmlformats.org/drawingml/2006/table">
            <a:tbl>
              <a:tblPr firstRow="1" firstCol="1" bandRow="1">
                <a:tableStyleId>{5C22544A-7EE6-4342-B048-85BDC9FD1C3A}</a:tableStyleId>
              </a:tblPr>
              <a:tblGrid>
                <a:gridCol w="6276900">
                  <a:extLst>
                    <a:ext uri="{9D8B030D-6E8A-4147-A177-3AD203B41FA5}">
                      <a16:colId xmlns:a16="http://schemas.microsoft.com/office/drawing/2014/main" val="1129529793"/>
                    </a:ext>
                  </a:extLst>
                </a:gridCol>
              </a:tblGrid>
              <a:tr h="2023671">
                <a:tc>
                  <a:txBody>
                    <a:bodyPr/>
                    <a:lstStyle/>
                    <a:p>
                      <a:pPr algn="just">
                        <a:lnSpc>
                          <a:spcPct val="115000"/>
                        </a:lnSpc>
                        <a:spcAft>
                          <a:spcPts val="1000"/>
                        </a:spcAft>
                      </a:pPr>
                      <a:r>
                        <a:rPr lang="en-US" sz="2200" kern="100">
                          <a:effectLst/>
                        </a:rPr>
                        <a:t>- Vùng biển nước ta có hơn 2.000 loài cá, hàng trăm loài tôm, mực; trong đó nhiều loài có giá trị kinh tế cao như cá ngừ đại dương, cá song, tôm hùm,... </a:t>
                      </a:r>
                    </a:p>
                    <a:p>
                      <a:pPr algn="just">
                        <a:lnSpc>
                          <a:spcPct val="115000"/>
                        </a:lnSpc>
                        <a:spcAft>
                          <a:spcPts val="1000"/>
                        </a:spcAft>
                      </a:pPr>
                      <a:r>
                        <a:rPr lang="en-US" sz="2200" kern="100">
                          <a:effectLst/>
                        </a:rPr>
                        <a:t>- Tổng trữ lượng hải sản của Việt Nam khoảng 4 triệu tấn, cho phép khai thác bền vững trung bình khoảng 1,5 triệu tấn mỗi năm.</a:t>
                      </a:r>
                    </a:p>
                    <a:p>
                      <a:pPr algn="just">
                        <a:lnSpc>
                          <a:spcPct val="115000"/>
                        </a:lnSpc>
                        <a:spcAft>
                          <a:spcPts val="1000"/>
                        </a:spcAft>
                      </a:pPr>
                      <a:r>
                        <a:rPr lang="en-US" sz="2200" kern="100">
                          <a:effectLst/>
                        </a:rPr>
                        <a:t>- Nguồn lợi thuỷ sản nội địa và ven bờ biển của nước ta đang bị suy giảm do khai thác quá mức.</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73833615"/>
                  </a:ext>
                </a:extLst>
              </a:tr>
            </a:tbl>
          </a:graphicData>
        </a:graphic>
      </p:graphicFrame>
    </p:spTree>
    <p:extLst>
      <p:ext uri="{BB962C8B-B14F-4D97-AF65-F5344CB8AC3E}">
        <p14:creationId xmlns:p14="http://schemas.microsoft.com/office/powerpoint/2010/main" val="528785459"/>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C5F6C3-1DC5-446D-823E-860808400258}"/>
              </a:ext>
            </a:extLst>
          </p:cNvPr>
          <p:cNvPicPr>
            <a:picLocks noChangeAspect="1"/>
          </p:cNvPicPr>
          <p:nvPr/>
        </p:nvPicPr>
        <p:blipFill>
          <a:blip r:embed="rId2"/>
          <a:stretch>
            <a:fillRect/>
          </a:stretch>
        </p:blipFill>
        <p:spPr>
          <a:xfrm>
            <a:off x="7812505" y="164232"/>
            <a:ext cx="4190694" cy="6529535"/>
          </a:xfrm>
          <a:prstGeom prst="rect">
            <a:avLst/>
          </a:prstGeom>
        </p:spPr>
      </p:pic>
      <p:sp>
        <p:nvSpPr>
          <p:cNvPr id="3" name="Rounded Rectangle 5">
            <a:extLst>
              <a:ext uri="{FF2B5EF4-FFF2-40B4-BE49-F238E27FC236}">
                <a16:creationId xmlns:a16="http://schemas.microsoft.com/office/drawing/2014/main" id="{FD7CAABA-06C9-4CFF-9ADB-CA473CA8D17D}"/>
              </a:ext>
            </a:extLst>
          </p:cNvPr>
          <p:cNvSpPr/>
          <p:nvPr/>
        </p:nvSpPr>
        <p:spPr>
          <a:xfrm>
            <a:off x="2460204" y="779801"/>
            <a:ext cx="4790827" cy="17485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FF"/>
                </a:solidFill>
                <a:latin typeface="#9Slide07 IcielBaliho Script" pitchFamily="2" charset="0"/>
                <a:cs typeface="Times New Roman" panose="02020603050405020304" charset="0"/>
                <a:sym typeface="+mn-ea"/>
              </a:rPr>
              <a:t>Phân bố nguồn lợi thuỷ sản nước mặn</a:t>
            </a:r>
            <a:endParaRPr lang="vi-VN" sz="3600">
              <a:solidFill>
                <a:srgbClr val="0000FF"/>
              </a:solidFill>
              <a:latin typeface="#9Slide07 IcielBaliho Script" pitchFamily="2" charset="0"/>
              <a:cs typeface="Times New Roman" panose="02020603050405020304" charset="0"/>
              <a:sym typeface="+mn-ea"/>
            </a:endParaRPr>
          </a:p>
        </p:txBody>
      </p:sp>
      <p:pic>
        <p:nvPicPr>
          <p:cNvPr id="4" name="Picture 3">
            <a:extLst>
              <a:ext uri="{FF2B5EF4-FFF2-40B4-BE49-F238E27FC236}">
                <a16:creationId xmlns:a16="http://schemas.microsoft.com/office/drawing/2014/main" id="{679CFC13-597A-49E0-BDCF-FF1C24DC00A0}"/>
              </a:ext>
            </a:extLst>
          </p:cNvPr>
          <p:cNvPicPr>
            <a:picLocks noChangeAspect="1"/>
          </p:cNvPicPr>
          <p:nvPr/>
        </p:nvPicPr>
        <p:blipFill>
          <a:blip r:embed="rId3"/>
          <a:stretch>
            <a:fillRect/>
          </a:stretch>
        </p:blipFill>
        <p:spPr>
          <a:xfrm>
            <a:off x="449178" y="779801"/>
            <a:ext cx="1748590" cy="1754176"/>
          </a:xfrm>
          <a:prstGeom prst="rect">
            <a:avLst/>
          </a:prstGeom>
        </p:spPr>
      </p:pic>
      <p:sp>
        <p:nvSpPr>
          <p:cNvPr id="5" name="Text Box 2">
            <a:extLst>
              <a:ext uri="{FF2B5EF4-FFF2-40B4-BE49-F238E27FC236}">
                <a16:creationId xmlns:a16="http://schemas.microsoft.com/office/drawing/2014/main" id="{3EF93F75-4E3D-4AC4-B6E4-68558A112660}"/>
              </a:ext>
            </a:extLst>
          </p:cNvPr>
          <p:cNvSpPr txBox="1"/>
          <p:nvPr/>
        </p:nvSpPr>
        <p:spPr>
          <a:xfrm>
            <a:off x="630201" y="3855056"/>
            <a:ext cx="4704715" cy="523220"/>
          </a:xfrm>
          <a:prstGeom prst="rect">
            <a:avLst/>
          </a:prstGeom>
          <a:noFill/>
        </p:spPr>
        <p:txBody>
          <a:bodyPr wrap="square" rtlCol="0" anchor="t">
            <a:spAutoFit/>
          </a:bodyPr>
          <a:lstStyle/>
          <a:p>
            <a:r>
              <a:rPr lang="en-US" sz="2800">
                <a:solidFill>
                  <a:srgbClr val="FF0000"/>
                </a:solidFill>
                <a:latin typeface="#9Slide02 Noi dung rat dai" panose="02000000000000000000" pitchFamily="2" charset="0"/>
                <a:ea typeface="#9Slide02 Noi dung rat dai" panose="02000000000000000000" pitchFamily="2" charset="0"/>
                <a:sym typeface="+mn-ea"/>
              </a:rPr>
              <a:t>- Hoàng Sa - Trường Sa.</a:t>
            </a:r>
          </a:p>
        </p:txBody>
      </p:sp>
      <p:sp>
        <p:nvSpPr>
          <p:cNvPr id="6" name="Text Box 8">
            <a:extLst>
              <a:ext uri="{FF2B5EF4-FFF2-40B4-BE49-F238E27FC236}">
                <a16:creationId xmlns:a16="http://schemas.microsoft.com/office/drawing/2014/main" id="{5394555C-0909-440C-BCF9-68A4AA536871}"/>
              </a:ext>
            </a:extLst>
          </p:cNvPr>
          <p:cNvSpPr txBox="1"/>
          <p:nvPr/>
        </p:nvSpPr>
        <p:spPr>
          <a:xfrm>
            <a:off x="610552" y="2654673"/>
            <a:ext cx="3081293" cy="523220"/>
          </a:xfrm>
          <a:prstGeom prst="rect">
            <a:avLst/>
          </a:prstGeom>
          <a:noFill/>
        </p:spPr>
        <p:txBody>
          <a:bodyPr wrap="none" rtlCol="0" anchor="t">
            <a:spAutoFit/>
          </a:bodyPr>
          <a:lstStyle/>
          <a:p>
            <a:r>
              <a:rPr lang="en-US" sz="2800">
                <a:solidFill>
                  <a:srgbClr val="FF0000"/>
                </a:solidFill>
                <a:latin typeface="#9Slide02 Noi dung rat dai" panose="02000000000000000000" pitchFamily="2" charset="0"/>
                <a:ea typeface="#9Slide02 Noi dung rat dai" panose="02000000000000000000" pitchFamily="2" charset="0"/>
                <a:sym typeface="+mn-ea"/>
              </a:rPr>
              <a:t>Có 4 ngư trường lớn:</a:t>
            </a:r>
          </a:p>
        </p:txBody>
      </p:sp>
      <p:sp>
        <p:nvSpPr>
          <p:cNvPr id="7" name="Text Box 10">
            <a:extLst>
              <a:ext uri="{FF2B5EF4-FFF2-40B4-BE49-F238E27FC236}">
                <a16:creationId xmlns:a16="http://schemas.microsoft.com/office/drawing/2014/main" id="{808E14BF-068C-4677-B57A-BA717333B92D}"/>
              </a:ext>
            </a:extLst>
          </p:cNvPr>
          <p:cNvSpPr txBox="1"/>
          <p:nvPr/>
        </p:nvSpPr>
        <p:spPr>
          <a:xfrm>
            <a:off x="610552" y="5704943"/>
            <a:ext cx="3291286" cy="523220"/>
          </a:xfrm>
          <a:prstGeom prst="rect">
            <a:avLst/>
          </a:prstGeom>
          <a:noFill/>
        </p:spPr>
        <p:txBody>
          <a:bodyPr wrap="none" rtlCol="0" anchor="t">
            <a:spAutoFit/>
          </a:bodyPr>
          <a:lstStyle/>
          <a:p>
            <a:r>
              <a:rPr lang="en-US" sz="2800">
                <a:solidFill>
                  <a:srgbClr val="FF0000"/>
                </a:solidFill>
                <a:latin typeface="#9Slide02 Noi dung rat dai" panose="02000000000000000000" pitchFamily="2" charset="0"/>
                <a:ea typeface="#9Slide02 Noi dung rat dai" panose="02000000000000000000" pitchFamily="2" charset="0"/>
                <a:sym typeface="+mn-ea"/>
              </a:rPr>
              <a:t>- Cà Mau - Kiên Giang.</a:t>
            </a:r>
          </a:p>
        </p:txBody>
      </p:sp>
      <p:sp>
        <p:nvSpPr>
          <p:cNvPr id="8" name="Text Box 11">
            <a:extLst>
              <a:ext uri="{FF2B5EF4-FFF2-40B4-BE49-F238E27FC236}">
                <a16:creationId xmlns:a16="http://schemas.microsoft.com/office/drawing/2014/main" id="{1E4191D6-4B98-41A2-9EDD-830B296E6CF2}"/>
              </a:ext>
            </a:extLst>
          </p:cNvPr>
          <p:cNvSpPr txBox="1"/>
          <p:nvPr/>
        </p:nvSpPr>
        <p:spPr>
          <a:xfrm>
            <a:off x="610552" y="4571869"/>
            <a:ext cx="6752774" cy="523220"/>
          </a:xfrm>
          <a:prstGeom prst="rect">
            <a:avLst/>
          </a:prstGeom>
          <a:noFill/>
        </p:spPr>
        <p:txBody>
          <a:bodyPr wrap="square" rtlCol="0" anchor="t">
            <a:spAutoFit/>
          </a:bodyPr>
          <a:lstStyle/>
          <a:p>
            <a:pPr algn="just"/>
            <a:r>
              <a:rPr lang="en-US" sz="2800">
                <a:solidFill>
                  <a:srgbClr val="FF0000"/>
                </a:solidFill>
                <a:latin typeface="#9Slide02 Noi dung rat dai" panose="02000000000000000000" pitchFamily="2" charset="0"/>
                <a:ea typeface="#9Slide02 Noi dung rat dai" panose="02000000000000000000" pitchFamily="2" charset="0"/>
                <a:sym typeface="+mn-ea"/>
              </a:rPr>
              <a:t>- Ninh Thuận - Bình Thuận - Bà Rịa - Vũng Tàu.</a:t>
            </a:r>
          </a:p>
        </p:txBody>
      </p:sp>
      <p:sp>
        <p:nvSpPr>
          <p:cNvPr id="9" name="Text Box 12">
            <a:extLst>
              <a:ext uri="{FF2B5EF4-FFF2-40B4-BE49-F238E27FC236}">
                <a16:creationId xmlns:a16="http://schemas.microsoft.com/office/drawing/2014/main" id="{7BC86ADD-24B3-46BF-BD86-54617D204793}"/>
              </a:ext>
            </a:extLst>
          </p:cNvPr>
          <p:cNvSpPr txBox="1"/>
          <p:nvPr/>
        </p:nvSpPr>
        <p:spPr>
          <a:xfrm>
            <a:off x="573646" y="3246963"/>
            <a:ext cx="3805850" cy="523220"/>
          </a:xfrm>
          <a:prstGeom prst="rect">
            <a:avLst/>
          </a:prstGeom>
          <a:noFill/>
        </p:spPr>
        <p:txBody>
          <a:bodyPr wrap="none" rtlCol="0" anchor="t">
            <a:spAutoFit/>
          </a:bodyPr>
          <a:lstStyle/>
          <a:p>
            <a:r>
              <a:rPr lang="en-US" sz="2800">
                <a:solidFill>
                  <a:srgbClr val="FF0000"/>
                </a:solidFill>
                <a:latin typeface="#9Slide02 Noi dung rat dai" panose="02000000000000000000" pitchFamily="2" charset="0"/>
                <a:ea typeface="#9Slide02 Noi dung rat dai" panose="02000000000000000000" pitchFamily="2" charset="0"/>
                <a:sym typeface="+mn-ea"/>
              </a:rPr>
              <a:t>- Hải Phòng - Quảng Ninh.</a:t>
            </a:r>
          </a:p>
        </p:txBody>
      </p:sp>
    </p:spTree>
    <p:extLst>
      <p:ext uri="{BB962C8B-B14F-4D97-AF65-F5344CB8AC3E}">
        <p14:creationId xmlns:p14="http://schemas.microsoft.com/office/powerpoint/2010/main" val="1413829412"/>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74560" y="825352"/>
            <a:ext cx="6615914" cy="578620"/>
          </a:xfrm>
          <a:prstGeom prst="rect">
            <a:avLst/>
          </a:prstGeom>
          <a:noFill/>
        </p:spPr>
        <p:txBody>
          <a:bodyPr wrap="none" rtlCol="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b</a:t>
            </a:r>
            <a:r>
              <a:rPr kumimoji="0" lang="en-US"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 </a:t>
            </a: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Sự phát triển và phân bố của ngành thuỷ sản</a:t>
            </a:r>
            <a:endParaRPr kumimoji="0" lang="en-US" sz="3000" b="0" i="0" u="none" strike="noStrike" kern="100" cap="none" spc="0" normalizeH="0" baseline="0" noProof="0">
              <a:ln>
                <a:noFill/>
              </a:ln>
              <a:solidFill>
                <a:prstClr val="black"/>
              </a:solidFill>
              <a:effectLst/>
              <a:uLnTx/>
              <a:uFillTx/>
              <a:latin typeface="#9Slide07 IcielBaliho Script" pitchFamily="2"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6C856898-25F7-0872-6363-DDBF060E040C}"/>
              </a:ext>
            </a:extLst>
          </p:cNvPr>
          <p:cNvPicPr>
            <a:picLocks noChangeAspect="1"/>
          </p:cNvPicPr>
          <p:nvPr/>
        </p:nvPicPr>
        <p:blipFill>
          <a:blip r:embed="rId2"/>
          <a:stretch>
            <a:fillRect/>
          </a:stretch>
        </p:blipFill>
        <p:spPr>
          <a:xfrm>
            <a:off x="7256470" y="825352"/>
            <a:ext cx="4876800" cy="4876800"/>
          </a:xfrm>
          <a:prstGeom prst="rect">
            <a:avLst/>
          </a:prstGeom>
        </p:spPr>
      </p:pic>
      <p:pic>
        <p:nvPicPr>
          <p:cNvPr id="13" name="Picture 12">
            <a:extLst>
              <a:ext uri="{FF2B5EF4-FFF2-40B4-BE49-F238E27FC236}">
                <a16:creationId xmlns:a16="http://schemas.microsoft.com/office/drawing/2014/main" id="{3C3CB389-17E1-EE08-AF0F-47F9098FD2B4}"/>
              </a:ext>
            </a:extLst>
          </p:cNvPr>
          <p:cNvPicPr>
            <a:picLocks noChangeAspect="1"/>
          </p:cNvPicPr>
          <p:nvPr/>
        </p:nvPicPr>
        <p:blipFill>
          <a:blip r:embed="rId3"/>
          <a:stretch>
            <a:fillRect/>
          </a:stretch>
        </p:blipFill>
        <p:spPr>
          <a:xfrm>
            <a:off x="9208314" y="4108555"/>
            <a:ext cx="973111" cy="973111"/>
          </a:xfrm>
          <a:prstGeom prst="rect">
            <a:avLst/>
          </a:prstGeom>
        </p:spPr>
      </p:pic>
      <p:pic>
        <p:nvPicPr>
          <p:cNvPr id="15" name="Picture 14">
            <a:extLst>
              <a:ext uri="{FF2B5EF4-FFF2-40B4-BE49-F238E27FC236}">
                <a16:creationId xmlns:a16="http://schemas.microsoft.com/office/drawing/2014/main" id="{03160DB2-EB71-9926-59BA-CD5001DDB474}"/>
              </a:ext>
            </a:extLst>
          </p:cNvPr>
          <p:cNvPicPr>
            <a:picLocks noChangeAspect="1"/>
          </p:cNvPicPr>
          <p:nvPr/>
        </p:nvPicPr>
        <p:blipFill>
          <a:blip r:embed="rId4"/>
          <a:stretch>
            <a:fillRect/>
          </a:stretch>
        </p:blipFill>
        <p:spPr>
          <a:xfrm>
            <a:off x="10029312" y="3263752"/>
            <a:ext cx="678661" cy="678661"/>
          </a:xfrm>
          <a:prstGeom prst="rect">
            <a:avLst/>
          </a:prstGeom>
        </p:spPr>
      </p:pic>
      <p:pic>
        <p:nvPicPr>
          <p:cNvPr id="22" name="Picture 21">
            <a:extLst>
              <a:ext uri="{FF2B5EF4-FFF2-40B4-BE49-F238E27FC236}">
                <a16:creationId xmlns:a16="http://schemas.microsoft.com/office/drawing/2014/main" id="{18A432E1-7F2F-DCB7-809D-6C1E49A285BB}"/>
              </a:ext>
            </a:extLst>
          </p:cNvPr>
          <p:cNvPicPr>
            <a:picLocks noChangeAspect="1"/>
          </p:cNvPicPr>
          <p:nvPr/>
        </p:nvPicPr>
        <p:blipFill>
          <a:blip r:embed="rId5"/>
          <a:stretch>
            <a:fillRect/>
          </a:stretch>
        </p:blipFill>
        <p:spPr>
          <a:xfrm rot="10800000" flipV="1">
            <a:off x="8332580" y="4774449"/>
            <a:ext cx="592736" cy="592736"/>
          </a:xfrm>
          <a:prstGeom prst="rect">
            <a:avLst/>
          </a:prstGeom>
        </p:spPr>
      </p:pic>
      <p:sp>
        <p:nvSpPr>
          <p:cNvPr id="9" name="TextBox 8">
            <a:extLst>
              <a:ext uri="{FF2B5EF4-FFF2-40B4-BE49-F238E27FC236}">
                <a16:creationId xmlns:a16="http://schemas.microsoft.com/office/drawing/2014/main" id="{6DFE6841-9208-9351-7265-AD5AEF31C288}"/>
              </a:ext>
            </a:extLst>
          </p:cNvPr>
          <p:cNvSpPr txBox="1"/>
          <p:nvPr/>
        </p:nvSpPr>
        <p:spPr>
          <a:xfrm>
            <a:off x="313281" y="1887586"/>
            <a:ext cx="6138472" cy="830997"/>
          </a:xfrm>
          <a:prstGeom prst="rect">
            <a:avLst/>
          </a:prstGeom>
          <a:noFill/>
        </p:spPr>
        <p:txBody>
          <a:bodyPr wrap="square">
            <a:spAutoFit/>
          </a:bodyPr>
          <a:lstStyle/>
          <a:p>
            <a:r>
              <a:rPr lang="vi-VN" sz="2400" kern="0">
                <a:effectLst/>
                <a:latin typeface="#9Slide07 IcielBaliho Script" pitchFamily="2" charset="0"/>
                <a:ea typeface="Arial" panose="020B0604020202020204" pitchFamily="34" charset="0"/>
              </a:rPr>
              <a:t>Năm 2021, tốc độ tăng trưởng ngành thuỷ sản đạt khoảng 1,7</a:t>
            </a:r>
            <a:r>
              <a:rPr lang="vi-VN" sz="2400" kern="0">
                <a:effectLst/>
                <a:latin typeface="+mj-lt"/>
                <a:ea typeface="Arial" panose="020B0604020202020204" pitchFamily="34" charset="0"/>
              </a:rPr>
              <a:t>%</a:t>
            </a:r>
            <a:r>
              <a:rPr lang="vi-VN" sz="2400" kern="0">
                <a:effectLst/>
                <a:latin typeface="#9Slide07 IcielBaliho Script" pitchFamily="2" charset="0"/>
                <a:ea typeface="Arial" panose="020B0604020202020204" pitchFamily="34" charset="0"/>
              </a:rPr>
              <a:t>. </a:t>
            </a:r>
            <a:endParaRPr lang="en-US" sz="2400">
              <a:latin typeface="#9Slide07 IcielBaliho Script" pitchFamily="2" charset="0"/>
            </a:endParaRPr>
          </a:p>
        </p:txBody>
      </p:sp>
      <p:sp>
        <p:nvSpPr>
          <p:cNvPr id="12" name="TextBox 11">
            <a:extLst>
              <a:ext uri="{FF2B5EF4-FFF2-40B4-BE49-F238E27FC236}">
                <a16:creationId xmlns:a16="http://schemas.microsoft.com/office/drawing/2014/main" id="{E74A32FF-F8AD-56AD-1EE6-D244D5FD93AF}"/>
              </a:ext>
            </a:extLst>
          </p:cNvPr>
          <p:cNvSpPr txBox="1"/>
          <p:nvPr/>
        </p:nvSpPr>
        <p:spPr>
          <a:xfrm>
            <a:off x="313281" y="3079862"/>
            <a:ext cx="6138472" cy="830997"/>
          </a:xfrm>
          <a:prstGeom prst="rect">
            <a:avLst/>
          </a:prstGeom>
          <a:noFill/>
        </p:spPr>
        <p:txBody>
          <a:bodyPr wrap="square">
            <a:spAutoFit/>
          </a:bodyPr>
          <a:lstStyle/>
          <a:p>
            <a:r>
              <a:rPr lang="vi-VN" sz="2400" kern="0">
                <a:effectLst/>
                <a:latin typeface="#9Slide07 IcielBaliho Script" pitchFamily="2" charset="0"/>
                <a:ea typeface="Arial" panose="020B0604020202020204" pitchFamily="34" charset="0"/>
              </a:rPr>
              <a:t>Giá trị sản xuất thuỷ sản chiếm khoảng 26</a:t>
            </a:r>
            <a:r>
              <a:rPr lang="vi-VN" sz="2400" kern="0">
                <a:effectLst/>
                <a:latin typeface="+mj-lt"/>
                <a:ea typeface="Arial" panose="020B0604020202020204" pitchFamily="34" charset="0"/>
              </a:rPr>
              <a:t>% </a:t>
            </a:r>
            <a:r>
              <a:rPr lang="vi-VN" sz="2400" kern="0">
                <a:effectLst/>
                <a:latin typeface="#9Slide07 IcielBaliho Script" pitchFamily="2" charset="0"/>
                <a:ea typeface="Arial" panose="020B0604020202020204" pitchFamily="34" charset="0"/>
              </a:rPr>
              <a:t>toàn ngành nông nghiệp, lâm nghiệp và thuỷ sản</a:t>
            </a:r>
            <a:endParaRPr lang="en-US" sz="2400">
              <a:latin typeface="#9Slide07 IcielBaliho Script" pitchFamily="2" charset="0"/>
            </a:endParaRPr>
          </a:p>
        </p:txBody>
      </p:sp>
      <p:sp>
        <p:nvSpPr>
          <p:cNvPr id="16" name="TextBox 15">
            <a:extLst>
              <a:ext uri="{FF2B5EF4-FFF2-40B4-BE49-F238E27FC236}">
                <a16:creationId xmlns:a16="http://schemas.microsoft.com/office/drawing/2014/main" id="{9944DC23-7E5B-2FEF-76C0-608D8ECCAE86}"/>
              </a:ext>
            </a:extLst>
          </p:cNvPr>
          <p:cNvSpPr txBox="1"/>
          <p:nvPr/>
        </p:nvSpPr>
        <p:spPr>
          <a:xfrm>
            <a:off x="313281" y="4274830"/>
            <a:ext cx="6138472" cy="906082"/>
          </a:xfrm>
          <a:prstGeom prst="rect">
            <a:avLst/>
          </a:prstGeom>
          <a:noFill/>
        </p:spPr>
        <p:txBody>
          <a:bodyPr wrap="square">
            <a:spAutoFit/>
          </a:bodyPr>
          <a:lstStyle/>
          <a:p>
            <a:pPr algn="just">
              <a:lnSpc>
                <a:spcPct val="115000"/>
              </a:lnSpc>
              <a:spcAft>
                <a:spcPts val="1000"/>
              </a:spcAft>
            </a:pPr>
            <a:r>
              <a:rPr lang="vi-VN" sz="2400" kern="0">
                <a:effectLst/>
                <a:latin typeface="#9Slide07 IcielBaliho Script" pitchFamily="2" charset="0"/>
                <a:ea typeface="Arial" panose="020B0604020202020204" pitchFamily="34" charset="0"/>
                <a:cs typeface="Times New Roman" panose="02020603050405020304" pitchFamily="18" charset="0"/>
              </a:rPr>
              <a:t>Sản lượng thuỷ sản nuôi trồng cao, chiếm khoảng 55</a:t>
            </a:r>
            <a:r>
              <a:rPr lang="vi-VN" sz="2400" kern="0">
                <a:effectLst/>
                <a:latin typeface="+mj-lt"/>
                <a:ea typeface="Arial" panose="020B0604020202020204" pitchFamily="34" charset="0"/>
                <a:cs typeface="Times New Roman" panose="02020603050405020304" pitchFamily="18" charset="0"/>
              </a:rPr>
              <a:t>%</a:t>
            </a:r>
            <a:r>
              <a:rPr lang="vi-VN" sz="2400" kern="0">
                <a:effectLst/>
                <a:latin typeface="#9Slide07 IcielBaliho Script" pitchFamily="2" charset="0"/>
                <a:ea typeface="Arial" panose="020B0604020202020204" pitchFamily="34" charset="0"/>
                <a:cs typeface="Times New Roman" panose="02020603050405020304" pitchFamily="18" charset="0"/>
              </a:rPr>
              <a:t> tổng sản lượng</a:t>
            </a:r>
            <a:endParaRPr lang="en-US" sz="2400" kern="100">
              <a:effectLst/>
              <a:latin typeface="#9Slide07 IcielBaliho Script" pitchFamily="2" charset="0"/>
              <a:ea typeface="Calibri" panose="020F0502020204030204" pitchFamily="34" charset="0"/>
              <a:cs typeface="Times New Roman" panose="02020603050405020304" pitchFamily="18" charset="0"/>
            </a:endParaRPr>
          </a:p>
        </p:txBody>
      </p:sp>
      <p:pic>
        <p:nvPicPr>
          <p:cNvPr id="4098" name="Picture 2" descr="Bar chart ">
            <a:extLst>
              <a:ext uri="{FF2B5EF4-FFF2-40B4-BE49-F238E27FC236}">
                <a16:creationId xmlns:a16="http://schemas.microsoft.com/office/drawing/2014/main" id="{4EAD1FD2-89BA-F6A2-2705-87BD3C5E8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6162" y="121993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e graph ">
            <a:extLst>
              <a:ext uri="{FF2B5EF4-FFF2-40B4-BE49-F238E27FC236}">
                <a16:creationId xmlns:a16="http://schemas.microsoft.com/office/drawing/2014/main" id="{CB20FC0B-B01D-EFF9-564C-32E8856912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553" y="4935283"/>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98704"/>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74560" y="825352"/>
            <a:ext cx="6615914" cy="578620"/>
          </a:xfrm>
          <a:prstGeom prst="rect">
            <a:avLst/>
          </a:prstGeom>
          <a:noFill/>
        </p:spPr>
        <p:txBody>
          <a:bodyPr wrap="none" rtlCol="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b</a:t>
            </a:r>
            <a:r>
              <a:rPr kumimoji="0" lang="en-US"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 </a:t>
            </a: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Sự phát triển và phân bố của ngành thuỷ sản</a:t>
            </a:r>
            <a:endParaRPr kumimoji="0" lang="en-US" sz="3000" b="0" i="0" u="none" strike="noStrike" kern="100" cap="none" spc="0" normalizeH="0" baseline="0" noProof="0">
              <a:ln>
                <a:noFill/>
              </a:ln>
              <a:solidFill>
                <a:prstClr val="black"/>
              </a:solidFill>
              <a:effectLst/>
              <a:uLnTx/>
              <a:uFillTx/>
              <a:latin typeface="#9Slide07 IcielBaliho Script" pitchFamily="2"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6C856898-25F7-0872-6363-DDBF060E040C}"/>
              </a:ext>
            </a:extLst>
          </p:cNvPr>
          <p:cNvPicPr>
            <a:picLocks noChangeAspect="1"/>
          </p:cNvPicPr>
          <p:nvPr/>
        </p:nvPicPr>
        <p:blipFill>
          <a:blip r:embed="rId2"/>
          <a:stretch>
            <a:fillRect/>
          </a:stretch>
        </p:blipFill>
        <p:spPr>
          <a:xfrm>
            <a:off x="7256470" y="825352"/>
            <a:ext cx="4876800" cy="4876800"/>
          </a:xfrm>
          <a:prstGeom prst="rect">
            <a:avLst/>
          </a:prstGeom>
        </p:spPr>
      </p:pic>
      <p:pic>
        <p:nvPicPr>
          <p:cNvPr id="13" name="Picture 12">
            <a:extLst>
              <a:ext uri="{FF2B5EF4-FFF2-40B4-BE49-F238E27FC236}">
                <a16:creationId xmlns:a16="http://schemas.microsoft.com/office/drawing/2014/main" id="{3C3CB389-17E1-EE08-AF0F-47F9098FD2B4}"/>
              </a:ext>
            </a:extLst>
          </p:cNvPr>
          <p:cNvPicPr>
            <a:picLocks noChangeAspect="1"/>
          </p:cNvPicPr>
          <p:nvPr/>
        </p:nvPicPr>
        <p:blipFill>
          <a:blip r:embed="rId3"/>
          <a:stretch>
            <a:fillRect/>
          </a:stretch>
        </p:blipFill>
        <p:spPr>
          <a:xfrm>
            <a:off x="9208314" y="4108555"/>
            <a:ext cx="973111" cy="973111"/>
          </a:xfrm>
          <a:prstGeom prst="rect">
            <a:avLst/>
          </a:prstGeom>
        </p:spPr>
      </p:pic>
      <p:pic>
        <p:nvPicPr>
          <p:cNvPr id="15" name="Picture 14">
            <a:extLst>
              <a:ext uri="{FF2B5EF4-FFF2-40B4-BE49-F238E27FC236}">
                <a16:creationId xmlns:a16="http://schemas.microsoft.com/office/drawing/2014/main" id="{03160DB2-EB71-9926-59BA-CD5001DDB474}"/>
              </a:ext>
            </a:extLst>
          </p:cNvPr>
          <p:cNvPicPr>
            <a:picLocks noChangeAspect="1"/>
          </p:cNvPicPr>
          <p:nvPr/>
        </p:nvPicPr>
        <p:blipFill>
          <a:blip r:embed="rId4"/>
          <a:stretch>
            <a:fillRect/>
          </a:stretch>
        </p:blipFill>
        <p:spPr>
          <a:xfrm>
            <a:off x="10029312" y="3263752"/>
            <a:ext cx="678661" cy="678661"/>
          </a:xfrm>
          <a:prstGeom prst="rect">
            <a:avLst/>
          </a:prstGeom>
        </p:spPr>
      </p:pic>
      <p:pic>
        <p:nvPicPr>
          <p:cNvPr id="22" name="Picture 21">
            <a:extLst>
              <a:ext uri="{FF2B5EF4-FFF2-40B4-BE49-F238E27FC236}">
                <a16:creationId xmlns:a16="http://schemas.microsoft.com/office/drawing/2014/main" id="{18A432E1-7F2F-DCB7-809D-6C1E49A285BB}"/>
              </a:ext>
            </a:extLst>
          </p:cNvPr>
          <p:cNvPicPr>
            <a:picLocks noChangeAspect="1"/>
          </p:cNvPicPr>
          <p:nvPr/>
        </p:nvPicPr>
        <p:blipFill>
          <a:blip r:embed="rId5"/>
          <a:stretch>
            <a:fillRect/>
          </a:stretch>
        </p:blipFill>
        <p:spPr>
          <a:xfrm rot="10800000" flipV="1">
            <a:off x="8332580" y="4774449"/>
            <a:ext cx="592736" cy="592736"/>
          </a:xfrm>
          <a:prstGeom prst="rect">
            <a:avLst/>
          </a:prstGeom>
        </p:spPr>
      </p:pic>
      <p:sp>
        <p:nvSpPr>
          <p:cNvPr id="3" name="Rectangle 2">
            <a:extLst>
              <a:ext uri="{FF2B5EF4-FFF2-40B4-BE49-F238E27FC236}">
                <a16:creationId xmlns:a16="http://schemas.microsoft.com/office/drawing/2014/main" id="{CB4CA102-D4CF-A7EF-DC89-7D3E0BB9EE87}"/>
              </a:ext>
            </a:extLst>
          </p:cNvPr>
          <p:cNvSpPr/>
          <p:nvPr/>
        </p:nvSpPr>
        <p:spPr>
          <a:xfrm>
            <a:off x="373545" y="1863369"/>
            <a:ext cx="4776848" cy="1400383"/>
          </a:xfrm>
          <a:prstGeom prst="rect">
            <a:avLst/>
          </a:prstGeom>
          <a:solidFill>
            <a:schemeClr val="accent4">
              <a:lumMod val="20000"/>
              <a:lumOff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en-US" sz="2800" b="0" i="0" u="none" strike="noStrike" kern="0" cap="none" spc="0" normalizeH="0" baseline="0" noProof="0">
                <a:ln>
                  <a:noFill/>
                </a:ln>
                <a:solidFill>
                  <a:srgbClr val="002060"/>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a:t>
            </a:r>
            <a:r>
              <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HOẠT ĐỘNG </a:t>
            </a:r>
            <a:r>
              <a:rPr kumimoji="0" lang="en-US"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NHÓM</a:t>
            </a:r>
            <a:endPar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endParaRPr>
          </a:p>
          <a:p>
            <a:pPr lvl="0" algn="just" eaLnBrk="0" fontAlgn="base" hangingPunct="0">
              <a:spcBef>
                <a:spcPct val="0"/>
              </a:spcBef>
              <a:spcAft>
                <a:spcPct val="0"/>
              </a:spcAft>
              <a:defRPr/>
            </a:pPr>
            <a:r>
              <a:rPr lang="en-US" altLang="en-US" sz="1900" kern="0">
                <a:solidFill>
                  <a:srgbClr val="002060"/>
                </a:solidFill>
                <a:latin typeface="#9Slide02 Noi dung rat dai" panose="02000000000000000000" pitchFamily="2" charset="0"/>
                <a:ea typeface="#9Slide02 Noi dung rat dai" panose="02000000000000000000" pitchFamily="2" charset="0"/>
                <a:cs typeface="Tahoma" panose="020B0604030504040204" pitchFamily="34" charset="0"/>
              </a:rPr>
              <a:t>Dựa vào thông tin mục 2.b SGK + hình 5.2, tìm hiểu tình hình phát triển và phân bố ngành thuỷ sản</a:t>
            </a:r>
            <a:endParaRPr kumimoji="0" lang="en-US" altLang="en-US" sz="1900" b="0" i="0" u="none" strike="noStrike" kern="0" cap="none" spc="0" normalizeH="0" baseline="0" noProof="0" dirty="0">
              <a:ln>
                <a:noFill/>
              </a:ln>
              <a:solidFill>
                <a:srgbClr val="002060"/>
              </a:solidFill>
              <a:effectLst/>
              <a:uLnTx/>
              <a:uFillTx/>
              <a:latin typeface="#9Slide02 Noi dung rat dai" panose="02000000000000000000" pitchFamily="2" charset="0"/>
              <a:ea typeface="#9Slide02 Noi dung rat dai" panose="02000000000000000000" pitchFamily="2" charset="0"/>
              <a:cs typeface="Tahoma" panose="020B0604030504040204" pitchFamily="34" charset="0"/>
            </a:endParaRPr>
          </a:p>
        </p:txBody>
      </p:sp>
      <p:pic>
        <p:nvPicPr>
          <p:cNvPr id="4" name="Picture 3">
            <a:extLst>
              <a:ext uri="{FF2B5EF4-FFF2-40B4-BE49-F238E27FC236}">
                <a16:creationId xmlns:a16="http://schemas.microsoft.com/office/drawing/2014/main" id="{24B57512-A8C3-5239-07BE-DC461A551803}"/>
              </a:ext>
            </a:extLst>
          </p:cNvPr>
          <p:cNvPicPr>
            <a:picLocks noChangeAspect="1"/>
          </p:cNvPicPr>
          <p:nvPr/>
        </p:nvPicPr>
        <p:blipFill>
          <a:blip r:embed="rId6"/>
          <a:stretch>
            <a:fillRect/>
          </a:stretch>
        </p:blipFill>
        <p:spPr>
          <a:xfrm>
            <a:off x="5359331" y="2081214"/>
            <a:ext cx="1473337" cy="983493"/>
          </a:xfrm>
          <a:prstGeom prst="rect">
            <a:avLst/>
          </a:prstGeom>
        </p:spPr>
      </p:pic>
      <p:sp>
        <p:nvSpPr>
          <p:cNvPr id="7" name="TextBox 6">
            <a:extLst>
              <a:ext uri="{FF2B5EF4-FFF2-40B4-BE49-F238E27FC236}">
                <a16:creationId xmlns:a16="http://schemas.microsoft.com/office/drawing/2014/main" id="{343498E7-46E2-9D1D-A386-612A5ACAC78B}"/>
              </a:ext>
            </a:extLst>
          </p:cNvPr>
          <p:cNvSpPr txBox="1"/>
          <p:nvPr/>
        </p:nvSpPr>
        <p:spPr>
          <a:xfrm>
            <a:off x="1635821" y="3526505"/>
            <a:ext cx="61361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PHIẾU HỌC TẬP</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aphicFrame>
        <p:nvGraphicFramePr>
          <p:cNvPr id="8" name="Table 7">
            <a:extLst>
              <a:ext uri="{FF2B5EF4-FFF2-40B4-BE49-F238E27FC236}">
                <a16:creationId xmlns:a16="http://schemas.microsoft.com/office/drawing/2014/main" id="{3776D0D4-CD69-27DA-6AF1-0600264FCE19}"/>
              </a:ext>
            </a:extLst>
          </p:cNvPr>
          <p:cNvGraphicFramePr>
            <a:graphicFrameLocks noGrp="1"/>
          </p:cNvGraphicFramePr>
          <p:nvPr>
            <p:extLst>
              <p:ext uri="{D42A27DB-BD31-4B8C-83A1-F6EECF244321}">
                <p14:modId xmlns:p14="http://schemas.microsoft.com/office/powerpoint/2010/main" val="3270880627"/>
              </p:ext>
            </p:extLst>
          </p:nvPr>
        </p:nvGraphicFramePr>
        <p:xfrm>
          <a:off x="144443" y="4105125"/>
          <a:ext cx="6136105" cy="2429256"/>
        </p:xfrm>
        <a:graphic>
          <a:graphicData uri="http://schemas.openxmlformats.org/drawingml/2006/table">
            <a:tbl>
              <a:tblPr firstRow="1" firstCol="1" bandRow="1">
                <a:tableStyleId>{5C22544A-7EE6-4342-B048-85BDC9FD1C3A}</a:tableStyleId>
              </a:tblPr>
              <a:tblGrid>
                <a:gridCol w="2044575">
                  <a:extLst>
                    <a:ext uri="{9D8B030D-6E8A-4147-A177-3AD203B41FA5}">
                      <a16:colId xmlns:a16="http://schemas.microsoft.com/office/drawing/2014/main" val="2571417768"/>
                    </a:ext>
                  </a:extLst>
                </a:gridCol>
                <a:gridCol w="2045765">
                  <a:extLst>
                    <a:ext uri="{9D8B030D-6E8A-4147-A177-3AD203B41FA5}">
                      <a16:colId xmlns:a16="http://schemas.microsoft.com/office/drawing/2014/main" val="3935705847"/>
                    </a:ext>
                  </a:extLst>
                </a:gridCol>
                <a:gridCol w="2045765">
                  <a:extLst>
                    <a:ext uri="{9D8B030D-6E8A-4147-A177-3AD203B41FA5}">
                      <a16:colId xmlns:a16="http://schemas.microsoft.com/office/drawing/2014/main" val="3627638427"/>
                    </a:ext>
                  </a:extLst>
                </a:gridCol>
              </a:tblGrid>
              <a:tr h="332255">
                <a:tc>
                  <a:txBody>
                    <a:bodyPr/>
                    <a:lstStyle/>
                    <a:p>
                      <a:pPr algn="ctr">
                        <a:lnSpc>
                          <a:spcPct val="115000"/>
                        </a:lnSpc>
                        <a:spcAft>
                          <a:spcPts val="1000"/>
                        </a:spcAft>
                      </a:pPr>
                      <a:r>
                        <a:rPr lang="en-US" sz="2400" kern="100">
                          <a:solidFill>
                            <a:schemeClr val="tx1"/>
                          </a:solidFill>
                          <a:effectLst/>
                        </a:rPr>
                        <a:t>Ngành</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15000"/>
                        </a:lnSpc>
                        <a:spcAft>
                          <a:spcPts val="1000"/>
                        </a:spcAft>
                      </a:pPr>
                      <a:r>
                        <a:rPr lang="en-US" sz="2400" kern="100">
                          <a:solidFill>
                            <a:schemeClr val="tx1"/>
                          </a:solidFill>
                          <a:effectLst/>
                        </a:rPr>
                        <a:t>Tình hình phát triển</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15000"/>
                        </a:lnSpc>
                        <a:spcAft>
                          <a:spcPts val="1000"/>
                        </a:spcAft>
                      </a:pPr>
                      <a:r>
                        <a:rPr lang="en-US" sz="2400" kern="100">
                          <a:solidFill>
                            <a:schemeClr val="tx1"/>
                          </a:solidFill>
                          <a:effectLst/>
                        </a:rPr>
                        <a:t>Phân bố</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3265995532"/>
                  </a:ext>
                </a:extLst>
              </a:tr>
              <a:tr h="332255">
                <a:tc>
                  <a:txBody>
                    <a:bodyPr/>
                    <a:lstStyle/>
                    <a:p>
                      <a:pPr algn="ctr">
                        <a:lnSpc>
                          <a:spcPct val="115000"/>
                        </a:lnSpc>
                        <a:spcAft>
                          <a:spcPts val="1000"/>
                        </a:spcAft>
                      </a:pPr>
                      <a:r>
                        <a:rPr lang="en-US" sz="2400" kern="100">
                          <a:solidFill>
                            <a:schemeClr val="tx1"/>
                          </a:solidFill>
                          <a:effectLst/>
                        </a:rPr>
                        <a:t>Khai thác</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15000"/>
                        </a:lnSpc>
                        <a:spcAft>
                          <a:spcPts val="1000"/>
                        </a:spcAft>
                      </a:pPr>
                      <a:r>
                        <a:rPr lang="en-US" sz="2400" kern="100">
                          <a:solidFill>
                            <a:schemeClr val="tx1"/>
                          </a:solidFill>
                          <a:effectLst/>
                        </a:rPr>
                        <a:t> </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15000"/>
                        </a:lnSpc>
                        <a:spcAft>
                          <a:spcPts val="1000"/>
                        </a:spcAft>
                      </a:pPr>
                      <a:r>
                        <a:rPr lang="en-US" sz="2400" kern="100">
                          <a:solidFill>
                            <a:schemeClr val="tx1"/>
                          </a:solidFill>
                          <a:effectLst/>
                        </a:rPr>
                        <a:t> </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2935108402"/>
                  </a:ext>
                </a:extLst>
              </a:tr>
              <a:tr h="332255">
                <a:tc>
                  <a:txBody>
                    <a:bodyPr/>
                    <a:lstStyle/>
                    <a:p>
                      <a:pPr algn="ctr">
                        <a:lnSpc>
                          <a:spcPct val="115000"/>
                        </a:lnSpc>
                        <a:spcAft>
                          <a:spcPts val="1000"/>
                        </a:spcAft>
                      </a:pPr>
                      <a:r>
                        <a:rPr lang="en-US" sz="2400" kern="100">
                          <a:solidFill>
                            <a:schemeClr val="tx1"/>
                          </a:solidFill>
                          <a:effectLst/>
                        </a:rPr>
                        <a:t>Nuôi trồng</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15000"/>
                        </a:lnSpc>
                        <a:spcAft>
                          <a:spcPts val="1000"/>
                        </a:spcAft>
                      </a:pPr>
                      <a:r>
                        <a:rPr lang="en-US" sz="2400" kern="100">
                          <a:solidFill>
                            <a:schemeClr val="tx1"/>
                          </a:solidFill>
                          <a:effectLst/>
                        </a:rPr>
                        <a:t> </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15000"/>
                        </a:lnSpc>
                        <a:spcAft>
                          <a:spcPts val="1000"/>
                        </a:spcAft>
                      </a:pPr>
                      <a:r>
                        <a:rPr lang="en-US" sz="2400" kern="100">
                          <a:solidFill>
                            <a:schemeClr val="tx1"/>
                          </a:solidFill>
                          <a:effectLst/>
                        </a:rPr>
                        <a:t> </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2993673247"/>
                  </a:ext>
                </a:extLst>
              </a:tr>
              <a:tr h="332255">
                <a:tc>
                  <a:txBody>
                    <a:bodyPr/>
                    <a:lstStyle/>
                    <a:p>
                      <a:pPr algn="ctr">
                        <a:lnSpc>
                          <a:spcPct val="115000"/>
                        </a:lnSpc>
                        <a:spcAft>
                          <a:spcPts val="1000"/>
                        </a:spcAft>
                      </a:pPr>
                      <a:r>
                        <a:rPr lang="en-US" sz="2400" kern="100">
                          <a:solidFill>
                            <a:schemeClr val="tx1"/>
                          </a:solidFill>
                          <a:effectLst/>
                        </a:rPr>
                        <a:t>Xuất khẩu thuỷ sản</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15000"/>
                        </a:lnSpc>
                        <a:spcAft>
                          <a:spcPts val="1000"/>
                        </a:spcAft>
                      </a:pPr>
                      <a:r>
                        <a:rPr lang="en-US" sz="2400" kern="100">
                          <a:solidFill>
                            <a:schemeClr val="tx1"/>
                          </a:solidFill>
                          <a:effectLst/>
                        </a:rPr>
                        <a:t> </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15000"/>
                        </a:lnSpc>
                        <a:spcAft>
                          <a:spcPts val="1000"/>
                        </a:spcAft>
                      </a:pPr>
                      <a:r>
                        <a:rPr lang="en-US" sz="2400" kern="100">
                          <a:solidFill>
                            <a:schemeClr val="tx1"/>
                          </a:solidFill>
                          <a:effectLst/>
                        </a:rPr>
                        <a:t> </a:t>
                      </a:r>
                      <a:endParaRPr lang="en-US" sz="24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4060547899"/>
                  </a:ext>
                </a:extLst>
              </a:tr>
            </a:tbl>
          </a:graphicData>
        </a:graphic>
      </p:graphicFrame>
    </p:spTree>
    <p:extLst>
      <p:ext uri="{BB962C8B-B14F-4D97-AF65-F5344CB8AC3E}">
        <p14:creationId xmlns:p14="http://schemas.microsoft.com/office/powerpoint/2010/main" val="521681578"/>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1D100E2-593F-4FBD-BB61-CA1FE205F319}"/>
              </a:ext>
            </a:extLst>
          </p:cNvPr>
          <p:cNvSpPr/>
          <p:nvPr/>
        </p:nvSpPr>
        <p:spPr>
          <a:xfrm>
            <a:off x="2324100" y="558854"/>
            <a:ext cx="75438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F221AC"/>
                </a:solidFill>
                <a:latin typeface="#9Slide07 IcielCadena" panose="02000503000000020004" pitchFamily="2" charset="0"/>
                <a:ea typeface="#9Slide02 Noi dung rat dai" panose="02000000000000000000" pitchFamily="2" charset="0"/>
              </a:rPr>
              <a:t>NỘI DUNG CHÍNH</a:t>
            </a:r>
            <a:endParaRPr lang="en-US" sz="6000">
              <a:solidFill>
                <a:srgbClr val="F221AC"/>
              </a:solidFill>
              <a:latin typeface="#9Slide07 IcielCadena" panose="02000503000000020004" pitchFamily="2" charset="0"/>
              <a:ea typeface="#9Slide02 Noi dung rat dai" panose="02000000000000000000" pitchFamily="2" charset="0"/>
            </a:endParaRPr>
          </a:p>
        </p:txBody>
      </p:sp>
      <p:sp>
        <p:nvSpPr>
          <p:cNvPr id="6" name="Rectangle 5">
            <a:extLst>
              <a:ext uri="{FF2B5EF4-FFF2-40B4-BE49-F238E27FC236}">
                <a16:creationId xmlns:a16="http://schemas.microsoft.com/office/drawing/2014/main" id="{6E6223A5-1A49-45A4-85AF-2293892509E7}"/>
              </a:ext>
            </a:extLst>
          </p:cNvPr>
          <p:cNvSpPr/>
          <p:nvPr/>
        </p:nvSpPr>
        <p:spPr>
          <a:xfrm>
            <a:off x="1935602" y="4587939"/>
            <a:ext cx="2326278" cy="646331"/>
          </a:xfrm>
          <a:prstGeom prst="rect">
            <a:avLst/>
          </a:prstGeom>
        </p:spPr>
        <p:txBody>
          <a:bodyPr wrap="none">
            <a:spAutoFit/>
          </a:bodyPr>
          <a:lstStyle/>
          <a:p>
            <a:r>
              <a:rPr lang="en-US" sz="3600" spc="-50">
                <a:solidFill>
                  <a:srgbClr val="35A802"/>
                </a:solidFill>
                <a:latin typeface="#9Slide07 IcielBaliho Script" pitchFamily="2" charset="0"/>
              </a:rPr>
              <a:t>1</a:t>
            </a:r>
            <a:r>
              <a:rPr lang="vi-VN" sz="3600" spc="-50">
                <a:solidFill>
                  <a:srgbClr val="35A802"/>
                </a:solidFill>
                <a:latin typeface="#9Slide07 IcielBaliho Script" pitchFamily="2" charset="0"/>
              </a:rPr>
              <a:t>. L</a:t>
            </a:r>
            <a:r>
              <a:rPr lang="en-US" sz="3600" spc="-50">
                <a:solidFill>
                  <a:srgbClr val="35A802"/>
                </a:solidFill>
                <a:latin typeface="#9Slide07 IcielBaliho Script" pitchFamily="2" charset="0"/>
              </a:rPr>
              <a:t>âm nghiệp</a:t>
            </a:r>
            <a:endParaRPr lang="en-US" sz="3600"/>
          </a:p>
        </p:txBody>
      </p:sp>
      <p:sp>
        <p:nvSpPr>
          <p:cNvPr id="8" name="Rectangle 7">
            <a:extLst>
              <a:ext uri="{FF2B5EF4-FFF2-40B4-BE49-F238E27FC236}">
                <a16:creationId xmlns:a16="http://schemas.microsoft.com/office/drawing/2014/main" id="{A231E865-30FF-47FE-BA67-6DD2FA0129B3}"/>
              </a:ext>
            </a:extLst>
          </p:cNvPr>
          <p:cNvSpPr/>
          <p:nvPr/>
        </p:nvSpPr>
        <p:spPr>
          <a:xfrm>
            <a:off x="7354433" y="4587938"/>
            <a:ext cx="2060179" cy="646331"/>
          </a:xfrm>
          <a:prstGeom prst="rect">
            <a:avLst/>
          </a:prstGeom>
        </p:spPr>
        <p:txBody>
          <a:bodyPr wrap="none">
            <a:spAutoFit/>
          </a:bodyPr>
          <a:lstStyle/>
          <a:p>
            <a:r>
              <a:rPr lang="en-US" sz="3600" spc="-50">
                <a:solidFill>
                  <a:srgbClr val="35A802"/>
                </a:solidFill>
                <a:latin typeface="#9Slide07 IcielBaliho Script" pitchFamily="2" charset="0"/>
              </a:rPr>
              <a:t>2</a:t>
            </a:r>
            <a:r>
              <a:rPr lang="vi-VN" sz="3600" spc="-50">
                <a:solidFill>
                  <a:srgbClr val="35A802"/>
                </a:solidFill>
                <a:latin typeface="#9Slide07 IcielBaliho Script" pitchFamily="2" charset="0"/>
              </a:rPr>
              <a:t>. </a:t>
            </a:r>
            <a:r>
              <a:rPr lang="en-US" sz="3600" spc="-50">
                <a:solidFill>
                  <a:srgbClr val="35A802"/>
                </a:solidFill>
                <a:latin typeface="#9Slide07 IcielBaliho Script" pitchFamily="2" charset="0"/>
              </a:rPr>
              <a:t>Thủy sản</a:t>
            </a:r>
            <a:endParaRPr lang="en-US" sz="3600"/>
          </a:p>
        </p:txBody>
      </p:sp>
      <p:pic>
        <p:nvPicPr>
          <p:cNvPr id="3" name="Picture 2">
            <a:extLst>
              <a:ext uri="{FF2B5EF4-FFF2-40B4-BE49-F238E27FC236}">
                <a16:creationId xmlns:a16="http://schemas.microsoft.com/office/drawing/2014/main" id="{2E5D2D82-9031-4F70-8B6A-FC17A364E3C9}"/>
              </a:ext>
            </a:extLst>
          </p:cNvPr>
          <p:cNvPicPr>
            <a:picLocks noChangeAspect="1"/>
          </p:cNvPicPr>
          <p:nvPr/>
        </p:nvPicPr>
        <p:blipFill rotWithShape="1">
          <a:blip r:embed="rId2"/>
          <a:srcRect l="83" t="5303" r="-83" b="23647"/>
          <a:stretch/>
        </p:blipFill>
        <p:spPr>
          <a:xfrm>
            <a:off x="6904198" y="2418657"/>
            <a:ext cx="3669107" cy="2020686"/>
          </a:xfrm>
          <a:prstGeom prst="rect">
            <a:avLst/>
          </a:prstGeom>
        </p:spPr>
      </p:pic>
      <p:pic>
        <p:nvPicPr>
          <p:cNvPr id="7" name="Picture 6">
            <a:extLst>
              <a:ext uri="{FF2B5EF4-FFF2-40B4-BE49-F238E27FC236}">
                <a16:creationId xmlns:a16="http://schemas.microsoft.com/office/drawing/2014/main" id="{1CED1044-E3F7-4336-973C-3D93ADEC1BFB}"/>
              </a:ext>
            </a:extLst>
          </p:cNvPr>
          <p:cNvPicPr>
            <a:picLocks noChangeAspect="1"/>
          </p:cNvPicPr>
          <p:nvPr/>
        </p:nvPicPr>
        <p:blipFill>
          <a:blip r:embed="rId3"/>
          <a:stretch>
            <a:fillRect/>
          </a:stretch>
        </p:blipFill>
        <p:spPr>
          <a:xfrm>
            <a:off x="1814588" y="2418657"/>
            <a:ext cx="3533314" cy="2020686"/>
          </a:xfrm>
          <a:prstGeom prst="rect">
            <a:avLst/>
          </a:prstGeom>
        </p:spPr>
      </p:pic>
    </p:spTree>
    <p:extLst>
      <p:ext uri="{BB962C8B-B14F-4D97-AF65-F5344CB8AC3E}">
        <p14:creationId xmlns:p14="http://schemas.microsoft.com/office/powerpoint/2010/main" val="1883188063"/>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74560" y="825352"/>
            <a:ext cx="6615914" cy="578620"/>
          </a:xfrm>
          <a:prstGeom prst="rect">
            <a:avLst/>
          </a:prstGeom>
          <a:noFill/>
        </p:spPr>
        <p:txBody>
          <a:bodyPr wrap="none" rtlCol="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b</a:t>
            </a:r>
            <a:r>
              <a:rPr kumimoji="0" lang="en-US"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 </a:t>
            </a: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Sự phát triển và phân bố của ngành thuỷ sản</a:t>
            </a:r>
            <a:endParaRPr kumimoji="0" lang="en-US" sz="3000" b="0" i="0" u="none" strike="noStrike" kern="100" cap="none" spc="0" normalizeH="0" baseline="0" noProof="0">
              <a:ln>
                <a:noFill/>
              </a:ln>
              <a:solidFill>
                <a:prstClr val="black"/>
              </a:solidFill>
              <a:effectLst/>
              <a:uLnTx/>
              <a:uFillTx/>
              <a:latin typeface="#9Slide07 IcielBaliho Script" pitchFamily="2"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1F5A1715-CBC0-124F-6856-D3635DB55F44}"/>
              </a:ext>
            </a:extLst>
          </p:cNvPr>
          <p:cNvPicPr>
            <a:picLocks noChangeAspect="1"/>
          </p:cNvPicPr>
          <p:nvPr/>
        </p:nvPicPr>
        <p:blipFill>
          <a:blip r:embed="rId2"/>
          <a:stretch>
            <a:fillRect/>
          </a:stretch>
        </p:blipFill>
        <p:spPr>
          <a:xfrm>
            <a:off x="6899412" y="211942"/>
            <a:ext cx="5292588" cy="3209925"/>
          </a:xfrm>
          <a:prstGeom prst="rect">
            <a:avLst/>
          </a:prstGeom>
        </p:spPr>
      </p:pic>
      <p:pic>
        <p:nvPicPr>
          <p:cNvPr id="5122" name="Picture 2" descr="Hướng đến giảm tàu khai thác thủy sản ven bờ: Còn nhiều khó khăn">
            <a:extLst>
              <a:ext uri="{FF2B5EF4-FFF2-40B4-BE49-F238E27FC236}">
                <a16:creationId xmlns:a16="http://schemas.microsoft.com/office/drawing/2014/main" id="{571F861D-76A8-BB9E-0F0F-7B4770CC2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412" y="3526505"/>
            <a:ext cx="5292588" cy="33314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C51A1342-23B4-7485-B841-4C4CF4F12740}"/>
              </a:ext>
            </a:extLst>
          </p:cNvPr>
          <p:cNvGraphicFramePr>
            <a:graphicFrameLocks noGrp="1"/>
          </p:cNvGraphicFramePr>
          <p:nvPr>
            <p:extLst>
              <p:ext uri="{D42A27DB-BD31-4B8C-83A1-F6EECF244321}">
                <p14:modId xmlns:p14="http://schemas.microsoft.com/office/powerpoint/2010/main" val="237981378"/>
              </p:ext>
            </p:extLst>
          </p:nvPr>
        </p:nvGraphicFramePr>
        <p:xfrm>
          <a:off x="158115" y="1816904"/>
          <a:ext cx="6392588" cy="4986147"/>
        </p:xfrm>
        <a:graphic>
          <a:graphicData uri="http://schemas.openxmlformats.org/drawingml/2006/table">
            <a:tbl>
              <a:tblPr firstRow="1" firstCol="1" bandRow="1">
                <a:tableStyleId>{5C22544A-7EE6-4342-B048-85BDC9FD1C3A}</a:tableStyleId>
              </a:tblPr>
              <a:tblGrid>
                <a:gridCol w="1174470">
                  <a:extLst>
                    <a:ext uri="{9D8B030D-6E8A-4147-A177-3AD203B41FA5}">
                      <a16:colId xmlns:a16="http://schemas.microsoft.com/office/drawing/2014/main" val="1690104952"/>
                    </a:ext>
                  </a:extLst>
                </a:gridCol>
                <a:gridCol w="2698272">
                  <a:extLst>
                    <a:ext uri="{9D8B030D-6E8A-4147-A177-3AD203B41FA5}">
                      <a16:colId xmlns:a16="http://schemas.microsoft.com/office/drawing/2014/main" val="33135710"/>
                    </a:ext>
                  </a:extLst>
                </a:gridCol>
                <a:gridCol w="2519846">
                  <a:extLst>
                    <a:ext uri="{9D8B030D-6E8A-4147-A177-3AD203B41FA5}">
                      <a16:colId xmlns:a16="http://schemas.microsoft.com/office/drawing/2014/main" val="2475333622"/>
                    </a:ext>
                  </a:extLst>
                </a:gridCol>
              </a:tblGrid>
              <a:tr h="0">
                <a:tc>
                  <a:txBody>
                    <a:bodyPr/>
                    <a:lstStyle/>
                    <a:p>
                      <a:pPr algn="ctr">
                        <a:lnSpc>
                          <a:spcPct val="115000"/>
                        </a:lnSpc>
                        <a:spcAft>
                          <a:spcPts val="1000"/>
                        </a:spcAft>
                      </a:pPr>
                      <a:r>
                        <a:rPr lang="en-US" sz="2000" kern="100">
                          <a:effectLst/>
                        </a:rPr>
                        <a:t>Ngành</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00">
                          <a:effectLst/>
                        </a:rPr>
                        <a:t>Tình hình phát triển</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000" kern="100">
                          <a:effectLst/>
                        </a:rPr>
                        <a:t>Phân bố</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3745993"/>
                  </a:ext>
                </a:extLst>
              </a:tr>
              <a:tr h="0">
                <a:tc>
                  <a:txBody>
                    <a:bodyPr/>
                    <a:lstStyle/>
                    <a:p>
                      <a:pPr algn="just">
                        <a:lnSpc>
                          <a:spcPct val="115000"/>
                        </a:lnSpc>
                        <a:spcAft>
                          <a:spcPts val="1000"/>
                        </a:spcAft>
                      </a:pPr>
                      <a:r>
                        <a:rPr lang="en-US" sz="2000" kern="100">
                          <a:effectLst/>
                        </a:rPr>
                        <a:t>Khai thác</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000" kern="0">
                          <a:effectLst/>
                        </a:rPr>
                        <a:t>- </a:t>
                      </a:r>
                      <a:r>
                        <a:rPr lang="vi-VN" sz="2000" kern="0">
                          <a:effectLst/>
                        </a:rPr>
                        <a:t>Sản lượng khai thác tăng khá nhanh, trong đó chủ yếu là khai thác hải sản, đặc biệt là cá biển (chiếm 74,1% tổng sản lượng khai thác, năm 2021). </a:t>
                      </a:r>
                      <a:endParaRPr lang="en-US" sz="2000" kern="100">
                        <a:effectLst/>
                      </a:endParaRPr>
                    </a:p>
                    <a:p>
                      <a:pPr algn="just">
                        <a:lnSpc>
                          <a:spcPct val="115000"/>
                        </a:lnSpc>
                        <a:spcAft>
                          <a:spcPts val="1000"/>
                        </a:spcAft>
                      </a:pPr>
                      <a:r>
                        <a:rPr lang="vi-VN" sz="2000" kern="0">
                          <a:effectLst/>
                        </a:rPr>
                        <a:t>- Khai thác thuỷ sản xa bờ đang được đẩy mạnh, các tàu đánh cá và trang thiết bị được đầu tư hiện đại hơn.</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000" kern="0">
                          <a:effectLst/>
                        </a:rPr>
                        <a:t>- </a:t>
                      </a:r>
                      <a:r>
                        <a:rPr lang="vi-VN" sz="2000" kern="0">
                          <a:effectLst/>
                        </a:rPr>
                        <a:t>Vùng Bắc Trung Bộ và Duyên hải miền Trung có sản lượng thuỷ sản khai thác cao nhất cả nước (chiếm 44,6% sản lượng thuỷ sản khai thác cả nước).</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241547"/>
                  </a:ext>
                </a:extLst>
              </a:tr>
            </a:tbl>
          </a:graphicData>
        </a:graphic>
      </p:graphicFrame>
    </p:spTree>
    <p:extLst>
      <p:ext uri="{BB962C8B-B14F-4D97-AF65-F5344CB8AC3E}">
        <p14:creationId xmlns:p14="http://schemas.microsoft.com/office/powerpoint/2010/main" val="1757923631"/>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74560" y="825352"/>
            <a:ext cx="6615914" cy="578620"/>
          </a:xfrm>
          <a:prstGeom prst="rect">
            <a:avLst/>
          </a:prstGeom>
          <a:noFill/>
        </p:spPr>
        <p:txBody>
          <a:bodyPr wrap="none" rtlCol="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b</a:t>
            </a:r>
            <a:r>
              <a:rPr kumimoji="0" lang="en-US"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 </a:t>
            </a: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Sự phát triển và phân bố của ngành thuỷ sản</a:t>
            </a:r>
            <a:endParaRPr kumimoji="0" lang="en-US" sz="3000" b="0" i="0" u="none" strike="noStrike" kern="100" cap="none" spc="0" normalizeH="0" baseline="0" noProof="0">
              <a:ln>
                <a:noFill/>
              </a:ln>
              <a:solidFill>
                <a:prstClr val="black"/>
              </a:solidFill>
              <a:effectLst/>
              <a:uLnTx/>
              <a:uFillTx/>
              <a:latin typeface="#9Slide07 IcielBaliho Script" pitchFamily="2" charset="0"/>
              <a:ea typeface="Calibri" panose="020F0502020204030204" pitchFamily="34" charset="0"/>
              <a:cs typeface="Times New Roman" panose="02020603050405020304" pitchFamily="18" charset="0"/>
            </a:endParaRPr>
          </a:p>
        </p:txBody>
      </p:sp>
      <p:pic>
        <p:nvPicPr>
          <p:cNvPr id="6146" name="Picture 2" descr="Thủy sản 'mắc cạn' vì... giá thức ăn chăn nuôi">
            <a:extLst>
              <a:ext uri="{FF2B5EF4-FFF2-40B4-BE49-F238E27FC236}">
                <a16:creationId xmlns:a16="http://schemas.microsoft.com/office/drawing/2014/main" id="{87A83232-661B-BDD7-BBB3-AD7DDAF71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412" y="0"/>
            <a:ext cx="5292588" cy="35173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uôi trồng thủy sản nước lợ: thuận lợi và khó khăn - BCC Aqua">
            <a:extLst>
              <a:ext uri="{FF2B5EF4-FFF2-40B4-BE49-F238E27FC236}">
                <a16:creationId xmlns:a16="http://schemas.microsoft.com/office/drawing/2014/main" id="{924DF0C1-4CF1-C406-DFDA-4723A30CE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412" y="3671356"/>
            <a:ext cx="5292588" cy="31316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C43EA238-0059-B9B1-12F3-978B45E727FD}"/>
              </a:ext>
            </a:extLst>
          </p:cNvPr>
          <p:cNvGraphicFramePr>
            <a:graphicFrameLocks noGrp="1"/>
          </p:cNvGraphicFramePr>
          <p:nvPr>
            <p:extLst>
              <p:ext uri="{D42A27DB-BD31-4B8C-83A1-F6EECF244321}">
                <p14:modId xmlns:p14="http://schemas.microsoft.com/office/powerpoint/2010/main" val="2554952800"/>
              </p:ext>
            </p:extLst>
          </p:nvPr>
        </p:nvGraphicFramePr>
        <p:xfrm>
          <a:off x="171233" y="1550379"/>
          <a:ext cx="6422567" cy="5076254"/>
        </p:xfrm>
        <a:graphic>
          <a:graphicData uri="http://schemas.openxmlformats.org/drawingml/2006/table">
            <a:tbl>
              <a:tblPr firstRow="1" firstCol="1" bandRow="1">
                <a:tableStyleId>{5C22544A-7EE6-4342-B048-85BDC9FD1C3A}</a:tableStyleId>
              </a:tblPr>
              <a:tblGrid>
                <a:gridCol w="1179978">
                  <a:extLst>
                    <a:ext uri="{9D8B030D-6E8A-4147-A177-3AD203B41FA5}">
                      <a16:colId xmlns:a16="http://schemas.microsoft.com/office/drawing/2014/main" val="4079576437"/>
                    </a:ext>
                  </a:extLst>
                </a:gridCol>
                <a:gridCol w="2710926">
                  <a:extLst>
                    <a:ext uri="{9D8B030D-6E8A-4147-A177-3AD203B41FA5}">
                      <a16:colId xmlns:a16="http://schemas.microsoft.com/office/drawing/2014/main" val="154229036"/>
                    </a:ext>
                  </a:extLst>
                </a:gridCol>
                <a:gridCol w="2531663">
                  <a:extLst>
                    <a:ext uri="{9D8B030D-6E8A-4147-A177-3AD203B41FA5}">
                      <a16:colId xmlns:a16="http://schemas.microsoft.com/office/drawing/2014/main" val="3071670685"/>
                    </a:ext>
                  </a:extLst>
                </a:gridCol>
              </a:tblGrid>
              <a:tr h="0">
                <a:tc>
                  <a:txBody>
                    <a:bodyPr/>
                    <a:lstStyle/>
                    <a:p>
                      <a:pPr algn="ctr">
                        <a:lnSpc>
                          <a:spcPct val="115000"/>
                        </a:lnSpc>
                        <a:spcAft>
                          <a:spcPts val="1000"/>
                        </a:spcAft>
                      </a:pPr>
                      <a:r>
                        <a:rPr lang="en-US" sz="1900" kern="100">
                          <a:effectLst/>
                        </a:rPr>
                        <a:t>Ngành</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900" kern="100">
                          <a:effectLst/>
                        </a:rPr>
                        <a:t>Tình hình phát triển</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900" kern="100">
                          <a:effectLst/>
                        </a:rPr>
                        <a:t>Phân bố</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9754459"/>
                  </a:ext>
                </a:extLst>
              </a:tr>
              <a:tr h="0">
                <a:tc>
                  <a:txBody>
                    <a:bodyPr/>
                    <a:lstStyle/>
                    <a:p>
                      <a:pPr algn="just">
                        <a:lnSpc>
                          <a:spcPct val="115000"/>
                        </a:lnSpc>
                        <a:spcAft>
                          <a:spcPts val="1000"/>
                        </a:spcAft>
                      </a:pPr>
                      <a:r>
                        <a:rPr lang="en-US" sz="1900" kern="100">
                          <a:effectLst/>
                        </a:rPr>
                        <a:t>Nuôi trồng</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900" kern="0">
                          <a:effectLst/>
                        </a:rPr>
                        <a:t>- </a:t>
                      </a:r>
                      <a:r>
                        <a:rPr lang="vi-VN" sz="1900" kern="0">
                          <a:effectLst/>
                        </a:rPr>
                        <a:t>Nuôi trồng thuỷ sản phát triển nhanh, chủ yếu là nuôi tôm và cá. </a:t>
                      </a:r>
                      <a:r>
                        <a:rPr lang="en-US" sz="1900" kern="0">
                          <a:effectLst/>
                        </a:rPr>
                        <a:t>- </a:t>
                      </a:r>
                      <a:r>
                        <a:rPr lang="vi-VN" sz="1900" kern="0">
                          <a:effectLst/>
                        </a:rPr>
                        <a:t>Nuôi trồng thuỷ sản đang phát triển theo hình thức trang trại công nghệ cao, nuôi hữu cơ. </a:t>
                      </a:r>
                      <a:endParaRPr lang="en-US" sz="1900" kern="100">
                        <a:effectLst/>
                      </a:endParaRPr>
                    </a:p>
                    <a:p>
                      <a:pPr algn="just">
                        <a:lnSpc>
                          <a:spcPct val="115000"/>
                        </a:lnSpc>
                        <a:spcAft>
                          <a:spcPts val="1000"/>
                        </a:spcAft>
                      </a:pPr>
                      <a:r>
                        <a:rPr lang="en-US" sz="1900" kern="0">
                          <a:effectLst/>
                        </a:rPr>
                        <a:t>- </a:t>
                      </a:r>
                      <a:r>
                        <a:rPr lang="vi-VN" sz="1900" kern="0">
                          <a:effectLst/>
                        </a:rPr>
                        <a:t>Sản phẩm thuỷ sản nuôi trồng ngày càng đáp ứng yêu cầu về an toàn thực phẩm, truy xuất nguồn gốc và các tiêu chuẩn quốc tế.</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900" kern="0">
                          <a:effectLst/>
                        </a:rPr>
                        <a:t>- </a:t>
                      </a:r>
                      <a:r>
                        <a:rPr lang="vi-VN" sz="1900" kern="0">
                          <a:effectLst/>
                        </a:rPr>
                        <a:t>Đồng bằng sông Cửu Long là vùng có sản lượng thuỷ sản nuôi trồng lớn nhất (chiếm 69,5% sản lượng thuỷ sản nuôi tr</a:t>
                      </a:r>
                      <a:r>
                        <a:rPr lang="en-US" sz="1900" kern="0">
                          <a:effectLst/>
                        </a:rPr>
                        <a:t>ồ</a:t>
                      </a:r>
                      <a:r>
                        <a:rPr lang="vi-VN" sz="1900" kern="0">
                          <a:effectLst/>
                        </a:rPr>
                        <a:t>ng cả nước năm 2021).</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2389699"/>
                  </a:ext>
                </a:extLst>
              </a:tr>
            </a:tbl>
          </a:graphicData>
        </a:graphic>
      </p:graphicFrame>
    </p:spTree>
    <p:extLst>
      <p:ext uri="{BB962C8B-B14F-4D97-AF65-F5344CB8AC3E}">
        <p14:creationId xmlns:p14="http://schemas.microsoft.com/office/powerpoint/2010/main" val="970558036"/>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BAA797-9D97-482D-BDB1-E4EE7C27DC94}"/>
              </a:ext>
            </a:extLst>
          </p:cNvPr>
          <p:cNvSpPr>
            <a:spLocks noGrp="1"/>
          </p:cNvSpPr>
          <p:nvPr>
            <p:ph type="subTitle" idx="1"/>
          </p:nvPr>
        </p:nvSpPr>
        <p:spPr>
          <a:xfrm>
            <a:off x="1122702" y="47260"/>
            <a:ext cx="10383694" cy="1655762"/>
          </a:xfrm>
          <a:noFill/>
        </p:spPr>
        <p:txBody>
          <a:bodyPr/>
          <a:lstStyle/>
          <a:p>
            <a:pPr marL="0" indent="0" algn="ctr">
              <a:buNone/>
            </a:pP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Tại</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sao</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ngành</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nuôi</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trồng</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lại</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phát</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triển</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mạnh</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h</a:t>
            </a:r>
            <a:r>
              <a:rPr lang="vi-VN" sz="3600" dirty="0">
                <a:solidFill>
                  <a:srgbClr val="0000FF"/>
                </a:solidFill>
                <a:latin typeface="#9Slide07 IcielBaliho Script" pitchFamily="2" charset="0"/>
                <a:ea typeface="Tahoma" panose="020B0604030504040204" pitchFamily="34" charset="0"/>
                <a:cs typeface="Tahoma" panose="020B0604030504040204" pitchFamily="34" charset="0"/>
              </a:rPr>
              <a:t>ơ</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n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đánh</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600" dirty="0" err="1">
                <a:solidFill>
                  <a:srgbClr val="0000FF"/>
                </a:solidFill>
                <a:latin typeface="#9Slide07 IcielBaliho Script" pitchFamily="2" charset="0"/>
                <a:ea typeface="Tahoma" panose="020B0604030504040204" pitchFamily="34" charset="0"/>
                <a:cs typeface="Tahoma" panose="020B0604030504040204" pitchFamily="34" charset="0"/>
              </a:rPr>
              <a:t>bắt</a:t>
            </a:r>
            <a:r>
              <a:rPr lang="en-US" sz="3600" dirty="0">
                <a:solidFill>
                  <a:srgbClr val="0000FF"/>
                </a:solidFill>
                <a:latin typeface="#9Slide07 IcielBaliho Script" pitchFamily="2"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E8CF99FB-29C9-4DD7-9DD4-F84FFE42029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138737" y="1122948"/>
            <a:ext cx="4813560" cy="5462940"/>
          </a:xfrm>
          <a:prstGeom prst="rect">
            <a:avLst/>
          </a:prstGeom>
        </p:spPr>
      </p:pic>
      <p:sp>
        <p:nvSpPr>
          <p:cNvPr id="11" name="Rectangle 10">
            <a:extLst>
              <a:ext uri="{FF2B5EF4-FFF2-40B4-BE49-F238E27FC236}">
                <a16:creationId xmlns:a16="http://schemas.microsoft.com/office/drawing/2014/main" id="{5E93001D-66D9-4BDB-8CE6-C90414794366}"/>
              </a:ext>
            </a:extLst>
          </p:cNvPr>
          <p:cNvSpPr/>
          <p:nvPr/>
        </p:nvSpPr>
        <p:spPr>
          <a:xfrm>
            <a:off x="685604" y="674400"/>
            <a:ext cx="6015790" cy="5509200"/>
          </a:xfrm>
          <a:prstGeom prst="rect">
            <a:avLst/>
          </a:prstGeom>
        </p:spPr>
        <p:txBody>
          <a:bodyPr wrap="square">
            <a:spAutoFit/>
          </a:bodyPr>
          <a:lstStyle/>
          <a:p>
            <a:pPr algn="just"/>
            <a:r>
              <a:rPr lang="vi-VN" sz="2200">
                <a:latin typeface="#9Slide02 Noi dung rat dai" panose="02000000000000000000" pitchFamily="2" charset="0"/>
                <a:ea typeface="#9Slide02 Noi dung rat dai" panose="02000000000000000000" pitchFamily="2" charset="0"/>
              </a:rPr>
              <a:t>- </a:t>
            </a:r>
            <a:r>
              <a:rPr lang="vi-VN" sz="2200">
                <a:solidFill>
                  <a:srgbClr val="FF0000"/>
                </a:solidFill>
                <a:latin typeface="#9Slide02 Noi dung rat dai" panose="02000000000000000000" pitchFamily="2" charset="0"/>
                <a:ea typeface="#9Slide02 Noi dung rat dai" panose="02000000000000000000" pitchFamily="2" charset="0"/>
              </a:rPr>
              <a:t>Khai thác </a:t>
            </a:r>
            <a:r>
              <a:rPr lang="vi-VN" sz="2200">
                <a:latin typeface="#9Slide02 Noi dung rat dai" panose="02000000000000000000" pitchFamily="2" charset="0"/>
                <a:ea typeface="#9Slide02 Noi dung rat dai" panose="02000000000000000000" pitchFamily="2" charset="0"/>
              </a:rPr>
              <a:t>thủy sản phụ thuộc vào tự nhiên (mưa bão ảnh hưởng đến hoạt động ra khơi đánh bắt; ô nhiễm môi trường biển làm tôm cá chết, thủy sản ven bờ suy giảm…) → sản lượng thủy sản không ổn định.</a:t>
            </a:r>
          </a:p>
          <a:p>
            <a:pPr algn="just"/>
            <a:r>
              <a:rPr lang="vi-VN" sz="2200">
                <a:latin typeface="#9Slide02 Noi dung rat dai" panose="02000000000000000000" pitchFamily="2" charset="0"/>
                <a:ea typeface="#9Slide02 Noi dung rat dai" panose="02000000000000000000" pitchFamily="2" charset="0"/>
              </a:rPr>
              <a:t>- </a:t>
            </a:r>
            <a:r>
              <a:rPr lang="vi-VN" sz="2200">
                <a:solidFill>
                  <a:srgbClr val="FF0000"/>
                </a:solidFill>
                <a:latin typeface="#9Slide02 Noi dung rat dai" panose="02000000000000000000" pitchFamily="2" charset="0"/>
                <a:ea typeface="#9Slide02 Noi dung rat dai" panose="02000000000000000000" pitchFamily="2" charset="0"/>
              </a:rPr>
              <a:t>Nuôi trồng</a:t>
            </a:r>
            <a:r>
              <a:rPr lang="vi-VN" sz="2200">
                <a:latin typeface="#9Slide02 Noi dung rat dai" panose="02000000000000000000" pitchFamily="2" charset="0"/>
                <a:ea typeface="#9Slide02 Noi dung rat dai" panose="02000000000000000000" pitchFamily="2" charset="0"/>
              </a:rPr>
              <a:t> thủy sản ít phụ thuộc vào tự nhiên hơn, con người chủ động chăm sóc nuôi trồng. Thủy sản nuôi trồng hiện nay rất đa dạng, cho năng suất cao nhờ nguồn lai tạo giống mới cho năng suất chất lượng tốt.</a:t>
            </a:r>
          </a:p>
          <a:p>
            <a:pPr algn="just"/>
            <a:r>
              <a:rPr lang="vi-VN" sz="2200">
                <a:latin typeface="#9Slide02 Noi dung rat dai" panose="02000000000000000000" pitchFamily="2" charset="0"/>
                <a:ea typeface="#9Slide02 Noi dung rat dai" panose="02000000000000000000" pitchFamily="2" charset="0"/>
              </a:rPr>
              <a:t> -&gt; đảm bảo chủ động hơn về nguồn cung cho thị trường tiêu thụ (nhà máy chế biến và người dân), đảm bảo cung cấp thủy sản ổn định quanh năm.</a:t>
            </a:r>
          </a:p>
          <a:p>
            <a:pPr algn="just"/>
            <a:r>
              <a:rPr lang="vi-VN" sz="2200">
                <a:latin typeface="#9Slide02 Noi dung rat dai" panose="02000000000000000000" pitchFamily="2" charset="0"/>
                <a:ea typeface="#9Slide02 Noi dung rat dai" panose="02000000000000000000" pitchFamily="2" charset="0"/>
              </a:rPr>
              <a:t>⇒ Như vậy nuôi trồng thủy sản có nhiều ưu điểm hơn so với ngành khai thác nên hiện nay đang được chú trọng phát triển -&gt;  tốc độ phát triển nhanh hơn trong thời gian gần đây.</a:t>
            </a:r>
            <a:endParaRPr lang="en-US" sz="2200">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850384414"/>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74560" y="240577"/>
            <a:ext cx="4269105"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rPr>
              <a:t>II.</a:t>
            </a:r>
            <a:r>
              <a:rPr kumimoji="0" lang="en-US" sz="3200" b="0" i="0" u="none" strike="noStrike" kern="1200" cap="none" spc="0" normalizeH="0" baseline="0" noProof="0">
                <a:ln>
                  <a:noFill/>
                </a:ln>
                <a:solidFill>
                  <a:srgbClr val="0000FF"/>
                </a:solidFill>
                <a:effectLst/>
                <a:uLnTx/>
                <a:uFillTx/>
                <a:latin typeface="#9Slide07 IcielBaliho Script" pitchFamily="2" charset="0"/>
                <a:ea typeface="+mn-ea"/>
                <a:cs typeface="+mn-cs"/>
                <a:sym typeface="+mn-ea"/>
              </a:rPr>
              <a:t> Thủy sản</a:t>
            </a:r>
            <a:endParaRPr kumimoji="0" lang="en-US" sz="3200" b="0" i="0" u="none" strike="noStrike" kern="1200" cap="none" spc="0" normalizeH="0" baseline="0" noProof="0">
              <a:ln>
                <a:noFill/>
              </a:ln>
              <a:solidFill>
                <a:srgbClr val="0000FF"/>
              </a:solidFill>
              <a:effectLst/>
              <a:uLnTx/>
              <a:uFillTx/>
              <a:latin typeface="#9Slide07 IcielBaliho Script" pitchFamily="2" charset="0"/>
              <a:ea typeface="SimSun" panose="02010600030101010101" pitchFamily="2" charset="-122"/>
              <a:cs typeface="+mn-cs"/>
              <a:sym typeface="+mn-ea"/>
            </a:endParaRPr>
          </a:p>
        </p:txBody>
      </p:sp>
      <p:sp>
        <p:nvSpPr>
          <p:cNvPr id="6" name="Text Box 5"/>
          <p:cNvSpPr txBox="1"/>
          <p:nvPr/>
        </p:nvSpPr>
        <p:spPr>
          <a:xfrm>
            <a:off x="74560" y="825352"/>
            <a:ext cx="6615914" cy="578620"/>
          </a:xfrm>
          <a:prstGeom prst="rect">
            <a:avLst/>
          </a:prstGeom>
          <a:noFill/>
        </p:spPr>
        <p:txBody>
          <a:bodyPr wrap="none" rtlCol="0" anchor="t">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b</a:t>
            </a:r>
            <a:r>
              <a:rPr kumimoji="0" lang="en-US"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 </a:t>
            </a:r>
            <a:r>
              <a:rPr kumimoji="0" lang="vi-VN" sz="3000" b="1" i="0" u="none" strike="noStrike" kern="0" cap="none" spc="0" normalizeH="0" baseline="0" noProof="0">
                <a:ln>
                  <a:noFill/>
                </a:ln>
                <a:solidFill>
                  <a:prstClr val="black"/>
                </a:solidFill>
                <a:effectLst/>
                <a:uLnTx/>
                <a:uFillTx/>
                <a:latin typeface="#9Slide07 IcielBaliho Script" pitchFamily="2" charset="0"/>
                <a:ea typeface="Arial" panose="020B0604020202020204" pitchFamily="34" charset="0"/>
                <a:cs typeface="Times New Roman" panose="02020603050405020304" pitchFamily="18" charset="0"/>
              </a:rPr>
              <a:t>Sự phát triển và phân bố của ngành thuỷ sản</a:t>
            </a:r>
            <a:endParaRPr kumimoji="0" lang="en-US" sz="3000" b="0" i="0" u="none" strike="noStrike" kern="100" cap="none" spc="0" normalizeH="0" baseline="0" noProof="0">
              <a:ln>
                <a:noFill/>
              </a:ln>
              <a:solidFill>
                <a:prstClr val="black"/>
              </a:solidFill>
              <a:effectLst/>
              <a:uLnTx/>
              <a:uFillTx/>
              <a:latin typeface="#9Slide07 IcielBaliho Script" pitchFamily="2" charset="0"/>
              <a:ea typeface="Calibri" panose="020F0502020204030204" pitchFamily="34"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43EA238-0059-B9B1-12F3-978B45E727FD}"/>
              </a:ext>
            </a:extLst>
          </p:cNvPr>
          <p:cNvGraphicFramePr>
            <a:graphicFrameLocks noGrp="1"/>
          </p:cNvGraphicFramePr>
          <p:nvPr>
            <p:extLst>
              <p:ext uri="{D42A27DB-BD31-4B8C-83A1-F6EECF244321}">
                <p14:modId xmlns:p14="http://schemas.microsoft.com/office/powerpoint/2010/main" val="1435614066"/>
              </p:ext>
            </p:extLst>
          </p:nvPr>
        </p:nvGraphicFramePr>
        <p:xfrm>
          <a:off x="171233" y="1550379"/>
          <a:ext cx="6422567" cy="2211324"/>
        </p:xfrm>
        <a:graphic>
          <a:graphicData uri="http://schemas.openxmlformats.org/drawingml/2006/table">
            <a:tbl>
              <a:tblPr firstRow="1" firstCol="1" bandRow="1">
                <a:tableStyleId>{5C22544A-7EE6-4342-B048-85BDC9FD1C3A}</a:tableStyleId>
              </a:tblPr>
              <a:tblGrid>
                <a:gridCol w="1179978">
                  <a:extLst>
                    <a:ext uri="{9D8B030D-6E8A-4147-A177-3AD203B41FA5}">
                      <a16:colId xmlns:a16="http://schemas.microsoft.com/office/drawing/2014/main" val="4079576437"/>
                    </a:ext>
                  </a:extLst>
                </a:gridCol>
                <a:gridCol w="2710926">
                  <a:extLst>
                    <a:ext uri="{9D8B030D-6E8A-4147-A177-3AD203B41FA5}">
                      <a16:colId xmlns:a16="http://schemas.microsoft.com/office/drawing/2014/main" val="154229036"/>
                    </a:ext>
                  </a:extLst>
                </a:gridCol>
                <a:gridCol w="2531663">
                  <a:extLst>
                    <a:ext uri="{9D8B030D-6E8A-4147-A177-3AD203B41FA5}">
                      <a16:colId xmlns:a16="http://schemas.microsoft.com/office/drawing/2014/main" val="3071670685"/>
                    </a:ext>
                  </a:extLst>
                </a:gridCol>
              </a:tblGrid>
              <a:tr h="0">
                <a:tc>
                  <a:txBody>
                    <a:bodyPr/>
                    <a:lstStyle/>
                    <a:p>
                      <a:pPr algn="ctr">
                        <a:lnSpc>
                          <a:spcPct val="115000"/>
                        </a:lnSpc>
                        <a:spcAft>
                          <a:spcPts val="1000"/>
                        </a:spcAft>
                      </a:pPr>
                      <a:r>
                        <a:rPr lang="en-US" sz="1900" kern="100">
                          <a:effectLst/>
                        </a:rPr>
                        <a:t>Ngành</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900" kern="100">
                          <a:effectLst/>
                        </a:rPr>
                        <a:t>Tình hình phát triển</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1900" kern="100">
                          <a:effectLst/>
                        </a:rPr>
                        <a:t>Phân bố</a:t>
                      </a:r>
                      <a:endParaRPr lang="en-US" sz="1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9754459"/>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Xuất khẩu thuỷ sản</a:t>
                      </a:r>
                    </a:p>
                  </a:txBody>
                  <a:tcPr marL="68580" marR="68580" marT="0" marB="0"/>
                </a:tc>
                <a:tc>
                  <a:txBody>
                    <a:bodyPr/>
                    <a:lstStyle/>
                    <a:p>
                      <a:pPr algn="just">
                        <a:lnSpc>
                          <a:spcPct val="115000"/>
                        </a:lnSpc>
                        <a:spcAft>
                          <a:spcPts val="1000"/>
                        </a:spcAft>
                      </a:pPr>
                      <a:r>
                        <a:rPr lang="en-US" sz="2200" kern="0">
                          <a:effectLst/>
                          <a:latin typeface="Times New Roman" panose="02020603050405020304" pitchFamily="18" charset="0"/>
                          <a:ea typeface="Arial" panose="020B0604020202020204" pitchFamily="34" charset="0"/>
                          <a:cs typeface="Times New Roman" panose="02020603050405020304" pitchFamily="18" charset="0"/>
                        </a:rPr>
                        <a:t>- </a:t>
                      </a:r>
                      <a:r>
                        <a:rPr lang="vi-VN" sz="2200" kern="0">
                          <a:effectLst/>
                          <a:latin typeface="Times New Roman" panose="02020603050405020304" pitchFamily="18" charset="0"/>
                          <a:ea typeface="Arial" panose="020B0604020202020204" pitchFamily="34" charset="0"/>
                          <a:cs typeface="Times New Roman" panose="02020603050405020304" pitchFamily="18" charset="0"/>
                        </a:rPr>
                        <a:t>Xuất khẩu thuỷ sản thúc đẩy các hoạt động khai thác, nuôi trồng và chế biến thuỷ sản.</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200" kern="0">
                          <a:effectLst/>
                          <a:latin typeface="Times New Roman" panose="02020603050405020304" pitchFamily="18" charset="0"/>
                          <a:ea typeface="Arial" panose="020B0604020202020204" pitchFamily="34" charset="0"/>
                          <a:cs typeface="Times New Roman" panose="02020603050405020304" pitchFamily="18" charset="0"/>
                        </a:rPr>
                        <a:t>- </a:t>
                      </a:r>
                      <a:r>
                        <a:rPr lang="vi-VN" sz="2200" kern="0">
                          <a:effectLst/>
                          <a:latin typeface="Times New Roman" panose="02020603050405020304" pitchFamily="18" charset="0"/>
                          <a:ea typeface="Arial" panose="020B0604020202020204" pitchFamily="34" charset="0"/>
                          <a:cs typeface="Times New Roman" panose="02020603050405020304" pitchFamily="18" charset="0"/>
                        </a:rPr>
                        <a:t>Thuỷ sản của nước ta đã xuất khẩu đến nhiều thị trường lớn trên thế giới như Hoa Kỳ, Nhật Bản, EU,...</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2389699"/>
                  </a:ext>
                </a:extLst>
              </a:tr>
            </a:tbl>
          </a:graphicData>
        </a:graphic>
      </p:graphicFrame>
      <p:pic>
        <p:nvPicPr>
          <p:cNvPr id="7170" name="Picture 2" descr="Xuất khẩu thuỷ sản tháng 5 hạ nhiệt, vẫn chạm mốc 1 tỷ USD">
            <a:extLst>
              <a:ext uri="{FF2B5EF4-FFF2-40B4-BE49-F238E27FC236}">
                <a16:creationId xmlns:a16="http://schemas.microsoft.com/office/drawing/2014/main" id="{28A00725-C25B-B92A-4E29-E3F50E0E7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9412" y="146730"/>
            <a:ext cx="5218028" cy="32480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39E33F-BF2F-2B4C-384E-6AC3B924D05E}"/>
              </a:ext>
            </a:extLst>
          </p:cNvPr>
          <p:cNvPicPr>
            <a:picLocks noChangeAspect="1"/>
          </p:cNvPicPr>
          <p:nvPr/>
        </p:nvPicPr>
        <p:blipFill>
          <a:blip r:embed="rId3"/>
          <a:stretch>
            <a:fillRect/>
          </a:stretch>
        </p:blipFill>
        <p:spPr>
          <a:xfrm>
            <a:off x="6899411" y="3638286"/>
            <a:ext cx="5121355" cy="3072984"/>
          </a:xfrm>
          <a:prstGeom prst="rect">
            <a:avLst/>
          </a:prstGeom>
        </p:spPr>
      </p:pic>
    </p:spTree>
    <p:extLst>
      <p:ext uri="{BB962C8B-B14F-4D97-AF65-F5344CB8AC3E}">
        <p14:creationId xmlns:p14="http://schemas.microsoft.com/office/powerpoint/2010/main" val="541513469"/>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1774B75-5E26-41D3-B30D-27ED36E4878C}"/>
              </a:ext>
            </a:extLst>
          </p:cNvPr>
          <p:cNvSpPr/>
          <p:nvPr/>
        </p:nvSpPr>
        <p:spPr>
          <a:xfrm>
            <a:off x="648928" y="338328"/>
            <a:ext cx="3685032" cy="160832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800"/>
              </a:spcAft>
              <a:buClrTx/>
              <a:buSzTx/>
              <a:buFontTx/>
              <a:buNone/>
              <a:tabLst/>
              <a:defRPr/>
            </a:pPr>
            <a:r>
              <a:rPr kumimoji="0" lang="en-US" sz="5400" b="0" i="0" u="none" strike="noStrike" kern="1200" cap="none" spc="0" normalizeH="0" baseline="0" noProof="0">
                <a:ln>
                  <a:noFill/>
                </a:ln>
                <a:solidFill>
                  <a:prstClr val="white"/>
                </a:solidFill>
                <a:effectLst/>
                <a:uLnTx/>
                <a:uFillTx/>
                <a:latin typeface="#9Slide07 IcielCadena" panose="02000503000000020004" pitchFamily="2" charset="0"/>
                <a:ea typeface="+mn-ea"/>
                <a:cs typeface="+mn-cs"/>
              </a:rPr>
              <a:t>LUYỆN TẬP</a:t>
            </a:r>
          </a:p>
        </p:txBody>
      </p:sp>
      <p:sp>
        <p:nvSpPr>
          <p:cNvPr id="2" name="Rectangle 1">
            <a:extLst>
              <a:ext uri="{FF2B5EF4-FFF2-40B4-BE49-F238E27FC236}">
                <a16:creationId xmlns:a16="http://schemas.microsoft.com/office/drawing/2014/main" id="{194F7DE7-C197-4E9C-B7C2-1855605445C7}"/>
              </a:ext>
            </a:extLst>
          </p:cNvPr>
          <p:cNvSpPr/>
          <p:nvPr/>
        </p:nvSpPr>
        <p:spPr>
          <a:xfrm>
            <a:off x="4864100" y="338328"/>
            <a:ext cx="6400800" cy="160508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2600" b="0" i="0" u="none" strike="noStrike" kern="120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rPr>
              <a:t>- </a:t>
            </a:r>
            <a:r>
              <a:rPr kumimoji="0" lang="vi-VN" sz="2600" b="0" i="0" u="none" strike="noStrike" kern="120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rPr>
              <a:t>Hãy vẽ sơ đồ </a:t>
            </a:r>
            <a:r>
              <a:rPr lang="en-US" sz="2600">
                <a:solidFill>
                  <a:prstClr val="black"/>
                </a:solidFill>
                <a:latin typeface="#9Slide07 IcielCadena" panose="02000503000000020004" pitchFamily="2" charset="0"/>
                <a:ea typeface="#9Slide02 Noi dung rat dai" panose="02000000000000000000" pitchFamily="2" charset="0"/>
              </a:rPr>
              <a:t>tư duy </a:t>
            </a:r>
            <a:r>
              <a:rPr kumimoji="0" lang="vi-VN" sz="2600" b="0" i="0" u="none" strike="noStrike" kern="120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rPr>
              <a:t>thể hiện toàn bộ nội dung bài học</a:t>
            </a:r>
            <a:endParaRPr kumimoji="0" lang="en-US" sz="2600" b="0" i="0" u="none" strike="noStrike" kern="1200" cap="none" spc="0" normalizeH="0" baseline="0" noProof="0">
              <a:ln>
                <a:noFill/>
              </a:ln>
              <a:solidFill>
                <a:prstClr val="black"/>
              </a:solidFill>
              <a:effectLst/>
              <a:uLnTx/>
              <a:uFillTx/>
              <a:latin typeface="#9Slide07 IcielCadena" panose="02000503000000020004" pitchFamily="2" charset="0"/>
              <a:ea typeface="#9Slide02 Noi dung rat dai" panose="02000000000000000000" pitchFamily="2" charset="0"/>
            </a:endParaRPr>
          </a:p>
        </p:txBody>
      </p:sp>
      <p:sp>
        <p:nvSpPr>
          <p:cNvPr id="20" name="Rectangle 16">
            <a:extLst>
              <a:ext uri="{FF2B5EF4-FFF2-40B4-BE49-F238E27FC236}">
                <a16:creationId xmlns:a16="http://schemas.microsoft.com/office/drawing/2014/main" id="{5AAE9118-0436-4488-AC4A-C14DF6A7B6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FF6BA58-DE49-42C1-9689-B7DC4282E59C}"/>
              </a:ext>
            </a:extLst>
          </p:cNvPr>
          <p:cNvPicPr>
            <a:picLocks noChangeAspect="1"/>
          </p:cNvPicPr>
          <p:nvPr/>
        </p:nvPicPr>
        <p:blipFill>
          <a:blip r:embed="rId2"/>
          <a:stretch>
            <a:fillRect/>
          </a:stretch>
        </p:blipFill>
        <p:spPr>
          <a:xfrm>
            <a:off x="6599884" y="2742397"/>
            <a:ext cx="4927536" cy="3291840"/>
          </a:xfrm>
          <a:prstGeom prst="rect">
            <a:avLst/>
          </a:prstGeom>
        </p:spPr>
      </p:pic>
      <p:pic>
        <p:nvPicPr>
          <p:cNvPr id="8" name="Picture 7">
            <a:extLst>
              <a:ext uri="{FF2B5EF4-FFF2-40B4-BE49-F238E27FC236}">
                <a16:creationId xmlns:a16="http://schemas.microsoft.com/office/drawing/2014/main" id="{1BF694BC-4F5D-16E9-C7A9-42012EFBCAD3}"/>
              </a:ext>
            </a:extLst>
          </p:cNvPr>
          <p:cNvPicPr>
            <a:picLocks noChangeAspect="1"/>
          </p:cNvPicPr>
          <p:nvPr/>
        </p:nvPicPr>
        <p:blipFill>
          <a:blip r:embed="rId3"/>
          <a:stretch>
            <a:fillRect/>
          </a:stretch>
        </p:blipFill>
        <p:spPr>
          <a:xfrm>
            <a:off x="1180628" y="2811651"/>
            <a:ext cx="3153332" cy="3153332"/>
          </a:xfrm>
          <a:prstGeom prst="rect">
            <a:avLst/>
          </a:prstGeom>
        </p:spPr>
      </p:pic>
    </p:spTree>
    <p:extLst>
      <p:ext uri="{BB962C8B-B14F-4D97-AF65-F5344CB8AC3E}">
        <p14:creationId xmlns:p14="http://schemas.microsoft.com/office/powerpoint/2010/main" val="3230087602"/>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C581CA-89BB-4C1F-97F3-DB123214DFA7}"/>
              </a:ext>
            </a:extLst>
          </p:cNvPr>
          <p:cNvSpPr/>
          <p:nvPr/>
        </p:nvSpPr>
        <p:spPr>
          <a:xfrm>
            <a:off x="138112" y="206335"/>
            <a:ext cx="5321300" cy="923330"/>
          </a:xfrm>
          <a:prstGeom prst="rect">
            <a:avLst/>
          </a:prstGeom>
          <a:noFill/>
        </p:spPr>
        <p:txBody>
          <a:bodyPr wrap="square">
            <a:spAutoFit/>
          </a:bodyPr>
          <a:lstStyle/>
          <a:p>
            <a:pPr algn="ctr"/>
            <a:r>
              <a:rPr lang="vi-VN" sz="5400">
                <a:solidFill>
                  <a:srgbClr val="FF0066"/>
                </a:solidFill>
                <a:latin typeface="#9Slide07 IcielCadena" panose="02000503000000020004" pitchFamily="2" charset="0"/>
                <a:cs typeface="Arial" panose="020B0604020202020204" pitchFamily="34" charset="0"/>
              </a:rPr>
              <a:t>VẬN DỤNG</a:t>
            </a:r>
            <a:endParaRPr lang="en-US" sz="5400">
              <a:solidFill>
                <a:srgbClr val="FF0066"/>
              </a:solidFill>
            </a:endParaRPr>
          </a:p>
        </p:txBody>
      </p:sp>
      <p:sp>
        <p:nvSpPr>
          <p:cNvPr id="12" name="Title 1">
            <a:extLst>
              <a:ext uri="{FF2B5EF4-FFF2-40B4-BE49-F238E27FC236}">
                <a16:creationId xmlns:a16="http://schemas.microsoft.com/office/drawing/2014/main" id="{203BD4C3-8D7C-43E6-9B3F-973636B52E91}"/>
              </a:ext>
            </a:extLst>
          </p:cNvPr>
          <p:cNvSpPr txBox="1">
            <a:spLocks/>
          </p:cNvSpPr>
          <p:nvPr/>
        </p:nvSpPr>
        <p:spPr>
          <a:xfrm>
            <a:off x="5713958" y="206335"/>
            <a:ext cx="5881141" cy="865990"/>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FFF00"/>
                </a:solidFill>
                <a:latin typeface="Arial" panose="020B0604020202020204" pitchFamily="34" charset="0"/>
                <a:cs typeface="Arial" panose="020B0604020202020204" pitchFamily="34" charset="0"/>
              </a:rPr>
              <a:t>CHUYỆN CỦA NHÀ AN</a:t>
            </a:r>
          </a:p>
        </p:txBody>
      </p:sp>
      <p:sp>
        <p:nvSpPr>
          <p:cNvPr id="13" name="Rectangle 12">
            <a:extLst>
              <a:ext uri="{FF2B5EF4-FFF2-40B4-BE49-F238E27FC236}">
                <a16:creationId xmlns:a16="http://schemas.microsoft.com/office/drawing/2014/main" id="{9E58EDB0-98CE-44A4-B7A9-EA3B419A676D}"/>
              </a:ext>
            </a:extLst>
          </p:cNvPr>
          <p:cNvSpPr/>
          <p:nvPr/>
        </p:nvSpPr>
        <p:spPr>
          <a:xfrm>
            <a:off x="5713958" y="1072325"/>
            <a:ext cx="5881141" cy="5087547"/>
          </a:xfrm>
          <a:prstGeom prst="rect">
            <a:avLst/>
          </a:prstGeom>
          <a:solidFill>
            <a:schemeClr val="bg1"/>
          </a:solidFill>
          <a:ln>
            <a:solidFill>
              <a:schemeClr val="accent1"/>
            </a:solidFill>
          </a:ln>
        </p:spPr>
        <p:txBody>
          <a:bodyPr wrap="square">
            <a:spAutoFit/>
          </a:bodyPr>
          <a:lstStyle/>
          <a:p>
            <a:pPr algn="just">
              <a:lnSpc>
                <a:spcPct val="120000"/>
              </a:lnSpc>
              <a:spcAft>
                <a:spcPts val="600"/>
              </a:spcAft>
            </a:pPr>
            <a:r>
              <a:rPr lang="en-US" sz="2400" b="1" dirty="0" err="1">
                <a:latin typeface="#9Slide02 Noi dung rat dai" panose="02000000000000000000" pitchFamily="2" charset="0"/>
                <a:ea typeface="#9Slide02 Noi dung rat dai" panose="02000000000000000000" pitchFamily="2" charset="0"/>
                <a:cs typeface="Tahoma" panose="020B0604030504040204" pitchFamily="34" charset="0"/>
              </a:rPr>
              <a:t>Nhà</a:t>
            </a:r>
            <a:r>
              <a:rPr lang="en-US" sz="2400" b="1" dirty="0">
                <a:latin typeface="#9Slide02 Noi dung rat dai" panose="02000000000000000000" pitchFamily="2" charset="0"/>
                <a:ea typeface="#9Slide02 Noi dung rat dai" panose="02000000000000000000" pitchFamily="2" charset="0"/>
                <a:cs typeface="Tahoma" panose="020B0604030504040204" pitchFamily="34" charset="0"/>
              </a:rPr>
              <a:t> An ở </a:t>
            </a:r>
            <a:r>
              <a:rPr lang="en-US" sz="2400" b="1" dirty="0" err="1">
                <a:latin typeface="#9Slide02 Noi dung rat dai" panose="02000000000000000000" pitchFamily="2" charset="0"/>
                <a:ea typeface="#9Slide02 Noi dung rat dai" panose="02000000000000000000" pitchFamily="2" charset="0"/>
                <a:cs typeface="Tahoma" panose="020B0604030504040204" pitchFamily="34" charset="0"/>
              </a:rPr>
              <a:t>ven</a:t>
            </a:r>
            <a:r>
              <a:rPr lang="en-US" sz="2400" b="1"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b="1" dirty="0" err="1">
                <a:latin typeface="#9Slide02 Noi dung rat dai" panose="02000000000000000000" pitchFamily="2" charset="0"/>
                <a:ea typeface="#9Slide02 Noi dung rat dai" panose="02000000000000000000" pitchFamily="2" charset="0"/>
                <a:cs typeface="Tahoma" panose="020B0604030504040204" pitchFamily="34" charset="0"/>
              </a:rPr>
              <a:t>biển</a:t>
            </a:r>
            <a:endParaRPr lang="en-US" sz="2400" dirty="0">
              <a:effectLst/>
              <a:latin typeface="#9Slide02 Noi dung rat dai" panose="02000000000000000000" pitchFamily="2" charset="0"/>
              <a:ea typeface="#9Slide02 Noi dung rat dai" panose="02000000000000000000" pitchFamily="2" charset="0"/>
              <a:cs typeface="Tahoma" panose="020B0604030504040204" pitchFamily="34" charset="0"/>
            </a:endParaRPr>
          </a:p>
          <a:p>
            <a:pPr algn="just">
              <a:lnSpc>
                <a:spcPct val="120000"/>
              </a:lnSpc>
              <a:spcAft>
                <a:spcPts val="600"/>
              </a:spcAft>
            </a:pP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Cả</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nhà</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đang</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bàn</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bạc</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a:t>
            </a:r>
            <a:endParaRPr lang="en-US" sz="2400" dirty="0">
              <a:effectLst/>
              <a:latin typeface="#9Slide02 Noi dung rat dai" panose="02000000000000000000" pitchFamily="2" charset="0"/>
              <a:ea typeface="#9Slide02 Noi dung rat dai" panose="02000000000000000000" pitchFamily="2" charset="0"/>
              <a:cs typeface="Tahoma" panose="020B0604030504040204" pitchFamily="34" charset="0"/>
            </a:endParaRPr>
          </a:p>
          <a:p>
            <a:pPr marL="342900" marR="0" lvl="0" indent="-342900" algn="just">
              <a:lnSpc>
                <a:spcPct val="120000"/>
              </a:lnSpc>
              <a:spcBef>
                <a:spcPts val="0"/>
              </a:spcBef>
              <a:spcAft>
                <a:spcPts val="0"/>
              </a:spcAft>
              <a:buFont typeface="Symbol" panose="05050102010706020507" pitchFamily="18" charset="2"/>
              <a:buChar char="-"/>
            </a:pP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Bố</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Năm</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nay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chắc</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không</a:t>
            </a:r>
            <a:r>
              <a:rPr lang="en-US" sz="2400" dirty="0">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đi</a:t>
            </a:r>
            <a:r>
              <a:rPr lang="en-US" sz="2400" dirty="0">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biển</a:t>
            </a:r>
            <a:r>
              <a:rPr lang="en-US" sz="2400" dirty="0">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nữa</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Mấy</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năm</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nay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đánh</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bắt</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khó</a:t>
            </a:r>
            <a:r>
              <a:rPr lang="en-US" sz="2400" dirty="0">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khăn</a:t>
            </a:r>
            <a:r>
              <a:rPr lang="en-US" sz="2400" dirty="0">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quá</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thiên</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tai,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nguồn</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err="1">
                <a:latin typeface="#9Slide02 Noi dung rat dai" panose="02000000000000000000" pitchFamily="2" charset="0"/>
                <a:ea typeface="#9Slide02 Noi dung rat dai" panose="02000000000000000000" pitchFamily="2" charset="0"/>
                <a:cs typeface="Tahoma" panose="020B0604030504040204" pitchFamily="34" charset="0"/>
              </a:rPr>
              <a:t>lợi</a:t>
            </a:r>
            <a:r>
              <a:rPr lang="en-US" sz="2400">
                <a:latin typeface="#9Slide02 Noi dung rat dai" panose="02000000000000000000" pitchFamily="2" charset="0"/>
                <a:ea typeface="#9Slide02 Noi dung rat dai" panose="02000000000000000000" pitchFamily="2" charset="0"/>
                <a:cs typeface="Tahoma" panose="020B0604030504040204" pitchFamily="34" charset="0"/>
              </a:rPr>
              <a:t> </a:t>
            </a:r>
            <a:r>
              <a:rPr lang="vi-VN" sz="2400">
                <a:latin typeface="#9Slide02 Noi dung rat dai" panose="02000000000000000000" pitchFamily="2" charset="0"/>
                <a:ea typeface="#9Slide02 Noi dung rat dai" panose="02000000000000000000" pitchFamily="2" charset="0"/>
                <a:cs typeface="Tahoma" panose="020B0604030504040204" pitchFamily="34" charset="0"/>
              </a:rPr>
              <a:t>ven bờ </a:t>
            </a:r>
            <a:r>
              <a:rPr lang="en-US" sz="2400">
                <a:latin typeface="#9Slide02 Noi dung rat dai" panose="02000000000000000000" pitchFamily="2" charset="0"/>
                <a:ea typeface="#9Slide02 Noi dung rat dai" panose="02000000000000000000" pitchFamily="2" charset="0"/>
                <a:cs typeface="Tahoma" panose="020B0604030504040204" pitchFamily="34" charset="0"/>
              </a:rPr>
              <a:t>giảm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mà</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tàu</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bè</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nhà</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mình</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err="1">
                <a:latin typeface="#9Slide02 Noi dung rat dai" panose="02000000000000000000" pitchFamily="2" charset="0"/>
                <a:ea typeface="#9Slide02 Noi dung rat dai" panose="02000000000000000000" pitchFamily="2" charset="0"/>
                <a:cs typeface="Tahoma" panose="020B0604030504040204" pitchFamily="34" charset="0"/>
              </a:rPr>
              <a:t>cũ</a:t>
            </a:r>
            <a:r>
              <a:rPr lang="en-US" sz="2400">
                <a:latin typeface="#9Slide02 Noi dung rat dai" panose="02000000000000000000" pitchFamily="2" charset="0"/>
                <a:ea typeface="#9Slide02 Noi dung rat dai" panose="02000000000000000000" pitchFamily="2" charset="0"/>
                <a:cs typeface="Tahoma" panose="020B0604030504040204" pitchFamily="34" charset="0"/>
              </a:rPr>
              <a:t> quá</a:t>
            </a:r>
            <a:r>
              <a:rPr lang="vi-VN" sz="2400">
                <a:latin typeface="#9Slide02 Noi dung rat dai" panose="02000000000000000000" pitchFamily="2" charset="0"/>
                <a:ea typeface="#9Slide02 Noi dung rat dai" panose="02000000000000000000" pitchFamily="2" charset="0"/>
                <a:cs typeface="Tahoma" panose="020B0604030504040204" pitchFamily="34" charset="0"/>
              </a:rPr>
              <a:t> rồi.</a:t>
            </a:r>
            <a:r>
              <a:rPr lang="en-US" sz="2400">
                <a:latin typeface="#9Slide02 Noi dung rat dai" panose="02000000000000000000" pitchFamily="2" charset="0"/>
                <a:ea typeface="#9Slide02 Noi dung rat dai" panose="02000000000000000000" pitchFamily="2" charset="0"/>
                <a:cs typeface="Tahoma" panose="020B0604030504040204" pitchFamily="34" charset="0"/>
              </a:rPr>
              <a:t> </a:t>
            </a:r>
            <a:endParaRPr lang="vi-VN" sz="2400">
              <a:latin typeface="#9Slide02 Noi dung rat dai" panose="02000000000000000000" pitchFamily="2" charset="0"/>
              <a:ea typeface="#9Slide02 Noi dung rat dai" panose="02000000000000000000" pitchFamily="2" charset="0"/>
              <a:cs typeface="Tahoma" panose="020B0604030504040204" pitchFamily="34" charset="0"/>
            </a:endParaRPr>
          </a:p>
          <a:p>
            <a:pPr marL="342900" marR="0" lvl="0" indent="-342900" algn="just">
              <a:lnSpc>
                <a:spcPct val="120000"/>
              </a:lnSpc>
              <a:spcBef>
                <a:spcPts val="0"/>
              </a:spcBef>
              <a:spcAft>
                <a:spcPts val="0"/>
              </a:spcAft>
              <a:buFont typeface="Symbol" panose="05050102010706020507" pitchFamily="18" charset="2"/>
              <a:buChar char="-"/>
            </a:pPr>
            <a:r>
              <a:rPr lang="vi-VN" sz="240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a:latin typeface="#9Slide02 Noi dung rat dai" panose="02000000000000000000" pitchFamily="2" charset="0"/>
                <a:ea typeface="#9Slide02 Noi dung rat dai" panose="02000000000000000000" pitchFamily="2" charset="0"/>
                <a:cs typeface="Tahoma" panose="020B0604030504040204" pitchFamily="34" charset="0"/>
              </a:rPr>
              <a:t>Mẹ</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Vậy</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làm</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gì</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sống</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Nhà</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mình</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bao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đời</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nay </a:t>
            </a:r>
            <a:r>
              <a:rPr lang="en-US" sz="2400" dirty="0">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ra </a:t>
            </a:r>
            <a:r>
              <a:rPr lang="en-US" sz="2400" dirty="0" err="1">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khơi</a:t>
            </a:r>
            <a:r>
              <a:rPr lang="en-US" sz="2400" dirty="0">
                <a:solidFill>
                  <a:srgbClr val="FF0000"/>
                </a:solidFill>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rồi</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p>
          <a:p>
            <a:pPr marL="342900" marR="0" lvl="0" indent="-342900" algn="just">
              <a:lnSpc>
                <a:spcPct val="120000"/>
              </a:lnSpc>
              <a:spcBef>
                <a:spcPts val="0"/>
              </a:spcBef>
              <a:spcAft>
                <a:spcPts val="0"/>
              </a:spcAft>
              <a:buFont typeface="Symbol" panose="05050102010706020507" pitchFamily="18" charset="2"/>
              <a:buChar char="-"/>
            </a:pP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Bố</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Thuê</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đất</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nuôi</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tôm</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hoặc</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xin</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vào</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làm</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công</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nhân</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cho</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nhà</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máy</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chế</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err="1">
                <a:latin typeface="#9Slide02 Noi dung rat dai" panose="02000000000000000000" pitchFamily="2" charset="0"/>
                <a:ea typeface="#9Slide02 Noi dung rat dai" panose="02000000000000000000" pitchFamily="2" charset="0"/>
                <a:cs typeface="Tahoma" panose="020B0604030504040204" pitchFamily="34" charset="0"/>
              </a:rPr>
              <a:t>biến</a:t>
            </a:r>
            <a:r>
              <a:rPr lang="en-US" sz="2400">
                <a:latin typeface="#9Slide02 Noi dung rat dai" panose="02000000000000000000" pitchFamily="2" charset="0"/>
                <a:ea typeface="#9Slide02 Noi dung rat dai" panose="02000000000000000000" pitchFamily="2" charset="0"/>
                <a:cs typeface="Tahoma" panose="020B0604030504040204" pitchFamily="34" charset="0"/>
              </a:rPr>
              <a:t> thuỷ sản gần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nhà</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cho</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 </a:t>
            </a:r>
            <a:r>
              <a:rPr lang="en-US" sz="2400" dirty="0" err="1">
                <a:latin typeface="#9Slide02 Noi dung rat dai" panose="02000000000000000000" pitchFamily="2" charset="0"/>
                <a:ea typeface="#9Slide02 Noi dung rat dai" panose="02000000000000000000" pitchFamily="2" charset="0"/>
                <a:cs typeface="Tahoma" panose="020B0604030504040204" pitchFamily="34" charset="0"/>
              </a:rPr>
              <a:t>tiện</a:t>
            </a:r>
            <a:r>
              <a:rPr lang="en-US" sz="2400" dirty="0">
                <a:latin typeface="#9Slide02 Noi dung rat dai" panose="02000000000000000000" pitchFamily="2" charset="0"/>
                <a:ea typeface="#9Slide02 Noi dung rat dai" panose="02000000000000000000" pitchFamily="2" charset="0"/>
                <a:cs typeface="Tahoma" panose="020B0604030504040204" pitchFamily="34" charset="0"/>
              </a:rPr>
              <a:t>.</a:t>
            </a:r>
            <a:endParaRPr lang="en-US" sz="2400" dirty="0">
              <a:effectLst/>
              <a:latin typeface="#9Slide02 Noi dung rat dai" panose="02000000000000000000" pitchFamily="2" charset="0"/>
              <a:ea typeface="#9Slide02 Noi dung rat dai" panose="02000000000000000000" pitchFamily="2" charset="0"/>
              <a:cs typeface="Tahoma" panose="020B0604030504040204" pitchFamily="34" charset="0"/>
            </a:endParaRPr>
          </a:p>
        </p:txBody>
      </p:sp>
      <p:sp>
        <p:nvSpPr>
          <p:cNvPr id="14" name="Rectangle 13">
            <a:extLst>
              <a:ext uri="{FF2B5EF4-FFF2-40B4-BE49-F238E27FC236}">
                <a16:creationId xmlns:a16="http://schemas.microsoft.com/office/drawing/2014/main" id="{64F0DA78-F208-46E7-9B9F-72C0A478AC64}"/>
              </a:ext>
            </a:extLst>
          </p:cNvPr>
          <p:cNvSpPr/>
          <p:nvPr/>
        </p:nvSpPr>
        <p:spPr>
          <a:xfrm>
            <a:off x="414336" y="1136830"/>
            <a:ext cx="5045076" cy="3070199"/>
          </a:xfrm>
          <a:prstGeom prst="rect">
            <a:avLst/>
          </a:prstGeom>
          <a:ln>
            <a:solidFill>
              <a:schemeClr val="bg1"/>
            </a:solidFill>
          </a:ln>
        </p:spPr>
        <p:txBody>
          <a:bodyPr wrap="square">
            <a:spAutoFit/>
          </a:bodyPr>
          <a:lstStyle/>
          <a:p>
            <a:pPr indent="180340" algn="just">
              <a:lnSpc>
                <a:spcPct val="120000"/>
              </a:lnSpc>
              <a:spcAft>
                <a:spcPts val="600"/>
              </a:spcAft>
            </a:pP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Vấn</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đề</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nào</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đang</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diễn</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ra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trong</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gia</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đình</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err="1">
                <a:solidFill>
                  <a:srgbClr val="0000FF"/>
                </a:solidFill>
                <a:latin typeface="#9Slide07 IcielBaliho Script" pitchFamily="2" charset="0"/>
                <a:ea typeface="Tahoma" panose="020B0604030504040204" pitchFamily="34" charset="0"/>
                <a:cs typeface="Tahoma" panose="020B0604030504040204" pitchFamily="34" charset="0"/>
              </a:rPr>
              <a:t>nhà</a:t>
            </a:r>
            <a:r>
              <a:rPr lang="en-US" sz="3200">
                <a:solidFill>
                  <a:srgbClr val="0000FF"/>
                </a:solidFill>
                <a:latin typeface="#9Slide07 IcielBaliho Script" pitchFamily="2" charset="0"/>
                <a:ea typeface="Tahoma" panose="020B0604030504040204" pitchFamily="34" charset="0"/>
                <a:cs typeface="Tahoma" panose="020B0604030504040204" pitchFamily="34" charset="0"/>
              </a:rPr>
              <a:t> </a:t>
            </a:r>
            <a:r>
              <a:rPr lang="vi-VN" sz="3200">
                <a:solidFill>
                  <a:srgbClr val="0000FF"/>
                </a:solidFill>
                <a:latin typeface="#9Slide07 IcielBaliho Script" pitchFamily="2" charset="0"/>
                <a:ea typeface="Tahoma" panose="020B0604030504040204" pitchFamily="34" charset="0"/>
                <a:cs typeface="Tahoma" panose="020B0604030504040204" pitchFamily="34" charset="0"/>
              </a:rPr>
              <a:t>bạn </a:t>
            </a:r>
            <a:r>
              <a:rPr lang="en-US" sz="3200">
                <a:solidFill>
                  <a:srgbClr val="0000FF"/>
                </a:solidFill>
                <a:latin typeface="#9Slide07 IcielBaliho Script" pitchFamily="2" charset="0"/>
                <a:ea typeface="Tahoma" panose="020B0604030504040204" pitchFamily="34" charset="0"/>
                <a:cs typeface="Tahoma" panose="020B0604030504040204" pitchFamily="34" charset="0"/>
              </a:rPr>
              <a:t>An</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a:t>
            </a:r>
          </a:p>
          <a:p>
            <a:pPr indent="180340" algn="just">
              <a:lnSpc>
                <a:spcPct val="120000"/>
              </a:lnSpc>
              <a:spcAft>
                <a:spcPts val="600"/>
              </a:spcAft>
            </a:pP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Em</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sẽ</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khuyên</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bố</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t>
            </a:r>
            <a:r>
              <a:rPr lang="en-US" sz="3200" dirty="0" err="1">
                <a:solidFill>
                  <a:srgbClr val="0000FF"/>
                </a:solidFill>
                <a:latin typeface="#9Slide07 IcielBaliho Script" pitchFamily="2" charset="0"/>
                <a:ea typeface="Tahoma" panose="020B0604030504040204" pitchFamily="34" charset="0"/>
                <a:cs typeface="Tahoma" panose="020B0604030504040204" pitchFamily="34" charset="0"/>
              </a:rPr>
              <a:t>mẹ</a:t>
            </a:r>
            <a:r>
              <a:rPr lang="en-US" sz="3200" dirty="0">
                <a:solidFill>
                  <a:srgbClr val="0000FF"/>
                </a:solidFill>
                <a:latin typeface="#9Slide07 IcielBaliho Script" pitchFamily="2" charset="0"/>
                <a:ea typeface="Tahoma" panose="020B0604030504040204" pitchFamily="34" charset="0"/>
                <a:cs typeface="Tahoma" panose="020B0604030504040204" pitchFamily="34" charset="0"/>
              </a:rPr>
              <a:t> An </a:t>
            </a:r>
            <a:r>
              <a:rPr lang="en-US" sz="3200" err="1">
                <a:solidFill>
                  <a:srgbClr val="0000FF"/>
                </a:solidFill>
                <a:latin typeface="#9Slide07 IcielBaliho Script" pitchFamily="2" charset="0"/>
                <a:ea typeface="Tahoma" panose="020B0604030504040204" pitchFamily="34" charset="0"/>
                <a:cs typeface="Tahoma" panose="020B0604030504040204" pitchFamily="34" charset="0"/>
              </a:rPr>
              <a:t>thế</a:t>
            </a:r>
            <a:r>
              <a:rPr lang="en-US" sz="3200">
                <a:solidFill>
                  <a:srgbClr val="0000FF"/>
                </a:solidFill>
                <a:latin typeface="#9Slide07 IcielBaliho Script" pitchFamily="2" charset="0"/>
                <a:ea typeface="Tahoma" panose="020B0604030504040204" pitchFamily="34" charset="0"/>
                <a:cs typeface="Tahoma" panose="020B0604030504040204" pitchFamily="34" charset="0"/>
              </a:rPr>
              <a:t> nào</a:t>
            </a:r>
            <a:r>
              <a:rPr lang="vi-VN" sz="3200">
                <a:solidFill>
                  <a:srgbClr val="0000FF"/>
                </a:solidFill>
                <a:latin typeface="#9Slide07 IcielBaliho Script" pitchFamily="2" charset="0"/>
                <a:ea typeface="Tahoma" panose="020B0604030504040204" pitchFamily="34" charset="0"/>
                <a:cs typeface="Tahoma" panose="020B0604030504040204" pitchFamily="34" charset="0"/>
              </a:rPr>
              <a:t> để có thể giải quyết vấn đề này?</a:t>
            </a:r>
            <a:endParaRPr lang="en-US" sz="3200" dirty="0">
              <a:solidFill>
                <a:srgbClr val="0000FF"/>
              </a:solidFill>
              <a:latin typeface="#9Slide07 IcielBaliho Script" pitchFamily="2"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43228CE-9823-4903-B21D-9A9693ED2DA1}"/>
              </a:ext>
            </a:extLst>
          </p:cNvPr>
          <p:cNvPicPr>
            <a:picLocks noChangeAspect="1"/>
          </p:cNvPicPr>
          <p:nvPr/>
        </p:nvPicPr>
        <p:blipFill>
          <a:blip r:embed="rId2"/>
          <a:stretch>
            <a:fillRect/>
          </a:stretch>
        </p:blipFill>
        <p:spPr>
          <a:xfrm>
            <a:off x="1850370" y="4207029"/>
            <a:ext cx="2173008" cy="2180251"/>
          </a:xfrm>
          <a:prstGeom prst="rect">
            <a:avLst/>
          </a:prstGeom>
        </p:spPr>
      </p:pic>
    </p:spTree>
    <p:extLst>
      <p:ext uri="{BB962C8B-B14F-4D97-AF65-F5344CB8AC3E}">
        <p14:creationId xmlns:p14="http://schemas.microsoft.com/office/powerpoint/2010/main" val="1974826597"/>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anim calcmode="lin" valueType="num">
                                      <p:cBhvr>
                                        <p:cTn id="8" dur="1000" fill="hold"/>
                                        <p:tgtEl>
                                          <p:spTgt spid="13">
                                            <p:bg/>
                                          </p:spTgt>
                                        </p:tgtEl>
                                        <p:attrNameLst>
                                          <p:attrName>ppt_x</p:attrName>
                                        </p:attrNameLst>
                                      </p:cBhvr>
                                      <p:tavLst>
                                        <p:tav tm="0">
                                          <p:val>
                                            <p:strVal val="#ppt_x"/>
                                          </p:val>
                                        </p:tav>
                                        <p:tav tm="100000">
                                          <p:val>
                                            <p:strVal val="#ppt_x"/>
                                          </p:val>
                                        </p:tav>
                                      </p:tavLst>
                                    </p:anim>
                                    <p:anim calcmode="lin" valueType="num">
                                      <p:cBhvr>
                                        <p:cTn id="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1000"/>
                                        <p:tgtEl>
                                          <p:spTgt spid="13">
                                            <p:txEl>
                                              <p:pRg st="1" end="1"/>
                                            </p:txEl>
                                          </p:spTgt>
                                        </p:tgtEl>
                                      </p:cBhvr>
                                    </p:animEffect>
                                    <p:anim calcmode="lin" valueType="num">
                                      <p:cBhvr>
                                        <p:cTn id="2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1000"/>
                                        <p:tgtEl>
                                          <p:spTgt spid="13">
                                            <p:txEl>
                                              <p:pRg st="2" end="2"/>
                                            </p:txEl>
                                          </p:spTgt>
                                        </p:tgtEl>
                                      </p:cBhvr>
                                    </p:animEffect>
                                    <p:anim calcmode="lin" valueType="num">
                                      <p:cBhvr>
                                        <p:cTn id="2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fade">
                                      <p:cBhvr>
                                        <p:cTn id="35" dur="1000"/>
                                        <p:tgtEl>
                                          <p:spTgt spid="13">
                                            <p:txEl>
                                              <p:pRg st="3" end="3"/>
                                            </p:txEl>
                                          </p:spTgt>
                                        </p:tgtEl>
                                      </p:cBhvr>
                                    </p:animEffect>
                                    <p:anim calcmode="lin" valueType="num">
                                      <p:cBhvr>
                                        <p:cTn id="36"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Effect transition="in" filter="fade">
                                      <p:cBhvr>
                                        <p:cTn id="42" dur="1000"/>
                                        <p:tgtEl>
                                          <p:spTgt spid="13">
                                            <p:txEl>
                                              <p:pRg st="4" end="4"/>
                                            </p:txEl>
                                          </p:spTgt>
                                        </p:tgtEl>
                                      </p:cBhvr>
                                    </p:animEffect>
                                    <p:anim calcmode="lin" valueType="num">
                                      <p:cBhvr>
                                        <p:cTn id="43"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anim calcmode="lin" valueType="num">
                                      <p:cBhvr>
                                        <p:cTn id="55" dur="1000" fill="hold"/>
                                        <p:tgtEl>
                                          <p:spTgt spid="3"/>
                                        </p:tgtEl>
                                        <p:attrNameLst>
                                          <p:attrName>ppt_x</p:attrName>
                                        </p:attrNameLst>
                                      </p:cBhvr>
                                      <p:tavLst>
                                        <p:tav tm="0">
                                          <p:val>
                                            <p:strVal val="#ppt_x"/>
                                          </p:val>
                                        </p:tav>
                                        <p:tav tm="100000">
                                          <p:val>
                                            <p:strVal val="#ppt_x"/>
                                          </p:val>
                                        </p:tav>
                                      </p:tavLst>
                                    </p:anim>
                                    <p:anim calcmode="lin" valueType="num">
                                      <p:cBhvr>
                                        <p:cTn id="5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4"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ectơ miễn phí-Cartoon Vector Tiêu đề Vật Liệu Biên Giới hình ảnh-Đồ họa  id732717727-vn.lovepik.com">
            <a:extLst>
              <a:ext uri="{FF2B5EF4-FFF2-40B4-BE49-F238E27FC236}">
                <a16:creationId xmlns:a16="http://schemas.microsoft.com/office/drawing/2014/main" id="{866728E8-AE2A-4420-B0D0-6455A62C6CC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7104" t="-1371" r="49987" b="50000"/>
          <a:stretch/>
        </p:blipFill>
        <p:spPr bwMode="auto">
          <a:xfrm>
            <a:off x="0" y="2115635"/>
            <a:ext cx="7172624" cy="425834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6"/>
          <p:cNvSpPr txBox="1">
            <a:spLocks noChangeArrowheads="1"/>
          </p:cNvSpPr>
          <p:nvPr/>
        </p:nvSpPr>
        <p:spPr bwMode="auto">
          <a:xfrm>
            <a:off x="2434652" y="3179629"/>
            <a:ext cx="350687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1.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Làm</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bài</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tập</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và</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trả</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lời</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các</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câu</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hỏi</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cuối</a:t>
            </a:r>
            <a:r>
              <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baseline="0" noProof="0" dirty="0" err="1">
                <a:ln>
                  <a:noFill/>
                </a:ln>
                <a:solidFill>
                  <a:srgbClr val="CC00CC"/>
                </a:solidFill>
                <a:effectLst/>
                <a:uLnTx/>
                <a:uFillTx/>
                <a:latin typeface="#9Slide07 IcielBaliho Script" pitchFamily="2" charset="0"/>
                <a:cs typeface="Times New Roman" panose="02020603050405020304" pitchFamily="18" charset="0"/>
              </a:rPr>
              <a:t>bài</a:t>
            </a:r>
            <a:endParaRPr kumimoji="0" lang="en-US" altLang="vi-VN" sz="32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endParaRPr>
          </a:p>
        </p:txBody>
      </p:sp>
      <p:sp>
        <p:nvSpPr>
          <p:cNvPr id="5" name="Text Box 27"/>
          <p:cNvSpPr txBox="1">
            <a:spLocks noChangeArrowheads="1"/>
          </p:cNvSpPr>
          <p:nvPr/>
        </p:nvSpPr>
        <p:spPr bwMode="auto">
          <a:xfrm>
            <a:off x="2434652" y="4480208"/>
            <a:ext cx="38762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US" altLang="vi-VN" sz="28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rPr>
              <a:t>2</a:t>
            </a:r>
            <a:r>
              <a:rPr kumimoji="0" lang="en-US" altLang="vi-VN" sz="2800" b="0" i="0" u="none" strike="noStrike" kern="1200" cap="none" spc="0" normalizeH="0" baseline="0" noProof="0">
                <a:ln>
                  <a:noFill/>
                </a:ln>
                <a:solidFill>
                  <a:srgbClr val="CC00CC"/>
                </a:solidFill>
                <a:effectLst/>
                <a:uLnTx/>
                <a:uFillTx/>
                <a:latin typeface="#9Slide07 IcielBaliho Script" pitchFamily="2" charset="0"/>
                <a:cs typeface="Times New Roman" panose="02020603050405020304" pitchFamily="18" charset="0"/>
              </a:rPr>
              <a:t>. Tìm</a:t>
            </a:r>
            <a:r>
              <a:rPr kumimoji="0" lang="en-US" altLang="vi-VN" sz="2800" b="0" i="0" u="none" strike="noStrike" kern="1200" cap="none" spc="0" normalizeH="0" noProof="0">
                <a:ln>
                  <a:noFill/>
                </a:ln>
                <a:solidFill>
                  <a:srgbClr val="CC00CC"/>
                </a:solidFill>
                <a:effectLst/>
                <a:uLnTx/>
                <a:uFillTx/>
                <a:latin typeface="#9Slide07 IcielBaliho Script" pitchFamily="2" charset="0"/>
                <a:cs typeface="Times New Roman" panose="02020603050405020304" pitchFamily="18" charset="0"/>
              </a:rPr>
              <a:t> </a:t>
            </a:r>
            <a:r>
              <a:rPr kumimoji="0" lang="en-US" altLang="vi-VN" sz="3200" b="0" i="0" u="none" strike="noStrike" kern="1200" cap="none" spc="0" normalizeH="0" noProof="0">
                <a:ln>
                  <a:noFill/>
                </a:ln>
                <a:solidFill>
                  <a:srgbClr val="CC00CC"/>
                </a:solidFill>
                <a:effectLst/>
                <a:uLnTx/>
                <a:uFillTx/>
                <a:latin typeface="#9Slide07 IcielBaliho Script" pitchFamily="2" charset="0"/>
                <a:cs typeface="Times New Roman" panose="02020603050405020304" pitchFamily="18" charset="0"/>
              </a:rPr>
              <a:t>hiểu</a:t>
            </a:r>
            <a:r>
              <a:rPr kumimoji="0" lang="en-US" altLang="vi-VN" sz="2800" b="0" i="0" u="none" strike="noStrike" kern="1200" cap="none" spc="0" normalizeH="0" noProof="0">
                <a:ln>
                  <a:noFill/>
                </a:ln>
                <a:solidFill>
                  <a:srgbClr val="CC00CC"/>
                </a:solidFill>
                <a:effectLst/>
                <a:uLnTx/>
                <a:uFillTx/>
                <a:latin typeface="#9Slide07 IcielBaliho Script" pitchFamily="2" charset="0"/>
                <a:cs typeface="Times New Roman" panose="02020603050405020304" pitchFamily="18" charset="0"/>
              </a:rPr>
              <a:t> bài thực hành.</a:t>
            </a:r>
            <a:endParaRPr kumimoji="0" lang="en-US" altLang="vi-VN" sz="2800" b="0" i="0" u="none" strike="noStrike" kern="1200" cap="none" spc="0" normalizeH="0" baseline="0" noProof="0" dirty="0">
              <a:ln>
                <a:noFill/>
              </a:ln>
              <a:solidFill>
                <a:srgbClr val="CC00CC"/>
              </a:solidFill>
              <a:effectLst/>
              <a:uLnTx/>
              <a:uFillTx/>
              <a:latin typeface="#9Slide07 IcielBaliho Script" pitchFamily="2" charset="0"/>
              <a:cs typeface="Times New Roman" panose="02020603050405020304" pitchFamily="18" charset="0"/>
            </a:endParaRPr>
          </a:p>
        </p:txBody>
      </p:sp>
      <p:sp>
        <p:nvSpPr>
          <p:cNvPr id="6" name="Rectangle 16"/>
          <p:cNvSpPr>
            <a:spLocks noChangeArrowheads="1"/>
          </p:cNvSpPr>
          <p:nvPr/>
        </p:nvSpPr>
        <p:spPr bwMode="auto">
          <a:xfrm>
            <a:off x="2158206" y="982630"/>
            <a:ext cx="5014418" cy="715723"/>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9Slide07 Cadena" panose="02000503000000020004" pitchFamily="2" charset="0"/>
                <a:cs typeface="Times New Roman" panose="02020603050405020304" pitchFamily="18" charset="0"/>
              </a:rPr>
              <a:t>HƯỚNG </a:t>
            </a:r>
            <a:r>
              <a:rPr kumimoji="0" lang="en-US" altLang="vi-VN" sz="4000" b="1" i="0" u="none" strike="noStrike" kern="1200" cap="none" spc="0" normalizeH="0" baseline="0" noProof="0">
                <a:ln>
                  <a:noFill/>
                </a:ln>
                <a:solidFill>
                  <a:srgbClr val="0000FF"/>
                </a:solidFill>
                <a:effectLst/>
                <a:uLnTx/>
                <a:uFillTx/>
                <a:latin typeface="#9Slide07 Cadena" panose="02000503000000020004" pitchFamily="2" charset="0"/>
                <a:cs typeface="Times New Roman" panose="02020603050405020304" pitchFamily="18" charset="0"/>
              </a:rPr>
              <a:t>DẪN VỀ </a:t>
            </a:r>
            <a:r>
              <a:rPr kumimoji="0" lang="en-US" altLang="vi-VN" sz="4000" b="1" i="0" u="none" strike="noStrike" kern="1200" cap="none" spc="0" normalizeH="0" baseline="0" noProof="0" dirty="0">
                <a:ln>
                  <a:noFill/>
                </a:ln>
                <a:solidFill>
                  <a:srgbClr val="0000FF"/>
                </a:solidFill>
                <a:effectLst/>
                <a:uLnTx/>
                <a:uFillTx/>
                <a:latin typeface="#9Slide07 Cadena" panose="02000503000000020004" pitchFamily="2" charset="0"/>
                <a:cs typeface="Times New Roman" panose="02020603050405020304" pitchFamily="18" charset="0"/>
              </a:rPr>
              <a:t>NHÀ</a:t>
            </a:r>
          </a:p>
        </p:txBody>
      </p:sp>
      <p:pic>
        <p:nvPicPr>
          <p:cNvPr id="2050" name="Picture 2" descr="Homework - Free education icons">
            <a:extLst>
              <a:ext uri="{FF2B5EF4-FFF2-40B4-BE49-F238E27FC236}">
                <a16:creationId xmlns:a16="http://schemas.microsoft.com/office/drawing/2014/main" id="{9AC12097-1F91-4DFD-A5E9-0457FE3C89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490" y="181426"/>
            <a:ext cx="1851716" cy="18517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1CF09B-A930-49EE-8AE4-6B014C3D6C6C}"/>
              </a:ext>
            </a:extLst>
          </p:cNvPr>
          <p:cNvPicPr>
            <a:picLocks noChangeAspect="1"/>
          </p:cNvPicPr>
          <p:nvPr/>
        </p:nvPicPr>
        <p:blipFill>
          <a:blip r:embed="rId6"/>
          <a:stretch>
            <a:fillRect/>
          </a:stretch>
        </p:blipFill>
        <p:spPr>
          <a:xfrm>
            <a:off x="5146157" y="4988040"/>
            <a:ext cx="1049953" cy="654750"/>
          </a:xfrm>
          <a:prstGeom prst="rect">
            <a:avLst/>
          </a:prstGeom>
        </p:spPr>
      </p:pic>
      <p:pic>
        <p:nvPicPr>
          <p:cNvPr id="8" name="Picture 2" descr="Mother Earth Stickers Sticker by Beauty by Earth for iOS &amp; Android | GIPHY">
            <a:extLst>
              <a:ext uri="{FF2B5EF4-FFF2-40B4-BE49-F238E27FC236}">
                <a16:creationId xmlns:a16="http://schemas.microsoft.com/office/drawing/2014/main" id="{ECAAAE93-5A2A-4C51-B4DC-61436F2B5E6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76174" y="3354863"/>
            <a:ext cx="3349871" cy="334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819690"/>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1000"/>
                                        <p:tgtEl>
                                          <p:spTgt spid="2052"/>
                                        </p:tgtEl>
                                      </p:cBhvr>
                                    </p:animEffect>
                                    <p:anim calcmode="lin" valueType="num">
                                      <p:cBhvr>
                                        <p:cTn id="19" dur="1000" fill="hold"/>
                                        <p:tgtEl>
                                          <p:spTgt spid="2052"/>
                                        </p:tgtEl>
                                        <p:attrNameLst>
                                          <p:attrName>ppt_x</p:attrName>
                                        </p:attrNameLst>
                                      </p:cBhvr>
                                      <p:tavLst>
                                        <p:tav tm="0">
                                          <p:val>
                                            <p:strVal val="#ppt_x"/>
                                          </p:val>
                                        </p:tav>
                                        <p:tav tm="100000">
                                          <p:val>
                                            <p:strVal val="#ppt_x"/>
                                          </p:val>
                                        </p:tav>
                                      </p:tavLst>
                                    </p:anim>
                                    <p:anim calcmode="lin" valueType="num">
                                      <p:cBhvr>
                                        <p:cTn id="20" dur="1000" fill="hold"/>
                                        <p:tgtEl>
                                          <p:spTgt spid="205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Cáº£m Æ¡n">
            <a:extLst>
              <a:ext uri="{FF2B5EF4-FFF2-40B4-BE49-F238E27FC236}">
                <a16:creationId xmlns:a16="http://schemas.microsoft.com/office/drawing/2014/main" id="{ED355536-E668-448B-85B5-7641D024FE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22917" y="643467"/>
            <a:ext cx="83461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1" y="179390"/>
            <a:ext cx="2326278" cy="646331"/>
          </a:xfrm>
          <a:prstGeom prst="rect">
            <a:avLst/>
          </a:prstGeom>
        </p:spPr>
        <p:txBody>
          <a:bodyPr wrap="none">
            <a:spAutoFit/>
          </a:bodyPr>
          <a:lstStyle/>
          <a:p>
            <a:r>
              <a:rPr lang="en-US" sz="3600" spc="-50">
                <a:solidFill>
                  <a:srgbClr val="35A802"/>
                </a:solidFill>
                <a:latin typeface="#9Slide07 IcielBaliho Script" pitchFamily="2" charset="0"/>
              </a:rPr>
              <a:t>1</a:t>
            </a:r>
            <a:r>
              <a:rPr lang="vi-VN" sz="3600" spc="-50">
                <a:solidFill>
                  <a:srgbClr val="35A802"/>
                </a:solidFill>
                <a:latin typeface="#9Slide07 IcielBaliho Script" pitchFamily="2" charset="0"/>
              </a:rPr>
              <a:t>. </a:t>
            </a:r>
            <a:r>
              <a:rPr lang="en-US" sz="3600" spc="-50">
                <a:solidFill>
                  <a:srgbClr val="35A802"/>
                </a:solidFill>
                <a:latin typeface="#9Slide07 IcielBaliho Script" pitchFamily="2" charset="0"/>
              </a:rPr>
              <a:t>Lâm nghiệp</a:t>
            </a:r>
            <a:endParaRPr lang="en-US" sz="3600"/>
          </a:p>
        </p:txBody>
      </p:sp>
      <p:sp>
        <p:nvSpPr>
          <p:cNvPr id="9" name="Rectangle 8">
            <a:extLst>
              <a:ext uri="{FF2B5EF4-FFF2-40B4-BE49-F238E27FC236}">
                <a16:creationId xmlns:a16="http://schemas.microsoft.com/office/drawing/2014/main" id="{41A44F33-EA96-4D57-A980-A4DB79DACF0C}"/>
              </a:ext>
            </a:extLst>
          </p:cNvPr>
          <p:cNvSpPr/>
          <p:nvPr/>
        </p:nvSpPr>
        <p:spPr>
          <a:xfrm>
            <a:off x="187742" y="1935096"/>
            <a:ext cx="5300666" cy="907749"/>
          </a:xfrm>
          <a:prstGeom prst="rect">
            <a:avLst/>
          </a:prstGeom>
          <a:solidFill>
            <a:schemeClr val="accent4">
              <a:lumMod val="20000"/>
              <a:lumOff val="80000"/>
            </a:schemeClr>
          </a:solidFill>
          <a:ln>
            <a:noFill/>
          </a:ln>
        </p:spPr>
        <p:txBody>
          <a:bodyPr wrap="square">
            <a:spAutoFit/>
          </a:bodyPr>
          <a:lstStyle/>
          <a:p>
            <a:pPr algn="just">
              <a:lnSpc>
                <a:spcPct val="115000"/>
              </a:lnSpc>
              <a:spcAft>
                <a:spcPts val="1000"/>
              </a:spcAft>
            </a:pPr>
            <a:r>
              <a:rPr lang="en-US" sz="2400" i="1" kern="100">
                <a:latin typeface="Times New Roman" panose="02020603050405020304" pitchFamily="18" charset="0"/>
                <a:ea typeface="Calibri" panose="020F0502020204030204" pitchFamily="34" charset="0"/>
                <a:cs typeface="Times New Roman" panose="02020603050405020304" pitchFamily="18" charset="0"/>
              </a:rPr>
              <a:t>Rừng có vai trò như thế nào đối với sự phát triển kinh tế - xã hội và môi trường?</a:t>
            </a:r>
            <a:endParaRPr lang="en-US" sz="24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1" y="825721"/>
            <a:ext cx="5973814" cy="523220"/>
          </a:xfrm>
          <a:prstGeom prst="rect">
            <a:avLst/>
          </a:prstGeom>
          <a:noFill/>
        </p:spPr>
        <p:txBody>
          <a:bodyPr wrap="square" rtlCol="0">
            <a:spAutoFit/>
          </a:bodyPr>
          <a:lstStyle/>
          <a:p>
            <a:r>
              <a:rPr lang="en-US" sz="2800" b="1">
                <a:solidFill>
                  <a:srgbClr val="FF0000"/>
                </a:solidFill>
                <a:latin typeface="#9Slide07 IcielBaliho Script" pitchFamily="2" charset="0"/>
                <a:ea typeface="Tahoma" panose="020B0604030504040204" pitchFamily="34" charset="0"/>
                <a:cs typeface="Times New Roman" panose="02020603050405020304" pitchFamily="18" charset="0"/>
              </a:rPr>
              <a:t>a. Đặc điểm phân bố tài nguyên rừng</a:t>
            </a:r>
          </a:p>
        </p:txBody>
      </p:sp>
      <p:pic>
        <p:nvPicPr>
          <p:cNvPr id="2" name="Picture 1">
            <a:extLst>
              <a:ext uri="{FF2B5EF4-FFF2-40B4-BE49-F238E27FC236}">
                <a16:creationId xmlns:a16="http://schemas.microsoft.com/office/drawing/2014/main" id="{2E5527D5-C889-62B5-CDEC-1D652706B8E5}"/>
              </a:ext>
            </a:extLst>
          </p:cNvPr>
          <p:cNvPicPr>
            <a:picLocks noChangeAspect="1"/>
          </p:cNvPicPr>
          <p:nvPr/>
        </p:nvPicPr>
        <p:blipFill>
          <a:blip r:embed="rId2"/>
          <a:stretch>
            <a:fillRect/>
          </a:stretch>
        </p:blipFill>
        <p:spPr>
          <a:xfrm>
            <a:off x="187742" y="3429000"/>
            <a:ext cx="5958122" cy="3441032"/>
          </a:xfrm>
          <a:prstGeom prst="rect">
            <a:avLst/>
          </a:prstGeom>
        </p:spPr>
      </p:pic>
      <p:pic>
        <p:nvPicPr>
          <p:cNvPr id="7" name="Picture 6">
            <a:extLst>
              <a:ext uri="{FF2B5EF4-FFF2-40B4-BE49-F238E27FC236}">
                <a16:creationId xmlns:a16="http://schemas.microsoft.com/office/drawing/2014/main" id="{465DEAE1-41DA-7F65-4380-6256A53E618C}"/>
              </a:ext>
            </a:extLst>
          </p:cNvPr>
          <p:cNvPicPr>
            <a:picLocks noChangeAspect="1"/>
          </p:cNvPicPr>
          <p:nvPr/>
        </p:nvPicPr>
        <p:blipFill>
          <a:blip r:embed="rId3"/>
          <a:stretch>
            <a:fillRect/>
          </a:stretch>
        </p:blipFill>
        <p:spPr>
          <a:xfrm>
            <a:off x="5995012" y="12032"/>
            <a:ext cx="6196988" cy="6858000"/>
          </a:xfrm>
          <a:prstGeom prst="rect">
            <a:avLst/>
          </a:prstGeom>
        </p:spPr>
      </p:pic>
    </p:spTree>
    <p:extLst>
      <p:ext uri="{BB962C8B-B14F-4D97-AF65-F5344CB8AC3E}">
        <p14:creationId xmlns:p14="http://schemas.microsoft.com/office/powerpoint/2010/main" val="2488044597"/>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163C-3967-ADE9-F725-77E45F009F9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EF25E5E2-997D-86B8-5D71-E9952F55C66B}"/>
              </a:ext>
            </a:extLst>
          </p:cNvPr>
          <p:cNvPicPr>
            <a:picLocks noChangeAspect="1"/>
          </p:cNvPicPr>
          <p:nvPr/>
        </p:nvPicPr>
        <p:blipFill>
          <a:blip r:embed="rId2"/>
          <a:stretch>
            <a:fillRect/>
          </a:stretch>
        </p:blipFill>
        <p:spPr>
          <a:xfrm>
            <a:off x="5967662" y="0"/>
            <a:ext cx="6224337" cy="6858000"/>
          </a:xfrm>
          <a:prstGeom prst="rect">
            <a:avLst/>
          </a:prstGeom>
        </p:spPr>
      </p:pic>
      <p:sp>
        <p:nvSpPr>
          <p:cNvPr id="9" name="Content Placeholder 8">
            <a:extLst>
              <a:ext uri="{FF2B5EF4-FFF2-40B4-BE49-F238E27FC236}">
                <a16:creationId xmlns:a16="http://schemas.microsoft.com/office/drawing/2014/main" id="{E54CE90D-5217-6B25-C241-88254FB552F7}"/>
              </a:ext>
            </a:extLst>
          </p:cNvPr>
          <p:cNvSpPr>
            <a:spLocks noGrp="1"/>
          </p:cNvSpPr>
          <p:nvPr>
            <p:ph idx="1"/>
          </p:nvPr>
        </p:nvSpPr>
        <p:spPr/>
        <p:txBody>
          <a:bodyPr/>
          <a:lstStyle/>
          <a:p>
            <a:endParaRPr lang="en-US"/>
          </a:p>
        </p:txBody>
      </p:sp>
      <p:pic>
        <p:nvPicPr>
          <p:cNvPr id="4098" name="Picture 2" descr="Ngày Quốc tế Rừng 21/3: Những giá trị quan trọng của rừng">
            <a:extLst>
              <a:ext uri="{FF2B5EF4-FFF2-40B4-BE49-F238E27FC236}">
                <a16:creationId xmlns:a16="http://schemas.microsoft.com/office/drawing/2014/main" id="{369E7990-12D8-079B-ADD7-F6AA237D9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38" y="0"/>
            <a:ext cx="6197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94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0" y="-96157"/>
            <a:ext cx="2326278" cy="646331"/>
          </a:xfrm>
          <a:prstGeom prst="rect">
            <a:avLst/>
          </a:prstGeom>
        </p:spPr>
        <p:txBody>
          <a:bodyPr wrap="none">
            <a:spAutoFit/>
          </a:bodyPr>
          <a:lstStyle/>
          <a:p>
            <a:r>
              <a:rPr lang="en-US" sz="3600" spc="-50">
                <a:solidFill>
                  <a:srgbClr val="35A802"/>
                </a:solidFill>
                <a:latin typeface="#9Slide07 IcielBaliho Script" pitchFamily="2" charset="0"/>
              </a:rPr>
              <a:t>1</a:t>
            </a:r>
            <a:r>
              <a:rPr lang="vi-VN" sz="3600" spc="-50">
                <a:solidFill>
                  <a:srgbClr val="35A802"/>
                </a:solidFill>
                <a:latin typeface="#9Slide07 IcielBaliho Script" pitchFamily="2" charset="0"/>
              </a:rPr>
              <a:t>. </a:t>
            </a:r>
            <a:r>
              <a:rPr lang="en-US" sz="3600" spc="-50">
                <a:solidFill>
                  <a:srgbClr val="35A802"/>
                </a:solidFill>
                <a:latin typeface="#9Slide07 IcielBaliho Script" pitchFamily="2" charset="0"/>
              </a:rPr>
              <a:t>Lâm nghiệp</a:t>
            </a:r>
            <a:endParaRPr lang="en-US" sz="3600"/>
          </a:p>
        </p:txBody>
      </p:sp>
      <p:pic>
        <p:nvPicPr>
          <p:cNvPr id="8" name="Picture 7">
            <a:extLst>
              <a:ext uri="{FF2B5EF4-FFF2-40B4-BE49-F238E27FC236}">
                <a16:creationId xmlns:a16="http://schemas.microsoft.com/office/drawing/2014/main" id="{28CC361E-885F-436E-AD7B-C7AE45EF5B0E}"/>
              </a:ext>
            </a:extLst>
          </p:cNvPr>
          <p:cNvPicPr>
            <a:picLocks noChangeAspect="1"/>
          </p:cNvPicPr>
          <p:nvPr/>
        </p:nvPicPr>
        <p:blipFill>
          <a:blip r:embed="rId2"/>
          <a:stretch>
            <a:fillRect/>
          </a:stretch>
        </p:blipFill>
        <p:spPr>
          <a:xfrm>
            <a:off x="4998999" y="903349"/>
            <a:ext cx="1473337" cy="983493"/>
          </a:xfrm>
          <a:prstGeom prst="rect">
            <a:avLst/>
          </a:prstGeom>
        </p:spPr>
      </p:pic>
      <p:sp>
        <p:nvSpPr>
          <p:cNvPr id="9" name="Rectangle 8">
            <a:extLst>
              <a:ext uri="{FF2B5EF4-FFF2-40B4-BE49-F238E27FC236}">
                <a16:creationId xmlns:a16="http://schemas.microsoft.com/office/drawing/2014/main" id="{41A44F33-EA96-4D57-A980-A4DB79DACF0C}"/>
              </a:ext>
            </a:extLst>
          </p:cNvPr>
          <p:cNvSpPr/>
          <p:nvPr/>
        </p:nvSpPr>
        <p:spPr>
          <a:xfrm>
            <a:off x="0" y="903349"/>
            <a:ext cx="4776848" cy="1107996"/>
          </a:xfrm>
          <a:prstGeom prst="rect">
            <a:avLst/>
          </a:prstGeom>
          <a:solidFill>
            <a:schemeClr val="accent4">
              <a:lumMod val="20000"/>
              <a:lumOff val="80000"/>
            </a:schemeClr>
          </a:solidFill>
          <a:ln>
            <a:noFill/>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it-IT" altLang="en-US" sz="2800" b="0" i="0" u="none" strike="noStrike" kern="0" cap="none" spc="0" normalizeH="0" baseline="0" noProof="0">
                <a:ln>
                  <a:noFill/>
                </a:ln>
                <a:solidFill>
                  <a:srgbClr val="002060"/>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a:t>
            </a:r>
            <a:r>
              <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HOẠT</a:t>
            </a:r>
            <a:r>
              <a:rPr kumimoji="0" lang="vi-VN" altLang="en-US" sz="2200" b="0" i="0" u="none" strike="noStrike" kern="0" cap="none" spc="0" normalizeH="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ĐỘNG </a:t>
            </a:r>
            <a:r>
              <a:rPr kumimoji="0" lang="en-US" altLang="en-US" sz="2200" b="0" i="0" u="none" strike="noStrike" kern="0" cap="none" spc="0" normalizeH="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CẶP ĐÔI</a:t>
            </a:r>
            <a:endParaRPr kumimoji="0" lang="vi-VN" altLang="en-US" sz="2200" b="0" i="0" u="none" strike="noStrike" kern="0" cap="none" spc="0" normalizeH="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endParaRPr>
          </a:p>
          <a:p>
            <a:pPr lvl="0" algn="just" eaLnBrk="0" fontAlgn="base" hangingPunct="0">
              <a:spcBef>
                <a:spcPct val="0"/>
              </a:spcBef>
              <a:spcAft>
                <a:spcPct val="0"/>
              </a:spcAft>
              <a:defRPr/>
            </a:pPr>
            <a:r>
              <a:rPr lang="en-US" altLang="en-US" sz="1900" kern="0">
                <a:solidFill>
                  <a:srgbClr val="002060"/>
                </a:solidFill>
                <a:latin typeface="#9Slide02 Noi dung rat dai" panose="02000000000000000000" pitchFamily="2" charset="0"/>
                <a:ea typeface="#9Slide02 Noi dung rat dai" panose="02000000000000000000" pitchFamily="2" charset="0"/>
                <a:cs typeface="Tahoma" panose="020B0604030504040204" pitchFamily="34" charset="0"/>
              </a:rPr>
              <a:t>D</a:t>
            </a:r>
            <a:r>
              <a:rPr lang="vi-VN" altLang="en-US" sz="1900" kern="0">
                <a:solidFill>
                  <a:srgbClr val="002060"/>
                </a:solidFill>
                <a:latin typeface="#9Slide02 Noi dung rat dai" panose="02000000000000000000" pitchFamily="2" charset="0"/>
                <a:ea typeface="#9Slide02 Noi dung rat dai" panose="02000000000000000000" pitchFamily="2" charset="0"/>
                <a:cs typeface="Tahoma" panose="020B0604030504040204" pitchFamily="34" charset="0"/>
              </a:rPr>
              <a:t>ựa vào thông tin SGK tìm hiểu đặc điểm phân bố tài nguyên rừng ở nước ta </a:t>
            </a:r>
            <a:endParaRPr kumimoji="0" lang="en-US" altLang="en-US" sz="1900" b="0" i="0" u="none" strike="noStrike" kern="0" cap="none" spc="0" normalizeH="0" baseline="0" noProof="0" dirty="0">
              <a:ln>
                <a:noFill/>
              </a:ln>
              <a:solidFill>
                <a:srgbClr val="002060"/>
              </a:solidFill>
              <a:effectLst/>
              <a:uLnTx/>
              <a:uFillTx/>
              <a:latin typeface="#9Slide02 Noi dung rat dai" panose="02000000000000000000" pitchFamily="2" charset="0"/>
              <a:ea typeface="#9Slide02 Noi dung rat dai" panose="02000000000000000000" pitchFamily="2" charset="0"/>
              <a:cs typeface="Tahoma" panose="020B0604030504040204" pitchFamily="34" charset="0"/>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0" y="380129"/>
            <a:ext cx="5587013" cy="523220"/>
          </a:xfrm>
          <a:prstGeom prst="rect">
            <a:avLst/>
          </a:prstGeom>
          <a:noFill/>
        </p:spPr>
        <p:txBody>
          <a:bodyPr wrap="square" rtlCol="0">
            <a:spAutoFit/>
          </a:bodyPr>
          <a:lstStyle/>
          <a:p>
            <a:r>
              <a:rPr lang="en-US" sz="2800">
                <a:solidFill>
                  <a:srgbClr val="FF0000"/>
                </a:solidFill>
                <a:latin typeface="#9Slide07 IcielBaliho Script" pitchFamily="2" charset="0"/>
                <a:ea typeface="#9Slide02 Noi dung rat dai" panose="02000000000000000000" pitchFamily="2" charset="0"/>
              </a:rPr>
              <a:t>a. Đặc điểm phân bố tài nguyên rừng</a:t>
            </a:r>
          </a:p>
        </p:txBody>
      </p:sp>
      <p:pic>
        <p:nvPicPr>
          <p:cNvPr id="3074" name="Picture 2">
            <a:extLst>
              <a:ext uri="{FF2B5EF4-FFF2-40B4-BE49-F238E27FC236}">
                <a16:creationId xmlns:a16="http://schemas.microsoft.com/office/drawing/2014/main" id="{A4BBF997-1A3C-914E-24ED-E8F313DD0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487" y="0"/>
            <a:ext cx="54975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0D230E22-D69D-89E8-2F53-EFC8038236F7}"/>
              </a:ext>
            </a:extLst>
          </p:cNvPr>
          <p:cNvGraphicFramePr>
            <a:graphicFrameLocks noGrp="1"/>
          </p:cNvGraphicFramePr>
          <p:nvPr>
            <p:extLst>
              <p:ext uri="{D42A27DB-BD31-4B8C-83A1-F6EECF244321}">
                <p14:modId xmlns:p14="http://schemas.microsoft.com/office/powerpoint/2010/main" val="847399428"/>
              </p:ext>
            </p:extLst>
          </p:nvPr>
        </p:nvGraphicFramePr>
        <p:xfrm>
          <a:off x="93559" y="2240017"/>
          <a:ext cx="6465754" cy="4592936"/>
        </p:xfrm>
        <a:graphic>
          <a:graphicData uri="http://schemas.openxmlformats.org/drawingml/2006/table">
            <a:tbl>
              <a:tblPr firstRow="1" firstCol="1" bandRow="1">
                <a:tableStyleId>{5C22544A-7EE6-4342-B048-85BDC9FD1C3A}</a:tableStyleId>
              </a:tblPr>
              <a:tblGrid>
                <a:gridCol w="786063">
                  <a:extLst>
                    <a:ext uri="{9D8B030D-6E8A-4147-A177-3AD203B41FA5}">
                      <a16:colId xmlns:a16="http://schemas.microsoft.com/office/drawing/2014/main" val="3619911671"/>
                    </a:ext>
                  </a:extLst>
                </a:gridCol>
                <a:gridCol w="1799410">
                  <a:extLst>
                    <a:ext uri="{9D8B030D-6E8A-4147-A177-3AD203B41FA5}">
                      <a16:colId xmlns:a16="http://schemas.microsoft.com/office/drawing/2014/main" val="4036428650"/>
                    </a:ext>
                  </a:extLst>
                </a:gridCol>
                <a:gridCol w="786063">
                  <a:extLst>
                    <a:ext uri="{9D8B030D-6E8A-4147-A177-3AD203B41FA5}">
                      <a16:colId xmlns:a16="http://schemas.microsoft.com/office/drawing/2014/main" val="4262746256"/>
                    </a:ext>
                  </a:extLst>
                </a:gridCol>
                <a:gridCol w="3094218">
                  <a:extLst>
                    <a:ext uri="{9D8B030D-6E8A-4147-A177-3AD203B41FA5}">
                      <a16:colId xmlns:a16="http://schemas.microsoft.com/office/drawing/2014/main" val="341241308"/>
                    </a:ext>
                  </a:extLst>
                </a:gridCol>
              </a:tblGrid>
              <a:tr h="0">
                <a:tc gridSpan="2">
                  <a:txBody>
                    <a:bodyPr/>
                    <a:lstStyle/>
                    <a:p>
                      <a:pPr algn="ctr">
                        <a:lnSpc>
                          <a:spcPct val="115000"/>
                        </a:lnSpc>
                        <a:spcAft>
                          <a:spcPts val="1000"/>
                        </a:spcAft>
                      </a:pPr>
                      <a:r>
                        <a:rPr lang="en-US" sz="1600" kern="100">
                          <a:solidFill>
                            <a:schemeClr val="tx1"/>
                          </a:solidFill>
                          <a:effectLst/>
                          <a:latin typeface="#9Slide07 IcielBaliho Script" pitchFamily="2" charset="0"/>
                        </a:rPr>
                        <a:t>Đặc điểm</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hMerge="1">
                  <a:txBody>
                    <a:bodyPr/>
                    <a:lstStyle/>
                    <a:p>
                      <a:endParaRPr lang="en-US"/>
                    </a:p>
                  </a:txBody>
                  <a:tcPr/>
                </a:tc>
                <a:tc>
                  <a:txBody>
                    <a:bodyPr/>
                    <a:lstStyle/>
                    <a:p>
                      <a:pPr algn="ctr">
                        <a:lnSpc>
                          <a:spcPct val="115000"/>
                        </a:lnSpc>
                        <a:spcAft>
                          <a:spcPts val="1000"/>
                        </a:spcAft>
                      </a:pPr>
                      <a:r>
                        <a:rPr lang="en-US" sz="1600" kern="100">
                          <a:solidFill>
                            <a:schemeClr val="tx1"/>
                          </a:solidFill>
                          <a:effectLst/>
                          <a:latin typeface="#9Slide07 IcielBaliho Script" pitchFamily="2" charset="0"/>
                        </a:rPr>
                        <a:t>Ghép nối</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r>
                        <a:rPr lang="en-US" sz="1600" kern="100">
                          <a:solidFill>
                            <a:schemeClr val="tx1"/>
                          </a:solidFill>
                          <a:effectLst/>
                          <a:latin typeface="#9Slide07 IcielBaliho Script" pitchFamily="2" charset="0"/>
                        </a:rPr>
                        <a:t>Phân bố</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733716321"/>
                  </a:ext>
                </a:extLst>
              </a:tr>
              <a:tr h="523307">
                <a:tc rowSpan="3">
                  <a:txBody>
                    <a:bodyPr/>
                    <a:lstStyle/>
                    <a:p>
                      <a:pPr algn="ctr">
                        <a:lnSpc>
                          <a:spcPct val="115000"/>
                        </a:lnSpc>
                        <a:spcAft>
                          <a:spcPts val="1000"/>
                        </a:spcAft>
                      </a:pPr>
                      <a:r>
                        <a:rPr lang="en-US" sz="1600" kern="100">
                          <a:solidFill>
                            <a:schemeClr val="tx1"/>
                          </a:solidFill>
                          <a:effectLst/>
                          <a:latin typeface="#9Slide07 IcielBaliho Script" pitchFamily="2" charset="0"/>
                        </a:rPr>
                        <a:t>A. Tổng diện tích rừng và độ che phủ rừng</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1. Tổng diện tích rừng</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a. Diện tích khoảng 7,8 triệu ha, có chức năng cung cấp gỗ</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1950909342"/>
                  </a:ext>
                </a:extLst>
              </a:tr>
              <a:tr h="523307">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2. Vùng có diện tích rừng lớn nhất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b. 42</a:t>
                      </a:r>
                      <a:r>
                        <a:rPr lang="en-US" sz="1600" kern="10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246261611"/>
                  </a:ext>
                </a:extLst>
              </a:tr>
              <a:tr h="881732">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3. Độ che phủ rừng</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c. Diện tích khoảng 2,2 triệu ha; là các vườn quốc gia, các khu bảo tồn thiên nhiên.</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2308506960"/>
                  </a:ext>
                </a:extLst>
              </a:tr>
              <a:tr h="523307">
                <a:tc rowSpan="2">
                  <a:txBody>
                    <a:bodyPr/>
                    <a:lstStyle/>
                    <a:p>
                      <a:pPr algn="ctr">
                        <a:lnSpc>
                          <a:spcPct val="115000"/>
                        </a:lnSpc>
                        <a:spcAft>
                          <a:spcPts val="1000"/>
                        </a:spcAft>
                      </a:pPr>
                      <a:r>
                        <a:rPr lang="en-US" sz="1600" kern="100">
                          <a:solidFill>
                            <a:schemeClr val="tx1"/>
                          </a:solidFill>
                          <a:effectLst/>
                          <a:latin typeface="#9Slide07 IcielBaliho Script" pitchFamily="2" charset="0"/>
                        </a:rPr>
                        <a:t>B. Theo nguồn gốc hình thành</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4. Vùng có diện tích rừng tự nhiên lớn nhất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d. </a:t>
                      </a:r>
                      <a:r>
                        <a:rPr lang="vi-VN" sz="1600" kern="0">
                          <a:effectLst/>
                          <a:latin typeface="#9Slide07 IcielBaliho Script" pitchFamily="2" charset="0"/>
                        </a:rPr>
                        <a:t>Vùng Bắc Trung Bộ và Duyên hải miền Trung</a:t>
                      </a:r>
                      <a:r>
                        <a:rPr lang="en-US" sz="1600" kern="0">
                          <a:effectLst/>
                          <a:latin typeface="#9Slide07 IcielBaliho Script" pitchFamily="2" charset="0"/>
                        </a:rPr>
                        <a:t> (37,8</a:t>
                      </a:r>
                      <a:r>
                        <a:rPr lang="en-US" sz="1600" kern="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3608450054"/>
                  </a:ext>
                </a:extLst>
              </a:tr>
              <a:tr h="702520">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5. Vùng có diện tích rừng trồng lớn nhất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e. Diện tích khoảng 4,7 triệu ha, có chức năng điều tiết, chắn sóng, chắn cát…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811364407"/>
                  </a:ext>
                </a:extLst>
              </a:tr>
              <a:tr h="164882">
                <a:tc rowSpan="3">
                  <a:txBody>
                    <a:bodyPr/>
                    <a:lstStyle/>
                    <a:p>
                      <a:pPr algn="ctr">
                        <a:lnSpc>
                          <a:spcPct val="115000"/>
                        </a:lnSpc>
                        <a:spcAft>
                          <a:spcPts val="1000"/>
                        </a:spcAft>
                      </a:pPr>
                      <a:r>
                        <a:rPr lang="en-US" sz="1600" kern="100">
                          <a:solidFill>
                            <a:schemeClr val="tx1"/>
                          </a:solidFill>
                          <a:effectLst/>
                          <a:latin typeface="#9Slide07 IcielBaliho Script" pitchFamily="2" charset="0"/>
                        </a:rPr>
                        <a:t>C. Theo mục đích sử dụng</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6. Rừng sản xuất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f. 14,7 triệu ha</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1796509991"/>
                  </a:ext>
                </a:extLst>
              </a:tr>
              <a:tr h="344094">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7. Rừng phòng hộ</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g. </a:t>
                      </a:r>
                      <a:r>
                        <a:rPr lang="vi-VN" sz="1600" kern="0">
                          <a:effectLst/>
                          <a:latin typeface="#9Slide07 IcielBaliho Script" pitchFamily="2" charset="0"/>
                        </a:rPr>
                        <a:t>Trung du và miền núi Bắc Bộ</a:t>
                      </a:r>
                      <a:r>
                        <a:rPr lang="en-US" sz="1600" kern="0">
                          <a:effectLst/>
                          <a:latin typeface="#9Slide07 IcielBaliho Script" pitchFamily="2" charset="0"/>
                        </a:rPr>
                        <a:t> (37</a:t>
                      </a:r>
                      <a:r>
                        <a:rPr lang="en-US" sz="1600" kern="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895449872"/>
                  </a:ext>
                </a:extLst>
              </a:tr>
              <a:tr h="523307">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8. Rừng đặc dụng</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h. Bắc Trung Bộ và Duyên hải miền Trung (40</a:t>
                      </a:r>
                      <a:r>
                        <a:rPr lang="en-US" sz="1600" kern="10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825037310"/>
                  </a:ext>
                </a:extLst>
              </a:tr>
            </a:tbl>
          </a:graphicData>
        </a:graphic>
      </p:graphicFrame>
    </p:spTree>
    <p:extLst>
      <p:ext uri="{BB962C8B-B14F-4D97-AF65-F5344CB8AC3E}">
        <p14:creationId xmlns:p14="http://schemas.microsoft.com/office/powerpoint/2010/main" val="2885533058"/>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80412C-FCC7-473A-A2FC-5B9126A5DC90}"/>
              </a:ext>
            </a:extLst>
          </p:cNvPr>
          <p:cNvSpPr/>
          <p:nvPr/>
        </p:nvSpPr>
        <p:spPr>
          <a:xfrm>
            <a:off x="532930" y="-96157"/>
            <a:ext cx="23262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1</a:t>
            </a:r>
            <a:r>
              <a:rPr kumimoji="0" lang="vi-VN" sz="3600" b="0" i="0" u="none" strike="noStrike" kern="1200" cap="none" spc="-50" normalizeH="0" baseline="0" noProof="0">
                <a:ln>
                  <a:noFill/>
                </a:ln>
                <a:solidFill>
                  <a:srgbClr val="35A802"/>
                </a:solidFill>
                <a:effectLst/>
                <a:uLnTx/>
                <a:uFillTx/>
                <a:latin typeface="#9Slide07 IcielBaliho Script" pitchFamily="2" charset="0"/>
                <a:ea typeface="+mn-ea"/>
                <a:cs typeface="+mn-cs"/>
              </a:rPr>
              <a:t>. </a:t>
            </a:r>
            <a:r>
              <a:rPr kumimoji="0" lang="en-US" sz="3600" b="0" i="0" u="none" strike="noStrike" kern="1200" cap="none" spc="-50" normalizeH="0" baseline="0" noProof="0">
                <a:ln>
                  <a:noFill/>
                </a:ln>
                <a:solidFill>
                  <a:srgbClr val="35A802"/>
                </a:solidFill>
                <a:effectLst/>
                <a:uLnTx/>
                <a:uFillTx/>
                <a:latin typeface="#9Slide07 IcielBaliho Script" pitchFamily="2" charset="0"/>
                <a:ea typeface="+mn-ea"/>
                <a:cs typeface="+mn-cs"/>
              </a:rPr>
              <a:t>Lâm nghiệp</a:t>
            </a:r>
            <a:endParaRPr kumimoji="0" lang="en-US"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28CC361E-885F-436E-AD7B-C7AE45EF5B0E}"/>
              </a:ext>
            </a:extLst>
          </p:cNvPr>
          <p:cNvPicPr>
            <a:picLocks noChangeAspect="1"/>
          </p:cNvPicPr>
          <p:nvPr/>
        </p:nvPicPr>
        <p:blipFill>
          <a:blip r:embed="rId2"/>
          <a:stretch>
            <a:fillRect/>
          </a:stretch>
        </p:blipFill>
        <p:spPr>
          <a:xfrm>
            <a:off x="4998999" y="903349"/>
            <a:ext cx="1473337" cy="983493"/>
          </a:xfrm>
          <a:prstGeom prst="rect">
            <a:avLst/>
          </a:prstGeom>
        </p:spPr>
      </p:pic>
      <p:sp>
        <p:nvSpPr>
          <p:cNvPr id="9" name="Rectangle 8">
            <a:extLst>
              <a:ext uri="{FF2B5EF4-FFF2-40B4-BE49-F238E27FC236}">
                <a16:creationId xmlns:a16="http://schemas.microsoft.com/office/drawing/2014/main" id="{41A44F33-EA96-4D57-A980-A4DB79DACF0C}"/>
              </a:ext>
            </a:extLst>
          </p:cNvPr>
          <p:cNvSpPr/>
          <p:nvPr/>
        </p:nvSpPr>
        <p:spPr>
          <a:xfrm>
            <a:off x="0" y="903349"/>
            <a:ext cx="4776848" cy="1107996"/>
          </a:xfrm>
          <a:prstGeom prst="rect">
            <a:avLst/>
          </a:prstGeom>
          <a:solidFill>
            <a:schemeClr val="accent4">
              <a:lumMod val="20000"/>
              <a:lumOff val="80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en-US" sz="2800" b="0" i="0" u="none" strike="noStrike" kern="0" cap="none" spc="0" normalizeH="0" baseline="0" noProof="0">
                <a:ln>
                  <a:noFill/>
                </a:ln>
                <a:solidFill>
                  <a:srgbClr val="002060"/>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    </a:t>
            </a:r>
            <a:r>
              <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HOẠT ĐỘNG </a:t>
            </a:r>
            <a:r>
              <a:rPr kumimoji="0" lang="en-US"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rPr>
              <a:t>CẶP ĐÔI</a:t>
            </a:r>
            <a:endParaRPr kumimoji="0" lang="vi-VN" altLang="en-US" sz="2200" b="0" i="0" u="none" strike="noStrike" kern="0" cap="none" spc="0" normalizeH="0" baseline="0" noProof="0">
              <a:ln>
                <a:noFill/>
              </a:ln>
              <a:solidFill>
                <a:srgbClr val="FF0066"/>
              </a:solidFill>
              <a:effectLst/>
              <a:uLnTx/>
              <a:uFillTx/>
              <a:latin typeface="#9Slide07 IcielCadena" panose="02000503000000020004" pitchFamily="2" charset="0"/>
              <a:ea typeface="#9Slide02 Noi dung rat dai" panose="02000000000000000000" pitchFamily="2" charset="0"/>
              <a:cs typeface="Tahoma" panose="020B060403050404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900" b="0" i="0" u="none" strike="noStrike" kern="0" cap="none" spc="0" normalizeH="0" baseline="0" noProof="0">
                <a:ln>
                  <a:noFill/>
                </a:ln>
                <a:solidFill>
                  <a:srgbClr val="002060"/>
                </a:solidFill>
                <a:effectLst/>
                <a:uLnTx/>
                <a:uFillTx/>
                <a:latin typeface="#9Slide02 Noi dung rat dai" panose="02000000000000000000" pitchFamily="2" charset="0"/>
                <a:ea typeface="#9Slide02 Noi dung rat dai" panose="02000000000000000000" pitchFamily="2" charset="0"/>
                <a:cs typeface="Tahoma" panose="020B0604030504040204" pitchFamily="34" charset="0"/>
              </a:rPr>
              <a:t>D</a:t>
            </a:r>
            <a:r>
              <a:rPr kumimoji="0" lang="vi-VN" altLang="en-US" sz="1900" b="0" i="0" u="none" strike="noStrike" kern="0" cap="none" spc="0" normalizeH="0" baseline="0" noProof="0">
                <a:ln>
                  <a:noFill/>
                </a:ln>
                <a:solidFill>
                  <a:srgbClr val="002060"/>
                </a:solidFill>
                <a:effectLst/>
                <a:uLnTx/>
                <a:uFillTx/>
                <a:latin typeface="#9Slide02 Noi dung rat dai" panose="02000000000000000000" pitchFamily="2" charset="0"/>
                <a:ea typeface="#9Slide02 Noi dung rat dai" panose="02000000000000000000" pitchFamily="2" charset="0"/>
                <a:cs typeface="Tahoma" panose="020B0604030504040204" pitchFamily="34" charset="0"/>
              </a:rPr>
              <a:t>ựa vào thông tin SGK tìm hiểu đặc điểm phân bố tài nguyên rừng ở nước ta </a:t>
            </a:r>
            <a:endParaRPr kumimoji="0" lang="en-US" altLang="en-US" sz="1900" b="0" i="0" u="none" strike="noStrike" kern="0" cap="none" spc="0" normalizeH="0" baseline="0" noProof="0" dirty="0">
              <a:ln>
                <a:noFill/>
              </a:ln>
              <a:solidFill>
                <a:srgbClr val="002060"/>
              </a:solidFill>
              <a:effectLst/>
              <a:uLnTx/>
              <a:uFillTx/>
              <a:latin typeface="#9Slide02 Noi dung rat dai" panose="02000000000000000000" pitchFamily="2" charset="0"/>
              <a:ea typeface="#9Slide02 Noi dung rat dai" panose="02000000000000000000" pitchFamily="2" charset="0"/>
              <a:cs typeface="Tahoma" panose="020B0604030504040204" pitchFamily="34" charset="0"/>
            </a:endParaRPr>
          </a:p>
        </p:txBody>
      </p:sp>
      <p:sp>
        <p:nvSpPr>
          <p:cNvPr id="6" name="TextBox 5">
            <a:extLst>
              <a:ext uri="{FF2B5EF4-FFF2-40B4-BE49-F238E27FC236}">
                <a16:creationId xmlns:a16="http://schemas.microsoft.com/office/drawing/2014/main" id="{A9038CB5-295D-455D-B82C-C16A5FBC015E}"/>
              </a:ext>
            </a:extLst>
          </p:cNvPr>
          <p:cNvSpPr txBox="1"/>
          <p:nvPr/>
        </p:nvSpPr>
        <p:spPr>
          <a:xfrm>
            <a:off x="532930" y="380129"/>
            <a:ext cx="5587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9Slide02 Noi dung rat dai" panose="02000000000000000000" pitchFamily="2" charset="0"/>
                <a:cs typeface="+mn-cs"/>
              </a:rPr>
              <a:t>a. Đặc điểm phân bố tài nguyên rừng</a:t>
            </a:r>
          </a:p>
        </p:txBody>
      </p:sp>
      <p:pic>
        <p:nvPicPr>
          <p:cNvPr id="3074" name="Picture 2">
            <a:extLst>
              <a:ext uri="{FF2B5EF4-FFF2-40B4-BE49-F238E27FC236}">
                <a16:creationId xmlns:a16="http://schemas.microsoft.com/office/drawing/2014/main" id="{A4BBF997-1A3C-914E-24ED-E8F313DD0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487" y="0"/>
            <a:ext cx="54975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0D230E22-D69D-89E8-2F53-EFC8038236F7}"/>
              </a:ext>
            </a:extLst>
          </p:cNvPr>
          <p:cNvGraphicFramePr>
            <a:graphicFrameLocks noGrp="1"/>
          </p:cNvGraphicFramePr>
          <p:nvPr/>
        </p:nvGraphicFramePr>
        <p:xfrm>
          <a:off x="93559" y="2240017"/>
          <a:ext cx="6465754" cy="4592936"/>
        </p:xfrm>
        <a:graphic>
          <a:graphicData uri="http://schemas.openxmlformats.org/drawingml/2006/table">
            <a:tbl>
              <a:tblPr firstRow="1" firstCol="1" bandRow="1">
                <a:tableStyleId>{5C22544A-7EE6-4342-B048-85BDC9FD1C3A}</a:tableStyleId>
              </a:tblPr>
              <a:tblGrid>
                <a:gridCol w="786063">
                  <a:extLst>
                    <a:ext uri="{9D8B030D-6E8A-4147-A177-3AD203B41FA5}">
                      <a16:colId xmlns:a16="http://schemas.microsoft.com/office/drawing/2014/main" val="3619911671"/>
                    </a:ext>
                  </a:extLst>
                </a:gridCol>
                <a:gridCol w="1799410">
                  <a:extLst>
                    <a:ext uri="{9D8B030D-6E8A-4147-A177-3AD203B41FA5}">
                      <a16:colId xmlns:a16="http://schemas.microsoft.com/office/drawing/2014/main" val="4036428650"/>
                    </a:ext>
                  </a:extLst>
                </a:gridCol>
                <a:gridCol w="786063">
                  <a:extLst>
                    <a:ext uri="{9D8B030D-6E8A-4147-A177-3AD203B41FA5}">
                      <a16:colId xmlns:a16="http://schemas.microsoft.com/office/drawing/2014/main" val="4262746256"/>
                    </a:ext>
                  </a:extLst>
                </a:gridCol>
                <a:gridCol w="3094218">
                  <a:extLst>
                    <a:ext uri="{9D8B030D-6E8A-4147-A177-3AD203B41FA5}">
                      <a16:colId xmlns:a16="http://schemas.microsoft.com/office/drawing/2014/main" val="341241308"/>
                    </a:ext>
                  </a:extLst>
                </a:gridCol>
              </a:tblGrid>
              <a:tr h="0">
                <a:tc gridSpan="2">
                  <a:txBody>
                    <a:bodyPr/>
                    <a:lstStyle/>
                    <a:p>
                      <a:pPr algn="ctr">
                        <a:lnSpc>
                          <a:spcPct val="115000"/>
                        </a:lnSpc>
                        <a:spcAft>
                          <a:spcPts val="1000"/>
                        </a:spcAft>
                      </a:pPr>
                      <a:r>
                        <a:rPr lang="en-US" sz="1600" kern="100">
                          <a:solidFill>
                            <a:schemeClr val="tx1"/>
                          </a:solidFill>
                          <a:effectLst/>
                          <a:latin typeface="#9Slide07 IcielBaliho Script" pitchFamily="2" charset="0"/>
                        </a:rPr>
                        <a:t>Đặc điểm</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hMerge="1">
                  <a:txBody>
                    <a:bodyPr/>
                    <a:lstStyle/>
                    <a:p>
                      <a:endParaRPr lang="en-US"/>
                    </a:p>
                  </a:txBody>
                  <a:tcPr/>
                </a:tc>
                <a:tc>
                  <a:txBody>
                    <a:bodyPr/>
                    <a:lstStyle/>
                    <a:p>
                      <a:pPr algn="ctr">
                        <a:lnSpc>
                          <a:spcPct val="115000"/>
                        </a:lnSpc>
                        <a:spcAft>
                          <a:spcPts val="1000"/>
                        </a:spcAft>
                      </a:pPr>
                      <a:r>
                        <a:rPr lang="en-US" sz="1600" kern="100">
                          <a:solidFill>
                            <a:schemeClr val="tx1"/>
                          </a:solidFill>
                          <a:effectLst/>
                          <a:latin typeface="#9Slide07 IcielBaliho Script" pitchFamily="2" charset="0"/>
                        </a:rPr>
                        <a:t>Ghép nối</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r>
                        <a:rPr lang="en-US" sz="1600" kern="100">
                          <a:solidFill>
                            <a:schemeClr val="tx1"/>
                          </a:solidFill>
                          <a:effectLst/>
                          <a:latin typeface="#9Slide07 IcielBaliho Script" pitchFamily="2" charset="0"/>
                        </a:rPr>
                        <a:t>Phân bố</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733716321"/>
                  </a:ext>
                </a:extLst>
              </a:tr>
              <a:tr h="523307">
                <a:tc rowSpan="3">
                  <a:txBody>
                    <a:bodyPr/>
                    <a:lstStyle/>
                    <a:p>
                      <a:pPr algn="ctr">
                        <a:lnSpc>
                          <a:spcPct val="115000"/>
                        </a:lnSpc>
                        <a:spcAft>
                          <a:spcPts val="1000"/>
                        </a:spcAft>
                      </a:pPr>
                      <a:r>
                        <a:rPr lang="en-US" sz="1600" kern="100">
                          <a:solidFill>
                            <a:schemeClr val="tx1"/>
                          </a:solidFill>
                          <a:effectLst/>
                          <a:latin typeface="#9Slide07 IcielBaliho Script" pitchFamily="2" charset="0"/>
                        </a:rPr>
                        <a:t>A. Tổng diện tích rừng và độ che phủ rừng</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1. Tổng diện tích rừng</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a. Diện tích khoảng 7,8 triệu ha, có chức năng cung cấp gỗ</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1950909342"/>
                  </a:ext>
                </a:extLst>
              </a:tr>
              <a:tr h="523307">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2. Vùng có diện tích rừng lớn nhất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b. 42</a:t>
                      </a:r>
                      <a:r>
                        <a:rPr lang="en-US" sz="1600" kern="10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246261611"/>
                  </a:ext>
                </a:extLst>
              </a:tr>
              <a:tr h="881732">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3. Độ che phủ rừng</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c. Diện tích khoảng 2,2 triệu ha; là các vườn quốc gia, các khu bảo tồn thiên nhiên.</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2308506960"/>
                  </a:ext>
                </a:extLst>
              </a:tr>
              <a:tr h="523307">
                <a:tc rowSpan="2">
                  <a:txBody>
                    <a:bodyPr/>
                    <a:lstStyle/>
                    <a:p>
                      <a:pPr algn="ctr">
                        <a:lnSpc>
                          <a:spcPct val="115000"/>
                        </a:lnSpc>
                        <a:spcAft>
                          <a:spcPts val="1000"/>
                        </a:spcAft>
                      </a:pPr>
                      <a:r>
                        <a:rPr lang="en-US" sz="1600" kern="100">
                          <a:solidFill>
                            <a:schemeClr val="tx1"/>
                          </a:solidFill>
                          <a:effectLst/>
                          <a:latin typeface="#9Slide07 IcielBaliho Script" pitchFamily="2" charset="0"/>
                        </a:rPr>
                        <a:t>B. Theo nguồn gốc hình thành</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4. Vùng có diện tích rừng tự nhiên lớn nhất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d. </a:t>
                      </a:r>
                      <a:r>
                        <a:rPr lang="vi-VN" sz="1600" kern="0">
                          <a:effectLst/>
                          <a:latin typeface="#9Slide07 IcielBaliho Script" pitchFamily="2" charset="0"/>
                        </a:rPr>
                        <a:t>Vùng Bắc Trung Bộ và Duyên hải miền Trung</a:t>
                      </a:r>
                      <a:r>
                        <a:rPr lang="en-US" sz="1600" kern="0">
                          <a:effectLst/>
                          <a:latin typeface="#9Slide07 IcielBaliho Script" pitchFamily="2" charset="0"/>
                        </a:rPr>
                        <a:t> (37,8</a:t>
                      </a:r>
                      <a:r>
                        <a:rPr lang="en-US" sz="1600" kern="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3608450054"/>
                  </a:ext>
                </a:extLst>
              </a:tr>
              <a:tr h="702520">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5. Vùng có diện tích rừng trồng lớn nhất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e. Diện tích khoảng 4,7 triệu ha, có chức năng điều tiết, chắn sóng, chắn cát…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811364407"/>
                  </a:ext>
                </a:extLst>
              </a:tr>
              <a:tr h="164882">
                <a:tc rowSpan="3">
                  <a:txBody>
                    <a:bodyPr/>
                    <a:lstStyle/>
                    <a:p>
                      <a:pPr algn="ctr">
                        <a:lnSpc>
                          <a:spcPct val="115000"/>
                        </a:lnSpc>
                        <a:spcAft>
                          <a:spcPts val="1000"/>
                        </a:spcAft>
                      </a:pPr>
                      <a:r>
                        <a:rPr lang="en-US" sz="1600" kern="100">
                          <a:solidFill>
                            <a:schemeClr val="tx1"/>
                          </a:solidFill>
                          <a:effectLst/>
                          <a:latin typeface="#9Slide07 IcielBaliho Script" pitchFamily="2" charset="0"/>
                        </a:rPr>
                        <a:t>C. Theo mục đích sử dụng</a:t>
                      </a:r>
                      <a:endParaRPr lang="en-US" sz="1600" kern="100">
                        <a:solidFill>
                          <a:schemeClr val="tx1"/>
                        </a:solidFill>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6. Rừng sản xuất</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f. 14,7 triệu ha</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1796509991"/>
                  </a:ext>
                </a:extLst>
              </a:tr>
              <a:tr h="344094">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7. Rừng phòng hộ</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g. </a:t>
                      </a:r>
                      <a:r>
                        <a:rPr lang="vi-VN" sz="1600" kern="0">
                          <a:effectLst/>
                          <a:latin typeface="#9Slide07 IcielBaliho Script" pitchFamily="2" charset="0"/>
                        </a:rPr>
                        <a:t>Trung du và miền núi Bắc Bộ</a:t>
                      </a:r>
                      <a:r>
                        <a:rPr lang="en-US" sz="1600" kern="0">
                          <a:effectLst/>
                          <a:latin typeface="#9Slide07 IcielBaliho Script" pitchFamily="2" charset="0"/>
                        </a:rPr>
                        <a:t> (37</a:t>
                      </a:r>
                      <a:r>
                        <a:rPr lang="en-US" sz="1600" kern="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895449872"/>
                  </a:ext>
                </a:extLst>
              </a:tr>
              <a:tr h="523307">
                <a:tc vMerge="1">
                  <a:txBody>
                    <a:bodyPr/>
                    <a:lstStyle/>
                    <a:p>
                      <a:endParaRPr lang="en-US"/>
                    </a:p>
                  </a:txBody>
                  <a:tcPr/>
                </a:tc>
                <a:tc>
                  <a:txBody>
                    <a:bodyPr/>
                    <a:lstStyle/>
                    <a:p>
                      <a:pPr algn="just">
                        <a:lnSpc>
                          <a:spcPct val="115000"/>
                        </a:lnSpc>
                        <a:spcAft>
                          <a:spcPts val="1000"/>
                        </a:spcAft>
                      </a:pPr>
                      <a:r>
                        <a:rPr lang="en-US" sz="1600" kern="100">
                          <a:effectLst/>
                          <a:latin typeface="#9Slide07 IcielBaliho Script" pitchFamily="2" charset="0"/>
                        </a:rPr>
                        <a:t>8. Rừng đặc dụng</a:t>
                      </a: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ctr">
                        <a:lnSpc>
                          <a:spcPct val="115000"/>
                        </a:lnSpc>
                        <a:spcAft>
                          <a:spcPts val="1000"/>
                        </a:spcAft>
                      </a:pPr>
                      <a:endParaRPr lang="en-US" sz="1600" kern="100">
                        <a:effectLst/>
                        <a:latin typeface="#9Slide07 IcielBaliho Script" pitchFamily="2" charset="0"/>
                        <a:ea typeface="Calibri" panose="020F0502020204030204" pitchFamily="34" charset="0"/>
                        <a:cs typeface="Times New Roman" panose="02020603050405020304" pitchFamily="18" charset="0"/>
                      </a:endParaRPr>
                    </a:p>
                  </a:txBody>
                  <a:tcPr marL="50091" marR="50091" marT="0" marB="0"/>
                </a:tc>
                <a:tc>
                  <a:txBody>
                    <a:bodyPr/>
                    <a:lstStyle/>
                    <a:p>
                      <a:pPr algn="just">
                        <a:lnSpc>
                          <a:spcPct val="115000"/>
                        </a:lnSpc>
                        <a:spcAft>
                          <a:spcPts val="1000"/>
                        </a:spcAft>
                      </a:pPr>
                      <a:r>
                        <a:rPr lang="en-US" sz="1600" kern="100">
                          <a:effectLst/>
                          <a:latin typeface="#9Slide07 IcielBaliho Script" pitchFamily="2" charset="0"/>
                        </a:rPr>
                        <a:t>h. Bắc Trung Bộ và Duyên hải miền Trung (40</a:t>
                      </a:r>
                      <a:r>
                        <a:rPr lang="en-US" sz="1600" kern="100">
                          <a:effectLst/>
                          <a:latin typeface="Times New Roman" panose="02020603050405020304" pitchFamily="18" charset="0"/>
                          <a:cs typeface="Times New Roman" panose="02020603050405020304" pitchFamily="18" charset="0"/>
                        </a:rPr>
                        <a:t>%)</a:t>
                      </a:r>
                      <a:endParaRPr lang="en-US"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0091" marR="50091" marT="0" marB="0"/>
                </a:tc>
                <a:extLst>
                  <a:ext uri="{0D108BD9-81ED-4DB2-BD59-A6C34878D82A}">
                    <a16:rowId xmlns:a16="http://schemas.microsoft.com/office/drawing/2014/main" val="825037310"/>
                  </a:ext>
                </a:extLst>
              </a:tr>
            </a:tbl>
          </a:graphicData>
        </a:graphic>
      </p:graphicFrame>
      <p:sp>
        <p:nvSpPr>
          <p:cNvPr id="5" name="TextBox 4">
            <a:extLst>
              <a:ext uri="{FF2B5EF4-FFF2-40B4-BE49-F238E27FC236}">
                <a16:creationId xmlns:a16="http://schemas.microsoft.com/office/drawing/2014/main" id="{36039DB7-E12C-3CE1-290A-BBBCE552ECF2}"/>
              </a:ext>
            </a:extLst>
          </p:cNvPr>
          <p:cNvSpPr txBox="1"/>
          <p:nvPr/>
        </p:nvSpPr>
        <p:spPr>
          <a:xfrm>
            <a:off x="2811080" y="2534565"/>
            <a:ext cx="637971" cy="369332"/>
          </a:xfrm>
          <a:prstGeom prst="rect">
            <a:avLst/>
          </a:prstGeom>
          <a:noFill/>
        </p:spPr>
        <p:txBody>
          <a:bodyPr wrap="square">
            <a:spAutoFit/>
          </a:bodyPr>
          <a:lstStyle/>
          <a:p>
            <a:r>
              <a:rPr lang="en-US" b="1">
                <a:solidFill>
                  <a:srgbClr val="FF0000"/>
                </a:solidFill>
                <a:effectLst/>
                <a:latin typeface="Times New Roman" panose="02020603050405020304" pitchFamily="18" charset="0"/>
                <a:ea typeface="Calibri" panose="020F0502020204030204" pitchFamily="34" charset="0"/>
              </a:rPr>
              <a:t>1 - f</a:t>
            </a:r>
            <a:endParaRPr lang="en-US" b="1">
              <a:solidFill>
                <a:srgbClr val="FF0000"/>
              </a:solidFill>
            </a:endParaRPr>
          </a:p>
        </p:txBody>
      </p:sp>
      <p:sp>
        <p:nvSpPr>
          <p:cNvPr id="7" name="TextBox 6">
            <a:extLst>
              <a:ext uri="{FF2B5EF4-FFF2-40B4-BE49-F238E27FC236}">
                <a16:creationId xmlns:a16="http://schemas.microsoft.com/office/drawing/2014/main" id="{DAEC455D-875B-C986-C317-C021B04B41D2}"/>
              </a:ext>
            </a:extLst>
          </p:cNvPr>
          <p:cNvSpPr txBox="1"/>
          <p:nvPr/>
        </p:nvSpPr>
        <p:spPr>
          <a:xfrm>
            <a:off x="2811082" y="3132569"/>
            <a:ext cx="637971" cy="369332"/>
          </a:xfrm>
          <a:prstGeom prst="rect">
            <a:avLst/>
          </a:prstGeom>
          <a:noFill/>
        </p:spPr>
        <p:txBody>
          <a:bodyPr wrap="square">
            <a:spAutoFit/>
          </a:bodyPr>
          <a:lstStyle/>
          <a:p>
            <a:r>
              <a:rPr lang="en-US" b="1">
                <a:solidFill>
                  <a:srgbClr val="FF0000"/>
                </a:solidFill>
                <a:latin typeface="Times New Roman" panose="02020603050405020304" pitchFamily="18" charset="0"/>
                <a:ea typeface="Calibri" panose="020F0502020204030204" pitchFamily="34" charset="0"/>
              </a:rPr>
              <a:t>2</a:t>
            </a:r>
            <a:r>
              <a:rPr lang="en-US" b="1">
                <a:solidFill>
                  <a:srgbClr val="FF0000"/>
                </a:solidFill>
                <a:effectLst/>
                <a:latin typeface="Times New Roman" panose="02020603050405020304" pitchFamily="18" charset="0"/>
                <a:ea typeface="Calibri" panose="020F0502020204030204" pitchFamily="34" charset="0"/>
              </a:rPr>
              <a:t> - d</a:t>
            </a:r>
            <a:endParaRPr lang="en-US" b="1">
              <a:solidFill>
                <a:srgbClr val="FF0000"/>
              </a:solidFill>
            </a:endParaRPr>
          </a:p>
        </p:txBody>
      </p:sp>
      <p:sp>
        <p:nvSpPr>
          <p:cNvPr id="10" name="TextBox 9">
            <a:extLst>
              <a:ext uri="{FF2B5EF4-FFF2-40B4-BE49-F238E27FC236}">
                <a16:creationId xmlns:a16="http://schemas.microsoft.com/office/drawing/2014/main" id="{3E902A9B-FB2A-737E-FC8C-43C21EEF0DD5}"/>
              </a:ext>
            </a:extLst>
          </p:cNvPr>
          <p:cNvSpPr txBox="1"/>
          <p:nvPr/>
        </p:nvSpPr>
        <p:spPr>
          <a:xfrm>
            <a:off x="2811081" y="3846967"/>
            <a:ext cx="637971" cy="369332"/>
          </a:xfrm>
          <a:prstGeom prst="rect">
            <a:avLst/>
          </a:prstGeom>
          <a:noFill/>
        </p:spPr>
        <p:txBody>
          <a:bodyPr wrap="square">
            <a:spAutoFit/>
          </a:bodyPr>
          <a:lstStyle/>
          <a:p>
            <a:r>
              <a:rPr lang="en-US" b="1">
                <a:solidFill>
                  <a:srgbClr val="FF0000"/>
                </a:solidFill>
                <a:latin typeface="Times New Roman" panose="02020603050405020304" pitchFamily="18" charset="0"/>
                <a:ea typeface="Calibri" panose="020F0502020204030204" pitchFamily="34" charset="0"/>
              </a:rPr>
              <a:t>3</a:t>
            </a:r>
            <a:r>
              <a:rPr lang="en-US" b="1">
                <a:solidFill>
                  <a:srgbClr val="FF0000"/>
                </a:solidFill>
                <a:effectLst/>
                <a:latin typeface="Times New Roman" panose="02020603050405020304" pitchFamily="18" charset="0"/>
                <a:ea typeface="Calibri" panose="020F0502020204030204" pitchFamily="34" charset="0"/>
              </a:rPr>
              <a:t> - b</a:t>
            </a:r>
            <a:endParaRPr lang="en-US" b="1">
              <a:solidFill>
                <a:srgbClr val="FF0000"/>
              </a:solidFill>
            </a:endParaRPr>
          </a:p>
        </p:txBody>
      </p:sp>
      <p:sp>
        <p:nvSpPr>
          <p:cNvPr id="11" name="TextBox 10">
            <a:extLst>
              <a:ext uri="{FF2B5EF4-FFF2-40B4-BE49-F238E27FC236}">
                <a16:creationId xmlns:a16="http://schemas.microsoft.com/office/drawing/2014/main" id="{62374D1A-DF1B-9858-1AE5-A9ACE8C0FABF}"/>
              </a:ext>
            </a:extLst>
          </p:cNvPr>
          <p:cNvSpPr txBox="1"/>
          <p:nvPr/>
        </p:nvSpPr>
        <p:spPr>
          <a:xfrm>
            <a:off x="2811080" y="4593390"/>
            <a:ext cx="637971" cy="369332"/>
          </a:xfrm>
          <a:prstGeom prst="rect">
            <a:avLst/>
          </a:prstGeom>
          <a:noFill/>
        </p:spPr>
        <p:txBody>
          <a:bodyPr wrap="square">
            <a:spAutoFit/>
          </a:bodyPr>
          <a:lstStyle/>
          <a:p>
            <a:r>
              <a:rPr lang="en-US" b="1">
                <a:solidFill>
                  <a:srgbClr val="FF0000"/>
                </a:solidFill>
                <a:latin typeface="Times New Roman" panose="02020603050405020304" pitchFamily="18" charset="0"/>
                <a:ea typeface="Calibri" panose="020F0502020204030204" pitchFamily="34" charset="0"/>
              </a:rPr>
              <a:t>4</a:t>
            </a:r>
            <a:r>
              <a:rPr lang="en-US" b="1">
                <a:solidFill>
                  <a:srgbClr val="FF0000"/>
                </a:solidFill>
                <a:effectLst/>
                <a:latin typeface="Times New Roman" panose="02020603050405020304" pitchFamily="18" charset="0"/>
                <a:ea typeface="Calibri" panose="020F0502020204030204" pitchFamily="34" charset="0"/>
              </a:rPr>
              <a:t> - </a:t>
            </a:r>
            <a:r>
              <a:rPr lang="en-US" b="1">
                <a:solidFill>
                  <a:srgbClr val="FF0000"/>
                </a:solidFill>
                <a:latin typeface="Times New Roman" panose="02020603050405020304" pitchFamily="18" charset="0"/>
                <a:ea typeface="Calibri" panose="020F0502020204030204" pitchFamily="34" charset="0"/>
              </a:rPr>
              <a:t>g</a:t>
            </a:r>
            <a:endParaRPr lang="en-US" b="1">
              <a:solidFill>
                <a:srgbClr val="FF0000"/>
              </a:solidFill>
            </a:endParaRPr>
          </a:p>
        </p:txBody>
      </p:sp>
      <p:sp>
        <p:nvSpPr>
          <p:cNvPr id="12" name="TextBox 11">
            <a:extLst>
              <a:ext uri="{FF2B5EF4-FFF2-40B4-BE49-F238E27FC236}">
                <a16:creationId xmlns:a16="http://schemas.microsoft.com/office/drawing/2014/main" id="{5395D6AE-301A-95E3-6F84-0CD0089E5E4C}"/>
              </a:ext>
            </a:extLst>
          </p:cNvPr>
          <p:cNvSpPr txBox="1"/>
          <p:nvPr/>
        </p:nvSpPr>
        <p:spPr>
          <a:xfrm>
            <a:off x="2800758" y="5217499"/>
            <a:ext cx="637971" cy="369332"/>
          </a:xfrm>
          <a:prstGeom prst="rect">
            <a:avLst/>
          </a:prstGeom>
          <a:noFill/>
        </p:spPr>
        <p:txBody>
          <a:bodyPr wrap="square">
            <a:spAutoFit/>
          </a:bodyPr>
          <a:lstStyle/>
          <a:p>
            <a:r>
              <a:rPr lang="en-US" b="1">
                <a:solidFill>
                  <a:srgbClr val="FF0000"/>
                </a:solidFill>
                <a:latin typeface="Times New Roman" panose="02020603050405020304" pitchFamily="18" charset="0"/>
                <a:ea typeface="Calibri" panose="020F0502020204030204" pitchFamily="34" charset="0"/>
              </a:rPr>
              <a:t>5</a:t>
            </a:r>
            <a:r>
              <a:rPr lang="en-US" b="1">
                <a:solidFill>
                  <a:srgbClr val="FF0000"/>
                </a:solidFill>
                <a:effectLst/>
                <a:latin typeface="Times New Roman" panose="02020603050405020304" pitchFamily="18" charset="0"/>
                <a:ea typeface="Calibri" panose="020F0502020204030204" pitchFamily="34" charset="0"/>
              </a:rPr>
              <a:t> -h</a:t>
            </a:r>
            <a:endParaRPr lang="en-US" b="1">
              <a:solidFill>
                <a:srgbClr val="FF0000"/>
              </a:solidFill>
            </a:endParaRPr>
          </a:p>
        </p:txBody>
      </p:sp>
      <p:sp>
        <p:nvSpPr>
          <p:cNvPr id="13" name="TextBox 12">
            <a:extLst>
              <a:ext uri="{FF2B5EF4-FFF2-40B4-BE49-F238E27FC236}">
                <a16:creationId xmlns:a16="http://schemas.microsoft.com/office/drawing/2014/main" id="{91FD044F-E9B0-2F7A-DC66-1A50E6FDFC27}"/>
              </a:ext>
            </a:extLst>
          </p:cNvPr>
          <p:cNvSpPr txBox="1"/>
          <p:nvPr/>
        </p:nvSpPr>
        <p:spPr>
          <a:xfrm>
            <a:off x="2811080" y="5655894"/>
            <a:ext cx="637971" cy="369332"/>
          </a:xfrm>
          <a:prstGeom prst="rect">
            <a:avLst/>
          </a:prstGeom>
          <a:noFill/>
        </p:spPr>
        <p:txBody>
          <a:bodyPr wrap="square">
            <a:spAutoFit/>
          </a:bodyPr>
          <a:lstStyle/>
          <a:p>
            <a:r>
              <a:rPr lang="en-US" b="1">
                <a:solidFill>
                  <a:srgbClr val="FF0000"/>
                </a:solidFill>
                <a:effectLst/>
                <a:latin typeface="Times New Roman" panose="02020603050405020304" pitchFamily="18" charset="0"/>
                <a:ea typeface="Calibri" panose="020F0502020204030204" pitchFamily="34" charset="0"/>
              </a:rPr>
              <a:t>6 - a</a:t>
            </a:r>
            <a:endParaRPr lang="en-US" b="1">
              <a:solidFill>
                <a:srgbClr val="FF0000"/>
              </a:solidFill>
            </a:endParaRPr>
          </a:p>
        </p:txBody>
      </p:sp>
      <p:sp>
        <p:nvSpPr>
          <p:cNvPr id="14" name="TextBox 13">
            <a:extLst>
              <a:ext uri="{FF2B5EF4-FFF2-40B4-BE49-F238E27FC236}">
                <a16:creationId xmlns:a16="http://schemas.microsoft.com/office/drawing/2014/main" id="{86B6A077-C21D-E1C0-40AE-36BD6748248A}"/>
              </a:ext>
            </a:extLst>
          </p:cNvPr>
          <p:cNvSpPr txBox="1"/>
          <p:nvPr/>
        </p:nvSpPr>
        <p:spPr>
          <a:xfrm>
            <a:off x="2811080" y="5954563"/>
            <a:ext cx="637971" cy="369332"/>
          </a:xfrm>
          <a:prstGeom prst="rect">
            <a:avLst/>
          </a:prstGeom>
          <a:noFill/>
        </p:spPr>
        <p:txBody>
          <a:bodyPr wrap="square">
            <a:spAutoFit/>
          </a:bodyPr>
          <a:lstStyle/>
          <a:p>
            <a:r>
              <a:rPr lang="en-US" b="1">
                <a:solidFill>
                  <a:srgbClr val="FF0000"/>
                </a:solidFill>
                <a:latin typeface="Times New Roman" panose="02020603050405020304" pitchFamily="18" charset="0"/>
                <a:ea typeface="Calibri" panose="020F0502020204030204" pitchFamily="34" charset="0"/>
              </a:rPr>
              <a:t>7</a:t>
            </a:r>
            <a:r>
              <a:rPr lang="en-US" b="1">
                <a:solidFill>
                  <a:srgbClr val="FF0000"/>
                </a:solidFill>
                <a:effectLst/>
                <a:latin typeface="Times New Roman" panose="02020603050405020304" pitchFamily="18" charset="0"/>
                <a:ea typeface="Calibri" panose="020F0502020204030204" pitchFamily="34" charset="0"/>
              </a:rPr>
              <a:t> - e</a:t>
            </a:r>
            <a:endParaRPr lang="en-US" b="1">
              <a:solidFill>
                <a:srgbClr val="FF0000"/>
              </a:solidFill>
            </a:endParaRPr>
          </a:p>
        </p:txBody>
      </p:sp>
      <p:sp>
        <p:nvSpPr>
          <p:cNvPr id="15" name="TextBox 14">
            <a:extLst>
              <a:ext uri="{FF2B5EF4-FFF2-40B4-BE49-F238E27FC236}">
                <a16:creationId xmlns:a16="http://schemas.microsoft.com/office/drawing/2014/main" id="{DB9E1766-09ED-61EB-0973-C3099F23C16C}"/>
              </a:ext>
            </a:extLst>
          </p:cNvPr>
          <p:cNvSpPr txBox="1"/>
          <p:nvPr/>
        </p:nvSpPr>
        <p:spPr>
          <a:xfrm>
            <a:off x="2768674" y="6323692"/>
            <a:ext cx="637971" cy="369332"/>
          </a:xfrm>
          <a:prstGeom prst="rect">
            <a:avLst/>
          </a:prstGeom>
          <a:noFill/>
        </p:spPr>
        <p:txBody>
          <a:bodyPr wrap="square">
            <a:spAutoFit/>
          </a:bodyPr>
          <a:lstStyle/>
          <a:p>
            <a:r>
              <a:rPr lang="en-US" b="1">
                <a:solidFill>
                  <a:srgbClr val="FF0000"/>
                </a:solidFill>
                <a:effectLst/>
                <a:latin typeface="Times New Roman" panose="02020603050405020304" pitchFamily="18" charset="0"/>
                <a:ea typeface="Calibri" panose="020F0502020204030204" pitchFamily="34" charset="0"/>
              </a:rPr>
              <a:t>8 - </a:t>
            </a:r>
            <a:r>
              <a:rPr lang="en-US" b="1">
                <a:solidFill>
                  <a:srgbClr val="FF0000"/>
                </a:solidFill>
                <a:latin typeface="Times New Roman" panose="02020603050405020304" pitchFamily="18" charset="0"/>
                <a:ea typeface="Calibri" panose="020F0502020204030204" pitchFamily="34" charset="0"/>
              </a:rPr>
              <a:t>c</a:t>
            </a:r>
            <a:endParaRPr lang="en-US" b="1">
              <a:solidFill>
                <a:srgbClr val="FF0000"/>
              </a:solidFill>
            </a:endParaRPr>
          </a:p>
        </p:txBody>
      </p:sp>
    </p:spTree>
    <p:extLst>
      <p:ext uri="{BB962C8B-B14F-4D97-AF65-F5344CB8AC3E}">
        <p14:creationId xmlns:p14="http://schemas.microsoft.com/office/powerpoint/2010/main" val="881958611"/>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7" grpId="0"/>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A1ED06-4733-4020-9C60-81D4D8014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CA3509-3AF9-45FE-93ED-57BB5D5E8E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2C8CED-017C-46F2-B8A1-B532B4574C6B}"/>
              </a:ext>
            </a:extLst>
          </p:cNvPr>
          <p:cNvPicPr>
            <a:picLocks noChangeAspect="1"/>
          </p:cNvPicPr>
          <p:nvPr/>
        </p:nvPicPr>
        <p:blipFill rotWithShape="1">
          <a:blip r:embed="rId2">
            <a:alphaModFix amt="60000"/>
          </a:blip>
          <a:srcRect b="2270"/>
          <a:stretch/>
        </p:blipFill>
        <p:spPr>
          <a:xfrm>
            <a:off x="180975" y="182880"/>
            <a:ext cx="11823637" cy="6499784"/>
          </a:xfrm>
          <a:prstGeom prst="rect">
            <a:avLst/>
          </a:prstGeom>
        </p:spPr>
      </p:pic>
      <p:sp>
        <p:nvSpPr>
          <p:cNvPr id="6" name="Rectangle 5">
            <a:extLst>
              <a:ext uri="{FF2B5EF4-FFF2-40B4-BE49-F238E27FC236}">
                <a16:creationId xmlns:a16="http://schemas.microsoft.com/office/drawing/2014/main" id="{05DF8B72-D29C-44F1-9952-BE0D205E4ABA}"/>
              </a:ext>
            </a:extLst>
          </p:cNvPr>
          <p:cNvSpPr/>
          <p:nvPr/>
        </p:nvSpPr>
        <p:spPr>
          <a:xfrm>
            <a:off x="1239253" y="4857794"/>
            <a:ext cx="10165218" cy="25884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rgbClr val="FFFFFF"/>
                </a:solidFill>
              </a:rPr>
              <a:t>Hiện nay rừng sản xuất của Việt Nam được đánh giá đã đáp ứng được khoảng 70% nguyên liệu cho ngành sản xuất, chế biến đồ gỗ. Tuy nhiên, để đáp ứng được nhu cầu gỗ nguyên liệu ngày càng tăng thì cần có những chính sách mạnh mẽ hơn để phát triển rừng sản xuất.</a:t>
            </a:r>
          </a:p>
        </p:txBody>
      </p:sp>
    </p:spTree>
    <p:extLst>
      <p:ext uri="{BB962C8B-B14F-4D97-AF65-F5344CB8AC3E}">
        <p14:creationId xmlns:p14="http://schemas.microsoft.com/office/powerpoint/2010/main" val="2908320701"/>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F30AF4-1D85-461F-9B09-469945A78B83}"/>
              </a:ext>
            </a:extLst>
          </p:cNvPr>
          <p:cNvPicPr>
            <a:picLocks noChangeAspect="1"/>
          </p:cNvPicPr>
          <p:nvPr/>
        </p:nvPicPr>
        <p:blipFill rotWithShape="1">
          <a:blip r:embed="rId2"/>
          <a:srcRect l="35610" r="10565" b="-1"/>
          <a:stretch/>
        </p:blipFill>
        <p:spPr>
          <a:xfrm>
            <a:off x="191086" y="171715"/>
            <a:ext cx="5813197" cy="6129087"/>
          </a:xfrm>
          <a:prstGeom prst="rect">
            <a:avLst/>
          </a:prstGeom>
        </p:spPr>
      </p:pic>
      <p:pic>
        <p:nvPicPr>
          <p:cNvPr id="6" name="Picture 5">
            <a:extLst>
              <a:ext uri="{FF2B5EF4-FFF2-40B4-BE49-F238E27FC236}">
                <a16:creationId xmlns:a16="http://schemas.microsoft.com/office/drawing/2014/main" id="{8E1A908A-53A9-48A4-99FD-9DD033266BF0}"/>
              </a:ext>
            </a:extLst>
          </p:cNvPr>
          <p:cNvPicPr>
            <a:picLocks noChangeAspect="1"/>
          </p:cNvPicPr>
          <p:nvPr/>
        </p:nvPicPr>
        <p:blipFill rotWithShape="1">
          <a:blip r:embed="rId3"/>
          <a:srcRect t="6207" b="11624"/>
          <a:stretch/>
        </p:blipFill>
        <p:spPr>
          <a:xfrm>
            <a:off x="6196929" y="171716"/>
            <a:ext cx="5803986" cy="3171422"/>
          </a:xfrm>
          <a:prstGeom prst="rect">
            <a:avLst/>
          </a:prstGeom>
        </p:spPr>
      </p:pic>
      <p:pic>
        <p:nvPicPr>
          <p:cNvPr id="5" name="Picture 4">
            <a:extLst>
              <a:ext uri="{FF2B5EF4-FFF2-40B4-BE49-F238E27FC236}">
                <a16:creationId xmlns:a16="http://schemas.microsoft.com/office/drawing/2014/main" id="{C79BC807-9008-4993-BF4C-D571FE56256B}"/>
              </a:ext>
            </a:extLst>
          </p:cNvPr>
          <p:cNvPicPr>
            <a:picLocks noChangeAspect="1"/>
          </p:cNvPicPr>
          <p:nvPr/>
        </p:nvPicPr>
        <p:blipFill rotWithShape="1">
          <a:blip r:embed="rId4"/>
          <a:srcRect t="3186" b="22456"/>
          <a:stretch/>
        </p:blipFill>
        <p:spPr>
          <a:xfrm>
            <a:off x="6196929" y="3514856"/>
            <a:ext cx="5786386" cy="2785950"/>
          </a:xfrm>
          <a:prstGeom prst="rect">
            <a:avLst/>
          </a:prstGeom>
        </p:spPr>
      </p:pic>
      <p:sp>
        <p:nvSpPr>
          <p:cNvPr id="7" name="Rectangle 6">
            <a:extLst>
              <a:ext uri="{FF2B5EF4-FFF2-40B4-BE49-F238E27FC236}">
                <a16:creationId xmlns:a16="http://schemas.microsoft.com/office/drawing/2014/main" id="{439E8CA8-2EC9-437C-A584-1BA706F28C5F}"/>
              </a:ext>
            </a:extLst>
          </p:cNvPr>
          <p:cNvSpPr/>
          <p:nvPr/>
        </p:nvSpPr>
        <p:spPr>
          <a:xfrm>
            <a:off x="191086" y="4565317"/>
            <a:ext cx="5904913" cy="1754326"/>
          </a:xfrm>
          <a:prstGeom prst="rect">
            <a:avLst/>
          </a:prstGeom>
          <a:solidFill>
            <a:schemeClr val="bg1"/>
          </a:solidFill>
        </p:spPr>
        <p:txBody>
          <a:bodyPr wrap="square">
            <a:spAutoFit/>
          </a:bodyPr>
          <a:lstStyle/>
          <a:p>
            <a:r>
              <a:rPr lang="vi-VN">
                <a:solidFill>
                  <a:srgbClr val="008000"/>
                </a:solidFill>
              </a:rPr>
              <a:t>Rừng đặc dụng là loại rừng được thành lập với mục đích chủ yếu để bảo tồn thiên nhiên, mẫu chuẩn hệ sinh thái rừng của quốc gia, bảo vệ nguồn gen sinh vật rừng, nghiên cứu khoa học, bảo vệ di tích lịch sử, danh lam thắng cảnh phục vụ nghỉ ngơi du lịch kết hợp với phòng hộ bảo vệ môi trường sinh thái.</a:t>
            </a:r>
            <a:endParaRPr lang="en-US">
              <a:solidFill>
                <a:srgbClr val="008000"/>
              </a:solidFill>
            </a:endParaRPr>
          </a:p>
        </p:txBody>
      </p:sp>
    </p:spTree>
    <p:extLst>
      <p:ext uri="{BB962C8B-B14F-4D97-AF65-F5344CB8AC3E}">
        <p14:creationId xmlns:p14="http://schemas.microsoft.com/office/powerpoint/2010/main" val="2099547986"/>
      </p:ext>
    </p:extLst>
  </p:cSld>
  <p:clrMapOvr>
    <a:masterClrMapping/>
  </p:clrMapOvr>
  <mc:AlternateContent xmlns:mc="http://schemas.openxmlformats.org/markup-compatibility/2006" xmlns:p14="http://schemas.microsoft.com/office/powerpoint/2010/main">
    <mc:Choice Requires="p14">
      <p:transition spd="slow" p14:dur="800" advTm="41338">
        <p:circle/>
      </p:transition>
    </mc:Choice>
    <mc:Fallback xmlns="">
      <p:transition spd="slow" advTm="41338">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571</TotalTime>
  <Words>2928</Words>
  <Application>Microsoft Office PowerPoint</Application>
  <PresentationFormat>Widescreen</PresentationFormat>
  <Paragraphs>298</Paragraphs>
  <Slides>37</Slides>
  <Notes>3</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37</vt:i4>
      </vt:variant>
    </vt:vector>
  </HeadingPairs>
  <TitlesOfParts>
    <vt:vector size="57" baseType="lpstr">
      <vt:lpstr>SimSun</vt:lpstr>
      <vt:lpstr>SimSun</vt:lpstr>
      <vt:lpstr>#9Slide02 Noi dung dai</vt:lpstr>
      <vt:lpstr>#9Slide02 Noi dung rat dai</vt:lpstr>
      <vt:lpstr>#9Slide07 Cadena</vt:lpstr>
      <vt:lpstr>#9Slide07 IcielBaliho Script</vt:lpstr>
      <vt:lpstr>#9Slide07 IcielCadena</vt:lpstr>
      <vt:lpstr>Aptos</vt:lpstr>
      <vt:lpstr>Aptos (Body)</vt:lpstr>
      <vt:lpstr>Aptos Display</vt:lpstr>
      <vt:lpstr>Arial</vt:lpstr>
      <vt:lpstr>Calibri</vt:lpstr>
      <vt:lpstr>Calibri Light</vt:lpstr>
      <vt:lpstr>等线</vt:lpstr>
      <vt:lpstr>Roboto</vt:lpstr>
      <vt:lpstr>Symbol</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KHAI THÁC VÀ CHẾ BIẾN GỖ</vt:lpstr>
      <vt:lpstr>SẢN PHẨM TỪ RỪNG</vt:lpstr>
      <vt:lpstr>PowerPoint Presentation</vt:lpstr>
      <vt:lpstr>DIỆN TÍCH RỪNG TRỒNG THEO CÁC VÙNG NĂM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PHAM THIEN TRUC</dc:creator>
  <cp:lastModifiedBy>Hp</cp:lastModifiedBy>
  <cp:revision>7</cp:revision>
  <dcterms:created xsi:type="dcterms:W3CDTF">2024-06-23T08:16:23Z</dcterms:created>
  <dcterms:modified xsi:type="dcterms:W3CDTF">2024-08-01T11:13:42Z</dcterms:modified>
</cp:coreProperties>
</file>