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431" r:id="rId4"/>
    <p:sldId id="430" r:id="rId5"/>
    <p:sldId id="432" r:id="rId6"/>
    <p:sldId id="433" r:id="rId7"/>
    <p:sldId id="434" r:id="rId8"/>
    <p:sldId id="426" r:id="rId9"/>
    <p:sldId id="435" r:id="rId10"/>
    <p:sldId id="436" r:id="rId11"/>
    <p:sldId id="437" r:id="rId12"/>
    <p:sldId id="438" r:id="rId13"/>
    <p:sldId id="335" r:id="rId14"/>
    <p:sldId id="276" r:id="rId15"/>
    <p:sldId id="439" r:id="rId16"/>
    <p:sldId id="429" r:id="rId17"/>
    <p:sldId id="440"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60" autoAdjust="0"/>
    <p:restoredTop sz="94660"/>
  </p:normalViewPr>
  <p:slideViewPr>
    <p:cSldViewPr snapToGrid="0">
      <p:cViewPr varScale="1">
        <p:scale>
          <a:sx n="82" d="100"/>
          <a:sy n="82"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2/13/2025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7473" y="106902"/>
            <a:ext cx="6387294"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14. QUY TRÌNH THIẾT KẾ KỸ THUẬT</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5" name="Picture 4"/>
          <p:cNvPicPr>
            <a:picLocks noChangeAspect="1"/>
          </p:cNvPicPr>
          <p:nvPr/>
        </p:nvPicPr>
        <p:blipFill>
          <a:blip r:embed="rId3"/>
          <a:stretch>
            <a:fillRect/>
          </a:stretch>
        </p:blipFill>
        <p:spPr>
          <a:xfrm>
            <a:off x="360688" y="700452"/>
            <a:ext cx="6242335" cy="5805856"/>
          </a:xfrm>
          <a:prstGeom prst="rect">
            <a:avLst/>
          </a:prstGeom>
        </p:spPr>
      </p:pic>
      <p:pic>
        <p:nvPicPr>
          <p:cNvPr id="7" name="Picture 6"/>
          <p:cNvPicPr>
            <a:picLocks noChangeAspect="1"/>
          </p:cNvPicPr>
          <p:nvPr/>
        </p:nvPicPr>
        <p:blipFill>
          <a:blip r:embed="rId4"/>
          <a:stretch>
            <a:fillRect/>
          </a:stretch>
        </p:blipFill>
        <p:spPr>
          <a:xfrm>
            <a:off x="6603023" y="700452"/>
            <a:ext cx="5206249" cy="5673971"/>
          </a:xfrm>
          <a:prstGeom prst="rect">
            <a:avLst/>
          </a:prstGeom>
        </p:spPr>
      </p:pic>
    </p:spTree>
    <p:extLst>
      <p:ext uri="{BB962C8B-B14F-4D97-AF65-F5344CB8AC3E}">
        <p14:creationId xmlns:p14="http://schemas.microsoft.com/office/powerpoint/2010/main" val="77055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0474" y="321512"/>
            <a:ext cx="2810945" cy="4080806"/>
          </a:xfrm>
          <a:prstGeom prst="rect">
            <a:avLst/>
          </a:prstGeom>
        </p:spPr>
      </p:pic>
      <p:pic>
        <p:nvPicPr>
          <p:cNvPr id="5" name="Picture 4"/>
          <p:cNvPicPr>
            <a:picLocks noChangeAspect="1"/>
          </p:cNvPicPr>
          <p:nvPr/>
        </p:nvPicPr>
        <p:blipFill>
          <a:blip r:embed="rId3"/>
          <a:stretch>
            <a:fillRect/>
          </a:stretch>
        </p:blipFill>
        <p:spPr>
          <a:xfrm>
            <a:off x="3284870" y="378073"/>
            <a:ext cx="2654018" cy="4080806"/>
          </a:xfrm>
          <a:prstGeom prst="rect">
            <a:avLst/>
          </a:prstGeom>
        </p:spPr>
      </p:pic>
      <p:sp>
        <p:nvSpPr>
          <p:cNvPr id="6" name="TextBox 5"/>
          <p:cNvSpPr txBox="1"/>
          <p:nvPr/>
        </p:nvSpPr>
        <p:spPr>
          <a:xfrm>
            <a:off x="308541" y="4458879"/>
            <a:ext cx="5630347" cy="984885"/>
          </a:xfrm>
          <a:prstGeom prst="rect">
            <a:avLst/>
          </a:prstGeom>
          <a:noFill/>
        </p:spPr>
        <p:txBody>
          <a:bodyPr wrap="square" rtlCol="0">
            <a:spAutoFit/>
          </a:bodyPr>
          <a:lstStyle/>
          <a:p>
            <a:pPr marL="342900" indent="-342900">
              <a:buAutoNum type="alphaLcParenR"/>
            </a:pPr>
            <a:r>
              <a:rPr lang="en-US" i="1">
                <a:latin typeface="Times New Roman" panose="02020603050405020304" pitchFamily="18" charset="0"/>
                <a:cs typeface="Times New Roman" panose="02020603050405020304" pitchFamily="18" charset="0"/>
              </a:rPr>
              <a:t>                                                                       b)</a:t>
            </a:r>
          </a:p>
          <a:p>
            <a:r>
              <a:rPr lang="en-US" sz="2000" b="1" i="1">
                <a:latin typeface="Times New Roman" panose="02020603050405020304" pitchFamily="18" charset="0"/>
                <a:cs typeface="Times New Roman" panose="02020603050405020304" pitchFamily="18" charset="0"/>
              </a:rPr>
              <a:t>Hình 14.4. Một số dạng kệ đựng đồ dùng học tập minh hoạ</a:t>
            </a:r>
          </a:p>
        </p:txBody>
      </p:sp>
      <p:sp>
        <p:nvSpPr>
          <p:cNvPr id="7" name="Rectangle 6"/>
          <p:cNvSpPr/>
          <p:nvPr/>
        </p:nvSpPr>
        <p:spPr>
          <a:xfrm>
            <a:off x="6193410" y="114122"/>
            <a:ext cx="5882327" cy="6863417"/>
          </a:xfrm>
          <a:prstGeom prst="rect">
            <a:avLst/>
          </a:prstGeom>
        </p:spPr>
        <p:txBody>
          <a:bodyPr wrap="square">
            <a:spAutoFit/>
          </a:bodyPr>
          <a:lstStyle/>
          <a:p>
            <a:r>
              <a:rPr lang="nl-NL" sz="2200" b="1">
                <a:solidFill>
                  <a:srgbClr val="FF0000"/>
                </a:solidFill>
                <a:latin typeface="Times New Roman" panose="02020603050405020304" pitchFamily="18" charset="0"/>
                <a:cs typeface="Times New Roman" panose="02020603050405020304" pitchFamily="18" charset="0"/>
              </a:rPr>
              <a:t>1.Dụng cụ và vật liệu</a:t>
            </a:r>
            <a:endParaRPr lang="en-US" sz="2200" b="1">
              <a:solidFill>
                <a:srgbClr val="FF0000"/>
              </a:solidFill>
              <a:latin typeface="Times New Roman" panose="02020603050405020304" pitchFamily="18" charset="0"/>
              <a:cs typeface="Times New Roman" panose="02020603050405020304" pitchFamily="18" charset="0"/>
            </a:endParaRPr>
          </a:p>
          <a:p>
            <a:r>
              <a:rPr lang="nl-NL" sz="2200" b="1">
                <a:solidFill>
                  <a:srgbClr val="FF0000"/>
                </a:solidFill>
                <a:latin typeface="Times New Roman" panose="02020603050405020304" pitchFamily="18" charset="0"/>
                <a:cs typeface="Times New Roman" panose="02020603050405020304" pitchFamily="18" charset="0"/>
              </a:rPr>
              <a:t>- </a:t>
            </a:r>
            <a:r>
              <a:rPr lang="en-US" sz="2200" b="1">
                <a:solidFill>
                  <a:srgbClr val="FF0000"/>
                </a:solidFill>
                <a:latin typeface="Times New Roman" panose="02020603050405020304" pitchFamily="18" charset="0"/>
                <a:cs typeface="Times New Roman" panose="02020603050405020304" pitchFamily="18" charset="0"/>
              </a:rPr>
              <a:t>Giấy, bút chì, bút mực, thước thẳng, eeke, thước đo độ, tẩy, kéo cắt giấy…</a:t>
            </a:r>
          </a:p>
          <a:p>
            <a:r>
              <a:rPr lang="en-US" sz="2200" b="1">
                <a:solidFill>
                  <a:srgbClr val="FF0000"/>
                </a:solidFill>
                <a:latin typeface="Times New Roman" panose="02020603050405020304" pitchFamily="18" charset="0"/>
                <a:cs typeface="Times New Roman" panose="02020603050405020304" pitchFamily="18" charset="0"/>
              </a:rPr>
              <a:t>- Hình ảnh các dạng kệ đựng đồ dùng học tập.</a:t>
            </a:r>
          </a:p>
          <a:p>
            <a:r>
              <a:rPr lang="en-US" sz="2200" b="1">
                <a:solidFill>
                  <a:srgbClr val="FF0000"/>
                </a:solidFill>
                <a:latin typeface="Times New Roman" panose="02020603050405020304" pitchFamily="18" charset="0"/>
                <a:cs typeface="Times New Roman" panose="02020603050405020304" pitchFamily="18" charset="0"/>
              </a:rPr>
              <a:t>- Vật liệu: bìa cứng, keo dán.</a:t>
            </a:r>
          </a:p>
          <a:p>
            <a:r>
              <a:rPr lang="nl-NL" sz="2200" b="1">
                <a:solidFill>
                  <a:srgbClr val="FF0000"/>
                </a:solidFill>
                <a:latin typeface="Times New Roman" panose="02020603050405020304" pitchFamily="18" charset="0"/>
                <a:cs typeface="Times New Roman" panose="02020603050405020304" pitchFamily="18" charset="0"/>
              </a:rPr>
              <a:t>2.*Nội dung </a:t>
            </a:r>
            <a:endParaRPr lang="en-US" sz="2200" b="1">
              <a:solidFill>
                <a:srgbClr val="FF0000"/>
              </a:solidFill>
              <a:latin typeface="Times New Roman" panose="02020603050405020304" pitchFamily="18" charset="0"/>
              <a:cs typeface="Times New Roman" panose="02020603050405020304" pitchFamily="18" charset="0"/>
            </a:endParaRPr>
          </a:p>
          <a:p>
            <a:r>
              <a:rPr lang="nl-NL" sz="2200" b="1">
                <a:solidFill>
                  <a:srgbClr val="FF0000"/>
                </a:solidFill>
                <a:latin typeface="Times New Roman" panose="02020603050405020304" pitchFamily="18" charset="0"/>
                <a:cs typeface="Times New Roman" panose="02020603050405020304" pitchFamily="18" charset="0"/>
              </a:rPr>
              <a:t>- </a:t>
            </a:r>
            <a:r>
              <a:rPr lang="en-US" sz="2200" b="1">
                <a:solidFill>
                  <a:srgbClr val="FF0000"/>
                </a:solidFill>
                <a:latin typeface="Times New Roman" panose="02020603050405020304" pitchFamily="18" charset="0"/>
                <a:cs typeface="Times New Roman" panose="02020603050405020304" pitchFamily="18" charset="0"/>
              </a:rPr>
              <a:t>Thiết kế một kệ đồ dùng học tập đặt trên bàn học.</a:t>
            </a:r>
          </a:p>
          <a:p>
            <a:r>
              <a:rPr lang="en-US" sz="2200" b="1">
                <a:solidFill>
                  <a:srgbClr val="FF0000"/>
                </a:solidFill>
                <a:latin typeface="Times New Roman" panose="02020603050405020304" pitchFamily="18" charset="0"/>
                <a:cs typeface="Times New Roman" panose="02020603050405020304" pitchFamily="18" charset="0"/>
              </a:rPr>
              <a:t>- Thực hiện mô hình kệ đựng đồ dùng học tập theo thiết kế.</a:t>
            </a:r>
          </a:p>
          <a:p>
            <a:r>
              <a:rPr lang="en-US" sz="2200" b="1">
                <a:solidFill>
                  <a:srgbClr val="FF0000"/>
                </a:solidFill>
                <a:latin typeface="Times New Roman" panose="02020603050405020304" pitchFamily="18" charset="0"/>
                <a:cs typeface="Times New Roman" panose="02020603050405020304" pitchFamily="18" charset="0"/>
              </a:rPr>
              <a:t>- Lập bản vẽ phác thảo của sản phẩm đã thiết kế.</a:t>
            </a:r>
          </a:p>
          <a:p>
            <a:r>
              <a:rPr lang="en-US" sz="2200" b="1">
                <a:solidFill>
                  <a:srgbClr val="FF0000"/>
                </a:solidFill>
                <a:latin typeface="Times New Roman" panose="02020603050405020304" pitchFamily="18" charset="0"/>
                <a:cs typeface="Times New Roman" panose="02020603050405020304" pitchFamily="18" charset="0"/>
              </a:rPr>
              <a:t>*. Yêu cầu kỹ thuật</a:t>
            </a:r>
          </a:p>
          <a:p>
            <a:r>
              <a:rPr lang="en-US" sz="2200" b="1">
                <a:solidFill>
                  <a:srgbClr val="FF0000"/>
                </a:solidFill>
                <a:latin typeface="Times New Roman" panose="02020603050405020304" pitchFamily="18" charset="0"/>
                <a:cs typeface="Times New Roman" panose="02020603050405020304" pitchFamily="18" charset="0"/>
              </a:rPr>
              <a:t> - Kệ có đủ ngăn chứa đựng các đồ dùng học tập thông thường như bút, viết, thước, compa, máy tính cầm tay, dụng cụ đựng giấy, kim ghim…</a:t>
            </a:r>
          </a:p>
          <a:p>
            <a:r>
              <a:rPr lang="en-US" sz="2200" b="1">
                <a:solidFill>
                  <a:srgbClr val="FF0000"/>
                </a:solidFill>
                <a:latin typeface="Times New Roman" panose="02020603050405020304" pitchFamily="18" charset="0"/>
                <a:cs typeface="Times New Roman" panose="02020603050405020304" pitchFamily="18" charset="0"/>
              </a:rPr>
              <a:t>- Kích thước kệ cân đối với bàn học.</a:t>
            </a:r>
          </a:p>
          <a:p>
            <a:r>
              <a:rPr lang="en-US" sz="2200" b="1">
                <a:solidFill>
                  <a:srgbClr val="FF0000"/>
                </a:solidFill>
                <a:latin typeface="Times New Roman" panose="02020603050405020304" pitchFamily="18" charset="0"/>
                <a:cs typeface="Times New Roman" panose="02020603050405020304" pitchFamily="18" charset="0"/>
              </a:rPr>
              <a:t>- Bản vẽ phác thảo được hình dạng, các sản phẩm chính và kích thước của kệ.</a:t>
            </a:r>
          </a:p>
        </p:txBody>
      </p:sp>
    </p:spTree>
    <p:extLst>
      <p:ext uri="{BB962C8B-B14F-4D97-AF65-F5344CB8AC3E}">
        <p14:creationId xmlns:p14="http://schemas.microsoft.com/office/powerpoint/2010/main" val="772669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4526" y="538735"/>
            <a:ext cx="11812556" cy="6124754"/>
          </a:xfrm>
          <a:prstGeom prst="rect">
            <a:avLst/>
          </a:prstGeom>
        </p:spPr>
        <p:txBody>
          <a:bodyPr wrap="square">
            <a:spAutoFit/>
          </a:bodyPr>
          <a:lstStyle/>
          <a:p>
            <a:r>
              <a:rPr lang="nl-NL" sz="2800" b="1">
                <a:latin typeface="Times New Roman" panose="02020603050405020304" pitchFamily="18" charset="0"/>
                <a:cs typeface="Times New Roman" panose="02020603050405020304" pitchFamily="18" charset="0"/>
              </a:rPr>
              <a:t>2.Thiết kế kệ đựng đồ dùng học tập</a:t>
            </a:r>
          </a:p>
          <a:p>
            <a:r>
              <a:rPr lang="nl-NL" sz="2800">
                <a:latin typeface="Times New Roman" panose="02020603050405020304" pitchFamily="18" charset="0"/>
                <a:cs typeface="Times New Roman" panose="02020603050405020304" pitchFamily="18" charset="0"/>
              </a:rPr>
              <a:t>2.1.Dụng cụ và vật liệu</a:t>
            </a:r>
            <a:endParaRPr lang="en-US" sz="2800">
              <a:latin typeface="Times New Roman" panose="02020603050405020304" pitchFamily="18" charset="0"/>
              <a:cs typeface="Times New Roman" panose="02020603050405020304" pitchFamily="18" charset="0"/>
            </a:endParaRPr>
          </a:p>
          <a:p>
            <a:r>
              <a:rPr lang="nl-NL" sz="28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Giấy, bút chì, bút mực, thước thẳng, eeke, thước đo độ, tẩy, kéo cắt giấy…</a:t>
            </a:r>
          </a:p>
          <a:p>
            <a:r>
              <a:rPr lang="en-US" sz="2800">
                <a:latin typeface="Times New Roman" panose="02020603050405020304" pitchFamily="18" charset="0"/>
                <a:cs typeface="Times New Roman" panose="02020603050405020304" pitchFamily="18" charset="0"/>
              </a:rPr>
              <a:t>- Hình ảnh các dạng kệ đựng đồ dùng học tập.</a:t>
            </a:r>
          </a:p>
          <a:p>
            <a:r>
              <a:rPr lang="en-US" sz="2800">
                <a:latin typeface="Times New Roman" panose="02020603050405020304" pitchFamily="18" charset="0"/>
                <a:cs typeface="Times New Roman" panose="02020603050405020304" pitchFamily="18" charset="0"/>
              </a:rPr>
              <a:t>- Vật liệu: bìa cứng, keo dán.</a:t>
            </a:r>
          </a:p>
          <a:p>
            <a:r>
              <a:rPr lang="nl-NL" sz="2800">
                <a:latin typeface="Times New Roman" panose="02020603050405020304" pitchFamily="18" charset="0"/>
                <a:cs typeface="Times New Roman" panose="02020603050405020304" pitchFamily="18" charset="0"/>
              </a:rPr>
              <a:t>2.2.Nội dung </a:t>
            </a:r>
            <a:endParaRPr lang="en-US" sz="2800">
              <a:latin typeface="Times New Roman" panose="02020603050405020304" pitchFamily="18" charset="0"/>
              <a:cs typeface="Times New Roman" panose="02020603050405020304" pitchFamily="18" charset="0"/>
            </a:endParaRPr>
          </a:p>
          <a:p>
            <a:r>
              <a:rPr lang="nl-NL" sz="28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Thiết kế một kệ đồ dùng học tập đặt trên bàn học.</a:t>
            </a:r>
          </a:p>
          <a:p>
            <a:r>
              <a:rPr lang="en-US" sz="2800">
                <a:latin typeface="Times New Roman" panose="02020603050405020304" pitchFamily="18" charset="0"/>
                <a:cs typeface="Times New Roman" panose="02020603050405020304" pitchFamily="18" charset="0"/>
              </a:rPr>
              <a:t>- Thực hiện mô hình kệ đựng đồ dùng học tập theo thiết kế.</a:t>
            </a:r>
          </a:p>
          <a:p>
            <a:r>
              <a:rPr lang="en-US" sz="2800">
                <a:latin typeface="Times New Roman" panose="02020603050405020304" pitchFamily="18" charset="0"/>
                <a:cs typeface="Times New Roman" panose="02020603050405020304" pitchFamily="18" charset="0"/>
              </a:rPr>
              <a:t>- Lập bản vẽ phác thảo của sản phẩm đã thiết kế.</a:t>
            </a:r>
          </a:p>
          <a:p>
            <a:r>
              <a:rPr lang="en-US" sz="2800">
                <a:latin typeface="Times New Roman" panose="02020603050405020304" pitchFamily="18" charset="0"/>
                <a:cs typeface="Times New Roman" panose="02020603050405020304" pitchFamily="18" charset="0"/>
              </a:rPr>
              <a:t>2.3. Yêu cầu kỹ thuật</a:t>
            </a:r>
          </a:p>
          <a:p>
            <a:r>
              <a:rPr lang="en-US" sz="2800">
                <a:latin typeface="Times New Roman" panose="02020603050405020304" pitchFamily="18" charset="0"/>
                <a:cs typeface="Times New Roman" panose="02020603050405020304" pitchFamily="18" charset="0"/>
              </a:rPr>
              <a:t> - Kệ có đủ ngăn chứa đựng các đồ dùng học tập thông thường như bút, viết, thước, compa, máy tính cầm tay, dụng cụ đựng giấy, kim ghim…</a:t>
            </a:r>
          </a:p>
          <a:p>
            <a:r>
              <a:rPr lang="en-US" sz="2800">
                <a:latin typeface="Times New Roman" panose="02020603050405020304" pitchFamily="18" charset="0"/>
                <a:cs typeface="Times New Roman" panose="02020603050405020304" pitchFamily="18" charset="0"/>
              </a:rPr>
              <a:t>- Kích thước kệ cân đối với bàn học.</a:t>
            </a:r>
          </a:p>
          <a:p>
            <a:r>
              <a:rPr lang="en-US" sz="2800">
                <a:latin typeface="Times New Roman" panose="02020603050405020304" pitchFamily="18" charset="0"/>
                <a:cs typeface="Times New Roman" panose="02020603050405020304" pitchFamily="18" charset="0"/>
              </a:rPr>
              <a:t>- Bản vẽ phác thảo được hình dạng, các sản phẩm chính và kích thước của kệ.</a:t>
            </a:r>
          </a:p>
        </p:txBody>
      </p:sp>
      <p:pic>
        <p:nvPicPr>
          <p:cNvPr id="4" name="Picture 3"/>
          <p:cNvPicPr>
            <a:picLocks noChangeAspect="1"/>
          </p:cNvPicPr>
          <p:nvPr/>
        </p:nvPicPr>
        <p:blipFill>
          <a:blip r:embed="rId2"/>
          <a:stretch>
            <a:fillRect/>
          </a:stretch>
        </p:blipFill>
        <p:spPr>
          <a:xfrm>
            <a:off x="3072512" y="89307"/>
            <a:ext cx="6480610" cy="646232"/>
          </a:xfrm>
          <a:prstGeom prst="rect">
            <a:avLst/>
          </a:prstGeom>
        </p:spPr>
      </p:pic>
    </p:spTree>
    <p:extLst>
      <p:ext uri="{BB962C8B-B14F-4D97-AF65-F5344CB8AC3E}">
        <p14:creationId xmlns:p14="http://schemas.microsoft.com/office/powerpoint/2010/main" val="961768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0857" y="0"/>
            <a:ext cx="4692310" cy="369332"/>
          </a:xfrm>
          <a:prstGeom prst="rect">
            <a:avLst/>
          </a:prstGeom>
        </p:spPr>
        <p:txBody>
          <a:bodyPr wrap="none">
            <a:spAutoFit/>
          </a:bodyPr>
          <a:lstStyle/>
          <a:p>
            <a:r>
              <a:rPr lang="en-US" b="1">
                <a:latin typeface="Times New Roman" panose="02020603050405020304" pitchFamily="18" charset="0"/>
                <a:cs typeface="Times New Roman" panose="02020603050405020304" pitchFamily="18" charset="0"/>
              </a:rPr>
              <a:t>Bảng 14.1. Quy trình thiết kế đồ dùng học tập</a:t>
            </a:r>
          </a:p>
        </p:txBody>
      </p:sp>
      <p:graphicFrame>
        <p:nvGraphicFramePr>
          <p:cNvPr id="5" name="Table 4"/>
          <p:cNvGraphicFramePr>
            <a:graphicFrameLocks noGrp="1"/>
          </p:cNvGraphicFramePr>
          <p:nvPr>
            <p:extLst>
              <p:ext uri="{D42A27DB-BD31-4B8C-83A1-F6EECF244321}">
                <p14:modId xmlns:p14="http://schemas.microsoft.com/office/powerpoint/2010/main" val="879841882"/>
              </p:ext>
            </p:extLst>
          </p:nvPr>
        </p:nvGraphicFramePr>
        <p:xfrm>
          <a:off x="188691" y="369331"/>
          <a:ext cx="12003309" cy="6455943"/>
        </p:xfrm>
        <a:graphic>
          <a:graphicData uri="http://schemas.openxmlformats.org/drawingml/2006/table">
            <a:tbl>
              <a:tblPr firstRow="1" firstCol="1" bandRow="1"/>
              <a:tblGrid>
                <a:gridCol w="4001103">
                  <a:extLst>
                    <a:ext uri="{9D8B030D-6E8A-4147-A177-3AD203B41FA5}">
                      <a16:colId xmlns:a16="http://schemas.microsoft.com/office/drawing/2014/main" val="2425688661"/>
                    </a:ext>
                  </a:extLst>
                </a:gridCol>
                <a:gridCol w="4001103">
                  <a:extLst>
                    <a:ext uri="{9D8B030D-6E8A-4147-A177-3AD203B41FA5}">
                      <a16:colId xmlns:a16="http://schemas.microsoft.com/office/drawing/2014/main" val="1497937605"/>
                    </a:ext>
                  </a:extLst>
                </a:gridCol>
                <a:gridCol w="4001103">
                  <a:extLst>
                    <a:ext uri="{9D8B030D-6E8A-4147-A177-3AD203B41FA5}">
                      <a16:colId xmlns:a16="http://schemas.microsoft.com/office/drawing/2014/main" val="4062422050"/>
                    </a:ext>
                  </a:extLst>
                </a:gridCol>
              </a:tblGrid>
              <a:tr h="128478">
                <a:tc>
                  <a:txBody>
                    <a:bodyPr/>
                    <a:lstStyle/>
                    <a:p>
                      <a:pPr marL="0" marR="0" algn="ctr">
                        <a:spcBef>
                          <a:spcPts val="0"/>
                        </a:spcBef>
                        <a:spcAft>
                          <a:spcPts val="0"/>
                        </a:spcAft>
                      </a:pPr>
                      <a:r>
                        <a:rPr lang="pt-BR" sz="1400" b="1">
                          <a:effectLst/>
                          <a:latin typeface="Times New Roman" panose="02020603050405020304" pitchFamily="18" charset="0"/>
                          <a:ea typeface="Times New Roman" panose="02020603050405020304" pitchFamily="18" charset="0"/>
                          <a:cs typeface="Times New Roman" panose="02020603050405020304" pitchFamily="18" charset="0"/>
                        </a:rPr>
                        <a:t>Các bước thực hiện</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93" marR="25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pt-BR" sz="1400" b="1">
                          <a:effectLst/>
                          <a:latin typeface="Times New Roman" panose="02020603050405020304" pitchFamily="18" charset="0"/>
                          <a:ea typeface="Times New Roman" panose="02020603050405020304" pitchFamily="18" charset="0"/>
                          <a:cs typeface="Times New Roman" panose="02020603050405020304" pitchFamily="18" charset="0"/>
                        </a:rPr>
                        <a:t>Nội dung</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93" marR="25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pt-BR" sz="1400" b="1">
                          <a:effectLst/>
                          <a:latin typeface="Times New Roman" panose="02020603050405020304" pitchFamily="18" charset="0"/>
                          <a:ea typeface="Times New Roman" panose="02020603050405020304" pitchFamily="18" charset="0"/>
                          <a:cs typeface="Times New Roman" panose="02020603050405020304" pitchFamily="18" charset="0"/>
                        </a:rPr>
                        <a:t>Yêu cầu</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93" marR="25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078616"/>
                  </a:ext>
                </a:extLst>
              </a:tr>
              <a:tr h="1284779">
                <a:tc>
                  <a:txBody>
                    <a:bodyPr/>
                    <a:lstStyle/>
                    <a:p>
                      <a:pPr marL="0" marR="0">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1. Hình thành ý tưởng</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Nghiên cứu sự cần thiết của sản phẩm</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Xác định các yêu cầu, mục tiêu cần đạt về công dụng của sản phẩm, đối tượng sử dụng sản phẩm, điều kiện sử dụng sản phẩm…</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93" marR="25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pt-BR" sz="1400">
                          <a:effectLst/>
                          <a:latin typeface="Times New Roman" panose="02020603050405020304" pitchFamily="18" charset="0"/>
                          <a:ea typeface="Times New Roman" panose="02020603050405020304" pitchFamily="18" charset="0"/>
                          <a:cs typeface="Times New Roman" panose="02020603050405020304" pitchFamily="18" charset="0"/>
                        </a:rPr>
                        <a:t>-Kệ dùng để cất giữ các đồ dùng học tập.</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pt-BR" sz="1400">
                          <a:effectLst/>
                          <a:latin typeface="Times New Roman" panose="02020603050405020304" pitchFamily="18" charset="0"/>
                          <a:ea typeface="Times New Roman" panose="02020603050405020304" pitchFamily="18" charset="0"/>
                          <a:cs typeface="Times New Roman" panose="02020603050405020304" pitchFamily="18" charset="0"/>
                        </a:rPr>
                        <a:t>- Các ngăn kệ phải chứa được dụng cụ học tập thông thường.</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pt-BR" sz="1400">
                          <a:effectLst/>
                          <a:latin typeface="Times New Roman" panose="02020603050405020304" pitchFamily="18" charset="0"/>
                          <a:ea typeface="Times New Roman" panose="02020603050405020304" pitchFamily="18" charset="0"/>
                          <a:cs typeface="Times New Roman" panose="02020603050405020304" pitchFamily="18" charset="0"/>
                        </a:rPr>
                        <a:t>- Kệ có kích thước nhỏ gọn, cân đối với bàn, kết cấu chắc chắn, hình dạng, màu sắc đẹp.</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93" marR="25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pt-BR" sz="1400">
                          <a:effectLst/>
                          <a:latin typeface="Times New Roman" panose="02020603050405020304" pitchFamily="18" charset="0"/>
                          <a:ea typeface="Times New Roman" panose="02020603050405020304" pitchFamily="18" charset="0"/>
                          <a:cs typeface="Times New Roman" panose="02020603050405020304" pitchFamily="18" charset="0"/>
                        </a:rPr>
                        <a:t>- Xác định được sự cần thiết của kệ đựng đồ dùng học tập.</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pt-BR" sz="1400">
                          <a:effectLst/>
                          <a:latin typeface="Times New Roman" panose="02020603050405020304" pitchFamily="18" charset="0"/>
                          <a:ea typeface="Times New Roman" panose="02020603050405020304" pitchFamily="18" charset="0"/>
                          <a:cs typeface="Times New Roman" panose="02020603050405020304" pitchFamily="18" charset="0"/>
                        </a:rPr>
                        <a:t>- Xác định được cấu trúc của kệ đựng đồ dùng học tập.</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pt-BR" sz="1400">
                          <a:effectLst/>
                          <a:latin typeface="Times New Roman" panose="02020603050405020304" pitchFamily="18" charset="0"/>
                          <a:ea typeface="Times New Roman" panose="02020603050405020304" pitchFamily="18" charset="0"/>
                          <a:cs typeface="Times New Roman" panose="02020603050405020304" pitchFamily="18" charset="0"/>
                        </a:rPr>
                        <a:t>- Xác định được kích thước, hình dạng, màu sắc của kệ đựng đồ dùng học tập.</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93" marR="25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4688576"/>
                  </a:ext>
                </a:extLst>
              </a:tr>
              <a:tr h="2184124">
                <a:tc>
                  <a:txBody>
                    <a:bodyPr/>
                    <a:lstStyle/>
                    <a:p>
                      <a:pPr marL="0" marR="0">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2. Tiến hành thiết kế</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Thu thập các thông tin liên quan đến sản phẩm: kiểu dáng, màu sắc, ưu và nhược điểm của cá sản phẩm tương tự, các phương tiện hỗ trợ để thi công và chế tạo sản phẩm</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Đề xuất phương án thiết kế về kiểu dáng, màu sắc, kích thước, chất liệu của sản phẩm.</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Lập bản vẽ kỹ thuật của sản phẩm.</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93" marR="25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pt-BR" sz="1400">
                          <a:effectLst/>
                          <a:latin typeface="Times New Roman" panose="02020603050405020304" pitchFamily="18" charset="0"/>
                          <a:ea typeface="Times New Roman" panose="02020603050405020304" pitchFamily="18" charset="0"/>
                          <a:cs typeface="Times New Roman" panose="02020603050405020304" pitchFamily="18" charset="0"/>
                        </a:rPr>
                        <a:t>- Một số dạng kệ đựng đồ dùng học tập có trên thị trường.</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pt-BR" sz="1400">
                          <a:effectLst/>
                          <a:latin typeface="Times New Roman" panose="02020603050405020304" pitchFamily="18" charset="0"/>
                          <a:ea typeface="Times New Roman" panose="02020603050405020304" pitchFamily="18" charset="0"/>
                          <a:cs typeface="Times New Roman" panose="02020603050405020304" pitchFamily="18" charset="0"/>
                        </a:rPr>
                        <a:t>- Nhược điểm của một số loại kệ đã có: cồng kềnh, kích thước chưa phù hợp với bàn học.</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pt-BR" sz="1400">
                          <a:effectLst/>
                          <a:latin typeface="Times New Roman" panose="02020603050405020304" pitchFamily="18" charset="0"/>
                          <a:ea typeface="Times New Roman" panose="02020603050405020304" pitchFamily="18" charset="0"/>
                          <a:cs typeface="Times New Roman" panose="02020603050405020304" pitchFamily="18" charset="0"/>
                        </a:rPr>
                        <a:t>- Kệ có kích thước khoảng 100mmx150mmx150mm. Kệ có 3 ngăn gồm: ngăn đựng bút, ngăn đựng máy tính cầm tay..</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pt-BR" sz="1400">
                          <a:effectLst/>
                          <a:latin typeface="Times New Roman" panose="02020603050405020304" pitchFamily="18" charset="0"/>
                          <a:ea typeface="Times New Roman" panose="02020603050405020304" pitchFamily="18" charset="0"/>
                          <a:cs typeface="Times New Roman" panose="02020603050405020304" pitchFamily="18" charset="0"/>
                        </a:rPr>
                        <a:t>- Kệ được làm bằng chất liệu cứng chắc nhưng phải nhẹ: ván gồ dày 6mm.</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pt-BR" sz="1400">
                          <a:effectLst/>
                          <a:latin typeface="Times New Roman" panose="02020603050405020304" pitchFamily="18" charset="0"/>
                          <a:ea typeface="Times New Roman" panose="02020603050405020304" pitchFamily="18" charset="0"/>
                          <a:cs typeface="Times New Roman" panose="02020603050405020304" pitchFamily="18" charset="0"/>
                        </a:rPr>
                        <a:t>- Lập bản vẽ phác thảo kệ đựng đồ dùng học tập.</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93" marR="25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pt-BR" sz="1400">
                          <a:effectLst/>
                          <a:latin typeface="Times New Roman" panose="02020603050405020304" pitchFamily="18" charset="0"/>
                          <a:ea typeface="Times New Roman" panose="02020603050405020304" pitchFamily="18" charset="0"/>
                          <a:cs typeface="Times New Roman" panose="02020603050405020304" pitchFamily="18" charset="0"/>
                        </a:rPr>
                        <a:t>- Thu thập được hình ảnh một số kệ đựng đồ dùng học tập.</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pt-BR" sz="1400">
                          <a:effectLst/>
                          <a:latin typeface="Times New Roman" panose="02020603050405020304" pitchFamily="18" charset="0"/>
                          <a:ea typeface="Times New Roman" panose="02020603050405020304" pitchFamily="18" charset="0"/>
                          <a:cs typeface="Times New Roman" panose="02020603050405020304" pitchFamily="18" charset="0"/>
                        </a:rPr>
                        <a:t>- Xác định được ưu nhược điểm của các loại kệ đã có trên thị trường.</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pt-BR" sz="1400">
                          <a:effectLst/>
                          <a:latin typeface="Times New Roman" panose="02020603050405020304" pitchFamily="18" charset="0"/>
                          <a:ea typeface="Times New Roman" panose="02020603050405020304" pitchFamily="18" charset="0"/>
                          <a:cs typeface="Times New Roman" panose="02020603050405020304" pitchFamily="18" charset="0"/>
                        </a:rPr>
                        <a:t>- Xác định được kích thước và kết cấu của kệ đựng đồ dùng học tập.</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pt-BR" sz="1400">
                          <a:effectLst/>
                          <a:latin typeface="Times New Roman" panose="02020603050405020304" pitchFamily="18" charset="0"/>
                          <a:ea typeface="Times New Roman" panose="02020603050405020304" pitchFamily="18" charset="0"/>
                          <a:cs typeface="Times New Roman" panose="02020603050405020304" pitchFamily="18" charset="0"/>
                        </a:rPr>
                        <a:t>- Xác định được vật liệu dùng để chế tạo kệ đựng đồ dùng học tập.</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pt-BR" sz="1400">
                          <a:effectLst/>
                          <a:latin typeface="Times New Roman" panose="02020603050405020304" pitchFamily="18" charset="0"/>
                          <a:ea typeface="Times New Roman" panose="02020603050405020304" pitchFamily="18" charset="0"/>
                          <a:cs typeface="Times New Roman" panose="02020603050405020304" pitchFamily="18" charset="0"/>
                        </a:rPr>
                        <a:t>- Lập được bản vẽ phác thảo kệ đựng đồ dùng học tập.</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93" marR="25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8517287"/>
                  </a:ext>
                </a:extLst>
              </a:tr>
              <a:tr h="1670214">
                <a:tc>
                  <a:txBody>
                    <a:bodyPr/>
                    <a:lstStyle/>
                    <a:p>
                      <a:pPr marL="0" marR="0">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3. Đánh giá phương án thiết kế.</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Làm mô hình sản phẩm hoặc chế tạo thử nghiệm sản phẩm.</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Xác định sự phù hợp của sản phẩm với các yêu cầu đặt ra ban đầu.</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Xác định những chi tiết, bộ phận của sản phẩm cần thay đổi, cải tiến.</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Hoàn thiện phương án thiết kế</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93" marR="25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pt-BR" sz="1400">
                          <a:effectLst/>
                          <a:latin typeface="Times New Roman" panose="02020603050405020304" pitchFamily="18" charset="0"/>
                          <a:ea typeface="Times New Roman" panose="02020603050405020304" pitchFamily="18" charset="0"/>
                          <a:cs typeface="Times New Roman" panose="02020603050405020304" pitchFamily="18" charset="0"/>
                        </a:rPr>
                        <a:t>- Làm mô hình các chi tiết bằng bìa cứng.</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pt-BR" sz="1400">
                          <a:effectLst/>
                          <a:latin typeface="Times New Roman" panose="02020603050405020304" pitchFamily="18" charset="0"/>
                          <a:ea typeface="Times New Roman" panose="02020603050405020304" pitchFamily="18" charset="0"/>
                          <a:cs typeface="Times New Roman" panose="02020603050405020304" pitchFamily="18" charset="0"/>
                        </a:rPr>
                        <a:t>- Sắp xếp thử các đồ dùng học tập vào kệ, đặt thử kệ lên bàn học.</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pt-BR" sz="1400">
                          <a:effectLst/>
                          <a:latin typeface="Times New Roman" panose="02020603050405020304" pitchFamily="18" charset="0"/>
                          <a:ea typeface="Times New Roman" panose="02020603050405020304" pitchFamily="18" charset="0"/>
                          <a:cs typeface="Times New Roman" panose="02020603050405020304" pitchFamily="18" charset="0"/>
                        </a:rPr>
                        <a:t>- Xác định những điểm cần điều chỉnh, sửa chữa: ngăn đựng bút cần rộng hơn các ngăn còn lại.</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pt-BR" sz="1400">
                          <a:effectLst/>
                          <a:latin typeface="Times New Roman" panose="02020603050405020304" pitchFamily="18" charset="0"/>
                          <a:ea typeface="Times New Roman" panose="02020603050405020304" pitchFamily="18" charset="0"/>
                          <a:cs typeface="Times New Roman" panose="02020603050405020304" pitchFamily="18" charset="0"/>
                        </a:rPr>
                        <a:t>- Điều chỉnh, sửa chữa các điểm chưa phù hợp.</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93" marR="25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pt-BR" sz="1400">
                          <a:effectLst/>
                          <a:latin typeface="Times New Roman" panose="02020603050405020304" pitchFamily="18" charset="0"/>
                          <a:ea typeface="Times New Roman" panose="02020603050405020304" pitchFamily="18" charset="0"/>
                          <a:cs typeface="Times New Roman" panose="02020603050405020304" pitchFamily="18" charset="0"/>
                        </a:rPr>
                        <a:t>- Thực hiện được mô hình kệ đựng đồ dùng học tập bằng bìa cứng.</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pt-BR" sz="1400">
                          <a:effectLst/>
                          <a:latin typeface="Times New Roman" panose="02020603050405020304" pitchFamily="18" charset="0"/>
                          <a:ea typeface="Times New Roman" panose="02020603050405020304" pitchFamily="18" charset="0"/>
                          <a:cs typeface="Times New Roman" panose="02020603050405020304" pitchFamily="18" charset="0"/>
                        </a:rPr>
                        <a:t>- Xác định được sự phù hợp của kệ với các yêu cầu đã đặt ra</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pt-BR" sz="1400">
                          <a:effectLst/>
                          <a:latin typeface="Times New Roman" panose="02020603050405020304" pitchFamily="18" charset="0"/>
                          <a:ea typeface="Times New Roman" panose="02020603050405020304" pitchFamily="18" charset="0"/>
                          <a:cs typeface="Times New Roman" panose="02020603050405020304" pitchFamily="18" charset="0"/>
                        </a:rPr>
                        <a:t>- Xác định được những chi tiết cần sửa chữa.</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pt-BR" sz="1400">
                          <a:effectLst/>
                          <a:latin typeface="Times New Roman" panose="02020603050405020304" pitchFamily="18" charset="0"/>
                          <a:ea typeface="Times New Roman" panose="02020603050405020304" pitchFamily="18" charset="0"/>
                          <a:cs typeface="Times New Roman" panose="02020603050405020304" pitchFamily="18" charset="0"/>
                        </a:rPr>
                        <a:t>- Phương án thiết kế đáp ứng được các yêu cầu đặt ra</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93" marR="25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8015769"/>
                  </a:ext>
                </a:extLst>
              </a:tr>
              <a:tr h="1027824">
                <a:tc>
                  <a:txBody>
                    <a:bodyPr/>
                    <a:lstStyle/>
                    <a:p>
                      <a:pPr marL="0" marR="0">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4. Lập hồ sơ kỹ thuật của sản phẩm</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Hoàn chỉnh các tài liệu kĩ thuật của sản phẩm: bản vẽ chi tiết, bản vẽ lắp, các hướng dẫn sử dụng của sản phẩm.</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pt-BR" sz="1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93" marR="25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pt-BR" sz="1400">
                          <a:effectLst/>
                          <a:latin typeface="Times New Roman" panose="02020603050405020304" pitchFamily="18" charset="0"/>
                          <a:ea typeface="Times New Roman" panose="02020603050405020304" pitchFamily="18" charset="0"/>
                          <a:cs typeface="Times New Roman" panose="02020603050405020304" pitchFamily="18" charset="0"/>
                        </a:rPr>
                        <a:t>Vẽ phác thảo và ghi kích thước của kệ đựng đồ dùng học tập.</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93" marR="25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pt-BR" sz="1400">
                          <a:effectLst/>
                          <a:latin typeface="Times New Roman" panose="02020603050405020304" pitchFamily="18" charset="0"/>
                          <a:ea typeface="Times New Roman" panose="02020603050405020304" pitchFamily="18" charset="0"/>
                          <a:cs typeface="Times New Roman" panose="02020603050405020304" pitchFamily="18" charset="0"/>
                        </a:rPr>
                        <a:t>Phác thảo và ghi được kích thước của kệ đựng đồ dùng học tập đã thiết kế.</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93" marR="254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3516865"/>
                  </a:ext>
                </a:extLst>
              </a:tr>
            </a:tbl>
          </a:graphicData>
        </a:graphic>
      </p:graphicFrame>
    </p:spTree>
    <p:extLst>
      <p:ext uri="{BB962C8B-B14F-4D97-AF65-F5344CB8AC3E}">
        <p14:creationId xmlns:p14="http://schemas.microsoft.com/office/powerpoint/2010/main" val="4290912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249033" y="572391"/>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Trình bày quy trình thiết kế kĩ thuật một sản phẩm học tập đơn giản (dụng cụ đựng bút, hộp đựng dụng cụ học tập,...).</a:t>
            </a:r>
          </a:p>
        </p:txBody>
      </p:sp>
    </p:spTree>
    <p:extLst>
      <p:ext uri="{BB962C8B-B14F-4D97-AF65-F5344CB8AC3E}">
        <p14:creationId xmlns:p14="http://schemas.microsoft.com/office/powerpoint/2010/main" val="31058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1.Hãy lập hồ sơ kĩ thuật một sản phẩm đơn giản có trong gia đình em.</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1.Hãy lập hồ sơ kĩ thuật một sản phẩm đơn giản có trong gia đình em.</a:t>
            </a:r>
          </a:p>
        </p:txBody>
      </p:sp>
      <p:pic>
        <p:nvPicPr>
          <p:cNvPr id="2" name="Picture 1"/>
          <p:cNvPicPr>
            <a:picLocks noChangeAspect="1"/>
          </p:cNvPicPr>
          <p:nvPr/>
        </p:nvPicPr>
        <p:blipFill>
          <a:blip r:embed="rId3"/>
          <a:stretch>
            <a:fillRect/>
          </a:stretch>
        </p:blipFill>
        <p:spPr>
          <a:xfrm>
            <a:off x="1357460" y="1329179"/>
            <a:ext cx="9671901" cy="4986780"/>
          </a:xfrm>
          <a:prstGeom prst="rect">
            <a:avLst/>
          </a:prstGeom>
        </p:spPr>
      </p:pic>
    </p:spTree>
    <p:extLst>
      <p:ext uri="{BB962C8B-B14F-4D97-AF65-F5344CB8AC3E}">
        <p14:creationId xmlns:p14="http://schemas.microsoft.com/office/powerpoint/2010/main" val="1409558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Dựa vào quy trình thiết kế kệ đựng đồ dùng học tập, em hãy thiết kế một sản phẩm hữu ích trong hoạt động học tập của em.</a:t>
            </a:r>
          </a:p>
        </p:txBody>
      </p:sp>
    </p:spTree>
    <p:extLst>
      <p:ext uri="{BB962C8B-B14F-4D97-AF65-F5344CB8AC3E}">
        <p14:creationId xmlns:p14="http://schemas.microsoft.com/office/powerpoint/2010/main" val="395857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Dựa vào quy trình thiết kế kệ đựng đồ dùng học tập, em hãy thiết kế một sản phẩm hữu ích trong hoạt động học tập của em.</a:t>
            </a:r>
          </a:p>
        </p:txBody>
      </p:sp>
      <p:sp>
        <p:nvSpPr>
          <p:cNvPr id="2" name="Rectangle 1"/>
          <p:cNvSpPr/>
          <p:nvPr/>
        </p:nvSpPr>
        <p:spPr>
          <a:xfrm>
            <a:off x="377074" y="1538882"/>
            <a:ext cx="11246176" cy="5047536"/>
          </a:xfrm>
          <a:prstGeom prst="rect">
            <a:avLst/>
          </a:prstGeom>
        </p:spPr>
        <p:txBody>
          <a:bodyPr wrap="square">
            <a:spAutoFit/>
          </a:bodyPr>
          <a:lstStyle/>
          <a:p>
            <a:r>
              <a:rPr lang="vi-VN" sz="1400">
                <a:solidFill>
                  <a:srgbClr val="0000FF"/>
                </a:solidFill>
                <a:latin typeface="Times New Roman" panose="02020603050405020304" pitchFamily="18" charset="0"/>
                <a:cs typeface="Times New Roman" panose="02020603050405020304" pitchFamily="18" charset="0"/>
              </a:rPr>
              <a:t>2. QUY TRÌNH THIẾT KẾ HỘP ĐỰNG BÚT</a:t>
            </a:r>
          </a:p>
          <a:p>
            <a:r>
              <a:rPr lang="vi-VN" sz="1400">
                <a:solidFill>
                  <a:srgbClr val="0000FF"/>
                </a:solidFill>
                <a:latin typeface="Times New Roman" panose="02020603050405020304" pitchFamily="18" charset="0"/>
                <a:cs typeface="Times New Roman" panose="02020603050405020304" pitchFamily="18" charset="0"/>
              </a:rPr>
              <a:t>Bước 1: Hình thành ý tưởng thiết kế</a:t>
            </a:r>
          </a:p>
          <a:p>
            <a:r>
              <a:rPr lang="vi-VN" sz="1400">
                <a:solidFill>
                  <a:srgbClr val="0000FF"/>
                </a:solidFill>
                <a:latin typeface="Times New Roman" panose="02020603050405020304" pitchFamily="18" charset="0"/>
                <a:cs typeface="Times New Roman" panose="02020603050405020304" pitchFamily="18" charset="0"/>
              </a:rPr>
              <a:t>Khi học tập ở nhà, cần dùng sách, vở, tài liệu, bút, thước, compa,... Nếu tất cả các đồ dùng này được bày trên bàn học thì vừa mất mĩ quan vừa ảnh hưởng đến hiệu quả học tập. Do đó, cần thiết kế một chiếc hộp để đựng các đồ dùng học tập. Chiếc hộp cần thoả mãn các yêu cầu sau :</a:t>
            </a:r>
          </a:p>
          <a:p>
            <a:r>
              <a:rPr lang="vi-VN" sz="1400">
                <a:solidFill>
                  <a:srgbClr val="0000FF"/>
                </a:solidFill>
                <a:latin typeface="Times New Roman" panose="02020603050405020304" pitchFamily="18" charset="0"/>
                <a:cs typeface="Times New Roman" panose="02020603050405020304" pitchFamily="18" charset="0"/>
              </a:rPr>
              <a:t>•	Hộp chứa được một số cuốn sách, vở, bút và dụng cụ học tập khác như thước, êke, compa, tẩy,...</a:t>
            </a:r>
          </a:p>
          <a:p>
            <a:r>
              <a:rPr lang="vi-VN" sz="1400">
                <a:solidFill>
                  <a:srgbClr val="0000FF"/>
                </a:solidFill>
                <a:latin typeface="Times New Roman" panose="02020603050405020304" pitchFamily="18" charset="0"/>
                <a:cs typeface="Times New Roman" panose="02020603050405020304" pitchFamily="18" charset="0"/>
              </a:rPr>
              <a:t>•	Hộp được đặt trên bàn học, có kích thước nhỏ gọn, kết cấu chắc chắn, hình dạng và màu sắc đẹp, làm bằng vật liệu rẻ tiền.</a:t>
            </a:r>
          </a:p>
          <a:p>
            <a:r>
              <a:rPr lang="vi-VN" sz="1400">
                <a:solidFill>
                  <a:srgbClr val="0000FF"/>
                </a:solidFill>
                <a:latin typeface="Times New Roman" panose="02020603050405020304" pitchFamily="18" charset="0"/>
                <a:cs typeface="Times New Roman" panose="02020603050405020304" pitchFamily="18" charset="0"/>
              </a:rPr>
              <a:t>Bước 2: Tiến hành thiết kế</a:t>
            </a:r>
          </a:p>
          <a:p>
            <a:r>
              <a:rPr lang="vi-VN" sz="1400">
                <a:solidFill>
                  <a:srgbClr val="0000FF"/>
                </a:solidFill>
                <a:latin typeface="Times New Roman" panose="02020603050405020304" pitchFamily="18" charset="0"/>
                <a:cs typeface="Times New Roman" panose="02020603050405020304" pitchFamily="18" charset="0"/>
              </a:rPr>
              <a:t>Căn cứ vào các yêu cầu thiết kế trên và qua sách báo, truyền hình, mạng internet,... thu thập các thông tin liên quan đến hộp đựng tương tự để từ đó hình thành phương án thiết kế, đồng thời phác hoạ sơ bộ hộp đựng đồ dùng học tập như hình sau.</a:t>
            </a:r>
          </a:p>
          <a:p>
            <a:r>
              <a:rPr lang="vi-VN" sz="1400">
                <a:solidFill>
                  <a:srgbClr val="0000FF"/>
                </a:solidFill>
                <a:latin typeface="Times New Roman" panose="02020603050405020304" pitchFamily="18" charset="0"/>
                <a:cs typeface="Times New Roman" panose="02020603050405020304" pitchFamily="18" charset="0"/>
              </a:rPr>
              <a:t> </a:t>
            </a:r>
          </a:p>
          <a:p>
            <a:r>
              <a:rPr lang="vi-VN" sz="1400">
                <a:solidFill>
                  <a:srgbClr val="0000FF"/>
                </a:solidFill>
                <a:latin typeface="Times New Roman" panose="02020603050405020304" pitchFamily="18" charset="0"/>
                <a:cs typeface="Times New Roman" panose="02020603050405020304" pitchFamily="18" charset="0"/>
              </a:rPr>
              <a:t>Hộp có chiều dài 350mm, chiều rộng 220mm, gồm ba bộ phận :</a:t>
            </a:r>
          </a:p>
          <a:p>
            <a:r>
              <a:rPr lang="vi-VN" sz="1400">
                <a:solidFill>
                  <a:srgbClr val="0000FF"/>
                </a:solidFill>
                <a:latin typeface="Times New Roman" panose="02020603050405020304" pitchFamily="18" charset="0"/>
                <a:cs typeface="Times New Roman" panose="02020603050405020304" pitchFamily="18" charset="0"/>
              </a:rPr>
              <a:t>•	Ống đựng bút (1);</a:t>
            </a:r>
          </a:p>
          <a:p>
            <a:r>
              <a:rPr lang="vi-VN" sz="1400">
                <a:solidFill>
                  <a:srgbClr val="0000FF"/>
                </a:solidFill>
                <a:latin typeface="Times New Roman" panose="02020603050405020304" pitchFamily="18" charset="0"/>
                <a:cs typeface="Times New Roman" panose="02020603050405020304" pitchFamily="18" charset="0"/>
              </a:rPr>
              <a:t>•	Ngăn để sách vở, tài liệu (2);</a:t>
            </a:r>
          </a:p>
          <a:p>
            <a:r>
              <a:rPr lang="vi-VN" sz="1400">
                <a:solidFill>
                  <a:srgbClr val="0000FF"/>
                </a:solidFill>
                <a:latin typeface="Times New Roman" panose="02020603050405020304" pitchFamily="18" charset="0"/>
                <a:cs typeface="Times New Roman" panose="02020603050405020304" pitchFamily="18" charset="0"/>
              </a:rPr>
              <a:t>•	Ngăn để dụng cụ (3).</a:t>
            </a:r>
          </a:p>
          <a:p>
            <a:r>
              <a:rPr lang="vi-VN" sz="1400">
                <a:solidFill>
                  <a:srgbClr val="0000FF"/>
                </a:solidFill>
                <a:latin typeface="Times New Roman" panose="02020603050405020304" pitchFamily="18" charset="0"/>
                <a:cs typeface="Times New Roman" panose="02020603050405020304" pitchFamily="18" charset="0"/>
              </a:rPr>
              <a:t>Sau đó tính toán, xác định hình dạng, kích thước và lập bản vẽ của hộp đựng như hình sau.</a:t>
            </a:r>
          </a:p>
          <a:p>
            <a:r>
              <a:rPr lang="vi-VN" sz="1400">
                <a:solidFill>
                  <a:srgbClr val="0000FF"/>
                </a:solidFill>
                <a:latin typeface="Times New Roman" panose="02020603050405020304" pitchFamily="18" charset="0"/>
                <a:cs typeface="Times New Roman" panose="02020603050405020304" pitchFamily="18" charset="0"/>
              </a:rPr>
              <a:t> </a:t>
            </a:r>
          </a:p>
          <a:p>
            <a:r>
              <a:rPr lang="vi-VN" sz="1400">
                <a:solidFill>
                  <a:srgbClr val="0000FF"/>
                </a:solidFill>
                <a:latin typeface="Times New Roman" panose="02020603050405020304" pitchFamily="18" charset="0"/>
                <a:cs typeface="Times New Roman" panose="02020603050405020304" pitchFamily="18" charset="0"/>
              </a:rPr>
              <a:t>Bước 3: Đánh giá phương án thiết kế</a:t>
            </a:r>
          </a:p>
          <a:p>
            <a:r>
              <a:rPr lang="vi-VN" sz="1400">
                <a:solidFill>
                  <a:srgbClr val="0000FF"/>
                </a:solidFill>
                <a:latin typeface="Times New Roman" panose="02020603050405020304" pitchFamily="18" charset="0"/>
                <a:cs typeface="Times New Roman" panose="02020603050405020304" pitchFamily="18" charset="0"/>
              </a:rPr>
              <a:t>- Làm mô hình các chi tiết bằng bìa cứng. </a:t>
            </a:r>
          </a:p>
          <a:p>
            <a:r>
              <a:rPr lang="vi-VN" sz="1400">
                <a:solidFill>
                  <a:srgbClr val="0000FF"/>
                </a:solidFill>
                <a:latin typeface="Times New Roman" panose="02020603050405020304" pitchFamily="18" charset="0"/>
                <a:cs typeface="Times New Roman" panose="02020603050405020304" pitchFamily="18" charset="0"/>
              </a:rPr>
              <a:t>- Sắp xếp thử các đồ dùng học tập vào hộp đựng và để lên bàn học.</a:t>
            </a:r>
          </a:p>
          <a:p>
            <a:r>
              <a:rPr lang="vi-VN" sz="1400">
                <a:solidFill>
                  <a:srgbClr val="0000FF"/>
                </a:solidFill>
                <a:latin typeface="Times New Roman" panose="02020603050405020304" pitchFamily="18" charset="0"/>
                <a:cs typeface="Times New Roman" panose="02020603050405020304" pitchFamily="18" charset="0"/>
              </a:rPr>
              <a:t>- Xác định những điều cần chỉnh sửa.</a:t>
            </a:r>
          </a:p>
          <a:p>
            <a:r>
              <a:rPr lang="vi-VN" sz="1400">
                <a:solidFill>
                  <a:srgbClr val="0000FF"/>
                </a:solidFill>
                <a:latin typeface="Times New Roman" panose="02020603050405020304" pitchFamily="18" charset="0"/>
                <a:cs typeface="Times New Roman" panose="02020603050405020304" pitchFamily="18" charset="0"/>
              </a:rPr>
              <a:t>- Điều chỉnh, sủa chữ các hình chưa phù hợp.</a:t>
            </a:r>
          </a:p>
          <a:p>
            <a:r>
              <a:rPr lang="vi-VN" sz="1400">
                <a:solidFill>
                  <a:srgbClr val="0000FF"/>
                </a:solidFill>
                <a:latin typeface="Times New Roman" panose="02020603050405020304" pitchFamily="18" charset="0"/>
                <a:cs typeface="Times New Roman" panose="02020603050405020304" pitchFamily="18" charset="0"/>
              </a:rPr>
              <a:t>Bước 4: Lập hồ sơ kĩ thuật</a:t>
            </a:r>
          </a:p>
          <a:p>
            <a:r>
              <a:rPr lang="vi-VN" sz="1400">
                <a:solidFill>
                  <a:srgbClr val="0000FF"/>
                </a:solidFill>
                <a:latin typeface="Times New Roman" panose="02020603050405020304" pitchFamily="18" charset="0"/>
                <a:cs typeface="Times New Roman" panose="02020603050405020304" pitchFamily="18" charset="0"/>
              </a:rPr>
              <a:t>Vẽ phác thảo và ghi được kích thước của hộp đựng đồ dùng học tập đã thiết kế.</a:t>
            </a:r>
          </a:p>
        </p:txBody>
      </p:sp>
    </p:spTree>
    <p:extLst>
      <p:ext uri="{BB962C8B-B14F-4D97-AF65-F5344CB8AC3E}">
        <p14:creationId xmlns:p14="http://schemas.microsoft.com/office/powerpoint/2010/main" val="4009027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circle(in)">
                                      <p:cBhvr>
                                        <p:cTn id="13" dur="2000"/>
                                        <p:tgtEl>
                                          <p:spTgt spid="2">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circle(in)">
                                      <p:cBhvr>
                                        <p:cTn id="16" dur="2000"/>
                                        <p:tgtEl>
                                          <p:spTgt spid="2">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circle(in)">
                                      <p:cBhvr>
                                        <p:cTn id="19" dur="2000"/>
                                        <p:tgtEl>
                                          <p:spTgt spid="2">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circle(in)">
                                      <p:cBhvr>
                                        <p:cTn id="22" dur="2000"/>
                                        <p:tgtEl>
                                          <p:spTgt spid="2">
                                            <p:txEl>
                                              <p:pRg st="5" end="5"/>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circle(in)">
                                      <p:cBhvr>
                                        <p:cTn id="25" dur="2000"/>
                                        <p:tgtEl>
                                          <p:spTgt spid="2">
                                            <p:txEl>
                                              <p:pRg st="6" end="6"/>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circle(in)">
                                      <p:cBhvr>
                                        <p:cTn id="28" dur="2000"/>
                                        <p:tgtEl>
                                          <p:spTgt spid="2">
                                            <p:txEl>
                                              <p:pRg st="7" end="7"/>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circle(in)">
                                      <p:cBhvr>
                                        <p:cTn id="31" dur="2000"/>
                                        <p:tgtEl>
                                          <p:spTgt spid="2">
                                            <p:txEl>
                                              <p:pRg st="8" end="8"/>
                                            </p:txEl>
                                          </p:spTgt>
                                        </p:tgtEl>
                                      </p:cBhvr>
                                    </p:animEffect>
                                  </p:childTnLst>
                                </p:cTn>
                              </p:par>
                              <p:par>
                                <p:cTn id="32" presetID="6" presetClass="entr" presetSubtype="16" fill="hold"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circle(in)">
                                      <p:cBhvr>
                                        <p:cTn id="34" dur="2000"/>
                                        <p:tgtEl>
                                          <p:spTgt spid="2">
                                            <p:txEl>
                                              <p:pRg st="9" end="9"/>
                                            </p:txEl>
                                          </p:spTgt>
                                        </p:tgtEl>
                                      </p:cBhvr>
                                    </p:animEffect>
                                  </p:childTnLst>
                                </p:cTn>
                              </p:par>
                              <p:par>
                                <p:cTn id="35" presetID="6" presetClass="entr" presetSubtype="16"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circle(in)">
                                      <p:cBhvr>
                                        <p:cTn id="37" dur="2000"/>
                                        <p:tgtEl>
                                          <p:spTgt spid="2">
                                            <p:txEl>
                                              <p:pRg st="10" end="10"/>
                                            </p:txEl>
                                          </p:spTgt>
                                        </p:tgtEl>
                                      </p:cBhvr>
                                    </p:animEffect>
                                  </p:childTnLst>
                                </p:cTn>
                              </p:par>
                              <p:par>
                                <p:cTn id="38" presetID="6" presetClass="entr" presetSubtype="16" fill="hold" nodeType="withEffect">
                                  <p:stCondLst>
                                    <p:cond delay="0"/>
                                  </p:stCondLst>
                                  <p:childTnLst>
                                    <p:set>
                                      <p:cBhvr>
                                        <p:cTn id="39" dur="1" fill="hold">
                                          <p:stCondLst>
                                            <p:cond delay="0"/>
                                          </p:stCondLst>
                                        </p:cTn>
                                        <p:tgtEl>
                                          <p:spTgt spid="2">
                                            <p:txEl>
                                              <p:pRg st="11" end="11"/>
                                            </p:txEl>
                                          </p:spTgt>
                                        </p:tgtEl>
                                        <p:attrNameLst>
                                          <p:attrName>style.visibility</p:attrName>
                                        </p:attrNameLst>
                                      </p:cBhvr>
                                      <p:to>
                                        <p:strVal val="visible"/>
                                      </p:to>
                                    </p:set>
                                    <p:animEffect transition="in" filter="circle(in)">
                                      <p:cBhvr>
                                        <p:cTn id="40" dur="2000"/>
                                        <p:tgtEl>
                                          <p:spTgt spid="2">
                                            <p:txEl>
                                              <p:pRg st="11" end="11"/>
                                            </p:txEl>
                                          </p:spTgt>
                                        </p:tgtEl>
                                      </p:cBhvr>
                                    </p:animEffect>
                                  </p:childTnLst>
                                </p:cTn>
                              </p:par>
                              <p:par>
                                <p:cTn id="41" presetID="6" presetClass="entr" presetSubtype="16" fill="hold" nodeType="with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animEffect transition="in" filter="circle(in)">
                                      <p:cBhvr>
                                        <p:cTn id="43" dur="2000"/>
                                        <p:tgtEl>
                                          <p:spTgt spid="2">
                                            <p:txEl>
                                              <p:pRg st="12" end="12"/>
                                            </p:txEl>
                                          </p:spTgt>
                                        </p:tgtEl>
                                      </p:cBhvr>
                                    </p:animEffect>
                                  </p:childTnLst>
                                </p:cTn>
                              </p:par>
                              <p:par>
                                <p:cTn id="44" presetID="6" presetClass="entr" presetSubtype="16" fill="hold" nodeType="withEffect">
                                  <p:stCondLst>
                                    <p:cond delay="0"/>
                                  </p:stCondLst>
                                  <p:childTnLst>
                                    <p:set>
                                      <p:cBhvr>
                                        <p:cTn id="45" dur="1" fill="hold">
                                          <p:stCondLst>
                                            <p:cond delay="0"/>
                                          </p:stCondLst>
                                        </p:cTn>
                                        <p:tgtEl>
                                          <p:spTgt spid="2">
                                            <p:txEl>
                                              <p:pRg st="13" end="13"/>
                                            </p:txEl>
                                          </p:spTgt>
                                        </p:tgtEl>
                                        <p:attrNameLst>
                                          <p:attrName>style.visibility</p:attrName>
                                        </p:attrNameLst>
                                      </p:cBhvr>
                                      <p:to>
                                        <p:strVal val="visible"/>
                                      </p:to>
                                    </p:set>
                                    <p:animEffect transition="in" filter="circle(in)">
                                      <p:cBhvr>
                                        <p:cTn id="46" dur="2000"/>
                                        <p:tgtEl>
                                          <p:spTgt spid="2">
                                            <p:txEl>
                                              <p:pRg st="13" end="13"/>
                                            </p:txEl>
                                          </p:spTgt>
                                        </p:tgtEl>
                                      </p:cBhvr>
                                    </p:animEffect>
                                  </p:childTnLst>
                                </p:cTn>
                              </p:par>
                              <p:par>
                                <p:cTn id="47" presetID="6" presetClass="entr" presetSubtype="16" fill="hold" nodeType="withEffect">
                                  <p:stCondLst>
                                    <p:cond delay="0"/>
                                  </p:stCondLst>
                                  <p:childTnLst>
                                    <p:set>
                                      <p:cBhvr>
                                        <p:cTn id="48" dur="1" fill="hold">
                                          <p:stCondLst>
                                            <p:cond delay="0"/>
                                          </p:stCondLst>
                                        </p:cTn>
                                        <p:tgtEl>
                                          <p:spTgt spid="2">
                                            <p:txEl>
                                              <p:pRg st="14" end="14"/>
                                            </p:txEl>
                                          </p:spTgt>
                                        </p:tgtEl>
                                        <p:attrNameLst>
                                          <p:attrName>style.visibility</p:attrName>
                                        </p:attrNameLst>
                                      </p:cBhvr>
                                      <p:to>
                                        <p:strVal val="visible"/>
                                      </p:to>
                                    </p:set>
                                    <p:animEffect transition="in" filter="circle(in)">
                                      <p:cBhvr>
                                        <p:cTn id="49" dur="2000"/>
                                        <p:tgtEl>
                                          <p:spTgt spid="2">
                                            <p:txEl>
                                              <p:pRg st="14" end="14"/>
                                            </p:txEl>
                                          </p:spTgt>
                                        </p:tgtEl>
                                      </p:cBhvr>
                                    </p:animEffect>
                                  </p:childTnLst>
                                </p:cTn>
                              </p:par>
                              <p:par>
                                <p:cTn id="50" presetID="6" presetClass="entr" presetSubtype="16" fill="hold" nodeType="withEffect">
                                  <p:stCondLst>
                                    <p:cond delay="0"/>
                                  </p:stCondLst>
                                  <p:childTnLst>
                                    <p:set>
                                      <p:cBhvr>
                                        <p:cTn id="51" dur="1" fill="hold">
                                          <p:stCondLst>
                                            <p:cond delay="0"/>
                                          </p:stCondLst>
                                        </p:cTn>
                                        <p:tgtEl>
                                          <p:spTgt spid="2">
                                            <p:txEl>
                                              <p:pRg st="15" end="15"/>
                                            </p:txEl>
                                          </p:spTgt>
                                        </p:tgtEl>
                                        <p:attrNameLst>
                                          <p:attrName>style.visibility</p:attrName>
                                        </p:attrNameLst>
                                      </p:cBhvr>
                                      <p:to>
                                        <p:strVal val="visible"/>
                                      </p:to>
                                    </p:set>
                                    <p:animEffect transition="in" filter="circle(in)">
                                      <p:cBhvr>
                                        <p:cTn id="52" dur="2000"/>
                                        <p:tgtEl>
                                          <p:spTgt spid="2">
                                            <p:txEl>
                                              <p:pRg st="15" end="15"/>
                                            </p:txEl>
                                          </p:spTgt>
                                        </p:tgtEl>
                                      </p:cBhvr>
                                    </p:animEffect>
                                  </p:childTnLst>
                                </p:cTn>
                              </p:par>
                              <p:par>
                                <p:cTn id="53" presetID="6" presetClass="entr" presetSubtype="16" fill="hold" nodeType="withEffect">
                                  <p:stCondLst>
                                    <p:cond delay="0"/>
                                  </p:stCondLst>
                                  <p:childTnLst>
                                    <p:set>
                                      <p:cBhvr>
                                        <p:cTn id="54" dur="1" fill="hold">
                                          <p:stCondLst>
                                            <p:cond delay="0"/>
                                          </p:stCondLst>
                                        </p:cTn>
                                        <p:tgtEl>
                                          <p:spTgt spid="2">
                                            <p:txEl>
                                              <p:pRg st="16" end="16"/>
                                            </p:txEl>
                                          </p:spTgt>
                                        </p:tgtEl>
                                        <p:attrNameLst>
                                          <p:attrName>style.visibility</p:attrName>
                                        </p:attrNameLst>
                                      </p:cBhvr>
                                      <p:to>
                                        <p:strVal val="visible"/>
                                      </p:to>
                                    </p:set>
                                    <p:animEffect transition="in" filter="circle(in)">
                                      <p:cBhvr>
                                        <p:cTn id="55" dur="2000"/>
                                        <p:tgtEl>
                                          <p:spTgt spid="2">
                                            <p:txEl>
                                              <p:pRg st="16" end="16"/>
                                            </p:txEl>
                                          </p:spTgt>
                                        </p:tgtEl>
                                      </p:cBhvr>
                                    </p:animEffect>
                                  </p:childTnLst>
                                </p:cTn>
                              </p:par>
                              <p:par>
                                <p:cTn id="56" presetID="6" presetClass="entr" presetSubtype="16" fill="hold" nodeType="withEffect">
                                  <p:stCondLst>
                                    <p:cond delay="0"/>
                                  </p:stCondLst>
                                  <p:childTnLst>
                                    <p:set>
                                      <p:cBhvr>
                                        <p:cTn id="57" dur="1" fill="hold">
                                          <p:stCondLst>
                                            <p:cond delay="0"/>
                                          </p:stCondLst>
                                        </p:cTn>
                                        <p:tgtEl>
                                          <p:spTgt spid="2">
                                            <p:txEl>
                                              <p:pRg st="17" end="17"/>
                                            </p:txEl>
                                          </p:spTgt>
                                        </p:tgtEl>
                                        <p:attrNameLst>
                                          <p:attrName>style.visibility</p:attrName>
                                        </p:attrNameLst>
                                      </p:cBhvr>
                                      <p:to>
                                        <p:strVal val="visible"/>
                                      </p:to>
                                    </p:set>
                                    <p:animEffect transition="in" filter="circle(in)">
                                      <p:cBhvr>
                                        <p:cTn id="58" dur="2000"/>
                                        <p:tgtEl>
                                          <p:spTgt spid="2">
                                            <p:txEl>
                                              <p:pRg st="17" end="17"/>
                                            </p:txEl>
                                          </p:spTgt>
                                        </p:tgtEl>
                                      </p:cBhvr>
                                    </p:animEffect>
                                  </p:childTnLst>
                                </p:cTn>
                              </p:par>
                              <p:par>
                                <p:cTn id="59" presetID="6" presetClass="entr" presetSubtype="16" fill="hold" nodeType="withEffect">
                                  <p:stCondLst>
                                    <p:cond delay="0"/>
                                  </p:stCondLst>
                                  <p:childTnLst>
                                    <p:set>
                                      <p:cBhvr>
                                        <p:cTn id="60" dur="1" fill="hold">
                                          <p:stCondLst>
                                            <p:cond delay="0"/>
                                          </p:stCondLst>
                                        </p:cTn>
                                        <p:tgtEl>
                                          <p:spTgt spid="2">
                                            <p:txEl>
                                              <p:pRg st="18" end="18"/>
                                            </p:txEl>
                                          </p:spTgt>
                                        </p:tgtEl>
                                        <p:attrNameLst>
                                          <p:attrName>style.visibility</p:attrName>
                                        </p:attrNameLst>
                                      </p:cBhvr>
                                      <p:to>
                                        <p:strVal val="visible"/>
                                      </p:to>
                                    </p:set>
                                    <p:animEffect transition="in" filter="circle(in)">
                                      <p:cBhvr>
                                        <p:cTn id="61" dur="2000"/>
                                        <p:tgtEl>
                                          <p:spTgt spid="2">
                                            <p:txEl>
                                              <p:pRg st="18" end="18"/>
                                            </p:txEl>
                                          </p:spTgt>
                                        </p:tgtEl>
                                      </p:cBhvr>
                                    </p:animEffect>
                                  </p:childTnLst>
                                </p:cTn>
                              </p:par>
                              <p:par>
                                <p:cTn id="62" presetID="6" presetClass="entr" presetSubtype="16" fill="hold" nodeType="withEffect">
                                  <p:stCondLst>
                                    <p:cond delay="0"/>
                                  </p:stCondLst>
                                  <p:childTnLst>
                                    <p:set>
                                      <p:cBhvr>
                                        <p:cTn id="63" dur="1" fill="hold">
                                          <p:stCondLst>
                                            <p:cond delay="0"/>
                                          </p:stCondLst>
                                        </p:cTn>
                                        <p:tgtEl>
                                          <p:spTgt spid="2">
                                            <p:txEl>
                                              <p:pRg st="19" end="19"/>
                                            </p:txEl>
                                          </p:spTgt>
                                        </p:tgtEl>
                                        <p:attrNameLst>
                                          <p:attrName>style.visibility</p:attrName>
                                        </p:attrNameLst>
                                      </p:cBhvr>
                                      <p:to>
                                        <p:strVal val="visible"/>
                                      </p:to>
                                    </p:set>
                                    <p:animEffect transition="in" filter="circle(in)">
                                      <p:cBhvr>
                                        <p:cTn id="64" dur="2000"/>
                                        <p:tgtEl>
                                          <p:spTgt spid="2">
                                            <p:txEl>
                                              <p:pRg st="19" end="19"/>
                                            </p:txEl>
                                          </p:spTgt>
                                        </p:tgtEl>
                                      </p:cBhvr>
                                    </p:animEffect>
                                  </p:childTnLst>
                                </p:cTn>
                              </p:par>
                              <p:par>
                                <p:cTn id="65" presetID="6" presetClass="entr" presetSubtype="16" fill="hold" nodeType="withEffect">
                                  <p:stCondLst>
                                    <p:cond delay="0"/>
                                  </p:stCondLst>
                                  <p:childTnLst>
                                    <p:set>
                                      <p:cBhvr>
                                        <p:cTn id="66" dur="1" fill="hold">
                                          <p:stCondLst>
                                            <p:cond delay="0"/>
                                          </p:stCondLst>
                                        </p:cTn>
                                        <p:tgtEl>
                                          <p:spTgt spid="2">
                                            <p:txEl>
                                              <p:pRg st="20" end="20"/>
                                            </p:txEl>
                                          </p:spTgt>
                                        </p:tgtEl>
                                        <p:attrNameLst>
                                          <p:attrName>style.visibility</p:attrName>
                                        </p:attrNameLst>
                                      </p:cBhvr>
                                      <p:to>
                                        <p:strVal val="visible"/>
                                      </p:to>
                                    </p:set>
                                    <p:animEffect transition="in" filter="circle(in)">
                                      <p:cBhvr>
                                        <p:cTn id="67" dur="2000"/>
                                        <p:tgtEl>
                                          <p:spTgt spid="2">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94331" y="80354"/>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Em có biết nhà sản xuất đã thực hiện quy trình thiết kế kĩ thuật như thế nào để sản xuất chiếc giá sách ở Hình 14.1 không?</a:t>
            </a:r>
          </a:p>
        </p:txBody>
      </p:sp>
      <p:pic>
        <p:nvPicPr>
          <p:cNvPr id="6" name="Picture 5"/>
          <p:cNvPicPr>
            <a:picLocks noChangeAspect="1"/>
          </p:cNvPicPr>
          <p:nvPr/>
        </p:nvPicPr>
        <p:blipFill>
          <a:blip r:embed="rId2"/>
          <a:stretch>
            <a:fillRect/>
          </a:stretch>
        </p:blipFill>
        <p:spPr>
          <a:xfrm>
            <a:off x="547193" y="378070"/>
            <a:ext cx="5581046" cy="5518813"/>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47193" y="378070"/>
            <a:ext cx="5581046" cy="5518813"/>
          </a:xfrm>
          <a:prstGeom prst="rect">
            <a:avLst/>
          </a:prstGeom>
        </p:spPr>
      </p:pic>
      <p:sp>
        <p:nvSpPr>
          <p:cNvPr id="3" name="Rectangle 2"/>
          <p:cNvSpPr/>
          <p:nvPr/>
        </p:nvSpPr>
        <p:spPr>
          <a:xfrm>
            <a:off x="6082635" y="116460"/>
            <a:ext cx="6109365" cy="523220"/>
          </a:xfrm>
          <a:prstGeom prst="rect">
            <a:avLst/>
          </a:prstGeom>
        </p:spPr>
        <p:txBody>
          <a:bodyPr wrap="none">
            <a:spAutoFit/>
          </a:bodyPr>
          <a:lstStyle/>
          <a:p>
            <a:r>
              <a:rPr lang="en-US" sz="2800" b="1">
                <a:latin typeface="Times New Roman" panose="02020603050405020304" pitchFamily="18" charset="0"/>
                <a:cs typeface="Times New Roman" panose="02020603050405020304" pitchFamily="18" charset="0"/>
              </a:rPr>
              <a:t>Cần thiết kế  theo quy trình nhất định.</a:t>
            </a:r>
          </a:p>
        </p:txBody>
      </p:sp>
      <p:pic>
        <p:nvPicPr>
          <p:cNvPr id="4" name="Picture 3"/>
          <p:cNvPicPr>
            <a:picLocks noChangeAspect="1"/>
          </p:cNvPicPr>
          <p:nvPr/>
        </p:nvPicPr>
        <p:blipFill>
          <a:blip r:embed="rId3"/>
          <a:stretch>
            <a:fillRect/>
          </a:stretch>
        </p:blipFill>
        <p:spPr>
          <a:xfrm>
            <a:off x="6357516" y="706453"/>
            <a:ext cx="4980952" cy="5190429"/>
          </a:xfrm>
          <a:prstGeom prst="rect">
            <a:avLst/>
          </a:prstGeom>
        </p:spPr>
      </p:pic>
    </p:spTree>
    <p:extLst>
      <p:ext uri="{BB962C8B-B14F-4D97-AF65-F5344CB8AC3E}">
        <p14:creationId xmlns:p14="http://schemas.microsoft.com/office/powerpoint/2010/main" val="3610448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5394" y="0"/>
            <a:ext cx="11846350"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1.Em hãy sắp xếp các công việc thiết kế giá sách ở Hình 14.2 theo thứ tự hợp lí.</a:t>
            </a:r>
          </a:p>
        </p:txBody>
      </p:sp>
      <p:pic>
        <p:nvPicPr>
          <p:cNvPr id="6" name="Picture 5"/>
          <p:cNvPicPr>
            <a:picLocks noChangeAspect="1"/>
          </p:cNvPicPr>
          <p:nvPr/>
        </p:nvPicPr>
        <p:blipFill>
          <a:blip r:embed="rId2"/>
          <a:stretch>
            <a:fillRect/>
          </a:stretch>
        </p:blipFill>
        <p:spPr>
          <a:xfrm>
            <a:off x="301658" y="835973"/>
            <a:ext cx="5165888" cy="2133469"/>
          </a:xfrm>
          <a:prstGeom prst="rect">
            <a:avLst/>
          </a:prstGeom>
        </p:spPr>
      </p:pic>
      <p:pic>
        <p:nvPicPr>
          <p:cNvPr id="7" name="Picture 6"/>
          <p:cNvPicPr>
            <a:picLocks noChangeAspect="1"/>
          </p:cNvPicPr>
          <p:nvPr/>
        </p:nvPicPr>
        <p:blipFill>
          <a:blip r:embed="rId3"/>
          <a:stretch>
            <a:fillRect/>
          </a:stretch>
        </p:blipFill>
        <p:spPr>
          <a:xfrm>
            <a:off x="5891753" y="844544"/>
            <a:ext cx="5288436" cy="2116326"/>
          </a:xfrm>
          <a:prstGeom prst="rect">
            <a:avLst/>
          </a:prstGeom>
        </p:spPr>
      </p:pic>
      <p:pic>
        <p:nvPicPr>
          <p:cNvPr id="8" name="Picture 7"/>
          <p:cNvPicPr>
            <a:picLocks noChangeAspect="1"/>
          </p:cNvPicPr>
          <p:nvPr/>
        </p:nvPicPr>
        <p:blipFill>
          <a:blip r:embed="rId4"/>
          <a:stretch>
            <a:fillRect/>
          </a:stretch>
        </p:blipFill>
        <p:spPr>
          <a:xfrm>
            <a:off x="301658" y="3495635"/>
            <a:ext cx="4939645" cy="2487384"/>
          </a:xfrm>
          <a:prstGeom prst="rect">
            <a:avLst/>
          </a:prstGeom>
        </p:spPr>
      </p:pic>
      <p:pic>
        <p:nvPicPr>
          <p:cNvPr id="9" name="Picture 8"/>
          <p:cNvPicPr>
            <a:picLocks noChangeAspect="1"/>
          </p:cNvPicPr>
          <p:nvPr/>
        </p:nvPicPr>
        <p:blipFill>
          <a:blip r:embed="rId5"/>
          <a:stretch>
            <a:fillRect/>
          </a:stretch>
        </p:blipFill>
        <p:spPr>
          <a:xfrm>
            <a:off x="6108569" y="3549840"/>
            <a:ext cx="3195322" cy="2275925"/>
          </a:xfrm>
          <a:prstGeom prst="rect">
            <a:avLst/>
          </a:prstGeom>
        </p:spPr>
      </p:pic>
      <p:sp>
        <p:nvSpPr>
          <p:cNvPr id="10" name="TextBox 9"/>
          <p:cNvSpPr txBox="1"/>
          <p:nvPr/>
        </p:nvSpPr>
        <p:spPr>
          <a:xfrm>
            <a:off x="612742" y="3063711"/>
            <a:ext cx="4402318" cy="338554"/>
          </a:xfrm>
          <a:prstGeom prst="rect">
            <a:avLst/>
          </a:prstGeom>
          <a:noFill/>
        </p:spPr>
        <p:txBody>
          <a:bodyPr wrap="square" rtlCol="0">
            <a:spAutoFit/>
          </a:bodyPr>
          <a:lstStyle/>
          <a:p>
            <a:r>
              <a:rPr lang="en-US" sz="1600" i="1">
                <a:latin typeface="Times New Roman" panose="02020603050405020304" pitchFamily="18" charset="0"/>
                <a:cs typeface="Times New Roman" panose="02020603050405020304" pitchFamily="18" charset="0"/>
              </a:rPr>
              <a:t>a) Tạo mô hình sản phẩm theo bản thiết kế kỹ thuật</a:t>
            </a:r>
          </a:p>
        </p:txBody>
      </p:sp>
      <p:sp>
        <p:nvSpPr>
          <p:cNvPr id="11" name="TextBox 10"/>
          <p:cNvSpPr txBox="1"/>
          <p:nvPr/>
        </p:nvSpPr>
        <p:spPr>
          <a:xfrm>
            <a:off x="6440078" y="3113953"/>
            <a:ext cx="4402318" cy="338554"/>
          </a:xfrm>
          <a:prstGeom prst="rect">
            <a:avLst/>
          </a:prstGeom>
          <a:noFill/>
        </p:spPr>
        <p:txBody>
          <a:bodyPr wrap="square" rtlCol="0">
            <a:spAutoFit/>
          </a:bodyPr>
          <a:lstStyle/>
          <a:p>
            <a:r>
              <a:rPr lang="en-US" sz="1600" i="1">
                <a:latin typeface="Times New Roman" panose="02020603050405020304" pitchFamily="18" charset="0"/>
                <a:cs typeface="Times New Roman" panose="02020603050405020304" pitchFamily="18" charset="0"/>
              </a:rPr>
              <a:t>b) Tình huống hình thành ý tưởng thiết kế</a:t>
            </a:r>
          </a:p>
        </p:txBody>
      </p:sp>
      <p:sp>
        <p:nvSpPr>
          <p:cNvPr id="12" name="TextBox 11"/>
          <p:cNvSpPr txBox="1"/>
          <p:nvPr/>
        </p:nvSpPr>
        <p:spPr>
          <a:xfrm>
            <a:off x="820132" y="5983019"/>
            <a:ext cx="4402318" cy="338554"/>
          </a:xfrm>
          <a:prstGeom prst="rect">
            <a:avLst/>
          </a:prstGeom>
          <a:noFill/>
        </p:spPr>
        <p:txBody>
          <a:bodyPr wrap="square" rtlCol="0">
            <a:spAutoFit/>
          </a:bodyPr>
          <a:lstStyle/>
          <a:p>
            <a:r>
              <a:rPr lang="en-US" sz="1600" i="1">
                <a:latin typeface="Times New Roman" panose="02020603050405020304" pitchFamily="18" charset="0"/>
                <a:cs typeface="Times New Roman" panose="02020603050405020304" pitchFamily="18" charset="0"/>
              </a:rPr>
              <a:t>c) Hoàn thiện bản vẽ chi tiết giá sách</a:t>
            </a:r>
          </a:p>
        </p:txBody>
      </p:sp>
      <p:sp>
        <p:nvSpPr>
          <p:cNvPr id="13" name="TextBox 12"/>
          <p:cNvSpPr txBox="1"/>
          <p:nvPr/>
        </p:nvSpPr>
        <p:spPr>
          <a:xfrm>
            <a:off x="5891753" y="5825765"/>
            <a:ext cx="4402318" cy="338554"/>
          </a:xfrm>
          <a:prstGeom prst="rect">
            <a:avLst/>
          </a:prstGeom>
          <a:noFill/>
        </p:spPr>
        <p:txBody>
          <a:bodyPr wrap="square" rtlCol="0">
            <a:spAutoFit/>
          </a:bodyPr>
          <a:lstStyle/>
          <a:p>
            <a:r>
              <a:rPr lang="en-US" sz="1600" i="1">
                <a:latin typeface="Times New Roman" panose="02020603050405020304" pitchFamily="18" charset="0"/>
                <a:cs typeface="Times New Roman" panose="02020603050405020304" pitchFamily="18" charset="0"/>
              </a:rPr>
              <a:t>d) Phác thảo hình dạng giá sách</a:t>
            </a:r>
          </a:p>
        </p:txBody>
      </p:sp>
      <p:sp>
        <p:nvSpPr>
          <p:cNvPr id="14" name="TextBox 13"/>
          <p:cNvSpPr txBox="1"/>
          <p:nvPr/>
        </p:nvSpPr>
        <p:spPr>
          <a:xfrm>
            <a:off x="2403836" y="6371934"/>
            <a:ext cx="6693030" cy="400110"/>
          </a:xfrm>
          <a:prstGeom prst="rect">
            <a:avLst/>
          </a:prstGeom>
          <a:noFill/>
        </p:spPr>
        <p:txBody>
          <a:bodyPr wrap="square" rtlCol="0">
            <a:spAutoFit/>
          </a:bodyPr>
          <a:lstStyle/>
          <a:p>
            <a:r>
              <a:rPr lang="en-US" sz="2000" b="1" i="1">
                <a:latin typeface="Times New Roman" panose="02020603050405020304" pitchFamily="18" charset="0"/>
                <a:cs typeface="Times New Roman" panose="02020603050405020304" pitchFamily="18" charset="0"/>
              </a:rPr>
              <a:t>Hình 14.2. Một số công việc trong quy trình thiết kế giá sách</a:t>
            </a:r>
          </a:p>
        </p:txBody>
      </p:sp>
    </p:spTree>
    <p:extLst>
      <p:ext uri="{BB962C8B-B14F-4D97-AF65-F5344CB8AC3E}">
        <p14:creationId xmlns:p14="http://schemas.microsoft.com/office/powerpoint/2010/main" val="1851860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2"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5394" y="0"/>
            <a:ext cx="11846350"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1.Em hãy sắp xếp các công việc thiết kế giá sách ở Hình 14.2 theo thứ tự hợp lí.</a:t>
            </a:r>
          </a:p>
        </p:txBody>
      </p:sp>
      <p:pic>
        <p:nvPicPr>
          <p:cNvPr id="6" name="Picture 5"/>
          <p:cNvPicPr>
            <a:picLocks noChangeAspect="1"/>
          </p:cNvPicPr>
          <p:nvPr/>
        </p:nvPicPr>
        <p:blipFill>
          <a:blip r:embed="rId2"/>
          <a:stretch>
            <a:fillRect/>
          </a:stretch>
        </p:blipFill>
        <p:spPr>
          <a:xfrm>
            <a:off x="301658" y="835973"/>
            <a:ext cx="5165888" cy="2133469"/>
          </a:xfrm>
          <a:prstGeom prst="rect">
            <a:avLst/>
          </a:prstGeom>
        </p:spPr>
      </p:pic>
      <p:pic>
        <p:nvPicPr>
          <p:cNvPr id="7" name="Picture 6"/>
          <p:cNvPicPr>
            <a:picLocks noChangeAspect="1"/>
          </p:cNvPicPr>
          <p:nvPr/>
        </p:nvPicPr>
        <p:blipFill>
          <a:blip r:embed="rId3"/>
          <a:stretch>
            <a:fillRect/>
          </a:stretch>
        </p:blipFill>
        <p:spPr>
          <a:xfrm>
            <a:off x="5891753" y="844544"/>
            <a:ext cx="5288436" cy="2116326"/>
          </a:xfrm>
          <a:prstGeom prst="rect">
            <a:avLst/>
          </a:prstGeom>
        </p:spPr>
      </p:pic>
      <p:pic>
        <p:nvPicPr>
          <p:cNvPr id="8" name="Picture 7"/>
          <p:cNvPicPr>
            <a:picLocks noChangeAspect="1"/>
          </p:cNvPicPr>
          <p:nvPr/>
        </p:nvPicPr>
        <p:blipFill>
          <a:blip r:embed="rId4"/>
          <a:stretch>
            <a:fillRect/>
          </a:stretch>
        </p:blipFill>
        <p:spPr>
          <a:xfrm>
            <a:off x="301658" y="3495635"/>
            <a:ext cx="4939645" cy="2487384"/>
          </a:xfrm>
          <a:prstGeom prst="rect">
            <a:avLst/>
          </a:prstGeom>
        </p:spPr>
      </p:pic>
      <p:pic>
        <p:nvPicPr>
          <p:cNvPr id="9" name="Picture 8"/>
          <p:cNvPicPr>
            <a:picLocks noChangeAspect="1"/>
          </p:cNvPicPr>
          <p:nvPr/>
        </p:nvPicPr>
        <p:blipFill>
          <a:blip r:embed="rId5"/>
          <a:stretch>
            <a:fillRect/>
          </a:stretch>
        </p:blipFill>
        <p:spPr>
          <a:xfrm>
            <a:off x="6108569" y="3549840"/>
            <a:ext cx="3195322" cy="2275925"/>
          </a:xfrm>
          <a:prstGeom prst="rect">
            <a:avLst/>
          </a:prstGeom>
        </p:spPr>
      </p:pic>
      <p:sp>
        <p:nvSpPr>
          <p:cNvPr id="10" name="TextBox 9"/>
          <p:cNvSpPr txBox="1"/>
          <p:nvPr/>
        </p:nvSpPr>
        <p:spPr>
          <a:xfrm>
            <a:off x="612742" y="3063711"/>
            <a:ext cx="4402318" cy="338554"/>
          </a:xfrm>
          <a:prstGeom prst="rect">
            <a:avLst/>
          </a:prstGeom>
          <a:noFill/>
        </p:spPr>
        <p:txBody>
          <a:bodyPr wrap="square" rtlCol="0">
            <a:spAutoFit/>
          </a:bodyPr>
          <a:lstStyle/>
          <a:p>
            <a:r>
              <a:rPr lang="en-US" sz="1600" i="1">
                <a:latin typeface="Times New Roman" panose="02020603050405020304" pitchFamily="18" charset="0"/>
                <a:cs typeface="Times New Roman" panose="02020603050405020304" pitchFamily="18" charset="0"/>
              </a:rPr>
              <a:t>a) Tạo mô hình sản phẩm theo bản thiết kế kỹ thuật</a:t>
            </a:r>
          </a:p>
        </p:txBody>
      </p:sp>
      <p:sp>
        <p:nvSpPr>
          <p:cNvPr id="11" name="TextBox 10"/>
          <p:cNvSpPr txBox="1"/>
          <p:nvPr/>
        </p:nvSpPr>
        <p:spPr>
          <a:xfrm>
            <a:off x="6440078" y="3113953"/>
            <a:ext cx="4402318" cy="338554"/>
          </a:xfrm>
          <a:prstGeom prst="rect">
            <a:avLst/>
          </a:prstGeom>
          <a:noFill/>
        </p:spPr>
        <p:txBody>
          <a:bodyPr wrap="square" rtlCol="0">
            <a:spAutoFit/>
          </a:bodyPr>
          <a:lstStyle/>
          <a:p>
            <a:r>
              <a:rPr lang="en-US" sz="1600" i="1">
                <a:latin typeface="Times New Roman" panose="02020603050405020304" pitchFamily="18" charset="0"/>
                <a:cs typeface="Times New Roman" panose="02020603050405020304" pitchFamily="18" charset="0"/>
              </a:rPr>
              <a:t>b) Tình huống hình thành ý tưởng thiết kế</a:t>
            </a:r>
          </a:p>
        </p:txBody>
      </p:sp>
      <p:sp>
        <p:nvSpPr>
          <p:cNvPr id="12" name="TextBox 11"/>
          <p:cNvSpPr txBox="1"/>
          <p:nvPr/>
        </p:nvSpPr>
        <p:spPr>
          <a:xfrm>
            <a:off x="820132" y="5983019"/>
            <a:ext cx="4402318" cy="338554"/>
          </a:xfrm>
          <a:prstGeom prst="rect">
            <a:avLst/>
          </a:prstGeom>
          <a:noFill/>
        </p:spPr>
        <p:txBody>
          <a:bodyPr wrap="square" rtlCol="0">
            <a:spAutoFit/>
          </a:bodyPr>
          <a:lstStyle/>
          <a:p>
            <a:r>
              <a:rPr lang="en-US" sz="1600" i="1">
                <a:latin typeface="Times New Roman" panose="02020603050405020304" pitchFamily="18" charset="0"/>
                <a:cs typeface="Times New Roman" panose="02020603050405020304" pitchFamily="18" charset="0"/>
              </a:rPr>
              <a:t>c) Hoàn thiện bản vẽ chi tiết giá sách</a:t>
            </a:r>
          </a:p>
        </p:txBody>
      </p:sp>
      <p:sp>
        <p:nvSpPr>
          <p:cNvPr id="13" name="TextBox 12"/>
          <p:cNvSpPr txBox="1"/>
          <p:nvPr/>
        </p:nvSpPr>
        <p:spPr>
          <a:xfrm>
            <a:off x="5891753" y="5825765"/>
            <a:ext cx="4402318" cy="338554"/>
          </a:xfrm>
          <a:prstGeom prst="rect">
            <a:avLst/>
          </a:prstGeom>
          <a:noFill/>
        </p:spPr>
        <p:txBody>
          <a:bodyPr wrap="square" rtlCol="0">
            <a:spAutoFit/>
          </a:bodyPr>
          <a:lstStyle/>
          <a:p>
            <a:r>
              <a:rPr lang="en-US" sz="1600" i="1">
                <a:latin typeface="Times New Roman" panose="02020603050405020304" pitchFamily="18" charset="0"/>
                <a:cs typeface="Times New Roman" panose="02020603050405020304" pitchFamily="18" charset="0"/>
              </a:rPr>
              <a:t>d) Phác thảo hình dạng giá sách</a:t>
            </a:r>
          </a:p>
        </p:txBody>
      </p:sp>
      <p:sp>
        <p:nvSpPr>
          <p:cNvPr id="14" name="TextBox 13"/>
          <p:cNvSpPr txBox="1"/>
          <p:nvPr/>
        </p:nvSpPr>
        <p:spPr>
          <a:xfrm>
            <a:off x="2403836" y="6371934"/>
            <a:ext cx="6693030" cy="400110"/>
          </a:xfrm>
          <a:prstGeom prst="rect">
            <a:avLst/>
          </a:prstGeom>
          <a:noFill/>
        </p:spPr>
        <p:txBody>
          <a:bodyPr wrap="square" rtlCol="0">
            <a:spAutoFit/>
          </a:bodyPr>
          <a:lstStyle/>
          <a:p>
            <a:r>
              <a:rPr lang="en-US" sz="2000" b="1" i="1">
                <a:latin typeface="Times New Roman" panose="02020603050405020304" pitchFamily="18" charset="0"/>
                <a:cs typeface="Times New Roman" panose="02020603050405020304" pitchFamily="18" charset="0"/>
              </a:rPr>
              <a:t>Hình 14.2. Một số công việc trong quy trình thiết kế giá sách</a:t>
            </a:r>
          </a:p>
        </p:txBody>
      </p:sp>
      <p:sp>
        <p:nvSpPr>
          <p:cNvPr id="2" name="Rectangle 1"/>
          <p:cNvSpPr/>
          <p:nvPr/>
        </p:nvSpPr>
        <p:spPr>
          <a:xfrm>
            <a:off x="9520707" y="4554661"/>
            <a:ext cx="2547492" cy="400110"/>
          </a:xfrm>
          <a:prstGeom prst="rect">
            <a:avLst/>
          </a:prstGeom>
        </p:spPr>
        <p:txBody>
          <a:bodyPr wrap="none">
            <a:spAutoFit/>
          </a:bodyPr>
          <a:lstStyle/>
          <a:p>
            <a:r>
              <a:rPr lang="pt-BR" sz="2000">
                <a:solidFill>
                  <a:srgbClr val="FF0000"/>
                </a:solidFill>
                <a:latin typeface="Times New Roman" panose="02020603050405020304" pitchFamily="18" charset="0"/>
                <a:cs typeface="Times New Roman" panose="02020603050405020304" pitchFamily="18" charset="0"/>
              </a:rPr>
              <a:t>1. b) → d) → c) → a). </a:t>
            </a:r>
            <a:endParaRPr lang="en-US" sz="20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669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0532" y="70404"/>
            <a:ext cx="11629534"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2. Bước nào trong quy trình thiết kế kĩ thuật (Hình 14.3) thể hiện tính sáng tạo của người thiết kế? </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210532" y="971614"/>
            <a:ext cx="11096605" cy="4914772"/>
          </a:xfrm>
          <a:prstGeom prst="rect">
            <a:avLst/>
          </a:prstGeom>
        </p:spPr>
      </p:pic>
      <p:sp>
        <p:nvSpPr>
          <p:cNvPr id="6" name="Rectangle 5"/>
          <p:cNvSpPr/>
          <p:nvPr/>
        </p:nvSpPr>
        <p:spPr>
          <a:xfrm>
            <a:off x="210531" y="6009291"/>
            <a:ext cx="11096605"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3. Trong trường hợp đánh giá phương án thiết kế không đạt người thiết kế cần làm gì?</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4560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0532" y="70404"/>
            <a:ext cx="11629534"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2. Bước nào trong quy trình thiết kế kĩ thuật (Hình 14.3) thể hiện tính sáng tạo của người thiết kế? </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210532" y="971614"/>
            <a:ext cx="5049625" cy="4914772"/>
          </a:xfrm>
          <a:prstGeom prst="rect">
            <a:avLst/>
          </a:prstGeom>
        </p:spPr>
      </p:pic>
      <p:sp>
        <p:nvSpPr>
          <p:cNvPr id="6" name="Rectangle 5"/>
          <p:cNvSpPr/>
          <p:nvPr/>
        </p:nvSpPr>
        <p:spPr>
          <a:xfrm>
            <a:off x="210531" y="6009291"/>
            <a:ext cx="11096605"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3. Trong trường hợp đánh giá phương án thiết kế không đạt người thiết kế cần làm gì?</a:t>
            </a:r>
            <a:endParaRPr lang="en-US" sz="2800" b="1">
              <a:latin typeface="Times New Roman" panose="02020603050405020304" pitchFamily="18" charset="0"/>
              <a:cs typeface="Times New Roman" panose="02020603050405020304" pitchFamily="18" charset="0"/>
            </a:endParaRPr>
          </a:p>
        </p:txBody>
      </p:sp>
      <p:sp>
        <p:nvSpPr>
          <p:cNvPr id="2" name="Rectangle 1"/>
          <p:cNvSpPr/>
          <p:nvPr/>
        </p:nvSpPr>
        <p:spPr>
          <a:xfrm>
            <a:off x="5423554" y="1653388"/>
            <a:ext cx="6096000" cy="2677656"/>
          </a:xfrm>
          <a:prstGeom prst="rect">
            <a:avLst/>
          </a:prstGeom>
        </p:spPr>
        <p:txBody>
          <a:bodyPr>
            <a:spAutoFit/>
          </a:bodyPr>
          <a:lstStyle/>
          <a:p>
            <a:r>
              <a:rPr lang="vi-VN"/>
              <a:t>2</a:t>
            </a:r>
            <a:r>
              <a:rPr lang="vi-VN" sz="2800" b="1">
                <a:solidFill>
                  <a:srgbClr val="FF0000"/>
                </a:solidFill>
                <a:latin typeface="Times New Roman" panose="02020603050405020304" pitchFamily="18" charset="0"/>
                <a:cs typeface="Times New Roman" panose="02020603050405020304" pitchFamily="18" charset="0"/>
              </a:rPr>
              <a:t>. Bước 2. Tiến hành thiết kế thể hiện tính sáng tạo của người thiết kế.</a:t>
            </a:r>
          </a:p>
          <a:p>
            <a:r>
              <a:rPr lang="vi-VN" sz="2800" b="1">
                <a:solidFill>
                  <a:srgbClr val="FF0000"/>
                </a:solidFill>
                <a:latin typeface="Times New Roman" panose="02020603050405020304" pitchFamily="18" charset="0"/>
                <a:cs typeface="Times New Roman" panose="02020603050405020304" pitchFamily="18" charset="0"/>
              </a:rPr>
              <a:t>3. Trong trường hợp đánh giá phương án thiết kế không đạt người thiết kế cần quay về bước 2 tiến hành thiết kế lại.</a:t>
            </a:r>
          </a:p>
        </p:txBody>
      </p:sp>
    </p:spTree>
    <p:extLst>
      <p:ext uri="{BB962C8B-B14F-4D97-AF65-F5344CB8AC3E}">
        <p14:creationId xmlns:p14="http://schemas.microsoft.com/office/powerpoint/2010/main" val="2466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heel(1)">
                                      <p:cBhvr>
                                        <p:cTn id="10"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4526" y="538735"/>
            <a:ext cx="11812556" cy="5847755"/>
          </a:xfrm>
          <a:prstGeom prst="rect">
            <a:avLst/>
          </a:prstGeom>
        </p:spPr>
        <p:txBody>
          <a:bodyPr wrap="square">
            <a:spAutoFit/>
          </a:bodyPr>
          <a:lstStyle/>
          <a:p>
            <a:r>
              <a:rPr lang="en-US" sz="2200" b="1">
                <a:latin typeface="Times New Roman" panose="02020603050405020304" pitchFamily="18" charset="0"/>
                <a:cs typeface="Times New Roman" panose="02020603050405020304" pitchFamily="18" charset="0"/>
              </a:rPr>
              <a:t>1.Quy trình thiết kế kỹ thuật</a:t>
            </a:r>
          </a:p>
          <a:p>
            <a:r>
              <a:rPr lang="en-US" sz="2200">
                <a:latin typeface="Times New Roman" panose="02020603050405020304" pitchFamily="18" charset="0"/>
                <a:cs typeface="Times New Roman" panose="02020603050405020304" pitchFamily="18" charset="0"/>
              </a:rPr>
              <a:t>1.1. Bước 1. Hình thành ý tưởng</a:t>
            </a:r>
          </a:p>
          <a:p>
            <a:r>
              <a:rPr lang="en-US" sz="2200">
                <a:latin typeface="Times New Roman" panose="02020603050405020304" pitchFamily="18" charset="0"/>
                <a:cs typeface="Times New Roman" panose="02020603050405020304" pitchFamily="18" charset="0"/>
              </a:rPr>
              <a:t>- Nghiên cứu sự cần thiết của sản phẩm</a:t>
            </a:r>
          </a:p>
          <a:p>
            <a:r>
              <a:rPr lang="en-US" sz="2200">
                <a:latin typeface="Times New Roman" panose="02020603050405020304" pitchFamily="18" charset="0"/>
                <a:cs typeface="Times New Roman" panose="02020603050405020304" pitchFamily="18" charset="0"/>
              </a:rPr>
              <a:t>- Xác định các yêu cầu, mục tiêu cần đạt về công dụng của sản phẩm, đối tượng sử dụng sản phẩm, điều kiện sử dụng sản phẩm…</a:t>
            </a:r>
          </a:p>
          <a:p>
            <a:r>
              <a:rPr lang="en-US" sz="2200">
                <a:latin typeface="Times New Roman" panose="02020603050405020304" pitchFamily="18" charset="0"/>
                <a:cs typeface="Times New Roman" panose="02020603050405020304" pitchFamily="18" charset="0"/>
              </a:rPr>
              <a:t>1.2. Bước 2. Tiến hành thiết kế</a:t>
            </a:r>
          </a:p>
          <a:p>
            <a:r>
              <a:rPr lang="en-US" sz="2200">
                <a:latin typeface="Times New Roman" panose="02020603050405020304" pitchFamily="18" charset="0"/>
                <a:cs typeface="Times New Roman" panose="02020603050405020304" pitchFamily="18" charset="0"/>
              </a:rPr>
              <a:t>- Thu thập các thông tin liên quan đến sản phẩm: Ưu, nhược điểm của sản phẩm tương tự, các phương tiện hỗ trợ để thi công và chế tạo sản phẩm</a:t>
            </a:r>
          </a:p>
          <a:p>
            <a:r>
              <a:rPr lang="en-US" sz="2200">
                <a:latin typeface="Times New Roman" panose="02020603050405020304" pitchFamily="18" charset="0"/>
                <a:cs typeface="Times New Roman" panose="02020603050405020304" pitchFamily="18" charset="0"/>
              </a:rPr>
              <a:t>- Đề xuất phương án thiết kế về kiểu dáng, màu sắc, kích thước, chất lượng của sản phẩm.</a:t>
            </a:r>
          </a:p>
          <a:p>
            <a:r>
              <a:rPr lang="en-US" sz="2200">
                <a:latin typeface="Times New Roman" panose="02020603050405020304" pitchFamily="18" charset="0"/>
                <a:cs typeface="Times New Roman" panose="02020603050405020304" pitchFamily="18" charset="0"/>
              </a:rPr>
              <a:t>1.3. Bước 3. Đánh giá phương án thiết kế.</a:t>
            </a:r>
          </a:p>
          <a:p>
            <a:r>
              <a:rPr lang="en-US" sz="2200">
                <a:latin typeface="Times New Roman" panose="02020603050405020304" pitchFamily="18" charset="0"/>
                <a:cs typeface="Times New Roman" panose="02020603050405020304" pitchFamily="18" charset="0"/>
              </a:rPr>
              <a:t>- Dựa vào bản vẽ kĩ thuật để làm mô hình hoặc chế tạo thử nghiệm.</a:t>
            </a:r>
          </a:p>
          <a:p>
            <a:r>
              <a:rPr lang="en-US" sz="2200">
                <a:latin typeface="Times New Roman" panose="02020603050405020304" pitchFamily="18" charset="0"/>
                <a:cs typeface="Times New Roman" panose="02020603050405020304" pitchFamily="18" charset="0"/>
              </a:rPr>
              <a:t>- Vận hành thử nghiệm mô hình sản phẩm để xác định sự phù hợp với các yêu cầu đặt ra. Căn cứ theo các yêu cầu, mục tiêu đã đặt ra để xác định những chi tiết, bộ phận cần thay đổi, cải tiến.</a:t>
            </a:r>
          </a:p>
          <a:p>
            <a:r>
              <a:rPr lang="en-US" sz="2200">
                <a:latin typeface="Times New Roman" panose="02020603050405020304" pitchFamily="18" charset="0"/>
                <a:cs typeface="Times New Roman" panose="02020603050405020304" pitchFamily="18" charset="0"/>
              </a:rPr>
              <a:t>- Hoàn thiện phương án thiết kế.</a:t>
            </a:r>
          </a:p>
          <a:p>
            <a:r>
              <a:rPr lang="en-US" sz="2200">
                <a:latin typeface="Times New Roman" panose="02020603050405020304" pitchFamily="18" charset="0"/>
                <a:cs typeface="Times New Roman" panose="02020603050405020304" pitchFamily="18" charset="0"/>
              </a:rPr>
              <a:t>1.4. Lập hồ sơ kỹ thuật của sản phẩm</a:t>
            </a:r>
          </a:p>
          <a:p>
            <a:r>
              <a:rPr lang="en-US" sz="2200">
                <a:latin typeface="Times New Roman" panose="02020603050405020304" pitchFamily="18" charset="0"/>
                <a:cs typeface="Times New Roman" panose="02020603050405020304" pitchFamily="18" charset="0"/>
              </a:rPr>
              <a:t>Hoàn thiện hồ sơ kỹ thuật của sản phẩm bao gồm các tài liệu như bản vẽ chi tiết, bản vẽ lắp, hướng dẫn lắp đặt, sử dụng….</a:t>
            </a:r>
          </a:p>
        </p:txBody>
      </p:sp>
      <p:pic>
        <p:nvPicPr>
          <p:cNvPr id="4" name="Picture 3"/>
          <p:cNvPicPr>
            <a:picLocks noChangeAspect="1"/>
          </p:cNvPicPr>
          <p:nvPr/>
        </p:nvPicPr>
        <p:blipFill>
          <a:blip r:embed="rId2"/>
          <a:stretch>
            <a:fillRect/>
          </a:stretch>
        </p:blipFill>
        <p:spPr>
          <a:xfrm>
            <a:off x="3072512" y="89307"/>
            <a:ext cx="6480610" cy="646232"/>
          </a:xfrm>
          <a:prstGeom prst="rect">
            <a:avLst/>
          </a:prstGeom>
        </p:spPr>
      </p:pic>
    </p:spTree>
    <p:extLst>
      <p:ext uri="{BB962C8B-B14F-4D97-AF65-F5344CB8AC3E}">
        <p14:creationId xmlns:p14="http://schemas.microsoft.com/office/powerpoint/2010/main" val="289234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0473" y="321512"/>
            <a:ext cx="3866747" cy="4080806"/>
          </a:xfrm>
          <a:prstGeom prst="rect">
            <a:avLst/>
          </a:prstGeom>
        </p:spPr>
      </p:pic>
      <p:pic>
        <p:nvPicPr>
          <p:cNvPr id="5" name="Picture 4"/>
          <p:cNvPicPr>
            <a:picLocks noChangeAspect="1"/>
          </p:cNvPicPr>
          <p:nvPr/>
        </p:nvPicPr>
        <p:blipFill>
          <a:blip r:embed="rId3"/>
          <a:stretch>
            <a:fillRect/>
          </a:stretch>
        </p:blipFill>
        <p:spPr>
          <a:xfrm>
            <a:off x="4340668" y="321512"/>
            <a:ext cx="4294285" cy="4080806"/>
          </a:xfrm>
          <a:prstGeom prst="rect">
            <a:avLst/>
          </a:prstGeom>
        </p:spPr>
      </p:pic>
      <p:sp>
        <p:nvSpPr>
          <p:cNvPr id="6" name="TextBox 5"/>
          <p:cNvSpPr txBox="1"/>
          <p:nvPr/>
        </p:nvSpPr>
        <p:spPr>
          <a:xfrm>
            <a:off x="829559" y="4515439"/>
            <a:ext cx="7682845" cy="677108"/>
          </a:xfrm>
          <a:prstGeom prst="rect">
            <a:avLst/>
          </a:prstGeom>
          <a:noFill/>
        </p:spPr>
        <p:txBody>
          <a:bodyPr wrap="square" rtlCol="0">
            <a:spAutoFit/>
          </a:bodyPr>
          <a:lstStyle/>
          <a:p>
            <a:pPr marL="342900" indent="-342900">
              <a:buAutoNum type="alphaLcParenR"/>
            </a:pPr>
            <a:r>
              <a:rPr lang="en-US" i="1">
                <a:latin typeface="Times New Roman" panose="02020603050405020304" pitchFamily="18" charset="0"/>
                <a:cs typeface="Times New Roman" panose="02020603050405020304" pitchFamily="18" charset="0"/>
              </a:rPr>
              <a:t>                                                                                     b)</a:t>
            </a:r>
          </a:p>
          <a:p>
            <a:r>
              <a:rPr lang="en-US" sz="2000" b="1" i="1">
                <a:latin typeface="Times New Roman" panose="02020603050405020304" pitchFamily="18" charset="0"/>
                <a:cs typeface="Times New Roman" panose="02020603050405020304" pitchFamily="18" charset="0"/>
              </a:rPr>
              <a:t>Hình 14.4. Một số dạng kệ đựng đồ dùng học tập minh hoạ</a:t>
            </a:r>
          </a:p>
        </p:txBody>
      </p:sp>
      <p:sp>
        <p:nvSpPr>
          <p:cNvPr id="7" name="Rectangle 6"/>
          <p:cNvSpPr/>
          <p:nvPr/>
        </p:nvSpPr>
        <p:spPr>
          <a:xfrm>
            <a:off x="8648719" y="321512"/>
            <a:ext cx="3063711" cy="483209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 Liệt kê các dụng cụ và vật liệu cần thiết cho thiết kế kệ đồ dùng học tập</a:t>
            </a:r>
          </a:p>
          <a:p>
            <a:r>
              <a:rPr lang="en-US" sz="2800" b="1">
                <a:latin typeface="Times New Roman" panose="02020603050405020304" pitchFamily="18" charset="0"/>
                <a:cs typeface="Times New Roman" panose="02020603050405020304" pitchFamily="18" charset="0"/>
              </a:rPr>
              <a:t>2.Nêu nội dung thiết kế kệ đồ dùng học tập, yêu cầu kỹ thuật của thiết kế kệ đồ dùng học tập</a:t>
            </a:r>
          </a:p>
        </p:txBody>
      </p:sp>
    </p:spTree>
    <p:extLst>
      <p:ext uri="{BB962C8B-B14F-4D97-AF65-F5344CB8AC3E}">
        <p14:creationId xmlns:p14="http://schemas.microsoft.com/office/powerpoint/2010/main" val="37191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1149</TotalTime>
  <Words>2237</Words>
  <Application>Microsoft Office PowerPoint</Application>
  <PresentationFormat>Widescreen</PresentationFormat>
  <Paragraphs>142</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Century Gothic</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Hà Nguyễn</cp:lastModifiedBy>
  <cp:revision>135</cp:revision>
  <dcterms:created xsi:type="dcterms:W3CDTF">2023-06-21T22:05:51Z</dcterms:created>
  <dcterms:modified xsi:type="dcterms:W3CDTF">2025-02-13T14:26:48Z</dcterms:modified>
</cp:coreProperties>
</file>