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33" r:id="rId2"/>
    <p:sldId id="359" r:id="rId3"/>
    <p:sldId id="335" r:id="rId4"/>
    <p:sldId id="334" r:id="rId5"/>
    <p:sldId id="416" r:id="rId6"/>
    <p:sldId id="417" r:id="rId7"/>
    <p:sldId id="418" r:id="rId8"/>
    <p:sldId id="419" r:id="rId9"/>
    <p:sldId id="440" r:id="rId10"/>
    <p:sldId id="420" r:id="rId11"/>
    <p:sldId id="421" r:id="rId12"/>
    <p:sldId id="423" r:id="rId13"/>
    <p:sldId id="424" r:id="rId14"/>
    <p:sldId id="441" r:id="rId15"/>
    <p:sldId id="425" r:id="rId16"/>
    <p:sldId id="426" r:id="rId17"/>
    <p:sldId id="427" r:id="rId18"/>
    <p:sldId id="442" r:id="rId19"/>
    <p:sldId id="428" r:id="rId20"/>
    <p:sldId id="429" r:id="rId21"/>
    <p:sldId id="430" r:id="rId22"/>
    <p:sldId id="431" r:id="rId23"/>
    <p:sldId id="432" r:id="rId24"/>
    <p:sldId id="433" r:id="rId25"/>
    <p:sldId id="434" r:id="rId26"/>
    <p:sldId id="435" r:id="rId27"/>
    <p:sldId id="436" r:id="rId28"/>
    <p:sldId id="437" r:id="rId29"/>
    <p:sldId id="438" r:id="rId30"/>
    <p:sldId id="415" r:id="rId31"/>
    <p:sldId id="395" r:id="rId32"/>
    <p:sldId id="439" r:id="rId33"/>
    <p:sldId id="443" r:id="rId34"/>
    <p:sldId id="444" r:id="rId35"/>
    <p:sldId id="445" r:id="rId36"/>
    <p:sldId id="446" r:id="rId37"/>
    <p:sldId id="447" r:id="rId38"/>
    <p:sldId id="448" r:id="rId39"/>
    <p:sldId id="449" r:id="rId40"/>
    <p:sldId id="450" r:id="rId41"/>
    <p:sldId id="45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5050"/>
    <a:srgbClr val="FF6600"/>
    <a:srgbClr val="A80000"/>
    <a:srgbClr val="FF00FF"/>
    <a:srgbClr val="FF0000"/>
    <a:srgbClr val="00FFFF"/>
    <a:srgbClr val="006600"/>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86" d="100"/>
          <a:sy n="86" d="100"/>
        </p:scale>
        <p:origin x="365"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4/8/2024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4/8/2024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p>
        </p:txBody>
      </p:sp>
      <p:sp>
        <p:nvSpPr>
          <p:cNvPr id="13" name="Title 1"/>
          <p:cNvSpPr txBox="1">
            <a:spLocks/>
          </p:cNvSpPr>
          <p:nvPr/>
        </p:nvSpPr>
        <p:spPr>
          <a:xfrm>
            <a:off x="406400" y="3591486"/>
            <a:ext cx="10363200" cy="537882"/>
          </a:xfrm>
          <a:prstGeom prst="rect">
            <a:avLst/>
          </a:prstGeom>
        </p:spPr>
        <p:txBody>
          <a:bodyPr>
            <a:normAutofit fontScale="750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936999527"/>
              </p:ext>
            </p:extLst>
          </p:nvPr>
        </p:nvGraphicFramePr>
        <p:xfrm>
          <a:off x="115454" y="0"/>
          <a:ext cx="11961092" cy="7158215"/>
        </p:xfrm>
        <a:graphic>
          <a:graphicData uri="http://schemas.openxmlformats.org/drawingml/2006/table">
            <a:tbl>
              <a:tblPr firstRow="1" bandRow="1">
                <a:tableStyleId>{5C22544A-7EE6-4342-B048-85BDC9FD1C3A}</a:tableStyleId>
              </a:tblPr>
              <a:tblGrid>
                <a:gridCol w="1265388">
                  <a:extLst>
                    <a:ext uri="{9D8B030D-6E8A-4147-A177-3AD203B41FA5}">
                      <a16:colId xmlns:a16="http://schemas.microsoft.com/office/drawing/2014/main" val="20000"/>
                    </a:ext>
                  </a:extLst>
                </a:gridCol>
                <a:gridCol w="4715158">
                  <a:extLst>
                    <a:ext uri="{9D8B030D-6E8A-4147-A177-3AD203B41FA5}">
                      <a16:colId xmlns:a16="http://schemas.microsoft.com/office/drawing/2014/main" val="20001"/>
                    </a:ext>
                  </a:extLst>
                </a:gridCol>
                <a:gridCol w="1616369">
                  <a:extLst>
                    <a:ext uri="{9D8B030D-6E8A-4147-A177-3AD203B41FA5}">
                      <a16:colId xmlns:a16="http://schemas.microsoft.com/office/drawing/2014/main" val="20002"/>
                    </a:ext>
                  </a:extLst>
                </a:gridCol>
                <a:gridCol w="4364177">
                  <a:extLst>
                    <a:ext uri="{9D8B030D-6E8A-4147-A177-3AD203B41FA5}">
                      <a16:colId xmlns:a16="http://schemas.microsoft.com/office/drawing/2014/main" val="20003"/>
                    </a:ext>
                  </a:extLst>
                </a:gridCol>
              </a:tblGrid>
              <a:tr h="527883">
                <a:tc gridSpan="2">
                  <a:txBody>
                    <a:bodyPr/>
                    <a:lstStyle/>
                    <a:p>
                      <a:pPr algn="ctr"/>
                      <a:r>
                        <a:rPr lang="en-US" sz="2600" dirty="0" err="1">
                          <a:latin typeface="Times New Roman" pitchFamily="18" charset="0"/>
                          <a:cs typeface="Times New Roman" pitchFamily="18" charset="0"/>
                        </a:rPr>
                        <a:t>Hệ</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sinh</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dục</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nữ</a:t>
                      </a:r>
                      <a:endParaRPr lang="en-US" sz="2600" dirty="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2600" dirty="0" err="1">
                          <a:latin typeface="Times New Roman" pitchFamily="18" charset="0"/>
                          <a:cs typeface="Times New Roman" pitchFamily="18" charset="0"/>
                        </a:rPr>
                        <a:t>Hệ</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dục</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nam</a:t>
                      </a:r>
                      <a:endParaRPr lang="en-US" sz="26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918486">
                <a:tc>
                  <a:txBody>
                    <a:bodyPr/>
                    <a:lstStyle/>
                    <a:p>
                      <a:pPr algn="ctr"/>
                      <a:r>
                        <a:rPr lang="en-US" sz="2800" dirty="0" err="1">
                          <a:solidFill>
                            <a:srgbClr val="FF0000"/>
                          </a:solidFill>
                          <a:latin typeface="Times New Roman" pitchFamily="18" charset="0"/>
                          <a:cs typeface="Times New Roman" pitchFamily="18" charset="0"/>
                        </a:rPr>
                        <a:t>Cơ</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600" dirty="0" err="1">
                          <a:solidFill>
                            <a:srgbClr val="FF0000"/>
                          </a:solidFill>
                          <a:latin typeface="Times New Roman" pitchFamily="18" charset="0"/>
                          <a:cs typeface="Times New Roman" pitchFamily="18" charset="0"/>
                        </a:rPr>
                        <a:t>Chức</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năng</a:t>
                      </a:r>
                      <a:endParaRPr lang="en-US" sz="26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600" dirty="0" err="1">
                          <a:solidFill>
                            <a:srgbClr val="FF0000"/>
                          </a:solidFill>
                          <a:latin typeface="Times New Roman" pitchFamily="18" charset="0"/>
                          <a:cs typeface="Times New Roman" pitchFamily="18" charset="0"/>
                        </a:rPr>
                        <a:t>Cơ</a:t>
                      </a:r>
                      <a:r>
                        <a:rPr lang="en-US" sz="2600" baseline="0" dirty="0">
                          <a:solidFill>
                            <a:srgbClr val="FF0000"/>
                          </a:solidFill>
                          <a:latin typeface="Times New Roman" pitchFamily="18" charset="0"/>
                          <a:cs typeface="Times New Roman" pitchFamily="18" charset="0"/>
                        </a:rPr>
                        <a:t> </a:t>
                      </a:r>
                      <a:r>
                        <a:rPr lang="en-US" sz="2600" baseline="0" dirty="0" err="1">
                          <a:solidFill>
                            <a:srgbClr val="FF0000"/>
                          </a:solidFill>
                          <a:latin typeface="Times New Roman" pitchFamily="18" charset="0"/>
                          <a:cs typeface="Times New Roman" pitchFamily="18" charset="0"/>
                        </a:rPr>
                        <a:t>quan</a:t>
                      </a:r>
                      <a:endParaRPr lang="en-US" sz="26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600" dirty="0" err="1">
                          <a:solidFill>
                            <a:srgbClr val="FF0000"/>
                          </a:solidFill>
                          <a:latin typeface="Times New Roman" pitchFamily="18" charset="0"/>
                          <a:cs typeface="Times New Roman" pitchFamily="18" charset="0"/>
                        </a:rPr>
                        <a:t>Chức</a:t>
                      </a:r>
                      <a:r>
                        <a:rPr lang="en-US" sz="2600" dirty="0">
                          <a:solidFill>
                            <a:srgbClr val="FF0000"/>
                          </a:solidFill>
                          <a:latin typeface="Times New Roman" pitchFamily="18" charset="0"/>
                          <a:cs typeface="Times New Roman" pitchFamily="18" charset="0"/>
                        </a:rPr>
                        <a:t> </a:t>
                      </a:r>
                      <a:r>
                        <a:rPr lang="en-US" sz="2600" dirty="0" err="1">
                          <a:solidFill>
                            <a:srgbClr val="FF0000"/>
                          </a:solidFill>
                          <a:latin typeface="Times New Roman" pitchFamily="18" charset="0"/>
                          <a:cs typeface="Times New Roman" pitchFamily="18" charset="0"/>
                        </a:rPr>
                        <a:t>năng</a:t>
                      </a:r>
                      <a:endParaRPr lang="en-US" sz="26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918486">
                <a:tc>
                  <a:txBody>
                    <a:bodyPr/>
                    <a:lstStyle/>
                    <a:p>
                      <a:pPr algn="ctr"/>
                      <a:r>
                        <a:rPr lang="en-US" sz="2800" b="0" i="0" kern="1200" dirty="0" err="1">
                          <a:solidFill>
                            <a:srgbClr val="FF00FF"/>
                          </a:solidFill>
                          <a:latin typeface="Times New Roman" pitchFamily="18" charset="0"/>
                          <a:ea typeface="+mn-ea"/>
                          <a:cs typeface="Times New Roman" pitchFamily="18" charset="0"/>
                        </a:rPr>
                        <a:t>Buồng</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trứng</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600" b="0" i="0" kern="1200" dirty="0" err="1">
                          <a:solidFill>
                            <a:schemeClr val="tx1"/>
                          </a:solidFill>
                          <a:latin typeface="Times New Roman" pitchFamily="18" charset="0"/>
                          <a:ea typeface="+mn-ea"/>
                          <a:cs typeface="Times New Roman" pitchFamily="18" charset="0"/>
                        </a:rPr>
                        <a:t>Sản</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xuất</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trứng</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và</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tiết</a:t>
                      </a:r>
                      <a:r>
                        <a:rPr lang="en-US" sz="2600" b="0" i="0" kern="1200" dirty="0">
                          <a:solidFill>
                            <a:schemeClr val="tx1"/>
                          </a:solidFill>
                          <a:latin typeface="Times New Roman" pitchFamily="18" charset="0"/>
                          <a:ea typeface="+mn-ea"/>
                          <a:cs typeface="Times New Roman" pitchFamily="18" charset="0"/>
                        </a:rPr>
                        <a:t> hormone </a:t>
                      </a:r>
                      <a:r>
                        <a:rPr lang="en-US" sz="2600" b="0" i="0" kern="1200" dirty="0" err="1">
                          <a:solidFill>
                            <a:schemeClr val="tx1"/>
                          </a:solidFill>
                          <a:latin typeface="Times New Roman" pitchFamily="18" charset="0"/>
                          <a:ea typeface="+mn-ea"/>
                          <a:cs typeface="Times New Roman" pitchFamily="18" charset="0"/>
                        </a:rPr>
                        <a:t>sinh</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dục</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nữ</a:t>
                      </a:r>
                      <a:r>
                        <a:rPr lang="en-US" sz="2600" b="0" i="0" kern="1200" dirty="0">
                          <a:solidFill>
                            <a:schemeClr val="tx1"/>
                          </a:solidFill>
                          <a:latin typeface="Times New Roman" pitchFamily="18" charset="0"/>
                          <a:ea typeface="+mn-ea"/>
                          <a:cs typeface="Times New Roman" pitchFamily="18" charset="0"/>
                        </a:rPr>
                        <a:t>.</a:t>
                      </a:r>
                      <a:endParaRPr lang="en-US" sz="2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600" b="0" i="0" kern="1200" dirty="0" err="1">
                          <a:solidFill>
                            <a:srgbClr val="FF00FF"/>
                          </a:solidFill>
                          <a:latin typeface="Times New Roman" pitchFamily="18" charset="0"/>
                          <a:ea typeface="+mn-ea"/>
                          <a:cs typeface="Times New Roman" pitchFamily="18" charset="0"/>
                        </a:rPr>
                        <a:t>Ống</a:t>
                      </a:r>
                      <a:r>
                        <a:rPr lang="en-US" sz="2600" b="0" i="0" kern="1200" dirty="0">
                          <a:solidFill>
                            <a:srgbClr val="FF00FF"/>
                          </a:solidFill>
                          <a:latin typeface="Times New Roman" pitchFamily="18" charset="0"/>
                          <a:ea typeface="+mn-ea"/>
                          <a:cs typeface="Times New Roman" pitchFamily="18" charset="0"/>
                        </a:rPr>
                        <a:t> </a:t>
                      </a:r>
                      <a:r>
                        <a:rPr lang="en-US" sz="2600" b="0" i="0" kern="1200" dirty="0" err="1">
                          <a:solidFill>
                            <a:srgbClr val="FF00FF"/>
                          </a:solidFill>
                          <a:latin typeface="Times New Roman" pitchFamily="18" charset="0"/>
                          <a:ea typeface="+mn-ea"/>
                          <a:cs typeface="Times New Roman" pitchFamily="18" charset="0"/>
                        </a:rPr>
                        <a:t>dẫn</a:t>
                      </a:r>
                      <a:r>
                        <a:rPr lang="en-US" sz="2600" b="0" i="0" kern="1200" dirty="0">
                          <a:solidFill>
                            <a:srgbClr val="FF00FF"/>
                          </a:solidFill>
                          <a:latin typeface="Times New Roman" pitchFamily="18" charset="0"/>
                          <a:ea typeface="+mn-ea"/>
                          <a:cs typeface="Times New Roman" pitchFamily="18" charset="0"/>
                        </a:rPr>
                        <a:t> </a:t>
                      </a:r>
                      <a:r>
                        <a:rPr lang="en-US" sz="2600" b="0" i="0" kern="1200" dirty="0" err="1">
                          <a:solidFill>
                            <a:srgbClr val="FF00FF"/>
                          </a:solidFill>
                          <a:latin typeface="Times New Roman" pitchFamily="18" charset="0"/>
                          <a:ea typeface="+mn-ea"/>
                          <a:cs typeface="Times New Roman" pitchFamily="18" charset="0"/>
                        </a:rPr>
                        <a:t>tinh</a:t>
                      </a:r>
                      <a:endParaRPr lang="en-US" sz="26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600" b="0" i="0" kern="1200" dirty="0">
                          <a:solidFill>
                            <a:schemeClr val="tx1"/>
                          </a:solidFill>
                          <a:latin typeface="Times New Roman" pitchFamily="18" charset="0"/>
                          <a:ea typeface="+mn-ea"/>
                          <a:cs typeface="Times New Roman" pitchFamily="18" charset="0"/>
                        </a:rPr>
                        <a:t>Vận chuyển tinh trùng đến túi tinh.</a:t>
                      </a:r>
                      <a:endParaRPr lang="en-US" sz="2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577686">
                <a:tc>
                  <a:txBody>
                    <a:bodyPr/>
                    <a:lstStyle/>
                    <a:p>
                      <a:pPr algn="ctr"/>
                      <a:endParaRPr lang="en-US" sz="2800" b="0" i="0" kern="1200" dirty="0">
                        <a:solidFill>
                          <a:srgbClr val="FF00FF"/>
                        </a:solidFill>
                        <a:latin typeface="Times New Roman" pitchFamily="18" charset="0"/>
                        <a:ea typeface="+mn-ea"/>
                        <a:cs typeface="Times New Roman" pitchFamily="18" charset="0"/>
                      </a:endParaRPr>
                    </a:p>
                    <a:p>
                      <a:pPr algn="ctr"/>
                      <a:endParaRPr lang="en-US" sz="2800" b="0" i="0" kern="1200" dirty="0">
                        <a:solidFill>
                          <a:srgbClr val="FF00FF"/>
                        </a:solidFill>
                        <a:latin typeface="Times New Roman" pitchFamily="18" charset="0"/>
                        <a:ea typeface="+mn-ea"/>
                        <a:cs typeface="Times New Roman" pitchFamily="18" charset="0"/>
                      </a:endParaRPr>
                    </a:p>
                    <a:p>
                      <a:pPr algn="ctr"/>
                      <a:r>
                        <a:rPr lang="vi-VN" sz="2800" b="0" i="0" kern="1200" dirty="0">
                          <a:solidFill>
                            <a:srgbClr val="FF00FF"/>
                          </a:solidFill>
                          <a:latin typeface="Times New Roman" pitchFamily="18" charset="0"/>
                          <a:ea typeface="+mn-ea"/>
                          <a:cs typeface="Times New Roman" pitchFamily="18" charset="0"/>
                        </a:rPr>
                        <a:t>Âm đạo</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600" b="0" i="0" kern="1200" dirty="0">
                          <a:solidFill>
                            <a:schemeClr val="tx1"/>
                          </a:solidFill>
                          <a:latin typeface="Times New Roman" pitchFamily="18" charset="0"/>
                          <a:ea typeface="+mn-ea"/>
                          <a:cs typeface="Times New Roman" pitchFamily="18" charset="0"/>
                        </a:rPr>
                        <a:t>- Có tuyến tiết ra chất nhờn mang tính acid giúp giảm ma sát và ngăn chặn vi khuẩn xâm nhập.</a:t>
                      </a:r>
                    </a:p>
                    <a:p>
                      <a:r>
                        <a:rPr lang="vi-VN" sz="2600" b="0" i="0" kern="1200" dirty="0">
                          <a:solidFill>
                            <a:schemeClr val="tx1"/>
                          </a:solidFill>
                          <a:latin typeface="Times New Roman" pitchFamily="18" charset="0"/>
                          <a:ea typeface="+mn-ea"/>
                          <a:cs typeface="Times New Roman" pitchFamily="18" charset="0"/>
                        </a:rPr>
                        <a:t>- Tiếp nhận tinh trùng.</a:t>
                      </a:r>
                    </a:p>
                    <a:p>
                      <a:r>
                        <a:rPr lang="vi-VN" sz="2600" b="0" i="0" kern="1200" dirty="0">
                          <a:solidFill>
                            <a:schemeClr val="tx1"/>
                          </a:solidFill>
                          <a:latin typeface="Times New Roman" pitchFamily="18" charset="0"/>
                          <a:ea typeface="+mn-ea"/>
                          <a:cs typeface="Times New Roman" pitchFamily="18" charset="0"/>
                        </a:rPr>
                        <a:t>- Là đường ra của trẻ sơ sinh.</a:t>
                      </a:r>
                    </a:p>
                  </a:txBody>
                  <a:tcPr>
                    <a:lnL w="12700" cap="flat" cmpd="sng" algn="ctr">
                      <a:solidFill>
                        <a:schemeClr val="tx1"/>
                      </a:solidFill>
                      <a:prstDash val="solid"/>
                      <a:round/>
                      <a:headEnd type="none" w="med" len="med"/>
                      <a:tailEnd type="none" w="med" len="med"/>
                    </a:lnL>
                  </a:tcPr>
                </a:tc>
                <a:tc>
                  <a:txBody>
                    <a:bodyPr/>
                    <a:lstStyle/>
                    <a:p>
                      <a:pPr algn="ctr"/>
                      <a:endParaRPr lang="en-US" sz="2600" b="0" i="0" kern="1200" dirty="0">
                        <a:solidFill>
                          <a:srgbClr val="FF00FF"/>
                        </a:solidFill>
                        <a:latin typeface="Times New Roman" pitchFamily="18" charset="0"/>
                        <a:ea typeface="+mn-ea"/>
                        <a:cs typeface="Times New Roman" pitchFamily="18" charset="0"/>
                      </a:endParaRPr>
                    </a:p>
                    <a:p>
                      <a:pPr algn="ctr"/>
                      <a:r>
                        <a:rPr lang="en-US" sz="2600" b="0" i="0" kern="1200" dirty="0" err="1">
                          <a:solidFill>
                            <a:srgbClr val="FF00FF"/>
                          </a:solidFill>
                          <a:latin typeface="Times New Roman" pitchFamily="18" charset="0"/>
                          <a:ea typeface="+mn-ea"/>
                          <a:cs typeface="Times New Roman" pitchFamily="18" charset="0"/>
                        </a:rPr>
                        <a:t>Tuyến</a:t>
                      </a:r>
                      <a:r>
                        <a:rPr lang="en-US" sz="2600" b="0" i="0" kern="1200" dirty="0">
                          <a:solidFill>
                            <a:srgbClr val="FF00FF"/>
                          </a:solidFill>
                          <a:latin typeface="Times New Roman" pitchFamily="18" charset="0"/>
                          <a:ea typeface="+mn-ea"/>
                          <a:cs typeface="Times New Roman" pitchFamily="18" charset="0"/>
                        </a:rPr>
                        <a:t> </a:t>
                      </a:r>
                      <a:r>
                        <a:rPr lang="en-US" sz="2600" b="0" i="0" kern="1200" dirty="0" err="1">
                          <a:solidFill>
                            <a:srgbClr val="FF00FF"/>
                          </a:solidFill>
                          <a:latin typeface="Times New Roman" pitchFamily="18" charset="0"/>
                          <a:ea typeface="+mn-ea"/>
                          <a:cs typeface="Times New Roman" pitchFamily="18" charset="0"/>
                        </a:rPr>
                        <a:t>tiền</a:t>
                      </a:r>
                      <a:r>
                        <a:rPr lang="en-US" sz="2600" b="0" i="0" kern="1200" dirty="0">
                          <a:solidFill>
                            <a:srgbClr val="FF00FF"/>
                          </a:solidFill>
                          <a:latin typeface="Times New Roman" pitchFamily="18" charset="0"/>
                          <a:ea typeface="+mn-ea"/>
                          <a:cs typeface="Times New Roman" pitchFamily="18" charset="0"/>
                        </a:rPr>
                        <a:t> </a:t>
                      </a:r>
                      <a:r>
                        <a:rPr lang="en-US" sz="2600" b="0" i="0" kern="1200" dirty="0" err="1">
                          <a:solidFill>
                            <a:srgbClr val="FF00FF"/>
                          </a:solidFill>
                          <a:latin typeface="Times New Roman" pitchFamily="18" charset="0"/>
                          <a:ea typeface="+mn-ea"/>
                          <a:cs typeface="Times New Roman" pitchFamily="18" charset="0"/>
                        </a:rPr>
                        <a:t>liệt</a:t>
                      </a:r>
                      <a:endParaRPr lang="en-US" sz="26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endParaRPr lang="en-US" sz="2600" b="0" i="0" kern="1200" dirty="0">
                        <a:solidFill>
                          <a:schemeClr val="tx1"/>
                        </a:solidFill>
                        <a:latin typeface="Times New Roman" pitchFamily="18" charset="0"/>
                        <a:ea typeface="+mn-ea"/>
                        <a:cs typeface="Times New Roman" pitchFamily="18" charset="0"/>
                      </a:endParaRPr>
                    </a:p>
                    <a:p>
                      <a:pPr algn="l"/>
                      <a:r>
                        <a:rPr lang="en-US" sz="2600" b="0" i="0" kern="1200" dirty="0" err="1">
                          <a:solidFill>
                            <a:schemeClr val="tx1"/>
                          </a:solidFill>
                          <a:latin typeface="Times New Roman" pitchFamily="18" charset="0"/>
                          <a:ea typeface="+mn-ea"/>
                          <a:cs typeface="Times New Roman" pitchFamily="18" charset="0"/>
                        </a:rPr>
                        <a:t>Tiết</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dịch</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màu</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trắng</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hòa</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lẫn</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với</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tinh</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trùng</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từ</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túi</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tinh</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phóng</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ra</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tạo</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thành</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tinh</a:t>
                      </a:r>
                      <a:r>
                        <a:rPr lang="en-US" sz="2600" b="0" i="0" kern="1200" dirty="0">
                          <a:solidFill>
                            <a:schemeClr val="tx1"/>
                          </a:solidFill>
                          <a:latin typeface="Times New Roman" pitchFamily="18" charset="0"/>
                          <a:ea typeface="+mn-ea"/>
                          <a:cs typeface="Times New Roman" pitchFamily="18" charset="0"/>
                        </a:rPr>
                        <a:t> </a:t>
                      </a:r>
                      <a:r>
                        <a:rPr lang="en-US" sz="2600" b="0" i="0" kern="1200" dirty="0" err="1">
                          <a:solidFill>
                            <a:schemeClr val="tx1"/>
                          </a:solidFill>
                          <a:latin typeface="Times New Roman" pitchFamily="18" charset="0"/>
                          <a:ea typeface="+mn-ea"/>
                          <a:cs typeface="Times New Roman" pitchFamily="18" charset="0"/>
                        </a:rPr>
                        <a:t>dịch</a:t>
                      </a:r>
                      <a:r>
                        <a:rPr lang="en-US" sz="2600" b="0" i="0" kern="1200" dirty="0">
                          <a:solidFill>
                            <a:schemeClr val="tx1"/>
                          </a:solidFill>
                          <a:latin typeface="Times New Roman" pitchFamily="18" charset="0"/>
                          <a:ea typeface="+mn-ea"/>
                          <a:cs typeface="Times New Roman" pitchFamily="18" charset="0"/>
                        </a:rPr>
                        <a:t>.</a:t>
                      </a:r>
                      <a:endParaRPr lang="en-US" sz="2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162886">
                <a:tc>
                  <a:txBody>
                    <a:bodyPr/>
                    <a:lstStyle/>
                    <a:p>
                      <a:pPr algn="ctr"/>
                      <a:r>
                        <a:rPr lang="en-US" sz="2800" b="0" i="0" kern="1200" dirty="0" err="1">
                          <a:solidFill>
                            <a:srgbClr val="FF00FF"/>
                          </a:solidFill>
                          <a:latin typeface="Times New Roman" pitchFamily="18" charset="0"/>
                          <a:ea typeface="+mn-ea"/>
                          <a:cs typeface="Times New Roman" pitchFamily="18" charset="0"/>
                        </a:rPr>
                        <a:t>Ống</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dẫn</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trứng</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600" b="0" i="0" kern="1200" dirty="0">
                          <a:solidFill>
                            <a:schemeClr val="tx1"/>
                          </a:solidFill>
                          <a:latin typeface="Times New Roman" pitchFamily="18" charset="0"/>
                          <a:ea typeface="+mn-ea"/>
                          <a:cs typeface="Times New Roman" pitchFamily="18" charset="0"/>
                        </a:rPr>
                        <a:t>- Đón trứng.</a:t>
                      </a:r>
                    </a:p>
                    <a:p>
                      <a:r>
                        <a:rPr lang="vi-VN" sz="2600" b="0" i="0" kern="1200" dirty="0">
                          <a:solidFill>
                            <a:schemeClr val="tx1"/>
                          </a:solidFill>
                          <a:latin typeface="Times New Roman" pitchFamily="18" charset="0"/>
                          <a:ea typeface="+mn-ea"/>
                          <a:cs typeface="Times New Roman" pitchFamily="18" charset="0"/>
                        </a:rPr>
                        <a:t>- Là nơi diễn ra sự thụ tinh.</a:t>
                      </a:r>
                    </a:p>
                    <a:p>
                      <a:r>
                        <a:rPr lang="vi-VN" sz="2600" b="0" i="0" kern="1200" dirty="0">
                          <a:solidFill>
                            <a:schemeClr val="tx1"/>
                          </a:solidFill>
                          <a:latin typeface="Times New Roman" pitchFamily="18" charset="0"/>
                          <a:ea typeface="+mn-ea"/>
                          <a:cs typeface="Times New Roman" pitchFamily="18" charset="0"/>
                        </a:rPr>
                        <a:t>- Vận chuyển trứng hoặc hợp tử xuống tử cung.</a:t>
                      </a:r>
                    </a:p>
                  </a:txBody>
                  <a:tcPr>
                    <a:lnL w="12700" cap="flat" cmpd="sng" algn="ctr">
                      <a:solidFill>
                        <a:schemeClr val="tx1"/>
                      </a:solidFill>
                      <a:prstDash val="solid"/>
                      <a:round/>
                      <a:headEnd type="none" w="med" len="med"/>
                      <a:tailEnd type="none" w="med" len="med"/>
                    </a:lnL>
                  </a:tcPr>
                </a:tc>
                <a:tc>
                  <a:txBody>
                    <a:bodyPr/>
                    <a:lstStyle/>
                    <a:p>
                      <a:pPr algn="ctr"/>
                      <a:r>
                        <a:rPr lang="en-US" sz="2600" b="0" i="0" kern="1200" dirty="0" err="1">
                          <a:solidFill>
                            <a:srgbClr val="FF00FF"/>
                          </a:solidFill>
                          <a:latin typeface="Times New Roman" pitchFamily="18" charset="0"/>
                          <a:ea typeface="+mn-ea"/>
                          <a:cs typeface="Times New Roman" pitchFamily="18" charset="0"/>
                        </a:rPr>
                        <a:t>Tuyến</a:t>
                      </a:r>
                      <a:r>
                        <a:rPr lang="en-US" sz="2600" b="0" i="0" kern="1200" dirty="0">
                          <a:solidFill>
                            <a:srgbClr val="FF00FF"/>
                          </a:solidFill>
                          <a:latin typeface="Times New Roman" pitchFamily="18" charset="0"/>
                          <a:ea typeface="+mn-ea"/>
                          <a:cs typeface="Times New Roman" pitchFamily="18" charset="0"/>
                        </a:rPr>
                        <a:t> </a:t>
                      </a:r>
                      <a:r>
                        <a:rPr lang="en-US" sz="2600" b="0" i="0" kern="1200" dirty="0" err="1">
                          <a:solidFill>
                            <a:srgbClr val="FF00FF"/>
                          </a:solidFill>
                          <a:latin typeface="Times New Roman" pitchFamily="18" charset="0"/>
                          <a:ea typeface="+mn-ea"/>
                          <a:cs typeface="Times New Roman" pitchFamily="18" charset="0"/>
                        </a:rPr>
                        <a:t>hành</a:t>
                      </a:r>
                      <a:endParaRPr lang="en-US" sz="26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600" b="0" i="0" kern="1200" dirty="0">
                          <a:solidFill>
                            <a:schemeClr val="tx1"/>
                          </a:solidFill>
                          <a:latin typeface="Times New Roman" pitchFamily="18" charset="0"/>
                          <a:ea typeface="+mn-ea"/>
                          <a:cs typeface="Times New Roman" pitchFamily="18" charset="0"/>
                        </a:rPr>
                        <a:t>Tiết dịch nhờn có tác dụng rửa niệu đạo và làm giảm tính acid của dịch âm đạo, đảm bảo sự sống sót của tinh trùng.</a:t>
                      </a:r>
                      <a:endParaRPr lang="en-US" sz="2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039389428"/>
              </p:ext>
            </p:extLst>
          </p:nvPr>
        </p:nvGraphicFramePr>
        <p:xfrm>
          <a:off x="115454" y="181091"/>
          <a:ext cx="11961092" cy="5669280"/>
        </p:xfrm>
        <a:graphic>
          <a:graphicData uri="http://schemas.openxmlformats.org/drawingml/2006/table">
            <a:tbl>
              <a:tblPr firstRow="1" bandRow="1">
                <a:tableStyleId>{5C22544A-7EE6-4342-B048-85BDC9FD1C3A}</a:tableStyleId>
              </a:tblPr>
              <a:tblGrid>
                <a:gridCol w="1265388">
                  <a:extLst>
                    <a:ext uri="{9D8B030D-6E8A-4147-A177-3AD203B41FA5}">
                      <a16:colId xmlns:a16="http://schemas.microsoft.com/office/drawing/2014/main" val="20000"/>
                    </a:ext>
                  </a:extLst>
                </a:gridCol>
                <a:gridCol w="4715158">
                  <a:extLst>
                    <a:ext uri="{9D8B030D-6E8A-4147-A177-3AD203B41FA5}">
                      <a16:colId xmlns:a16="http://schemas.microsoft.com/office/drawing/2014/main" val="20001"/>
                    </a:ext>
                  </a:extLst>
                </a:gridCol>
                <a:gridCol w="1616369">
                  <a:extLst>
                    <a:ext uri="{9D8B030D-6E8A-4147-A177-3AD203B41FA5}">
                      <a16:colId xmlns:a16="http://schemas.microsoft.com/office/drawing/2014/main" val="20002"/>
                    </a:ext>
                  </a:extLst>
                </a:gridCol>
                <a:gridCol w="4364177">
                  <a:extLst>
                    <a:ext uri="{9D8B030D-6E8A-4147-A177-3AD203B41FA5}">
                      <a16:colId xmlns:a16="http://schemas.microsoft.com/office/drawing/2014/main" val="20003"/>
                    </a:ext>
                  </a:extLst>
                </a:gridCol>
              </a:tblGrid>
              <a:tr h="370840">
                <a:tc gridSpan="2">
                  <a:txBody>
                    <a:bodyPr/>
                    <a:lstStyle/>
                    <a:p>
                      <a:pPr algn="ctr"/>
                      <a:r>
                        <a:rPr lang="en-US" sz="2800" dirty="0" err="1">
                          <a:latin typeface="Times New Roman" pitchFamily="18" charset="0"/>
                          <a:cs typeface="Times New Roman" pitchFamily="18" charset="0"/>
                        </a:rPr>
                        <a:t>Hệ</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sinh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nữ</a:t>
                      </a:r>
                      <a:endParaRPr lang="en-US" sz="2800" dirty="0">
                        <a:latin typeface="Times New Roman" pitchFamily="18" charset="0"/>
                        <a:cs typeface="Times New Roman" pitchFamily="18" charset="0"/>
                      </a:endParaRPr>
                    </a:p>
                  </a:txBody>
                  <a:tcPr/>
                </a:tc>
                <a:tc hMerge="1">
                  <a:txBody>
                    <a:bodyPr/>
                    <a:lstStyle/>
                    <a:p>
                      <a:endParaRPr lang="en-US"/>
                    </a:p>
                  </a:txBody>
                  <a:tcPr/>
                </a:tc>
                <a:tc gridSpan="2">
                  <a:txBody>
                    <a:bodyPr/>
                    <a:lstStyle/>
                    <a:p>
                      <a:pPr algn="ct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nam</a:t>
                      </a:r>
                      <a:endParaRPr lang="en-US" sz="2800" dirty="0">
                        <a:latin typeface="Times New Roman" pitchFamily="18" charset="0"/>
                        <a:cs typeface="Times New Roman"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2800" dirty="0" err="1">
                          <a:solidFill>
                            <a:srgbClr val="FF0000"/>
                          </a:solidFill>
                          <a:latin typeface="Times New Roman" pitchFamily="18" charset="0"/>
                          <a:cs typeface="Times New Roman" pitchFamily="18" charset="0"/>
                        </a:rPr>
                        <a:t>Cơ</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err="1">
                          <a:solidFill>
                            <a:srgbClr val="FF0000"/>
                          </a:solidFill>
                          <a:latin typeface="Times New Roman" pitchFamily="18" charset="0"/>
                          <a:cs typeface="Times New Roman" pitchFamily="18" charset="0"/>
                        </a:rPr>
                        <a:t>Chức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dirty="0" err="1">
                          <a:solidFill>
                            <a:srgbClr val="FF0000"/>
                          </a:solidFill>
                          <a:latin typeface="Times New Roman" pitchFamily="18" charset="0"/>
                          <a:cs typeface="Times New Roman" pitchFamily="18" charset="0"/>
                        </a:rPr>
                        <a:t>Cơ</a:t>
                      </a:r>
                      <a:r>
                        <a:rPr lang="en-US" sz="2800" baseline="0" dirty="0">
                          <a:solidFill>
                            <a:srgbClr val="FF0000"/>
                          </a:solidFill>
                          <a:latin typeface="Times New Roman" pitchFamily="18" charset="0"/>
                          <a:cs typeface="Times New Roman" pitchFamily="18" charset="0"/>
                        </a:rPr>
                        <a:t> </a:t>
                      </a:r>
                      <a:r>
                        <a:rPr lang="en-US" sz="2800" baseline="0" dirty="0" err="1">
                          <a:solidFill>
                            <a:srgbClr val="FF0000"/>
                          </a:solidFill>
                          <a:latin typeface="Times New Roman" pitchFamily="18" charset="0"/>
                          <a:cs typeface="Times New Roman" pitchFamily="18" charset="0"/>
                        </a:rPr>
                        <a:t>quan</a:t>
                      </a:r>
                      <a:endParaRPr lang="en-US" sz="2800" dirty="0">
                        <a:solidFill>
                          <a:srgbClr val="FF000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err="1">
                          <a:solidFill>
                            <a:srgbClr val="FF0000"/>
                          </a:solidFill>
                          <a:latin typeface="Times New Roman" pitchFamily="18" charset="0"/>
                          <a:cs typeface="Times New Roman" pitchFamily="18" charset="0"/>
                        </a:rPr>
                        <a:t>Chức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endParaRPr lang="en-US" sz="28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ctr"/>
                      <a:r>
                        <a:rPr lang="en-US" sz="2800" b="0" i="0" kern="1200" dirty="0" err="1">
                          <a:solidFill>
                            <a:srgbClr val="FF00FF"/>
                          </a:solidFill>
                          <a:latin typeface="Times New Roman" pitchFamily="18" charset="0"/>
                          <a:ea typeface="+mn-ea"/>
                          <a:cs typeface="Times New Roman" pitchFamily="18" charset="0"/>
                        </a:rPr>
                        <a:t>Tử</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cung</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r>
                        <a:rPr lang="vi-VN" sz="2800" b="0" i="0" kern="1200" dirty="0">
                          <a:solidFill>
                            <a:schemeClr val="tx1"/>
                          </a:solidFill>
                          <a:latin typeface="Times New Roman" pitchFamily="18" charset="0"/>
                          <a:ea typeface="+mn-ea"/>
                          <a:cs typeface="Times New Roman" pitchFamily="18" charset="0"/>
                        </a:rPr>
                        <a:t>- Tiếp nhận trứng hoặc hợp tử.</a:t>
                      </a:r>
                    </a:p>
                    <a:p>
                      <a:r>
                        <a:rPr lang="vi-VN" sz="2800" b="0" i="0" kern="1200" dirty="0">
                          <a:solidFill>
                            <a:schemeClr val="tx1"/>
                          </a:solidFill>
                          <a:latin typeface="Times New Roman" pitchFamily="18" charset="0"/>
                          <a:ea typeface="+mn-ea"/>
                          <a:cs typeface="Times New Roman" pitchFamily="18" charset="0"/>
                        </a:rPr>
                        <a:t>- Nuôi dưỡng phôi thai.</a:t>
                      </a: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a:solidFill>
                            <a:srgbClr val="FF00FF"/>
                          </a:solidFill>
                          <a:latin typeface="Times New Roman" pitchFamily="18" charset="0"/>
                          <a:ea typeface="+mn-ea"/>
                          <a:cs typeface="Times New Roman" pitchFamily="18" charset="0"/>
                        </a:rPr>
                        <a:t>Túi</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tinh</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800" b="0" i="0" kern="1200" dirty="0" err="1">
                          <a:solidFill>
                            <a:schemeClr val="tx1"/>
                          </a:solidFill>
                          <a:latin typeface="Times New Roman" pitchFamily="18" charset="0"/>
                          <a:ea typeface="+mn-ea"/>
                          <a:cs typeface="Times New Roman" pitchFamily="18" charset="0"/>
                        </a:rPr>
                        <a:t>Dự</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trữ</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tinh</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trùng</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tiết</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một</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ít</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dịch</a:t>
                      </a:r>
                      <a:r>
                        <a:rPr lang="en-US" sz="2800" b="0" i="0" kern="1200" dirty="0">
                          <a:solidFill>
                            <a:schemeClr val="tx1"/>
                          </a:solidFill>
                          <a:latin typeface="Times New Roman" pitchFamily="18" charset="0"/>
                          <a:ea typeface="+mn-ea"/>
                          <a:cs typeface="Times New Roman" pitchFamily="18" charset="0"/>
                        </a:rPr>
                        <a: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r>
                        <a:rPr lang="en-US" sz="2800" b="0" i="0" kern="1200" dirty="0" err="1">
                          <a:solidFill>
                            <a:srgbClr val="FF00FF"/>
                          </a:solidFill>
                          <a:latin typeface="Times New Roman" pitchFamily="18" charset="0"/>
                          <a:ea typeface="+mn-ea"/>
                          <a:cs typeface="Times New Roman" pitchFamily="18" charset="0"/>
                        </a:rPr>
                        <a:t>Âm</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hộ</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a:solidFill>
                            <a:schemeClr val="tx1"/>
                          </a:solidFill>
                          <a:latin typeface="Times New Roman" pitchFamily="18" charset="0"/>
                          <a:ea typeface="+mn-ea"/>
                          <a:cs typeface="Times New Roman" pitchFamily="18" charset="0"/>
                        </a:rPr>
                        <a:t>- Bảo vệ cơ quan sinh dục.</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a:solidFill>
                            <a:srgbClr val="FF00FF"/>
                          </a:solidFill>
                          <a:latin typeface="Times New Roman" pitchFamily="18" charset="0"/>
                          <a:ea typeface="+mn-ea"/>
                          <a:cs typeface="Times New Roman" pitchFamily="18" charset="0"/>
                        </a:rPr>
                        <a:t>Tinh</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hoàn</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en-US" sz="2800" b="0" i="0" kern="1200" dirty="0" err="1">
                          <a:solidFill>
                            <a:schemeClr val="tx1"/>
                          </a:solidFill>
                          <a:latin typeface="Times New Roman" pitchFamily="18" charset="0"/>
                          <a:ea typeface="+mn-ea"/>
                          <a:cs typeface="Times New Roman" pitchFamily="18" charset="0"/>
                        </a:rPr>
                        <a:t>Sản</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xuất</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tinh</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trùng</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và</a:t>
                      </a:r>
                      <a:r>
                        <a:rPr lang="en-US" sz="2800" b="0" i="0" kern="1200" dirty="0">
                          <a:solidFill>
                            <a:schemeClr val="tx1"/>
                          </a:solidFill>
                          <a:latin typeface="Times New Roman" pitchFamily="18" charset="0"/>
                          <a:ea typeface="+mn-ea"/>
                          <a:cs typeface="Times New Roman" pitchFamily="18" charset="0"/>
                        </a:rPr>
                        <a:t> hormone </a:t>
                      </a:r>
                      <a:r>
                        <a:rPr lang="en-US" sz="2800" b="0" i="0" kern="1200" dirty="0" err="1">
                          <a:solidFill>
                            <a:schemeClr val="tx1"/>
                          </a:solidFill>
                          <a:latin typeface="Times New Roman" pitchFamily="18" charset="0"/>
                          <a:ea typeface="+mn-ea"/>
                          <a:cs typeface="Times New Roman" pitchFamily="18" charset="0"/>
                        </a:rPr>
                        <a:t>sinh</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dục</a:t>
                      </a:r>
                      <a:r>
                        <a:rPr lang="en-US" sz="2800" b="0" i="0" kern="1200" dirty="0">
                          <a:solidFill>
                            <a:schemeClr val="tx1"/>
                          </a:solidFill>
                          <a:latin typeface="Times New Roman" pitchFamily="18" charset="0"/>
                          <a:ea typeface="+mn-ea"/>
                          <a:cs typeface="Times New Roman" pitchFamily="18" charset="0"/>
                        </a:rPr>
                        <a:t> </a:t>
                      </a:r>
                      <a:r>
                        <a:rPr lang="en-US" sz="2800" b="0" i="0" kern="1200" dirty="0" err="1">
                          <a:solidFill>
                            <a:schemeClr val="tx1"/>
                          </a:solidFill>
                          <a:latin typeface="Times New Roman" pitchFamily="18" charset="0"/>
                          <a:ea typeface="+mn-ea"/>
                          <a:cs typeface="Times New Roman" pitchFamily="18" charset="0"/>
                        </a:rPr>
                        <a:t>nam</a:t>
                      </a:r>
                      <a:r>
                        <a:rPr lang="en-US" sz="2800" b="0" i="0" kern="1200" dirty="0">
                          <a:solidFill>
                            <a:schemeClr val="tx1"/>
                          </a:solidFill>
                          <a:latin typeface="Times New Roman" pitchFamily="18" charset="0"/>
                          <a:ea typeface="+mn-ea"/>
                          <a:cs typeface="Times New Roman" pitchFamily="18" charset="0"/>
                        </a:rPr>
                        <a:t>.</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rowSpan="2" gridSpan="2">
                  <a:txBody>
                    <a:bodyPr/>
                    <a:lstStyle/>
                    <a:p>
                      <a:pPr algn="ctr"/>
                      <a:endParaRPr lang="en-US" sz="2800" dirty="0">
                        <a:solidFill>
                          <a:srgbClr val="FF00FF"/>
                        </a:solidFill>
                        <a:latin typeface="Times New Roman" pitchFamily="18" charset="0"/>
                        <a:cs typeface="Times New Roman" pitchFamily="18" charset="0"/>
                      </a:endParaRPr>
                    </a:p>
                  </a:txBody>
                  <a:tcPr/>
                </a:tc>
                <a:tc rowSpan="2" h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800" b="0" i="0" kern="1200" dirty="0" err="1">
                          <a:solidFill>
                            <a:srgbClr val="FF00FF"/>
                          </a:solidFill>
                          <a:latin typeface="Times New Roman" pitchFamily="18" charset="0"/>
                          <a:ea typeface="+mn-ea"/>
                          <a:cs typeface="Times New Roman" pitchFamily="18" charset="0"/>
                        </a:rPr>
                        <a:t>Mào</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tinh</a:t>
                      </a:r>
                      <a:r>
                        <a:rPr lang="en-US" sz="2800" b="0" i="0" kern="1200" dirty="0">
                          <a:solidFill>
                            <a:srgbClr val="FF00FF"/>
                          </a:solidFill>
                          <a:latin typeface="Times New Roman" pitchFamily="18" charset="0"/>
                          <a:ea typeface="+mn-ea"/>
                          <a:cs typeface="Times New Roman" pitchFamily="18" charset="0"/>
                        </a:rPr>
                        <a:t> </a:t>
                      </a:r>
                      <a:r>
                        <a:rPr lang="en-US" sz="2800" b="0" i="0" kern="1200" dirty="0" err="1">
                          <a:solidFill>
                            <a:srgbClr val="FF00FF"/>
                          </a:solidFill>
                          <a:latin typeface="Times New Roman" pitchFamily="18" charset="0"/>
                          <a:ea typeface="+mn-ea"/>
                          <a:cs typeface="Times New Roman" pitchFamily="18" charset="0"/>
                        </a:rPr>
                        <a:t>hoàn</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a:solidFill>
                            <a:schemeClr val="tx1"/>
                          </a:solidFill>
                          <a:latin typeface="Times New Roman" pitchFamily="18" charset="0"/>
                          <a:ea typeface="+mn-ea"/>
                          <a:cs typeface="Times New Roman" pitchFamily="18" charset="0"/>
                        </a:rPr>
                        <a:t>Nơi tinh trùng phát triển toàn diện.</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gridSpan="2" vMerge="1">
                  <a:txBody>
                    <a:bodyPr/>
                    <a:lstStyle/>
                    <a:p>
                      <a:pPr algn="ctr"/>
                      <a:endParaRPr lang="en-US" sz="280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hMerge="1" vMerge="1">
                  <a:txBody>
                    <a:bodyPr/>
                    <a:lstStyle/>
                    <a:p>
                      <a:pPr algn="ctr"/>
                      <a:endParaRPr lang="en-US" sz="2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vi-VN" sz="2800" b="0" i="0" kern="1200" dirty="0">
                          <a:solidFill>
                            <a:srgbClr val="FF00FF"/>
                          </a:solidFill>
                          <a:latin typeface="Times New Roman" pitchFamily="18" charset="0"/>
                          <a:ea typeface="+mn-ea"/>
                          <a:cs typeface="Times New Roman" pitchFamily="18" charset="0"/>
                        </a:rPr>
                        <a:t>Dương vật</a:t>
                      </a:r>
                      <a:endParaRPr lang="en-US" sz="2800" dirty="0">
                        <a:solidFill>
                          <a:srgbClr val="FF00FF"/>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tcPr>
                </a:tc>
                <a:tc>
                  <a:txBody>
                    <a:bodyPr/>
                    <a:lstStyle/>
                    <a:p>
                      <a:pPr algn="l"/>
                      <a:r>
                        <a:rPr lang="vi-VN" sz="2800" b="0" i="0" kern="1200" dirty="0">
                          <a:solidFill>
                            <a:schemeClr val="tx1"/>
                          </a:solidFill>
                          <a:latin typeface="Times New Roman" pitchFamily="18" charset="0"/>
                          <a:ea typeface="+mn-ea"/>
                          <a:cs typeface="Times New Roman" pitchFamily="18" charset="0"/>
                        </a:rPr>
                        <a:t>Có niệu đạo vừa là đường dẫn nước tiểu vừa là đường dẫn tinh.</a:t>
                      </a:r>
                      <a:endParaRPr lang="en-US" sz="28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68597" y="0"/>
            <a:ext cx="10709565" cy="5568974"/>
          </a:xfrm>
          <a:prstGeom prst="rect">
            <a:avLst/>
          </a:prstGeom>
          <a:noFill/>
          <a:ln w="9525">
            <a:noFill/>
            <a:miter lim="800000"/>
            <a:headEnd/>
            <a:tailEnd/>
          </a:ln>
          <a:effectLst/>
        </p:spPr>
      </p:pic>
      <p:sp>
        <p:nvSpPr>
          <p:cNvPr id="13" name="Rectangle 12"/>
          <p:cNvSpPr/>
          <p:nvPr/>
        </p:nvSpPr>
        <p:spPr>
          <a:xfrm>
            <a:off x="0" y="0"/>
            <a:ext cx="1524000" cy="5016758"/>
          </a:xfrm>
          <a:prstGeom prst="rect">
            <a:avLst/>
          </a:prstGeom>
        </p:spPr>
        <p:txBody>
          <a:bodyPr wrap="square">
            <a:spAutoFit/>
          </a:bodyPr>
          <a:lstStyle/>
          <a:p>
            <a:pPr algn="ctr"/>
            <a:r>
              <a:rPr lang="vi-VN" sz="3200" dirty="0">
                <a:solidFill>
                  <a:srgbClr val="FF0000"/>
                </a:solidFill>
                <a:latin typeface="Times New Roman" pitchFamily="18" charset="0"/>
                <a:cs typeface="Times New Roman" pitchFamily="18" charset="0"/>
              </a:rPr>
              <a:t>Lập sơ đồ đường đi của tinh trùng trong hệ sinh dục nam</a:t>
            </a:r>
            <a:r>
              <a:rPr lang="en-US" sz="3200" dirty="0">
                <a:solidFill>
                  <a:srgbClr val="FF0000"/>
                </a:solidFill>
                <a:latin typeface="Times New Roman" pitchFamily="18" charset="0"/>
                <a:cs typeface="Times New Roman" pitchFamily="18" charset="0"/>
              </a:rPr>
              <a:t>?</a:t>
            </a:r>
          </a:p>
        </p:txBody>
      </p:sp>
      <p:cxnSp>
        <p:nvCxnSpPr>
          <p:cNvPr id="16" name="Straight Arrow Connector 15"/>
          <p:cNvCxnSpPr/>
          <p:nvPr/>
        </p:nvCxnSpPr>
        <p:spPr>
          <a:xfrm rot="5400000" flipH="1" flipV="1">
            <a:off x="7446818" y="3179619"/>
            <a:ext cx="304800" cy="6927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7557654" y="3054927"/>
            <a:ext cx="401780" cy="19396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7564589" y="2715493"/>
            <a:ext cx="290939" cy="24938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7536875" y="1995057"/>
            <a:ext cx="332508" cy="27707"/>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7100458" y="1752602"/>
            <a:ext cx="374071" cy="1385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733309" y="2299855"/>
            <a:ext cx="568036" cy="138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6733308" y="3283529"/>
            <a:ext cx="568036" cy="138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5516577"/>
            <a:ext cx="12192000" cy="1077218"/>
          </a:xfrm>
          <a:prstGeom prst="rect">
            <a:avLst/>
          </a:prstGeom>
        </p:spPr>
        <p:txBody>
          <a:bodyPr wrap="square">
            <a:spAutoFit/>
          </a:bodyPr>
          <a:lstStyle/>
          <a:p>
            <a:pPr algn="just"/>
            <a:r>
              <a:rPr lang="vi-VN" sz="3200" dirty="0">
                <a:solidFill>
                  <a:srgbClr val="FF00FF"/>
                </a:solidFill>
                <a:latin typeface="Times New Roman" pitchFamily="18" charset="0"/>
                <a:cs typeface="Times New Roman" pitchFamily="18" charset="0"/>
              </a:rPr>
              <a:t>Sơ đồ đường đi của tinh trùng trong hệ sinh dục nam: Tinh hoàn → Mào tinh hoàn → Ống dẫn tinh → Túi tinh → Niệu đạo trong dương vật.</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1000"/>
                                        <p:tgtEl>
                                          <p:spTgt spid="13"/>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4)">
                                      <p:cBhvr>
                                        <p:cTn id="11" dur="20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upRight)">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strips(upRight)">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upRight)">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strips(upRight)">
                                      <p:cBhvr>
                                        <p:cTn id="31" dur="1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trips(upRight)">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upRight)">
                                      <p:cBhvr>
                                        <p:cTn id="41" dur="1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strips(upRight)">
                                      <p:cBhvr>
                                        <p:cTn id="46" dur="10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edge">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37:  </a:t>
            </a:r>
            <a:r>
              <a:rPr lang="en-US" sz="2600" b="1" dirty="0" err="1">
                <a:solidFill>
                  <a:srgbClr val="FF0000"/>
                </a:solidFill>
                <a:latin typeface="Times New Roman" pitchFamily="18" charset="0"/>
                <a:cs typeface="Times New Roman" pitchFamily="18" charset="0"/>
              </a:rPr>
              <a:t>SINH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SẢN</a:t>
            </a:r>
            <a:r>
              <a:rPr lang="en-US" sz="2600" b="1" dirty="0">
                <a:solidFill>
                  <a:srgbClr val="FF0000"/>
                </a:solidFill>
                <a:latin typeface="Times New Roman" pitchFamily="18" charset="0"/>
                <a:cs typeface="Times New Roman" pitchFamily="18" charset="0"/>
              </a:rPr>
              <a:t> Ở </a:t>
            </a:r>
            <a:r>
              <a:rPr lang="en-US" sz="2600" b="1" dirty="0" err="1">
                <a:solidFill>
                  <a:srgbClr val="FF0000"/>
                </a:solidFill>
                <a:latin typeface="Times New Roman" pitchFamily="18" charset="0"/>
                <a:cs typeface="Times New Roman" pitchFamily="18" charset="0"/>
              </a:rPr>
              <a:t>NGƯỜI</a:t>
            </a:r>
            <a:r>
              <a:rPr lang="en-US" sz="2600" b="1" dirty="0">
                <a:solidFill>
                  <a:srgbClr val="FF0000"/>
                </a:solidFill>
                <a:latin typeface="Times New Roman" pitchFamily="18" charset="0"/>
                <a:cs typeface="Times New Roman" pitchFamily="18" charset="0"/>
              </a:rPr>
              <a:t>.</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65314" y="44085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THAI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NGUYỆT</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419878" y="976746"/>
            <a:ext cx="12192000" cy="523220"/>
          </a:xfrm>
          <a:prstGeom prst="rect">
            <a:avLst/>
          </a:prstGeom>
          <a:noFill/>
        </p:spPr>
        <p:txBody>
          <a:bodyPr wrap="square" rtlCol="0">
            <a:spAutoFit/>
          </a:bodyPr>
          <a:lstStyle/>
          <a:p>
            <a:pPr algn="just"/>
            <a:r>
              <a:rPr lang="en-US" sz="2800" b="1" dirty="0">
                <a:solidFill>
                  <a:srgbClr val="FF6600"/>
                </a:solidFill>
                <a:latin typeface="Times New Roman" pitchFamily="18" charset="0"/>
                <a:cs typeface="Times New Roman" pitchFamily="18" charset="0"/>
              </a:rPr>
              <a:t>1. </a:t>
            </a:r>
            <a:r>
              <a:rPr lang="en-US" sz="2800" b="1" dirty="0" err="1">
                <a:solidFill>
                  <a:srgbClr val="FF6600"/>
                </a:solidFill>
                <a:latin typeface="Times New Roman" pitchFamily="18" charset="0"/>
                <a:cs typeface="Times New Roman" pitchFamily="18" charset="0"/>
              </a:rPr>
              <a:t>Hiện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tượng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thụ</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và</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thụ</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thai</a:t>
            </a:r>
            <a:endParaRPr lang="en-US" sz="2800" b="1" dirty="0">
              <a:solidFill>
                <a:srgbClr val="FF660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srcRect/>
          <a:stretch>
            <a:fillRect/>
          </a:stretch>
        </p:blipFill>
        <p:spPr bwMode="auto">
          <a:xfrm>
            <a:off x="2833254" y="2260441"/>
            <a:ext cx="6525491" cy="4436249"/>
          </a:xfrm>
          <a:prstGeom prst="rect">
            <a:avLst/>
          </a:prstGeom>
          <a:noFill/>
          <a:ln w="9525">
            <a:noFill/>
            <a:miter lim="800000"/>
            <a:headEnd/>
            <a:tailEnd/>
          </a:ln>
          <a:effectLst/>
        </p:spPr>
      </p:pic>
      <p:sp>
        <p:nvSpPr>
          <p:cNvPr id="27" name="TextBox 26"/>
          <p:cNvSpPr txBox="1"/>
          <p:nvPr/>
        </p:nvSpPr>
        <p:spPr>
          <a:xfrm>
            <a:off x="339979" y="145043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circle(in)">
                                      <p:cBhvr>
                                        <p:cTn id="17" dur="20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upRight)">
                                      <p:cBhvr>
                                        <p:cTn id="22" dur="1000"/>
                                        <p:tgtEl>
                                          <p:spTgt spid="27"/>
                                        </p:tgtEl>
                                      </p:cBhvr>
                                    </p:animEffect>
                                  </p:childTnLst>
                                </p:cTn>
                              </p:par>
                              <p:par>
                                <p:cTn id="23" presetID="23" presetClass="exit" presetSubtype="32" fill="hold" nodeType="withEffect">
                                  <p:stCondLst>
                                    <p:cond delay="0"/>
                                  </p:stCondLst>
                                  <p:childTnLst>
                                    <p:anim calcmode="lin" valueType="num">
                                      <p:cBhvr>
                                        <p:cTn id="24" dur="1000"/>
                                        <p:tgtEl>
                                          <p:spTgt spid="5123"/>
                                        </p:tgtEl>
                                        <p:attrNameLst>
                                          <p:attrName>ppt_w</p:attrName>
                                        </p:attrNameLst>
                                      </p:cBhvr>
                                      <p:tavLst>
                                        <p:tav tm="0">
                                          <p:val>
                                            <p:strVal val="ppt_w"/>
                                          </p:val>
                                        </p:tav>
                                        <p:tav tm="100000">
                                          <p:val>
                                            <p:fltVal val="0"/>
                                          </p:val>
                                        </p:tav>
                                      </p:tavLst>
                                    </p:anim>
                                    <p:anim calcmode="lin" valueType="num">
                                      <p:cBhvr>
                                        <p:cTn id="25" dur="1000"/>
                                        <p:tgtEl>
                                          <p:spTgt spid="5123"/>
                                        </p:tgtEl>
                                        <p:attrNameLst>
                                          <p:attrName>ppt_h</p:attrName>
                                        </p:attrNameLst>
                                      </p:cBhvr>
                                      <p:tavLst>
                                        <p:tav tm="0">
                                          <p:val>
                                            <p:strVal val="ppt_h"/>
                                          </p:val>
                                        </p:tav>
                                        <p:tav tm="100000">
                                          <p:val>
                                            <p:fltVal val="0"/>
                                          </p:val>
                                        </p:tav>
                                      </p:tavLst>
                                    </p:anim>
                                    <p:set>
                                      <p:cBhvr>
                                        <p:cTn id="26" dur="1" fill="hold">
                                          <p:stCondLst>
                                            <p:cond delay="9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431066B-7068-B5DB-74B7-33BE1FF02D26}"/>
              </a:ext>
            </a:extLst>
          </p:cNvPr>
          <p:cNvPicPr>
            <a:picLocks noChangeAspect="1" noChangeArrowheads="1"/>
          </p:cNvPicPr>
          <p:nvPr/>
        </p:nvPicPr>
        <p:blipFill>
          <a:blip r:embed="rId2"/>
          <a:srcRect/>
          <a:stretch>
            <a:fillRect/>
          </a:stretch>
        </p:blipFill>
        <p:spPr bwMode="auto">
          <a:xfrm>
            <a:off x="0" y="-168676"/>
            <a:ext cx="12192000" cy="5043814"/>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957AFD86-3D9B-A034-A861-314F27C65AEC}"/>
              </a:ext>
            </a:extLst>
          </p:cNvPr>
          <p:cNvPicPr>
            <a:picLocks noChangeAspect="1" noChangeArrowheads="1"/>
          </p:cNvPicPr>
          <p:nvPr/>
        </p:nvPicPr>
        <p:blipFill>
          <a:blip r:embed="rId3"/>
          <a:srcRect/>
          <a:stretch>
            <a:fillRect/>
          </a:stretch>
        </p:blipFill>
        <p:spPr bwMode="auto">
          <a:xfrm>
            <a:off x="8389397" y="2467993"/>
            <a:ext cx="3710867" cy="2765394"/>
          </a:xfrm>
          <a:prstGeom prst="rect">
            <a:avLst/>
          </a:prstGeom>
          <a:noFill/>
          <a:ln w="9525">
            <a:noFill/>
            <a:miter lim="800000"/>
            <a:headEnd/>
            <a:tailEnd/>
          </a:ln>
          <a:effectLst/>
        </p:spPr>
      </p:pic>
    </p:spTree>
    <p:extLst>
      <p:ext uri="{BB962C8B-B14F-4D97-AF65-F5344CB8AC3E}">
        <p14:creationId xmlns:p14="http://schemas.microsoft.com/office/powerpoint/2010/main" val="319258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par>
                                <p:cTn id="8" presetID="3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800" decel="100000"/>
                                        <p:tgtEl>
                                          <p:spTgt spid="5"/>
                                        </p:tgtEl>
                                      </p:cBhvr>
                                    </p:animEffect>
                                    <p:anim calcmode="lin" valueType="num">
                                      <p:cBhvr>
                                        <p:cTn id="11" dur="800" decel="100000" fill="hold"/>
                                        <p:tgtEl>
                                          <p:spTgt spid="5"/>
                                        </p:tgtEl>
                                        <p:attrNameLst>
                                          <p:attrName>style.rotation</p:attrName>
                                        </p:attrNameLst>
                                      </p:cBhvr>
                                      <p:tavLst>
                                        <p:tav tm="0">
                                          <p:val>
                                            <p:fltVal val="-90"/>
                                          </p:val>
                                        </p:tav>
                                        <p:tav tm="100000">
                                          <p:val>
                                            <p:fltVal val="0"/>
                                          </p:val>
                                        </p:tav>
                                      </p:tavLst>
                                    </p:anim>
                                    <p:anim calcmode="lin" valueType="num">
                                      <p:cBhvr>
                                        <p:cTn id="12" dur="800" decel="100000" fill="hold"/>
                                        <p:tgtEl>
                                          <p:spTgt spid="5"/>
                                        </p:tgtEl>
                                        <p:attrNameLst>
                                          <p:attrName>ppt_x</p:attrName>
                                        </p:attrNameLst>
                                      </p:cBhvr>
                                      <p:tavLst>
                                        <p:tav tm="0">
                                          <p:val>
                                            <p:strVal val="#ppt_x+0.4"/>
                                          </p:val>
                                        </p:tav>
                                        <p:tav tm="100000">
                                          <p:val>
                                            <p:strVal val="#ppt_x-0.05"/>
                                          </p:val>
                                        </p:tav>
                                      </p:tavLst>
                                    </p:anim>
                                    <p:anim calcmode="lin" valueType="num">
                                      <p:cBhvr>
                                        <p:cTn id="13" dur="800" decel="100000" fill="hold"/>
                                        <p:tgtEl>
                                          <p:spTgt spid="5"/>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68676"/>
            <a:ext cx="12192000" cy="5043814"/>
          </a:xfrm>
          <a:prstGeom prst="rect">
            <a:avLst/>
          </a:prstGeom>
          <a:noFill/>
          <a:ln w="9525">
            <a:noFill/>
            <a:miter lim="800000"/>
            <a:headEnd/>
            <a:tailEnd/>
          </a:ln>
          <a:effectLst/>
        </p:spPr>
      </p:pic>
      <p:sp>
        <p:nvSpPr>
          <p:cNvPr id="13" name="Rectangle 12"/>
          <p:cNvSpPr/>
          <p:nvPr/>
        </p:nvSpPr>
        <p:spPr>
          <a:xfrm>
            <a:off x="156839" y="4875138"/>
            <a:ext cx="11878322" cy="1815882"/>
          </a:xfrm>
          <a:prstGeom prst="rect">
            <a:avLst/>
          </a:prstGeom>
        </p:spPr>
        <p:txBody>
          <a:bodyPr wrap="square">
            <a:spAutoFit/>
          </a:bodyPr>
          <a:lstStyle/>
          <a:p>
            <a:pPr algn="just"/>
            <a:r>
              <a:rPr lang="vi-VN" sz="2800" dirty="0">
                <a:solidFill>
                  <a:srgbClr val="0000FF"/>
                </a:solidFill>
                <a:latin typeface="+mj-lt"/>
              </a:rPr>
              <a:t>Hợp tử được hình thành sau khi thụ tinh sẽ di chuyển dọc theo ống dẫn trứng hướng về phía tử cung, đồng thời phân chia tạo thành phôi. Phôi sẽ bám vào lớp niêm mạc tử cung dày, xốp và chứa nhiều mạch máu để làm tổ và phát triển thành thai.</a:t>
            </a:r>
            <a:endParaRPr lang="en-US" sz="2800" dirty="0">
              <a:solidFill>
                <a:srgbClr val="0000FF"/>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trips(downRight)">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061799"/>
            <a:ext cx="12192000" cy="2554545"/>
          </a:xfrm>
          <a:prstGeom prst="rect">
            <a:avLst/>
          </a:prstGeom>
        </p:spPr>
        <p:txBody>
          <a:bodyPr wrap="square">
            <a:spAutoFit/>
          </a:bodyPr>
          <a:lstStyle/>
          <a:p>
            <a:pPr algn="just"/>
            <a:r>
              <a:rPr lang="vi-VN" sz="3200" dirty="0">
                <a:solidFill>
                  <a:srgbClr val="FF5050"/>
                </a:solidFill>
                <a:latin typeface="Times New Roman" pitchFamily="18" charset="0"/>
                <a:cs typeface="Times New Roman" pitchFamily="18" charset="0"/>
              </a:rPr>
              <a:t>- Sự thụ tinh xảy ra ở ống dẫn trứng, khi tinh trùng gặp trứng vào thời điểm thích hợp</a:t>
            </a:r>
            <a:r>
              <a:rPr lang="en-US" sz="3200" dirty="0">
                <a:solidFill>
                  <a:srgbClr val="FF5050"/>
                </a:solidFill>
                <a:latin typeface="Times New Roman" pitchFamily="18" charset="0"/>
                <a:cs typeface="Times New Roman" pitchFamily="18" charset="0"/>
              </a:rPr>
              <a:t> ( 1/3 </a:t>
            </a:r>
            <a:r>
              <a:rPr lang="en-US" sz="3200" dirty="0" err="1">
                <a:solidFill>
                  <a:srgbClr val="FF5050"/>
                </a:solidFill>
                <a:latin typeface="Times New Roman" pitchFamily="18" charset="0"/>
                <a:cs typeface="Times New Roman" pitchFamily="18" charset="0"/>
              </a:rPr>
              <a:t>ống</a:t>
            </a:r>
            <a:r>
              <a:rPr lang="en-US" sz="3200" dirty="0">
                <a:solidFill>
                  <a:srgbClr val="FF5050"/>
                </a:solidFill>
                <a:latin typeface="Times New Roman" pitchFamily="18" charset="0"/>
                <a:cs typeface="Times New Roman" pitchFamily="18" charset="0"/>
              </a:rPr>
              <a:t> </a:t>
            </a:r>
            <a:r>
              <a:rPr lang="en-US" sz="3200" dirty="0" err="1">
                <a:solidFill>
                  <a:srgbClr val="FF5050"/>
                </a:solidFill>
                <a:latin typeface="Times New Roman" pitchFamily="18" charset="0"/>
                <a:cs typeface="Times New Roman" pitchFamily="18" charset="0"/>
              </a:rPr>
              <a:t>dẫn</a:t>
            </a:r>
            <a:r>
              <a:rPr lang="en-US" sz="3200" dirty="0">
                <a:solidFill>
                  <a:srgbClr val="FF5050"/>
                </a:solidFill>
                <a:latin typeface="Times New Roman" pitchFamily="18" charset="0"/>
                <a:cs typeface="Times New Roman" pitchFamily="18" charset="0"/>
              </a:rPr>
              <a:t> </a:t>
            </a:r>
            <a:r>
              <a:rPr lang="en-US" sz="3200" dirty="0" err="1">
                <a:solidFill>
                  <a:srgbClr val="FF5050"/>
                </a:solidFill>
                <a:latin typeface="Times New Roman" pitchFamily="18" charset="0"/>
                <a:cs typeface="Times New Roman" pitchFamily="18" charset="0"/>
              </a:rPr>
              <a:t>trứng</a:t>
            </a:r>
            <a:r>
              <a:rPr lang="en-US" sz="3200" dirty="0">
                <a:solidFill>
                  <a:srgbClr val="FF5050"/>
                </a:solidFill>
                <a:latin typeface="Times New Roman" pitchFamily="18" charset="0"/>
                <a:cs typeface="Times New Roman" pitchFamily="18" charset="0"/>
              </a:rPr>
              <a:t> </a:t>
            </a:r>
            <a:r>
              <a:rPr lang="en-US" sz="3200" dirty="0" err="1">
                <a:solidFill>
                  <a:srgbClr val="FF5050"/>
                </a:solidFill>
                <a:latin typeface="Times New Roman" pitchFamily="18" charset="0"/>
                <a:cs typeface="Times New Roman" pitchFamily="18" charset="0"/>
              </a:rPr>
              <a:t>phía</a:t>
            </a:r>
            <a:r>
              <a:rPr lang="en-US" sz="3200" dirty="0">
                <a:solidFill>
                  <a:srgbClr val="FF5050"/>
                </a:solidFill>
                <a:latin typeface="Times New Roman" pitchFamily="18" charset="0"/>
                <a:cs typeface="Times New Roman" pitchFamily="18" charset="0"/>
              </a:rPr>
              <a:t> </a:t>
            </a:r>
            <a:r>
              <a:rPr lang="en-US" sz="3200" dirty="0" err="1">
                <a:solidFill>
                  <a:srgbClr val="FF5050"/>
                </a:solidFill>
                <a:latin typeface="Times New Roman" pitchFamily="18" charset="0"/>
                <a:cs typeface="Times New Roman" pitchFamily="18" charset="0"/>
              </a:rPr>
              <a:t>ngoài</a:t>
            </a:r>
            <a:r>
              <a:rPr lang="en-US" sz="3200" dirty="0">
                <a:solidFill>
                  <a:srgbClr val="FF5050"/>
                </a:solidFill>
                <a:latin typeface="Times New Roman" pitchFamily="18" charset="0"/>
                <a:cs typeface="Times New Roman" pitchFamily="18" charset="0"/>
              </a:rPr>
              <a:t>)</a:t>
            </a:r>
            <a:r>
              <a:rPr lang="vi-VN" sz="3200" dirty="0">
                <a:solidFill>
                  <a:srgbClr val="FF5050"/>
                </a:solidFill>
                <a:latin typeface="Times New Roman" pitchFamily="18" charset="0"/>
                <a:cs typeface="Times New Roman" pitchFamily="18" charset="0"/>
              </a:rPr>
              <a:t>.</a:t>
            </a:r>
          </a:p>
          <a:p>
            <a:pPr algn="just"/>
            <a:r>
              <a:rPr lang="vi-VN" sz="3200" dirty="0">
                <a:solidFill>
                  <a:srgbClr val="FF5050"/>
                </a:solidFill>
                <a:latin typeface="Times New Roman" pitchFamily="18" charset="0"/>
                <a:cs typeface="Times New Roman" pitchFamily="18" charset="0"/>
              </a:rPr>
              <a:t>- Thai nhi được nuôi dưỡng ở tử cung. Niêm mạc tử cung là nơi phôi bám vào, hình thành nhau thai để trao đổi chất với cơ thể mẹ giúp phôi thai phát triển.</a:t>
            </a:r>
          </a:p>
        </p:txBody>
      </p:sp>
      <p:pic>
        <p:nvPicPr>
          <p:cNvPr id="7170" name="Picture 2"/>
          <p:cNvPicPr>
            <a:picLocks noChangeAspect="1" noChangeArrowheads="1"/>
          </p:cNvPicPr>
          <p:nvPr/>
        </p:nvPicPr>
        <p:blipFill>
          <a:blip r:embed="rId2"/>
          <a:srcRect/>
          <a:stretch>
            <a:fillRect/>
          </a:stretch>
        </p:blipFill>
        <p:spPr bwMode="auto">
          <a:xfrm>
            <a:off x="2689972" y="0"/>
            <a:ext cx="5931135" cy="33744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800" decel="100000"/>
                                        <p:tgtEl>
                                          <p:spTgt spid="7170"/>
                                        </p:tgtEl>
                                      </p:cBhvr>
                                    </p:animEffect>
                                    <p:anim calcmode="lin" valueType="num">
                                      <p:cBhvr>
                                        <p:cTn id="8" dur="800" decel="100000" fill="hold"/>
                                        <p:tgtEl>
                                          <p:spTgt spid="7170"/>
                                        </p:tgtEl>
                                        <p:attrNameLst>
                                          <p:attrName>style.rotation</p:attrName>
                                        </p:attrNameLst>
                                      </p:cBhvr>
                                      <p:tavLst>
                                        <p:tav tm="0">
                                          <p:val>
                                            <p:fltVal val="-90"/>
                                          </p:val>
                                        </p:tav>
                                        <p:tav tm="100000">
                                          <p:val>
                                            <p:fltVal val="0"/>
                                          </p:val>
                                        </p:tav>
                                      </p:tavLst>
                                    </p:anim>
                                    <p:anim calcmode="lin" valueType="num">
                                      <p:cBhvr>
                                        <p:cTn id="9" dur="800" decel="100000" fill="hold"/>
                                        <p:tgtEl>
                                          <p:spTgt spid="7170"/>
                                        </p:tgtEl>
                                        <p:attrNameLst>
                                          <p:attrName>ppt_x</p:attrName>
                                        </p:attrNameLst>
                                      </p:cBhvr>
                                      <p:tavLst>
                                        <p:tav tm="0">
                                          <p:val>
                                            <p:strVal val="#ppt_x+0.4"/>
                                          </p:val>
                                        </p:tav>
                                        <p:tav tm="100000">
                                          <p:val>
                                            <p:strVal val="#ppt_x-0.05"/>
                                          </p:val>
                                        </p:tav>
                                      </p:tavLst>
                                    </p:anim>
                                    <p:anim calcmode="lin" valueType="num">
                                      <p:cBhvr>
                                        <p:cTn id="10" dur="800" decel="100000" fill="hold"/>
                                        <p:tgtEl>
                                          <p:spTgt spid="71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p:cTn id="1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p:cTn id="2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37:  </a:t>
            </a:r>
            <a:r>
              <a:rPr lang="en-US" sz="2600" b="1" dirty="0" err="1">
                <a:solidFill>
                  <a:srgbClr val="FF0000"/>
                </a:solidFill>
                <a:latin typeface="Times New Roman" pitchFamily="18" charset="0"/>
                <a:cs typeface="Times New Roman" pitchFamily="18" charset="0"/>
              </a:rPr>
              <a:t>SINH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SẢN</a:t>
            </a:r>
            <a:r>
              <a:rPr lang="en-US" sz="2600" b="1" dirty="0">
                <a:solidFill>
                  <a:srgbClr val="FF0000"/>
                </a:solidFill>
                <a:latin typeface="Times New Roman" pitchFamily="18" charset="0"/>
                <a:cs typeface="Times New Roman" pitchFamily="18" charset="0"/>
              </a:rPr>
              <a:t> Ở </a:t>
            </a:r>
            <a:r>
              <a:rPr lang="en-US" sz="2600" b="1" dirty="0" err="1">
                <a:solidFill>
                  <a:srgbClr val="FF0000"/>
                </a:solidFill>
                <a:latin typeface="Times New Roman" pitchFamily="18" charset="0"/>
                <a:cs typeface="Times New Roman" pitchFamily="18" charset="0"/>
              </a:rPr>
              <a:t>NGƯỜI</a:t>
            </a:r>
            <a:r>
              <a:rPr lang="en-US" sz="2600" b="1" dirty="0">
                <a:solidFill>
                  <a:srgbClr val="FF0000"/>
                </a:solidFill>
                <a:latin typeface="Times New Roman" pitchFamily="18" charset="0"/>
                <a:cs typeface="Times New Roman" pitchFamily="18" charset="0"/>
              </a:rPr>
              <a:t>.</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142042" y="56744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THAI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NGUYỆT</a:t>
            </a:r>
            <a:endParaRPr lang="en-US" sz="2800" b="1" dirty="0">
              <a:solidFill>
                <a:srgbClr val="0000FF"/>
              </a:solidFill>
              <a:latin typeface="Times New Roman" pitchFamily="18" charset="0"/>
              <a:cs typeface="Times New Roman" pitchFamily="18" charset="0"/>
            </a:endParaRPr>
          </a:p>
        </p:txBody>
      </p:sp>
      <p:sp>
        <p:nvSpPr>
          <p:cNvPr id="25" name="TextBox 24"/>
          <p:cNvSpPr txBox="1"/>
          <p:nvPr/>
        </p:nvSpPr>
        <p:spPr>
          <a:xfrm>
            <a:off x="142042" y="1165669"/>
            <a:ext cx="12192000" cy="523220"/>
          </a:xfrm>
          <a:prstGeom prst="rect">
            <a:avLst/>
          </a:prstGeom>
          <a:noFill/>
        </p:spPr>
        <p:txBody>
          <a:bodyPr wrap="square" rtlCol="0">
            <a:spAutoFit/>
          </a:bodyPr>
          <a:lstStyle/>
          <a:p>
            <a:pPr algn="just"/>
            <a:r>
              <a:rPr lang="en-US" sz="2800" b="1" dirty="0">
                <a:solidFill>
                  <a:srgbClr val="FF6600"/>
                </a:solidFill>
                <a:latin typeface="Times New Roman" pitchFamily="18" charset="0"/>
                <a:cs typeface="Times New Roman" pitchFamily="18" charset="0"/>
              </a:rPr>
              <a:t>1. </a:t>
            </a:r>
            <a:r>
              <a:rPr lang="en-US" sz="2800" b="1" dirty="0" err="1">
                <a:solidFill>
                  <a:srgbClr val="FF6600"/>
                </a:solidFill>
                <a:latin typeface="Times New Roman" pitchFamily="18" charset="0"/>
                <a:cs typeface="Times New Roman" pitchFamily="18" charset="0"/>
              </a:rPr>
              <a:t>Hiện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tượng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thụ</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và</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thụ</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thai</a:t>
            </a:r>
            <a:endParaRPr lang="en-US" sz="2800" b="1" dirty="0">
              <a:solidFill>
                <a:srgbClr val="FF6600"/>
              </a:solidFill>
              <a:latin typeface="Times New Roman" pitchFamily="18" charset="0"/>
              <a:cs typeface="Times New Roman" pitchFamily="18" charset="0"/>
            </a:endParaRPr>
          </a:p>
        </p:txBody>
      </p:sp>
      <p:sp>
        <p:nvSpPr>
          <p:cNvPr id="27" name="TextBox 26"/>
          <p:cNvSpPr txBox="1"/>
          <p:nvPr/>
        </p:nvSpPr>
        <p:spPr>
          <a:xfrm>
            <a:off x="0" y="1714350"/>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a:t>
            </a:r>
          </a:p>
        </p:txBody>
      </p:sp>
      <p:sp>
        <p:nvSpPr>
          <p:cNvPr id="28" name="TextBox 27"/>
          <p:cNvSpPr txBox="1"/>
          <p:nvPr/>
        </p:nvSpPr>
        <p:spPr>
          <a:xfrm>
            <a:off x="142042" y="2362710"/>
            <a:ext cx="11265764"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a:t>
            </a:r>
          </a:p>
        </p:txBody>
      </p:sp>
      <p:sp>
        <p:nvSpPr>
          <p:cNvPr id="29" name="TextBox 28"/>
          <p:cNvSpPr txBox="1"/>
          <p:nvPr/>
        </p:nvSpPr>
        <p:spPr>
          <a:xfrm>
            <a:off x="142042" y="3609424"/>
            <a:ext cx="12192000" cy="523220"/>
          </a:xfrm>
          <a:prstGeom prst="rect">
            <a:avLst/>
          </a:prstGeom>
          <a:noFill/>
        </p:spPr>
        <p:txBody>
          <a:bodyPr wrap="square" rtlCol="0">
            <a:spAutoFit/>
          </a:bodyPr>
          <a:lstStyle/>
          <a:p>
            <a:pPr algn="just"/>
            <a:r>
              <a:rPr lang="en-US" sz="2800" b="1" dirty="0">
                <a:solidFill>
                  <a:srgbClr val="FF6600"/>
                </a:solidFill>
                <a:latin typeface="Times New Roman" pitchFamily="18" charset="0"/>
                <a:cs typeface="Times New Roman" pitchFamily="18" charset="0"/>
              </a:rPr>
              <a:t>2. </a:t>
            </a:r>
            <a:r>
              <a:rPr lang="en-US" sz="2800" b="1" dirty="0" err="1">
                <a:solidFill>
                  <a:srgbClr val="FF6600"/>
                </a:solidFill>
                <a:latin typeface="Times New Roman" pitchFamily="18" charset="0"/>
                <a:cs typeface="Times New Roman" pitchFamily="18" charset="0"/>
              </a:rPr>
              <a:t>Hiện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tượng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kinh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nguyệt</a:t>
            </a:r>
            <a:endParaRPr lang="en-US" sz="2800" b="1" dirty="0">
              <a:solidFill>
                <a:srgbClr val="FF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B2A4A3-0EBA-C490-C4E4-AD3973976CF8}"/>
              </a:ext>
            </a:extLst>
          </p:cNvPr>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DE7DCB96-5A45-2482-FEE2-9C18AD337184}"/>
              </a:ext>
            </a:extLst>
          </p:cNvPr>
          <p:cNvPicPr>
            <a:picLocks noChangeAspect="1" noChangeArrowheads="1"/>
          </p:cNvPicPr>
          <p:nvPr/>
        </p:nvPicPr>
        <p:blipFill>
          <a:blip r:embed="rId3"/>
          <a:srcRect/>
          <a:stretch>
            <a:fillRect/>
          </a:stretch>
        </p:blipFill>
        <p:spPr bwMode="auto">
          <a:xfrm>
            <a:off x="8771659" y="2269541"/>
            <a:ext cx="3325091" cy="2318917"/>
          </a:xfrm>
          <a:prstGeom prst="rect">
            <a:avLst/>
          </a:prstGeom>
          <a:noFill/>
          <a:ln w="9525">
            <a:noFill/>
            <a:miter lim="800000"/>
            <a:headEnd/>
            <a:tailEnd/>
          </a:ln>
          <a:effectLst/>
        </p:spPr>
      </p:pic>
    </p:spTree>
    <p:extLst>
      <p:ext uri="{BB962C8B-B14F-4D97-AF65-F5344CB8AC3E}">
        <p14:creationId xmlns:p14="http://schemas.microsoft.com/office/powerpoint/2010/main" val="25159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303455"/>
            <a:ext cx="12192000" cy="2062103"/>
          </a:xfrm>
          <a:prstGeom prst="rect">
            <a:avLst/>
          </a:prstGeom>
        </p:spPr>
        <p:txBody>
          <a:bodyPr wrap="square">
            <a:spAutoFit/>
          </a:bodyPr>
          <a:lstStyle/>
          <a:p>
            <a:pPr algn="just"/>
            <a:r>
              <a:rPr lang="en-US" sz="3200" dirty="0">
                <a:solidFill>
                  <a:srgbClr val="FF00FF"/>
                </a:solidFill>
                <a:latin typeface="Times New Roman" pitchFamily="18" charset="0"/>
                <a:cs typeface="Times New Roman" pitchFamily="18" charset="0"/>
              </a:rPr>
              <a:t>	</a:t>
            </a:r>
            <a:r>
              <a:rPr lang="vi-VN" sz="3200" dirty="0">
                <a:solidFill>
                  <a:srgbClr val="A80000"/>
                </a:solidFill>
                <a:latin typeface="Times New Roman" pitchFamily="18" charset="0"/>
                <a:cs typeface="Times New Roman" pitchFamily="18" charset="0"/>
              </a:rPr>
              <a:t>Nếu trứng rụng mà không được thụ tinh thì sau khoảng 14 ngày kể từ khi rụng trứng, lượng hormone do buồng trứng tiết ra bị giảm đi. Vì vậy, lớp niêm mạc tử cung bong ra, thoát ra ngoài cùng máu và dịch nhầy nhờ sự co bóp của tử cung gọi là hiện tượng kinh nguyệt.</a:t>
            </a:r>
          </a:p>
        </p:txBody>
      </p:sp>
      <p:pic>
        <p:nvPicPr>
          <p:cNvPr id="7171" name="Picture 3"/>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 from="(-#ppt_w/2)" to="(#ppt_x)" calcmode="lin" valueType="num">
                                      <p:cBhvr>
                                        <p:cTn id="7" dur="600" fill="hold">
                                          <p:stCondLst>
                                            <p:cond delay="0"/>
                                          </p:stCondLst>
                                        </p:cTn>
                                        <p:tgtEl>
                                          <p:spTgt spid="7171"/>
                                        </p:tgtEl>
                                        <p:attrNameLst>
                                          <p:attrName>ppt_x</p:attrName>
                                        </p:attrNameLst>
                                      </p:cBhvr>
                                    </p:anim>
                                    <p:anim from="0" to="-1.0" calcmode="lin" valueType="num">
                                      <p:cBhvr>
                                        <p:cTn id="8" dur="200" decel="50000" autoRev="1" fill="hold">
                                          <p:stCondLst>
                                            <p:cond delay="600"/>
                                          </p:stCondLst>
                                        </p:cTn>
                                        <p:tgtEl>
                                          <p:spTgt spid="7171"/>
                                        </p:tgtEl>
                                        <p:attrNameLst>
                                          <p:attrName>xshear</p:attrName>
                                        </p:attrNameLst>
                                      </p:cBhvr>
                                    </p:anim>
                                    <p:animScale>
                                      <p:cBhvr>
                                        <p:cTn id="9" dur="200" decel="100000" autoRev="1" fill="hold">
                                          <p:stCondLst>
                                            <p:cond delay="600"/>
                                          </p:stCondLst>
                                        </p:cTn>
                                        <p:tgtEl>
                                          <p:spTgt spid="7171"/>
                                        </p:tgtEl>
                                      </p:cBhvr>
                                      <p:from x="100000" y="100000"/>
                                      <p:to x="80000" y="100000"/>
                                    </p:animScale>
                                    <p:anim by="(#ppt_h/3+#ppt_w*0.1)" calcmode="lin" valueType="num">
                                      <p:cBhvr additive="sum">
                                        <p:cTn id="10" dur="200" decel="100000" autoRev="1" fill="hold">
                                          <p:stCondLst>
                                            <p:cond delay="600"/>
                                          </p:stCondLst>
                                        </p:cTn>
                                        <p:tgtEl>
                                          <p:spTgt spid="717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042118"/>
            <a:ext cx="12192000" cy="1815882"/>
          </a:xfrm>
          <a:prstGeom prst="rect">
            <a:avLst/>
          </a:prstGeom>
        </p:spPr>
        <p:txBody>
          <a:bodyPr wrap="square">
            <a:spAutoFit/>
          </a:bodyPr>
          <a:lstStyle/>
          <a:p>
            <a:pPr algn="just">
              <a:buFontTx/>
              <a:buChar char="-"/>
            </a:pPr>
            <a:r>
              <a:rPr lang="vi-VN" sz="2800" dirty="0">
                <a:solidFill>
                  <a:srgbClr val="0000FF"/>
                </a:solidFill>
                <a:latin typeface="+mj-lt"/>
              </a:rPr>
              <a:t> Vai trò của hệ sinh dục nam: Sản sinh ra tinh trùng và tiết ra hormone sinh dục nam.</a:t>
            </a:r>
            <a:endParaRPr lang="en-US" sz="2800" dirty="0">
              <a:solidFill>
                <a:srgbClr val="0000FF"/>
              </a:solidFill>
              <a:latin typeface="+mj-lt"/>
            </a:endParaRPr>
          </a:p>
          <a:p>
            <a:pPr algn="just">
              <a:buFontTx/>
              <a:buChar char="-"/>
            </a:pPr>
            <a:r>
              <a:rPr lang="vi-VN" sz="2800" dirty="0">
                <a:solidFill>
                  <a:srgbClr val="0000FF"/>
                </a:solidFill>
                <a:latin typeface="+mj-lt"/>
              </a:rPr>
              <a:t> Vai trò của hệ sinh dục nữ: Sản xuất trứng, tiết ra hormone sinh dục nữ và đây là nơi diễn ra quá trình thụ tinh, phát triển phôi thai.</a:t>
            </a:r>
            <a:endParaRPr lang="en-US" sz="2800" dirty="0">
              <a:solidFill>
                <a:srgbClr val="00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562561" y="0"/>
            <a:ext cx="8772940" cy="50622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8" presetClass="entr" presetSubtype="0" accel="5000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303455"/>
            <a:ext cx="12192000" cy="2246769"/>
          </a:xfrm>
          <a:prstGeom prst="rect">
            <a:avLst/>
          </a:prstGeom>
        </p:spPr>
        <p:txBody>
          <a:bodyPr wrap="square">
            <a:spAutoFit/>
          </a:bodyPr>
          <a:lstStyle/>
          <a:p>
            <a:pPr algn="just"/>
            <a:r>
              <a:rPr lang="vi-VN" sz="2800" dirty="0">
                <a:solidFill>
                  <a:srgbClr val="0000FF"/>
                </a:solidFill>
                <a:latin typeface="Times New Roman" pitchFamily="18" charset="0"/>
                <a:cs typeface="Times New Roman" pitchFamily="18" charset="0"/>
              </a:rPr>
              <a:t>- Ở giai đoạn bắt đầu chu kì kinh nguyệt (khoảng ngày 1 đến ngày 5 của chu kì), lớp niêm mạc tử cung bị bong ra → lớp niêm mạc tử cung mỏng dần.</a:t>
            </a:r>
          </a:p>
          <a:p>
            <a:pPr algn="just"/>
            <a:r>
              <a:rPr lang="vi-VN" sz="2800" dirty="0">
                <a:solidFill>
                  <a:srgbClr val="FF6600"/>
                </a:solidFill>
                <a:latin typeface="Times New Roman" pitchFamily="18" charset="0"/>
                <a:cs typeface="Times New Roman" pitchFamily="18" charset="0"/>
              </a:rPr>
              <a:t>- Ở giai đoạn tiếp theo (khoảng ngày 6 đến ngày 28 của chu kì), lớp niêm mạc của tử cung bắt đầu dày lên → lớp niêm mạc tử cung dày nhất vào cuối của chu kì để chuẩn bị cho phôi đến làm tổ.</a:t>
            </a:r>
          </a:p>
        </p:txBody>
      </p:sp>
      <p:pic>
        <p:nvPicPr>
          <p:cNvPr id="7171" name="Picture 3"/>
          <p:cNvPicPr>
            <a:picLocks noChangeAspect="1" noChangeArrowheads="1"/>
          </p:cNvPicPr>
          <p:nvPr/>
        </p:nvPicPr>
        <p:blipFill>
          <a:blip r:embed="rId2"/>
          <a:srcRect/>
          <a:stretch>
            <a:fillRect/>
          </a:stretch>
        </p:blipFill>
        <p:spPr bwMode="auto">
          <a:xfrm>
            <a:off x="0" y="0"/>
            <a:ext cx="12192000" cy="4277094"/>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8866909" y="395276"/>
            <a:ext cx="3325091" cy="23189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37:  </a:t>
            </a:r>
            <a:r>
              <a:rPr lang="en-US" sz="2600" b="1" dirty="0" err="1">
                <a:solidFill>
                  <a:srgbClr val="FF0000"/>
                </a:solidFill>
                <a:latin typeface="Times New Roman" pitchFamily="18" charset="0"/>
                <a:cs typeface="Times New Roman" pitchFamily="18" charset="0"/>
              </a:rPr>
              <a:t>SINH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SẢN</a:t>
            </a:r>
            <a:r>
              <a:rPr lang="en-US" sz="2600" b="1" dirty="0">
                <a:solidFill>
                  <a:srgbClr val="FF0000"/>
                </a:solidFill>
                <a:latin typeface="Times New Roman" pitchFamily="18" charset="0"/>
                <a:cs typeface="Times New Roman" pitchFamily="18" charset="0"/>
              </a:rPr>
              <a:t> Ở </a:t>
            </a:r>
            <a:r>
              <a:rPr lang="en-US" sz="2600" b="1" dirty="0" err="1">
                <a:solidFill>
                  <a:srgbClr val="FF0000"/>
                </a:solidFill>
                <a:latin typeface="Times New Roman" pitchFamily="18" charset="0"/>
                <a:cs typeface="Times New Roman" pitchFamily="18" charset="0"/>
              </a:rPr>
              <a:t>NGƯỜI</a:t>
            </a:r>
            <a:r>
              <a:rPr lang="en-US" sz="2600" b="1" dirty="0">
                <a:solidFill>
                  <a:srgbClr val="FF0000"/>
                </a:solidFill>
                <a:latin typeface="Times New Roman" pitchFamily="18" charset="0"/>
                <a:cs typeface="Times New Roman" pitchFamily="18" charset="0"/>
              </a:rPr>
              <a:t>.</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p:cNvSpPr txBox="1"/>
          <p:nvPr/>
        </p:nvSpPr>
        <p:spPr>
          <a:xfrm>
            <a:off x="0" y="841514"/>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THỤ</a:t>
            </a:r>
            <a:r>
              <a:rPr lang="en-US" sz="2800" b="1" dirty="0">
                <a:solidFill>
                  <a:srgbClr val="0000FF"/>
                </a:solidFill>
                <a:latin typeface="Times New Roman" pitchFamily="18" charset="0"/>
                <a:cs typeface="Times New Roman" pitchFamily="18" charset="0"/>
              </a:rPr>
              <a:t> THAI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NGUYỆT</a:t>
            </a:r>
            <a:endParaRPr lang="en-US" sz="2800" b="1" dirty="0">
              <a:solidFill>
                <a:srgbClr val="0000FF"/>
              </a:solidFill>
              <a:latin typeface="Times New Roman" pitchFamily="18" charset="0"/>
              <a:cs typeface="Times New Roman" pitchFamily="18" charset="0"/>
            </a:endParaRPr>
          </a:p>
        </p:txBody>
      </p:sp>
      <p:sp>
        <p:nvSpPr>
          <p:cNvPr id="29" name="TextBox 28"/>
          <p:cNvSpPr txBox="1"/>
          <p:nvPr/>
        </p:nvSpPr>
        <p:spPr>
          <a:xfrm>
            <a:off x="381000" y="1523895"/>
            <a:ext cx="12192000" cy="523220"/>
          </a:xfrm>
          <a:prstGeom prst="rect">
            <a:avLst/>
          </a:prstGeom>
          <a:noFill/>
        </p:spPr>
        <p:txBody>
          <a:bodyPr wrap="square" rtlCol="0">
            <a:spAutoFit/>
          </a:bodyPr>
          <a:lstStyle/>
          <a:p>
            <a:pPr algn="just"/>
            <a:r>
              <a:rPr lang="en-US" sz="2800" b="1" dirty="0">
                <a:solidFill>
                  <a:srgbClr val="FF6600"/>
                </a:solidFill>
                <a:latin typeface="Times New Roman" pitchFamily="18" charset="0"/>
                <a:cs typeface="Times New Roman" pitchFamily="18" charset="0"/>
              </a:rPr>
              <a:t>2. </a:t>
            </a:r>
            <a:r>
              <a:rPr lang="en-US" sz="2800" b="1" dirty="0" err="1">
                <a:solidFill>
                  <a:srgbClr val="FF6600"/>
                </a:solidFill>
                <a:latin typeface="Times New Roman" pitchFamily="18" charset="0"/>
                <a:cs typeface="Times New Roman" pitchFamily="18" charset="0"/>
              </a:rPr>
              <a:t>Hiện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tượng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kinh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nguyệt</a:t>
            </a:r>
            <a:endParaRPr lang="en-US" sz="2800" b="1" dirty="0">
              <a:solidFill>
                <a:srgbClr val="FF6600"/>
              </a:solidFill>
              <a:latin typeface="Times New Roman" pitchFamily="18" charset="0"/>
              <a:cs typeface="Times New Roman" pitchFamily="18" charset="0"/>
            </a:endParaRPr>
          </a:p>
        </p:txBody>
      </p:sp>
      <p:sp>
        <p:nvSpPr>
          <p:cNvPr id="22" name="TextBox 21"/>
          <p:cNvSpPr txBox="1"/>
          <p:nvPr/>
        </p:nvSpPr>
        <p:spPr>
          <a:xfrm>
            <a:off x="676275" y="2123700"/>
            <a:ext cx="11182350"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Lớp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bong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nhầy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nhờ</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co </a:t>
            </a:r>
            <a:r>
              <a:rPr lang="en-US" sz="2800" dirty="0" err="1">
                <a:solidFill>
                  <a:srgbClr val="0000FF"/>
                </a:solidFill>
                <a:latin typeface="Times New Roman" pitchFamily="18" charset="0"/>
                <a:cs typeface="Times New Roman" pitchFamily="18" charset="0"/>
              </a:rPr>
              <a:t>bóp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nguyệt</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318281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171450" y="3865197"/>
            <a:ext cx="12192000" cy="523220"/>
          </a:xfrm>
          <a:prstGeom prst="rect">
            <a:avLst/>
          </a:prstGeom>
          <a:noFill/>
        </p:spPr>
        <p:txBody>
          <a:bodyPr wrap="square" rtlCol="0">
            <a:spAutoFit/>
          </a:bodyPr>
          <a:lstStyle/>
          <a:p>
            <a:pPr algn="just"/>
            <a:r>
              <a:rPr lang="en-US" sz="2800" b="1" dirty="0">
                <a:solidFill>
                  <a:srgbClr val="FF6600"/>
                </a:solidFill>
                <a:latin typeface="Times New Roman" pitchFamily="18" charset="0"/>
                <a:cs typeface="Times New Roman" pitchFamily="18" charset="0"/>
              </a:rPr>
              <a:t>1. </a:t>
            </a:r>
            <a:r>
              <a:rPr lang="en-US" sz="2800" b="1" dirty="0" err="1">
                <a:solidFill>
                  <a:srgbClr val="FF6600"/>
                </a:solidFill>
                <a:latin typeface="Times New Roman" pitchFamily="18" charset="0"/>
                <a:cs typeface="Times New Roman" pitchFamily="18" charset="0"/>
              </a:rPr>
              <a:t>Phòng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bệnh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lây</a:t>
            </a:r>
            <a:r>
              <a:rPr lang="en-US" sz="2800" b="1" dirty="0">
                <a:solidFill>
                  <a:srgbClr val="FF6600"/>
                </a:solidFill>
                <a:latin typeface="Times New Roman" pitchFamily="18" charset="0"/>
                <a:cs typeface="Times New Roman" pitchFamily="18" charset="0"/>
              </a:rPr>
              <a:t> qua </a:t>
            </a:r>
            <a:r>
              <a:rPr lang="en-US" sz="2800" b="1" dirty="0" err="1">
                <a:solidFill>
                  <a:srgbClr val="FF6600"/>
                </a:solidFill>
                <a:latin typeface="Times New Roman" pitchFamily="18" charset="0"/>
                <a:cs typeface="Times New Roman" pitchFamily="18" charset="0"/>
              </a:rPr>
              <a:t>đường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tình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dục</a:t>
            </a:r>
            <a:endParaRPr lang="en-US" sz="2800" b="1" dirty="0">
              <a:solidFill>
                <a:srgbClr val="FF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80">
                                          <p:stCondLst>
                                            <p:cond delay="0"/>
                                          </p:stCondLst>
                                        </p:cTn>
                                        <p:tgtEl>
                                          <p:spTgt spid="23"/>
                                        </p:tgtEl>
                                      </p:cBhvr>
                                    </p:animEffect>
                                    <p:anim calcmode="lin" valueType="num">
                                      <p:cBhvr>
                                        <p:cTn id="1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8" dur="26">
                                          <p:stCondLst>
                                            <p:cond delay="650"/>
                                          </p:stCondLst>
                                        </p:cTn>
                                        <p:tgtEl>
                                          <p:spTgt spid="23"/>
                                        </p:tgtEl>
                                      </p:cBhvr>
                                      <p:to x="100000" y="60000"/>
                                    </p:animScale>
                                    <p:animScale>
                                      <p:cBhvr>
                                        <p:cTn id="19" dur="166" decel="50000">
                                          <p:stCondLst>
                                            <p:cond delay="676"/>
                                          </p:stCondLst>
                                        </p:cTn>
                                        <p:tgtEl>
                                          <p:spTgt spid="23"/>
                                        </p:tgtEl>
                                      </p:cBhvr>
                                      <p:to x="100000" y="100000"/>
                                    </p:animScale>
                                    <p:animScale>
                                      <p:cBhvr>
                                        <p:cTn id="20" dur="26">
                                          <p:stCondLst>
                                            <p:cond delay="1312"/>
                                          </p:stCondLst>
                                        </p:cTn>
                                        <p:tgtEl>
                                          <p:spTgt spid="23"/>
                                        </p:tgtEl>
                                      </p:cBhvr>
                                      <p:to x="100000" y="80000"/>
                                    </p:animScale>
                                    <p:animScale>
                                      <p:cBhvr>
                                        <p:cTn id="21" dur="166" decel="50000">
                                          <p:stCondLst>
                                            <p:cond delay="1338"/>
                                          </p:stCondLst>
                                        </p:cTn>
                                        <p:tgtEl>
                                          <p:spTgt spid="23"/>
                                        </p:tgtEl>
                                      </p:cBhvr>
                                      <p:to x="100000" y="100000"/>
                                    </p:animScale>
                                    <p:animScale>
                                      <p:cBhvr>
                                        <p:cTn id="22" dur="26">
                                          <p:stCondLst>
                                            <p:cond delay="1642"/>
                                          </p:stCondLst>
                                        </p:cTn>
                                        <p:tgtEl>
                                          <p:spTgt spid="23"/>
                                        </p:tgtEl>
                                      </p:cBhvr>
                                      <p:to x="100000" y="90000"/>
                                    </p:animScale>
                                    <p:animScale>
                                      <p:cBhvr>
                                        <p:cTn id="23" dur="166" decel="50000">
                                          <p:stCondLst>
                                            <p:cond delay="1668"/>
                                          </p:stCondLst>
                                        </p:cTn>
                                        <p:tgtEl>
                                          <p:spTgt spid="23"/>
                                        </p:tgtEl>
                                      </p:cBhvr>
                                      <p:to x="100000" y="100000"/>
                                    </p:animScale>
                                    <p:animScale>
                                      <p:cBhvr>
                                        <p:cTn id="24" dur="26">
                                          <p:stCondLst>
                                            <p:cond delay="1808"/>
                                          </p:stCondLst>
                                        </p:cTn>
                                        <p:tgtEl>
                                          <p:spTgt spid="23"/>
                                        </p:tgtEl>
                                      </p:cBhvr>
                                      <p:to x="100000" y="95000"/>
                                    </p:animScale>
                                    <p:animScale>
                                      <p:cBhvr>
                                        <p:cTn id="25" dur="166" decel="50000">
                                          <p:stCondLst>
                                            <p:cond delay="1834"/>
                                          </p:stCondLst>
                                        </p:cTn>
                                        <p:tgtEl>
                                          <p:spTgt spid="2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strips(upRight)">
                                      <p:cBhvr>
                                        <p:cTn id="30" dur="1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 calcmode="lin" valueType="num">
                                      <p:cBhvr additive="base">
                                        <p:cTn id="3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38624" y="478661"/>
            <a:ext cx="7058025" cy="6001643"/>
          </a:xfrm>
          <a:prstGeom prst="rect">
            <a:avLst/>
          </a:prstGeom>
        </p:spPr>
        <p:txBody>
          <a:bodyPr wrap="square">
            <a:spAutoFit/>
          </a:bodyPr>
          <a:lstStyle/>
          <a:p>
            <a:pPr algn="just"/>
            <a:r>
              <a:rPr lang="vi-VN" sz="3200" dirty="0">
                <a:solidFill>
                  <a:srgbClr val="0000FF"/>
                </a:solidFill>
                <a:latin typeface="Times New Roman" pitchFamily="18" charset="0"/>
                <a:cs typeface="Times New Roman" pitchFamily="18" charset="0"/>
              </a:rPr>
              <a:t>- Ví dụ bệnh lây truyền qua đường sinh dục như: HIV/AIDS, bệnh lậu, giang mai, sùi mào gà, viêm gan B,…</a:t>
            </a:r>
          </a:p>
          <a:p>
            <a:pPr marL="457200" indent="-457200" algn="just">
              <a:buFontTx/>
              <a:buChar char="-"/>
            </a:pPr>
            <a:r>
              <a:rPr lang="vi-VN" sz="3200" dirty="0">
                <a:solidFill>
                  <a:srgbClr val="FF00FF"/>
                </a:solidFill>
                <a:latin typeface="Times New Roman" pitchFamily="18" charset="0"/>
                <a:cs typeface="Times New Roman" pitchFamily="18" charset="0"/>
              </a:rPr>
              <a:t>Cách phòng tránh bệnh lây truyền qua đường sinh dục: </a:t>
            </a:r>
            <a:endParaRPr lang="en-US" sz="3200" dirty="0">
              <a:solidFill>
                <a:srgbClr val="FF00FF"/>
              </a:solidFill>
              <a:latin typeface="Times New Roman" pitchFamily="18" charset="0"/>
              <a:cs typeface="Times New Roman" pitchFamily="18" charset="0"/>
            </a:endParaRPr>
          </a:p>
          <a:p>
            <a:pPr algn="just"/>
            <a:r>
              <a:rPr lang="en-US" sz="3200" dirty="0">
                <a:solidFill>
                  <a:srgbClr val="00B050"/>
                </a:solidFill>
                <a:latin typeface="Times New Roman" pitchFamily="18" charset="0"/>
                <a:cs typeface="Times New Roman" pitchFamily="18" charset="0"/>
              </a:rPr>
              <a:t>+</a:t>
            </a:r>
            <a:r>
              <a:rPr lang="vi-VN" sz="3200" dirty="0">
                <a:solidFill>
                  <a:srgbClr val="00B050"/>
                </a:solidFill>
                <a:latin typeface="Times New Roman" pitchFamily="18" charset="0"/>
                <a:cs typeface="Times New Roman" pitchFamily="18" charset="0"/>
              </a:rPr>
              <a:t>Cần quan hệ tình dục an toàn, sử dụng bao cao su khi quan hệ tình dục</a:t>
            </a:r>
            <a:endParaRPr lang="en-US" sz="3200" dirty="0">
              <a:solidFill>
                <a:srgbClr val="00B050"/>
              </a:solidFill>
              <a:latin typeface="Times New Roman" pitchFamily="18" charset="0"/>
              <a:cs typeface="Times New Roman" pitchFamily="18" charset="0"/>
            </a:endParaRPr>
          </a:p>
          <a:p>
            <a:pPr algn="just"/>
            <a:r>
              <a:rPr lang="en-US" sz="3200" dirty="0">
                <a:solidFill>
                  <a:srgbClr val="00B050"/>
                </a:solidFill>
                <a:latin typeface="Times New Roman" pitchFamily="18" charset="0"/>
                <a:cs typeface="Times New Roman" pitchFamily="18" charset="0"/>
              </a:rPr>
              <a:t>+</a:t>
            </a:r>
            <a:r>
              <a:rPr lang="vi-VN" sz="3200" dirty="0">
                <a:solidFill>
                  <a:srgbClr val="00B050"/>
                </a:solidFill>
                <a:latin typeface="Times New Roman" pitchFamily="18" charset="0"/>
                <a:cs typeface="Times New Roman" pitchFamily="18" charset="0"/>
              </a:rPr>
              <a:t> </a:t>
            </a:r>
            <a:r>
              <a:rPr lang="en-US" sz="3200" dirty="0">
                <a:solidFill>
                  <a:srgbClr val="00B050"/>
                </a:solidFill>
                <a:latin typeface="Times New Roman" pitchFamily="18" charset="0"/>
                <a:cs typeface="Times New Roman" pitchFamily="18" charset="0"/>
              </a:rPr>
              <a:t>T</a:t>
            </a:r>
            <a:r>
              <a:rPr lang="vi-VN" sz="3200" dirty="0">
                <a:solidFill>
                  <a:srgbClr val="00B050"/>
                </a:solidFill>
                <a:latin typeface="Times New Roman" pitchFamily="18" charset="0"/>
                <a:cs typeface="Times New Roman" pitchFamily="18" charset="0"/>
              </a:rPr>
              <a:t>iêm vaccine phòng bệnh,</a:t>
            </a:r>
            <a:endParaRPr lang="en-US" sz="3200" dirty="0">
              <a:solidFill>
                <a:srgbClr val="00B050"/>
              </a:solidFill>
              <a:latin typeface="Times New Roman" pitchFamily="18" charset="0"/>
              <a:cs typeface="Times New Roman" pitchFamily="18" charset="0"/>
            </a:endParaRPr>
          </a:p>
          <a:p>
            <a:pPr algn="just"/>
            <a:r>
              <a:rPr lang="en-US" sz="3200" dirty="0">
                <a:solidFill>
                  <a:srgbClr val="00B050"/>
                </a:solidFill>
                <a:latin typeface="Times New Roman" pitchFamily="18" charset="0"/>
                <a:cs typeface="Times New Roman" pitchFamily="18" charset="0"/>
              </a:rPr>
              <a:t>+</a:t>
            </a:r>
            <a:r>
              <a:rPr lang="vi-VN" sz="3200" dirty="0">
                <a:solidFill>
                  <a:srgbClr val="00B050"/>
                </a:solidFill>
                <a:latin typeface="Times New Roman" pitchFamily="18" charset="0"/>
                <a:cs typeface="Times New Roman" pitchFamily="18" charset="0"/>
              </a:rPr>
              <a:t> </a:t>
            </a:r>
            <a:r>
              <a:rPr lang="en-US" sz="3200" dirty="0">
                <a:solidFill>
                  <a:srgbClr val="00B050"/>
                </a:solidFill>
                <a:latin typeface="Times New Roman" pitchFamily="18" charset="0"/>
                <a:cs typeface="Times New Roman" pitchFamily="18" charset="0"/>
              </a:rPr>
              <a:t>K</a:t>
            </a:r>
            <a:r>
              <a:rPr lang="vi-VN" sz="3200" dirty="0">
                <a:solidFill>
                  <a:srgbClr val="00B050"/>
                </a:solidFill>
                <a:latin typeface="Times New Roman" pitchFamily="18" charset="0"/>
                <a:cs typeface="Times New Roman" pitchFamily="18" charset="0"/>
              </a:rPr>
              <a:t>hám phụ khoa định kì, không dùng chung các vật dụng dính máu hoặc dịch cơ thể và đến ngay cơ sở y tế khi có dấu hiệu bất thường ở cơ quan sinh dục.</a:t>
            </a:r>
          </a:p>
        </p:txBody>
      </p:sp>
      <p:pic>
        <p:nvPicPr>
          <p:cNvPr id="9218" name="Picture 2"/>
          <p:cNvPicPr>
            <a:picLocks noChangeAspect="1" noChangeArrowheads="1"/>
          </p:cNvPicPr>
          <p:nvPr/>
        </p:nvPicPr>
        <p:blipFill>
          <a:blip r:embed="rId2"/>
          <a:srcRect/>
          <a:stretch>
            <a:fillRect/>
          </a:stretch>
        </p:blipFill>
        <p:spPr bwMode="auto">
          <a:xfrm>
            <a:off x="0" y="0"/>
            <a:ext cx="3533775" cy="25373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trips(upRight)">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p:cTn id="12"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 calcmode="lin" valueType="num">
                                      <p:cBhvr>
                                        <p:cTn id="24"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 calcmode="lin" valueType="num">
                                      <p:cBhvr>
                                        <p:cTn id="30"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 calcmode="lin" valueType="num">
                                      <p:cBhvr>
                                        <p:cTn id="36" dur="1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1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37:  </a:t>
            </a:r>
            <a:r>
              <a:rPr lang="en-US" sz="2600" b="1" dirty="0" err="1">
                <a:solidFill>
                  <a:srgbClr val="FF0000"/>
                </a:solidFill>
                <a:latin typeface="Times New Roman" pitchFamily="18" charset="0"/>
                <a:cs typeface="Times New Roman" pitchFamily="18" charset="0"/>
              </a:rPr>
              <a:t>SINH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SẢN</a:t>
            </a:r>
            <a:r>
              <a:rPr lang="en-US" sz="2600" b="1" dirty="0">
                <a:solidFill>
                  <a:srgbClr val="FF0000"/>
                </a:solidFill>
                <a:latin typeface="Times New Roman" pitchFamily="18" charset="0"/>
                <a:cs typeface="Times New Roman" pitchFamily="18" charset="0"/>
              </a:rPr>
              <a:t> Ở </a:t>
            </a:r>
            <a:r>
              <a:rPr lang="en-US" sz="2600" b="1" dirty="0" err="1">
                <a:solidFill>
                  <a:srgbClr val="FF0000"/>
                </a:solidFill>
                <a:latin typeface="Times New Roman" pitchFamily="18" charset="0"/>
                <a:cs typeface="Times New Roman" pitchFamily="18" charset="0"/>
              </a:rPr>
              <a:t>NGƯỜI</a:t>
            </a:r>
            <a:r>
              <a:rPr lang="en-US" sz="2600" b="1" dirty="0">
                <a:solidFill>
                  <a:srgbClr val="FF0000"/>
                </a:solidFill>
                <a:latin typeface="Times New Roman" pitchFamily="18" charset="0"/>
                <a:cs typeface="Times New Roman" pitchFamily="18" charset="0"/>
              </a:rPr>
              <a:t>.</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361949" y="1907445"/>
            <a:ext cx="11220451"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lây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HIV/AIDS, </a:t>
            </a:r>
            <a:r>
              <a:rPr lang="en-US" sz="2800" dirty="0" err="1">
                <a:solidFill>
                  <a:srgbClr val="0000FF"/>
                </a:solidFill>
                <a:latin typeface="Times New Roman" pitchFamily="18" charset="0"/>
                <a:cs typeface="Times New Roman" pitchFamily="18" charset="0"/>
              </a:rPr>
              <a:t>lậu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viêm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gan</a:t>
            </a:r>
            <a:r>
              <a:rPr lang="en-US" sz="2800" dirty="0">
                <a:solidFill>
                  <a:srgbClr val="0000FF"/>
                </a:solidFill>
                <a:latin typeface="Times New Roman" pitchFamily="18" charset="0"/>
                <a:cs typeface="Times New Roman" pitchFamily="18" charset="0"/>
              </a:rPr>
              <a:t> B, </a:t>
            </a:r>
            <a:r>
              <a:rPr lang="en-US" sz="2800" dirty="0" err="1">
                <a:solidFill>
                  <a:srgbClr val="0000FF"/>
                </a:solidFill>
                <a:latin typeface="Times New Roman" pitchFamily="18" charset="0"/>
                <a:cs typeface="Times New Roman" pitchFamily="18" charset="0"/>
              </a:rPr>
              <a:t>sùi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gà</a:t>
            </a:r>
            <a:r>
              <a:rPr lang="en-US" sz="2800" dirty="0">
                <a:solidFill>
                  <a:srgbClr val="0000FF"/>
                </a:solidFill>
                <a:latin typeface="Times New Roman" pitchFamily="18" charset="0"/>
                <a:cs typeface="Times New Roman" pitchFamily="18" charset="0"/>
              </a:rPr>
              <a:t>…</a:t>
            </a:r>
          </a:p>
        </p:txBody>
      </p:sp>
      <p:sp>
        <p:nvSpPr>
          <p:cNvPr id="23" name="TextBox 22"/>
          <p:cNvSpPr txBox="1"/>
          <p:nvPr/>
        </p:nvSpPr>
        <p:spPr>
          <a:xfrm>
            <a:off x="0" y="636020"/>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endParaRPr lang="en-US" sz="2800" b="1" dirty="0">
              <a:solidFill>
                <a:srgbClr val="0000FF"/>
              </a:solidFill>
              <a:latin typeface="Times New Roman" pitchFamily="18" charset="0"/>
              <a:cs typeface="Times New Roman" pitchFamily="18" charset="0"/>
            </a:endParaRPr>
          </a:p>
        </p:txBody>
      </p:sp>
      <p:sp>
        <p:nvSpPr>
          <p:cNvPr id="26" name="TextBox 25"/>
          <p:cNvSpPr txBox="1"/>
          <p:nvPr/>
        </p:nvSpPr>
        <p:spPr>
          <a:xfrm>
            <a:off x="209550" y="1311640"/>
            <a:ext cx="12192000" cy="523220"/>
          </a:xfrm>
          <a:prstGeom prst="rect">
            <a:avLst/>
          </a:prstGeom>
          <a:noFill/>
        </p:spPr>
        <p:txBody>
          <a:bodyPr wrap="square" rtlCol="0">
            <a:spAutoFit/>
          </a:bodyPr>
          <a:lstStyle/>
          <a:p>
            <a:pPr algn="just"/>
            <a:r>
              <a:rPr lang="en-US" sz="2800" b="1" dirty="0">
                <a:solidFill>
                  <a:srgbClr val="FF6600"/>
                </a:solidFill>
                <a:latin typeface="Times New Roman" pitchFamily="18" charset="0"/>
                <a:cs typeface="Times New Roman" pitchFamily="18" charset="0"/>
              </a:rPr>
              <a:t>1. </a:t>
            </a:r>
            <a:r>
              <a:rPr lang="en-US" sz="2800" b="1" dirty="0" err="1">
                <a:solidFill>
                  <a:srgbClr val="FF6600"/>
                </a:solidFill>
                <a:latin typeface="Times New Roman" pitchFamily="18" charset="0"/>
                <a:cs typeface="Times New Roman" pitchFamily="18" charset="0"/>
              </a:rPr>
              <a:t>Phòng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bệnh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lây</a:t>
            </a:r>
            <a:r>
              <a:rPr lang="en-US" sz="2800" b="1" dirty="0">
                <a:solidFill>
                  <a:srgbClr val="FF6600"/>
                </a:solidFill>
                <a:latin typeface="Times New Roman" pitchFamily="18" charset="0"/>
                <a:cs typeface="Times New Roman" pitchFamily="18" charset="0"/>
              </a:rPr>
              <a:t> qua </a:t>
            </a:r>
            <a:r>
              <a:rPr lang="en-US" sz="2800" b="1" dirty="0" err="1">
                <a:solidFill>
                  <a:srgbClr val="FF6600"/>
                </a:solidFill>
                <a:latin typeface="Times New Roman" pitchFamily="18" charset="0"/>
                <a:cs typeface="Times New Roman" pitchFamily="18" charset="0"/>
              </a:rPr>
              <a:t>đường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tình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dục</a:t>
            </a:r>
            <a:endParaRPr lang="en-US" sz="2800" b="1" dirty="0">
              <a:solidFill>
                <a:srgbClr val="FF6600"/>
              </a:solidFill>
              <a:latin typeface="Times New Roman" pitchFamily="18" charset="0"/>
              <a:cs typeface="Times New Roman" pitchFamily="18" charset="0"/>
            </a:endParaRPr>
          </a:p>
        </p:txBody>
      </p:sp>
      <p:sp>
        <p:nvSpPr>
          <p:cNvPr id="30" name="TextBox 29"/>
          <p:cNvSpPr txBox="1"/>
          <p:nvPr/>
        </p:nvSpPr>
        <p:spPr>
          <a:xfrm>
            <a:off x="361949" y="2934137"/>
            <a:ext cx="11496675"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lây</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đường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an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tiêm</a:t>
            </a:r>
            <a:r>
              <a:rPr lang="en-US" sz="2800" dirty="0">
                <a:solidFill>
                  <a:srgbClr val="0000FF"/>
                </a:solidFill>
                <a:latin typeface="Times New Roman" pitchFamily="18" charset="0"/>
                <a:cs typeface="Times New Roman" pitchFamily="18" charset="0"/>
              </a:rPr>
              <a:t> vaccine </a:t>
            </a:r>
            <a:r>
              <a:rPr lang="en-US" sz="2800" dirty="0" err="1">
                <a:solidFill>
                  <a:srgbClr val="0000FF"/>
                </a:solidFill>
                <a:latin typeface="Times New Roman" pitchFamily="18" charset="0"/>
                <a:cs typeface="Times New Roman" pitchFamily="18" charset="0"/>
              </a:rPr>
              <a:t>phòng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bệnh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khoa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dịch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p>
        </p:txBody>
      </p:sp>
      <p:sp>
        <p:nvSpPr>
          <p:cNvPr id="31" name="TextBox 30"/>
          <p:cNvSpPr txBox="1"/>
          <p:nvPr/>
        </p:nvSpPr>
        <p:spPr>
          <a:xfrm>
            <a:off x="209550" y="4391717"/>
            <a:ext cx="12192000" cy="523220"/>
          </a:xfrm>
          <a:prstGeom prst="rect">
            <a:avLst/>
          </a:prstGeom>
          <a:noFill/>
        </p:spPr>
        <p:txBody>
          <a:bodyPr wrap="square" rtlCol="0">
            <a:spAutoFit/>
          </a:bodyPr>
          <a:lstStyle/>
          <a:p>
            <a:pPr algn="just"/>
            <a:r>
              <a:rPr lang="en-US" sz="2800" b="1" dirty="0">
                <a:solidFill>
                  <a:srgbClr val="FF6600"/>
                </a:solidFill>
                <a:latin typeface="Times New Roman" pitchFamily="18" charset="0"/>
                <a:cs typeface="Times New Roman" pitchFamily="18" charset="0"/>
              </a:rPr>
              <a:t>2. </a:t>
            </a:r>
            <a:r>
              <a:rPr lang="en-US" sz="2800" b="1" dirty="0" err="1">
                <a:solidFill>
                  <a:srgbClr val="FF6600"/>
                </a:solidFill>
                <a:latin typeface="Times New Roman" pitchFamily="18" charset="0"/>
                <a:cs typeface="Times New Roman" pitchFamily="18" charset="0"/>
              </a:rPr>
              <a:t>Bảo</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vệ</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sức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khỏe</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sản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vị</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thành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niên</a:t>
            </a:r>
            <a:endParaRPr lang="en-US" sz="2800" b="1" dirty="0">
              <a:solidFill>
                <a:srgbClr val="FF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47726" y="0"/>
            <a:ext cx="10715624"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Scale>
                                      <p:cBhvr>
                                        <p:cTn id="7"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2"/>
                                        </p:tgtEl>
                                        <p:attrNameLst>
                                          <p:attrName>ppt_x</p:attrName>
                                          <p:attrName>ppt_y</p:attrName>
                                        </p:attrNameLst>
                                      </p:cBhvr>
                                    </p:animMotion>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04502"/>
          <a:ext cx="12192000" cy="6716103"/>
        </p:xfrm>
        <a:graphic>
          <a:graphicData uri="http://schemas.openxmlformats.org/drawingml/2006/table">
            <a:tbl>
              <a:tblPr/>
              <a:tblGrid>
                <a:gridCol w="5724768">
                  <a:extLst>
                    <a:ext uri="{9D8B030D-6E8A-4147-A177-3AD203B41FA5}">
                      <a16:colId xmlns:a16="http://schemas.microsoft.com/office/drawing/2014/main" val="20000"/>
                    </a:ext>
                  </a:extLst>
                </a:gridCol>
                <a:gridCol w="6467232">
                  <a:extLst>
                    <a:ext uri="{9D8B030D-6E8A-4147-A177-3AD203B41FA5}">
                      <a16:colId xmlns:a16="http://schemas.microsoft.com/office/drawing/2014/main" val="20001"/>
                    </a:ext>
                  </a:extLst>
                </a:gridCol>
              </a:tblGrid>
              <a:tr h="394703">
                <a:tc>
                  <a:txBody>
                    <a:bodyPr/>
                    <a:lstStyle/>
                    <a:p>
                      <a:pPr algn="ctr"/>
                      <a:r>
                        <a:rPr lang="en-US" sz="2400" b="1" dirty="0" err="1">
                          <a:solidFill>
                            <a:srgbClr val="000000"/>
                          </a:solidFill>
                          <a:latin typeface="Times New Roman" pitchFamily="18" charset="0"/>
                          <a:cs typeface="Times New Roman" pitchFamily="18" charset="0"/>
                        </a:rPr>
                        <a:t>Biện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pháp</a:t>
                      </a:r>
                      <a:endParaRPr lang="en-US" sz="24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rgbClr val="000000"/>
                          </a:solidFill>
                          <a:latin typeface="Times New Roman" pitchFamily="18" charset="0"/>
                          <a:cs typeface="Times New Roman" pitchFamily="18" charset="0"/>
                        </a:rPr>
                        <a:t>Ý </a:t>
                      </a:r>
                      <a:r>
                        <a:rPr lang="en-US" sz="2400" b="1" dirty="0" err="1">
                          <a:solidFill>
                            <a:srgbClr val="000000"/>
                          </a:solidFill>
                          <a:latin typeface="Times New Roman" pitchFamily="18" charset="0"/>
                          <a:cs typeface="Times New Roman" pitchFamily="18" charset="0"/>
                        </a:rPr>
                        <a:t>nghĩa</a:t>
                      </a:r>
                      <a:endParaRPr lang="en-US" sz="24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4110">
                <a:tc>
                  <a:txBody>
                    <a:bodyPr/>
                    <a:lstStyle/>
                    <a:p>
                      <a:pPr algn="just"/>
                      <a:r>
                        <a:rPr lang="vi-VN" sz="2600" dirty="0">
                          <a:solidFill>
                            <a:srgbClr val="000000"/>
                          </a:solidFill>
                          <a:latin typeface="Times New Roman" pitchFamily="18" charset="0"/>
                          <a:cs typeface="Times New Roman" pitchFamily="18" charset="0"/>
                        </a:rPr>
                        <a:t>Tìm hiểu thông tin về sức khỏe sinh sản từ nguồn kiến thức đáng tin cậy.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78813">
                <a:tc>
                  <a:txBody>
                    <a:bodyPr/>
                    <a:lstStyle/>
                    <a:p>
                      <a:pPr algn="just"/>
                      <a:r>
                        <a:rPr lang="vi-VN" sz="2600" dirty="0">
                          <a:solidFill>
                            <a:srgbClr val="000000"/>
                          </a:solidFill>
                          <a:latin typeface="Times New Roman" pitchFamily="18" charset="0"/>
                          <a:cs typeface="Times New Roman" pitchFamily="18" charset="0"/>
                        </a:rPr>
                        <a:t>Nâng cao sức khỏe, vệ sinh cá nhân và cơ quan sinh dục đúng cách, sinh hoạt điều độ, tập thể dục thường xuyên, chế độ dinh dưỡng hợp lí.</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84110">
                <a:tc>
                  <a:txBody>
                    <a:bodyPr/>
                    <a:lstStyle/>
                    <a:p>
                      <a:pPr algn="just"/>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nên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quan</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hệ</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tình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dục</a:t>
                      </a:r>
                      <a:r>
                        <a:rPr lang="en-US" sz="2600" dirty="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84110">
                <a:tc>
                  <a:txBody>
                    <a:bodyPr/>
                    <a:lstStyle/>
                    <a:p>
                      <a:pPr algn="just"/>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sử</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dụng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các</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chất</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kích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thích</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xem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phim</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ảnh</a:t>
                      </a:r>
                      <a:r>
                        <a:rPr lang="en-US" sz="2600" dirty="0">
                          <a:solidFill>
                            <a:srgbClr val="000000"/>
                          </a:solidFill>
                          <a:latin typeface="Times New Roman" pitchFamily="18" charset="0"/>
                          <a:cs typeface="Times New Roman" pitchFamily="18" charset="0"/>
                        </a:rPr>
                        <a:t>, website </a:t>
                      </a:r>
                      <a:r>
                        <a:rPr lang="en-US" sz="2600" dirty="0" err="1">
                          <a:solidFill>
                            <a:srgbClr val="000000"/>
                          </a:solidFill>
                          <a:latin typeface="Times New Roman" pitchFamily="18" charset="0"/>
                          <a:cs typeface="Times New Roman" pitchFamily="18" charset="0"/>
                        </a:rPr>
                        <a:t>không</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phù</a:t>
                      </a:r>
                      <a:r>
                        <a:rPr lang="en-US" sz="2600" dirty="0">
                          <a:solidFill>
                            <a:srgbClr val="000000"/>
                          </a:solidFill>
                          <a:latin typeface="Times New Roman" pitchFamily="18" charset="0"/>
                          <a:cs typeface="Times New Roman" pitchFamily="18" charset="0"/>
                        </a:rPr>
                        <a:t> </a:t>
                      </a:r>
                      <a:r>
                        <a:rPr lang="en-US" sz="2600" dirty="0" err="1">
                          <a:solidFill>
                            <a:srgbClr val="000000"/>
                          </a:solidFill>
                          <a:latin typeface="Times New Roman" pitchFamily="18" charset="0"/>
                          <a:cs typeface="Times New Roman" pitchFamily="18" charset="0"/>
                        </a:rPr>
                        <a:t>hợp</a:t>
                      </a:r>
                      <a:r>
                        <a:rPr lang="en-US" sz="2600" dirty="0">
                          <a:solidFill>
                            <a:srgbClr val="000000"/>
                          </a:solidFill>
                          <a:latin typeface="Times New Roman" pitchFamily="18" charset="0"/>
                          <a:cs typeface="Times New Roman"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84110">
                <a:tc>
                  <a:txBody>
                    <a:bodyPr/>
                    <a:lstStyle/>
                    <a:p>
                      <a:pPr algn="just"/>
                      <a:r>
                        <a:rPr lang="vi-VN" sz="2600" dirty="0">
                          <a:solidFill>
                            <a:srgbClr val="000000"/>
                          </a:solidFill>
                          <a:latin typeface="Times New Roman" pitchFamily="18" charset="0"/>
                          <a:cs typeface="Times New Roman" pitchFamily="18" charset="0"/>
                        </a:rPr>
                        <a:t>Có hành vi đúng mực với người khác giới, giúp đỡ nhau cùng tiến bộ.</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vi-VN" sz="26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p:nvPr/>
        </p:nvSpPr>
        <p:spPr>
          <a:xfrm>
            <a:off x="5733143" y="595086"/>
            <a:ext cx="6458857" cy="954107"/>
          </a:xfrm>
          <a:prstGeom prst="rect">
            <a:avLst/>
          </a:prstGeom>
          <a:noFill/>
        </p:spPr>
        <p:txBody>
          <a:bodyPr wrap="square" rtlCol="0">
            <a:spAutoFit/>
          </a:bodyPr>
          <a:lstStyle/>
          <a:p>
            <a:r>
              <a:rPr lang="vi-VN" sz="2800" dirty="0">
                <a:solidFill>
                  <a:srgbClr val="0000FF"/>
                </a:solidFill>
                <a:latin typeface="Times New Roman" pitchFamily="18" charset="0"/>
                <a:cs typeface="Times New Roman" pitchFamily="18" charset="0"/>
              </a:rPr>
              <a:t>Giúp vị thành niên chủ động, có quyết định và hành vi đúng về sức khỏe sinh sản.</a:t>
            </a:r>
          </a:p>
        </p:txBody>
      </p:sp>
      <p:sp>
        <p:nvSpPr>
          <p:cNvPr id="7" name="TextBox 6"/>
          <p:cNvSpPr txBox="1"/>
          <p:nvPr/>
        </p:nvSpPr>
        <p:spPr>
          <a:xfrm>
            <a:off x="5733143" y="1966686"/>
            <a:ext cx="6458857" cy="523220"/>
          </a:xfrm>
          <a:prstGeom prst="rect">
            <a:avLst/>
          </a:prstGeom>
          <a:noFill/>
        </p:spPr>
        <p:txBody>
          <a:bodyPr wrap="square" rtlCol="0">
            <a:spAutoFit/>
          </a:bodyPr>
          <a:lstStyle/>
          <a:p>
            <a:pPr algn="just"/>
            <a:r>
              <a:rPr lang="vi-VN" sz="2800" dirty="0">
                <a:solidFill>
                  <a:srgbClr val="FF6600"/>
                </a:solidFill>
                <a:latin typeface="Times New Roman" pitchFamily="18" charset="0"/>
                <a:cs typeface="Times New Roman" pitchFamily="18" charset="0"/>
              </a:rPr>
              <a:t>Giúp nâng cao sức đề kháng cho cơ thể.</a:t>
            </a:r>
          </a:p>
        </p:txBody>
      </p:sp>
      <p:sp>
        <p:nvSpPr>
          <p:cNvPr id="8" name="TextBox 7"/>
          <p:cNvSpPr txBox="1"/>
          <p:nvPr/>
        </p:nvSpPr>
        <p:spPr>
          <a:xfrm>
            <a:off x="5733143" y="3171374"/>
            <a:ext cx="6458857" cy="1384995"/>
          </a:xfrm>
          <a:prstGeom prst="rect">
            <a:avLst/>
          </a:prstGeom>
          <a:noFill/>
        </p:spPr>
        <p:txBody>
          <a:bodyPr wrap="square" rtlCol="0">
            <a:spAutoFit/>
          </a:bodyPr>
          <a:lstStyle/>
          <a:p>
            <a:pPr algn="just"/>
            <a:r>
              <a:rPr lang="vi-VN" sz="2800" dirty="0">
                <a:solidFill>
                  <a:srgbClr val="A80000"/>
                </a:solidFill>
                <a:latin typeface="Times New Roman" pitchFamily="18" charset="0"/>
                <a:cs typeface="Times New Roman" pitchFamily="18" charset="0"/>
              </a:rPr>
              <a:t>Tránh mang thai ngoài ý muốn, phá thai, mắc bệnh lây truyền qua đường sinh dục và vi phạm pháp luật.</a:t>
            </a:r>
          </a:p>
        </p:txBody>
      </p:sp>
      <p:sp>
        <p:nvSpPr>
          <p:cNvPr id="9" name="TextBox 8"/>
          <p:cNvSpPr txBox="1"/>
          <p:nvPr/>
        </p:nvSpPr>
        <p:spPr>
          <a:xfrm>
            <a:off x="5733143" y="4535714"/>
            <a:ext cx="6458857" cy="954107"/>
          </a:xfrm>
          <a:prstGeom prst="rect">
            <a:avLst/>
          </a:prstGeom>
          <a:noFill/>
        </p:spPr>
        <p:txBody>
          <a:bodyPr wrap="square" rtlCol="0">
            <a:spAutoFit/>
          </a:bodyPr>
          <a:lstStyle/>
          <a:p>
            <a:pPr algn="just"/>
            <a:r>
              <a:rPr lang="vi-VN" sz="2800" dirty="0">
                <a:solidFill>
                  <a:schemeClr val="accent4">
                    <a:lumMod val="75000"/>
                  </a:schemeClr>
                </a:solidFill>
                <a:latin typeface="Times New Roman" pitchFamily="18" charset="0"/>
                <a:cs typeface="Times New Roman" pitchFamily="18" charset="0"/>
              </a:rPr>
              <a:t>Tránh những ảnh hưởng tiêu cực đến sức khỏe thể chất và tinh thần.</a:t>
            </a:r>
          </a:p>
        </p:txBody>
      </p:sp>
      <p:sp>
        <p:nvSpPr>
          <p:cNvPr id="10" name="TextBox 9"/>
          <p:cNvSpPr txBox="1"/>
          <p:nvPr/>
        </p:nvSpPr>
        <p:spPr>
          <a:xfrm>
            <a:off x="5733143" y="5718628"/>
            <a:ext cx="6458857" cy="954107"/>
          </a:xfrm>
          <a:prstGeom prst="rect">
            <a:avLst/>
          </a:prstGeom>
          <a:noFill/>
        </p:spPr>
        <p:txBody>
          <a:bodyPr wrap="square" rtlCol="0">
            <a:spAutoFit/>
          </a:bodyPr>
          <a:lstStyle/>
          <a:p>
            <a:pPr algn="just"/>
            <a:r>
              <a:rPr lang="vi-VN" sz="2800" dirty="0">
                <a:solidFill>
                  <a:srgbClr val="0000CC"/>
                </a:solidFill>
                <a:latin typeface="Times New Roman" pitchFamily="18" charset="0"/>
                <a:cs typeface="Times New Roman" pitchFamily="18" charset="0"/>
              </a:rPr>
              <a:t>Giúp giữ tình bạn trong sáng; giảm nguy cơ bị xâm hại.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587814" y="-76200"/>
            <a:ext cx="4206970" cy="2076449"/>
          </a:xfrm>
          <a:prstGeom prst="rect">
            <a:avLst/>
          </a:prstGeom>
          <a:noFill/>
          <a:ln w="9525">
            <a:noFill/>
            <a:miter lim="800000"/>
            <a:headEnd/>
            <a:tailEnd/>
          </a:ln>
          <a:effectLst/>
        </p:spPr>
      </p:pic>
      <p:sp>
        <p:nvSpPr>
          <p:cNvPr id="4" name="Rectangle 3"/>
          <p:cNvSpPr/>
          <p:nvPr/>
        </p:nvSpPr>
        <p:spPr>
          <a:xfrm>
            <a:off x="171449" y="2254627"/>
            <a:ext cx="11058525" cy="3970318"/>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Quan hệ tình dục không an toàn ở tuổi vị thành niên có thể dẫn tới nhiều hậu quả như:</a:t>
            </a:r>
          </a:p>
          <a:p>
            <a:pPr algn="just"/>
            <a:r>
              <a:rPr lang="vi-VN" sz="2800" dirty="0">
                <a:solidFill>
                  <a:srgbClr val="0000CC"/>
                </a:solidFill>
                <a:latin typeface="Times New Roman" pitchFamily="18" charset="0"/>
                <a:cs typeface="Times New Roman" pitchFamily="18" charset="0"/>
              </a:rPr>
              <a:t>- Mang thai ngoài ý muốn, nạo phá thai gây ảnh hưởng nghiêm trọng đến sức khỏe, tinh thần và học tập của vị thành niên.</a:t>
            </a:r>
          </a:p>
          <a:p>
            <a:pPr algn="just"/>
            <a:r>
              <a:rPr lang="vi-VN" sz="2800" dirty="0">
                <a:solidFill>
                  <a:srgbClr val="A80000"/>
                </a:solidFill>
                <a:latin typeface="Times New Roman" pitchFamily="18" charset="0"/>
                <a:cs typeface="Times New Roman" pitchFamily="18" charset="0"/>
              </a:rPr>
              <a:t>- Mắc bệnh lây truyền qua đường tình dục khi quan hệ tình dục không an toàn như HIV/AIDS, bệnh lậu, giang mai, sùi mào gà, viêm gan B,…</a:t>
            </a:r>
          </a:p>
          <a:p>
            <a:pPr algn="just"/>
            <a:r>
              <a:rPr lang="vi-VN" sz="2800" dirty="0">
                <a:solidFill>
                  <a:schemeClr val="accent2">
                    <a:lumMod val="75000"/>
                  </a:schemeClr>
                </a:solidFill>
                <a:latin typeface="Times New Roman" pitchFamily="18" charset="0"/>
                <a:cs typeface="Times New Roman" pitchFamily="18" charset="0"/>
              </a:rPr>
              <a:t>- Vi phạm pháp luật: Theo Luật Trẻ em năm 2016, người dưới 16 tuổi được xem là trẻ em và bất cứ hành vi quan hệ trong độ tuổi này đều vi phạm pháp luật.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800" decel="100000"/>
                                        <p:tgtEl>
                                          <p:spTgt spid="38914"/>
                                        </p:tgtEl>
                                      </p:cBhvr>
                                    </p:animEffect>
                                    <p:anim calcmode="lin" valueType="num">
                                      <p:cBhvr>
                                        <p:cTn id="8" dur="800" decel="100000" fill="hold"/>
                                        <p:tgtEl>
                                          <p:spTgt spid="38914"/>
                                        </p:tgtEl>
                                        <p:attrNameLst>
                                          <p:attrName>style.rotation</p:attrName>
                                        </p:attrNameLst>
                                      </p:cBhvr>
                                      <p:tavLst>
                                        <p:tav tm="0">
                                          <p:val>
                                            <p:fltVal val="-90"/>
                                          </p:val>
                                        </p:tav>
                                        <p:tav tm="100000">
                                          <p:val>
                                            <p:fltVal val="0"/>
                                          </p:val>
                                        </p:tav>
                                      </p:tavLst>
                                    </p:anim>
                                    <p:anim calcmode="lin" valueType="num">
                                      <p:cBhvr>
                                        <p:cTn id="9" dur="800" decel="100000" fill="hold"/>
                                        <p:tgtEl>
                                          <p:spTgt spid="38914"/>
                                        </p:tgtEl>
                                        <p:attrNameLst>
                                          <p:attrName>ppt_x</p:attrName>
                                        </p:attrNameLst>
                                      </p:cBhvr>
                                      <p:tavLst>
                                        <p:tav tm="0">
                                          <p:val>
                                            <p:strVal val="#ppt_x+0.4"/>
                                          </p:val>
                                        </p:tav>
                                        <p:tav tm="100000">
                                          <p:val>
                                            <p:strVal val="#ppt_x-0.05"/>
                                          </p:val>
                                        </p:tav>
                                      </p:tavLst>
                                    </p:anim>
                                    <p:anim calcmode="lin" valueType="num">
                                      <p:cBhvr>
                                        <p:cTn id="10" dur="800" decel="100000" fill="hold"/>
                                        <p:tgtEl>
                                          <p:spTgt spid="3891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4)">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4)">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heel(4)">
                                      <p:cBhvr>
                                        <p:cTn id="27" dur="1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heel(4)">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 y="2804432"/>
            <a:ext cx="10563225" cy="3539430"/>
          </a:xfrm>
          <a:prstGeom prst="rect">
            <a:avLst/>
          </a:prstGeom>
        </p:spPr>
        <p:txBody>
          <a:bodyPr wrap="square">
            <a:spAutoFit/>
          </a:bodyPr>
          <a:lstStyle/>
          <a:p>
            <a:pPr algn="just"/>
            <a:r>
              <a:rPr lang="vi-VN" sz="2800" dirty="0">
                <a:solidFill>
                  <a:srgbClr val="FF6600"/>
                </a:solidFill>
                <a:latin typeface="Times New Roman" pitchFamily="18" charset="0"/>
                <a:cs typeface="Times New Roman" pitchFamily="18" charset="0"/>
              </a:rPr>
              <a:t>+ Tìm hiểu thông tin về sức khỏe sinh sản từ nguồn kiến thức đáng tin cậy.</a:t>
            </a:r>
          </a:p>
          <a:p>
            <a:pPr algn="just"/>
            <a:r>
              <a:rPr lang="vi-VN" sz="2800" dirty="0">
                <a:solidFill>
                  <a:schemeClr val="tx1">
                    <a:lumMod val="75000"/>
                    <a:lumOff val="25000"/>
                  </a:schemeClr>
                </a:solidFill>
                <a:latin typeface="Times New Roman" pitchFamily="18" charset="0"/>
                <a:cs typeface="Times New Roman" pitchFamily="18" charset="0"/>
              </a:rPr>
              <a:t>+ Nâng cao sức khỏe, vệ sinh cá nhân và cơ quan sinh dục đúng cách, sinh hoạt điều độ, tập thể dục thường xuyên, chế độ dinh dưỡng hợp lí.</a:t>
            </a:r>
          </a:p>
          <a:p>
            <a:pPr algn="just"/>
            <a:r>
              <a:rPr lang="vi-VN" sz="2800" dirty="0">
                <a:solidFill>
                  <a:srgbClr val="0000FF"/>
                </a:solidFill>
                <a:latin typeface="Times New Roman" pitchFamily="18" charset="0"/>
                <a:cs typeface="Times New Roman" pitchFamily="18" charset="0"/>
              </a:rPr>
              <a:t>+ Không sử dụng các chất kích thích, không xem phim ảnh, website không phù hợp</a:t>
            </a:r>
            <a:r>
              <a:rPr lang="vi-VN" sz="2800" dirty="0">
                <a:solidFill>
                  <a:srgbClr val="FF00FF"/>
                </a:solidFill>
                <a:latin typeface="Times New Roman" pitchFamily="18" charset="0"/>
                <a:cs typeface="Times New Roman" pitchFamily="18" charset="0"/>
              </a:rPr>
              <a:t>.</a:t>
            </a:r>
          </a:p>
          <a:p>
            <a:pPr algn="just"/>
            <a:r>
              <a:rPr lang="vi-VN" sz="2800" dirty="0">
                <a:solidFill>
                  <a:srgbClr val="7030A0"/>
                </a:solidFill>
                <a:latin typeface="Times New Roman" pitchFamily="18" charset="0"/>
                <a:cs typeface="Times New Roman" pitchFamily="18" charset="0"/>
              </a:rPr>
              <a:t>+ Có hành vi đúng mực với người khác giới, giúp đỡ nhau cùng tiến bộ.</a:t>
            </a:r>
          </a:p>
          <a:p>
            <a:pPr algn="just"/>
            <a:r>
              <a:rPr lang="vi-VN" sz="2800" b="1" dirty="0">
                <a:solidFill>
                  <a:srgbClr val="FF0000"/>
                </a:solidFill>
                <a:latin typeface="Times New Roman" pitchFamily="18" charset="0"/>
                <a:cs typeface="Times New Roman" pitchFamily="18" charset="0"/>
              </a:rPr>
              <a:t>+ Không nên quan hệ tình dục ở độ tuổi học sinh.</a:t>
            </a:r>
          </a:p>
        </p:txBody>
      </p:sp>
      <p:pic>
        <p:nvPicPr>
          <p:cNvPr id="39938" name="Picture 2"/>
          <p:cNvPicPr>
            <a:picLocks noChangeAspect="1" noChangeArrowheads="1"/>
          </p:cNvPicPr>
          <p:nvPr/>
        </p:nvPicPr>
        <p:blipFill>
          <a:blip r:embed="rId2"/>
          <a:srcRect/>
          <a:stretch>
            <a:fillRect/>
          </a:stretch>
        </p:blipFill>
        <p:spPr bwMode="auto">
          <a:xfrm>
            <a:off x="704625" y="-200025"/>
            <a:ext cx="4183565" cy="30044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from="(-#ppt_w/2)" to="(#ppt_x)" calcmode="lin" valueType="num">
                                      <p:cBhvr>
                                        <p:cTn id="7" dur="600" fill="hold">
                                          <p:stCondLst>
                                            <p:cond delay="0"/>
                                          </p:stCondLst>
                                        </p:cTn>
                                        <p:tgtEl>
                                          <p:spTgt spid="39938"/>
                                        </p:tgtEl>
                                        <p:attrNameLst>
                                          <p:attrName>ppt_x</p:attrName>
                                        </p:attrNameLst>
                                      </p:cBhvr>
                                    </p:anim>
                                    <p:anim from="0" to="-1.0" calcmode="lin" valueType="num">
                                      <p:cBhvr>
                                        <p:cTn id="8" dur="200" decel="50000" autoRev="1" fill="hold">
                                          <p:stCondLst>
                                            <p:cond delay="600"/>
                                          </p:stCondLst>
                                        </p:cTn>
                                        <p:tgtEl>
                                          <p:spTgt spid="39938"/>
                                        </p:tgtEl>
                                        <p:attrNameLst>
                                          <p:attrName>xshear</p:attrName>
                                        </p:attrNameLst>
                                      </p:cBhvr>
                                    </p:anim>
                                    <p:animScale>
                                      <p:cBhvr>
                                        <p:cTn id="9" dur="200" decel="100000" autoRev="1" fill="hold">
                                          <p:stCondLst>
                                            <p:cond delay="600"/>
                                          </p:stCondLst>
                                        </p:cTn>
                                        <p:tgtEl>
                                          <p:spTgt spid="39938"/>
                                        </p:tgtEl>
                                      </p:cBhvr>
                                      <p:from x="100000" y="100000"/>
                                      <p:to x="80000" y="100000"/>
                                    </p:animScale>
                                    <p:anim by="(#ppt_h/3+#ppt_w*0.1)" calcmode="lin" valueType="num">
                                      <p:cBhvr additive="sum">
                                        <p:cTn id="10" dur="200" decel="100000" autoRev="1" fill="hold">
                                          <p:stCondLst>
                                            <p:cond delay="600"/>
                                          </p:stCondLst>
                                        </p:cTn>
                                        <p:tgtEl>
                                          <p:spTgt spid="3993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4)">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4)">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heel(4)">
                                      <p:cBhvr>
                                        <p:cTn id="25" dur="1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heel(4)">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wheel(4)">
                                      <p:cBhvr>
                                        <p:cTn id="3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37:  </a:t>
            </a:r>
            <a:r>
              <a:rPr lang="en-US" sz="2600" b="1" dirty="0" err="1">
                <a:solidFill>
                  <a:srgbClr val="FF0000"/>
                </a:solidFill>
                <a:latin typeface="Times New Roman" pitchFamily="18" charset="0"/>
                <a:cs typeface="Times New Roman" pitchFamily="18" charset="0"/>
              </a:rPr>
              <a:t>SINH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SẢN</a:t>
            </a:r>
            <a:r>
              <a:rPr lang="en-US" sz="2600" b="1" dirty="0">
                <a:solidFill>
                  <a:srgbClr val="FF0000"/>
                </a:solidFill>
                <a:latin typeface="Times New Roman" pitchFamily="18" charset="0"/>
                <a:cs typeface="Times New Roman" pitchFamily="18" charset="0"/>
              </a:rPr>
              <a:t> Ở </a:t>
            </a:r>
            <a:r>
              <a:rPr lang="en-US" sz="2600" b="1" dirty="0" err="1">
                <a:solidFill>
                  <a:srgbClr val="FF0000"/>
                </a:solidFill>
                <a:latin typeface="Times New Roman" pitchFamily="18" charset="0"/>
                <a:cs typeface="Times New Roman" pitchFamily="18" charset="0"/>
              </a:rPr>
              <a:t>NGƯỜI</a:t>
            </a:r>
            <a:r>
              <a:rPr lang="en-US" sz="2600" b="1" dirty="0">
                <a:solidFill>
                  <a:srgbClr val="FF0000"/>
                </a:solidFill>
                <a:latin typeface="Times New Roman" pitchFamily="18" charset="0"/>
                <a:cs typeface="Times New Roman" pitchFamily="18" charset="0"/>
              </a:rPr>
              <a:t>.</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0" y="412698"/>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BẢO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KHỎE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SẢN</a:t>
            </a:r>
            <a:endParaRPr lang="en-US" sz="2800" b="1" dirty="0">
              <a:solidFill>
                <a:srgbClr val="0000FF"/>
              </a:solidFill>
              <a:latin typeface="Times New Roman" pitchFamily="18" charset="0"/>
              <a:cs typeface="Times New Roman" pitchFamily="18" charset="0"/>
            </a:endParaRPr>
          </a:p>
        </p:txBody>
      </p:sp>
      <p:sp>
        <p:nvSpPr>
          <p:cNvPr id="31" name="TextBox 30"/>
          <p:cNvSpPr txBox="1"/>
          <p:nvPr/>
        </p:nvSpPr>
        <p:spPr>
          <a:xfrm>
            <a:off x="390524" y="1176900"/>
            <a:ext cx="12087225" cy="523220"/>
          </a:xfrm>
          <a:prstGeom prst="rect">
            <a:avLst/>
          </a:prstGeom>
          <a:noFill/>
        </p:spPr>
        <p:txBody>
          <a:bodyPr wrap="square" rtlCol="0">
            <a:spAutoFit/>
          </a:bodyPr>
          <a:lstStyle/>
          <a:p>
            <a:pPr algn="just"/>
            <a:r>
              <a:rPr lang="en-US" sz="2800" b="1" dirty="0">
                <a:solidFill>
                  <a:srgbClr val="FF6600"/>
                </a:solidFill>
                <a:latin typeface="Times New Roman" pitchFamily="18" charset="0"/>
                <a:cs typeface="Times New Roman" pitchFamily="18" charset="0"/>
              </a:rPr>
              <a:t>2. </a:t>
            </a:r>
            <a:r>
              <a:rPr lang="en-US" sz="2800" b="1" dirty="0" err="1">
                <a:solidFill>
                  <a:srgbClr val="FF6600"/>
                </a:solidFill>
                <a:latin typeface="Times New Roman" pitchFamily="18" charset="0"/>
                <a:cs typeface="Times New Roman" pitchFamily="18" charset="0"/>
              </a:rPr>
              <a:t>Bảo</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vệ</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sức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khỏe</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sản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vị</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thành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niên</a:t>
            </a:r>
            <a:endParaRPr lang="en-US" sz="2800" b="1" dirty="0">
              <a:solidFill>
                <a:srgbClr val="FF6600"/>
              </a:solidFill>
              <a:latin typeface="Times New Roman" pitchFamily="18" charset="0"/>
              <a:cs typeface="Times New Roman" pitchFamily="18" charset="0"/>
            </a:endParaRPr>
          </a:p>
        </p:txBody>
      </p:sp>
      <p:sp>
        <p:nvSpPr>
          <p:cNvPr id="25" name="TextBox 24"/>
          <p:cNvSpPr txBox="1"/>
          <p:nvPr/>
        </p:nvSpPr>
        <p:spPr>
          <a:xfrm>
            <a:off x="276224" y="1842218"/>
            <a:ext cx="10172701"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bảo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hiểu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r>
              <a:rPr lang="en-US" sz="2800" dirty="0">
                <a:solidFill>
                  <a:srgbClr val="0000FF"/>
                </a:solidFill>
                <a:latin typeface="Times New Roman" pitchFamily="18" charset="0"/>
                <a:cs typeface="Times New Roman" pitchFamily="18" charset="0"/>
              </a:rPr>
              <a:t> tin </a:t>
            </a:r>
            <a:r>
              <a:rPr lang="en-US" sz="2800" dirty="0" err="1">
                <a:solidFill>
                  <a:srgbClr val="0000FF"/>
                </a:solidFill>
                <a:latin typeface="Times New Roman" pitchFamily="18" charset="0"/>
                <a:cs typeface="Times New Roman" pitchFamily="18" charset="0"/>
              </a:rPr>
              <a:t>đáng</a:t>
            </a:r>
            <a:r>
              <a:rPr lang="en-US" sz="2800" dirty="0">
                <a:solidFill>
                  <a:srgbClr val="0000FF"/>
                </a:solidFill>
                <a:latin typeface="Times New Roman" pitchFamily="18" charset="0"/>
                <a:cs typeface="Times New Roman" pitchFamily="18" charset="0"/>
              </a:rPr>
              <a:t> tin </a:t>
            </a:r>
            <a:r>
              <a:rPr lang="en-US" sz="2800" dirty="0" err="1">
                <a:solidFill>
                  <a:srgbClr val="0000FF"/>
                </a:solidFill>
                <a:latin typeface="Times New Roman" pitchFamily="18" charset="0"/>
                <a:cs typeface="Times New Roman" pitchFamily="18" charset="0"/>
              </a:rPr>
              <a:t>cậy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đúng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27" name="TextBox 26"/>
          <p:cNvSpPr txBox="1"/>
          <p:nvPr/>
        </p:nvSpPr>
        <p:spPr>
          <a:xfrm>
            <a:off x="276224" y="4000037"/>
            <a:ext cx="10563226"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thuốc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624101" y="0"/>
            <a:ext cx="10929257" cy="68450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37: </a:t>
            </a:r>
            <a:r>
              <a:rPr lang="en-US" sz="3600" b="1" dirty="0" err="1">
                <a:solidFill>
                  <a:srgbClr val="FF0000"/>
                </a:solidFill>
                <a:latin typeface="Times New Roman" pitchFamily="18" charset="0"/>
                <a:cs typeface="Times New Roman" pitchFamily="18" charset="0"/>
              </a:rPr>
              <a:t>SINH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SẢN</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a:ln w="11430"/>
                <a:solidFill>
                  <a:srgbClr val="FF00FF"/>
                </a:solidFill>
                <a:effectLst>
                  <a:outerShdw blurRad="80000" dist="40000" dir="5040000" algn="tl">
                    <a:srgbClr val="000000">
                      <a:alpha val="30000"/>
                    </a:srgbClr>
                  </a:outerShdw>
                </a:effectLst>
              </a:rPr>
              <a:t>CHỦ</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ĐỀ</a:t>
            </a:r>
            <a:r>
              <a:rPr lang="en-US" sz="4800" b="1" cap="none" spc="0" dirty="0">
                <a:ln w="11430"/>
                <a:solidFill>
                  <a:srgbClr val="FF00FF"/>
                </a:solidFill>
                <a:effectLst>
                  <a:outerShdw blurRad="80000" dist="40000" dir="5040000" algn="tl">
                    <a:srgbClr val="000000">
                      <a:alpha val="30000"/>
                    </a:srgbClr>
                  </a:outerShdw>
                </a:effectLst>
              </a:rPr>
              <a:t> 7: </a:t>
            </a:r>
            <a:r>
              <a:rPr lang="en-US" sz="4800" b="1" cap="none" spc="0" dirty="0" err="1">
                <a:ln w="11430"/>
                <a:solidFill>
                  <a:srgbClr val="FF00FF"/>
                </a:solidFill>
                <a:effectLst>
                  <a:outerShdw blurRad="80000" dist="40000" dir="5040000" algn="tl">
                    <a:srgbClr val="000000">
                      <a:alpha val="30000"/>
                    </a:srgbClr>
                  </a:outerShdw>
                </a:effectLst>
              </a:rPr>
              <a:t>CƠ</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THỂ</a:t>
            </a:r>
            <a:r>
              <a:rPr lang="en-US" sz="4800" b="1" cap="none" spc="0" dirty="0">
                <a:ln w="11430"/>
                <a:solidFill>
                  <a:srgbClr val="FF00FF"/>
                </a:solidFill>
                <a:effectLst>
                  <a:outerShdw blurRad="80000" dist="40000" dir="5040000" algn="tl">
                    <a:srgbClr val="000000">
                      <a:alpha val="30000"/>
                    </a:srgbClr>
                  </a:outerShdw>
                </a:effectLst>
              </a:rPr>
              <a:t> </a:t>
            </a:r>
            <a:r>
              <a:rPr lang="en-US" sz="4800" b="1" cap="none" spc="0" dirty="0" err="1">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555641"/>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1</a:t>
            </a:r>
            <a:r>
              <a:rPr lang="vi-VN" sz="2800" b="1"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Cơ quan nào trong hệ sinh dục nữ có chức năng nuôi dưỡng phôi thai?</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Ống dẫn trứng.</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Buồng trứng.      </a:t>
            </a:r>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Tử cung.</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Âm đạo.</a:t>
            </a: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Cơ quan nào trong hệ sinh dục nam có chức năng tiết testosterone?</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Tinh hoàn.</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Tuyến tiền liệt.   </a:t>
            </a:r>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Ống dẫn tinh.</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Túi tinh.</a:t>
            </a:r>
            <a:endParaRPr lang="en-US" sz="2800" dirty="0">
              <a:latin typeface="Times New Roman" pitchFamily="18" charset="0"/>
              <a:cs typeface="Times New Roman" pitchFamily="18" charset="0"/>
            </a:endParaRPr>
          </a:p>
          <a:p>
            <a:pPr algn="just"/>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3</a:t>
            </a:r>
            <a:r>
              <a:rPr lang="vi-VN" sz="2800" b="1"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Âm đạo có chức năng nào dưới đây?</a:t>
            </a:r>
          </a:p>
          <a:p>
            <a:pPr algn="just"/>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Là nơi diễn ra sự thụ tinh.</a:t>
            </a:r>
          </a:p>
          <a:p>
            <a:pPr algn="just"/>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Sản xuất hormone sinh dục nữ.                     </a:t>
            </a:r>
          </a:p>
          <a:p>
            <a:pPr algn="just"/>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Tiết chất nhờn mang tính acid giúp giảm ma sát và ngăn chặn vi khuẩn xâm nhập.</a:t>
            </a:r>
          </a:p>
          <a:p>
            <a:pPr algn="just"/>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Đón trứng chín khi trứng rụng.</a:t>
            </a:r>
          </a:p>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4</a:t>
            </a:r>
            <a:r>
              <a:rPr lang="vi-VN" sz="2800" b="1"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Ống dẫn tinh có chức năng nào dưới đây?</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Tiết hormone sinh dục nam.</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Vận chuyển tinh trùng từ mào tinh hoàn đến túi tinh.                      </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Vận chuyển tinh trùng từ túi tinh đến niệu đạo.</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Sản sinh tinh trùng.</a:t>
            </a:r>
          </a:p>
        </p:txBody>
      </p:sp>
      <p:sp>
        <p:nvSpPr>
          <p:cNvPr id="5" name="Oval 4"/>
          <p:cNvSpPr/>
          <p:nvPr/>
        </p:nvSpPr>
        <p:spPr>
          <a:xfrm>
            <a:off x="5604493" y="493418"/>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379475"/>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06511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517694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5: </a:t>
            </a:r>
            <a:r>
              <a:rPr lang="vi-VN" sz="2800" dirty="0">
                <a:solidFill>
                  <a:srgbClr val="FF0000"/>
                </a:solidFill>
                <a:latin typeface="Times New Roman" pitchFamily="18" charset="0"/>
                <a:cs typeface="Times New Roman" pitchFamily="18" charset="0"/>
              </a:rPr>
              <a:t>Nối tên cơ quan sinh dục nữ với đặc điểm hoặc chức năng tương ứng.</a:t>
            </a:r>
            <a:endParaRPr lang="en-US" sz="2800" dirty="0">
              <a:solidFill>
                <a:srgbClr val="FF0000"/>
              </a:solidFill>
              <a:latin typeface="Times New Roman" pitchFamily="18" charset="0"/>
              <a:cs typeface="Times New Roman" pitchFamily="18" charset="0"/>
            </a:endParaRPr>
          </a:p>
        </p:txBody>
      </p:sp>
      <p:sp>
        <p:nvSpPr>
          <p:cNvPr id="8" name="Rectangle 7"/>
          <p:cNvSpPr/>
          <p:nvPr/>
        </p:nvSpPr>
        <p:spPr>
          <a:xfrm>
            <a:off x="8811491" y="1055362"/>
            <a:ext cx="1939637" cy="4524315"/>
          </a:xfrm>
          <a:prstGeom prst="rect">
            <a:avLst/>
          </a:prstGeom>
        </p:spPr>
        <p:txBody>
          <a:bodyPr wrap="square">
            <a:spAutoFit/>
          </a:bodyPr>
          <a:lstStyle/>
          <a:p>
            <a:r>
              <a:rPr lang="pt-BR" sz="3600" dirty="0">
                <a:solidFill>
                  <a:srgbClr val="0000FF"/>
                </a:solidFill>
                <a:latin typeface="Times New Roman" pitchFamily="18" charset="0"/>
                <a:cs typeface="Times New Roman" pitchFamily="18" charset="0"/>
              </a:rPr>
              <a:t>(</a:t>
            </a:r>
            <a:r>
              <a:rPr lang="pt-BR" sz="3600" b="1" dirty="0">
                <a:solidFill>
                  <a:srgbClr val="0000FF"/>
                </a:solidFill>
                <a:latin typeface="Times New Roman" pitchFamily="18" charset="0"/>
                <a:cs typeface="Times New Roman" pitchFamily="18" charset="0"/>
              </a:rPr>
              <a:t>1) – d, </a:t>
            </a:r>
          </a:p>
          <a:p>
            <a:r>
              <a:rPr lang="pt-BR" sz="3600" b="1" dirty="0">
                <a:solidFill>
                  <a:srgbClr val="0000FF"/>
                </a:solidFill>
                <a:latin typeface="Times New Roman" pitchFamily="18" charset="0"/>
                <a:cs typeface="Times New Roman" pitchFamily="18" charset="0"/>
              </a:rPr>
              <a:t>(2) – g, </a:t>
            </a:r>
          </a:p>
          <a:p>
            <a:r>
              <a:rPr lang="pt-BR" sz="3600" b="1" dirty="0">
                <a:solidFill>
                  <a:srgbClr val="0000FF"/>
                </a:solidFill>
                <a:latin typeface="Times New Roman" pitchFamily="18" charset="0"/>
                <a:cs typeface="Times New Roman" pitchFamily="18" charset="0"/>
              </a:rPr>
              <a:t>(3) – b, </a:t>
            </a:r>
          </a:p>
          <a:p>
            <a:r>
              <a:rPr lang="pt-BR" sz="3600" b="1" dirty="0">
                <a:solidFill>
                  <a:srgbClr val="0000FF"/>
                </a:solidFill>
                <a:latin typeface="Times New Roman" pitchFamily="18" charset="0"/>
                <a:cs typeface="Times New Roman" pitchFamily="18" charset="0"/>
              </a:rPr>
              <a:t>(4) – c, </a:t>
            </a:r>
          </a:p>
          <a:p>
            <a:r>
              <a:rPr lang="pt-BR" sz="3600" b="1" dirty="0">
                <a:solidFill>
                  <a:srgbClr val="0000FF"/>
                </a:solidFill>
                <a:latin typeface="Times New Roman" pitchFamily="18" charset="0"/>
                <a:cs typeface="Times New Roman" pitchFamily="18" charset="0"/>
              </a:rPr>
              <a:t>(5) – f, </a:t>
            </a:r>
          </a:p>
          <a:p>
            <a:r>
              <a:rPr lang="pt-BR" sz="3600" b="1" dirty="0">
                <a:solidFill>
                  <a:srgbClr val="0000FF"/>
                </a:solidFill>
                <a:latin typeface="Times New Roman" pitchFamily="18" charset="0"/>
                <a:cs typeface="Times New Roman" pitchFamily="18" charset="0"/>
              </a:rPr>
              <a:t>(6) – a, </a:t>
            </a:r>
          </a:p>
          <a:p>
            <a:r>
              <a:rPr lang="pt-BR" sz="3600" b="1" dirty="0">
                <a:solidFill>
                  <a:srgbClr val="0000FF"/>
                </a:solidFill>
                <a:latin typeface="Times New Roman" pitchFamily="18" charset="0"/>
                <a:cs typeface="Times New Roman" pitchFamily="18" charset="0"/>
              </a:rPr>
              <a:t>(7) – h, </a:t>
            </a:r>
          </a:p>
          <a:p>
            <a:r>
              <a:rPr lang="pt-BR" sz="3600" b="1" dirty="0">
                <a:solidFill>
                  <a:srgbClr val="0000FF"/>
                </a:solidFill>
                <a:latin typeface="Times New Roman" pitchFamily="18" charset="0"/>
                <a:cs typeface="Times New Roman" pitchFamily="18" charset="0"/>
              </a:rPr>
              <a:t>(8) – e, </a:t>
            </a:r>
          </a:p>
        </p:txBody>
      </p:sp>
      <p:pic>
        <p:nvPicPr>
          <p:cNvPr id="20481" name="Picture 1"/>
          <p:cNvPicPr>
            <a:picLocks noChangeAspect="1" noChangeArrowheads="1"/>
          </p:cNvPicPr>
          <p:nvPr/>
        </p:nvPicPr>
        <p:blipFill>
          <a:blip r:embed="rId2"/>
          <a:srcRect/>
          <a:stretch>
            <a:fillRect/>
          </a:stretch>
        </p:blipFill>
        <p:spPr bwMode="auto">
          <a:xfrm>
            <a:off x="-1" y="499156"/>
            <a:ext cx="8313351" cy="63588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6: </a:t>
            </a:r>
            <a:r>
              <a:rPr lang="vi-VN" sz="2800" dirty="0">
                <a:solidFill>
                  <a:srgbClr val="FF0000"/>
                </a:solidFill>
                <a:latin typeface="Times New Roman" pitchFamily="18" charset="0"/>
                <a:cs typeface="Times New Roman" pitchFamily="18" charset="0"/>
              </a:rPr>
              <a:t>Nối tên cơ quan sinh dục n</a:t>
            </a:r>
            <a:r>
              <a:rPr lang="en-US" sz="2800" dirty="0">
                <a:solidFill>
                  <a:srgbClr val="FF0000"/>
                </a:solidFill>
                <a:latin typeface="Times New Roman" pitchFamily="18" charset="0"/>
                <a:cs typeface="Times New Roman" pitchFamily="18" charset="0"/>
              </a:rPr>
              <a:t>am</a:t>
            </a:r>
            <a:r>
              <a:rPr lang="vi-VN" sz="2800" dirty="0">
                <a:solidFill>
                  <a:srgbClr val="FF0000"/>
                </a:solidFill>
                <a:latin typeface="Times New Roman" pitchFamily="18" charset="0"/>
                <a:cs typeface="Times New Roman" pitchFamily="18" charset="0"/>
              </a:rPr>
              <a:t> với đặc điểm hoặc chức năng tương ứng.</a:t>
            </a:r>
            <a:endParaRPr lang="en-US" sz="2800" dirty="0">
              <a:solidFill>
                <a:srgbClr val="FF0000"/>
              </a:solidFill>
              <a:latin typeface="Times New Roman" pitchFamily="18" charset="0"/>
              <a:cs typeface="Times New Roman" pitchFamily="18" charset="0"/>
            </a:endParaRPr>
          </a:p>
        </p:txBody>
      </p:sp>
      <p:sp>
        <p:nvSpPr>
          <p:cNvPr id="8" name="Rectangle 7"/>
          <p:cNvSpPr/>
          <p:nvPr/>
        </p:nvSpPr>
        <p:spPr>
          <a:xfrm>
            <a:off x="8811491" y="1055362"/>
            <a:ext cx="1939637" cy="4524315"/>
          </a:xfrm>
          <a:prstGeom prst="rect">
            <a:avLst/>
          </a:prstGeom>
        </p:spPr>
        <p:txBody>
          <a:bodyPr wrap="square">
            <a:spAutoFit/>
          </a:bodyPr>
          <a:lstStyle/>
          <a:p>
            <a:r>
              <a:rPr lang="pt-BR" sz="3600" b="1" dirty="0">
                <a:solidFill>
                  <a:srgbClr val="FF6600"/>
                </a:solidFill>
                <a:latin typeface="Times New Roman" pitchFamily="18" charset="0"/>
                <a:cs typeface="Times New Roman" pitchFamily="18" charset="0"/>
              </a:rPr>
              <a:t>(1) – g, </a:t>
            </a:r>
          </a:p>
          <a:p>
            <a:r>
              <a:rPr lang="pt-BR" sz="3600" b="1" dirty="0">
                <a:solidFill>
                  <a:srgbClr val="FF6600"/>
                </a:solidFill>
                <a:latin typeface="Times New Roman" pitchFamily="18" charset="0"/>
                <a:cs typeface="Times New Roman" pitchFamily="18" charset="0"/>
              </a:rPr>
              <a:t>(2) – a, </a:t>
            </a:r>
          </a:p>
          <a:p>
            <a:r>
              <a:rPr lang="pt-BR" sz="3600" b="1" dirty="0">
                <a:solidFill>
                  <a:srgbClr val="FF6600"/>
                </a:solidFill>
                <a:latin typeface="Times New Roman" pitchFamily="18" charset="0"/>
                <a:cs typeface="Times New Roman" pitchFamily="18" charset="0"/>
              </a:rPr>
              <a:t>(3) – d, </a:t>
            </a:r>
          </a:p>
          <a:p>
            <a:r>
              <a:rPr lang="pt-BR" sz="3600" b="1" dirty="0">
                <a:solidFill>
                  <a:srgbClr val="FF6600"/>
                </a:solidFill>
                <a:latin typeface="Times New Roman" pitchFamily="18" charset="0"/>
                <a:cs typeface="Times New Roman" pitchFamily="18" charset="0"/>
              </a:rPr>
              <a:t>(4) – h, </a:t>
            </a:r>
          </a:p>
          <a:p>
            <a:r>
              <a:rPr lang="pt-BR" sz="3600" b="1" dirty="0">
                <a:solidFill>
                  <a:srgbClr val="FF6600"/>
                </a:solidFill>
                <a:latin typeface="Times New Roman" pitchFamily="18" charset="0"/>
                <a:cs typeface="Times New Roman" pitchFamily="18" charset="0"/>
              </a:rPr>
              <a:t>(5) – b, </a:t>
            </a:r>
          </a:p>
          <a:p>
            <a:r>
              <a:rPr lang="pt-BR" sz="3600" b="1" dirty="0">
                <a:solidFill>
                  <a:srgbClr val="FF6600"/>
                </a:solidFill>
                <a:latin typeface="Times New Roman" pitchFamily="18" charset="0"/>
                <a:cs typeface="Times New Roman" pitchFamily="18" charset="0"/>
              </a:rPr>
              <a:t>(6) – e, </a:t>
            </a:r>
          </a:p>
          <a:p>
            <a:r>
              <a:rPr lang="pt-BR" sz="3600" b="1" dirty="0">
                <a:solidFill>
                  <a:srgbClr val="FF6600"/>
                </a:solidFill>
                <a:latin typeface="Times New Roman" pitchFamily="18" charset="0"/>
                <a:cs typeface="Times New Roman" pitchFamily="18" charset="0"/>
              </a:rPr>
              <a:t>(7) – c, </a:t>
            </a:r>
          </a:p>
          <a:p>
            <a:r>
              <a:rPr lang="pt-BR" sz="3600" b="1" dirty="0">
                <a:solidFill>
                  <a:srgbClr val="FF6600"/>
                </a:solidFill>
                <a:latin typeface="Times New Roman" pitchFamily="18" charset="0"/>
                <a:cs typeface="Times New Roman" pitchFamily="18" charset="0"/>
              </a:rPr>
              <a:t>(8) – f, </a:t>
            </a:r>
          </a:p>
        </p:txBody>
      </p:sp>
      <p:pic>
        <p:nvPicPr>
          <p:cNvPr id="41986" name="Picture 2"/>
          <p:cNvPicPr>
            <a:picLocks noChangeAspect="1" noChangeArrowheads="1"/>
          </p:cNvPicPr>
          <p:nvPr/>
        </p:nvPicPr>
        <p:blipFill>
          <a:blip r:embed="rId2"/>
          <a:srcRect/>
          <a:stretch>
            <a:fillRect/>
          </a:stretch>
        </p:blipFill>
        <p:spPr bwMode="auto">
          <a:xfrm>
            <a:off x="624102" y="459014"/>
            <a:ext cx="7750629" cy="6368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E96192-667A-BBEF-C2BB-159A715D5E6F}"/>
              </a:ext>
            </a:extLst>
          </p:cNvPr>
          <p:cNvSpPr txBox="1"/>
          <p:nvPr/>
        </p:nvSpPr>
        <p:spPr>
          <a:xfrm>
            <a:off x="550415" y="290864"/>
            <a:ext cx="11043822" cy="954107"/>
          </a:xfrm>
          <a:prstGeom prst="rect">
            <a:avLst/>
          </a:prstGeom>
          <a:noFill/>
        </p:spPr>
        <p:txBody>
          <a:bodyPr wrap="square">
            <a:spAutoFit/>
          </a:bodyPr>
          <a:lstStyle/>
          <a:p>
            <a:r>
              <a:rPr lang="en-US"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1/ 178</a:t>
            </a:r>
            <a:r>
              <a:rPr lang="en-US" sz="2800" b="0" i="0" dirty="0">
                <a:solidFill>
                  <a:srgbClr val="FF0000"/>
                </a:solidFill>
                <a:effectLst/>
                <a:highlight>
                  <a:srgbClr val="FFFFFF"/>
                </a:highlight>
                <a:latin typeface="+mj-lt"/>
              </a:rPr>
              <a:t>:</a:t>
            </a:r>
            <a:r>
              <a:rPr lang="vi-VN" sz="2800" b="0" i="0" dirty="0">
                <a:solidFill>
                  <a:srgbClr val="FF0000"/>
                </a:solidFill>
                <a:effectLst/>
                <a:highlight>
                  <a:srgbClr val="FFFFFF"/>
                </a:highlight>
                <a:latin typeface="+mj-lt"/>
              </a:rPr>
              <a:t>Nêu các cơ quan, chức năng, một số bệnh thường gặp và cách bảo vệ các hệ cơ quan trong cơ thể người theo gợi ý dưới đây:</a:t>
            </a:r>
            <a:endParaRPr lang="en-US" sz="2800" dirty="0">
              <a:solidFill>
                <a:srgbClr val="FF0000"/>
              </a:solidFill>
              <a:latin typeface="+mj-lt"/>
            </a:endParaRPr>
          </a:p>
        </p:txBody>
      </p:sp>
      <p:pic>
        <p:nvPicPr>
          <p:cNvPr id="6" name="Picture 5">
            <a:extLst>
              <a:ext uri="{FF2B5EF4-FFF2-40B4-BE49-F238E27FC236}">
                <a16:creationId xmlns:a16="http://schemas.microsoft.com/office/drawing/2014/main" id="{EFFD5CE6-E179-8D98-8A5B-D636A14FA712}"/>
              </a:ext>
            </a:extLst>
          </p:cNvPr>
          <p:cNvPicPr>
            <a:picLocks noChangeAspect="1"/>
          </p:cNvPicPr>
          <p:nvPr/>
        </p:nvPicPr>
        <p:blipFill>
          <a:blip r:embed="rId2"/>
          <a:stretch>
            <a:fillRect/>
          </a:stretch>
        </p:blipFill>
        <p:spPr>
          <a:xfrm>
            <a:off x="2521258" y="1804987"/>
            <a:ext cx="5594042" cy="4285095"/>
          </a:xfrm>
          <a:prstGeom prst="rect">
            <a:avLst/>
          </a:prstGeom>
        </p:spPr>
      </p:pic>
    </p:spTree>
    <p:extLst>
      <p:ext uri="{BB962C8B-B14F-4D97-AF65-F5344CB8AC3E}">
        <p14:creationId xmlns:p14="http://schemas.microsoft.com/office/powerpoint/2010/main" val="1551942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04B477-72B4-04E3-D0D1-922BFDFF9CE2}"/>
              </a:ext>
            </a:extLst>
          </p:cNvPr>
          <p:cNvPicPr>
            <a:picLocks noChangeAspect="1"/>
          </p:cNvPicPr>
          <p:nvPr/>
        </p:nvPicPr>
        <p:blipFill>
          <a:blip r:embed="rId2"/>
          <a:stretch>
            <a:fillRect/>
          </a:stretch>
        </p:blipFill>
        <p:spPr>
          <a:xfrm>
            <a:off x="186432" y="79899"/>
            <a:ext cx="12180162" cy="6711517"/>
          </a:xfrm>
          <a:prstGeom prst="rect">
            <a:avLst/>
          </a:prstGeom>
        </p:spPr>
      </p:pic>
    </p:spTree>
    <p:extLst>
      <p:ext uri="{BB962C8B-B14F-4D97-AF65-F5344CB8AC3E}">
        <p14:creationId xmlns:p14="http://schemas.microsoft.com/office/powerpoint/2010/main" val="3018207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A3D2F-B265-BC68-7E6D-31D8B2444590}"/>
              </a:ext>
            </a:extLst>
          </p:cNvPr>
          <p:cNvPicPr>
            <a:picLocks noChangeAspect="1"/>
          </p:cNvPicPr>
          <p:nvPr/>
        </p:nvPicPr>
        <p:blipFill>
          <a:blip r:embed="rId2"/>
          <a:stretch>
            <a:fillRect/>
          </a:stretch>
        </p:blipFill>
        <p:spPr>
          <a:xfrm>
            <a:off x="541538" y="150920"/>
            <a:ext cx="11514338" cy="6391923"/>
          </a:xfrm>
          <a:prstGeom prst="rect">
            <a:avLst/>
          </a:prstGeom>
        </p:spPr>
      </p:pic>
    </p:spTree>
    <p:extLst>
      <p:ext uri="{BB962C8B-B14F-4D97-AF65-F5344CB8AC3E}">
        <p14:creationId xmlns:p14="http://schemas.microsoft.com/office/powerpoint/2010/main" val="1501573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471F9-D4BE-FB7A-2704-58159A8D2C20}"/>
              </a:ext>
            </a:extLst>
          </p:cNvPr>
          <p:cNvPicPr>
            <a:picLocks noChangeAspect="1"/>
          </p:cNvPicPr>
          <p:nvPr/>
        </p:nvPicPr>
        <p:blipFill>
          <a:blip r:embed="rId2"/>
          <a:stretch>
            <a:fillRect/>
          </a:stretch>
        </p:blipFill>
        <p:spPr>
          <a:xfrm>
            <a:off x="381740" y="0"/>
            <a:ext cx="10946167" cy="7039992"/>
          </a:xfrm>
          <a:prstGeom prst="rect">
            <a:avLst/>
          </a:prstGeom>
        </p:spPr>
      </p:pic>
    </p:spTree>
    <p:extLst>
      <p:ext uri="{BB962C8B-B14F-4D97-AF65-F5344CB8AC3E}">
        <p14:creationId xmlns:p14="http://schemas.microsoft.com/office/powerpoint/2010/main" val="4290264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E30C25-879E-3984-3777-59C0ACB4C3F0}"/>
              </a:ext>
            </a:extLst>
          </p:cNvPr>
          <p:cNvSpPr txBox="1"/>
          <p:nvPr/>
        </p:nvSpPr>
        <p:spPr>
          <a:xfrm>
            <a:off x="188648" y="0"/>
            <a:ext cx="11636407" cy="954107"/>
          </a:xfrm>
          <a:prstGeom prst="rect">
            <a:avLst/>
          </a:prstGeom>
          <a:noFill/>
        </p:spPr>
        <p:txBody>
          <a:bodyPr wrap="square">
            <a:spAutoFit/>
          </a:bodyPr>
          <a:lstStyle/>
          <a:p>
            <a:r>
              <a:rPr lang="en-US"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2/178: </a:t>
            </a:r>
            <a:r>
              <a:rPr lang="vi-VN"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Sự phối hợp của cơ – xương – khớp khi cơ thể vận động được thể hiện như thế nào? Nêu nguyên nhân và cách phòng tránh tật cong vẹo cột sống.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0ADB2EF-E991-B3AC-EF6E-F4CE0F911116}"/>
              </a:ext>
            </a:extLst>
          </p:cNvPr>
          <p:cNvSpPr txBox="1"/>
          <p:nvPr/>
        </p:nvSpPr>
        <p:spPr>
          <a:xfrm>
            <a:off x="343270" y="954107"/>
            <a:ext cx="11505460" cy="5632311"/>
          </a:xfrm>
          <a:prstGeom prst="rect">
            <a:avLst/>
          </a:prstGeom>
          <a:noFill/>
        </p:spPr>
        <p:txBody>
          <a:bodyPr wrap="square">
            <a:spAutoFit/>
          </a:bodyPr>
          <a:lstStyle/>
          <a:p>
            <a:pPr algn="just"/>
            <a:r>
              <a:rPr lang="vi-VN" sz="2400" b="0" i="0" dirty="0">
                <a:solidFill>
                  <a:srgbClr val="0000CC"/>
                </a:solidFill>
                <a:effectLst/>
                <a:latin typeface="+mj-lt"/>
              </a:rPr>
              <a:t>- Sự phối hợp của cơ – xương – khớp khi cơ thể vận động: </a:t>
            </a:r>
            <a:r>
              <a:rPr lang="vi-VN" sz="2400" b="0" i="0" dirty="0">
                <a:solidFill>
                  <a:srgbClr val="000000"/>
                </a:solidFill>
                <a:effectLst/>
                <a:latin typeface="+mj-lt"/>
              </a:rPr>
              <a:t>Nhờ sự điều khiển của hệ thần kinh, cơ co dãn tạo nên lực kéo phối hợp cùng sự hoạt động của các khớp có vai trò như điểm tựa để làm xương chuyển động tạo sự vận động của cơ thể.</a:t>
            </a:r>
          </a:p>
          <a:p>
            <a:pPr algn="just"/>
            <a:r>
              <a:rPr lang="vi-VN" sz="2400" b="0" i="0" dirty="0">
                <a:solidFill>
                  <a:srgbClr val="0000FF"/>
                </a:solidFill>
                <a:effectLst/>
                <a:latin typeface="+mj-lt"/>
              </a:rPr>
              <a:t>- Nguyên nhân của tật cong vẹo cột sống</a:t>
            </a:r>
            <a:r>
              <a:rPr lang="vi-VN" sz="2400" b="0" i="0" dirty="0">
                <a:solidFill>
                  <a:srgbClr val="000000"/>
                </a:solidFill>
                <a:effectLst/>
                <a:latin typeface="+mj-lt"/>
              </a:rPr>
              <a:t>: Nguyên nhân gây cong vẹo cột sống chủ yếu ở trẻ em là do tư thế ngồi học không đúng, ngồi lệch sang một bên hoặc mang cặp nặng khi đi học, bàn ghế có kích thước không phù hợp,… Ngoài ra, còn có nguyên nhân di truyền hoặc do các yếu tố lúc mang thai như bào thai phát triển quá nhanh, người mẹ tiếp xúc với hóa chất độc hại, ngôi thai không dịch chuyển,…</a:t>
            </a:r>
          </a:p>
          <a:p>
            <a:pPr algn="just"/>
            <a:r>
              <a:rPr lang="vi-VN" sz="2400" b="0" i="0" dirty="0">
                <a:solidFill>
                  <a:srgbClr val="0000FF"/>
                </a:solidFill>
                <a:effectLst/>
                <a:latin typeface="+mj-lt"/>
              </a:rPr>
              <a:t>- Cách phòng tránh tật cong vẹo cột sống:</a:t>
            </a:r>
          </a:p>
          <a:p>
            <a:pPr algn="just"/>
            <a:r>
              <a:rPr lang="vi-VN" sz="2400" b="0" i="0" dirty="0">
                <a:solidFill>
                  <a:srgbClr val="000000"/>
                </a:solidFill>
                <a:effectLst/>
                <a:latin typeface="+mj-lt"/>
              </a:rPr>
              <a:t>+ Sử dụng bàn ghế vững chắc, phù hợp với lứa tuổi.</a:t>
            </a:r>
          </a:p>
          <a:p>
            <a:pPr algn="just"/>
            <a:r>
              <a:rPr lang="vi-VN" sz="2400" b="0" i="0" dirty="0">
                <a:solidFill>
                  <a:srgbClr val="000000"/>
                </a:solidFill>
                <a:effectLst/>
                <a:latin typeface="+mj-lt"/>
              </a:rPr>
              <a:t>+ Tư thế ngồi học ngay ngắn, không cúi quá thấp, không vẹo sang trái hoặc sang phải, nên đeo cặp trên hai vai.</a:t>
            </a:r>
          </a:p>
          <a:p>
            <a:pPr algn="just"/>
            <a:r>
              <a:rPr lang="vi-VN" sz="2400" b="0" i="0" dirty="0">
                <a:solidFill>
                  <a:srgbClr val="000000"/>
                </a:solidFill>
                <a:effectLst/>
                <a:latin typeface="+mj-lt"/>
              </a:rPr>
              <a:t>+ Lao động vừa sức, đúng lứa tuổi.</a:t>
            </a:r>
          </a:p>
          <a:p>
            <a:pPr algn="just"/>
            <a:r>
              <a:rPr lang="vi-VN" sz="2400" b="0" i="0" dirty="0">
                <a:solidFill>
                  <a:srgbClr val="000000"/>
                </a:solidFill>
                <a:effectLst/>
                <a:latin typeface="+mj-lt"/>
              </a:rPr>
              <a:t>+ Thường xuyên rèn luyện thể dục, thể thao.</a:t>
            </a:r>
          </a:p>
          <a:p>
            <a:pPr algn="just"/>
            <a:r>
              <a:rPr lang="vi-VN" sz="2400" b="0" i="0" dirty="0">
                <a:solidFill>
                  <a:srgbClr val="000000"/>
                </a:solidFill>
                <a:effectLst/>
                <a:latin typeface="+mj-lt"/>
              </a:rPr>
              <a:t>+ Đảm bảo chế độ dinh dưỡng hợp lí, đủ chất.</a:t>
            </a:r>
            <a:endParaRPr lang="vi-VN" b="0" i="0" dirty="0">
              <a:solidFill>
                <a:srgbClr val="000000"/>
              </a:solidFill>
              <a:effectLst/>
              <a:latin typeface="+mj-lt"/>
            </a:endParaRPr>
          </a:p>
        </p:txBody>
      </p:sp>
    </p:spTree>
    <p:extLst>
      <p:ext uri="{BB962C8B-B14F-4D97-AF65-F5344CB8AC3E}">
        <p14:creationId xmlns:p14="http://schemas.microsoft.com/office/powerpoint/2010/main" val="143301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90870B-4EA1-7E19-31B0-71BEB372F83D}"/>
              </a:ext>
            </a:extLst>
          </p:cNvPr>
          <p:cNvSpPr txBox="1"/>
          <p:nvPr/>
        </p:nvSpPr>
        <p:spPr>
          <a:xfrm>
            <a:off x="250793" y="0"/>
            <a:ext cx="11725183" cy="1384995"/>
          </a:xfrm>
          <a:prstGeom prst="rect">
            <a:avLst/>
          </a:prstGeom>
          <a:noFill/>
        </p:spPr>
        <p:txBody>
          <a:bodyPr wrap="square">
            <a:spAutoFit/>
          </a:bodyPr>
          <a:lstStyle/>
          <a:p>
            <a:r>
              <a:rPr lang="en-US"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3/178: </a:t>
            </a:r>
            <a:r>
              <a:rPr lang="vi-VN"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 Khi em tập thể dục, có sự tham gia của các hệ cơ quan nào trong cơ thể? Sự bài tiết mồ hôi, nhịp thở (số lần hít vào, thở ra trong 1 phút), nhịp tim (số lần tim đập trong 1 phút) thay đổi như thế nào? Giải thích.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72F5319-A0AD-FDFE-6687-57B7D904843A}"/>
              </a:ext>
            </a:extLst>
          </p:cNvPr>
          <p:cNvSpPr txBox="1"/>
          <p:nvPr/>
        </p:nvSpPr>
        <p:spPr>
          <a:xfrm>
            <a:off x="355107" y="1384995"/>
            <a:ext cx="11425561" cy="5293757"/>
          </a:xfrm>
          <a:prstGeom prst="rect">
            <a:avLst/>
          </a:prstGeom>
          <a:noFill/>
        </p:spPr>
        <p:txBody>
          <a:bodyPr wrap="square">
            <a:spAutoFit/>
          </a:bodyPr>
          <a:lstStyle/>
          <a:p>
            <a:pPr algn="just"/>
            <a:r>
              <a:rPr lang="vi-VN" sz="2600" b="0" i="0" dirty="0">
                <a:solidFill>
                  <a:srgbClr val="000000"/>
                </a:solidFill>
                <a:effectLst/>
                <a:latin typeface="+mj-lt"/>
              </a:rPr>
              <a:t>- Khi em tập thể dục, có sự tham gia của các hệ cơ quan gồm: </a:t>
            </a:r>
            <a:r>
              <a:rPr lang="vi-VN" sz="2600" b="0" i="0" dirty="0">
                <a:solidFill>
                  <a:srgbClr val="0000CC"/>
                </a:solidFill>
                <a:effectLst/>
                <a:latin typeface="+mj-lt"/>
              </a:rPr>
              <a:t>hệ tuần hoàn, hệ hô hấp, hệ thần kinh, hệ bài tiết, hệ nội tiết, hệ vận động.</a:t>
            </a:r>
            <a:endParaRPr lang="vi-VN" sz="2600" b="0" i="0" dirty="0">
              <a:solidFill>
                <a:srgbClr val="FF5050"/>
              </a:solidFill>
              <a:effectLst/>
              <a:latin typeface="+mj-lt"/>
            </a:endParaRPr>
          </a:p>
          <a:p>
            <a:pPr algn="just"/>
            <a:r>
              <a:rPr lang="vi-VN" sz="2600" b="0" i="0" dirty="0">
                <a:solidFill>
                  <a:srgbClr val="FF5050"/>
                </a:solidFill>
                <a:effectLst/>
                <a:latin typeface="+mj-lt"/>
              </a:rPr>
              <a:t>- Khi tập thể dục, sự bài tiết mồ hôi, nhịp thở và nhịp tim đều tăng</a:t>
            </a:r>
            <a:r>
              <a:rPr lang="vi-VN" sz="2600" b="0" i="0" dirty="0">
                <a:solidFill>
                  <a:srgbClr val="000000"/>
                </a:solidFill>
                <a:effectLst/>
                <a:latin typeface="+mj-lt"/>
              </a:rPr>
              <a:t>.</a:t>
            </a:r>
          </a:p>
          <a:p>
            <a:pPr algn="just"/>
            <a:r>
              <a:rPr lang="vi-VN" sz="2600" b="0" i="0" dirty="0">
                <a:solidFill>
                  <a:srgbClr val="0000FF"/>
                </a:solidFill>
                <a:effectLst/>
                <a:latin typeface="+mj-lt"/>
              </a:rPr>
              <a:t>Giải thích: </a:t>
            </a:r>
            <a:r>
              <a:rPr lang="vi-VN" sz="2600" b="0" i="0" dirty="0">
                <a:solidFill>
                  <a:srgbClr val="000000"/>
                </a:solidFill>
                <a:effectLst/>
                <a:latin typeface="+mj-lt"/>
              </a:rPr>
              <a:t>Khi tập thể dục, các tế bào cơ tăng cường hoạt động → Các tế bào cơ cần phải được cung cấp nhiều năng lượng hơn → Các tế bào cơ cần lượng oxygen và vật chất nhiều hơn để cung cấp nguyên liệu cho quá trình hô hấp tế bào, đồng thời, nhu cầu thải chất thải và carbon dioxide – sản phẩm của quá trình hô hấp tế bào cũng tăng lên. Do đó:</a:t>
            </a:r>
          </a:p>
          <a:p>
            <a:pPr algn="just"/>
            <a:r>
              <a:rPr lang="vi-VN" sz="2600" b="0" i="0" dirty="0">
                <a:solidFill>
                  <a:srgbClr val="000000"/>
                </a:solidFill>
                <a:effectLst/>
                <a:latin typeface="+mj-lt"/>
              </a:rPr>
              <a:t>+ Nhịp thở nhanh hơn để đảm bảo cung cấp khí oxygen và đào thải khí carbonic.</a:t>
            </a:r>
          </a:p>
          <a:p>
            <a:pPr algn="just"/>
            <a:r>
              <a:rPr lang="vi-VN" sz="2600" b="0" i="0" dirty="0">
                <a:solidFill>
                  <a:srgbClr val="000000"/>
                </a:solidFill>
                <a:effectLst/>
                <a:latin typeface="+mj-lt"/>
              </a:rPr>
              <a:t>+ Nhịp tim nhanh hơn để giúp máu vận chuyển khí oxygen và vật chất đến các tế bào cơ và vận chuyển khí carbonic và chất thải từ tế bào đi một cách kịp thời.</a:t>
            </a:r>
          </a:p>
          <a:p>
            <a:pPr algn="just"/>
            <a:r>
              <a:rPr lang="vi-VN" sz="2600" b="0" i="0" dirty="0">
                <a:solidFill>
                  <a:srgbClr val="000000"/>
                </a:solidFill>
                <a:effectLst/>
                <a:latin typeface="+mj-lt"/>
              </a:rPr>
              <a:t>+ Quá trình chuyển hóa năng lượng cũng sinh nhiệt nên cơ thể nóng lên → Cơ thể toát nhiều mô hôi để giảm nhiệt giúp ổn định nhiệt độ của cơ thể.</a:t>
            </a:r>
          </a:p>
        </p:txBody>
      </p:sp>
    </p:spTree>
    <p:extLst>
      <p:ext uri="{BB962C8B-B14F-4D97-AF65-F5344CB8AC3E}">
        <p14:creationId xmlns:p14="http://schemas.microsoft.com/office/powerpoint/2010/main" val="324231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A7B03C-2097-AB57-F7E5-A7AF9114FABA}"/>
              </a:ext>
            </a:extLst>
          </p:cNvPr>
          <p:cNvSpPr txBox="1"/>
          <p:nvPr/>
        </p:nvSpPr>
        <p:spPr>
          <a:xfrm>
            <a:off x="463858" y="63013"/>
            <a:ext cx="11316810" cy="954107"/>
          </a:xfrm>
          <a:prstGeom prst="rect">
            <a:avLst/>
          </a:prstGeom>
          <a:noFill/>
        </p:spPr>
        <p:txBody>
          <a:bodyPr wrap="square">
            <a:spAutoFit/>
          </a:bodyPr>
          <a:lstStyle/>
          <a:p>
            <a:r>
              <a:rPr lang="en-US"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4/178: </a:t>
            </a:r>
            <a:r>
              <a:rPr lang="vi-VN"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Vẽ sơ đồ thể hiện mối quan hệ giữa hệ tuần hoàn, hệ hô hấp và hệ bài tiết.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8E0A9D-2FE5-FD44-2374-E83B63457B95}"/>
              </a:ext>
            </a:extLst>
          </p:cNvPr>
          <p:cNvSpPr txBox="1"/>
          <p:nvPr/>
        </p:nvSpPr>
        <p:spPr>
          <a:xfrm>
            <a:off x="827841" y="1439052"/>
            <a:ext cx="10650986" cy="523220"/>
          </a:xfrm>
          <a:prstGeom prst="rect">
            <a:avLst/>
          </a:prstGeom>
          <a:noFill/>
        </p:spPr>
        <p:txBody>
          <a:bodyPr wrap="square">
            <a:spAutoFit/>
          </a:bodyPr>
          <a:lstStyle/>
          <a:p>
            <a:r>
              <a:rPr lang="vi-VN" sz="2800" b="0" i="0" dirty="0">
                <a:solidFill>
                  <a:srgbClr val="0000CC"/>
                </a:solidFill>
                <a:effectLst/>
                <a:highlight>
                  <a:srgbClr val="FFFFFF"/>
                </a:highlight>
                <a:latin typeface="+mj-lt"/>
              </a:rPr>
              <a:t>Sơ đồ thể hiện mối quan hệ giữa hệ tuần hoàn, hệ hô hấp và hệ bài tiết:</a:t>
            </a:r>
            <a:endParaRPr lang="en-US" sz="2800" dirty="0">
              <a:solidFill>
                <a:srgbClr val="0000CC"/>
              </a:solidFill>
              <a:latin typeface="+mj-lt"/>
            </a:endParaRPr>
          </a:p>
        </p:txBody>
      </p:sp>
      <p:pic>
        <p:nvPicPr>
          <p:cNvPr id="8" name="Picture 7">
            <a:extLst>
              <a:ext uri="{FF2B5EF4-FFF2-40B4-BE49-F238E27FC236}">
                <a16:creationId xmlns:a16="http://schemas.microsoft.com/office/drawing/2014/main" id="{50ACC8BD-726F-52EF-A1C6-37DF4AD2D2FD}"/>
              </a:ext>
            </a:extLst>
          </p:cNvPr>
          <p:cNvPicPr>
            <a:picLocks noChangeAspect="1"/>
          </p:cNvPicPr>
          <p:nvPr/>
        </p:nvPicPr>
        <p:blipFill>
          <a:blip r:embed="rId2"/>
          <a:stretch>
            <a:fillRect/>
          </a:stretch>
        </p:blipFill>
        <p:spPr>
          <a:xfrm>
            <a:off x="2388093" y="2100539"/>
            <a:ext cx="6489577" cy="4451181"/>
          </a:xfrm>
          <a:prstGeom prst="rect">
            <a:avLst/>
          </a:prstGeom>
        </p:spPr>
      </p:pic>
    </p:spTree>
    <p:extLst>
      <p:ext uri="{BB962C8B-B14F-4D97-AF65-F5344CB8AC3E}">
        <p14:creationId xmlns:p14="http://schemas.microsoft.com/office/powerpoint/2010/main" val="36400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37:  </a:t>
            </a:r>
            <a:r>
              <a:rPr lang="en-US" sz="2600" b="1" dirty="0" err="1">
                <a:solidFill>
                  <a:srgbClr val="FF0000"/>
                </a:solidFill>
                <a:latin typeface="Times New Roman" pitchFamily="18" charset="0"/>
                <a:cs typeface="Times New Roman" pitchFamily="18" charset="0"/>
              </a:rPr>
              <a:t>SINH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SẢN</a:t>
            </a:r>
            <a:r>
              <a:rPr lang="en-US" sz="2600" b="1" dirty="0">
                <a:solidFill>
                  <a:srgbClr val="FF0000"/>
                </a:solidFill>
                <a:latin typeface="Times New Roman" pitchFamily="18" charset="0"/>
                <a:cs typeface="Times New Roman" pitchFamily="18" charset="0"/>
              </a:rPr>
              <a:t> Ở </a:t>
            </a:r>
            <a:r>
              <a:rPr lang="en-US" sz="2600" b="1" dirty="0" err="1">
                <a:solidFill>
                  <a:srgbClr val="FF0000"/>
                </a:solidFill>
                <a:latin typeface="Times New Roman" pitchFamily="18" charset="0"/>
                <a:cs typeface="Times New Roman" pitchFamily="18" charset="0"/>
              </a:rPr>
              <a:t>NGƯỜI</a:t>
            </a:r>
            <a:r>
              <a:rPr lang="en-US" sz="2600" b="1" dirty="0">
                <a:solidFill>
                  <a:srgbClr val="FF0000"/>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a:solidFill>
                  <a:srgbClr val="FF6600"/>
                </a:solidFill>
                <a:latin typeface="Times New Roman" pitchFamily="18" charset="0"/>
                <a:cs typeface="Times New Roman" pitchFamily="18" charset="0"/>
              </a:rPr>
              <a:t>1. </a:t>
            </a:r>
            <a:r>
              <a:rPr lang="en-US" sz="2800" b="1" dirty="0" err="1">
                <a:solidFill>
                  <a:srgbClr val="FF6600"/>
                </a:solidFill>
                <a:latin typeface="Times New Roman" pitchFamily="18" charset="0"/>
                <a:cs typeface="Times New Roman" pitchFamily="18" charset="0"/>
              </a:rPr>
              <a:t>Cấu</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tạo</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và</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chức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năng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cơ</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quan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dục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nữ</a:t>
            </a:r>
            <a:endParaRPr lang="en-US" sz="2800" b="1" dirty="0">
              <a:solidFill>
                <a:srgbClr val="FF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6A8E84-4EDD-8F63-FB4E-40CDCE7F6134}"/>
              </a:ext>
            </a:extLst>
          </p:cNvPr>
          <p:cNvSpPr txBox="1"/>
          <p:nvPr/>
        </p:nvSpPr>
        <p:spPr>
          <a:xfrm>
            <a:off x="268548" y="293833"/>
            <a:ext cx="11583141" cy="954107"/>
          </a:xfrm>
          <a:prstGeom prst="rect">
            <a:avLst/>
          </a:prstGeom>
          <a:noFill/>
        </p:spPr>
        <p:txBody>
          <a:bodyPr wrap="square">
            <a:spAutoFit/>
          </a:bodyPr>
          <a:lstStyle/>
          <a:p>
            <a:r>
              <a:rPr lang="en-US"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5/178: </a:t>
            </a:r>
            <a:r>
              <a:rPr lang="vi-VN"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Trình bày cơ chế thu nhận ánh sáng, nêu nguyên nhân và cách phòng tránh tật cận thị.</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8207AE5-42F3-0BA9-CF8E-6C256D3FADD0}"/>
              </a:ext>
            </a:extLst>
          </p:cNvPr>
          <p:cNvSpPr txBox="1"/>
          <p:nvPr/>
        </p:nvSpPr>
        <p:spPr>
          <a:xfrm>
            <a:off x="604790" y="1164134"/>
            <a:ext cx="10910655" cy="5693866"/>
          </a:xfrm>
          <a:prstGeom prst="rect">
            <a:avLst/>
          </a:prstGeom>
          <a:noFill/>
        </p:spPr>
        <p:txBody>
          <a:bodyPr wrap="square">
            <a:spAutoFit/>
          </a:bodyPr>
          <a:lstStyle/>
          <a:p>
            <a:pPr algn="just"/>
            <a:r>
              <a:rPr lang="vi-VN" sz="2600" b="0" i="0" dirty="0">
                <a:solidFill>
                  <a:srgbClr val="0000FF"/>
                </a:solidFill>
                <a:effectLst/>
                <a:latin typeface="+mj-lt"/>
              </a:rPr>
              <a:t>- Cơ chế thu nhận ánh sáng: </a:t>
            </a:r>
            <a:r>
              <a:rPr lang="vi-VN" sz="2600" b="0" i="0" dirty="0">
                <a:solidFill>
                  <a:srgbClr val="000000"/>
                </a:solidFill>
                <a:effectLst/>
                <a:latin typeface="+mj-lt"/>
              </a:rPr>
              <a:t>Ánh sáng đi từ vật qua giác mạc, đồng tử, thủy tinh thể và hội tụ ở võng mạc (màng lưới), tác động lên tế bào thụ cảm ánh sáng, gây hưng phấn cho các tế bào này. Xung thần kinh từ tế bào thụ cảm ánh sáng theo dây thần kinh thị giác lên trung khu thị giác tới não và cho ta cảm nhận về hình ảnh, màu sắc của vật.</a:t>
            </a:r>
          </a:p>
          <a:p>
            <a:pPr algn="just"/>
            <a:r>
              <a:rPr lang="vi-VN" sz="2600" b="0" i="0" dirty="0">
                <a:solidFill>
                  <a:srgbClr val="0000FF"/>
                </a:solidFill>
                <a:effectLst/>
                <a:latin typeface="+mj-lt"/>
              </a:rPr>
              <a:t>- Nguyên nhân của tật cận thị: </a:t>
            </a:r>
            <a:r>
              <a:rPr lang="vi-VN" sz="2600" b="0" i="0" dirty="0">
                <a:solidFill>
                  <a:srgbClr val="000000"/>
                </a:solidFill>
                <a:effectLst/>
                <a:latin typeface="+mj-lt"/>
              </a:rPr>
              <a:t>Do bẩm sinh cầu mắt dài hoặc do nhìn gần khi đọc sách hay làm việc trong ánh sáng yếu, lâu dần làm thể thủy tinh bị phồng lên.</a:t>
            </a:r>
          </a:p>
          <a:p>
            <a:pPr algn="just"/>
            <a:r>
              <a:rPr lang="vi-VN" sz="2600" b="0" i="0" dirty="0">
                <a:solidFill>
                  <a:srgbClr val="0000FF"/>
                </a:solidFill>
                <a:effectLst/>
                <a:latin typeface="+mj-lt"/>
              </a:rPr>
              <a:t>- Cách phòng tránh tật cận thị:</a:t>
            </a:r>
          </a:p>
          <a:p>
            <a:pPr algn="just"/>
            <a:r>
              <a:rPr lang="vi-VN" sz="2600" b="0" i="0" dirty="0">
                <a:solidFill>
                  <a:srgbClr val="000000"/>
                </a:solidFill>
                <a:effectLst/>
                <a:latin typeface="+mj-lt"/>
              </a:rPr>
              <a:t>+ Cần học tập và làm việc trong môi trường ánh sáng thích hợp, khoảng cách phù hợp.</a:t>
            </a:r>
          </a:p>
          <a:p>
            <a:pPr algn="just"/>
            <a:r>
              <a:rPr lang="vi-VN" sz="2600" b="0" i="0" dirty="0">
                <a:solidFill>
                  <a:srgbClr val="000000"/>
                </a:solidFill>
                <a:effectLst/>
                <a:latin typeface="+mj-lt"/>
              </a:rPr>
              <a:t>+ Thực hiện chế độ dinh dưỡng hợp lí, đủ vitamin A.</a:t>
            </a:r>
          </a:p>
          <a:p>
            <a:pPr algn="just"/>
            <a:r>
              <a:rPr lang="vi-VN" sz="2600" b="0" i="0" dirty="0">
                <a:solidFill>
                  <a:srgbClr val="000000"/>
                </a:solidFill>
                <a:effectLst/>
                <a:latin typeface="+mj-lt"/>
              </a:rPr>
              <a:t>+ Tránh sử dụng các thiết bị điện tử trong thời gian dài, liên tục.</a:t>
            </a:r>
          </a:p>
          <a:p>
            <a:pPr algn="just"/>
            <a:r>
              <a:rPr lang="vi-VN" sz="2600" b="0" i="0" dirty="0">
                <a:solidFill>
                  <a:srgbClr val="000000"/>
                </a:solidFill>
                <a:effectLst/>
                <a:latin typeface="+mj-lt"/>
              </a:rPr>
              <a:t>+ Đeo kính cận phù hợp và khám mắt định kì.</a:t>
            </a:r>
          </a:p>
        </p:txBody>
      </p:sp>
    </p:spTree>
    <p:extLst>
      <p:ext uri="{BB962C8B-B14F-4D97-AF65-F5344CB8AC3E}">
        <p14:creationId xmlns:p14="http://schemas.microsoft.com/office/powerpoint/2010/main" val="208413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E9219A-947E-0141-6C11-DB24C3D4FD1E}"/>
              </a:ext>
            </a:extLst>
          </p:cNvPr>
          <p:cNvSpPr txBox="1"/>
          <p:nvPr/>
        </p:nvSpPr>
        <p:spPr>
          <a:xfrm>
            <a:off x="0" y="0"/>
            <a:ext cx="11825056" cy="523220"/>
          </a:xfrm>
          <a:prstGeom prst="rect">
            <a:avLst/>
          </a:prstGeom>
          <a:noFill/>
        </p:spPr>
        <p:txBody>
          <a:bodyPr wrap="square">
            <a:spAutoFit/>
          </a:bodyPr>
          <a:lstStyle/>
          <a:p>
            <a:r>
              <a:rPr lang="en-US"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6/178: </a:t>
            </a:r>
            <a:r>
              <a:rPr lang="vi-VN" sz="2800" b="0" i="0" dirty="0">
                <a:solidFill>
                  <a:srgbClr val="FF0000"/>
                </a:solidFill>
                <a:effectLst/>
                <a:highlight>
                  <a:srgbClr val="FFFFFF"/>
                </a:highlight>
                <a:latin typeface="Times New Roman" panose="02020603050405020304" pitchFamily="18" charset="0"/>
                <a:cs typeface="Times New Roman" panose="02020603050405020304" pitchFamily="18" charset="0"/>
              </a:rPr>
              <a:t>Nêu các biện pháp phòng tránh các bệnh lây truyền qua đường sinh dục.</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ED624AA-8628-17A8-8414-5E3B5AF81476}"/>
              </a:ext>
            </a:extLst>
          </p:cNvPr>
          <p:cNvSpPr txBox="1"/>
          <p:nvPr/>
        </p:nvSpPr>
        <p:spPr>
          <a:xfrm>
            <a:off x="621438" y="962267"/>
            <a:ext cx="10715346" cy="2677656"/>
          </a:xfrm>
          <a:prstGeom prst="rect">
            <a:avLst/>
          </a:prstGeom>
          <a:noFill/>
        </p:spPr>
        <p:txBody>
          <a:bodyPr wrap="square">
            <a:spAutoFit/>
          </a:bodyPr>
          <a:lstStyle/>
          <a:p>
            <a:pPr algn="just"/>
            <a:r>
              <a:rPr lang="vi-VN" sz="2800" b="0" i="0" dirty="0">
                <a:solidFill>
                  <a:srgbClr val="0000CC"/>
                </a:solidFill>
                <a:effectLst/>
                <a:latin typeface="+mj-lt"/>
              </a:rPr>
              <a:t>Các biện pháp phòng tránh các bệnh lây truyền qua đường sinh dục:</a:t>
            </a:r>
          </a:p>
          <a:p>
            <a:pPr algn="just"/>
            <a:r>
              <a:rPr lang="vi-VN" sz="2800" b="0" i="0" dirty="0">
                <a:solidFill>
                  <a:srgbClr val="000000"/>
                </a:solidFill>
                <a:effectLst/>
                <a:latin typeface="+mj-lt"/>
              </a:rPr>
              <a:t>- Cần quan hệ tình dục an toàn, sử dụng bao cao su khi quan hệ tình dục.</a:t>
            </a:r>
          </a:p>
          <a:p>
            <a:pPr algn="just"/>
            <a:r>
              <a:rPr lang="vi-VN" sz="2800" b="0" i="0" dirty="0">
                <a:solidFill>
                  <a:srgbClr val="000000"/>
                </a:solidFill>
                <a:effectLst/>
                <a:latin typeface="+mj-lt"/>
              </a:rPr>
              <a:t>- Tiêm vaccine phòng bệnh.</a:t>
            </a:r>
          </a:p>
          <a:p>
            <a:pPr algn="just"/>
            <a:r>
              <a:rPr lang="vi-VN" sz="2800" b="0" i="0" dirty="0">
                <a:solidFill>
                  <a:srgbClr val="000000"/>
                </a:solidFill>
                <a:effectLst/>
                <a:latin typeface="+mj-lt"/>
              </a:rPr>
              <a:t>- Không dùng chung các vật dụng dính máu hoặc dịch cơ thể và đến ngay cơ sở y tế khi có dấu hiệu bất thường ở cơ quan sinh dục.</a:t>
            </a:r>
          </a:p>
          <a:p>
            <a:pPr algn="just"/>
            <a:r>
              <a:rPr lang="vi-VN" sz="2800" b="0" i="0" dirty="0">
                <a:solidFill>
                  <a:srgbClr val="000000"/>
                </a:solidFill>
                <a:effectLst/>
                <a:latin typeface="+mj-lt"/>
              </a:rPr>
              <a:t>- Khám phụ khoa định kì.</a:t>
            </a:r>
          </a:p>
        </p:txBody>
      </p:sp>
    </p:spTree>
    <p:extLst>
      <p:ext uri="{BB962C8B-B14F-4D97-AF65-F5344CB8AC3E}">
        <p14:creationId xmlns:p14="http://schemas.microsoft.com/office/powerpoint/2010/main" val="107641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378207" y="0"/>
            <a:ext cx="9515061" cy="6843934"/>
          </a:xfrm>
          <a:prstGeom prst="rect">
            <a:avLst/>
          </a:prstGeom>
          <a:noFill/>
          <a:ln w="9525">
            <a:noFill/>
            <a:miter lim="800000"/>
            <a:headEnd/>
            <a:tailEnd/>
          </a:ln>
          <a:effectLst/>
        </p:spPr>
      </p:pic>
      <p:sp>
        <p:nvSpPr>
          <p:cNvPr id="6" name="Rectangle 5"/>
          <p:cNvSpPr/>
          <p:nvPr/>
        </p:nvSpPr>
        <p:spPr>
          <a:xfrm>
            <a:off x="1630017" y="2292626"/>
            <a:ext cx="3220279"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06145" y="2202873"/>
            <a:ext cx="2992582"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5564" y="3657600"/>
            <a:ext cx="3311236" cy="1814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16982" y="4170218"/>
            <a:ext cx="2867891" cy="92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58545" y="5597236"/>
            <a:ext cx="2604655" cy="581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00"/>
                </a:solidFill>
                <a:latin typeface="Times New Roman" pitchFamily="18" charset="0"/>
                <a:cs typeface="Times New Roman" pitchFamily="18" charset="0"/>
              </a:rPr>
              <a:t>BÀI</a:t>
            </a:r>
            <a:r>
              <a:rPr lang="en-US" sz="2600" b="1" dirty="0">
                <a:solidFill>
                  <a:srgbClr val="FF0000"/>
                </a:solidFill>
                <a:latin typeface="Times New Roman" pitchFamily="18" charset="0"/>
                <a:cs typeface="Times New Roman" pitchFamily="18" charset="0"/>
              </a:rPr>
              <a:t> 37:  </a:t>
            </a:r>
            <a:r>
              <a:rPr lang="en-US" sz="2600" b="1" dirty="0" err="1">
                <a:solidFill>
                  <a:srgbClr val="FF0000"/>
                </a:solidFill>
                <a:latin typeface="Times New Roman" pitchFamily="18" charset="0"/>
                <a:cs typeface="Times New Roman" pitchFamily="18" charset="0"/>
              </a:rPr>
              <a:t>SINH</a:t>
            </a:r>
            <a:r>
              <a:rPr lang="en-US" sz="2600" b="1" dirty="0">
                <a:solidFill>
                  <a:srgbClr val="FF0000"/>
                </a:solidFill>
                <a:latin typeface="Times New Roman" pitchFamily="18" charset="0"/>
                <a:cs typeface="Times New Roman" pitchFamily="18" charset="0"/>
              </a:rPr>
              <a:t> </a:t>
            </a:r>
            <a:r>
              <a:rPr lang="en-US" sz="2600" b="1" dirty="0" err="1">
                <a:solidFill>
                  <a:srgbClr val="FF0000"/>
                </a:solidFill>
                <a:latin typeface="Times New Roman" pitchFamily="18" charset="0"/>
                <a:cs typeface="Times New Roman" pitchFamily="18" charset="0"/>
              </a:rPr>
              <a:t>SẢN</a:t>
            </a:r>
            <a:r>
              <a:rPr lang="en-US" sz="2600" b="1" dirty="0">
                <a:solidFill>
                  <a:srgbClr val="FF0000"/>
                </a:solidFill>
                <a:latin typeface="Times New Roman" pitchFamily="18" charset="0"/>
                <a:cs typeface="Times New Roman" pitchFamily="18" charset="0"/>
              </a:rPr>
              <a:t> Ở </a:t>
            </a:r>
            <a:r>
              <a:rPr lang="en-US" sz="2600" b="1" dirty="0" err="1">
                <a:solidFill>
                  <a:srgbClr val="FF0000"/>
                </a:solidFill>
                <a:latin typeface="Times New Roman" pitchFamily="18" charset="0"/>
                <a:cs typeface="Times New Roman" pitchFamily="18" charset="0"/>
              </a:rPr>
              <a:t>NGƯỜI</a:t>
            </a:r>
            <a:r>
              <a:rPr lang="en-US" sz="2600" b="1" dirty="0">
                <a:solidFill>
                  <a:srgbClr val="FF0000"/>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0" y="786227"/>
            <a:ext cx="12192000" cy="523220"/>
          </a:xfrm>
          <a:prstGeom prst="rect">
            <a:avLst/>
          </a:prstGeom>
          <a:noFill/>
        </p:spPr>
        <p:txBody>
          <a:bodyPr wrap="square" rtlCol="0">
            <a:spAutoFit/>
          </a:bodyPr>
          <a:lstStyle/>
          <a:p>
            <a:r>
              <a:rPr lang="en-US" sz="2800" b="1" dirty="0">
                <a:solidFill>
                  <a:srgbClr val="FF6600"/>
                </a:solidFill>
                <a:latin typeface="Times New Roman" pitchFamily="18" charset="0"/>
                <a:cs typeface="Times New Roman" pitchFamily="18" charset="0"/>
              </a:rPr>
              <a:t>1. </a:t>
            </a:r>
            <a:r>
              <a:rPr lang="en-US" sz="2800" b="1" dirty="0" err="1">
                <a:solidFill>
                  <a:srgbClr val="FF6600"/>
                </a:solidFill>
                <a:latin typeface="Times New Roman" pitchFamily="18" charset="0"/>
                <a:cs typeface="Times New Roman" pitchFamily="18" charset="0"/>
              </a:rPr>
              <a:t>Cấu</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tạo</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và</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chức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năng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cơ</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quan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dục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nữ</a:t>
            </a:r>
            <a:endParaRPr lang="en-US" sz="2800" b="1" dirty="0">
              <a:solidFill>
                <a:srgbClr val="FF6600"/>
              </a:solidFill>
              <a:latin typeface="Times New Roman" pitchFamily="18" charset="0"/>
              <a:cs typeface="Times New Roman" pitchFamily="18" charset="0"/>
            </a:endParaRPr>
          </a:p>
        </p:txBody>
      </p:sp>
      <p:sp>
        <p:nvSpPr>
          <p:cNvPr id="18" name="TextBox 17"/>
          <p:cNvSpPr txBox="1"/>
          <p:nvPr/>
        </p:nvSpPr>
        <p:spPr>
          <a:xfrm>
            <a:off x="239697" y="1515838"/>
            <a:ext cx="11327907"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buồng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319596" y="2577369"/>
            <a:ext cx="11398928"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hormone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nữ</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ostrogen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progesterone)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thai</a:t>
            </a:r>
            <a:r>
              <a:rPr lang="en-US" sz="2800" dirty="0">
                <a:solidFill>
                  <a:srgbClr val="0000FF"/>
                </a:solidFill>
                <a:latin typeface="Times New Roman" pitchFamily="18" charset="0"/>
                <a:cs typeface="Times New Roman" pitchFamily="18" charset="0"/>
              </a:rPr>
              <a:t>.</a:t>
            </a:r>
          </a:p>
        </p:txBody>
      </p:sp>
      <p:sp>
        <p:nvSpPr>
          <p:cNvPr id="20" name="TextBox 19"/>
          <p:cNvSpPr txBox="1"/>
          <p:nvPr/>
        </p:nvSpPr>
        <p:spPr>
          <a:xfrm>
            <a:off x="239697" y="3630444"/>
            <a:ext cx="12192000" cy="523220"/>
          </a:xfrm>
          <a:prstGeom prst="rect">
            <a:avLst/>
          </a:prstGeom>
          <a:noFill/>
        </p:spPr>
        <p:txBody>
          <a:bodyPr wrap="square" rtlCol="0">
            <a:spAutoFit/>
          </a:bodyPr>
          <a:lstStyle/>
          <a:p>
            <a:r>
              <a:rPr lang="en-US" sz="2800" b="1" dirty="0">
                <a:solidFill>
                  <a:srgbClr val="FF6600"/>
                </a:solidFill>
                <a:latin typeface="Times New Roman" pitchFamily="18" charset="0"/>
                <a:cs typeface="Times New Roman" pitchFamily="18" charset="0"/>
              </a:rPr>
              <a:t>2. </a:t>
            </a:r>
            <a:r>
              <a:rPr lang="en-US" sz="2800" b="1" dirty="0" err="1">
                <a:solidFill>
                  <a:srgbClr val="FF6600"/>
                </a:solidFill>
                <a:latin typeface="Times New Roman" pitchFamily="18" charset="0"/>
                <a:cs typeface="Times New Roman" pitchFamily="18" charset="0"/>
              </a:rPr>
              <a:t>Cấu</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tạo</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và</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chức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năng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cơ</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quan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dục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nam</a:t>
            </a:r>
            <a:endParaRPr lang="en-US" sz="2800" b="1" dirty="0">
              <a:solidFill>
                <a:srgbClr val="FF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upRight)">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36110" y="-1"/>
            <a:ext cx="9712036" cy="6832457"/>
          </a:xfrm>
          <a:prstGeom prst="rect">
            <a:avLst/>
          </a:prstGeom>
          <a:noFill/>
          <a:ln w="9525">
            <a:noFill/>
            <a:miter lim="800000"/>
            <a:headEnd/>
            <a:tailEnd/>
          </a:ln>
          <a:effectLst/>
        </p:spPr>
      </p:pic>
      <p:sp>
        <p:nvSpPr>
          <p:cNvPr id="6" name="Rectangle 5"/>
          <p:cNvSpPr/>
          <p:nvPr/>
        </p:nvSpPr>
        <p:spPr>
          <a:xfrm>
            <a:off x="1339072" y="2638991"/>
            <a:ext cx="2803438" cy="8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54289" y="3352799"/>
            <a:ext cx="2286002" cy="80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16182" y="5001491"/>
            <a:ext cx="2812473" cy="1330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12729" y="4447310"/>
            <a:ext cx="2285999" cy="928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423564" y="5611092"/>
            <a:ext cx="2133601" cy="110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68145" y="2230582"/>
            <a:ext cx="2189019" cy="789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57745" y="3713018"/>
            <a:ext cx="2673928" cy="1052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1000"/>
                                        <p:tgtEl>
                                          <p:spTgt spid="7"/>
                                        </p:tgtEl>
                                      </p:cBhvr>
                                    </p:animEffect>
                                    <p:set>
                                      <p:cBhvr>
                                        <p:cTn id="1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1000"/>
                                        <p:tgtEl>
                                          <p:spTgt spid="8"/>
                                        </p:tgtEl>
                                      </p:cBhvr>
                                    </p:animEffect>
                                    <p:set>
                                      <p:cBhvr>
                                        <p:cTn id="1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1000"/>
                                        <p:tgtEl>
                                          <p:spTgt spid="9"/>
                                        </p:tgtEl>
                                      </p:cBhvr>
                                    </p:animEffect>
                                    <p:set>
                                      <p:cBhvr>
                                        <p:cTn id="25"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1000"/>
                                        <p:tgtEl>
                                          <p:spTgt spid="11"/>
                                        </p:tgtEl>
                                      </p:cBhvr>
                                    </p:animEffect>
                                    <p:set>
                                      <p:cBhvr>
                                        <p:cTn id="3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 presetClass="exit" presetSubtype="16" fill="hold" grpId="0" nodeType="clickEffect">
                                  <p:stCondLst>
                                    <p:cond delay="0"/>
                                  </p:stCondLst>
                                  <p:childTnLst>
                                    <p:animEffect transition="out" filter="box(in)">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a:solidFill>
                  <a:srgbClr val="FF00FF"/>
                </a:solidFill>
                <a:latin typeface="Times New Roman" pitchFamily="18" charset="0"/>
                <a:cs typeface="Times New Roman" pitchFamily="18" charset="0"/>
              </a:rPr>
              <a:t>BÀI</a:t>
            </a:r>
            <a:r>
              <a:rPr lang="en-US" sz="2600" b="1" dirty="0">
                <a:solidFill>
                  <a:srgbClr val="FF00FF"/>
                </a:solidFill>
                <a:latin typeface="Times New Roman" pitchFamily="18" charset="0"/>
                <a:cs typeface="Times New Roman" pitchFamily="18" charset="0"/>
              </a:rPr>
              <a:t> 37:  </a:t>
            </a:r>
            <a:r>
              <a:rPr lang="en-US" sz="2600" b="1" dirty="0" err="1">
                <a:solidFill>
                  <a:srgbClr val="FF00FF"/>
                </a:solidFill>
                <a:latin typeface="Times New Roman" pitchFamily="18" charset="0"/>
                <a:cs typeface="Times New Roman" pitchFamily="18" charset="0"/>
              </a:rPr>
              <a:t>SINH</a:t>
            </a:r>
            <a:r>
              <a:rPr lang="en-US" sz="2600" b="1" dirty="0">
                <a:solidFill>
                  <a:srgbClr val="FF00FF"/>
                </a:solidFill>
                <a:latin typeface="Times New Roman" pitchFamily="18" charset="0"/>
                <a:cs typeface="Times New Roman" pitchFamily="18" charset="0"/>
              </a:rPr>
              <a:t> </a:t>
            </a:r>
            <a:r>
              <a:rPr lang="en-US" sz="2600" b="1" dirty="0" err="1">
                <a:solidFill>
                  <a:srgbClr val="FF00FF"/>
                </a:solidFill>
                <a:latin typeface="Times New Roman" pitchFamily="18" charset="0"/>
                <a:cs typeface="Times New Roman" pitchFamily="18" charset="0"/>
              </a:rPr>
              <a:t>SẢN</a:t>
            </a:r>
            <a:r>
              <a:rPr lang="en-US" sz="2600" b="1" dirty="0">
                <a:solidFill>
                  <a:srgbClr val="FF00FF"/>
                </a:solidFill>
                <a:latin typeface="Times New Roman" pitchFamily="18" charset="0"/>
                <a:cs typeface="Times New Roman" pitchFamily="18" charset="0"/>
              </a:rPr>
              <a:t> Ở </a:t>
            </a:r>
            <a:r>
              <a:rPr lang="en-US" sz="2600" b="1" dirty="0" err="1">
                <a:solidFill>
                  <a:srgbClr val="FF00FF"/>
                </a:solidFill>
                <a:latin typeface="Times New Roman" pitchFamily="18" charset="0"/>
                <a:cs typeface="Times New Roman" pitchFamily="18" charset="0"/>
              </a:rPr>
              <a:t>NGƯỜI</a:t>
            </a:r>
            <a:r>
              <a:rPr lang="en-US" sz="2600" b="1" dirty="0">
                <a:solidFill>
                  <a:srgbClr val="FF00FF"/>
                </a:solidFill>
                <a:latin typeface="Times New Roman" pitchFamily="18" charset="0"/>
                <a:cs typeface="Times New Roman" pitchFamily="18" charset="0"/>
              </a:rPr>
              <a:t>.</a:t>
            </a: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DỤC</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TextBox 19"/>
          <p:cNvSpPr txBox="1"/>
          <p:nvPr/>
        </p:nvSpPr>
        <p:spPr>
          <a:xfrm>
            <a:off x="452761" y="866775"/>
            <a:ext cx="12192000" cy="523220"/>
          </a:xfrm>
          <a:prstGeom prst="rect">
            <a:avLst/>
          </a:prstGeom>
          <a:noFill/>
        </p:spPr>
        <p:txBody>
          <a:bodyPr wrap="square" rtlCol="0">
            <a:spAutoFit/>
          </a:bodyPr>
          <a:lstStyle/>
          <a:p>
            <a:r>
              <a:rPr lang="en-US" sz="2800" b="1" dirty="0">
                <a:solidFill>
                  <a:srgbClr val="FF6600"/>
                </a:solidFill>
                <a:latin typeface="Times New Roman" pitchFamily="18" charset="0"/>
                <a:cs typeface="Times New Roman" pitchFamily="18" charset="0"/>
              </a:rPr>
              <a:t>2. </a:t>
            </a:r>
            <a:r>
              <a:rPr lang="en-US" sz="2800" b="1" dirty="0" err="1">
                <a:solidFill>
                  <a:srgbClr val="FF6600"/>
                </a:solidFill>
                <a:latin typeface="Times New Roman" pitchFamily="18" charset="0"/>
                <a:cs typeface="Times New Roman" pitchFamily="18" charset="0"/>
              </a:rPr>
              <a:t>Cấu</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tạo</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và</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chức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năng</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cơ</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quan</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sinh</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dục</a:t>
            </a:r>
            <a:r>
              <a:rPr lang="en-US" sz="2800" b="1" dirty="0">
                <a:solidFill>
                  <a:srgbClr val="FF6600"/>
                </a:solidFill>
                <a:latin typeface="Times New Roman" pitchFamily="18" charset="0"/>
                <a:cs typeface="Times New Roman" pitchFamily="18" charset="0"/>
              </a:rPr>
              <a:t> </a:t>
            </a:r>
            <a:r>
              <a:rPr lang="en-US" sz="2800" b="1" dirty="0" err="1">
                <a:solidFill>
                  <a:srgbClr val="FF6600"/>
                </a:solidFill>
                <a:latin typeface="Times New Roman" pitchFamily="18" charset="0"/>
                <a:cs typeface="Times New Roman" pitchFamily="18" charset="0"/>
              </a:rPr>
              <a:t>nam</a:t>
            </a:r>
            <a:endParaRPr lang="en-US" sz="2800" b="1" dirty="0">
              <a:solidFill>
                <a:srgbClr val="FF6600"/>
              </a:solidFill>
              <a:latin typeface="Times New Roman" pitchFamily="18" charset="0"/>
              <a:cs typeface="Times New Roman" pitchFamily="18" charset="0"/>
            </a:endParaRPr>
          </a:p>
        </p:txBody>
      </p:sp>
      <p:sp>
        <p:nvSpPr>
          <p:cNvPr id="21" name="TextBox 20"/>
          <p:cNvSpPr txBox="1"/>
          <p:nvPr/>
        </p:nvSpPr>
        <p:spPr>
          <a:xfrm>
            <a:off x="662473" y="1887986"/>
            <a:ext cx="10958397"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Cấu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nam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túi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tuyến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hành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dương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a:t>
            </a:r>
          </a:p>
        </p:txBody>
      </p:sp>
      <p:sp>
        <p:nvSpPr>
          <p:cNvPr id="22" name="TextBox 21"/>
          <p:cNvSpPr txBox="1"/>
          <p:nvPr/>
        </p:nvSpPr>
        <p:spPr>
          <a:xfrm>
            <a:off x="452761" y="334008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xuất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tiết</a:t>
            </a:r>
            <a:r>
              <a:rPr lang="en-US" sz="2800" dirty="0">
                <a:solidFill>
                  <a:srgbClr val="0000FF"/>
                </a:solidFill>
                <a:latin typeface="Times New Roman" pitchFamily="18" charset="0"/>
                <a:cs typeface="Times New Roman" pitchFamily="18" charset="0"/>
              </a:rPr>
              <a:t> hormone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nam</a:t>
            </a:r>
            <a:r>
              <a:rPr lang="en-US" sz="2800" dirty="0">
                <a:solidFill>
                  <a:srgbClr val="0000FF"/>
                </a:solidFill>
                <a:latin typeface="Times New Roman" pitchFamily="18" charset="0"/>
                <a:cs typeface="Times New Roman" pitchFamily="18" charset="0"/>
              </a:rPr>
              <a:t> (testosterone).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upRight)">
                                      <p:cBhvr>
                                        <p:cTn id="1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0" y="1131642"/>
            <a:ext cx="12190971" cy="41950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strips(downRight)">
                                      <p:cBhvr>
                                        <p:cTn id="7" dur="1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4943</TotalTime>
  <Words>3137</Words>
  <Application>Microsoft Office PowerPoint</Application>
  <PresentationFormat>Widescreen</PresentationFormat>
  <Paragraphs>201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Harper Waston</cp:lastModifiedBy>
  <cp:revision>1222</cp:revision>
  <dcterms:created xsi:type="dcterms:W3CDTF">2022-07-11T10:05:56Z</dcterms:created>
  <dcterms:modified xsi:type="dcterms:W3CDTF">2024-04-08T14:23:53Z</dcterms:modified>
</cp:coreProperties>
</file>