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33" r:id="rId2"/>
    <p:sldId id="357" r:id="rId3"/>
    <p:sldId id="335" r:id="rId4"/>
    <p:sldId id="334" r:id="rId5"/>
    <p:sldId id="375" r:id="rId6"/>
    <p:sldId id="377" r:id="rId7"/>
    <p:sldId id="376" r:id="rId8"/>
    <p:sldId id="359" r:id="rId9"/>
    <p:sldId id="360" r:id="rId10"/>
    <p:sldId id="361" r:id="rId11"/>
    <p:sldId id="362" r:id="rId12"/>
    <p:sldId id="363" r:id="rId13"/>
    <p:sldId id="364" r:id="rId14"/>
    <p:sldId id="378" r:id="rId15"/>
    <p:sldId id="380" r:id="rId16"/>
    <p:sldId id="365" r:id="rId17"/>
    <p:sldId id="366" r:id="rId18"/>
    <p:sldId id="367" r:id="rId19"/>
    <p:sldId id="381" r:id="rId20"/>
    <p:sldId id="368" r:id="rId21"/>
    <p:sldId id="373" r:id="rId22"/>
    <p:sldId id="374" r:id="rId23"/>
    <p:sldId id="371" r:id="rId24"/>
    <p:sldId id="3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0000CC"/>
    <a:srgbClr val="A80000"/>
    <a:srgbClr val="FF00FF"/>
    <a:srgbClr val="006600"/>
    <a:srgbClr val="FF0000"/>
    <a:srgbClr val="00FFFF"/>
    <a:srgbClr val="9C0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85" d="100"/>
          <a:sy n="85" d="100"/>
        </p:scale>
        <p:origin x="394"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2/7/2025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2/7/2025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2/7/2025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2/7/2025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2/7/2025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2/7/2025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2/7/2025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2/7/2025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2/7/2025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2/7/2025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2/7/2025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2/7/2025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36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90550" y="-28575"/>
            <a:ext cx="11527604" cy="68580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C6FAF303-4DE4-6C7D-654E-0520F8C3E6C2}"/>
              </a:ext>
            </a:extLst>
          </p:cNvPr>
          <p:cNvSpPr/>
          <p:nvPr/>
        </p:nvSpPr>
        <p:spPr>
          <a:xfrm>
            <a:off x="200025" y="5143499"/>
            <a:ext cx="7648575" cy="16192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dirty="0">
                <a:solidFill>
                  <a:srgbClr val="FF0000"/>
                </a:solidFill>
                <a:latin typeface="+mj-lt"/>
              </a:rPr>
              <a:t>Nhận xét: Đóng công tắc, đèn sáng</a:t>
            </a:r>
          </a:p>
          <a:p>
            <a:pPr algn="just"/>
            <a:r>
              <a:rPr lang="vi-VN" sz="2800" dirty="0">
                <a:solidFill>
                  <a:srgbClr val="FF0000"/>
                </a:solidFill>
                <a:latin typeface="+mj-lt"/>
              </a:rPr>
              <a:t>        Mở công tắc, đèn tắt</a:t>
            </a:r>
          </a:p>
          <a:p>
            <a:pPr algn="just"/>
            <a:r>
              <a:rPr lang="vi-VN" sz="2800" dirty="0">
                <a:solidFill>
                  <a:srgbClr val="FF0000"/>
                </a:solidFill>
                <a:latin typeface="+mj-lt"/>
              </a:rPr>
              <a:t>Biến trở có điện trở càng lớn thì đèn sáng yếu</a:t>
            </a:r>
          </a:p>
          <a:p>
            <a:pPr algn="just"/>
            <a:r>
              <a:rPr lang="vi-VN" sz="2800" dirty="0">
                <a:solidFill>
                  <a:srgbClr val="FF0000"/>
                </a:solidFill>
                <a:latin typeface="+mj-lt"/>
              </a:rPr>
              <a:t>Biến trở có điện trở càng nhỏ thì đèn sáng mạnh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36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
            <a:ext cx="12192000" cy="3200400"/>
          </a:xfrm>
          <a:prstGeom prst="rect">
            <a:avLst/>
          </a:prstGeom>
          <a:noFill/>
          <a:ln w="9525">
            <a:noFill/>
            <a:miter lim="800000"/>
            <a:headEnd/>
            <a:tailEnd/>
          </a:ln>
          <a:effectLst/>
        </p:spPr>
      </p:pic>
      <p:sp>
        <p:nvSpPr>
          <p:cNvPr id="4" name="Rectangle 3"/>
          <p:cNvSpPr/>
          <p:nvPr/>
        </p:nvSpPr>
        <p:spPr>
          <a:xfrm>
            <a:off x="0" y="3306767"/>
            <a:ext cx="12192000" cy="3539430"/>
          </a:xfrm>
          <a:prstGeom prst="rect">
            <a:avLst/>
          </a:prstGeom>
        </p:spPr>
        <p:txBody>
          <a:bodyPr wrap="square">
            <a:spAutoFit/>
          </a:bodyPr>
          <a:lstStyle/>
          <a:p>
            <a:r>
              <a:rPr lang="vi-VN" sz="3200" dirty="0">
                <a:solidFill>
                  <a:srgbClr val="0000CC"/>
                </a:solidFill>
                <a:latin typeface="+mj-lt"/>
              </a:rPr>
              <a:t>-</a:t>
            </a:r>
            <a:r>
              <a:rPr lang="vi-VN" sz="3200" dirty="0">
                <a:solidFill>
                  <a:srgbClr val="FF00FF"/>
                </a:solidFill>
                <a:latin typeface="+mj-lt"/>
              </a:rPr>
              <a:t> </a:t>
            </a:r>
            <a:r>
              <a:rPr lang="vi-VN" sz="3200" dirty="0">
                <a:solidFill>
                  <a:srgbClr val="0000CC"/>
                </a:solidFill>
                <a:latin typeface="+mj-lt"/>
              </a:rPr>
              <a:t>Dây nối trong mạch bị hỏng, dứt giữa nên mạch hở.</a:t>
            </a:r>
          </a:p>
          <a:p>
            <a:r>
              <a:rPr lang="vi-VN" sz="3200" dirty="0">
                <a:solidFill>
                  <a:srgbClr val="0000CC"/>
                </a:solidFill>
                <a:latin typeface="+mj-lt"/>
              </a:rPr>
              <a:t>- Bóng đèn bị hỏng khiến mạch hở.</a:t>
            </a:r>
          </a:p>
          <a:p>
            <a:r>
              <a:rPr lang="vi-VN" sz="3200" dirty="0">
                <a:solidFill>
                  <a:srgbClr val="0000CC"/>
                </a:solidFill>
                <a:latin typeface="+mj-lt"/>
              </a:rPr>
              <a:t>- Pin hết khiến mạch không được cung cấp điện.</a:t>
            </a:r>
            <a:endParaRPr lang="en-US" sz="3200" dirty="0">
              <a:solidFill>
                <a:srgbClr val="0000CC"/>
              </a:solidFill>
              <a:latin typeface="+mj-lt"/>
            </a:endParaRPr>
          </a:p>
          <a:p>
            <a:pPr algn="just"/>
            <a:r>
              <a:rPr lang="en-US" sz="3200" dirty="0">
                <a:solidFill>
                  <a:srgbClr val="0000CC"/>
                </a:solidFill>
                <a:latin typeface="Times New Roman" pitchFamily="18" charset="0"/>
                <a:cs typeface="Times New Roman" pitchFamily="18" charset="0"/>
              </a:rPr>
              <a:t>- N</a:t>
            </a:r>
            <a:r>
              <a:rPr lang="vi-VN" sz="3200" dirty="0">
                <a:solidFill>
                  <a:srgbClr val="0000CC"/>
                </a:solidFill>
                <a:latin typeface="Times New Roman" pitchFamily="18" charset="0"/>
                <a:cs typeface="Times New Roman" pitchFamily="18" charset="0"/>
              </a:rPr>
              <a:t>ối sai cực đèn điôt phát quang vì đèn điôt phát quang chỉ cho dòng điện đi theo một chiều nhất định từ cực dương sang cực âm.</a:t>
            </a:r>
          </a:p>
          <a:p>
            <a:pPr algn="just"/>
            <a:r>
              <a:rPr lang="vi-VN" sz="3200" dirty="0">
                <a:solidFill>
                  <a:srgbClr val="0000CC"/>
                </a:solidFill>
                <a:latin typeface="Times New Roman" pitchFamily="18" charset="0"/>
                <a:cs typeface="Times New Roman" pitchFamily="18" charset="0"/>
              </a:rPr>
              <a:t>- điện trở của biến trở quá lớn ( dòng điện không đến được bóng đèn -&gt; đèn không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lide(fromTop)">
                                      <p:cBhvr>
                                        <p:cTn id="7" dur="1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22:  </a:t>
            </a:r>
            <a:r>
              <a:rPr lang="en-US" sz="2600" b="1" dirty="0" err="1">
                <a:solidFill>
                  <a:srgbClr val="FF00FF"/>
                </a:solidFill>
                <a:latin typeface="Times New Roman" pitchFamily="18" charset="0"/>
                <a:cs typeface="Times New Roman" pitchFamily="18" charset="0"/>
              </a:rPr>
              <a:t>TÁC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DỤNG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CỦA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DÒNG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TextBox 20"/>
          <p:cNvSpPr txBox="1"/>
          <p:nvPr/>
        </p:nvSpPr>
        <p:spPr>
          <a:xfrm>
            <a:off x="95250" y="690890"/>
            <a:ext cx="121920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II.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DÒNG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ĐIỆN</a:t>
            </a:r>
            <a:endParaRPr lang="en-US" sz="2800" b="1" dirty="0">
              <a:solidFill>
                <a:srgbClr val="FF0000"/>
              </a:solidFill>
              <a:latin typeface="Times New Roman" pitchFamily="18" charset="0"/>
              <a:cs typeface="Times New Roman" pitchFamily="18" charset="0"/>
            </a:endParaRPr>
          </a:p>
        </p:txBody>
      </p:sp>
      <p:sp>
        <p:nvSpPr>
          <p:cNvPr id="23" name="TextBox 22"/>
          <p:cNvSpPr txBox="1"/>
          <p:nvPr/>
        </p:nvSpPr>
        <p:spPr>
          <a:xfrm>
            <a:off x="-85725" y="1366509"/>
            <a:ext cx="12192000" cy="523220"/>
          </a:xfrm>
          <a:prstGeom prst="rect">
            <a:avLst/>
          </a:prstGeom>
          <a:noFill/>
        </p:spPr>
        <p:txBody>
          <a:bodyPr wrap="square" rtlCol="0">
            <a:spAutoFit/>
          </a:bodyPr>
          <a:lstStyle/>
          <a:p>
            <a:r>
              <a:rPr lang="vi-VN" sz="2800" b="1"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đèn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209550" y="223262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80">
                                          <p:stCondLst>
                                            <p:cond delay="0"/>
                                          </p:stCondLst>
                                        </p:cTn>
                                        <p:tgtEl>
                                          <p:spTgt spid="22"/>
                                        </p:tgtEl>
                                      </p:cBhvr>
                                    </p:animEffect>
                                    <p:anim calcmode="lin" valueType="num">
                                      <p:cBhvr>
                                        <p:cTn id="1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8" dur="26">
                                          <p:stCondLst>
                                            <p:cond delay="650"/>
                                          </p:stCondLst>
                                        </p:cTn>
                                        <p:tgtEl>
                                          <p:spTgt spid="22"/>
                                        </p:tgtEl>
                                      </p:cBhvr>
                                      <p:to x="100000" y="60000"/>
                                    </p:animScale>
                                    <p:animScale>
                                      <p:cBhvr>
                                        <p:cTn id="19" dur="166" decel="50000">
                                          <p:stCondLst>
                                            <p:cond delay="676"/>
                                          </p:stCondLst>
                                        </p:cTn>
                                        <p:tgtEl>
                                          <p:spTgt spid="22"/>
                                        </p:tgtEl>
                                      </p:cBhvr>
                                      <p:to x="100000" y="100000"/>
                                    </p:animScale>
                                    <p:animScale>
                                      <p:cBhvr>
                                        <p:cTn id="20" dur="26">
                                          <p:stCondLst>
                                            <p:cond delay="1312"/>
                                          </p:stCondLst>
                                        </p:cTn>
                                        <p:tgtEl>
                                          <p:spTgt spid="22"/>
                                        </p:tgtEl>
                                      </p:cBhvr>
                                      <p:to x="100000" y="80000"/>
                                    </p:animScale>
                                    <p:animScale>
                                      <p:cBhvr>
                                        <p:cTn id="21" dur="166" decel="50000">
                                          <p:stCondLst>
                                            <p:cond delay="1338"/>
                                          </p:stCondLst>
                                        </p:cTn>
                                        <p:tgtEl>
                                          <p:spTgt spid="22"/>
                                        </p:tgtEl>
                                      </p:cBhvr>
                                      <p:to x="100000" y="100000"/>
                                    </p:animScale>
                                    <p:animScale>
                                      <p:cBhvr>
                                        <p:cTn id="22" dur="26">
                                          <p:stCondLst>
                                            <p:cond delay="1642"/>
                                          </p:stCondLst>
                                        </p:cTn>
                                        <p:tgtEl>
                                          <p:spTgt spid="22"/>
                                        </p:tgtEl>
                                      </p:cBhvr>
                                      <p:to x="100000" y="90000"/>
                                    </p:animScale>
                                    <p:animScale>
                                      <p:cBhvr>
                                        <p:cTn id="23" dur="166" decel="50000">
                                          <p:stCondLst>
                                            <p:cond delay="1668"/>
                                          </p:stCondLst>
                                        </p:cTn>
                                        <p:tgtEl>
                                          <p:spTgt spid="22"/>
                                        </p:tgtEl>
                                      </p:cBhvr>
                                      <p:to x="100000" y="100000"/>
                                    </p:animScale>
                                    <p:animScale>
                                      <p:cBhvr>
                                        <p:cTn id="24" dur="26">
                                          <p:stCondLst>
                                            <p:cond delay="1808"/>
                                          </p:stCondLst>
                                        </p:cTn>
                                        <p:tgtEl>
                                          <p:spTgt spid="22"/>
                                        </p:tgtEl>
                                      </p:cBhvr>
                                      <p:to x="100000" y="95000"/>
                                    </p:animScale>
                                    <p:animScale>
                                      <p:cBhvr>
                                        <p:cTn id="25"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66675" y="646865"/>
            <a:ext cx="12142880" cy="4308764"/>
          </a:xfrm>
          <a:prstGeom prst="rect">
            <a:avLst/>
          </a:prstGeom>
          <a:noFill/>
          <a:ln w="9525">
            <a:noFill/>
            <a:miter lim="800000"/>
            <a:headEnd/>
            <a:tailEnd/>
          </a:ln>
          <a:effectLst/>
        </p:spPr>
      </p:pic>
      <p:sp>
        <p:nvSpPr>
          <p:cNvPr id="3" name="Rectangle 2">
            <a:extLst>
              <a:ext uri="{FF2B5EF4-FFF2-40B4-BE49-F238E27FC236}">
                <a16:creationId xmlns:a16="http://schemas.microsoft.com/office/drawing/2014/main" id="{9653D448-F67E-A4C9-590D-79B48AF5E933}"/>
              </a:ext>
            </a:extLst>
          </p:cNvPr>
          <p:cNvSpPr/>
          <p:nvPr/>
        </p:nvSpPr>
        <p:spPr>
          <a:xfrm>
            <a:off x="561975" y="5095874"/>
            <a:ext cx="8143875" cy="15906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dirty="0">
                <a:solidFill>
                  <a:srgbClr val="FF6600"/>
                </a:solidFill>
                <a:latin typeface="+mj-lt"/>
              </a:rPr>
              <a:t>Bằng thực nghiệm: sau khi thực hiện thí nghệm, số chỉ của nhiệt kế tăng lên sau 1 thời gian</a:t>
            </a:r>
            <a:endParaRPr lang="en-US" sz="3200" dirty="0">
              <a:solidFill>
                <a:srgbClr val="FF66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anim calcmode="lin" valueType="num">
                                      <p:cBhvr>
                                        <p:cTn id="8" dur="2000" fill="hold"/>
                                        <p:tgtEl>
                                          <p:spTgt spid="6146"/>
                                        </p:tgtEl>
                                        <p:attrNameLst>
                                          <p:attrName>ppt_w</p:attrName>
                                        </p:attrNameLst>
                                      </p:cBhvr>
                                      <p:tavLst>
                                        <p:tav tm="0" fmla="#ppt_w*sin(2.5*pi*$)">
                                          <p:val>
                                            <p:fltVal val="0"/>
                                          </p:val>
                                        </p:tav>
                                        <p:tav tm="100000">
                                          <p:val>
                                            <p:fltVal val="1"/>
                                          </p:val>
                                        </p:tav>
                                      </p:tavLst>
                                    </p:anim>
                                    <p:anim calcmode="lin" valueType="num">
                                      <p:cBhvr>
                                        <p:cTn id="9" dur="2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0EBF27-0C8B-60D1-AA17-09D82476A45A}"/>
              </a:ext>
            </a:extLst>
          </p:cNvPr>
          <p:cNvSpPr txBox="1"/>
          <p:nvPr/>
        </p:nvSpPr>
        <p:spPr>
          <a:xfrm>
            <a:off x="4547586" y="414575"/>
            <a:ext cx="4623047" cy="584775"/>
          </a:xfrm>
          <a:prstGeom prst="rect">
            <a:avLst/>
          </a:prstGeom>
          <a:noFill/>
        </p:spPr>
        <p:txBody>
          <a:bodyPr wrap="square">
            <a:spAutoFit/>
          </a:bodyPr>
          <a:lstStyle/>
          <a:p>
            <a:r>
              <a:rPr lang="vi-VN" sz="3200" dirty="0">
                <a:solidFill>
                  <a:srgbClr val="FF0000"/>
                </a:solidFill>
                <a:latin typeface="Times New Roman" pitchFamily="18" charset="0"/>
                <a:cs typeface="Times New Roman" pitchFamily="18" charset="0"/>
              </a:rPr>
              <a:t>PHIẾU HỌC TẬP</a:t>
            </a:r>
            <a:endParaRPr lang="en-US" sz="3200" dirty="0">
              <a:solidFill>
                <a:srgbClr val="FF0000"/>
              </a:solidFill>
            </a:endParaRPr>
          </a:p>
        </p:txBody>
      </p:sp>
      <p:graphicFrame>
        <p:nvGraphicFramePr>
          <p:cNvPr id="4" name="Table 3">
            <a:extLst>
              <a:ext uri="{FF2B5EF4-FFF2-40B4-BE49-F238E27FC236}">
                <a16:creationId xmlns:a16="http://schemas.microsoft.com/office/drawing/2014/main" id="{7B2A5119-4660-6507-6D68-5934EB1AB8F9}"/>
              </a:ext>
            </a:extLst>
          </p:cNvPr>
          <p:cNvGraphicFramePr>
            <a:graphicFrameLocks noGrp="1"/>
          </p:cNvGraphicFramePr>
          <p:nvPr>
            <p:extLst>
              <p:ext uri="{D42A27DB-BD31-4B8C-83A1-F6EECF244321}">
                <p14:modId xmlns:p14="http://schemas.microsoft.com/office/powerpoint/2010/main" val="4255509853"/>
              </p:ext>
            </p:extLst>
          </p:nvPr>
        </p:nvGraphicFramePr>
        <p:xfrm>
          <a:off x="1899823" y="1323347"/>
          <a:ext cx="8588652" cy="3017520"/>
        </p:xfrm>
        <a:graphic>
          <a:graphicData uri="http://schemas.openxmlformats.org/drawingml/2006/table">
            <a:tbl>
              <a:tblPr firstRow="1" bandRow="1">
                <a:tableStyleId>{8A107856-5554-42FB-B03E-39F5DBC370BA}</a:tableStyleId>
              </a:tblPr>
              <a:tblGrid>
                <a:gridCol w="8588652">
                  <a:extLst>
                    <a:ext uri="{9D8B030D-6E8A-4147-A177-3AD203B41FA5}">
                      <a16:colId xmlns:a16="http://schemas.microsoft.com/office/drawing/2014/main" val="2685054793"/>
                    </a:ext>
                  </a:extLst>
                </a:gridCol>
              </a:tblGrid>
              <a:tr h="370840">
                <a:tc>
                  <a:txBody>
                    <a:bodyPr/>
                    <a:lstStyle/>
                    <a:p>
                      <a:r>
                        <a:rPr lang="en-US" sz="3200" b="0" i="0" kern="1200" dirty="0" err="1">
                          <a:solidFill>
                            <a:schemeClr val="dk1"/>
                          </a:solidFill>
                          <a:effectLst/>
                          <a:latin typeface="Times  New Roman"/>
                          <a:ea typeface="+mn-ea"/>
                          <a:cs typeface="+mn-cs"/>
                        </a:rPr>
                        <a:t>Nêu</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ví</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dụ</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về</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các</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dụng</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cụ</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điện</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có</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tác</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dụng</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nhiệt</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tác</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dụng</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phát</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sáng</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của</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dòng</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điện</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trong</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đời</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sống</a:t>
                      </a:r>
                      <a:r>
                        <a:rPr lang="en-US" sz="3200" b="0" i="0" kern="1200" dirty="0">
                          <a:solidFill>
                            <a:schemeClr val="dk1"/>
                          </a:solidFill>
                          <a:effectLst/>
                          <a:latin typeface="Times  New Roman"/>
                          <a:ea typeface="+mn-ea"/>
                          <a:cs typeface="+mn-cs"/>
                        </a:rPr>
                        <a:t>.</a:t>
                      </a:r>
                      <a:endParaRPr lang="vi-VN" sz="3200" b="0" i="0" kern="1200" dirty="0">
                        <a:solidFill>
                          <a:schemeClr val="dk1"/>
                        </a:solidFill>
                        <a:effectLst/>
                        <a:latin typeface="Times  New Roman"/>
                        <a:ea typeface="+mn-ea"/>
                        <a:cs typeface="+mn-cs"/>
                      </a:endParaRPr>
                    </a:p>
                    <a:p>
                      <a:r>
                        <a:rPr lang="vi-VN" sz="3200" b="0" i="0" kern="1200" dirty="0">
                          <a:solidFill>
                            <a:schemeClr val="dk1"/>
                          </a:solidFill>
                          <a:effectLst/>
                          <a:latin typeface="Times  New Roman"/>
                          <a:ea typeface="+mn-ea"/>
                          <a:cs typeface="+mn-cs"/>
                        </a:rPr>
                        <a:t>…………………………………………………………………………………………………………………………………………………………………………………………………………………....</a:t>
                      </a:r>
                      <a:endParaRPr lang="en-US" sz="3200" dirty="0">
                        <a:latin typeface="Times  New Roman"/>
                      </a:endParaRPr>
                    </a:p>
                  </a:txBody>
                  <a:tcPr/>
                </a:tc>
                <a:extLst>
                  <a:ext uri="{0D108BD9-81ED-4DB2-BD59-A6C34878D82A}">
                    <a16:rowId xmlns:a16="http://schemas.microsoft.com/office/drawing/2014/main" val="1692843137"/>
                  </a:ext>
                </a:extLst>
              </a:tr>
            </a:tbl>
          </a:graphicData>
        </a:graphic>
      </p:graphicFrame>
    </p:spTree>
    <p:extLst>
      <p:ext uri="{BB962C8B-B14F-4D97-AF65-F5344CB8AC3E}">
        <p14:creationId xmlns:p14="http://schemas.microsoft.com/office/powerpoint/2010/main" val="2375305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0EBF27-0C8B-60D1-AA17-09D82476A45A}"/>
              </a:ext>
            </a:extLst>
          </p:cNvPr>
          <p:cNvSpPr txBox="1"/>
          <p:nvPr/>
        </p:nvSpPr>
        <p:spPr>
          <a:xfrm>
            <a:off x="4547586" y="414575"/>
            <a:ext cx="4623047" cy="584775"/>
          </a:xfrm>
          <a:prstGeom prst="rect">
            <a:avLst/>
          </a:prstGeom>
          <a:noFill/>
        </p:spPr>
        <p:txBody>
          <a:bodyPr wrap="square">
            <a:spAutoFit/>
          </a:bodyPr>
          <a:lstStyle/>
          <a:p>
            <a:r>
              <a:rPr lang="vi-VN" sz="3200" dirty="0">
                <a:solidFill>
                  <a:srgbClr val="FF0000"/>
                </a:solidFill>
                <a:latin typeface="Times New Roman" pitchFamily="18" charset="0"/>
                <a:cs typeface="Times New Roman" pitchFamily="18" charset="0"/>
              </a:rPr>
              <a:t>PHIẾU HỌC TẬP</a:t>
            </a:r>
            <a:endParaRPr lang="en-US" sz="3200" dirty="0">
              <a:solidFill>
                <a:srgbClr val="FF0000"/>
              </a:solidFill>
            </a:endParaRPr>
          </a:p>
        </p:txBody>
      </p:sp>
      <p:graphicFrame>
        <p:nvGraphicFramePr>
          <p:cNvPr id="4" name="Table 3">
            <a:extLst>
              <a:ext uri="{FF2B5EF4-FFF2-40B4-BE49-F238E27FC236}">
                <a16:creationId xmlns:a16="http://schemas.microsoft.com/office/drawing/2014/main" id="{7B2A5119-4660-6507-6D68-5934EB1AB8F9}"/>
              </a:ext>
            </a:extLst>
          </p:cNvPr>
          <p:cNvGraphicFramePr>
            <a:graphicFrameLocks noGrp="1"/>
          </p:cNvGraphicFramePr>
          <p:nvPr>
            <p:extLst>
              <p:ext uri="{D42A27DB-BD31-4B8C-83A1-F6EECF244321}">
                <p14:modId xmlns:p14="http://schemas.microsoft.com/office/powerpoint/2010/main" val="1268150671"/>
              </p:ext>
            </p:extLst>
          </p:nvPr>
        </p:nvGraphicFramePr>
        <p:xfrm>
          <a:off x="1296140" y="1323347"/>
          <a:ext cx="9192335" cy="4968240"/>
        </p:xfrm>
        <a:graphic>
          <a:graphicData uri="http://schemas.openxmlformats.org/drawingml/2006/table">
            <a:tbl>
              <a:tblPr firstRow="1" bandRow="1">
                <a:tableStyleId>{8A107856-5554-42FB-B03E-39F5DBC370BA}</a:tableStyleId>
              </a:tblPr>
              <a:tblGrid>
                <a:gridCol w="9192335">
                  <a:extLst>
                    <a:ext uri="{9D8B030D-6E8A-4147-A177-3AD203B41FA5}">
                      <a16:colId xmlns:a16="http://schemas.microsoft.com/office/drawing/2014/main" val="2685054793"/>
                    </a:ext>
                  </a:extLst>
                </a:gridCol>
              </a:tblGrid>
              <a:tr h="370840">
                <a:tc>
                  <a:txBody>
                    <a:bodyPr/>
                    <a:lstStyle/>
                    <a:p>
                      <a:pPr algn="just"/>
                      <a:r>
                        <a:rPr lang="en-US" sz="3200" b="0" i="0" kern="1200" dirty="0" err="1">
                          <a:solidFill>
                            <a:schemeClr val="dk1"/>
                          </a:solidFill>
                          <a:effectLst/>
                          <a:latin typeface="Times  New Roman"/>
                          <a:ea typeface="+mn-ea"/>
                          <a:cs typeface="+mn-cs"/>
                        </a:rPr>
                        <a:t>Nêu</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ví</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dụ</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về</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các</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dụng</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cụ</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điện</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có</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tác</a:t>
                      </a:r>
                      <a:r>
                        <a:rPr lang="en-US" sz="3200" b="0" i="0" kern="1200" dirty="0">
                          <a:solidFill>
                            <a:schemeClr val="dk1"/>
                          </a:solidFill>
                          <a:effectLst/>
                          <a:latin typeface="Times  New Roman"/>
                          <a:ea typeface="+mn-ea"/>
                          <a:cs typeface="+mn-cs"/>
                        </a:rPr>
                        <a:t> </a:t>
                      </a:r>
                      <a:r>
                        <a:rPr lang="en-US" sz="3200" b="0" i="0" kern="1200" dirty="0" err="1">
                          <a:solidFill>
                            <a:schemeClr val="dk1"/>
                          </a:solidFill>
                          <a:effectLst/>
                          <a:latin typeface="Times  New Roman"/>
                          <a:ea typeface="+mn-ea"/>
                          <a:cs typeface="+mn-cs"/>
                        </a:rPr>
                        <a:t>dụng</a:t>
                      </a:r>
                      <a:r>
                        <a:rPr lang="en-US" sz="3200" b="0" i="0" kern="1200" dirty="0">
                          <a:solidFill>
                            <a:schemeClr val="dk1"/>
                          </a:solidFill>
                          <a:effectLst/>
                          <a:latin typeface="Times  New Roman"/>
                          <a:ea typeface="+mn-ea"/>
                          <a:cs typeface="+mn-cs"/>
                        </a:rPr>
                        <a:t> </a:t>
                      </a:r>
                      <a:r>
                        <a:rPr lang="vi-VN" sz="3200" b="0" i="0" kern="1200" dirty="0">
                          <a:solidFill>
                            <a:schemeClr val="dk1"/>
                          </a:solidFill>
                          <a:effectLst/>
                          <a:latin typeface="Times  New Roman"/>
                          <a:ea typeface="+mn-ea"/>
                          <a:cs typeface="+mn-cs"/>
                        </a:rPr>
                        <a:t>nhiệt:</a:t>
                      </a:r>
                      <a:r>
                        <a:rPr lang="en-US" sz="3200" b="0" i="0" kern="1200" dirty="0">
                          <a:solidFill>
                            <a:schemeClr val="dk1"/>
                          </a:solidFill>
                          <a:effectLst/>
                          <a:latin typeface="Times  New Roman"/>
                          <a:ea typeface="+mn-ea"/>
                          <a:cs typeface="+mn-cs"/>
                        </a:rPr>
                        <a:t> </a:t>
                      </a:r>
                      <a:endParaRPr lang="vi-VN" sz="3200" b="0" i="0" kern="1200" dirty="0">
                        <a:solidFill>
                          <a:schemeClr val="dk1"/>
                        </a:solidFill>
                        <a:effectLst/>
                        <a:latin typeface="Times  New Roman"/>
                        <a:ea typeface="+mn-ea"/>
                        <a:cs typeface="+mn-cs"/>
                      </a:endParaRPr>
                    </a:p>
                    <a:p>
                      <a:pPr algn="just"/>
                      <a:r>
                        <a:rPr lang="en-US" sz="3200" b="0" dirty="0">
                          <a:solidFill>
                            <a:srgbClr val="0000FF"/>
                          </a:solidFill>
                          <a:latin typeface="Times New Roman" pitchFamily="18" charset="0"/>
                          <a:cs typeface="Times New Roman" pitchFamily="18" charset="0"/>
                        </a:rPr>
                        <a:t>*</a:t>
                      </a:r>
                      <a:r>
                        <a:rPr lang="vi-VN" sz="3200" b="0" dirty="0">
                          <a:solidFill>
                            <a:srgbClr val="0000FF"/>
                          </a:solidFill>
                          <a:latin typeface="Times New Roman" pitchFamily="18" charset="0"/>
                          <a:cs typeface="Times New Roman" pitchFamily="18" charset="0"/>
                        </a:rPr>
                        <a:t> </a:t>
                      </a:r>
                      <a:r>
                        <a:rPr lang="vi-VN" sz="3200" b="0" u="sng" dirty="0">
                          <a:solidFill>
                            <a:srgbClr val="0000FF"/>
                          </a:solidFill>
                          <a:latin typeface="Times New Roman" pitchFamily="18" charset="0"/>
                          <a:cs typeface="Times New Roman" pitchFamily="18" charset="0"/>
                        </a:rPr>
                        <a:t>Ví dụ về tác dụng nhiệt</a:t>
                      </a:r>
                      <a:r>
                        <a:rPr lang="vi-VN" sz="3200" b="0" dirty="0">
                          <a:solidFill>
                            <a:srgbClr val="0000FF"/>
                          </a:solidFill>
                          <a:latin typeface="Times New Roman" pitchFamily="18" charset="0"/>
                          <a:cs typeface="Times New Roman" pitchFamily="18" charset="0"/>
                        </a:rPr>
                        <a:t>:</a:t>
                      </a:r>
                      <a:r>
                        <a:rPr lang="en-US" sz="3200" b="0" dirty="0">
                          <a:solidFill>
                            <a:srgbClr val="0000FF"/>
                          </a:solidFill>
                          <a:latin typeface="Times New Roman" pitchFamily="18" charset="0"/>
                          <a:cs typeface="Times New Roman" pitchFamily="18" charset="0"/>
                        </a:rPr>
                        <a:t> </a:t>
                      </a:r>
                      <a:r>
                        <a:rPr lang="vi-VN" sz="3200" b="0" dirty="0">
                          <a:solidFill>
                            <a:srgbClr val="0000FF"/>
                          </a:solidFill>
                          <a:latin typeface="Times New Roman" pitchFamily="18" charset="0"/>
                          <a:cs typeface="Times New Roman" pitchFamily="18" charset="0"/>
                        </a:rPr>
                        <a:t>Khi cắm phích điện của bàn là (bàn ủi) vào ổ cắm điện, dòng điện chạy qua làm cho bàn là nóng lên, nhờ đó ta có thể ủi cho quần áo thẳng ra.</a:t>
                      </a:r>
                      <a:endParaRPr lang="en-US" sz="3200" b="0" dirty="0">
                        <a:solidFill>
                          <a:srgbClr val="0000FF"/>
                        </a:solidFill>
                        <a:latin typeface="Times New Roman" pitchFamily="18" charset="0"/>
                        <a:cs typeface="Times New Roman" pitchFamily="18" charset="0"/>
                      </a:endParaRPr>
                    </a:p>
                    <a:p>
                      <a:pPr algn="just"/>
                      <a:r>
                        <a:rPr lang="en-US" sz="3200" b="0" dirty="0">
                          <a:solidFill>
                            <a:srgbClr val="0000FF"/>
                          </a:solidFill>
                          <a:latin typeface="Times New Roman" pitchFamily="18" charset="0"/>
                          <a:cs typeface="Times New Roman" pitchFamily="18" charset="0"/>
                        </a:rPr>
                        <a:t>* VD </a:t>
                      </a:r>
                      <a:r>
                        <a:rPr lang="en-US" sz="3200" b="0" dirty="0" err="1">
                          <a:solidFill>
                            <a:srgbClr val="0000FF"/>
                          </a:solidFill>
                          <a:latin typeface="Times New Roman" pitchFamily="18" charset="0"/>
                          <a:cs typeface="Times New Roman" pitchFamily="18" charset="0"/>
                        </a:rPr>
                        <a:t>khác</a:t>
                      </a:r>
                      <a:r>
                        <a:rPr lang="en-US" sz="3200" b="0" dirty="0">
                          <a:solidFill>
                            <a:srgbClr val="0000FF"/>
                          </a:solidFill>
                          <a:latin typeface="Times New Roman" pitchFamily="18" charset="0"/>
                          <a:cs typeface="Times New Roman" pitchFamily="18" charset="0"/>
                        </a:rPr>
                        <a:t>: </a:t>
                      </a:r>
                      <a:r>
                        <a:rPr lang="vi-VN" sz="3200" b="0" dirty="0">
                          <a:solidFill>
                            <a:srgbClr val="0000FF"/>
                          </a:solidFill>
                          <a:latin typeface="Times New Roman" pitchFamily="18" charset="0"/>
                          <a:cs typeface="Times New Roman" pitchFamily="18" charset="0"/>
                        </a:rPr>
                        <a:t>bếp điện, tủ lạnh, điều hòa nhiệt độ, nồi cơm điện, ấm điện,</a:t>
                      </a:r>
                      <a:r>
                        <a:rPr lang="en-US" sz="3200" b="0" dirty="0">
                          <a:solidFill>
                            <a:srgbClr val="0000FF"/>
                          </a:solidFill>
                          <a:latin typeface="Times New Roman" pitchFamily="18" charset="0"/>
                          <a:cs typeface="Times New Roman" pitchFamily="18" charset="0"/>
                        </a:rPr>
                        <a:t> </a:t>
                      </a:r>
                      <a:r>
                        <a:rPr lang="en-US" sz="3200" b="0" dirty="0" err="1">
                          <a:solidFill>
                            <a:srgbClr val="0000FF"/>
                          </a:solidFill>
                          <a:latin typeface="Times New Roman" pitchFamily="18" charset="0"/>
                          <a:cs typeface="Times New Roman" pitchFamily="18" charset="0"/>
                        </a:rPr>
                        <a:t>máy</a:t>
                      </a:r>
                      <a:r>
                        <a:rPr lang="en-US" sz="3200" b="0" dirty="0">
                          <a:solidFill>
                            <a:srgbClr val="0000FF"/>
                          </a:solidFill>
                          <a:latin typeface="Times New Roman" pitchFamily="18" charset="0"/>
                          <a:cs typeface="Times New Roman" pitchFamily="18" charset="0"/>
                        </a:rPr>
                        <a:t> </a:t>
                      </a:r>
                      <a:r>
                        <a:rPr lang="en-US" sz="3200" b="0" dirty="0" err="1">
                          <a:solidFill>
                            <a:srgbClr val="0000FF"/>
                          </a:solidFill>
                          <a:latin typeface="Times New Roman" pitchFamily="18" charset="0"/>
                          <a:cs typeface="Times New Roman" pitchFamily="18" charset="0"/>
                        </a:rPr>
                        <a:t>nước</a:t>
                      </a:r>
                      <a:r>
                        <a:rPr lang="en-US" sz="3200" b="0" dirty="0">
                          <a:solidFill>
                            <a:srgbClr val="0000FF"/>
                          </a:solidFill>
                          <a:latin typeface="Times New Roman" pitchFamily="18" charset="0"/>
                          <a:cs typeface="Times New Roman" pitchFamily="18" charset="0"/>
                        </a:rPr>
                        <a:t> </a:t>
                      </a:r>
                      <a:r>
                        <a:rPr lang="en-US" sz="3200" b="0" dirty="0" err="1">
                          <a:solidFill>
                            <a:srgbClr val="0000FF"/>
                          </a:solidFill>
                          <a:latin typeface="Times New Roman" pitchFamily="18" charset="0"/>
                          <a:cs typeface="Times New Roman" pitchFamily="18" charset="0"/>
                        </a:rPr>
                        <a:t>nóng</a:t>
                      </a:r>
                      <a:r>
                        <a:rPr lang="en-US" sz="3200" b="0" dirty="0">
                          <a:solidFill>
                            <a:srgbClr val="0000FF"/>
                          </a:solidFill>
                          <a:latin typeface="Times New Roman" pitchFamily="18" charset="0"/>
                          <a:cs typeface="Times New Roman" pitchFamily="18" charset="0"/>
                        </a:rPr>
                        <a:t>, </a:t>
                      </a:r>
                      <a:r>
                        <a:rPr lang="en-US" sz="3200" b="0" dirty="0" err="1">
                          <a:solidFill>
                            <a:srgbClr val="0000FF"/>
                          </a:solidFill>
                          <a:latin typeface="Times New Roman" pitchFamily="18" charset="0"/>
                          <a:cs typeface="Times New Roman" pitchFamily="18" charset="0"/>
                        </a:rPr>
                        <a:t>máy</a:t>
                      </a:r>
                      <a:r>
                        <a:rPr lang="en-US" sz="3200" b="0" dirty="0">
                          <a:solidFill>
                            <a:srgbClr val="0000FF"/>
                          </a:solidFill>
                          <a:latin typeface="Times New Roman" pitchFamily="18" charset="0"/>
                          <a:cs typeface="Times New Roman" pitchFamily="18" charset="0"/>
                        </a:rPr>
                        <a:t> </a:t>
                      </a:r>
                      <a:r>
                        <a:rPr lang="en-US" sz="3200" b="0" dirty="0" err="1">
                          <a:solidFill>
                            <a:srgbClr val="0000FF"/>
                          </a:solidFill>
                          <a:latin typeface="Times New Roman" pitchFamily="18" charset="0"/>
                          <a:cs typeface="Times New Roman" pitchFamily="18" charset="0"/>
                        </a:rPr>
                        <a:t>sấy</a:t>
                      </a:r>
                      <a:r>
                        <a:rPr lang="en-US" sz="3200" b="0" dirty="0">
                          <a:solidFill>
                            <a:srgbClr val="0000FF"/>
                          </a:solidFill>
                          <a:latin typeface="Times New Roman" pitchFamily="18" charset="0"/>
                          <a:cs typeface="Times New Roman" pitchFamily="18" charset="0"/>
                        </a:rPr>
                        <a:t> </a:t>
                      </a:r>
                      <a:r>
                        <a:rPr lang="en-US" sz="3200" b="0" dirty="0" err="1">
                          <a:solidFill>
                            <a:srgbClr val="0000FF"/>
                          </a:solidFill>
                          <a:latin typeface="Times New Roman" pitchFamily="18" charset="0"/>
                          <a:cs typeface="Times New Roman" pitchFamily="18" charset="0"/>
                        </a:rPr>
                        <a:t>tóc</a:t>
                      </a:r>
                      <a:r>
                        <a:rPr lang="en-US" sz="3200" b="0" dirty="0">
                          <a:solidFill>
                            <a:srgbClr val="0000FF"/>
                          </a:solidFill>
                          <a:latin typeface="Times New Roman" pitchFamily="18" charset="0"/>
                          <a:cs typeface="Times New Roman" pitchFamily="18" charset="0"/>
                        </a:rPr>
                        <a:t>..</a:t>
                      </a:r>
                      <a:r>
                        <a:rPr lang="vi-VN" sz="3200" b="0" dirty="0">
                          <a:solidFill>
                            <a:srgbClr val="0000FF"/>
                          </a:solidFill>
                          <a:latin typeface="Times New Roman"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00FF"/>
                          </a:solidFill>
                          <a:latin typeface="Times New Roman" pitchFamily="18" charset="0"/>
                          <a:cs typeface="Times New Roman" pitchFamily="18" charset="0"/>
                        </a:rPr>
                        <a:t>*</a:t>
                      </a:r>
                      <a:r>
                        <a:rPr lang="vi-VN" sz="3200" dirty="0">
                          <a:solidFill>
                            <a:srgbClr val="FF00FF"/>
                          </a:solidFill>
                          <a:latin typeface="Times New Roman" pitchFamily="18" charset="0"/>
                          <a:cs typeface="Times New Roman" pitchFamily="18" charset="0"/>
                        </a:rPr>
                        <a:t> </a:t>
                      </a:r>
                      <a:r>
                        <a:rPr lang="vi-VN" sz="3200" b="0" dirty="0">
                          <a:solidFill>
                            <a:srgbClr val="FF00FF"/>
                          </a:solidFill>
                          <a:latin typeface="Times New Roman" pitchFamily="18" charset="0"/>
                          <a:cs typeface="Times New Roman" pitchFamily="18" charset="0"/>
                        </a:rPr>
                        <a:t>Các dụng cụ điện có tác dụng phát sáng như: đèn sưởi điện, đèn LED, đèn huỳnh quang, đèn sợi đốt, ….</a:t>
                      </a:r>
                    </a:p>
                    <a:p>
                      <a:endParaRPr lang="en-US" sz="3200" dirty="0">
                        <a:latin typeface="Times  New Roman"/>
                      </a:endParaRPr>
                    </a:p>
                  </a:txBody>
                  <a:tcPr/>
                </a:tc>
                <a:extLst>
                  <a:ext uri="{0D108BD9-81ED-4DB2-BD59-A6C34878D82A}">
                    <a16:rowId xmlns:a16="http://schemas.microsoft.com/office/drawing/2014/main" val="1692843137"/>
                  </a:ext>
                </a:extLst>
              </a:tr>
            </a:tbl>
          </a:graphicData>
        </a:graphic>
      </p:graphicFrame>
    </p:spTree>
    <p:extLst>
      <p:ext uri="{BB962C8B-B14F-4D97-AF65-F5344CB8AC3E}">
        <p14:creationId xmlns:p14="http://schemas.microsoft.com/office/powerpoint/2010/main" val="3686538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22:  </a:t>
            </a:r>
            <a:r>
              <a:rPr lang="en-US" sz="2600" b="1" dirty="0" err="1">
                <a:solidFill>
                  <a:srgbClr val="FF00FF"/>
                </a:solidFill>
                <a:latin typeface="Times New Roman" pitchFamily="18" charset="0"/>
                <a:cs typeface="Times New Roman" pitchFamily="18" charset="0"/>
              </a:rPr>
              <a:t>TÁC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DỤNG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CỦA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DÒNG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TextBox 20"/>
          <p:cNvSpPr txBox="1"/>
          <p:nvPr/>
        </p:nvSpPr>
        <p:spPr>
          <a:xfrm>
            <a:off x="114300" y="1009940"/>
            <a:ext cx="121920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II.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DÒNG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ĐIỆN</a:t>
            </a:r>
            <a:endParaRPr lang="en-US" sz="2800" b="1" dirty="0">
              <a:solidFill>
                <a:srgbClr val="FF0000"/>
              </a:solidFill>
              <a:latin typeface="Times New Roman" pitchFamily="18" charset="0"/>
              <a:cs typeface="Times New Roman" pitchFamily="18" charset="0"/>
            </a:endParaRPr>
          </a:p>
        </p:txBody>
      </p:sp>
      <p:sp>
        <p:nvSpPr>
          <p:cNvPr id="23" name="TextBox 22"/>
          <p:cNvSpPr txBox="1"/>
          <p:nvPr/>
        </p:nvSpPr>
        <p:spPr>
          <a:xfrm>
            <a:off x="0" y="166563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đèn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0" y="2221453"/>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kèm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a:t>
            </a:r>
          </a:p>
        </p:txBody>
      </p:sp>
      <p:sp>
        <p:nvSpPr>
          <p:cNvPr id="24" name="TextBox 23"/>
          <p:cNvSpPr txBox="1"/>
          <p:nvPr/>
        </p:nvSpPr>
        <p:spPr>
          <a:xfrm>
            <a:off x="114300" y="342900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80">
                                          <p:stCondLst>
                                            <p:cond delay="0"/>
                                          </p:stCondLst>
                                        </p:cTn>
                                        <p:tgtEl>
                                          <p:spTgt spid="24"/>
                                        </p:tgtEl>
                                      </p:cBhvr>
                                    </p:animEffect>
                                    <p:anim calcmode="lin" valueType="num">
                                      <p:cBhvr>
                                        <p:cTn id="13"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8" dur="26">
                                          <p:stCondLst>
                                            <p:cond delay="650"/>
                                          </p:stCondLst>
                                        </p:cTn>
                                        <p:tgtEl>
                                          <p:spTgt spid="24"/>
                                        </p:tgtEl>
                                      </p:cBhvr>
                                      <p:to x="100000" y="60000"/>
                                    </p:animScale>
                                    <p:animScale>
                                      <p:cBhvr>
                                        <p:cTn id="19" dur="166" decel="50000">
                                          <p:stCondLst>
                                            <p:cond delay="676"/>
                                          </p:stCondLst>
                                        </p:cTn>
                                        <p:tgtEl>
                                          <p:spTgt spid="24"/>
                                        </p:tgtEl>
                                      </p:cBhvr>
                                      <p:to x="100000" y="100000"/>
                                    </p:animScale>
                                    <p:animScale>
                                      <p:cBhvr>
                                        <p:cTn id="20" dur="26">
                                          <p:stCondLst>
                                            <p:cond delay="1312"/>
                                          </p:stCondLst>
                                        </p:cTn>
                                        <p:tgtEl>
                                          <p:spTgt spid="24"/>
                                        </p:tgtEl>
                                      </p:cBhvr>
                                      <p:to x="100000" y="80000"/>
                                    </p:animScale>
                                    <p:animScale>
                                      <p:cBhvr>
                                        <p:cTn id="21" dur="166" decel="50000">
                                          <p:stCondLst>
                                            <p:cond delay="1338"/>
                                          </p:stCondLst>
                                        </p:cTn>
                                        <p:tgtEl>
                                          <p:spTgt spid="24"/>
                                        </p:tgtEl>
                                      </p:cBhvr>
                                      <p:to x="100000" y="100000"/>
                                    </p:animScale>
                                    <p:animScale>
                                      <p:cBhvr>
                                        <p:cTn id="22" dur="26">
                                          <p:stCondLst>
                                            <p:cond delay="1642"/>
                                          </p:stCondLst>
                                        </p:cTn>
                                        <p:tgtEl>
                                          <p:spTgt spid="24"/>
                                        </p:tgtEl>
                                      </p:cBhvr>
                                      <p:to x="100000" y="90000"/>
                                    </p:animScale>
                                    <p:animScale>
                                      <p:cBhvr>
                                        <p:cTn id="23" dur="166" decel="50000">
                                          <p:stCondLst>
                                            <p:cond delay="1668"/>
                                          </p:stCondLst>
                                        </p:cTn>
                                        <p:tgtEl>
                                          <p:spTgt spid="24"/>
                                        </p:tgtEl>
                                      </p:cBhvr>
                                      <p:to x="100000" y="100000"/>
                                    </p:animScale>
                                    <p:animScale>
                                      <p:cBhvr>
                                        <p:cTn id="24" dur="26">
                                          <p:stCondLst>
                                            <p:cond delay="1808"/>
                                          </p:stCondLst>
                                        </p:cTn>
                                        <p:tgtEl>
                                          <p:spTgt spid="24"/>
                                        </p:tgtEl>
                                      </p:cBhvr>
                                      <p:to x="100000" y="95000"/>
                                    </p:animScale>
                                    <p:animScale>
                                      <p:cBhvr>
                                        <p:cTn id="25"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 y="512635"/>
            <a:ext cx="12183095" cy="547254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0" y="582757"/>
            <a:ext cx="12210360" cy="513917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0" fill="hold" nodeType="clickEffect">
                                  <p:stCondLst>
                                    <p:cond delay="0"/>
                                  </p:stCondLst>
                                  <p:childTnLst>
                                    <p:anim calcmode="lin" valueType="num">
                                      <p:cBhvr>
                                        <p:cTn id="12" dur="1000"/>
                                        <p:tgtEl>
                                          <p:spTgt spid="7170"/>
                                        </p:tgtEl>
                                        <p:attrNameLst>
                                          <p:attrName>ppt_w</p:attrName>
                                        </p:attrNameLst>
                                      </p:cBhvr>
                                      <p:tavLst>
                                        <p:tav tm="0">
                                          <p:val>
                                            <p:strVal val="ppt_w"/>
                                          </p:val>
                                        </p:tav>
                                        <p:tav tm="100000">
                                          <p:val>
                                            <p:fltVal val="0"/>
                                          </p:val>
                                        </p:tav>
                                      </p:tavLst>
                                    </p:anim>
                                    <p:anim calcmode="lin" valueType="num">
                                      <p:cBhvr>
                                        <p:cTn id="13" dur="1000"/>
                                        <p:tgtEl>
                                          <p:spTgt spid="7170"/>
                                        </p:tgtEl>
                                        <p:attrNameLst>
                                          <p:attrName>ppt_h</p:attrName>
                                        </p:attrNameLst>
                                      </p:cBhvr>
                                      <p:tavLst>
                                        <p:tav tm="0">
                                          <p:val>
                                            <p:strVal val="ppt_h"/>
                                          </p:val>
                                        </p:tav>
                                        <p:tav tm="100000">
                                          <p:val>
                                            <p:fltVal val="0"/>
                                          </p:val>
                                        </p:tav>
                                      </p:tavLst>
                                    </p:anim>
                                    <p:animEffect transition="out" filter="fade">
                                      <p:cBhvr>
                                        <p:cTn id="14" dur="1000"/>
                                        <p:tgtEl>
                                          <p:spTgt spid="7170"/>
                                        </p:tgtEl>
                                      </p:cBhvr>
                                    </p:animEffect>
                                    <p:set>
                                      <p:cBhvr>
                                        <p:cTn id="15" dur="1" fill="hold">
                                          <p:stCondLst>
                                            <p:cond delay="999"/>
                                          </p:stCondLst>
                                        </p:cTn>
                                        <p:tgtEl>
                                          <p:spTgt spid="7170"/>
                                        </p:tgtEl>
                                        <p:attrNameLst>
                                          <p:attrName>style.visibility</p:attrName>
                                        </p:attrNameLst>
                                      </p:cBhvr>
                                      <p:to>
                                        <p:strVal val="hidden"/>
                                      </p:to>
                                    </p:set>
                                  </p:childTnLst>
                                </p:cTn>
                              </p:par>
                              <p:par>
                                <p:cTn id="16" presetID="23" presetClass="entr" presetSubtype="16" fill="hold" nodeType="withEffect">
                                  <p:stCondLst>
                                    <p:cond delay="0"/>
                                  </p:stCondLst>
                                  <p:childTnLst>
                                    <p:set>
                                      <p:cBhvr>
                                        <p:cTn id="17" dur="1" fill="hold">
                                          <p:stCondLst>
                                            <p:cond delay="0"/>
                                          </p:stCondLst>
                                        </p:cTn>
                                        <p:tgtEl>
                                          <p:spTgt spid="7171"/>
                                        </p:tgtEl>
                                        <p:attrNameLst>
                                          <p:attrName>style.visibility</p:attrName>
                                        </p:attrNameLst>
                                      </p:cBhvr>
                                      <p:to>
                                        <p:strVal val="visible"/>
                                      </p:to>
                                    </p:set>
                                    <p:anim calcmode="lin" valueType="num">
                                      <p:cBhvr>
                                        <p:cTn id="18" dur="1000" fill="hold"/>
                                        <p:tgtEl>
                                          <p:spTgt spid="7171"/>
                                        </p:tgtEl>
                                        <p:attrNameLst>
                                          <p:attrName>ppt_w</p:attrName>
                                        </p:attrNameLst>
                                      </p:cBhvr>
                                      <p:tavLst>
                                        <p:tav tm="0">
                                          <p:val>
                                            <p:fltVal val="0"/>
                                          </p:val>
                                        </p:tav>
                                        <p:tav tm="100000">
                                          <p:val>
                                            <p:strVal val="#ppt_w"/>
                                          </p:val>
                                        </p:tav>
                                      </p:tavLst>
                                    </p:anim>
                                    <p:anim calcmode="lin" valueType="num">
                                      <p:cBhvr>
                                        <p:cTn id="19" dur="1000" fill="hold"/>
                                        <p:tgtEl>
                                          <p:spTgt spid="7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22:  </a:t>
            </a:r>
            <a:r>
              <a:rPr lang="en-US" sz="2600" b="1" dirty="0" err="1">
                <a:solidFill>
                  <a:srgbClr val="FF00FF"/>
                </a:solidFill>
                <a:latin typeface="Times New Roman" pitchFamily="18" charset="0"/>
                <a:cs typeface="Times New Roman" pitchFamily="18" charset="0"/>
              </a:rPr>
              <a:t>TÁC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DỤNG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CỦA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DÒNG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TextBox 20"/>
          <p:cNvSpPr txBox="1"/>
          <p:nvPr/>
        </p:nvSpPr>
        <p:spPr>
          <a:xfrm>
            <a:off x="435006" y="790575"/>
            <a:ext cx="121920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II.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DÒNG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ĐIỆN</a:t>
            </a:r>
            <a:endParaRPr lang="en-US" sz="2800" b="1" dirty="0">
              <a:solidFill>
                <a:srgbClr val="FF0000"/>
              </a:solidFill>
              <a:latin typeface="Times New Roman" pitchFamily="18" charset="0"/>
              <a:cs typeface="Times New Roman" pitchFamily="18" charset="0"/>
            </a:endParaRPr>
          </a:p>
        </p:txBody>
      </p:sp>
      <p:sp>
        <p:nvSpPr>
          <p:cNvPr id="23" name="TextBox 22"/>
          <p:cNvSpPr txBox="1"/>
          <p:nvPr/>
        </p:nvSpPr>
        <p:spPr>
          <a:xfrm>
            <a:off x="355107" y="142703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đèn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355107" y="1957566"/>
            <a:ext cx="11301274"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kèm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a:t>
            </a:r>
          </a:p>
        </p:txBody>
      </p:sp>
      <p:sp>
        <p:nvSpPr>
          <p:cNvPr id="24" name="TextBox 23"/>
          <p:cNvSpPr txBox="1"/>
          <p:nvPr/>
        </p:nvSpPr>
        <p:spPr>
          <a:xfrm>
            <a:off x="230819" y="2992221"/>
            <a:ext cx="11425562"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lí</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BB5DA4-2810-AD12-C27A-D601035BE9A9}"/>
              </a:ext>
            </a:extLst>
          </p:cNvPr>
          <p:cNvSpPr txBox="1"/>
          <p:nvPr/>
        </p:nvSpPr>
        <p:spPr>
          <a:xfrm>
            <a:off x="195072" y="293037"/>
            <a:ext cx="8116824" cy="5893921"/>
          </a:xfrm>
          <a:prstGeom prst="rect">
            <a:avLst/>
          </a:prstGeom>
          <a:noFill/>
        </p:spPr>
        <p:txBody>
          <a:bodyPr wrap="square">
            <a:spAutoFit/>
          </a:bodyPr>
          <a:lstStyle/>
          <a:p>
            <a:pPr algn="just"/>
            <a:r>
              <a:rPr lang="vi-VN" sz="2900" b="0" i="1" dirty="0">
                <a:solidFill>
                  <a:srgbClr val="FF0000"/>
                </a:solidFill>
                <a:effectLst/>
                <a:latin typeface="Times  New Roman"/>
              </a:rPr>
              <a:t>Chuẩn bị</a:t>
            </a:r>
            <a:endParaRPr lang="vi-VN" sz="2900" b="0" i="0" dirty="0">
              <a:solidFill>
                <a:srgbClr val="FF0000"/>
              </a:solidFill>
              <a:effectLst/>
              <a:latin typeface="Times  New Roman"/>
            </a:endParaRPr>
          </a:p>
          <a:p>
            <a:pPr algn="just"/>
            <a:r>
              <a:rPr lang="vi-VN" sz="2900" b="0" i="0" dirty="0">
                <a:solidFill>
                  <a:srgbClr val="000000"/>
                </a:solidFill>
                <a:effectLst/>
                <a:latin typeface="Times  New Roman"/>
              </a:rPr>
              <a:t>Hai pin và đế lắp pin, dây nối có chốt cắm, công tắc, một cốc đựng dung dịch copper (II) sulfate, một thanh đồng và một thanh inox, bảng lắp mạch điện.</a:t>
            </a:r>
          </a:p>
          <a:p>
            <a:pPr algn="just"/>
            <a:r>
              <a:rPr lang="vi-VN" sz="2900" b="0" i="1" dirty="0">
                <a:solidFill>
                  <a:srgbClr val="FF0000"/>
                </a:solidFill>
                <a:effectLst/>
                <a:latin typeface="Times  New Roman"/>
              </a:rPr>
              <a:t>Tiến hành</a:t>
            </a:r>
            <a:endParaRPr lang="vi-VN" sz="2900" b="0" i="0" dirty="0">
              <a:solidFill>
                <a:srgbClr val="FF0000"/>
              </a:solidFill>
              <a:effectLst/>
              <a:latin typeface="Times  New Roman"/>
            </a:endParaRPr>
          </a:p>
          <a:p>
            <a:pPr algn="just"/>
            <a:r>
              <a:rPr lang="vi-VN" sz="2900" b="0" i="0" dirty="0">
                <a:solidFill>
                  <a:srgbClr val="000000"/>
                </a:solidFill>
                <a:effectLst/>
                <a:latin typeface="Times  New Roman"/>
              </a:rPr>
              <a:t>- Cắm thanh đồng và thanh inox vào cốc đựng dung dịch copper (II) sulfate.</a:t>
            </a:r>
          </a:p>
          <a:p>
            <a:pPr algn="just"/>
            <a:r>
              <a:rPr lang="vi-VN" sz="2900" b="0" i="0" dirty="0">
                <a:solidFill>
                  <a:srgbClr val="000000"/>
                </a:solidFill>
                <a:effectLst/>
                <a:latin typeface="Times  New Roman"/>
              </a:rPr>
              <a:t>- Mắc mạch điện như hình 22.5, thanh đồng nối với cực dương, thanh inox nối với cực âm của pin.</a:t>
            </a:r>
          </a:p>
          <a:p>
            <a:pPr algn="just"/>
            <a:r>
              <a:rPr lang="vi-VN" sz="2900" b="0" i="0" dirty="0">
                <a:solidFill>
                  <a:srgbClr val="000000"/>
                </a:solidFill>
                <a:effectLst/>
                <a:latin typeface="Times  New Roman"/>
              </a:rPr>
              <a:t>- Đóng công tắc.</a:t>
            </a:r>
          </a:p>
          <a:p>
            <a:pPr algn="just"/>
            <a:r>
              <a:rPr lang="vi-VN" sz="2900" b="0" i="0" dirty="0">
                <a:solidFill>
                  <a:srgbClr val="000000"/>
                </a:solidFill>
                <a:effectLst/>
                <a:latin typeface="Times  New Roman"/>
              </a:rPr>
              <a:t>Quan sát thanh inox và thanh đồng trong khoảng vài phút. Ghi lại kết quả quan sát màu ở thanh inox và rút ra nhận xét về tác dụng của dòng điện.</a:t>
            </a:r>
          </a:p>
        </p:txBody>
      </p:sp>
      <p:pic>
        <p:nvPicPr>
          <p:cNvPr id="7" name="Picture 6">
            <a:extLst>
              <a:ext uri="{FF2B5EF4-FFF2-40B4-BE49-F238E27FC236}">
                <a16:creationId xmlns:a16="http://schemas.microsoft.com/office/drawing/2014/main" id="{1E61772D-9B09-2DBA-AF55-8683BE49B8DB}"/>
              </a:ext>
            </a:extLst>
          </p:cNvPr>
          <p:cNvPicPr>
            <a:picLocks noChangeAspect="1"/>
          </p:cNvPicPr>
          <p:nvPr/>
        </p:nvPicPr>
        <p:blipFill>
          <a:blip r:embed="rId2"/>
          <a:stretch>
            <a:fillRect/>
          </a:stretch>
        </p:blipFill>
        <p:spPr>
          <a:xfrm>
            <a:off x="8503921" y="0"/>
            <a:ext cx="3255264" cy="2419350"/>
          </a:xfrm>
          <a:prstGeom prst="rect">
            <a:avLst/>
          </a:prstGeom>
        </p:spPr>
      </p:pic>
      <p:sp>
        <p:nvSpPr>
          <p:cNvPr id="8" name="Rectangle 7">
            <a:extLst>
              <a:ext uri="{FF2B5EF4-FFF2-40B4-BE49-F238E27FC236}">
                <a16:creationId xmlns:a16="http://schemas.microsoft.com/office/drawing/2014/main" id="{0D22D5D5-DECE-11C7-F97B-7BC858111E21}"/>
              </a:ext>
            </a:extLst>
          </p:cNvPr>
          <p:cNvSpPr/>
          <p:nvPr/>
        </p:nvSpPr>
        <p:spPr>
          <a:xfrm>
            <a:off x="8311896" y="2419350"/>
            <a:ext cx="3685032" cy="443865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2800" dirty="0">
                <a:solidFill>
                  <a:srgbClr val="FF0000"/>
                </a:solidFill>
                <a:latin typeface="+mj-lt"/>
              </a:rPr>
              <a:t>Nhận xét: </a:t>
            </a:r>
            <a:r>
              <a:rPr lang="vi-VN" sz="2800" dirty="0">
                <a:latin typeface="+mj-lt"/>
              </a:rPr>
              <a:t>khi đóng công tắc, sau 1 thời gian thấy thanh inox được mạ 1 lớp đồng, còn thanh đồng bị mòn đi. Chứng tỏ: dòng điện đã tách được đồng ra khỏi thanh đồng. Do đó dòng điện có tác dụng hóa học.</a:t>
            </a:r>
            <a:endParaRPr lang="en-US" sz="2800" dirty="0">
              <a:latin typeface="+mj-lt"/>
            </a:endParaRPr>
          </a:p>
        </p:txBody>
      </p:sp>
    </p:spTree>
    <p:extLst>
      <p:ext uri="{BB962C8B-B14F-4D97-AF65-F5344CB8AC3E}">
        <p14:creationId xmlns:p14="http://schemas.microsoft.com/office/powerpoint/2010/main" val="376183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116283"/>
            <a:ext cx="12192000" cy="4223288"/>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845155"/>
            <a:ext cx="5569160" cy="4281055"/>
          </a:xfrm>
          <a:prstGeom prst="rect">
            <a:avLst/>
          </a:prstGeom>
          <a:noFill/>
          <a:ln w="9525">
            <a:noFill/>
            <a:miter lim="800000"/>
            <a:headEnd/>
            <a:tailEnd/>
          </a:ln>
          <a:effectLst/>
        </p:spPr>
      </p:pic>
      <p:sp>
        <p:nvSpPr>
          <p:cNvPr id="5" name="Rectangle 4"/>
          <p:cNvSpPr/>
          <p:nvPr/>
        </p:nvSpPr>
        <p:spPr>
          <a:xfrm>
            <a:off x="5555673" y="0"/>
            <a:ext cx="6636327" cy="6986528"/>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 Không dùng dây nối bị hư hỏng.</a:t>
            </a:r>
          </a:p>
          <a:p>
            <a:pPr algn="just"/>
            <a:r>
              <a:rPr lang="vi-VN" sz="3200" dirty="0">
                <a:solidFill>
                  <a:srgbClr val="FF00FF"/>
                </a:solidFill>
                <a:latin typeface="Times New Roman" pitchFamily="18" charset="0"/>
                <a:cs typeface="Times New Roman" pitchFamily="18" charset="0"/>
              </a:rPr>
              <a:t>- Không dùng thiết bị điện bị lỗi.</a:t>
            </a:r>
          </a:p>
          <a:p>
            <a:pPr algn="just"/>
            <a:r>
              <a:rPr lang="vi-VN" sz="3200" dirty="0">
                <a:solidFill>
                  <a:srgbClr val="FF00FF"/>
                </a:solidFill>
                <a:latin typeface="Times New Roman" pitchFamily="18" charset="0"/>
                <a:cs typeface="Times New Roman" pitchFamily="18" charset="0"/>
              </a:rPr>
              <a:t>- Rút phích cắm điện đúng cách.</a:t>
            </a:r>
          </a:p>
          <a:p>
            <a:pPr algn="just"/>
            <a:r>
              <a:rPr lang="vi-VN" sz="3200" dirty="0">
                <a:solidFill>
                  <a:srgbClr val="FF00FF"/>
                </a:solidFill>
                <a:latin typeface="Times New Roman" pitchFamily="18" charset="0"/>
                <a:cs typeface="Times New Roman" pitchFamily="18" charset="0"/>
              </a:rPr>
              <a:t>- Tắt đèn trước khi thay bóng mới.</a:t>
            </a:r>
          </a:p>
          <a:p>
            <a:pPr algn="just"/>
            <a:r>
              <a:rPr lang="vi-VN" sz="3200" dirty="0">
                <a:solidFill>
                  <a:srgbClr val="FF00FF"/>
                </a:solidFill>
                <a:latin typeface="Times New Roman" pitchFamily="18" charset="0"/>
                <a:cs typeface="Times New Roman" pitchFamily="18" charset="0"/>
              </a:rPr>
              <a:t>- Kiểm tra dây điện trước khi khoan tường.</a:t>
            </a:r>
          </a:p>
          <a:p>
            <a:pPr algn="just"/>
            <a:r>
              <a:rPr lang="vi-VN" sz="3200" dirty="0">
                <a:solidFill>
                  <a:srgbClr val="FF00FF"/>
                </a:solidFill>
                <a:latin typeface="Times New Roman" pitchFamily="18" charset="0"/>
                <a:cs typeface="Times New Roman" pitchFamily="18" charset="0"/>
              </a:rPr>
              <a:t>- Không dùng nhiều thiết bị cùng một ổ cắm.</a:t>
            </a:r>
          </a:p>
          <a:p>
            <a:pPr algn="just"/>
            <a:r>
              <a:rPr lang="vi-VN" sz="3200" dirty="0">
                <a:solidFill>
                  <a:srgbClr val="FF00FF"/>
                </a:solidFill>
                <a:latin typeface="Times New Roman" pitchFamily="18" charset="0"/>
                <a:cs typeface="Times New Roman" pitchFamily="18" charset="0"/>
              </a:rPr>
              <a:t>- Không dùng thiết bị điện ở nơi ẩm ướt.</a:t>
            </a:r>
          </a:p>
          <a:p>
            <a:pPr algn="just"/>
            <a:r>
              <a:rPr lang="vi-VN" sz="3200" dirty="0">
                <a:solidFill>
                  <a:srgbClr val="FF00FF"/>
                </a:solidFill>
                <a:latin typeface="Times New Roman" pitchFamily="18" charset="0"/>
                <a:cs typeface="Times New Roman" pitchFamily="18" charset="0"/>
              </a:rPr>
              <a:t>- Không cắt đi chấu thứ 3 của phích cắm.</a:t>
            </a:r>
          </a:p>
          <a:p>
            <a:pPr algn="just">
              <a:buFontTx/>
              <a:buChar char="-"/>
            </a:pPr>
            <a:r>
              <a:rPr lang="vi-VN" sz="3200" dirty="0">
                <a:solidFill>
                  <a:srgbClr val="FF00FF"/>
                </a:solidFill>
                <a:latin typeface="Times New Roman" pitchFamily="18" charset="0"/>
                <a:cs typeface="Times New Roman" pitchFamily="18" charset="0"/>
              </a:rPr>
              <a:t>Không dùng nước khi ổ cắm bị cháy.</a:t>
            </a:r>
            <a:endParaRPr lang="en-US" sz="3200" dirty="0">
              <a:solidFill>
                <a:srgbClr val="FF00FF"/>
              </a:solidFill>
              <a:latin typeface="Times New Roman" pitchFamily="18" charset="0"/>
              <a:cs typeface="Times New Roman" pitchFamily="18" charset="0"/>
            </a:endParaRPr>
          </a:p>
          <a:p>
            <a:pPr algn="just">
              <a:buFontTx/>
              <a:buChar char="-"/>
            </a:pPr>
            <a:r>
              <a:rPr lang="en-US" sz="3200" dirty="0">
                <a:solidFill>
                  <a:srgbClr val="FF00FF"/>
                </a:solidFill>
                <a:latin typeface="Times New Roman" pitchFamily="18" charset="0"/>
                <a:cs typeface="Times New Roman" pitchFamily="18" charset="0"/>
              </a:rPr>
              <a:t> ……</a:t>
            </a:r>
            <a:endParaRPr lang="vi-VN"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lide(fromBottom)">
                                      <p:cBhvr>
                                        <p:cTn id="7" dur="1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124754"/>
          </a:xfrm>
          <a:prstGeom prst="rect">
            <a:avLst/>
          </a:prstGeom>
        </p:spPr>
        <p:txBody>
          <a:bodyPr wrap="square">
            <a:spAutoFit/>
          </a:bodyPr>
          <a:lstStyle/>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1:</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Dòng điện được sử dụng trong trường hợp nào dưới đây sẽ có tác dụng hoá học?</a:t>
            </a:r>
          </a:p>
          <a:p>
            <a:r>
              <a:rPr lang="vi-VN" sz="2800" dirty="0">
                <a:solidFill>
                  <a:srgbClr val="FF0000"/>
                </a:solidFill>
                <a:latin typeface="Times New Roman" pitchFamily="18" charset="0"/>
                <a:cs typeface="Times New Roman" pitchFamily="18" charset="0"/>
              </a:rPr>
              <a:t>A. Thắp sáng các bóng đèn.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Làm biến đổi các chất.</a:t>
            </a:r>
          </a:p>
          <a:p>
            <a:r>
              <a:rPr lang="vi-VN" sz="2800" dirty="0">
                <a:solidFill>
                  <a:srgbClr val="FF0000"/>
                </a:solidFill>
                <a:latin typeface="Times New Roman" pitchFamily="18" charset="0"/>
                <a:cs typeface="Times New Roman" pitchFamily="18" charset="0"/>
              </a:rPr>
              <a:t>C. Làm nóng chảy kim loại.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Làm nóng bàn là điện.</a:t>
            </a:r>
            <a:endParaRPr lang="en-US" sz="2800" dirty="0">
              <a:solidFill>
                <a:srgbClr val="FF0000"/>
              </a:solidFill>
              <a:latin typeface="Times New Roman" pitchFamily="18" charset="0"/>
              <a:cs typeface="Times New Roman" pitchFamily="18" charset="0"/>
            </a:endParaRPr>
          </a:p>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2: </a:t>
            </a:r>
            <a:r>
              <a:rPr lang="vi-VN" sz="2800" dirty="0">
                <a:solidFill>
                  <a:srgbClr val="FF0000"/>
                </a:solidFill>
                <a:latin typeface="Times New Roman" pitchFamily="18" charset="0"/>
                <a:cs typeface="Times New Roman" pitchFamily="18" charset="0"/>
              </a:rPr>
              <a:t>Dòng điện chạy qua bóng đèn sợi đốt để làm cho đèn phát sáng, đồng thời dòng điện qua đèn này còn có tác dụng nào dưới đây?</a:t>
            </a:r>
          </a:p>
          <a:p>
            <a:r>
              <a:rPr lang="vi-VN" sz="2800" dirty="0">
                <a:solidFill>
                  <a:srgbClr val="FF0000"/>
                </a:solidFill>
                <a:latin typeface="Times New Roman" pitchFamily="18" charset="0"/>
                <a:cs typeface="Times New Roman" pitchFamily="18" charset="0"/>
              </a:rPr>
              <a:t>A. Không có tác dụng khác.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Tác dụng nhiệt.</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a:p>
            <a:r>
              <a:rPr lang="vi-VN" sz="2800" dirty="0">
                <a:solidFill>
                  <a:srgbClr val="FF0000"/>
                </a:solidFill>
                <a:latin typeface="Times New Roman" pitchFamily="18" charset="0"/>
                <a:cs typeface="Times New Roman" pitchFamily="18" charset="0"/>
              </a:rPr>
              <a:t>C. Tác dụng hoá học.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Tác dụng sinh lí.</a:t>
            </a:r>
          </a:p>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3: </a:t>
            </a:r>
            <a:r>
              <a:rPr lang="vi-VN" sz="2800" dirty="0">
                <a:solidFill>
                  <a:srgbClr val="FF0000"/>
                </a:solidFill>
                <a:latin typeface="Times New Roman" pitchFamily="18" charset="0"/>
                <a:cs typeface="Times New Roman" pitchFamily="18" charset="0"/>
              </a:rPr>
              <a:t>Tia sét có tác dụng nhiệt và tác dụng phát sáng rất mạnh, nhưng con người không khai thác để sử dụng được năng lượng từ dòng điện của tia sét vì</a:t>
            </a:r>
          </a:p>
          <a:p>
            <a:r>
              <a:rPr lang="vi-VN" sz="2800" dirty="0">
                <a:solidFill>
                  <a:srgbClr val="FF0000"/>
                </a:solidFill>
                <a:latin typeface="Times New Roman" pitchFamily="18" charset="0"/>
                <a:cs typeface="Times New Roman" pitchFamily="18" charset="0"/>
              </a:rPr>
              <a:t>A. thời gian tồn tại tia sét quá ngắn.                    </a:t>
            </a:r>
          </a:p>
          <a:p>
            <a:r>
              <a:rPr lang="vi-VN" sz="2800" dirty="0">
                <a:solidFill>
                  <a:srgbClr val="FF0000"/>
                </a:solidFill>
                <a:latin typeface="Times New Roman" pitchFamily="18" charset="0"/>
                <a:cs typeface="Times New Roman" pitchFamily="18" charset="0"/>
              </a:rPr>
              <a:t>B. các đám mây tích điện ở quá cao.</a:t>
            </a:r>
          </a:p>
          <a:p>
            <a:r>
              <a:rPr lang="vi-VN" sz="2800" dirty="0">
                <a:solidFill>
                  <a:srgbClr val="FF0000"/>
                </a:solidFill>
                <a:latin typeface="Times New Roman" pitchFamily="18" charset="0"/>
                <a:cs typeface="Times New Roman" pitchFamily="18" charset="0"/>
              </a:rPr>
              <a:t>C. tia sét gây tiếng nổ quá to.                              </a:t>
            </a:r>
          </a:p>
          <a:p>
            <a:r>
              <a:rPr lang="vi-VN" sz="2800" dirty="0">
                <a:solidFill>
                  <a:srgbClr val="FF0000"/>
                </a:solidFill>
                <a:latin typeface="Times New Roman" pitchFamily="18" charset="0"/>
                <a:cs typeface="Times New Roman" pitchFamily="18" charset="0"/>
              </a:rPr>
              <a:t>D. tia sét đi theo các đường quá phức tạp.</a:t>
            </a:r>
            <a:endParaRPr lang="vi-VN" dirty="0">
              <a:solidFill>
                <a:srgbClr val="FF0000"/>
              </a:solidFill>
            </a:endParaRPr>
          </a:p>
        </p:txBody>
      </p:sp>
      <p:sp>
        <p:nvSpPr>
          <p:cNvPr id="4" name="Oval 3"/>
          <p:cNvSpPr/>
          <p:nvPr/>
        </p:nvSpPr>
        <p:spPr>
          <a:xfrm>
            <a:off x="5527964" y="886692"/>
            <a:ext cx="443345" cy="44334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514109" y="2590801"/>
            <a:ext cx="443345" cy="44334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55" y="4322619"/>
            <a:ext cx="443345" cy="44334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904436" y="0"/>
            <a:ext cx="4422197" cy="6872333"/>
          </a:xfrm>
          <a:prstGeom prst="rect">
            <a:avLst/>
          </a:prstGeom>
          <a:noFill/>
          <a:ln w="9525">
            <a:noFill/>
            <a:miter lim="800000"/>
            <a:headEnd/>
            <a:tailEnd/>
          </a:ln>
          <a:effectLst/>
        </p:spPr>
      </p:pic>
      <p:cxnSp>
        <p:nvCxnSpPr>
          <p:cNvPr id="7" name="Straight Arrow Connector 6"/>
          <p:cNvCxnSpPr/>
          <p:nvPr/>
        </p:nvCxnSpPr>
        <p:spPr>
          <a:xfrm rot="16200000" flipH="1">
            <a:off x="3505200" y="2660073"/>
            <a:ext cx="4627418" cy="133003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735783" y="1039091"/>
            <a:ext cx="803562" cy="7897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738254" y="1787236"/>
            <a:ext cx="1925782" cy="78971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652655" y="2715491"/>
            <a:ext cx="1163781" cy="803564"/>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430982" y="2812473"/>
            <a:ext cx="2050473" cy="13854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417129" y="4156364"/>
            <a:ext cx="1759526" cy="969819"/>
          </a:xfrm>
          <a:prstGeom prst="straightConnector1">
            <a:avLst/>
          </a:prstGeom>
          <a:ln w="38100">
            <a:solidFill>
              <a:srgbClr val="A8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5209310" y="3810002"/>
            <a:ext cx="2466109" cy="1745671"/>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5292437" y="4114802"/>
            <a:ext cx="2992583" cy="1717962"/>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1000" fill="hold"/>
                                        <p:tgtEl>
                                          <p:spTgt spid="11266"/>
                                        </p:tgtEl>
                                        <p:attrNameLst>
                                          <p:attrName>ppt_x</p:attrName>
                                        </p:attrNameLst>
                                      </p:cBhvr>
                                      <p:tavLst>
                                        <p:tav tm="0">
                                          <p:val>
                                            <p:strVal val="1+#ppt_w/2"/>
                                          </p:val>
                                        </p:tav>
                                        <p:tav tm="100000">
                                          <p:val>
                                            <p:strVal val="#ppt_x"/>
                                          </p:val>
                                        </p:tav>
                                      </p:tavLst>
                                    </p:anim>
                                    <p:anim calcmode="lin" valueType="num">
                                      <p:cBhvr additive="base">
                                        <p:cTn id="8" dur="10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Righ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Right)">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Right)">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upRight)">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trips(downRight)">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strips(downRight)">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trips(upRight)">
                                      <p:cBhvr>
                                        <p:cTn id="43" dur="1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strips(upRight)">
                                      <p:cBhvr>
                                        <p:cTn id="4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18287"/>
            <a:ext cx="12192000" cy="181588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a) Một số ví dụ về sử dụng năng lượng điện:</a:t>
            </a:r>
          </a:p>
          <a:p>
            <a:pPr algn="just"/>
            <a:r>
              <a:rPr lang="vi-VN" sz="2800" dirty="0">
                <a:solidFill>
                  <a:srgbClr val="FF00FF"/>
                </a:solidFill>
                <a:latin typeface="Times New Roman" pitchFamily="18" charset="0"/>
                <a:cs typeface="Times New Roman" pitchFamily="18" charset="0"/>
              </a:rPr>
              <a:t>- Điện năng chuyển thành cơ năng, nhiệt năng: Quạt điện, máy bơm nước…</a:t>
            </a:r>
          </a:p>
          <a:p>
            <a:pPr algn="just"/>
            <a:r>
              <a:rPr lang="vi-VN" sz="2800" dirty="0">
                <a:solidFill>
                  <a:srgbClr val="FF00FF"/>
                </a:solidFill>
                <a:latin typeface="Times New Roman" pitchFamily="18" charset="0"/>
                <a:cs typeface="Times New Roman" pitchFamily="18" charset="0"/>
              </a:rPr>
              <a:t>- Điện năng chuyển hóa thành nhiệt năng và quang năng: Nồi cơm điện, bàn là, đèn LED, đèn dây tóc</a:t>
            </a:r>
            <a:r>
              <a:rPr lang="en-US" sz="28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a:t>
            </a:r>
          </a:p>
        </p:txBody>
      </p:sp>
      <p:pic>
        <p:nvPicPr>
          <p:cNvPr id="8195" name="Picture 3"/>
          <p:cNvPicPr>
            <a:picLocks noChangeAspect="1" noChangeArrowheads="1"/>
          </p:cNvPicPr>
          <p:nvPr/>
        </p:nvPicPr>
        <p:blipFill>
          <a:blip r:embed="rId2"/>
          <a:srcRect/>
          <a:stretch>
            <a:fillRect/>
          </a:stretch>
        </p:blipFill>
        <p:spPr bwMode="auto">
          <a:xfrm>
            <a:off x="0" y="-1"/>
            <a:ext cx="9441928" cy="3172691"/>
          </a:xfrm>
          <a:prstGeom prst="rect">
            <a:avLst/>
          </a:prstGeom>
          <a:noFill/>
          <a:ln w="9525">
            <a:noFill/>
            <a:miter lim="800000"/>
            <a:headEnd/>
            <a:tailEnd/>
          </a:ln>
          <a:effectLst/>
        </p:spPr>
      </p:pic>
      <p:sp>
        <p:nvSpPr>
          <p:cNvPr id="6" name="Rectangle 5"/>
          <p:cNvSpPr/>
          <p:nvPr/>
        </p:nvSpPr>
        <p:spPr>
          <a:xfrm>
            <a:off x="0" y="4891671"/>
            <a:ext cx="12192000" cy="1384995"/>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b) Tác dụng của dòng điện:</a:t>
            </a:r>
          </a:p>
          <a:p>
            <a:pPr algn="just"/>
            <a:r>
              <a:rPr lang="vi-VN" sz="2800" dirty="0">
                <a:solidFill>
                  <a:srgbClr val="FF00FF"/>
                </a:solidFill>
                <a:latin typeface="Times New Roman" pitchFamily="18" charset="0"/>
                <a:cs typeface="Times New Roman" pitchFamily="18" charset="0"/>
              </a:rPr>
              <a:t>- Tác dụng nhiệt: Nồi cơm điện, bàn là, đèn LED, đèn dây tóc</a:t>
            </a:r>
            <a:r>
              <a:rPr lang="en-US" sz="28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a:t>
            </a:r>
          </a:p>
          <a:p>
            <a:pPr algn="just"/>
            <a:r>
              <a:rPr lang="vi-VN" sz="2800" dirty="0">
                <a:solidFill>
                  <a:srgbClr val="FF00FF"/>
                </a:solidFill>
                <a:latin typeface="Times New Roman" pitchFamily="18" charset="0"/>
                <a:cs typeface="Times New Roman" pitchFamily="18" charset="0"/>
              </a:rPr>
              <a:t>- Tác dụng </a:t>
            </a:r>
            <a:r>
              <a:rPr lang="en-US" sz="2800" dirty="0" err="1">
                <a:solidFill>
                  <a:srgbClr val="FF00FF"/>
                </a:solidFill>
                <a:latin typeface="Times New Roman" pitchFamily="18" charset="0"/>
                <a:cs typeface="Times New Roman" pitchFamily="18" charset="0"/>
              </a:rPr>
              <a:t>phát</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sáng: đèn dây tóc, đèn LED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8195"/>
                                        </p:tgtEl>
                                        <p:attrNameLst>
                                          <p:attrName>style.visibility</p:attrName>
                                        </p:attrNameLst>
                                      </p:cBhvr>
                                      <p:to>
                                        <p:strVal val="visible"/>
                                      </p:to>
                                    </p:set>
                                    <p:anim from="(-#ppt_w/2)" to="(#ppt_x)" calcmode="lin" valueType="num">
                                      <p:cBhvr>
                                        <p:cTn id="7" dur="600" fill="hold">
                                          <p:stCondLst>
                                            <p:cond delay="0"/>
                                          </p:stCondLst>
                                        </p:cTn>
                                        <p:tgtEl>
                                          <p:spTgt spid="8195"/>
                                        </p:tgtEl>
                                        <p:attrNameLst>
                                          <p:attrName>ppt_x</p:attrName>
                                        </p:attrNameLst>
                                      </p:cBhvr>
                                    </p:anim>
                                    <p:anim from="0" to="-1.0" calcmode="lin" valueType="num">
                                      <p:cBhvr>
                                        <p:cTn id="8" dur="200" decel="50000" autoRev="1" fill="hold">
                                          <p:stCondLst>
                                            <p:cond delay="600"/>
                                          </p:stCondLst>
                                        </p:cTn>
                                        <p:tgtEl>
                                          <p:spTgt spid="8195"/>
                                        </p:tgtEl>
                                        <p:attrNameLst>
                                          <p:attrName>xshear</p:attrName>
                                        </p:attrNameLst>
                                      </p:cBhvr>
                                    </p:anim>
                                    <p:animScale>
                                      <p:cBhvr>
                                        <p:cTn id="9" dur="200" decel="100000" autoRev="1" fill="hold">
                                          <p:stCondLst>
                                            <p:cond delay="600"/>
                                          </p:stCondLst>
                                        </p:cTn>
                                        <p:tgtEl>
                                          <p:spTgt spid="8195"/>
                                        </p:tgtEl>
                                      </p:cBhvr>
                                      <p:from x="100000" y="100000"/>
                                      <p:to x="80000" y="100000"/>
                                    </p:animScale>
                                    <p:anim by="(#ppt_h/3+#ppt_w*0.1)" calcmode="lin" valueType="num">
                                      <p:cBhvr additive="sum">
                                        <p:cTn id="10" dur="200" decel="100000" autoRev="1" fill="hold">
                                          <p:stCondLst>
                                            <p:cond delay="600"/>
                                          </p:stCondLst>
                                        </p:cTn>
                                        <p:tgtEl>
                                          <p:spTgt spid="819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amond(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284599" y="106532"/>
            <a:ext cx="5447851" cy="68705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lide(fromRight)">
                                      <p:cBhvr>
                                        <p:cTn id="7"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344960"/>
            <a:ext cx="121920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22: </a:t>
            </a:r>
            <a:r>
              <a:rPr lang="en-US" sz="3600" b="1" dirty="0" err="1">
                <a:solidFill>
                  <a:srgbClr val="FF0000"/>
                </a:solidFill>
                <a:latin typeface="Times New Roman" pitchFamily="18" charset="0"/>
                <a:cs typeface="Times New Roman" pitchFamily="18" charset="0"/>
              </a:rPr>
              <a:t>TÁC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DÒNG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ĐIỆN</a:t>
            </a:r>
            <a:endParaRPr lang="en-US" sz="4000" b="1" dirty="0">
              <a:solidFill>
                <a:srgbClr val="FF0000"/>
              </a:solidFill>
              <a:latin typeface="Times New Roman" pitchFamily="18" charset="0"/>
              <a:cs typeface="Times New Roman" pitchFamily="18" charset="0"/>
            </a:endParaRPr>
          </a:p>
        </p:txBody>
      </p:sp>
      <p:sp>
        <p:nvSpPr>
          <p:cNvPr id="6" name="Rectangle 5"/>
          <p:cNvSpPr/>
          <p:nvPr/>
        </p:nvSpPr>
        <p:spPr>
          <a:xfrm>
            <a:off x="3885062" y="1936440"/>
            <a:ext cx="4142481"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a:ln w="11430"/>
                <a:solidFill>
                  <a:srgbClr val="FF00FF"/>
                </a:solidFill>
                <a:effectLst>
                  <a:outerShdw blurRad="80000" dist="40000" dir="5040000" algn="tl">
                    <a:srgbClr val="000000">
                      <a:alpha val="30000"/>
                    </a:srgbClr>
                  </a:outerShdw>
                </a:effectLst>
              </a:rPr>
              <a:t>CHỦ</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ĐỀ</a:t>
            </a:r>
            <a:r>
              <a:rPr lang="en-US" sz="4800" b="1" cap="none" spc="0" dirty="0">
                <a:ln w="11430"/>
                <a:solidFill>
                  <a:srgbClr val="FF00FF"/>
                </a:solidFill>
                <a:effectLst>
                  <a:outerShdw blurRad="80000" dist="40000" dir="5040000" algn="tl">
                    <a:srgbClr val="000000">
                      <a:alpha val="30000"/>
                    </a:srgbClr>
                  </a:outerShdw>
                </a:effectLst>
              </a:rPr>
              <a:t> 5: </a:t>
            </a:r>
            <a:r>
              <a:rPr lang="en-US" sz="4800" b="1" cap="none" spc="0" dirty="0" err="1">
                <a:ln w="11430"/>
                <a:solidFill>
                  <a:srgbClr val="FF00FF"/>
                </a:solidFill>
                <a:effectLst>
                  <a:outerShdw blurRad="80000" dist="40000" dir="5040000" algn="tl">
                    <a:srgbClr val="000000">
                      <a:alpha val="30000"/>
                    </a:srgbClr>
                  </a:outerShdw>
                </a:effectLst>
              </a:rPr>
              <a:t>ĐIỆN</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22:  </a:t>
            </a:r>
            <a:r>
              <a:rPr lang="en-US" sz="2600" b="1" dirty="0" err="1">
                <a:solidFill>
                  <a:srgbClr val="FF00FF"/>
                </a:solidFill>
                <a:latin typeface="Times New Roman" pitchFamily="18" charset="0"/>
                <a:cs typeface="Times New Roman" pitchFamily="18" charset="0"/>
              </a:rPr>
              <a:t>TÁC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DỤNG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CỦA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DÒNG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I. </a:t>
            </a:r>
            <a:r>
              <a:rPr lang="en-US" sz="2800" b="1" dirty="0" err="1">
                <a:solidFill>
                  <a:srgbClr val="FF0000"/>
                </a:solidFill>
                <a:latin typeface="Times New Roman" pitchFamily="18" charset="0"/>
                <a:cs typeface="Times New Roman" pitchFamily="18" charset="0"/>
              </a:rPr>
              <a:t>NGUỒN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ĐIỆN</a:t>
            </a:r>
            <a:endParaRPr lang="en-US" sz="2800" b="1" dirty="0">
              <a:solidFill>
                <a:srgbClr val="FF0000"/>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4C91362C-4F13-B28B-B69C-5B9F5C20535B}"/>
              </a:ext>
            </a:extLst>
          </p:cNvPr>
          <p:cNvPicPr>
            <a:picLocks noChangeAspect="1"/>
          </p:cNvPicPr>
          <p:nvPr/>
        </p:nvPicPr>
        <p:blipFill>
          <a:blip r:embed="rId2"/>
          <a:stretch>
            <a:fillRect/>
          </a:stretch>
        </p:blipFill>
        <p:spPr>
          <a:xfrm>
            <a:off x="371475" y="1247915"/>
            <a:ext cx="3114675" cy="2586037"/>
          </a:xfrm>
          <a:prstGeom prst="rect">
            <a:avLst/>
          </a:prstGeom>
        </p:spPr>
      </p:pic>
      <p:pic>
        <p:nvPicPr>
          <p:cNvPr id="4" name="Picture 3">
            <a:extLst>
              <a:ext uri="{FF2B5EF4-FFF2-40B4-BE49-F238E27FC236}">
                <a16:creationId xmlns:a16="http://schemas.microsoft.com/office/drawing/2014/main" id="{6DA854FE-C5F8-B667-6A77-3646E5629A8D}"/>
              </a:ext>
            </a:extLst>
          </p:cNvPr>
          <p:cNvPicPr>
            <a:picLocks noChangeAspect="1"/>
          </p:cNvPicPr>
          <p:nvPr/>
        </p:nvPicPr>
        <p:blipFill>
          <a:blip r:embed="rId3"/>
          <a:stretch>
            <a:fillRect/>
          </a:stretch>
        </p:blipFill>
        <p:spPr>
          <a:xfrm>
            <a:off x="3724276" y="1247915"/>
            <a:ext cx="2647950" cy="2598907"/>
          </a:xfrm>
          <a:prstGeom prst="rect">
            <a:avLst/>
          </a:prstGeom>
        </p:spPr>
      </p:pic>
      <p:pic>
        <p:nvPicPr>
          <p:cNvPr id="5" name="Picture 4">
            <a:extLst>
              <a:ext uri="{FF2B5EF4-FFF2-40B4-BE49-F238E27FC236}">
                <a16:creationId xmlns:a16="http://schemas.microsoft.com/office/drawing/2014/main" id="{BF0832E5-3E09-1570-01F6-A289EB936367}"/>
              </a:ext>
            </a:extLst>
          </p:cNvPr>
          <p:cNvPicPr>
            <a:picLocks noChangeAspect="1"/>
          </p:cNvPicPr>
          <p:nvPr/>
        </p:nvPicPr>
        <p:blipFill>
          <a:blip r:embed="rId4"/>
          <a:stretch>
            <a:fillRect/>
          </a:stretch>
        </p:blipFill>
        <p:spPr>
          <a:xfrm>
            <a:off x="7348537" y="1247915"/>
            <a:ext cx="3633788" cy="2704959"/>
          </a:xfrm>
          <a:prstGeom prst="rect">
            <a:avLst/>
          </a:prstGeom>
        </p:spPr>
      </p:pic>
      <p:pic>
        <p:nvPicPr>
          <p:cNvPr id="1026" name="Picture 2" descr="Bếp từ chính hãng giá rẻ, góp 0%, nhiều tính năng an toàn - 01/2024">
            <a:extLst>
              <a:ext uri="{FF2B5EF4-FFF2-40B4-BE49-F238E27FC236}">
                <a16:creationId xmlns:a16="http://schemas.microsoft.com/office/drawing/2014/main" id="{78F06BBE-FC96-E31F-3121-AA893F3141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866" y="4548189"/>
            <a:ext cx="3162298" cy="2014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2915723-22CE-8C3D-1C86-65D5D1FB9B8F}"/>
              </a:ext>
            </a:extLst>
          </p:cNvPr>
          <p:cNvPicPr>
            <a:picLocks noChangeAspect="1"/>
          </p:cNvPicPr>
          <p:nvPr/>
        </p:nvPicPr>
        <p:blipFill>
          <a:blip r:embed="rId6"/>
          <a:stretch>
            <a:fillRect/>
          </a:stretch>
        </p:blipFill>
        <p:spPr>
          <a:xfrm>
            <a:off x="5334000" y="4633913"/>
            <a:ext cx="3162299" cy="20145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500" fill="hold"/>
                                        <p:tgtEl>
                                          <p:spTgt spid="1026"/>
                                        </p:tgtEl>
                                        <p:attrNameLst>
                                          <p:attrName>ppt_x</p:attrName>
                                        </p:attrNameLst>
                                      </p:cBhvr>
                                      <p:tavLst>
                                        <p:tav tm="0">
                                          <p:val>
                                            <p:strVal val="#ppt_x"/>
                                          </p:val>
                                        </p:tav>
                                        <p:tav tm="100000">
                                          <p:val>
                                            <p:strVal val="#ppt_x"/>
                                          </p:val>
                                        </p:tav>
                                      </p:tavLst>
                                    </p:anim>
                                    <p:anim calcmode="lin" valueType="num">
                                      <p:cBhvr additive="base">
                                        <p:cTn id="2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22:  </a:t>
            </a:r>
            <a:r>
              <a:rPr lang="en-US" sz="2600" b="1" dirty="0" err="1">
                <a:solidFill>
                  <a:srgbClr val="FF00FF"/>
                </a:solidFill>
                <a:latin typeface="Times New Roman" pitchFamily="18" charset="0"/>
                <a:cs typeface="Times New Roman" pitchFamily="18" charset="0"/>
              </a:rPr>
              <a:t>TÁC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DỤNG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CỦA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DÒNG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I. </a:t>
            </a:r>
            <a:r>
              <a:rPr lang="en-US" sz="2800" b="1" dirty="0" err="1">
                <a:solidFill>
                  <a:srgbClr val="FF0000"/>
                </a:solidFill>
                <a:latin typeface="Times New Roman" pitchFamily="18" charset="0"/>
                <a:cs typeface="Times New Roman" pitchFamily="18" charset="0"/>
              </a:rPr>
              <a:t>NGUỒN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ĐIỆN</a:t>
            </a:r>
            <a:endParaRPr lang="en-US" sz="2800" b="1" dirty="0">
              <a:solidFill>
                <a:srgbClr val="FF0000"/>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967088"/>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7667625" y="762000"/>
            <a:ext cx="4229099" cy="3752845"/>
          </a:xfrm>
          <a:prstGeom prst="rect">
            <a:avLst/>
          </a:prstGeom>
          <a:noFill/>
          <a:ln w="9525">
            <a:noFill/>
            <a:miter lim="800000"/>
            <a:headEnd/>
            <a:tailEnd/>
          </a:ln>
          <a:effectLst/>
        </p:spPr>
      </p:pic>
      <p:sp>
        <p:nvSpPr>
          <p:cNvPr id="22" name="Rectangle 21"/>
          <p:cNvSpPr/>
          <p:nvPr/>
        </p:nvSpPr>
        <p:spPr>
          <a:xfrm>
            <a:off x="7124700" y="4445631"/>
            <a:ext cx="4844762" cy="2062103"/>
          </a:xfrm>
          <a:prstGeom prst="rect">
            <a:avLst/>
          </a:prstGeom>
        </p:spPr>
        <p:txBody>
          <a:bodyPr wrap="square">
            <a:spAutoFit/>
          </a:bodyPr>
          <a:lstStyle/>
          <a:p>
            <a:pPr algn="just"/>
            <a:r>
              <a:rPr lang="en-US" sz="3200" dirty="0">
                <a:solidFill>
                  <a:srgbClr val="FF00FF"/>
                </a:solidFill>
                <a:latin typeface="+mj-lt"/>
              </a:rPr>
              <a:t>*</a:t>
            </a:r>
            <a:r>
              <a:rPr lang="vi-VN" sz="3200" dirty="0">
                <a:solidFill>
                  <a:srgbClr val="FF00FF"/>
                </a:solidFill>
                <a:latin typeface="+mj-lt"/>
              </a:rPr>
              <a:t> Vai trò: là một thiết bị có khả năng cung cấp dòng điện lâu dài cho các thiết bị điện hoạt động.</a:t>
            </a:r>
            <a:endParaRPr lang="en-US" sz="3200" dirty="0">
              <a:solidFill>
                <a:srgbClr val="FF00FF"/>
              </a:solidFill>
              <a:latin typeface="+mj-lt"/>
            </a:endParaRPr>
          </a:p>
        </p:txBody>
      </p:sp>
      <p:pic>
        <p:nvPicPr>
          <p:cNvPr id="3" name="Picture 2" descr="Các loại pin thông dụng - Công Ty Tnhh Green Tech 24h">
            <a:extLst>
              <a:ext uri="{FF2B5EF4-FFF2-40B4-BE49-F238E27FC236}">
                <a16:creationId xmlns:a16="http://schemas.microsoft.com/office/drawing/2014/main" id="{66FF87EE-B9B1-F5C8-18C4-DAEDAC611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 y="1033763"/>
            <a:ext cx="2867025" cy="26786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C652EFC-D869-D7E1-C1CA-A111E4E31579}"/>
              </a:ext>
            </a:extLst>
          </p:cNvPr>
          <p:cNvPicPr>
            <a:picLocks noChangeAspect="1"/>
          </p:cNvPicPr>
          <p:nvPr/>
        </p:nvPicPr>
        <p:blipFill>
          <a:blip r:embed="rId4"/>
          <a:stretch>
            <a:fillRect/>
          </a:stretch>
        </p:blipFill>
        <p:spPr>
          <a:xfrm>
            <a:off x="3419474" y="1012998"/>
            <a:ext cx="3400425" cy="2660096"/>
          </a:xfrm>
          <a:prstGeom prst="rect">
            <a:avLst/>
          </a:prstGeom>
        </p:spPr>
      </p:pic>
      <p:pic>
        <p:nvPicPr>
          <p:cNvPr id="5" name="Picture 4">
            <a:extLst>
              <a:ext uri="{FF2B5EF4-FFF2-40B4-BE49-F238E27FC236}">
                <a16:creationId xmlns:a16="http://schemas.microsoft.com/office/drawing/2014/main" id="{30F5C83B-AC88-ACD3-57AD-214F54D5874D}"/>
              </a:ext>
            </a:extLst>
          </p:cNvPr>
          <p:cNvPicPr>
            <a:picLocks noChangeAspect="1"/>
          </p:cNvPicPr>
          <p:nvPr/>
        </p:nvPicPr>
        <p:blipFill>
          <a:blip r:embed="rId5"/>
          <a:stretch>
            <a:fillRect/>
          </a:stretch>
        </p:blipFill>
        <p:spPr>
          <a:xfrm>
            <a:off x="66674" y="3557745"/>
            <a:ext cx="3276600" cy="3109752"/>
          </a:xfrm>
          <a:prstGeom prst="rect">
            <a:avLst/>
          </a:prstGeom>
        </p:spPr>
      </p:pic>
      <p:pic>
        <p:nvPicPr>
          <p:cNvPr id="7" name="Picture 6">
            <a:extLst>
              <a:ext uri="{FF2B5EF4-FFF2-40B4-BE49-F238E27FC236}">
                <a16:creationId xmlns:a16="http://schemas.microsoft.com/office/drawing/2014/main" id="{79C0A141-08F6-B68E-D708-1AEB67148555}"/>
              </a:ext>
            </a:extLst>
          </p:cNvPr>
          <p:cNvPicPr>
            <a:picLocks noChangeAspect="1"/>
          </p:cNvPicPr>
          <p:nvPr/>
        </p:nvPicPr>
        <p:blipFill>
          <a:blip r:embed="rId6"/>
          <a:stretch>
            <a:fillRect/>
          </a:stretch>
        </p:blipFill>
        <p:spPr>
          <a:xfrm>
            <a:off x="3638550" y="3867151"/>
            <a:ext cx="3233737" cy="2895597"/>
          </a:xfrm>
          <a:prstGeom prst="rect">
            <a:avLst/>
          </a:prstGeom>
        </p:spPr>
      </p:pic>
    </p:spTree>
    <p:extLst>
      <p:ext uri="{BB962C8B-B14F-4D97-AF65-F5344CB8AC3E}">
        <p14:creationId xmlns:p14="http://schemas.microsoft.com/office/powerpoint/2010/main" val="207862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80">
                                          <p:stCondLst>
                                            <p:cond delay="0"/>
                                          </p:stCondLst>
                                        </p:cTn>
                                        <p:tgtEl>
                                          <p:spTgt spid="4"/>
                                        </p:tgtEl>
                                      </p:cBhvr>
                                    </p:animEffect>
                                    <p:anim calcmode="lin" valueType="num">
                                      <p:cBhvr>
                                        <p:cTn id="2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2" dur="26">
                                          <p:stCondLst>
                                            <p:cond delay="650"/>
                                          </p:stCondLst>
                                        </p:cTn>
                                        <p:tgtEl>
                                          <p:spTgt spid="4"/>
                                        </p:tgtEl>
                                      </p:cBhvr>
                                      <p:to x="100000" y="60000"/>
                                    </p:animScale>
                                    <p:animScale>
                                      <p:cBhvr>
                                        <p:cTn id="33" dur="166" decel="50000">
                                          <p:stCondLst>
                                            <p:cond delay="676"/>
                                          </p:stCondLst>
                                        </p:cTn>
                                        <p:tgtEl>
                                          <p:spTgt spid="4"/>
                                        </p:tgtEl>
                                      </p:cBhvr>
                                      <p:to x="100000" y="100000"/>
                                    </p:animScale>
                                    <p:animScale>
                                      <p:cBhvr>
                                        <p:cTn id="34" dur="26">
                                          <p:stCondLst>
                                            <p:cond delay="1312"/>
                                          </p:stCondLst>
                                        </p:cTn>
                                        <p:tgtEl>
                                          <p:spTgt spid="4"/>
                                        </p:tgtEl>
                                      </p:cBhvr>
                                      <p:to x="100000" y="80000"/>
                                    </p:animScale>
                                    <p:animScale>
                                      <p:cBhvr>
                                        <p:cTn id="35" dur="166" decel="50000">
                                          <p:stCondLst>
                                            <p:cond delay="1338"/>
                                          </p:stCondLst>
                                        </p:cTn>
                                        <p:tgtEl>
                                          <p:spTgt spid="4"/>
                                        </p:tgtEl>
                                      </p:cBhvr>
                                      <p:to x="100000" y="100000"/>
                                    </p:animScale>
                                    <p:animScale>
                                      <p:cBhvr>
                                        <p:cTn id="36" dur="26">
                                          <p:stCondLst>
                                            <p:cond delay="1642"/>
                                          </p:stCondLst>
                                        </p:cTn>
                                        <p:tgtEl>
                                          <p:spTgt spid="4"/>
                                        </p:tgtEl>
                                      </p:cBhvr>
                                      <p:to x="100000" y="90000"/>
                                    </p:animScale>
                                    <p:animScale>
                                      <p:cBhvr>
                                        <p:cTn id="37" dur="166" decel="50000">
                                          <p:stCondLst>
                                            <p:cond delay="1668"/>
                                          </p:stCondLst>
                                        </p:cTn>
                                        <p:tgtEl>
                                          <p:spTgt spid="4"/>
                                        </p:tgtEl>
                                      </p:cBhvr>
                                      <p:to x="100000" y="100000"/>
                                    </p:animScale>
                                    <p:animScale>
                                      <p:cBhvr>
                                        <p:cTn id="38" dur="26">
                                          <p:stCondLst>
                                            <p:cond delay="1808"/>
                                          </p:stCondLst>
                                        </p:cTn>
                                        <p:tgtEl>
                                          <p:spTgt spid="4"/>
                                        </p:tgtEl>
                                      </p:cBhvr>
                                      <p:to x="100000" y="95000"/>
                                    </p:animScale>
                                    <p:animScale>
                                      <p:cBhvr>
                                        <p:cTn id="39" dur="166" decel="50000">
                                          <p:stCondLst>
                                            <p:cond delay="1834"/>
                                          </p:stCondLst>
                                        </p:cTn>
                                        <p:tgtEl>
                                          <p:spTgt spid="4"/>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2000"/>
                                        <p:tgtEl>
                                          <p:spTgt spid="5"/>
                                        </p:tgtEl>
                                      </p:cBhvr>
                                    </p:animEffect>
                                    <p:anim calcmode="lin" valueType="num">
                                      <p:cBhvr>
                                        <p:cTn id="45" dur="2000" fill="hold"/>
                                        <p:tgtEl>
                                          <p:spTgt spid="5"/>
                                        </p:tgtEl>
                                        <p:attrNameLst>
                                          <p:attrName>ppt_w</p:attrName>
                                        </p:attrNameLst>
                                      </p:cBhvr>
                                      <p:tavLst>
                                        <p:tav tm="0" fmla="#ppt_w*sin(2.5*pi*$)">
                                          <p:val>
                                            <p:fltVal val="0"/>
                                          </p:val>
                                        </p:tav>
                                        <p:tav tm="100000">
                                          <p:val>
                                            <p:fltVal val="1"/>
                                          </p:val>
                                        </p:tav>
                                      </p:tavLst>
                                    </p:anim>
                                    <p:anim calcmode="lin" valueType="num">
                                      <p:cBhvr>
                                        <p:cTn id="4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664D8E-C88A-4265-C786-C3FB1FE49B34}"/>
              </a:ext>
            </a:extLst>
          </p:cNvPr>
          <p:cNvSpPr txBox="1"/>
          <p:nvPr/>
        </p:nvSpPr>
        <p:spPr>
          <a:xfrm>
            <a:off x="381000" y="674432"/>
            <a:ext cx="11811000" cy="523220"/>
          </a:xfrm>
          <a:prstGeom prst="rect">
            <a:avLst/>
          </a:prstGeom>
          <a:noFill/>
        </p:spPr>
        <p:txBody>
          <a:bodyPr wrap="square" rtlCol="0">
            <a:spAutoFit/>
          </a:bodyPr>
          <a:lstStyle/>
          <a:p>
            <a:r>
              <a:rPr lang="vi-VN" sz="2800" dirty="0">
                <a:solidFill>
                  <a:srgbClr val="0000FF"/>
                </a:solidFill>
                <a:latin typeface="Times New Roman" pitchFamily="18" charset="0"/>
                <a:cs typeface="Times New Roman" pitchFamily="18" charset="0"/>
              </a:rPr>
              <a:t>Để phát huy các nguồn điện thì cần đặt chúng vào trong mạch điện</a:t>
            </a:r>
            <a:endParaRPr lang="en-US" sz="2800" dirty="0">
              <a:solidFill>
                <a:srgbClr val="0000FF"/>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286D7ED8-058D-62F5-861A-87A6030EE4C3}"/>
              </a:ext>
            </a:extLst>
          </p:cNvPr>
          <p:cNvPicPr>
            <a:picLocks noChangeAspect="1"/>
          </p:cNvPicPr>
          <p:nvPr/>
        </p:nvPicPr>
        <p:blipFill>
          <a:blip r:embed="rId2"/>
          <a:stretch>
            <a:fillRect/>
          </a:stretch>
        </p:blipFill>
        <p:spPr>
          <a:xfrm>
            <a:off x="1009650" y="1971675"/>
            <a:ext cx="3467100" cy="2895600"/>
          </a:xfrm>
          <a:prstGeom prst="rect">
            <a:avLst/>
          </a:prstGeom>
        </p:spPr>
      </p:pic>
      <p:sp>
        <p:nvSpPr>
          <p:cNvPr id="6" name="TextBox 5">
            <a:extLst>
              <a:ext uri="{FF2B5EF4-FFF2-40B4-BE49-F238E27FC236}">
                <a16:creationId xmlns:a16="http://schemas.microsoft.com/office/drawing/2014/main" id="{235BD381-6CC5-C163-D4E8-17B927F18C65}"/>
              </a:ext>
            </a:extLst>
          </p:cNvPr>
          <p:cNvSpPr txBox="1"/>
          <p:nvPr/>
        </p:nvSpPr>
        <p:spPr>
          <a:xfrm>
            <a:off x="4676774" y="1457980"/>
            <a:ext cx="6924675" cy="1815882"/>
          </a:xfrm>
          <a:prstGeom prst="rect">
            <a:avLst/>
          </a:prstGeom>
          <a:noFill/>
        </p:spPr>
        <p:txBody>
          <a:bodyPr wrap="square" rtlCol="0">
            <a:spAutoFit/>
          </a:bodyPr>
          <a:lstStyle/>
          <a:p>
            <a:r>
              <a:rPr lang="vi-VN" sz="2800" dirty="0">
                <a:solidFill>
                  <a:srgbClr val="0000FF"/>
                </a:solidFill>
                <a:latin typeface="Times New Roman" pitchFamily="18" charset="0"/>
                <a:cs typeface="Times New Roman" pitchFamily="18" charset="0"/>
              </a:rPr>
              <a:t>Trong mạch điện có sử dụng dây dẫn để nối 2 điện cực của nguồn. Khi đó dòng điện sẽ đi qua các dụng cụ điện như ampe kế, vôn kế và đi qua thiết bị sử dụng điện như bóng đèn.</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5907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22:  </a:t>
            </a:r>
            <a:r>
              <a:rPr lang="en-US" sz="2600" b="1" dirty="0" err="1">
                <a:solidFill>
                  <a:srgbClr val="FF00FF"/>
                </a:solidFill>
                <a:latin typeface="Times New Roman" pitchFamily="18" charset="0"/>
                <a:cs typeface="Times New Roman" pitchFamily="18" charset="0"/>
              </a:rPr>
              <a:t>TÁC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DỤNG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CỦA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DÒNG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I. </a:t>
            </a:r>
            <a:r>
              <a:rPr lang="en-US" sz="2800" b="1" dirty="0" err="1">
                <a:solidFill>
                  <a:srgbClr val="FF0000"/>
                </a:solidFill>
                <a:latin typeface="Times New Roman" pitchFamily="18" charset="0"/>
                <a:cs typeface="Times New Roman" pitchFamily="18" charset="0"/>
              </a:rPr>
              <a:t>NGUỒN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ĐIỆN</a:t>
            </a:r>
            <a:endParaRPr lang="en-US" sz="2800" b="1" dirty="0">
              <a:solidFill>
                <a:srgbClr val="FF0000"/>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2596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381000" y="1255457"/>
            <a:ext cx="11811000" cy="523220"/>
          </a:xfrm>
          <a:prstGeom prst="rect">
            <a:avLst/>
          </a:prstGeom>
          <a:noFill/>
        </p:spPr>
        <p:txBody>
          <a:bodyPr wrap="square" rtlCol="0">
            <a:spAutoFit/>
          </a:bodyPr>
          <a:lstStyle/>
          <a:p>
            <a:r>
              <a:rPr lang="vi-VN" sz="2800" dirty="0">
                <a:solidFill>
                  <a:srgbClr val="0000FF"/>
                </a:solidFill>
                <a:latin typeface="Times New Roman" pitchFamily="18" charset="0"/>
                <a:cs typeface="Times New Roman" pitchFamily="18" charset="0"/>
              </a:rPr>
              <a:t>Một số nguồn điện : </a:t>
            </a:r>
            <a:r>
              <a:rPr lang="en-US" sz="2800" dirty="0">
                <a:solidFill>
                  <a:srgbClr val="0000FF"/>
                </a:solidFill>
                <a:latin typeface="Times New Roman" pitchFamily="18" charset="0"/>
                <a:cs typeface="Times New Roman" pitchFamily="18" charset="0"/>
              </a:rPr>
              <a:t>pin, </a:t>
            </a:r>
            <a:r>
              <a:rPr lang="en-US" sz="2800" dirty="0" err="1">
                <a:solidFill>
                  <a:srgbClr val="0000FF"/>
                </a:solidFill>
                <a:latin typeface="Times New Roman" pitchFamily="18" charset="0"/>
                <a:cs typeface="Times New Roman" pitchFamily="18" charset="0"/>
              </a:rPr>
              <a:t>acquy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điện.</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46038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80">
                                          <p:stCondLst>
                                            <p:cond delay="0"/>
                                          </p:stCondLst>
                                        </p:cTn>
                                        <p:tgtEl>
                                          <p:spTgt spid="20"/>
                                        </p:tgtEl>
                                      </p:cBhvr>
                                    </p:animEffect>
                                    <p:anim calcmode="lin" valueType="num">
                                      <p:cBhvr>
                                        <p:cTn id="1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3" dur="26">
                                          <p:stCondLst>
                                            <p:cond delay="650"/>
                                          </p:stCondLst>
                                        </p:cTn>
                                        <p:tgtEl>
                                          <p:spTgt spid="20"/>
                                        </p:tgtEl>
                                      </p:cBhvr>
                                      <p:to x="100000" y="60000"/>
                                    </p:animScale>
                                    <p:animScale>
                                      <p:cBhvr>
                                        <p:cTn id="24" dur="166" decel="50000">
                                          <p:stCondLst>
                                            <p:cond delay="676"/>
                                          </p:stCondLst>
                                        </p:cTn>
                                        <p:tgtEl>
                                          <p:spTgt spid="20"/>
                                        </p:tgtEl>
                                      </p:cBhvr>
                                      <p:to x="100000" y="100000"/>
                                    </p:animScale>
                                    <p:animScale>
                                      <p:cBhvr>
                                        <p:cTn id="25" dur="26">
                                          <p:stCondLst>
                                            <p:cond delay="1312"/>
                                          </p:stCondLst>
                                        </p:cTn>
                                        <p:tgtEl>
                                          <p:spTgt spid="20"/>
                                        </p:tgtEl>
                                      </p:cBhvr>
                                      <p:to x="100000" y="80000"/>
                                    </p:animScale>
                                    <p:animScale>
                                      <p:cBhvr>
                                        <p:cTn id="26" dur="166" decel="50000">
                                          <p:stCondLst>
                                            <p:cond delay="1338"/>
                                          </p:stCondLst>
                                        </p:cTn>
                                        <p:tgtEl>
                                          <p:spTgt spid="20"/>
                                        </p:tgtEl>
                                      </p:cBhvr>
                                      <p:to x="100000" y="100000"/>
                                    </p:animScale>
                                    <p:animScale>
                                      <p:cBhvr>
                                        <p:cTn id="27" dur="26">
                                          <p:stCondLst>
                                            <p:cond delay="1642"/>
                                          </p:stCondLst>
                                        </p:cTn>
                                        <p:tgtEl>
                                          <p:spTgt spid="20"/>
                                        </p:tgtEl>
                                      </p:cBhvr>
                                      <p:to x="100000" y="90000"/>
                                    </p:animScale>
                                    <p:animScale>
                                      <p:cBhvr>
                                        <p:cTn id="28" dur="166" decel="50000">
                                          <p:stCondLst>
                                            <p:cond delay="1668"/>
                                          </p:stCondLst>
                                        </p:cTn>
                                        <p:tgtEl>
                                          <p:spTgt spid="20"/>
                                        </p:tgtEl>
                                      </p:cBhvr>
                                      <p:to x="100000" y="100000"/>
                                    </p:animScale>
                                    <p:animScale>
                                      <p:cBhvr>
                                        <p:cTn id="29" dur="26">
                                          <p:stCondLst>
                                            <p:cond delay="1808"/>
                                          </p:stCondLst>
                                        </p:cTn>
                                        <p:tgtEl>
                                          <p:spTgt spid="20"/>
                                        </p:tgtEl>
                                      </p:cBhvr>
                                      <p:to x="100000" y="95000"/>
                                    </p:animScale>
                                    <p:animScale>
                                      <p:cBhvr>
                                        <p:cTn id="30"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42390" y="1659285"/>
            <a:ext cx="5043054" cy="3539430"/>
          </a:xfrm>
          <a:prstGeom prst="rect">
            <a:avLst/>
          </a:prstGeom>
        </p:spPr>
        <p:txBody>
          <a:bodyPr wrap="square">
            <a:spAutoFit/>
          </a:bodyPr>
          <a:lstStyle/>
          <a:p>
            <a:pPr algn="just"/>
            <a:r>
              <a:rPr lang="vi-VN" sz="3200" dirty="0">
                <a:solidFill>
                  <a:srgbClr val="FF00FF"/>
                </a:solidFill>
                <a:latin typeface="+mj-lt"/>
              </a:rPr>
              <a:t>Các thiết bị dùng pin, acquy có sự chuyển hóa từ hóa năng </a:t>
            </a:r>
            <a:r>
              <a:rPr lang="vi-VN" sz="3200" dirty="0">
                <a:solidFill>
                  <a:srgbClr val="FF00FF"/>
                </a:solidFill>
                <a:latin typeface="+mj-lt"/>
                <a:sym typeface="Symbol" panose="05050102010706020507" pitchFamily="18" charset="2"/>
              </a:rPr>
              <a:t></a:t>
            </a:r>
            <a:r>
              <a:rPr lang="vi-VN" sz="3200" dirty="0">
                <a:solidFill>
                  <a:srgbClr val="FF00FF"/>
                </a:solidFill>
                <a:latin typeface="+mj-lt"/>
              </a:rPr>
              <a:t> điện năng khi tạo ra dòng điện.</a:t>
            </a:r>
          </a:p>
          <a:p>
            <a:pPr algn="just"/>
            <a:r>
              <a:rPr lang="vi-VN" sz="3200" dirty="0">
                <a:solidFill>
                  <a:srgbClr val="FF00FF"/>
                </a:solidFill>
                <a:latin typeface="+mj-lt"/>
                <a:cs typeface="Times New Roman" pitchFamily="18" charset="0"/>
              </a:rPr>
              <a:t>- pin năng lượng mặt trời :   năng lượng chuyển hóa là quang năng </a:t>
            </a:r>
            <a:r>
              <a:rPr lang="vi-VN" sz="3200" dirty="0">
                <a:solidFill>
                  <a:srgbClr val="FF00FF"/>
                </a:solidFill>
                <a:latin typeface="+mj-lt"/>
                <a:cs typeface="Times New Roman" pitchFamily="18" charset="0"/>
                <a:sym typeface="Symbol" panose="05050102010706020507" pitchFamily="18" charset="2"/>
              </a:rPr>
              <a:t></a:t>
            </a:r>
            <a:r>
              <a:rPr lang="vi-VN" sz="3200" dirty="0">
                <a:solidFill>
                  <a:srgbClr val="FF00FF"/>
                </a:solidFill>
                <a:latin typeface="+mj-lt"/>
                <a:cs typeface="Times New Roman" pitchFamily="18" charset="0"/>
              </a:rPr>
              <a:t> điện năng</a:t>
            </a:r>
            <a:endParaRPr lang="en-US" sz="3200" dirty="0">
              <a:solidFill>
                <a:srgbClr val="FF00FF"/>
              </a:solidFill>
              <a:latin typeface="+mj-lt"/>
              <a:cs typeface="Times New Roman" pitchFamily="18" charset="0"/>
            </a:endParaRPr>
          </a:p>
        </p:txBody>
      </p:sp>
      <p:pic>
        <p:nvPicPr>
          <p:cNvPr id="2" name="Picture 2"/>
          <p:cNvPicPr>
            <a:picLocks noChangeAspect="1" noChangeArrowheads="1"/>
          </p:cNvPicPr>
          <p:nvPr/>
        </p:nvPicPr>
        <p:blipFill>
          <a:blip r:embed="rId2"/>
          <a:srcRect/>
          <a:stretch>
            <a:fillRect/>
          </a:stretch>
        </p:blipFill>
        <p:spPr bwMode="auto">
          <a:xfrm>
            <a:off x="27702" y="880632"/>
            <a:ext cx="6511636" cy="44702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22:  </a:t>
            </a:r>
            <a:r>
              <a:rPr lang="en-US" sz="2600" b="1" dirty="0" err="1">
                <a:solidFill>
                  <a:srgbClr val="FF00FF"/>
                </a:solidFill>
                <a:latin typeface="Times New Roman" pitchFamily="18" charset="0"/>
                <a:cs typeface="Times New Roman" pitchFamily="18" charset="0"/>
              </a:rPr>
              <a:t>TÁC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DỤNG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CỦA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DÒNG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TextBox 20"/>
          <p:cNvSpPr txBox="1"/>
          <p:nvPr/>
        </p:nvSpPr>
        <p:spPr>
          <a:xfrm>
            <a:off x="276225" y="619780"/>
            <a:ext cx="121920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II.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DÒNG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ĐIỆN</a:t>
            </a:r>
            <a:endParaRPr lang="en-US" sz="2800" b="1" dirty="0">
              <a:solidFill>
                <a:srgbClr val="FF0000"/>
              </a:solidFill>
              <a:latin typeface="Times New Roman" pitchFamily="18" charset="0"/>
              <a:cs typeface="Times New Roman" pitchFamily="18" charset="0"/>
            </a:endParaRPr>
          </a:p>
        </p:txBody>
      </p:sp>
      <p:sp>
        <p:nvSpPr>
          <p:cNvPr id="23" name="TextBox 22"/>
          <p:cNvSpPr txBox="1"/>
          <p:nvPr/>
        </p:nvSpPr>
        <p:spPr>
          <a:xfrm>
            <a:off x="95249" y="1383982"/>
            <a:ext cx="11649075" cy="954107"/>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sáng: là một trong những tác dụng quan trọng của dòng điện</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3594</TotalTime>
  <Words>1341</Words>
  <Application>Microsoft Office PowerPoint</Application>
  <PresentationFormat>Widescreen</PresentationFormat>
  <Paragraphs>95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Times  New Roman</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Harper Waston</cp:lastModifiedBy>
  <cp:revision>831</cp:revision>
  <dcterms:created xsi:type="dcterms:W3CDTF">2022-07-11T10:05:56Z</dcterms:created>
  <dcterms:modified xsi:type="dcterms:W3CDTF">2025-02-07T00:21:55Z</dcterms:modified>
</cp:coreProperties>
</file>